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Lst>
  <p:notesMasterIdLst>
    <p:notesMasterId r:id="rId119"/>
  </p:notesMasterIdLst>
  <p:sldIdLst>
    <p:sldId id="569" r:id="rId2"/>
    <p:sldId id="375" r:id="rId3"/>
    <p:sldId id="329" r:id="rId4"/>
    <p:sldId id="478" r:id="rId5"/>
    <p:sldId id="492" r:id="rId6"/>
    <p:sldId id="493" r:id="rId7"/>
    <p:sldId id="494" r:id="rId8"/>
    <p:sldId id="275" r:id="rId9"/>
    <p:sldId id="502" r:id="rId10"/>
    <p:sldId id="507" r:id="rId11"/>
    <p:sldId id="508" r:id="rId12"/>
    <p:sldId id="509" r:id="rId13"/>
    <p:sldId id="505" r:id="rId14"/>
    <p:sldId id="479" r:id="rId15"/>
    <p:sldId id="271" r:id="rId16"/>
    <p:sldId id="481" r:id="rId17"/>
    <p:sldId id="482" r:id="rId18"/>
    <p:sldId id="483" r:id="rId19"/>
    <p:sldId id="484" r:id="rId20"/>
    <p:sldId id="486" r:id="rId21"/>
    <p:sldId id="488" r:id="rId22"/>
    <p:sldId id="487" r:id="rId23"/>
    <p:sldId id="450" r:id="rId24"/>
    <p:sldId id="451" r:id="rId25"/>
    <p:sldId id="453" r:id="rId26"/>
    <p:sldId id="454" r:id="rId27"/>
    <p:sldId id="455" r:id="rId28"/>
    <p:sldId id="458" r:id="rId29"/>
    <p:sldId id="456" r:id="rId30"/>
    <p:sldId id="459" r:id="rId31"/>
    <p:sldId id="407" r:id="rId32"/>
    <p:sldId id="408" r:id="rId33"/>
    <p:sldId id="409" r:id="rId34"/>
    <p:sldId id="410" r:id="rId35"/>
    <p:sldId id="411" r:id="rId36"/>
    <p:sldId id="460" r:id="rId37"/>
    <p:sldId id="461" r:id="rId38"/>
    <p:sldId id="462" r:id="rId39"/>
    <p:sldId id="463" r:id="rId40"/>
    <p:sldId id="464" r:id="rId41"/>
    <p:sldId id="465" r:id="rId42"/>
    <p:sldId id="466" r:id="rId43"/>
    <p:sldId id="441" r:id="rId44"/>
    <p:sldId id="467" r:id="rId45"/>
    <p:sldId id="468" r:id="rId46"/>
    <p:sldId id="470" r:id="rId47"/>
    <p:sldId id="476" r:id="rId48"/>
    <p:sldId id="477" r:id="rId49"/>
    <p:sldId id="471" r:id="rId50"/>
    <p:sldId id="472" r:id="rId51"/>
    <p:sldId id="473" r:id="rId52"/>
    <p:sldId id="474" r:id="rId53"/>
    <p:sldId id="475" r:id="rId54"/>
    <p:sldId id="489" r:id="rId55"/>
    <p:sldId id="490" r:id="rId56"/>
    <p:sldId id="491" r:id="rId57"/>
    <p:sldId id="427" r:id="rId58"/>
    <p:sldId id="428" r:id="rId59"/>
    <p:sldId id="421" r:id="rId60"/>
    <p:sldId id="495" r:id="rId61"/>
    <p:sldId id="338" r:id="rId62"/>
    <p:sldId id="496" r:id="rId63"/>
    <p:sldId id="401" r:id="rId64"/>
    <p:sldId id="497" r:id="rId65"/>
    <p:sldId id="510" r:id="rId66"/>
    <p:sldId id="498" r:id="rId67"/>
    <p:sldId id="499" r:id="rId68"/>
    <p:sldId id="500" r:id="rId69"/>
    <p:sldId id="501" r:id="rId70"/>
    <p:sldId id="276" r:id="rId71"/>
    <p:sldId id="344" r:id="rId72"/>
    <p:sldId id="512" r:id="rId73"/>
    <p:sldId id="513" r:id="rId74"/>
    <p:sldId id="514" r:id="rId75"/>
    <p:sldId id="515" r:id="rId76"/>
    <p:sldId id="516" r:id="rId77"/>
    <p:sldId id="517" r:id="rId78"/>
    <p:sldId id="518" r:id="rId79"/>
    <p:sldId id="277" r:id="rId80"/>
    <p:sldId id="519" r:id="rId81"/>
    <p:sldId id="520" r:id="rId82"/>
    <p:sldId id="521" r:id="rId83"/>
    <p:sldId id="522" r:id="rId84"/>
    <p:sldId id="523" r:id="rId85"/>
    <p:sldId id="327" r:id="rId86"/>
    <p:sldId id="524" r:id="rId87"/>
    <p:sldId id="525" r:id="rId88"/>
    <p:sldId id="526" r:id="rId89"/>
    <p:sldId id="527" r:id="rId90"/>
    <p:sldId id="528" r:id="rId91"/>
    <p:sldId id="529" r:id="rId92"/>
    <p:sldId id="530" r:id="rId93"/>
    <p:sldId id="531" r:id="rId94"/>
    <p:sldId id="532" r:id="rId95"/>
    <p:sldId id="280" r:id="rId96"/>
    <p:sldId id="369" r:id="rId97"/>
    <p:sldId id="533" r:id="rId98"/>
    <p:sldId id="534" r:id="rId99"/>
    <p:sldId id="536" r:id="rId100"/>
    <p:sldId id="535" r:id="rId101"/>
    <p:sldId id="537" r:id="rId102"/>
    <p:sldId id="548" r:id="rId103"/>
    <p:sldId id="552" r:id="rId104"/>
    <p:sldId id="549" r:id="rId105"/>
    <p:sldId id="551" r:id="rId106"/>
    <p:sldId id="555" r:id="rId107"/>
    <p:sldId id="558" r:id="rId108"/>
    <p:sldId id="559" r:id="rId109"/>
    <p:sldId id="560" r:id="rId110"/>
    <p:sldId id="561" r:id="rId111"/>
    <p:sldId id="563" r:id="rId112"/>
    <p:sldId id="564" r:id="rId113"/>
    <p:sldId id="565" r:id="rId114"/>
    <p:sldId id="566" r:id="rId115"/>
    <p:sldId id="567" r:id="rId116"/>
    <p:sldId id="568" r:id="rId117"/>
    <p:sldId id="570" r:id="rId118"/>
  </p:sldIdLst>
  <p:sldSz cx="9144000" cy="6858000" type="screen4x3"/>
  <p:notesSz cx="6858000" cy="9144000"/>
  <p:custShowLst>
    <p:custShow name="Custom Show 1" id="0">
      <p:sldLst/>
    </p:custShow>
  </p:custShowLst>
  <p:defaultTextStyle>
    <a:defPPr>
      <a:defRPr lang="en-US"/>
    </a:defPPr>
    <a:lvl1pPr algn="l" rtl="0" eaLnBrk="0" fontAlgn="base" hangingPunct="0">
      <a:spcBef>
        <a:spcPct val="0"/>
      </a:spcBef>
      <a:spcAft>
        <a:spcPct val="0"/>
      </a:spcAft>
      <a:defRPr sz="16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6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6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6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600" kern="1200">
        <a:solidFill>
          <a:schemeClr val="tx1"/>
        </a:solidFill>
        <a:latin typeface="Times New Roman" panose="02020603050405020304" pitchFamily="18" charset="0"/>
        <a:ea typeface="+mn-ea"/>
        <a:cs typeface="+mn-cs"/>
      </a:defRPr>
    </a:lvl5pPr>
    <a:lvl6pPr marL="2286000" algn="l" defTabSz="914400" rtl="0" eaLnBrk="1" latinLnBrk="0" hangingPunct="1">
      <a:defRPr sz="1600" kern="1200">
        <a:solidFill>
          <a:schemeClr val="tx1"/>
        </a:solidFill>
        <a:latin typeface="Times New Roman" panose="02020603050405020304" pitchFamily="18" charset="0"/>
        <a:ea typeface="+mn-ea"/>
        <a:cs typeface="+mn-cs"/>
      </a:defRPr>
    </a:lvl6pPr>
    <a:lvl7pPr marL="2743200" algn="l" defTabSz="914400" rtl="0" eaLnBrk="1" latinLnBrk="0" hangingPunct="1">
      <a:defRPr sz="1600" kern="1200">
        <a:solidFill>
          <a:schemeClr val="tx1"/>
        </a:solidFill>
        <a:latin typeface="Times New Roman" panose="02020603050405020304" pitchFamily="18" charset="0"/>
        <a:ea typeface="+mn-ea"/>
        <a:cs typeface="+mn-cs"/>
      </a:defRPr>
    </a:lvl7pPr>
    <a:lvl8pPr marL="3200400" algn="l" defTabSz="914400" rtl="0" eaLnBrk="1" latinLnBrk="0" hangingPunct="1">
      <a:defRPr sz="1600" kern="1200">
        <a:solidFill>
          <a:schemeClr val="tx1"/>
        </a:solidFill>
        <a:latin typeface="Times New Roman" panose="02020603050405020304" pitchFamily="18" charset="0"/>
        <a:ea typeface="+mn-ea"/>
        <a:cs typeface="+mn-cs"/>
      </a:defRPr>
    </a:lvl8pPr>
    <a:lvl9pPr marL="3657600" algn="l" defTabSz="914400" rtl="0" eaLnBrk="1" latinLnBrk="0" hangingPunct="1">
      <a:defRPr sz="16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864">
          <p15:clr>
            <a:srgbClr val="A4A3A4"/>
          </p15:clr>
        </p15:guide>
        <p15:guide id="2" pos="57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C4E3AF"/>
    <a:srgbClr val="82C355"/>
    <a:srgbClr val="9BCF77"/>
    <a:srgbClr val="B4DB99"/>
    <a:srgbClr val="9DD07A"/>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8B041B1-C23F-4E8D-9767-06DF5EE9B4C9}" v="35" dt="2019-01-12T14:59:18.54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09" autoAdjust="0"/>
    <p:restoredTop sz="94618" autoAdjust="0"/>
  </p:normalViewPr>
  <p:slideViewPr>
    <p:cSldViewPr>
      <p:cViewPr>
        <p:scale>
          <a:sx n="90" d="100"/>
          <a:sy n="90" d="100"/>
        </p:scale>
        <p:origin x="496" y="-1072"/>
      </p:cViewPr>
      <p:guideLst>
        <p:guide orient="horz" pos="864"/>
        <p:guide pos="576"/>
      </p:guideLst>
    </p:cSldViewPr>
  </p:slideViewPr>
  <p:outlineViewPr>
    <p:cViewPr>
      <p:scale>
        <a:sx n="33" d="100"/>
        <a:sy n="33" d="100"/>
      </p:scale>
      <p:origin x="0" y="0"/>
    </p:cViewPr>
  </p:outlineViewPr>
  <p:notesTextViewPr>
    <p:cViewPr>
      <p:scale>
        <a:sx n="3" d="2"/>
        <a:sy n="3" d="2"/>
      </p:scale>
      <p:origin x="0" y="0"/>
    </p:cViewPr>
  </p:notesTextViewPr>
  <p:sorterViewPr>
    <p:cViewPr>
      <p:scale>
        <a:sx n="140" d="100"/>
        <a:sy n="140" d="100"/>
      </p:scale>
      <p:origin x="0" y="-6876"/>
    </p:cViewPr>
  </p:sorterViewPr>
  <p:notesViewPr>
    <p:cSldViewPr>
      <p:cViewPr varScale="1">
        <p:scale>
          <a:sx n="88" d="100"/>
          <a:sy n="88" d="100"/>
        </p:scale>
        <p:origin x="2964" y="108"/>
      </p:cViewPr>
      <p:guideLst>
        <p:guide orient="horz" pos="2880"/>
        <p:guide pos="2160"/>
      </p:guideLst>
    </p:cSldViewPr>
  </p:notesViewPr>
  <p:gridSpacing cx="38405" cy="38405"/>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tableStyles" Target="tableStyle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microsoft.com/office/2016/11/relationships/changesInfo" Target="changesInfos/changesInfo1.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notesMaster" Target="notesMasters/notesMaster1.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presProps" Target="presProps.xml"/><Relationship Id="rId125" Type="http://schemas.microsoft.com/office/2015/10/relationships/revisionInfo" Target="revisionInfo.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viewProps" Target="viewProps.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MYA FOUAD MOHAMAD DAGHESTANI" userId="a436c0b0-45b9-4e41-97cd-63c07e065e95" providerId="ADAL" clId="{D8B041B1-C23F-4E8D-9767-06DF5EE9B4C9}"/>
    <pc:docChg chg="undo custSel addSld delSld modSld sldOrd">
      <pc:chgData name="LAMYA FOUAD MOHAMAD DAGHESTANI" userId="a436c0b0-45b9-4e41-97cd-63c07e065e95" providerId="ADAL" clId="{D8B041B1-C23F-4E8D-9767-06DF5EE9B4C9}" dt="2019-01-12T15:00:15.977" v="243" actId="2696"/>
      <pc:docMkLst>
        <pc:docMk/>
      </pc:docMkLst>
      <pc:sldChg chg="ord">
        <pc:chgData name="LAMYA FOUAD MOHAMAD DAGHESTANI" userId="a436c0b0-45b9-4e41-97cd-63c07e065e95" providerId="ADAL" clId="{D8B041B1-C23F-4E8D-9767-06DF5EE9B4C9}" dt="2019-01-12T14:18:01.113" v="7"/>
        <pc:sldMkLst>
          <pc:docMk/>
          <pc:sldMk cId="0" sldId="271"/>
        </pc:sldMkLst>
      </pc:sldChg>
      <pc:sldChg chg="modSp ord">
        <pc:chgData name="LAMYA FOUAD MOHAMAD DAGHESTANI" userId="a436c0b0-45b9-4e41-97cd-63c07e065e95" providerId="ADAL" clId="{D8B041B1-C23F-4E8D-9767-06DF5EE9B4C9}" dt="2019-01-12T14:29:08.494" v="40"/>
        <pc:sldMkLst>
          <pc:docMk/>
          <pc:sldMk cId="0" sldId="275"/>
        </pc:sldMkLst>
        <pc:spChg chg="mod">
          <ac:chgData name="LAMYA FOUAD MOHAMAD DAGHESTANI" userId="a436c0b0-45b9-4e41-97cd-63c07e065e95" providerId="ADAL" clId="{D8B041B1-C23F-4E8D-9767-06DF5EE9B4C9}" dt="2019-01-12T14:28:37.241" v="34" actId="20577"/>
          <ac:spMkLst>
            <pc:docMk/>
            <pc:sldMk cId="0" sldId="275"/>
            <ac:spMk id="22531" creationId="{00000000-0000-0000-0000-000000000000}"/>
          </ac:spMkLst>
        </pc:spChg>
      </pc:sldChg>
      <pc:sldChg chg="ord">
        <pc:chgData name="LAMYA FOUAD MOHAMAD DAGHESTANI" userId="a436c0b0-45b9-4e41-97cd-63c07e065e95" providerId="ADAL" clId="{D8B041B1-C23F-4E8D-9767-06DF5EE9B4C9}" dt="2019-01-12T14:16:49.572" v="6"/>
        <pc:sldMkLst>
          <pc:docMk/>
          <pc:sldMk cId="0" sldId="329"/>
        </pc:sldMkLst>
      </pc:sldChg>
      <pc:sldChg chg="del">
        <pc:chgData name="LAMYA FOUAD MOHAMAD DAGHESTANI" userId="a436c0b0-45b9-4e41-97cd-63c07e065e95" providerId="ADAL" clId="{D8B041B1-C23F-4E8D-9767-06DF5EE9B4C9}" dt="2019-01-12T14:57:16.871" v="225" actId="2696"/>
        <pc:sldMkLst>
          <pc:docMk/>
          <pc:sldMk cId="0" sldId="431"/>
        </pc:sldMkLst>
      </pc:sldChg>
      <pc:sldChg chg="add del">
        <pc:chgData name="LAMYA FOUAD MOHAMAD DAGHESTANI" userId="a436c0b0-45b9-4e41-97cd-63c07e065e95" providerId="ADAL" clId="{D8B041B1-C23F-4E8D-9767-06DF5EE9B4C9}" dt="2019-01-12T15:00:15.711" v="236" actId="2696"/>
        <pc:sldMkLst>
          <pc:docMk/>
          <pc:sldMk cId="2630551800" sldId="431"/>
        </pc:sldMkLst>
      </pc:sldChg>
      <pc:sldChg chg="del">
        <pc:chgData name="LAMYA FOUAD MOHAMAD DAGHESTANI" userId="a436c0b0-45b9-4e41-97cd-63c07e065e95" providerId="ADAL" clId="{D8B041B1-C23F-4E8D-9767-06DF5EE9B4C9}" dt="2019-01-12T14:57:16.905" v="226" actId="2696"/>
        <pc:sldMkLst>
          <pc:docMk/>
          <pc:sldMk cId="0" sldId="432"/>
        </pc:sldMkLst>
      </pc:sldChg>
      <pc:sldChg chg="add del">
        <pc:chgData name="LAMYA FOUAD MOHAMAD DAGHESTANI" userId="a436c0b0-45b9-4e41-97cd-63c07e065e95" providerId="ADAL" clId="{D8B041B1-C23F-4E8D-9767-06DF5EE9B4C9}" dt="2019-01-12T15:00:15.738" v="237" actId="2696"/>
        <pc:sldMkLst>
          <pc:docMk/>
          <pc:sldMk cId="1228172271" sldId="432"/>
        </pc:sldMkLst>
      </pc:sldChg>
      <pc:sldChg chg="del">
        <pc:chgData name="LAMYA FOUAD MOHAMAD DAGHESTANI" userId="a436c0b0-45b9-4e41-97cd-63c07e065e95" providerId="ADAL" clId="{D8B041B1-C23F-4E8D-9767-06DF5EE9B4C9}" dt="2019-01-12T14:57:16.931" v="227" actId="2696"/>
        <pc:sldMkLst>
          <pc:docMk/>
          <pc:sldMk cId="0" sldId="433"/>
        </pc:sldMkLst>
      </pc:sldChg>
      <pc:sldChg chg="add del">
        <pc:chgData name="LAMYA FOUAD MOHAMAD DAGHESTANI" userId="a436c0b0-45b9-4e41-97cd-63c07e065e95" providerId="ADAL" clId="{D8B041B1-C23F-4E8D-9767-06DF5EE9B4C9}" dt="2019-01-12T15:00:15.779" v="238" actId="2696"/>
        <pc:sldMkLst>
          <pc:docMk/>
          <pc:sldMk cId="1215128126" sldId="433"/>
        </pc:sldMkLst>
      </pc:sldChg>
      <pc:sldChg chg="del">
        <pc:chgData name="LAMYA FOUAD MOHAMAD DAGHESTANI" userId="a436c0b0-45b9-4e41-97cd-63c07e065e95" providerId="ADAL" clId="{D8B041B1-C23F-4E8D-9767-06DF5EE9B4C9}" dt="2019-01-12T14:57:16.964" v="228" actId="2696"/>
        <pc:sldMkLst>
          <pc:docMk/>
          <pc:sldMk cId="0" sldId="434"/>
        </pc:sldMkLst>
      </pc:sldChg>
      <pc:sldChg chg="add del">
        <pc:chgData name="LAMYA FOUAD MOHAMAD DAGHESTANI" userId="a436c0b0-45b9-4e41-97cd-63c07e065e95" providerId="ADAL" clId="{D8B041B1-C23F-4E8D-9767-06DF5EE9B4C9}" dt="2019-01-12T15:00:15.817" v="239" actId="2696"/>
        <pc:sldMkLst>
          <pc:docMk/>
          <pc:sldMk cId="2092805871" sldId="434"/>
        </pc:sldMkLst>
      </pc:sldChg>
      <pc:sldChg chg="del">
        <pc:chgData name="LAMYA FOUAD MOHAMAD DAGHESTANI" userId="a436c0b0-45b9-4e41-97cd-63c07e065e95" providerId="ADAL" clId="{D8B041B1-C23F-4E8D-9767-06DF5EE9B4C9}" dt="2019-01-12T14:57:17.004" v="229" actId="2696"/>
        <pc:sldMkLst>
          <pc:docMk/>
          <pc:sldMk cId="0" sldId="435"/>
        </pc:sldMkLst>
      </pc:sldChg>
      <pc:sldChg chg="add del">
        <pc:chgData name="LAMYA FOUAD MOHAMAD DAGHESTANI" userId="a436c0b0-45b9-4e41-97cd-63c07e065e95" providerId="ADAL" clId="{D8B041B1-C23F-4E8D-9767-06DF5EE9B4C9}" dt="2019-01-12T15:00:15.860" v="240" actId="2696"/>
        <pc:sldMkLst>
          <pc:docMk/>
          <pc:sldMk cId="4144297498" sldId="435"/>
        </pc:sldMkLst>
      </pc:sldChg>
      <pc:sldChg chg="del">
        <pc:chgData name="LAMYA FOUAD MOHAMAD DAGHESTANI" userId="a436c0b0-45b9-4e41-97cd-63c07e065e95" providerId="ADAL" clId="{D8B041B1-C23F-4E8D-9767-06DF5EE9B4C9}" dt="2019-01-12T14:57:17.035" v="230" actId="2696"/>
        <pc:sldMkLst>
          <pc:docMk/>
          <pc:sldMk cId="0" sldId="436"/>
        </pc:sldMkLst>
      </pc:sldChg>
      <pc:sldChg chg="add del">
        <pc:chgData name="LAMYA FOUAD MOHAMAD DAGHESTANI" userId="a436c0b0-45b9-4e41-97cd-63c07e065e95" providerId="ADAL" clId="{D8B041B1-C23F-4E8D-9767-06DF5EE9B4C9}" dt="2019-01-12T15:00:15.897" v="241" actId="2696"/>
        <pc:sldMkLst>
          <pc:docMk/>
          <pc:sldMk cId="1659882634" sldId="436"/>
        </pc:sldMkLst>
      </pc:sldChg>
      <pc:sldChg chg="del">
        <pc:chgData name="LAMYA FOUAD MOHAMAD DAGHESTANI" userId="a436c0b0-45b9-4e41-97cd-63c07e065e95" providerId="ADAL" clId="{D8B041B1-C23F-4E8D-9767-06DF5EE9B4C9}" dt="2019-01-12T14:57:17.068" v="231" actId="2696"/>
        <pc:sldMkLst>
          <pc:docMk/>
          <pc:sldMk cId="0" sldId="437"/>
        </pc:sldMkLst>
      </pc:sldChg>
      <pc:sldChg chg="add del">
        <pc:chgData name="LAMYA FOUAD MOHAMAD DAGHESTANI" userId="a436c0b0-45b9-4e41-97cd-63c07e065e95" providerId="ADAL" clId="{D8B041B1-C23F-4E8D-9767-06DF5EE9B4C9}" dt="2019-01-12T15:00:15.940" v="242" actId="2696"/>
        <pc:sldMkLst>
          <pc:docMk/>
          <pc:sldMk cId="239033529" sldId="437"/>
        </pc:sldMkLst>
      </pc:sldChg>
      <pc:sldChg chg="del">
        <pc:chgData name="LAMYA FOUAD MOHAMAD DAGHESTANI" userId="a436c0b0-45b9-4e41-97cd-63c07e065e95" providerId="ADAL" clId="{D8B041B1-C23F-4E8D-9767-06DF5EE9B4C9}" dt="2019-01-12T14:57:17.105" v="232" actId="2696"/>
        <pc:sldMkLst>
          <pc:docMk/>
          <pc:sldMk cId="0" sldId="438"/>
        </pc:sldMkLst>
      </pc:sldChg>
      <pc:sldChg chg="add del">
        <pc:chgData name="LAMYA FOUAD MOHAMAD DAGHESTANI" userId="a436c0b0-45b9-4e41-97cd-63c07e065e95" providerId="ADAL" clId="{D8B041B1-C23F-4E8D-9767-06DF5EE9B4C9}" dt="2019-01-12T15:00:15.977" v="243" actId="2696"/>
        <pc:sldMkLst>
          <pc:docMk/>
          <pc:sldMk cId="492454137" sldId="438"/>
        </pc:sldMkLst>
      </pc:sldChg>
      <pc:sldChg chg="del">
        <pc:chgData name="LAMYA FOUAD MOHAMAD DAGHESTANI" userId="a436c0b0-45b9-4e41-97cd-63c07e065e95" providerId="ADAL" clId="{D8B041B1-C23F-4E8D-9767-06DF5EE9B4C9}" dt="2019-01-12T14:57:17.136" v="233" actId="2696"/>
        <pc:sldMkLst>
          <pc:docMk/>
          <pc:sldMk cId="0" sldId="439"/>
        </pc:sldMkLst>
      </pc:sldChg>
      <pc:sldChg chg="add del">
        <pc:chgData name="LAMYA FOUAD MOHAMAD DAGHESTANI" userId="a436c0b0-45b9-4e41-97cd-63c07e065e95" providerId="ADAL" clId="{D8B041B1-C23F-4E8D-9767-06DF5EE9B4C9}" dt="2019-01-12T15:00:03.815" v="235" actId="2696"/>
        <pc:sldMkLst>
          <pc:docMk/>
          <pc:sldMk cId="1042974128" sldId="439"/>
        </pc:sldMkLst>
      </pc:sldChg>
      <pc:sldChg chg="ord">
        <pc:chgData name="LAMYA FOUAD MOHAMAD DAGHESTANI" userId="a436c0b0-45b9-4e41-97cd-63c07e065e95" providerId="ADAL" clId="{D8B041B1-C23F-4E8D-9767-06DF5EE9B4C9}" dt="2019-01-12T14:32:52.635" v="52"/>
        <pc:sldMkLst>
          <pc:docMk/>
          <pc:sldMk cId="0" sldId="441"/>
        </pc:sldMkLst>
      </pc:sldChg>
      <pc:sldChg chg="ord">
        <pc:chgData name="LAMYA FOUAD MOHAMAD DAGHESTANI" userId="a436c0b0-45b9-4e41-97cd-63c07e065e95" providerId="ADAL" clId="{D8B041B1-C23F-4E8D-9767-06DF5EE9B4C9}" dt="2019-01-12T14:18:01.113" v="7"/>
        <pc:sldMkLst>
          <pc:docMk/>
          <pc:sldMk cId="2359939789" sldId="478"/>
        </pc:sldMkLst>
      </pc:sldChg>
      <pc:sldChg chg="modSp ord">
        <pc:chgData name="LAMYA FOUAD MOHAMAD DAGHESTANI" userId="a436c0b0-45b9-4e41-97cd-63c07e065e95" providerId="ADAL" clId="{D8B041B1-C23F-4E8D-9767-06DF5EE9B4C9}" dt="2019-01-12T14:30:09.947" v="45" actId="20577"/>
        <pc:sldMkLst>
          <pc:docMk/>
          <pc:sldMk cId="20001064" sldId="479"/>
        </pc:sldMkLst>
        <pc:spChg chg="mod">
          <ac:chgData name="LAMYA FOUAD MOHAMAD DAGHESTANI" userId="a436c0b0-45b9-4e41-97cd-63c07e065e95" providerId="ADAL" clId="{D8B041B1-C23F-4E8D-9767-06DF5EE9B4C9}" dt="2019-01-12T14:30:09.947" v="45" actId="20577"/>
          <ac:spMkLst>
            <pc:docMk/>
            <pc:sldMk cId="20001064" sldId="479"/>
            <ac:spMk id="14339" creationId="{00000000-0000-0000-0000-000000000000}"/>
          </ac:spMkLst>
        </pc:spChg>
        <pc:spChg chg="mod">
          <ac:chgData name="LAMYA FOUAD MOHAMAD DAGHESTANI" userId="a436c0b0-45b9-4e41-97cd-63c07e065e95" providerId="ADAL" clId="{D8B041B1-C23F-4E8D-9767-06DF5EE9B4C9}" dt="2019-01-12T14:27:14.035" v="12" actId="14100"/>
          <ac:spMkLst>
            <pc:docMk/>
            <pc:sldMk cId="20001064" sldId="479"/>
            <ac:spMk id="14340" creationId="{00000000-0000-0000-0000-000000000000}"/>
          </ac:spMkLst>
        </pc:spChg>
      </pc:sldChg>
      <pc:sldChg chg="del ord">
        <pc:chgData name="LAMYA FOUAD MOHAMAD DAGHESTANI" userId="a436c0b0-45b9-4e41-97cd-63c07e065e95" providerId="ADAL" clId="{D8B041B1-C23F-4E8D-9767-06DF5EE9B4C9}" dt="2019-01-12T14:26:11.248" v="10" actId="2696"/>
        <pc:sldMkLst>
          <pc:docMk/>
          <pc:sldMk cId="4002843058" sldId="480"/>
        </pc:sldMkLst>
      </pc:sldChg>
      <pc:sldChg chg="ord">
        <pc:chgData name="LAMYA FOUAD MOHAMAD DAGHESTANI" userId="a436c0b0-45b9-4e41-97cd-63c07e065e95" providerId="ADAL" clId="{D8B041B1-C23F-4E8D-9767-06DF5EE9B4C9}" dt="2019-01-12T14:18:01.113" v="7"/>
        <pc:sldMkLst>
          <pc:docMk/>
          <pc:sldMk cId="3566750506" sldId="481"/>
        </pc:sldMkLst>
      </pc:sldChg>
      <pc:sldChg chg="ord">
        <pc:chgData name="LAMYA FOUAD MOHAMAD DAGHESTANI" userId="a436c0b0-45b9-4e41-97cd-63c07e065e95" providerId="ADAL" clId="{D8B041B1-C23F-4E8D-9767-06DF5EE9B4C9}" dt="2019-01-12T14:18:01.113" v="7"/>
        <pc:sldMkLst>
          <pc:docMk/>
          <pc:sldMk cId="3269052335" sldId="482"/>
        </pc:sldMkLst>
      </pc:sldChg>
      <pc:sldChg chg="ord">
        <pc:chgData name="LAMYA FOUAD MOHAMAD DAGHESTANI" userId="a436c0b0-45b9-4e41-97cd-63c07e065e95" providerId="ADAL" clId="{D8B041B1-C23F-4E8D-9767-06DF5EE9B4C9}" dt="2019-01-12T14:18:01.113" v="7"/>
        <pc:sldMkLst>
          <pc:docMk/>
          <pc:sldMk cId="3689849466" sldId="483"/>
        </pc:sldMkLst>
      </pc:sldChg>
      <pc:sldChg chg="ord">
        <pc:chgData name="LAMYA FOUAD MOHAMAD DAGHESTANI" userId="a436c0b0-45b9-4e41-97cd-63c07e065e95" providerId="ADAL" clId="{D8B041B1-C23F-4E8D-9767-06DF5EE9B4C9}" dt="2019-01-12T14:18:01.113" v="7"/>
        <pc:sldMkLst>
          <pc:docMk/>
          <pc:sldMk cId="2809832513" sldId="484"/>
        </pc:sldMkLst>
      </pc:sldChg>
      <pc:sldChg chg="ord">
        <pc:chgData name="LAMYA FOUAD MOHAMAD DAGHESTANI" userId="a436c0b0-45b9-4e41-97cd-63c07e065e95" providerId="ADAL" clId="{D8B041B1-C23F-4E8D-9767-06DF5EE9B4C9}" dt="2019-01-12T14:18:01.113" v="7"/>
        <pc:sldMkLst>
          <pc:docMk/>
          <pc:sldMk cId="3449672344" sldId="486"/>
        </pc:sldMkLst>
      </pc:sldChg>
      <pc:sldChg chg="ord">
        <pc:chgData name="LAMYA FOUAD MOHAMAD DAGHESTANI" userId="a436c0b0-45b9-4e41-97cd-63c07e065e95" providerId="ADAL" clId="{D8B041B1-C23F-4E8D-9767-06DF5EE9B4C9}" dt="2019-01-12T14:18:01.113" v="7"/>
        <pc:sldMkLst>
          <pc:docMk/>
          <pc:sldMk cId="2732886507" sldId="487"/>
        </pc:sldMkLst>
      </pc:sldChg>
      <pc:sldChg chg="ord">
        <pc:chgData name="LAMYA FOUAD MOHAMAD DAGHESTANI" userId="a436c0b0-45b9-4e41-97cd-63c07e065e95" providerId="ADAL" clId="{D8B041B1-C23F-4E8D-9767-06DF5EE9B4C9}" dt="2019-01-12T14:18:01.113" v="7"/>
        <pc:sldMkLst>
          <pc:docMk/>
          <pc:sldMk cId="1819546027" sldId="488"/>
        </pc:sldMkLst>
      </pc:sldChg>
      <pc:sldChg chg="modSp ord">
        <pc:chgData name="LAMYA FOUAD MOHAMAD DAGHESTANI" userId="a436c0b0-45b9-4e41-97cd-63c07e065e95" providerId="ADAL" clId="{D8B041B1-C23F-4E8D-9767-06DF5EE9B4C9}" dt="2019-01-12T14:28:22.848" v="29" actId="20577"/>
        <pc:sldMkLst>
          <pc:docMk/>
          <pc:sldMk cId="2097274372" sldId="492"/>
        </pc:sldMkLst>
        <pc:spChg chg="mod">
          <ac:chgData name="LAMYA FOUAD MOHAMAD DAGHESTANI" userId="a436c0b0-45b9-4e41-97cd-63c07e065e95" providerId="ADAL" clId="{D8B041B1-C23F-4E8D-9767-06DF5EE9B4C9}" dt="2019-01-12T14:28:22.848" v="29" actId="20577"/>
          <ac:spMkLst>
            <pc:docMk/>
            <pc:sldMk cId="2097274372" sldId="492"/>
            <ac:spMk id="21507" creationId="{00000000-0000-0000-0000-000000000000}"/>
          </ac:spMkLst>
        </pc:spChg>
      </pc:sldChg>
      <pc:sldChg chg="modSp ord">
        <pc:chgData name="LAMYA FOUAD MOHAMAD DAGHESTANI" userId="a436c0b0-45b9-4e41-97cd-63c07e065e95" providerId="ADAL" clId="{D8B041B1-C23F-4E8D-9767-06DF5EE9B4C9}" dt="2019-01-12T14:28:45.443" v="39" actId="20577"/>
        <pc:sldMkLst>
          <pc:docMk/>
          <pc:sldMk cId="4051159121" sldId="493"/>
        </pc:sldMkLst>
        <pc:spChg chg="mod">
          <ac:chgData name="LAMYA FOUAD MOHAMAD DAGHESTANI" userId="a436c0b0-45b9-4e41-97cd-63c07e065e95" providerId="ADAL" clId="{D8B041B1-C23F-4E8D-9767-06DF5EE9B4C9}" dt="2019-01-12T14:28:45.443" v="39" actId="20577"/>
          <ac:spMkLst>
            <pc:docMk/>
            <pc:sldMk cId="4051159121" sldId="493"/>
            <ac:spMk id="21507" creationId="{00000000-0000-0000-0000-000000000000}"/>
          </ac:spMkLst>
        </pc:spChg>
      </pc:sldChg>
      <pc:sldChg chg="ord">
        <pc:chgData name="LAMYA FOUAD MOHAMAD DAGHESTANI" userId="a436c0b0-45b9-4e41-97cd-63c07e065e95" providerId="ADAL" clId="{D8B041B1-C23F-4E8D-9767-06DF5EE9B4C9}" dt="2019-01-12T14:24:30.381" v="9"/>
        <pc:sldMkLst>
          <pc:docMk/>
          <pc:sldMk cId="1301838339" sldId="494"/>
        </pc:sldMkLst>
      </pc:sldChg>
      <pc:sldChg chg="ord">
        <pc:chgData name="LAMYA FOUAD MOHAMAD DAGHESTANI" userId="a436c0b0-45b9-4e41-97cd-63c07e065e95" providerId="ADAL" clId="{D8B041B1-C23F-4E8D-9767-06DF5EE9B4C9}" dt="2019-01-12T14:24:30.381" v="9"/>
        <pc:sldMkLst>
          <pc:docMk/>
          <pc:sldMk cId="770271806" sldId="502"/>
        </pc:sldMkLst>
      </pc:sldChg>
      <pc:sldChg chg="ord">
        <pc:chgData name="LAMYA FOUAD MOHAMAD DAGHESTANI" userId="a436c0b0-45b9-4e41-97cd-63c07e065e95" providerId="ADAL" clId="{D8B041B1-C23F-4E8D-9767-06DF5EE9B4C9}" dt="2019-01-12T14:24:30.381" v="9"/>
        <pc:sldMkLst>
          <pc:docMk/>
          <pc:sldMk cId="663728223" sldId="505"/>
        </pc:sldMkLst>
      </pc:sldChg>
      <pc:sldChg chg="ord">
        <pc:chgData name="LAMYA FOUAD MOHAMAD DAGHESTANI" userId="a436c0b0-45b9-4e41-97cd-63c07e065e95" providerId="ADAL" clId="{D8B041B1-C23F-4E8D-9767-06DF5EE9B4C9}" dt="2019-01-12T14:24:30.381" v="9"/>
        <pc:sldMkLst>
          <pc:docMk/>
          <pc:sldMk cId="1632053080" sldId="507"/>
        </pc:sldMkLst>
      </pc:sldChg>
      <pc:sldChg chg="ord">
        <pc:chgData name="LAMYA FOUAD MOHAMAD DAGHESTANI" userId="a436c0b0-45b9-4e41-97cd-63c07e065e95" providerId="ADAL" clId="{D8B041B1-C23F-4E8D-9767-06DF5EE9B4C9}" dt="2019-01-12T14:24:30.381" v="9"/>
        <pc:sldMkLst>
          <pc:docMk/>
          <pc:sldMk cId="508092230" sldId="508"/>
        </pc:sldMkLst>
      </pc:sldChg>
      <pc:sldChg chg="ord">
        <pc:chgData name="LAMYA FOUAD MOHAMAD DAGHESTANI" userId="a436c0b0-45b9-4e41-97cd-63c07e065e95" providerId="ADAL" clId="{D8B041B1-C23F-4E8D-9767-06DF5EE9B4C9}" dt="2019-01-12T14:24:30.381" v="9"/>
        <pc:sldMkLst>
          <pc:docMk/>
          <pc:sldMk cId="1214131436" sldId="509"/>
        </pc:sldMkLst>
      </pc:sldChg>
      <pc:sldChg chg="del">
        <pc:chgData name="LAMYA FOUAD MOHAMAD DAGHESTANI" userId="a436c0b0-45b9-4e41-97cd-63c07e065e95" providerId="ADAL" clId="{D8B041B1-C23F-4E8D-9767-06DF5EE9B4C9}" dt="2019-01-12T14:36:08.459" v="53" actId="2696"/>
        <pc:sldMkLst>
          <pc:docMk/>
          <pc:sldMk cId="3724449479" sldId="511"/>
        </pc:sldMkLst>
      </pc:sldChg>
      <pc:sldChg chg="modSp">
        <pc:chgData name="LAMYA FOUAD MOHAMAD DAGHESTANI" userId="a436c0b0-45b9-4e41-97cd-63c07e065e95" providerId="ADAL" clId="{D8B041B1-C23F-4E8D-9767-06DF5EE9B4C9}" dt="2019-01-12T14:38:13.381" v="64" actId="20577"/>
        <pc:sldMkLst>
          <pc:docMk/>
          <pc:sldMk cId="3861046259" sldId="533"/>
        </pc:sldMkLst>
        <pc:spChg chg="mod">
          <ac:chgData name="LAMYA FOUAD MOHAMAD DAGHESTANI" userId="a436c0b0-45b9-4e41-97cd-63c07e065e95" providerId="ADAL" clId="{D8B041B1-C23F-4E8D-9767-06DF5EE9B4C9}" dt="2019-01-12T14:38:13.381" v="64" actId="20577"/>
          <ac:spMkLst>
            <pc:docMk/>
            <pc:sldMk cId="3861046259" sldId="533"/>
            <ac:spMk id="2" creationId="{00000000-0000-0000-0000-000000000000}"/>
          </ac:spMkLst>
        </pc:spChg>
      </pc:sldChg>
      <pc:sldChg chg="modSp">
        <pc:chgData name="LAMYA FOUAD MOHAMAD DAGHESTANI" userId="a436c0b0-45b9-4e41-97cd-63c07e065e95" providerId="ADAL" clId="{D8B041B1-C23F-4E8D-9767-06DF5EE9B4C9}" dt="2019-01-12T14:38:20.690" v="65" actId="20577"/>
        <pc:sldMkLst>
          <pc:docMk/>
          <pc:sldMk cId="3608643203" sldId="534"/>
        </pc:sldMkLst>
        <pc:spChg chg="mod">
          <ac:chgData name="LAMYA FOUAD MOHAMAD DAGHESTANI" userId="a436c0b0-45b9-4e41-97cd-63c07e065e95" providerId="ADAL" clId="{D8B041B1-C23F-4E8D-9767-06DF5EE9B4C9}" dt="2019-01-12T14:38:20.690" v="65" actId="20577"/>
          <ac:spMkLst>
            <pc:docMk/>
            <pc:sldMk cId="3608643203" sldId="534"/>
            <ac:spMk id="2" creationId="{00000000-0000-0000-0000-000000000000}"/>
          </ac:spMkLst>
        </pc:spChg>
      </pc:sldChg>
      <pc:sldChg chg="modSp">
        <pc:chgData name="LAMYA FOUAD MOHAMAD DAGHESTANI" userId="a436c0b0-45b9-4e41-97cd-63c07e065e95" providerId="ADAL" clId="{D8B041B1-C23F-4E8D-9767-06DF5EE9B4C9}" dt="2019-01-12T14:38:30.477" v="67" actId="20577"/>
        <pc:sldMkLst>
          <pc:docMk/>
          <pc:sldMk cId="984214485" sldId="535"/>
        </pc:sldMkLst>
        <pc:spChg chg="mod">
          <ac:chgData name="LAMYA FOUAD MOHAMAD DAGHESTANI" userId="a436c0b0-45b9-4e41-97cd-63c07e065e95" providerId="ADAL" clId="{D8B041B1-C23F-4E8D-9767-06DF5EE9B4C9}" dt="2019-01-12T14:38:30.477" v="67" actId="20577"/>
          <ac:spMkLst>
            <pc:docMk/>
            <pc:sldMk cId="984214485" sldId="535"/>
            <ac:spMk id="2" creationId="{00000000-0000-0000-0000-000000000000}"/>
          </ac:spMkLst>
        </pc:spChg>
      </pc:sldChg>
      <pc:sldChg chg="modSp">
        <pc:chgData name="LAMYA FOUAD MOHAMAD DAGHESTANI" userId="a436c0b0-45b9-4e41-97cd-63c07e065e95" providerId="ADAL" clId="{D8B041B1-C23F-4E8D-9767-06DF5EE9B4C9}" dt="2019-01-12T14:38:25.898" v="66" actId="20577"/>
        <pc:sldMkLst>
          <pc:docMk/>
          <pc:sldMk cId="3711166195" sldId="536"/>
        </pc:sldMkLst>
        <pc:spChg chg="mod">
          <ac:chgData name="LAMYA FOUAD MOHAMAD DAGHESTANI" userId="a436c0b0-45b9-4e41-97cd-63c07e065e95" providerId="ADAL" clId="{D8B041B1-C23F-4E8D-9767-06DF5EE9B4C9}" dt="2019-01-12T14:38:25.898" v="66" actId="20577"/>
          <ac:spMkLst>
            <pc:docMk/>
            <pc:sldMk cId="3711166195" sldId="536"/>
            <ac:spMk id="2" creationId="{00000000-0000-0000-0000-000000000000}"/>
          </ac:spMkLst>
        </pc:spChg>
      </pc:sldChg>
      <pc:sldChg chg="del">
        <pc:chgData name="LAMYA FOUAD MOHAMAD DAGHESTANI" userId="a436c0b0-45b9-4e41-97cd-63c07e065e95" providerId="ADAL" clId="{D8B041B1-C23F-4E8D-9767-06DF5EE9B4C9}" dt="2019-01-12T14:36:59.988" v="54" actId="2696"/>
        <pc:sldMkLst>
          <pc:docMk/>
          <pc:sldMk cId="4032681548" sldId="538"/>
        </pc:sldMkLst>
      </pc:sldChg>
      <pc:sldChg chg="del">
        <pc:chgData name="LAMYA FOUAD MOHAMAD DAGHESTANI" userId="a436c0b0-45b9-4e41-97cd-63c07e065e95" providerId="ADAL" clId="{D8B041B1-C23F-4E8D-9767-06DF5EE9B4C9}" dt="2019-01-12T14:37:00.029" v="55" actId="2696"/>
        <pc:sldMkLst>
          <pc:docMk/>
          <pc:sldMk cId="4164855445" sldId="539"/>
        </pc:sldMkLst>
      </pc:sldChg>
      <pc:sldChg chg="del">
        <pc:chgData name="LAMYA FOUAD MOHAMAD DAGHESTANI" userId="a436c0b0-45b9-4e41-97cd-63c07e065e95" providerId="ADAL" clId="{D8B041B1-C23F-4E8D-9767-06DF5EE9B4C9}" dt="2019-01-12T14:37:00.060" v="56" actId="2696"/>
        <pc:sldMkLst>
          <pc:docMk/>
          <pc:sldMk cId="1953532377" sldId="540"/>
        </pc:sldMkLst>
      </pc:sldChg>
      <pc:sldChg chg="del">
        <pc:chgData name="LAMYA FOUAD MOHAMAD DAGHESTANI" userId="a436c0b0-45b9-4e41-97cd-63c07e065e95" providerId="ADAL" clId="{D8B041B1-C23F-4E8D-9767-06DF5EE9B4C9}" dt="2019-01-12T14:37:00.253" v="57" actId="2696"/>
        <pc:sldMkLst>
          <pc:docMk/>
          <pc:sldMk cId="204398623" sldId="541"/>
        </pc:sldMkLst>
      </pc:sldChg>
      <pc:sldChg chg="del">
        <pc:chgData name="LAMYA FOUAD MOHAMAD DAGHESTANI" userId="a436c0b0-45b9-4e41-97cd-63c07e065e95" providerId="ADAL" clId="{D8B041B1-C23F-4E8D-9767-06DF5EE9B4C9}" dt="2019-01-12T14:37:00.280" v="58" actId="2696"/>
        <pc:sldMkLst>
          <pc:docMk/>
          <pc:sldMk cId="678006305" sldId="542"/>
        </pc:sldMkLst>
      </pc:sldChg>
      <pc:sldChg chg="del">
        <pc:chgData name="LAMYA FOUAD MOHAMAD DAGHESTANI" userId="a436c0b0-45b9-4e41-97cd-63c07e065e95" providerId="ADAL" clId="{D8B041B1-C23F-4E8D-9767-06DF5EE9B4C9}" dt="2019-01-12T14:37:00.306" v="59" actId="2696"/>
        <pc:sldMkLst>
          <pc:docMk/>
          <pc:sldMk cId="1602213946" sldId="543"/>
        </pc:sldMkLst>
      </pc:sldChg>
      <pc:sldChg chg="del">
        <pc:chgData name="LAMYA FOUAD MOHAMAD DAGHESTANI" userId="a436c0b0-45b9-4e41-97cd-63c07e065e95" providerId="ADAL" clId="{D8B041B1-C23F-4E8D-9767-06DF5EE9B4C9}" dt="2019-01-12T14:37:00.328" v="60" actId="2696"/>
        <pc:sldMkLst>
          <pc:docMk/>
          <pc:sldMk cId="4142188107" sldId="544"/>
        </pc:sldMkLst>
      </pc:sldChg>
      <pc:sldChg chg="del">
        <pc:chgData name="LAMYA FOUAD MOHAMAD DAGHESTANI" userId="a436c0b0-45b9-4e41-97cd-63c07e065e95" providerId="ADAL" clId="{D8B041B1-C23F-4E8D-9767-06DF5EE9B4C9}" dt="2019-01-12T14:37:00.347" v="61" actId="2696"/>
        <pc:sldMkLst>
          <pc:docMk/>
          <pc:sldMk cId="1678703421" sldId="545"/>
        </pc:sldMkLst>
      </pc:sldChg>
      <pc:sldChg chg="del">
        <pc:chgData name="LAMYA FOUAD MOHAMAD DAGHESTANI" userId="a436c0b0-45b9-4e41-97cd-63c07e065e95" providerId="ADAL" clId="{D8B041B1-C23F-4E8D-9767-06DF5EE9B4C9}" dt="2019-01-12T14:37:00.365" v="62" actId="2696"/>
        <pc:sldMkLst>
          <pc:docMk/>
          <pc:sldMk cId="1732742641" sldId="546"/>
        </pc:sldMkLst>
      </pc:sldChg>
      <pc:sldChg chg="del">
        <pc:chgData name="LAMYA FOUAD MOHAMAD DAGHESTANI" userId="a436c0b0-45b9-4e41-97cd-63c07e065e95" providerId="ADAL" clId="{D8B041B1-C23F-4E8D-9767-06DF5EE9B4C9}" dt="2019-01-12T14:37:00.382" v="63" actId="2696"/>
        <pc:sldMkLst>
          <pc:docMk/>
          <pc:sldMk cId="2257168801" sldId="547"/>
        </pc:sldMkLst>
      </pc:sldChg>
      <pc:sldChg chg="modSp">
        <pc:chgData name="LAMYA FOUAD MOHAMAD DAGHESTANI" userId="a436c0b0-45b9-4e41-97cd-63c07e065e95" providerId="ADAL" clId="{D8B041B1-C23F-4E8D-9767-06DF5EE9B4C9}" dt="2019-01-12T14:39:43.733" v="68" actId="20577"/>
        <pc:sldMkLst>
          <pc:docMk/>
          <pc:sldMk cId="403590334" sldId="548"/>
        </pc:sldMkLst>
        <pc:spChg chg="mod">
          <ac:chgData name="LAMYA FOUAD MOHAMAD DAGHESTANI" userId="a436c0b0-45b9-4e41-97cd-63c07e065e95" providerId="ADAL" clId="{D8B041B1-C23F-4E8D-9767-06DF5EE9B4C9}" dt="2019-01-12T14:39:43.733" v="68" actId="20577"/>
          <ac:spMkLst>
            <pc:docMk/>
            <pc:sldMk cId="403590334" sldId="548"/>
            <ac:spMk id="2" creationId="{00000000-0000-0000-0000-000000000000}"/>
          </ac:spMkLst>
        </pc:spChg>
      </pc:sldChg>
      <pc:sldChg chg="modSp">
        <pc:chgData name="LAMYA FOUAD MOHAMAD DAGHESTANI" userId="a436c0b0-45b9-4e41-97cd-63c07e065e95" providerId="ADAL" clId="{D8B041B1-C23F-4E8D-9767-06DF5EE9B4C9}" dt="2019-01-12T14:39:55.757" v="70" actId="20577"/>
        <pc:sldMkLst>
          <pc:docMk/>
          <pc:sldMk cId="1304748480" sldId="549"/>
        </pc:sldMkLst>
        <pc:spChg chg="mod">
          <ac:chgData name="LAMYA FOUAD MOHAMAD DAGHESTANI" userId="a436c0b0-45b9-4e41-97cd-63c07e065e95" providerId="ADAL" clId="{D8B041B1-C23F-4E8D-9767-06DF5EE9B4C9}" dt="2019-01-12T14:39:55.757" v="70" actId="20577"/>
          <ac:spMkLst>
            <pc:docMk/>
            <pc:sldMk cId="1304748480" sldId="549"/>
            <ac:spMk id="2" creationId="{00000000-0000-0000-0000-000000000000}"/>
          </ac:spMkLst>
        </pc:spChg>
      </pc:sldChg>
      <pc:sldChg chg="addSp delSp modSp">
        <pc:chgData name="LAMYA FOUAD MOHAMAD DAGHESTANI" userId="a436c0b0-45b9-4e41-97cd-63c07e065e95" providerId="ADAL" clId="{D8B041B1-C23F-4E8D-9767-06DF5EE9B4C9}" dt="2019-01-12T14:52:55.831" v="178"/>
        <pc:sldMkLst>
          <pc:docMk/>
          <pc:sldMk cId="357789839" sldId="551"/>
        </pc:sldMkLst>
        <pc:spChg chg="add del mod">
          <ac:chgData name="LAMYA FOUAD MOHAMAD DAGHESTANI" userId="a436c0b0-45b9-4e41-97cd-63c07e065e95" providerId="ADAL" clId="{D8B041B1-C23F-4E8D-9767-06DF5EE9B4C9}" dt="2019-01-12T14:52:55.831" v="178"/>
          <ac:spMkLst>
            <pc:docMk/>
            <pc:sldMk cId="357789839" sldId="551"/>
            <ac:spMk id="2" creationId="{00000000-0000-0000-0000-000000000000}"/>
          </ac:spMkLst>
        </pc:spChg>
        <pc:spChg chg="add del mod">
          <ac:chgData name="LAMYA FOUAD MOHAMAD DAGHESTANI" userId="a436c0b0-45b9-4e41-97cd-63c07e065e95" providerId="ADAL" clId="{D8B041B1-C23F-4E8D-9767-06DF5EE9B4C9}" dt="2019-01-12T14:52:55.831" v="178"/>
          <ac:spMkLst>
            <pc:docMk/>
            <pc:sldMk cId="357789839" sldId="551"/>
            <ac:spMk id="3" creationId="{E1B9D471-C7FD-46E9-9294-1F3FFED232B2}"/>
          </ac:spMkLst>
        </pc:spChg>
        <pc:spChg chg="mod">
          <ac:chgData name="LAMYA FOUAD MOHAMAD DAGHESTANI" userId="a436c0b0-45b9-4e41-97cd-63c07e065e95" providerId="ADAL" clId="{D8B041B1-C23F-4E8D-9767-06DF5EE9B4C9}" dt="2019-01-12T14:52:34.331" v="176" actId="14100"/>
          <ac:spMkLst>
            <pc:docMk/>
            <pc:sldMk cId="357789839" sldId="551"/>
            <ac:spMk id="9" creationId="{00000000-0000-0000-0000-000000000000}"/>
          </ac:spMkLst>
        </pc:spChg>
      </pc:sldChg>
      <pc:sldChg chg="modSp">
        <pc:chgData name="LAMYA FOUAD MOHAMAD DAGHESTANI" userId="a436c0b0-45b9-4e41-97cd-63c07e065e95" providerId="ADAL" clId="{D8B041B1-C23F-4E8D-9767-06DF5EE9B4C9}" dt="2019-01-12T14:39:48.674" v="69" actId="20577"/>
        <pc:sldMkLst>
          <pc:docMk/>
          <pc:sldMk cId="1028575934" sldId="552"/>
        </pc:sldMkLst>
        <pc:spChg chg="mod">
          <ac:chgData name="LAMYA FOUAD MOHAMAD DAGHESTANI" userId="a436c0b0-45b9-4e41-97cd-63c07e065e95" providerId="ADAL" clId="{D8B041B1-C23F-4E8D-9767-06DF5EE9B4C9}" dt="2019-01-12T14:39:48.674" v="69" actId="20577"/>
          <ac:spMkLst>
            <pc:docMk/>
            <pc:sldMk cId="1028575934" sldId="552"/>
            <ac:spMk id="2" creationId="{00000000-0000-0000-0000-000000000000}"/>
          </ac:spMkLst>
        </pc:spChg>
      </pc:sldChg>
      <pc:sldChg chg="modSp del">
        <pc:chgData name="LAMYA FOUAD MOHAMAD DAGHESTANI" userId="a436c0b0-45b9-4e41-97cd-63c07e065e95" providerId="ADAL" clId="{D8B041B1-C23F-4E8D-9767-06DF5EE9B4C9}" dt="2019-01-12T14:49:10.005" v="148" actId="2696"/>
        <pc:sldMkLst>
          <pc:docMk/>
          <pc:sldMk cId="485787096" sldId="553"/>
        </pc:sldMkLst>
        <pc:spChg chg="mod">
          <ac:chgData name="LAMYA FOUAD MOHAMAD DAGHESTANI" userId="a436c0b0-45b9-4e41-97cd-63c07e065e95" providerId="ADAL" clId="{D8B041B1-C23F-4E8D-9767-06DF5EE9B4C9}" dt="2019-01-12T14:40:04.328" v="72" actId="20577"/>
          <ac:spMkLst>
            <pc:docMk/>
            <pc:sldMk cId="485787096" sldId="553"/>
            <ac:spMk id="2" creationId="{00000000-0000-0000-0000-000000000000}"/>
          </ac:spMkLst>
        </pc:spChg>
        <pc:spChg chg="mod">
          <ac:chgData name="LAMYA FOUAD MOHAMAD DAGHESTANI" userId="a436c0b0-45b9-4e41-97cd-63c07e065e95" providerId="ADAL" clId="{D8B041B1-C23F-4E8D-9767-06DF5EE9B4C9}" dt="2019-01-12T14:46:35.245" v="123"/>
          <ac:spMkLst>
            <pc:docMk/>
            <pc:sldMk cId="485787096" sldId="553"/>
            <ac:spMk id="9" creationId="{00000000-0000-0000-0000-000000000000}"/>
          </ac:spMkLst>
        </pc:spChg>
      </pc:sldChg>
      <pc:sldChg chg="modSp del">
        <pc:chgData name="LAMYA FOUAD MOHAMAD DAGHESTANI" userId="a436c0b0-45b9-4e41-97cd-63c07e065e95" providerId="ADAL" clId="{D8B041B1-C23F-4E8D-9767-06DF5EE9B4C9}" dt="2019-01-12T14:50:10.469" v="162" actId="2696"/>
        <pc:sldMkLst>
          <pc:docMk/>
          <pc:sldMk cId="1233542573" sldId="554"/>
        </pc:sldMkLst>
        <pc:spChg chg="mod">
          <ac:chgData name="LAMYA FOUAD MOHAMAD DAGHESTANI" userId="a436c0b0-45b9-4e41-97cd-63c07e065e95" providerId="ADAL" clId="{D8B041B1-C23F-4E8D-9767-06DF5EE9B4C9}" dt="2019-01-12T14:40:08.407" v="73" actId="20577"/>
          <ac:spMkLst>
            <pc:docMk/>
            <pc:sldMk cId="1233542573" sldId="554"/>
            <ac:spMk id="2" creationId="{00000000-0000-0000-0000-000000000000}"/>
          </ac:spMkLst>
        </pc:spChg>
        <pc:spChg chg="mod">
          <ac:chgData name="LAMYA FOUAD MOHAMAD DAGHESTANI" userId="a436c0b0-45b9-4e41-97cd-63c07e065e95" providerId="ADAL" clId="{D8B041B1-C23F-4E8D-9767-06DF5EE9B4C9}" dt="2019-01-12T14:49:16.481" v="149"/>
          <ac:spMkLst>
            <pc:docMk/>
            <pc:sldMk cId="1233542573" sldId="554"/>
            <ac:spMk id="9" creationId="{00000000-0000-0000-0000-000000000000}"/>
          </ac:spMkLst>
        </pc:spChg>
      </pc:sldChg>
      <pc:sldChg chg="addSp delSp modSp">
        <pc:chgData name="LAMYA FOUAD MOHAMAD DAGHESTANI" userId="a436c0b0-45b9-4e41-97cd-63c07e065e95" providerId="ADAL" clId="{D8B041B1-C23F-4E8D-9767-06DF5EE9B4C9}" dt="2019-01-12T14:56:19.651" v="223" actId="1076"/>
        <pc:sldMkLst>
          <pc:docMk/>
          <pc:sldMk cId="3740793386" sldId="555"/>
        </pc:sldMkLst>
        <pc:spChg chg="del mod">
          <ac:chgData name="LAMYA FOUAD MOHAMAD DAGHESTANI" userId="a436c0b0-45b9-4e41-97cd-63c07e065e95" providerId="ADAL" clId="{D8B041B1-C23F-4E8D-9767-06DF5EE9B4C9}" dt="2019-01-12T14:53:05.161" v="179" actId="478"/>
          <ac:spMkLst>
            <pc:docMk/>
            <pc:sldMk cId="3740793386" sldId="555"/>
            <ac:spMk id="2" creationId="{00000000-0000-0000-0000-000000000000}"/>
          </ac:spMkLst>
        </pc:spChg>
        <pc:spChg chg="add del mod">
          <ac:chgData name="LAMYA FOUAD MOHAMAD DAGHESTANI" userId="a436c0b0-45b9-4e41-97cd-63c07e065e95" providerId="ADAL" clId="{D8B041B1-C23F-4E8D-9767-06DF5EE9B4C9}" dt="2019-01-12T14:53:08.041" v="180" actId="478"/>
          <ac:spMkLst>
            <pc:docMk/>
            <pc:sldMk cId="3740793386" sldId="555"/>
            <ac:spMk id="4" creationId="{A68DE7A5-C445-4AA9-835A-8303D24FCDF6}"/>
          </ac:spMkLst>
        </pc:spChg>
        <pc:spChg chg="add">
          <ac:chgData name="LAMYA FOUAD MOHAMAD DAGHESTANI" userId="a436c0b0-45b9-4e41-97cd-63c07e065e95" providerId="ADAL" clId="{D8B041B1-C23F-4E8D-9767-06DF5EE9B4C9}" dt="2019-01-12T14:53:09.545" v="181"/>
          <ac:spMkLst>
            <pc:docMk/>
            <pc:sldMk cId="3740793386" sldId="555"/>
            <ac:spMk id="6" creationId="{C1EEF490-3856-4465-A70C-0F2FCD2D6BAD}"/>
          </ac:spMkLst>
        </pc:spChg>
        <pc:spChg chg="mod">
          <ac:chgData name="LAMYA FOUAD MOHAMAD DAGHESTANI" userId="a436c0b0-45b9-4e41-97cd-63c07e065e95" providerId="ADAL" clId="{D8B041B1-C23F-4E8D-9767-06DF5EE9B4C9}" dt="2019-01-12T14:56:19.651" v="223" actId="1076"/>
          <ac:spMkLst>
            <pc:docMk/>
            <pc:sldMk cId="3740793386" sldId="555"/>
            <ac:spMk id="9" creationId="{00000000-0000-0000-0000-000000000000}"/>
          </ac:spMkLst>
        </pc:spChg>
      </pc:sldChg>
      <pc:sldChg chg="modSp del">
        <pc:chgData name="LAMYA FOUAD MOHAMAD DAGHESTANI" userId="a436c0b0-45b9-4e41-97cd-63c07e065e95" providerId="ADAL" clId="{D8B041B1-C23F-4E8D-9767-06DF5EE9B4C9}" dt="2019-01-12T14:55:44.624" v="217" actId="2696"/>
        <pc:sldMkLst>
          <pc:docMk/>
          <pc:sldMk cId="3662805646" sldId="556"/>
        </pc:sldMkLst>
        <pc:spChg chg="mod">
          <ac:chgData name="LAMYA FOUAD MOHAMAD DAGHESTANI" userId="a436c0b0-45b9-4e41-97cd-63c07e065e95" providerId="ADAL" clId="{D8B041B1-C23F-4E8D-9767-06DF5EE9B4C9}" dt="2019-01-12T14:40:16.221" v="75" actId="20577"/>
          <ac:spMkLst>
            <pc:docMk/>
            <pc:sldMk cId="3662805646" sldId="556"/>
            <ac:spMk id="2" creationId="{00000000-0000-0000-0000-000000000000}"/>
          </ac:spMkLst>
        </pc:spChg>
        <pc:spChg chg="mod">
          <ac:chgData name="LAMYA FOUAD MOHAMAD DAGHESTANI" userId="a436c0b0-45b9-4e41-97cd-63c07e065e95" providerId="ADAL" clId="{D8B041B1-C23F-4E8D-9767-06DF5EE9B4C9}" dt="2019-01-12T14:54:50.756" v="203"/>
          <ac:spMkLst>
            <pc:docMk/>
            <pc:sldMk cId="3662805646" sldId="556"/>
            <ac:spMk id="9" creationId="{00000000-0000-0000-0000-000000000000}"/>
          </ac:spMkLst>
        </pc:spChg>
      </pc:sldChg>
      <pc:sldChg chg="modSp del">
        <pc:chgData name="LAMYA FOUAD MOHAMAD DAGHESTANI" userId="a436c0b0-45b9-4e41-97cd-63c07e065e95" providerId="ADAL" clId="{D8B041B1-C23F-4E8D-9767-06DF5EE9B4C9}" dt="2019-01-12T14:56:25.410" v="224" actId="2696"/>
        <pc:sldMkLst>
          <pc:docMk/>
          <pc:sldMk cId="2176977380" sldId="557"/>
        </pc:sldMkLst>
        <pc:spChg chg="mod">
          <ac:chgData name="LAMYA FOUAD MOHAMAD DAGHESTANI" userId="a436c0b0-45b9-4e41-97cd-63c07e065e95" providerId="ADAL" clId="{D8B041B1-C23F-4E8D-9767-06DF5EE9B4C9}" dt="2019-01-12T14:40:23.228" v="76" actId="20577"/>
          <ac:spMkLst>
            <pc:docMk/>
            <pc:sldMk cId="2176977380" sldId="557"/>
            <ac:spMk id="2" creationId="{00000000-0000-0000-0000-000000000000}"/>
          </ac:spMkLst>
        </pc:spChg>
        <pc:spChg chg="mod">
          <ac:chgData name="LAMYA FOUAD MOHAMAD DAGHESTANI" userId="a436c0b0-45b9-4e41-97cd-63c07e065e95" providerId="ADAL" clId="{D8B041B1-C23F-4E8D-9767-06DF5EE9B4C9}" dt="2019-01-12T14:55:51.764" v="218"/>
          <ac:spMkLst>
            <pc:docMk/>
            <pc:sldMk cId="2176977380" sldId="557"/>
            <ac:spMk id="9" creationId="{00000000-0000-0000-0000-000000000000}"/>
          </ac:spMkLst>
        </pc:spChg>
      </pc:sldChg>
      <pc:sldChg chg="modSp">
        <pc:chgData name="LAMYA FOUAD MOHAMAD DAGHESTANI" userId="a436c0b0-45b9-4e41-97cd-63c07e065e95" providerId="ADAL" clId="{D8B041B1-C23F-4E8D-9767-06DF5EE9B4C9}" dt="2019-01-12T14:40:30.087" v="79" actId="20577"/>
        <pc:sldMkLst>
          <pc:docMk/>
          <pc:sldMk cId="2524478005" sldId="558"/>
        </pc:sldMkLst>
        <pc:spChg chg="mod">
          <ac:chgData name="LAMYA FOUAD MOHAMAD DAGHESTANI" userId="a436c0b0-45b9-4e41-97cd-63c07e065e95" providerId="ADAL" clId="{D8B041B1-C23F-4E8D-9767-06DF5EE9B4C9}" dt="2019-01-12T14:40:30.087" v="79" actId="20577"/>
          <ac:spMkLst>
            <pc:docMk/>
            <pc:sldMk cId="2524478005" sldId="558"/>
            <ac:spMk id="2" creationId="{00000000-0000-0000-0000-000000000000}"/>
          </ac:spMkLst>
        </pc:spChg>
      </pc:sldChg>
      <pc:sldChg chg="modSp">
        <pc:chgData name="LAMYA FOUAD MOHAMAD DAGHESTANI" userId="a436c0b0-45b9-4e41-97cd-63c07e065e95" providerId="ADAL" clId="{D8B041B1-C23F-4E8D-9767-06DF5EE9B4C9}" dt="2019-01-12T14:40:35.124" v="80" actId="20577"/>
        <pc:sldMkLst>
          <pc:docMk/>
          <pc:sldMk cId="460554054" sldId="559"/>
        </pc:sldMkLst>
        <pc:spChg chg="mod">
          <ac:chgData name="LAMYA FOUAD MOHAMAD DAGHESTANI" userId="a436c0b0-45b9-4e41-97cd-63c07e065e95" providerId="ADAL" clId="{D8B041B1-C23F-4E8D-9767-06DF5EE9B4C9}" dt="2019-01-12T14:40:35.124" v="80" actId="20577"/>
          <ac:spMkLst>
            <pc:docMk/>
            <pc:sldMk cId="460554054" sldId="559"/>
            <ac:spMk id="2" creationId="{00000000-0000-0000-0000-000000000000}"/>
          </ac:spMkLst>
        </pc:spChg>
      </pc:sldChg>
      <pc:sldChg chg="modSp">
        <pc:chgData name="LAMYA FOUAD MOHAMAD DAGHESTANI" userId="a436c0b0-45b9-4e41-97cd-63c07e065e95" providerId="ADAL" clId="{D8B041B1-C23F-4E8D-9767-06DF5EE9B4C9}" dt="2019-01-12T14:40:39.041" v="81" actId="20577"/>
        <pc:sldMkLst>
          <pc:docMk/>
          <pc:sldMk cId="2597444048" sldId="560"/>
        </pc:sldMkLst>
        <pc:spChg chg="mod">
          <ac:chgData name="LAMYA FOUAD MOHAMAD DAGHESTANI" userId="a436c0b0-45b9-4e41-97cd-63c07e065e95" providerId="ADAL" clId="{D8B041B1-C23F-4E8D-9767-06DF5EE9B4C9}" dt="2019-01-12T14:40:39.041" v="81" actId="20577"/>
          <ac:spMkLst>
            <pc:docMk/>
            <pc:sldMk cId="2597444048" sldId="560"/>
            <ac:spMk id="2" creationId="{00000000-0000-0000-0000-000000000000}"/>
          </ac:spMkLst>
        </pc:spChg>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8820468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7587" name="Rectangle 3"/>
          <p:cNvSpPr>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tLang="en-US"/>
          </a:p>
        </p:txBody>
      </p:sp>
    </p:spTree>
    <p:extLst>
      <p:ext uri="{BB962C8B-B14F-4D97-AF65-F5344CB8AC3E}">
        <p14:creationId xmlns:p14="http://schemas.microsoft.com/office/powerpoint/2010/main" val="5507106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8611" name="Rectangle 3"/>
          <p:cNvSpPr>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tLang="en-US"/>
          </a:p>
        </p:txBody>
      </p:sp>
    </p:spTree>
    <p:extLst>
      <p:ext uri="{BB962C8B-B14F-4D97-AF65-F5344CB8AC3E}">
        <p14:creationId xmlns:p14="http://schemas.microsoft.com/office/powerpoint/2010/main" val="30107150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81374141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gradFill rotWithShape="0">
          <a:gsLst>
            <a:gs pos="0">
              <a:schemeClr val="bg1"/>
            </a:gs>
            <a:gs pos="100000">
              <a:srgbClr val="C4E3AF"/>
            </a:gs>
          </a:gsLst>
          <a:path path="rect">
            <a:fillToRect r="100000" b="100000"/>
          </a:path>
        </a:gradFill>
        <a:effectLst/>
      </p:bgPr>
    </p:bg>
    <p:spTree>
      <p:nvGrpSpPr>
        <p:cNvPr id="1" name=""/>
        <p:cNvGrpSpPr/>
        <p:nvPr/>
      </p:nvGrpSpPr>
      <p:grpSpPr>
        <a:xfrm>
          <a:off x="0" y="0"/>
          <a:ext cx="0" cy="0"/>
          <a:chOff x="0" y="0"/>
          <a:chExt cx="0" cy="0"/>
        </a:xfrm>
      </p:grpSpPr>
      <p:sp>
        <p:nvSpPr>
          <p:cNvPr id="240672" name="Rectangle 32"/>
          <p:cNvSpPr>
            <a:spLocks noGrp="1" noChangeArrowheads="1"/>
          </p:cNvSpPr>
          <p:nvPr>
            <p:ph type="ctrTitle" sz="quarter"/>
          </p:nvPr>
        </p:nvSpPr>
        <p:spPr>
          <a:xfrm>
            <a:off x="685800" y="356600"/>
            <a:ext cx="7772400" cy="2026315"/>
          </a:xfrm>
        </p:spPr>
        <p:txBody>
          <a:bodyPr/>
          <a:lstStyle>
            <a:lvl1pPr>
              <a:defRPr/>
            </a:lvl1pPr>
          </a:lstStyle>
          <a:p>
            <a:pPr lvl="0"/>
            <a:r>
              <a:rPr lang="en-US" noProof="0" dirty="0"/>
              <a:t>Click to edit Master title style</a:t>
            </a:r>
          </a:p>
        </p:txBody>
      </p:sp>
      <p:sp>
        <p:nvSpPr>
          <p:cNvPr id="240673" name="Rectangle 33"/>
          <p:cNvSpPr>
            <a:spLocks noGrp="1" noChangeArrowheads="1"/>
          </p:cNvSpPr>
          <p:nvPr>
            <p:ph type="subTitle" sz="quarter" idx="1"/>
          </p:nvPr>
        </p:nvSpPr>
        <p:spPr>
          <a:xfrm>
            <a:off x="1371600" y="2459115"/>
            <a:ext cx="6400800" cy="1752600"/>
          </a:xfrm>
        </p:spPr>
        <p:txBody>
          <a:bodyPr anchor="ctr"/>
          <a:lstStyle>
            <a:lvl1pPr marL="0" indent="0" algn="ctr">
              <a:buFont typeface="Monotype Sorts" pitchFamily="2" charset="2"/>
              <a:buNone/>
              <a:defRPr/>
            </a:lvl1pPr>
          </a:lstStyle>
          <a:p>
            <a:pPr lvl="0"/>
            <a:r>
              <a:rPr lang="en-US" noProof="0"/>
              <a:t>Click to edit Master subtitle style</a:t>
            </a:r>
          </a:p>
        </p:txBody>
      </p:sp>
      <p:pic>
        <p:nvPicPr>
          <p:cNvPr id="65" name="Picture 64" descr="KAU-logo.jpg"/>
          <p:cNvPicPr>
            <a:picLocks noChangeAspect="1"/>
          </p:cNvPicPr>
          <p:nvPr userDrawn="1"/>
        </p:nvPicPr>
        <p:blipFill>
          <a:blip r:embed="rId2" cstate="print"/>
          <a:srcRect/>
          <a:stretch>
            <a:fillRect/>
          </a:stretch>
        </p:blipFill>
        <p:spPr bwMode="auto">
          <a:xfrm>
            <a:off x="8686800" y="0"/>
            <a:ext cx="457200" cy="457200"/>
          </a:xfrm>
          <a:prstGeom prst="rect">
            <a:avLst/>
          </a:prstGeom>
          <a:noFill/>
          <a:ln w="9525">
            <a:noFill/>
            <a:miter lim="800000"/>
            <a:headEnd/>
            <a:tailEnd/>
          </a:ln>
        </p:spPr>
      </p:pic>
    </p:spTree>
    <p:extLst>
      <p:ext uri="{BB962C8B-B14F-4D97-AF65-F5344CB8AC3E}">
        <p14:creationId xmlns:p14="http://schemas.microsoft.com/office/powerpoint/2010/main" val="5997389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777050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8575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28575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89913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gradFill>
          <a:gsLst>
            <a:gs pos="0">
              <a:schemeClr val="bg1"/>
            </a:gs>
            <a:gs pos="100000">
              <a:srgbClr val="C4E3AF"/>
            </a:gs>
          </a:gsLst>
          <a:path path="rect">
            <a:fillToRect r="100000" b="100000"/>
          </a:path>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27049098"/>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38842616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65735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5735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407251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901965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47360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394193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7565465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1855850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C4E3AF"/>
            </a:gs>
          </a:gsLst>
          <a:path path="rect">
            <a:fillToRect r="100000" b="100000"/>
          </a:path>
        </a:gradFill>
        <a:effectLst/>
      </p:bgPr>
    </p:bg>
    <p:spTree>
      <p:nvGrpSpPr>
        <p:cNvPr id="1" name=""/>
        <p:cNvGrpSpPr/>
        <p:nvPr/>
      </p:nvGrpSpPr>
      <p:grpSpPr>
        <a:xfrm>
          <a:off x="0" y="0"/>
          <a:ext cx="0" cy="0"/>
          <a:chOff x="0" y="0"/>
          <a:chExt cx="0" cy="0"/>
        </a:xfrm>
      </p:grpSpPr>
      <p:sp>
        <p:nvSpPr>
          <p:cNvPr id="1027" name="Rectangle 30"/>
          <p:cNvSpPr>
            <a:spLocks noGrp="1" noChangeArrowheads="1"/>
          </p:cNvSpPr>
          <p:nvPr>
            <p:ph type="title"/>
          </p:nvPr>
        </p:nvSpPr>
        <p:spPr bwMode="auto">
          <a:xfrm>
            <a:off x="685800" y="164576"/>
            <a:ext cx="7772400" cy="112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dirty="0"/>
              <a:t>Click to edit Master title style</a:t>
            </a:r>
          </a:p>
        </p:txBody>
      </p:sp>
      <p:sp>
        <p:nvSpPr>
          <p:cNvPr id="1028" name="Rectangle 31"/>
          <p:cNvSpPr>
            <a:spLocks noGrp="1" noChangeArrowheads="1"/>
          </p:cNvSpPr>
          <p:nvPr>
            <p:ph type="body" idx="1"/>
          </p:nvPr>
        </p:nvSpPr>
        <p:spPr bwMode="auto">
          <a:xfrm>
            <a:off x="685800" y="1341438"/>
            <a:ext cx="7772400" cy="4430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pic>
        <p:nvPicPr>
          <p:cNvPr id="35" name="Picture 34" descr="KAU-logo.jpg"/>
          <p:cNvPicPr>
            <a:picLocks noChangeAspect="1"/>
          </p:cNvPicPr>
          <p:nvPr userDrawn="1"/>
        </p:nvPicPr>
        <p:blipFill>
          <a:blip r:embed="rId13" cstate="print"/>
          <a:srcRect/>
          <a:stretch>
            <a:fillRect/>
          </a:stretch>
        </p:blipFill>
        <p:spPr bwMode="auto">
          <a:xfrm>
            <a:off x="8686800" y="0"/>
            <a:ext cx="457200" cy="457200"/>
          </a:xfrm>
          <a:prstGeom prst="rect">
            <a:avLst/>
          </a:prstGeom>
          <a:noFill/>
          <a:ln w="9525">
            <a:noFill/>
            <a:miter lim="800000"/>
            <a:headEnd/>
            <a:tailEnd/>
          </a:ln>
        </p:spPr>
      </p:pic>
      <p:sp>
        <p:nvSpPr>
          <p:cNvPr id="36" name="Rectangle 14"/>
          <p:cNvSpPr>
            <a:spLocks noChangeArrowheads="1"/>
          </p:cNvSpPr>
          <p:nvPr userDrawn="1"/>
        </p:nvSpPr>
        <p:spPr bwMode="auto">
          <a:xfrm>
            <a:off x="0" y="6781800"/>
            <a:ext cx="9144000" cy="76200"/>
          </a:xfrm>
          <a:prstGeom prst="rect">
            <a:avLst/>
          </a:prstGeom>
          <a:gradFill rotWithShape="0">
            <a:gsLst>
              <a:gs pos="0">
                <a:srgbClr val="DDDDDD"/>
              </a:gs>
              <a:gs pos="100000">
                <a:srgbClr val="DDDDDD">
                  <a:gamma/>
                  <a:shade val="46275"/>
                  <a:invGamma/>
                </a:srgbClr>
              </a:gs>
            </a:gsLst>
            <a:lin ang="5400000" scaled="1"/>
          </a:gradFill>
          <a:ln w="9525">
            <a:solidFill>
              <a:schemeClr val="tx1"/>
            </a:solidFill>
            <a:miter lim="800000"/>
            <a:headEnd/>
            <a:tailEnd/>
          </a:ln>
          <a:effectLst/>
        </p:spPr>
        <p:txBody>
          <a:bodyPr wrap="none" anchor="ctr"/>
          <a:lstStyle/>
          <a:p>
            <a:pPr>
              <a:defRPr/>
            </a:pPr>
            <a:endParaRPr lang="en-US">
              <a:latin typeface="Arial" charset="0"/>
              <a:cs typeface="Arial" charset="0"/>
            </a:endParaRPr>
          </a:p>
        </p:txBody>
      </p:sp>
      <p:sp>
        <p:nvSpPr>
          <p:cNvPr id="37" name="Rectangle 15"/>
          <p:cNvSpPr>
            <a:spLocks noChangeArrowheads="1"/>
          </p:cNvSpPr>
          <p:nvPr userDrawn="1"/>
        </p:nvSpPr>
        <p:spPr bwMode="auto">
          <a:xfrm>
            <a:off x="0" y="6477000"/>
            <a:ext cx="9144000" cy="76200"/>
          </a:xfrm>
          <a:prstGeom prst="rect">
            <a:avLst/>
          </a:prstGeom>
          <a:gradFill rotWithShape="0">
            <a:gsLst>
              <a:gs pos="0">
                <a:srgbClr val="EAEAEA">
                  <a:gamma/>
                  <a:shade val="46275"/>
                  <a:invGamma/>
                </a:srgbClr>
              </a:gs>
              <a:gs pos="100000">
                <a:srgbClr val="EAEAEA"/>
              </a:gs>
            </a:gsLst>
            <a:lin ang="5400000" scaled="1"/>
          </a:gradFill>
          <a:ln w="9525">
            <a:solidFill>
              <a:schemeClr val="tx1"/>
            </a:solidFill>
            <a:miter lim="800000"/>
            <a:headEnd/>
            <a:tailEnd/>
          </a:ln>
          <a:effectLst/>
        </p:spPr>
        <p:txBody>
          <a:bodyPr wrap="none" anchor="ctr"/>
          <a:lstStyle/>
          <a:p>
            <a:pPr>
              <a:defRPr/>
            </a:pPr>
            <a:endParaRPr lang="en-US">
              <a:latin typeface="Arial" charset="0"/>
              <a:cs typeface="Arial" charset="0"/>
            </a:endParaRPr>
          </a:p>
        </p:txBody>
      </p:sp>
      <p:sp>
        <p:nvSpPr>
          <p:cNvPr id="38" name="Rectangle 16"/>
          <p:cNvSpPr>
            <a:spLocks noChangeArrowheads="1"/>
          </p:cNvSpPr>
          <p:nvPr userDrawn="1"/>
        </p:nvSpPr>
        <p:spPr bwMode="auto">
          <a:xfrm>
            <a:off x="0" y="6553200"/>
            <a:ext cx="9144000" cy="228600"/>
          </a:xfrm>
          <a:prstGeom prst="rect">
            <a:avLst/>
          </a:prstGeom>
          <a:gradFill rotWithShape="0">
            <a:gsLst>
              <a:gs pos="0">
                <a:srgbClr val="EAEAEA">
                  <a:gamma/>
                  <a:shade val="81176"/>
                  <a:invGamma/>
                </a:srgbClr>
              </a:gs>
              <a:gs pos="50000">
                <a:srgbClr val="EAEAEA"/>
              </a:gs>
              <a:gs pos="100000">
                <a:srgbClr val="EAEAEA">
                  <a:gamma/>
                  <a:shade val="81176"/>
                  <a:invGamma/>
                </a:srgbClr>
              </a:gs>
            </a:gsLst>
            <a:lin ang="5400000" scaled="1"/>
          </a:gradFill>
          <a:ln w="9525">
            <a:solidFill>
              <a:schemeClr val="tx1"/>
            </a:solidFill>
            <a:miter lim="800000"/>
            <a:headEnd/>
            <a:tailEnd/>
          </a:ln>
          <a:effectLst/>
        </p:spPr>
        <p:txBody>
          <a:bodyPr wrap="none" anchor="ctr"/>
          <a:lstStyle/>
          <a:p>
            <a:pPr>
              <a:defRPr/>
            </a:pPr>
            <a:endParaRPr lang="en-US">
              <a:latin typeface="Arial" charset="0"/>
              <a:cs typeface="Arial" charset="0"/>
            </a:endParaRPr>
          </a:p>
        </p:txBody>
      </p:sp>
      <p:sp>
        <p:nvSpPr>
          <p:cNvPr id="39" name="Text Box 17"/>
          <p:cNvSpPr txBox="1">
            <a:spLocks noChangeArrowheads="1"/>
          </p:cNvSpPr>
          <p:nvPr userDrawn="1"/>
        </p:nvSpPr>
        <p:spPr bwMode="auto">
          <a:xfrm>
            <a:off x="0" y="6553200"/>
            <a:ext cx="9144000" cy="212725"/>
          </a:xfrm>
          <a:prstGeom prst="rect">
            <a:avLst/>
          </a:prstGeom>
          <a:noFill/>
          <a:ln w="9525">
            <a:noFill/>
            <a:miter lim="800000"/>
            <a:headEnd/>
            <a:tailEnd/>
          </a:ln>
          <a:effectLst/>
        </p:spPr>
        <p:txBody>
          <a:bodyPr lIns="0" tIns="27432" rIns="0" bIns="0">
            <a:spAutoFit/>
          </a:bodyPr>
          <a:lstStyle/>
          <a:p>
            <a:pPr algn="ctr" eaLnBrk="0" hangingPunct="0">
              <a:defRPr/>
            </a:pPr>
            <a:r>
              <a:rPr lang="en-US" sz="1200" b="1" dirty="0">
                <a:latin typeface="Arial" charset="0"/>
                <a:cs typeface="Arial" charset="0"/>
              </a:rPr>
              <a:t>Chapter 2:</a:t>
            </a:r>
            <a:r>
              <a:rPr lang="en-US" sz="1200" b="1" baseline="0" dirty="0">
                <a:latin typeface="Arial" charset="0"/>
                <a:cs typeface="Arial" charset="0"/>
              </a:rPr>
              <a:t> The Basics of Java</a:t>
            </a:r>
            <a:endParaRPr lang="en-US" sz="1200" b="1" i="1" dirty="0">
              <a:latin typeface="Arial" charset="0"/>
              <a:cs typeface="Arial" charset="0"/>
            </a:endParaRPr>
          </a:p>
        </p:txBody>
      </p:sp>
      <p:sp>
        <p:nvSpPr>
          <p:cNvPr id="40" name="Text Box 18"/>
          <p:cNvSpPr txBox="1">
            <a:spLocks noChangeArrowheads="1"/>
          </p:cNvSpPr>
          <p:nvPr userDrawn="1"/>
        </p:nvSpPr>
        <p:spPr bwMode="auto">
          <a:xfrm>
            <a:off x="8077200" y="6553200"/>
            <a:ext cx="990600" cy="179388"/>
          </a:xfrm>
          <a:prstGeom prst="rect">
            <a:avLst/>
          </a:prstGeom>
          <a:noFill/>
          <a:ln w="9525">
            <a:noFill/>
            <a:miter lim="800000"/>
            <a:headEnd/>
            <a:tailEnd/>
          </a:ln>
          <a:effectLst/>
        </p:spPr>
        <p:txBody>
          <a:bodyPr lIns="0" tIns="27432" rIns="0" bIns="0">
            <a:spAutoFit/>
          </a:bodyPr>
          <a:lstStyle/>
          <a:p>
            <a:pPr algn="r" eaLnBrk="0" hangingPunct="0">
              <a:defRPr/>
            </a:pPr>
            <a:r>
              <a:rPr lang="en-US" sz="1000" i="1">
                <a:latin typeface="Arial" charset="0"/>
                <a:cs typeface="Arial" charset="0"/>
              </a:rPr>
              <a:t>page </a:t>
            </a:r>
            <a:fld id="{50B22645-DC31-4892-A364-81D5F1FDD504}" type="slidenum">
              <a:rPr lang="en-US" sz="1000" i="1">
                <a:latin typeface="Arial" charset="0"/>
                <a:cs typeface="Arial" charset="0"/>
              </a:rPr>
              <a:pPr algn="r" eaLnBrk="0" hangingPunct="0">
                <a:defRPr/>
              </a:pPr>
              <a:t>‹#›</a:t>
            </a:fld>
            <a:endParaRPr lang="en-US" sz="1000" i="1">
              <a:latin typeface="Arial" charset="0"/>
              <a:cs typeface="Arial" charset="0"/>
            </a:endParaRPr>
          </a:p>
        </p:txBody>
      </p:sp>
      <p:sp>
        <p:nvSpPr>
          <p:cNvPr id="41" name="TextBox 40"/>
          <p:cNvSpPr txBox="1"/>
          <p:nvPr userDrawn="1"/>
        </p:nvSpPr>
        <p:spPr>
          <a:xfrm>
            <a:off x="11113" y="6550025"/>
            <a:ext cx="1584088" cy="246221"/>
          </a:xfrm>
          <a:prstGeom prst="rect">
            <a:avLst/>
          </a:prstGeom>
          <a:noFill/>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sz="1000" i="1" dirty="0"/>
              <a:t>© Dr. Jonathan Cazalas</a:t>
            </a:r>
          </a:p>
        </p:txBody>
      </p:sp>
    </p:spTree>
  </p:cSld>
  <p:clrMap bg1="lt1" tx1="dk1" bg2="lt2" tx2="dk2" accent1="accent1" accent2="accent2" accent3="accent3" accent4="accent4" accent5="accent5" accent6="accent6" hlink="hlink" folHlink="folHlink"/>
  <p:sldLayoutIdLst>
    <p:sldLayoutId id="2147483904" r:id="rId1"/>
    <p:sldLayoutId id="2147483905" r:id="rId2"/>
    <p:sldLayoutId id="2147483895" r:id="rId3"/>
    <p:sldLayoutId id="2147483896" r:id="rId4"/>
    <p:sldLayoutId id="2147483897" r:id="rId5"/>
    <p:sldLayoutId id="2147483898" r:id="rId6"/>
    <p:sldLayoutId id="2147483899" r:id="rId7"/>
    <p:sldLayoutId id="2147483900" r:id="rId8"/>
    <p:sldLayoutId id="2147483901" r:id="rId9"/>
    <p:sldLayoutId id="2147483902" r:id="rId10"/>
    <p:sldLayoutId id="2147483903" r:id="rId11"/>
  </p:sldLayoutIdLst>
  <p:hf hdr="0" ftr="0" dt="0"/>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eaLnBrk="0" fontAlgn="base" hangingPunct="0">
        <a:spcBef>
          <a:spcPct val="0"/>
        </a:spcBef>
        <a:spcAft>
          <a:spcPct val="0"/>
        </a:spcAft>
        <a:defRPr sz="4400">
          <a:solidFill>
            <a:schemeClr val="tx2"/>
          </a:solidFill>
          <a:latin typeface="Times New Roman" panose="02020603050405020304" pitchFamily="18" charset="0"/>
        </a:defRPr>
      </a:lvl6pPr>
      <a:lvl7pPr marL="914400" algn="ctr" rtl="0" eaLnBrk="0" fontAlgn="base" hangingPunct="0">
        <a:spcBef>
          <a:spcPct val="0"/>
        </a:spcBef>
        <a:spcAft>
          <a:spcPct val="0"/>
        </a:spcAft>
        <a:defRPr sz="4400">
          <a:solidFill>
            <a:schemeClr val="tx2"/>
          </a:solidFill>
          <a:latin typeface="Times New Roman" panose="02020603050405020304" pitchFamily="18" charset="0"/>
        </a:defRPr>
      </a:lvl7pPr>
      <a:lvl8pPr marL="1371600" algn="ctr" rtl="0" eaLnBrk="0" fontAlgn="base" hangingPunct="0">
        <a:spcBef>
          <a:spcPct val="0"/>
        </a:spcBef>
        <a:spcAft>
          <a:spcPct val="0"/>
        </a:spcAft>
        <a:defRPr sz="4400">
          <a:solidFill>
            <a:schemeClr val="tx2"/>
          </a:solidFill>
          <a:latin typeface="Times New Roman" panose="02020603050405020304" pitchFamily="18" charset="0"/>
        </a:defRPr>
      </a:lvl8pPr>
      <a:lvl9pPr marL="1828800" algn="ctr" rtl="0" eaLnBrk="0" fontAlgn="base" hangingPunct="0">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lr>
          <a:schemeClr val="tx2"/>
        </a:buClr>
        <a:buSzPct val="75000"/>
        <a:buFont typeface="Monotype Sorts" pitchFamily="2" charset="2"/>
        <a:buChar char="F"/>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accent2"/>
        </a:buClr>
        <a:buSzPct val="65000"/>
        <a:buFont typeface="Monotype Sorts" pitchFamily="2" charset="2"/>
        <a:buChar char="u"/>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tx1"/>
        </a:buClr>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image" Target="../media/image31.wmf"/></Relationships>
</file>

<file path=ppt/slides/_rels/slide11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4.wmf"/><Relationship Id="rId5" Type="http://schemas.openxmlformats.org/officeDocument/2006/relationships/oleObject" Target="../embeddings/oleObject3.bin"/><Relationship Id="rId4" Type="http://schemas.openxmlformats.org/officeDocument/2006/relationships/image" Target="../media/image3.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7.emf"/></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12.w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14.wmf"/></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17.wmf"/></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18.wmf"/></Relationships>
</file>

<file path=ppt/slides/_rels/slide74.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19.wmf"/></Relationships>
</file>

<file path=ppt/slides/_rels/slide75.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20.wmf"/></Relationships>
</file>

<file path=ppt/slides/_rels/slide7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image" Target="../media/image20.wmf"/></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11.vml"/><Relationship Id="rId4" Type="http://schemas.openxmlformats.org/officeDocument/2006/relationships/image" Target="../media/image26.wmf"/></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p:txBody>
          <a:bodyPr/>
          <a:lstStyle/>
          <a:p>
            <a:r>
              <a:rPr lang="en-US" dirty="0"/>
              <a:t>Chapter 2:</a:t>
            </a:r>
            <a:br>
              <a:rPr lang="en-US" dirty="0"/>
            </a:br>
            <a:r>
              <a:rPr lang="en-US" dirty="0"/>
              <a:t>Elementary Programming</a:t>
            </a:r>
          </a:p>
        </p:txBody>
      </p:sp>
      <p:sp>
        <p:nvSpPr>
          <p:cNvPr id="3" name="Subtitle 2"/>
          <p:cNvSpPr>
            <a:spLocks noGrp="1"/>
          </p:cNvSpPr>
          <p:nvPr>
            <p:ph type="subTitle" sz="quarter" idx="1"/>
          </p:nvPr>
        </p:nvSpPr>
        <p:spPr/>
        <p:txBody>
          <a:bodyPr/>
          <a:lstStyle/>
          <a:p>
            <a:r>
              <a:rPr lang="en-US" i="1" dirty="0"/>
              <a:t>The Basics of Java</a:t>
            </a:r>
          </a:p>
        </p:txBody>
      </p:sp>
    </p:spTree>
    <p:extLst>
      <p:ext uri="{BB962C8B-B14F-4D97-AF65-F5344CB8AC3E}">
        <p14:creationId xmlns:p14="http://schemas.microsoft.com/office/powerpoint/2010/main" val="5531298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a:xfrm>
            <a:off x="685800" y="0"/>
            <a:ext cx="7772400" cy="1124700"/>
          </a:xfrm>
          <a:noFill/>
        </p:spPr>
        <p:txBody>
          <a:bodyPr/>
          <a:lstStyle/>
          <a:p>
            <a:r>
              <a:rPr lang="en-US" altLang="en-US" sz="4000" dirty="0"/>
              <a:t>Integer Literals</a:t>
            </a:r>
            <a:endParaRPr lang="en-US" altLang="en-US" dirty="0"/>
          </a:p>
        </p:txBody>
      </p:sp>
      <p:sp>
        <p:nvSpPr>
          <p:cNvPr id="21508" name="Rectangle 3"/>
          <p:cNvSpPr>
            <a:spLocks noGrp="1" noChangeArrowheads="1"/>
          </p:cNvSpPr>
          <p:nvPr>
            <p:ph type="body" idx="1"/>
          </p:nvPr>
        </p:nvSpPr>
        <p:spPr>
          <a:xfrm>
            <a:off x="685799" y="1371599"/>
            <a:ext cx="8187561" cy="5027613"/>
          </a:xfrm>
          <a:noFill/>
        </p:spPr>
        <p:txBody>
          <a:bodyPr/>
          <a:lstStyle/>
          <a:p>
            <a:pPr algn="just">
              <a:lnSpc>
                <a:spcPct val="90000"/>
              </a:lnSpc>
            </a:pPr>
            <a:r>
              <a:rPr lang="en-US" altLang="en-US" dirty="0">
                <a:cs typeface="Times New Roman" panose="02020603050405020304" pitchFamily="18" charset="0"/>
              </a:rPr>
              <a:t>An integer literal can be assigned to an integer variable as long as it can fit into the variable.</a:t>
            </a:r>
          </a:p>
          <a:p>
            <a:pPr algn="just">
              <a:lnSpc>
                <a:spcPct val="90000"/>
              </a:lnSpc>
            </a:pPr>
            <a:r>
              <a:rPr lang="en-US" altLang="en-US" dirty="0">
                <a:cs typeface="Times New Roman" panose="02020603050405020304" pitchFamily="18" charset="0"/>
              </a:rPr>
              <a:t>A compilation error would occur if the literal were too large for the variable to hold.</a:t>
            </a:r>
          </a:p>
          <a:p>
            <a:pPr algn="just">
              <a:lnSpc>
                <a:spcPct val="90000"/>
              </a:lnSpc>
            </a:pPr>
            <a:r>
              <a:rPr lang="en-US" altLang="en-US" dirty="0">
                <a:cs typeface="Times New Roman" panose="02020603050405020304" pitchFamily="18" charset="0"/>
              </a:rPr>
              <a:t>For example, the statement</a:t>
            </a:r>
          </a:p>
          <a:p>
            <a:pPr marL="457200" lvl="1" indent="0" algn="just">
              <a:lnSpc>
                <a:spcPct val="90000"/>
              </a:lnSpc>
              <a:buNone/>
            </a:pPr>
            <a:r>
              <a:rPr lang="en-US" altLang="en-US" dirty="0">
                <a:latin typeface="Courier New" panose="02070309020205020404" pitchFamily="49" charset="0"/>
                <a:cs typeface="Courier New" panose="02070309020205020404" pitchFamily="49" charset="0"/>
              </a:rPr>
              <a:t>byte b = 1000;</a:t>
            </a:r>
          </a:p>
          <a:p>
            <a:pPr lvl="1" algn="just">
              <a:lnSpc>
                <a:spcPct val="90000"/>
              </a:lnSpc>
            </a:pPr>
            <a:r>
              <a:rPr lang="en-US" altLang="en-US" dirty="0">
                <a:cs typeface="Times New Roman" panose="02020603050405020304" pitchFamily="18" charset="0"/>
              </a:rPr>
              <a:t>would cause a compilation error</a:t>
            </a:r>
          </a:p>
          <a:p>
            <a:pPr lvl="1" algn="just">
              <a:lnSpc>
                <a:spcPct val="90000"/>
              </a:lnSpc>
            </a:pPr>
            <a:r>
              <a:rPr lang="en-US" altLang="en-US" dirty="0">
                <a:cs typeface="Times New Roman" panose="02020603050405020304" pitchFamily="18" charset="0"/>
              </a:rPr>
              <a:t>1000 cannot be stored in a variable of the byte type.</a:t>
            </a:r>
          </a:p>
          <a:p>
            <a:pPr lvl="1" algn="just">
              <a:lnSpc>
                <a:spcPct val="90000"/>
              </a:lnSpc>
            </a:pPr>
            <a:r>
              <a:rPr lang="en-US" altLang="en-US" dirty="0">
                <a:cs typeface="Times New Roman" panose="02020603050405020304" pitchFamily="18" charset="0"/>
              </a:rPr>
              <a:t>The range for byte is -128 to 127</a:t>
            </a:r>
          </a:p>
          <a:p>
            <a:pPr lvl="2" algn="just">
              <a:lnSpc>
                <a:spcPct val="90000"/>
              </a:lnSpc>
            </a:pPr>
            <a:r>
              <a:rPr lang="en-US" altLang="en-US" dirty="0">
                <a:cs typeface="Times New Roman" panose="02020603050405020304" pitchFamily="18" charset="0"/>
              </a:rPr>
              <a:t>Anything smaller or larger will result in an error!</a:t>
            </a:r>
          </a:p>
        </p:txBody>
      </p:sp>
    </p:spTree>
    <p:extLst>
      <p:ext uri="{BB962C8B-B14F-4D97-AF65-F5344CB8AC3E}">
        <p14:creationId xmlns:p14="http://schemas.microsoft.com/office/powerpoint/2010/main" val="1632053080"/>
      </p:ext>
    </p:extLst>
  </p:cSld>
  <p:clrMapOvr>
    <a:masterClrMapping/>
  </p:clrMapOvr>
  <p:transition/>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dirty="0"/>
              <a:t>Program 7: Sales Tax</a:t>
            </a:r>
          </a:p>
        </p:txBody>
      </p:sp>
      <p:sp>
        <p:nvSpPr>
          <p:cNvPr id="6" name="Content Placeholder 2"/>
          <p:cNvSpPr>
            <a:spLocks noGrp="1"/>
          </p:cNvSpPr>
          <p:nvPr>
            <p:ph idx="1"/>
          </p:nvPr>
        </p:nvSpPr>
        <p:spPr>
          <a:xfrm>
            <a:off x="685799" y="1341438"/>
            <a:ext cx="8264371" cy="743388"/>
          </a:xfrm>
        </p:spPr>
        <p:txBody>
          <a:bodyPr/>
          <a:lstStyle/>
          <a:p>
            <a:r>
              <a:rPr lang="en-US" b="1" dirty="0"/>
              <a:t>Step 2</a:t>
            </a:r>
            <a:r>
              <a:rPr lang="en-US" dirty="0"/>
              <a:t>: Implementation</a:t>
            </a:r>
          </a:p>
          <a:p>
            <a:endParaRPr lang="en-US" dirty="0"/>
          </a:p>
          <a:p>
            <a:endParaRPr lang="en-US" dirty="0"/>
          </a:p>
          <a:p>
            <a:endParaRPr lang="en-US" dirty="0"/>
          </a:p>
          <a:p>
            <a:endParaRPr lang="en-US" dirty="0"/>
          </a:p>
          <a:p>
            <a:endParaRPr lang="en-US" dirty="0"/>
          </a:p>
          <a:p>
            <a:endParaRPr lang="en-US" dirty="0"/>
          </a:p>
          <a:p>
            <a:endParaRPr lang="en-US" altLang="en-US" sz="2400" dirty="0"/>
          </a:p>
          <a:p>
            <a:r>
              <a:rPr lang="en-US" altLang="en-US" sz="2400" dirty="0"/>
              <a:t>See sample program: </a:t>
            </a:r>
            <a:r>
              <a:rPr lang="en-US" altLang="en-US" sz="2400" dirty="0">
                <a:latin typeface="Courier New" panose="02070309020205020404" pitchFamily="49" charset="0"/>
                <a:cs typeface="Courier New" panose="02070309020205020404" pitchFamily="49" charset="0"/>
              </a:rPr>
              <a:t>SalesTax.java</a:t>
            </a:r>
          </a:p>
        </p:txBody>
      </p:sp>
      <p:pic>
        <p:nvPicPr>
          <p:cNvPr id="5" name="Picture 4"/>
          <p:cNvPicPr>
            <a:picLocks noChangeAspect="1"/>
          </p:cNvPicPr>
          <p:nvPr/>
        </p:nvPicPr>
        <p:blipFill>
          <a:blip r:embed="rId2"/>
          <a:stretch>
            <a:fillRect/>
          </a:stretch>
        </p:blipFill>
        <p:spPr>
          <a:xfrm>
            <a:off x="738040" y="2154921"/>
            <a:ext cx="7667919" cy="327470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984214485"/>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46041"/>
            <a:ext cx="9143999" cy="1121300"/>
          </a:xfrm>
        </p:spPr>
        <p:txBody>
          <a:bodyPr/>
          <a:lstStyle/>
          <a:p>
            <a:r>
              <a:rPr lang="en-US" altLang="en-US" dirty="0"/>
              <a:t>Casting in an Augmented Expression </a:t>
            </a:r>
            <a:endParaRPr lang="en-US" dirty="0"/>
          </a:p>
        </p:txBody>
      </p:sp>
      <p:sp>
        <p:nvSpPr>
          <p:cNvPr id="6" name="Content Placeholder 2"/>
          <p:cNvSpPr>
            <a:spLocks noGrp="1"/>
          </p:cNvSpPr>
          <p:nvPr>
            <p:ph idx="1"/>
          </p:nvPr>
        </p:nvSpPr>
        <p:spPr>
          <a:xfrm>
            <a:off x="685799" y="1470345"/>
            <a:ext cx="8264371" cy="4928867"/>
          </a:xfrm>
        </p:spPr>
        <p:txBody>
          <a:bodyPr/>
          <a:lstStyle/>
          <a:p>
            <a:r>
              <a:rPr lang="en-US" altLang="en-US" dirty="0"/>
              <a:t>In Java, an </a:t>
            </a:r>
            <a:r>
              <a:rPr lang="en-US" altLang="en-US" b="1" dirty="0">
                <a:solidFill>
                  <a:srgbClr val="00B0F0"/>
                </a:solidFill>
              </a:rPr>
              <a:t>augmented expression</a:t>
            </a:r>
            <a:r>
              <a:rPr lang="en-US" altLang="en-US" dirty="0"/>
              <a:t> of the form </a:t>
            </a:r>
            <a:r>
              <a:rPr lang="en-US" altLang="en-US" b="1" dirty="0"/>
              <a:t>x1 op= x2</a:t>
            </a:r>
            <a:r>
              <a:rPr lang="en-US" altLang="en-US" dirty="0"/>
              <a:t> is implemented as</a:t>
            </a:r>
          </a:p>
          <a:p>
            <a:pPr lvl="1"/>
            <a:r>
              <a:rPr lang="en-US" altLang="en-US" b="1" dirty="0"/>
              <a:t>x1 = (T)(x1 op x2)</a:t>
            </a:r>
            <a:endParaRPr lang="en-US" altLang="en-US" dirty="0"/>
          </a:p>
          <a:p>
            <a:pPr lvl="2"/>
            <a:r>
              <a:rPr lang="en-US" altLang="en-US" dirty="0"/>
              <a:t>where </a:t>
            </a:r>
            <a:r>
              <a:rPr lang="en-US" altLang="en-US" b="1" dirty="0"/>
              <a:t>T</a:t>
            </a:r>
            <a:r>
              <a:rPr lang="en-US" altLang="en-US" dirty="0"/>
              <a:t> is the type for </a:t>
            </a:r>
            <a:r>
              <a:rPr lang="en-US" altLang="en-US" b="1" dirty="0"/>
              <a:t>x1</a:t>
            </a:r>
            <a:r>
              <a:rPr lang="en-US" altLang="en-US" dirty="0"/>
              <a:t>.</a:t>
            </a:r>
          </a:p>
          <a:p>
            <a:r>
              <a:rPr lang="en-US" altLang="en-US" dirty="0"/>
              <a:t>Example</a:t>
            </a:r>
          </a:p>
          <a:p>
            <a:pPr marL="457200" lvl="1" indent="0">
              <a:buNone/>
            </a:pPr>
            <a:r>
              <a:rPr lang="en-US" altLang="en-US" sz="2000" dirty="0" err="1">
                <a:latin typeface="Courier New" panose="02070309020205020404" pitchFamily="49" charset="0"/>
                <a:cs typeface="Courier New" panose="02070309020205020404" pitchFamily="49" charset="0"/>
              </a:rPr>
              <a:t>int</a:t>
            </a:r>
            <a:r>
              <a:rPr lang="en-US" altLang="en-US" sz="2000" dirty="0">
                <a:latin typeface="Courier New" panose="02070309020205020404" pitchFamily="49" charset="0"/>
                <a:cs typeface="Courier New" panose="02070309020205020404" pitchFamily="49" charset="0"/>
              </a:rPr>
              <a:t> sum = 0;</a:t>
            </a:r>
          </a:p>
          <a:p>
            <a:pPr marL="457200" lvl="1" indent="0">
              <a:buNone/>
            </a:pPr>
            <a:r>
              <a:rPr lang="en-US" altLang="en-US" sz="2000" dirty="0">
                <a:latin typeface="Courier New" panose="02070309020205020404" pitchFamily="49" charset="0"/>
                <a:cs typeface="Courier New" panose="02070309020205020404" pitchFamily="49" charset="0"/>
              </a:rPr>
              <a:t>sum += 4.5; // sum becomes </a:t>
            </a:r>
            <a:r>
              <a:rPr lang="en-US" altLang="en-US" sz="2000" b="1" dirty="0">
                <a:solidFill>
                  <a:srgbClr val="00B0F0"/>
                </a:solidFill>
                <a:latin typeface="Courier New" panose="02070309020205020404" pitchFamily="49" charset="0"/>
                <a:cs typeface="Courier New" panose="02070309020205020404" pitchFamily="49" charset="0"/>
              </a:rPr>
              <a:t>4</a:t>
            </a:r>
            <a:r>
              <a:rPr lang="en-US" altLang="en-US" sz="2000" dirty="0">
                <a:latin typeface="Courier New" panose="02070309020205020404" pitchFamily="49" charset="0"/>
                <a:cs typeface="Courier New" panose="02070309020205020404" pitchFamily="49" charset="0"/>
              </a:rPr>
              <a:t> after this statement</a:t>
            </a:r>
          </a:p>
          <a:p>
            <a:pPr lvl="1"/>
            <a:r>
              <a:rPr lang="en-US" altLang="en-US" dirty="0"/>
              <a:t>This is equivalent to:</a:t>
            </a:r>
          </a:p>
          <a:p>
            <a:pPr lvl="2"/>
            <a:r>
              <a:rPr lang="en-US" altLang="en-US" dirty="0">
                <a:latin typeface="Courier New" panose="02070309020205020404" pitchFamily="49" charset="0"/>
                <a:cs typeface="Courier New" panose="02070309020205020404" pitchFamily="49" charset="0"/>
              </a:rPr>
              <a:t>sum = (</a:t>
            </a:r>
            <a:r>
              <a:rPr lang="en-US" altLang="en-US" dirty="0" err="1">
                <a:latin typeface="Courier New" panose="02070309020205020404" pitchFamily="49" charset="0"/>
                <a:cs typeface="Courier New" panose="02070309020205020404" pitchFamily="49" charset="0"/>
              </a:rPr>
              <a:t>int</a:t>
            </a:r>
            <a:r>
              <a:rPr lang="en-US" altLang="en-US" dirty="0">
                <a:latin typeface="Courier New" panose="02070309020205020404" pitchFamily="49" charset="0"/>
                <a:cs typeface="Courier New" panose="02070309020205020404" pitchFamily="49" charset="0"/>
              </a:rPr>
              <a:t>)(sum + 4.5);</a:t>
            </a:r>
          </a:p>
          <a:p>
            <a:endParaRPr lang="en-US" altLang="en-US" dirty="0">
              <a:cs typeface="Times New Roman" panose="02020603050405020304" pitchFamily="18" charset="0"/>
            </a:endParaRPr>
          </a:p>
        </p:txBody>
      </p:sp>
      <p:sp>
        <p:nvSpPr>
          <p:cNvPr id="3" name="TextBox 2"/>
          <p:cNvSpPr txBox="1"/>
          <p:nvPr/>
        </p:nvSpPr>
        <p:spPr>
          <a:xfrm>
            <a:off x="6168146" y="2660900"/>
            <a:ext cx="2670346" cy="369332"/>
          </a:xfrm>
          <a:prstGeom prst="rect">
            <a:avLst/>
          </a:prstGeom>
        </p:spPr>
        <p:style>
          <a:lnRef idx="1">
            <a:schemeClr val="accent6"/>
          </a:lnRef>
          <a:fillRef idx="2">
            <a:schemeClr val="accent6"/>
          </a:fillRef>
          <a:effectRef idx="1">
            <a:schemeClr val="accent6"/>
          </a:effectRef>
          <a:fontRef idx="minor">
            <a:schemeClr val="dk1"/>
          </a:fontRef>
        </p:style>
        <p:txBody>
          <a:bodyPr wrap="none" rtlCol="0">
            <a:spAutoFit/>
          </a:bodyPr>
          <a:lstStyle/>
          <a:p>
            <a:r>
              <a:rPr lang="en-US" sz="1800" dirty="0"/>
              <a:t>Here, OP means operation.</a:t>
            </a:r>
          </a:p>
        </p:txBody>
      </p:sp>
    </p:spTree>
    <p:extLst>
      <p:ext uri="{BB962C8B-B14F-4D97-AF65-F5344CB8AC3E}">
        <p14:creationId xmlns:p14="http://schemas.microsoft.com/office/powerpoint/2010/main" val="4029546428"/>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dirty="0"/>
              <a:t>Program 8: Money Units</a:t>
            </a:r>
          </a:p>
        </p:txBody>
      </p:sp>
      <p:sp>
        <p:nvSpPr>
          <p:cNvPr id="9" name="Content Placeholder 2"/>
          <p:cNvSpPr>
            <a:spLocks noGrp="1"/>
          </p:cNvSpPr>
          <p:nvPr>
            <p:ph idx="1"/>
          </p:nvPr>
        </p:nvSpPr>
        <p:spPr>
          <a:xfrm>
            <a:off x="685799" y="1341437"/>
            <a:ext cx="8149155" cy="5121557"/>
          </a:xfrm>
        </p:spPr>
        <p:txBody>
          <a:bodyPr/>
          <a:lstStyle/>
          <a:p>
            <a:r>
              <a:rPr lang="en-US" altLang="en-US" dirty="0">
                <a:cs typeface="Times New Roman" panose="02020603050405020304" pitchFamily="18" charset="0"/>
              </a:rPr>
              <a:t>Write a program that asks the user for an amount of money in dollars and cents. Then your program should output a report listing the number of dollars, quarters, dimes, nickels, and pennies (and in that order) in your program.</a:t>
            </a:r>
            <a:endParaRPr lang="en-US" dirty="0"/>
          </a:p>
          <a:p>
            <a:r>
              <a:rPr lang="en-US" dirty="0"/>
              <a:t>Remember:</a:t>
            </a:r>
          </a:p>
          <a:p>
            <a:pPr lvl="1"/>
            <a:r>
              <a:rPr lang="en-US" dirty="0"/>
              <a:t>Step 1: Problem-solving Phase</a:t>
            </a:r>
          </a:p>
          <a:p>
            <a:pPr lvl="1"/>
            <a:r>
              <a:rPr lang="en-US" dirty="0"/>
              <a:t>Step 2: Implementation Phase</a:t>
            </a:r>
          </a:p>
          <a:p>
            <a:pPr lvl="2"/>
            <a:endParaRPr lang="en-US" dirty="0"/>
          </a:p>
        </p:txBody>
      </p:sp>
    </p:spTree>
    <p:extLst>
      <p:ext uri="{BB962C8B-B14F-4D97-AF65-F5344CB8AC3E}">
        <p14:creationId xmlns:p14="http://schemas.microsoft.com/office/powerpoint/2010/main" val="403590334"/>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dirty="0"/>
              <a:t>Program 8: Money Units</a:t>
            </a:r>
          </a:p>
        </p:txBody>
      </p:sp>
      <p:sp>
        <p:nvSpPr>
          <p:cNvPr id="9" name="Content Placeholder 2"/>
          <p:cNvSpPr>
            <a:spLocks noGrp="1"/>
          </p:cNvSpPr>
          <p:nvPr>
            <p:ph idx="1"/>
          </p:nvPr>
        </p:nvSpPr>
        <p:spPr>
          <a:xfrm>
            <a:off x="685799" y="1341437"/>
            <a:ext cx="8149155" cy="5121557"/>
          </a:xfrm>
        </p:spPr>
        <p:txBody>
          <a:bodyPr/>
          <a:lstStyle/>
          <a:p>
            <a:r>
              <a:rPr lang="en-US" b="1" dirty="0">
                <a:cs typeface="Times New Roman" panose="02020603050405020304" pitchFamily="18" charset="0"/>
              </a:rPr>
              <a:t>St</a:t>
            </a:r>
            <a:r>
              <a:rPr lang="en-US" b="1" dirty="0"/>
              <a:t>ep 1</a:t>
            </a:r>
            <a:r>
              <a:rPr lang="en-US" dirty="0"/>
              <a:t>: Problem-solving Phase</a:t>
            </a:r>
          </a:p>
          <a:p>
            <a:pPr lvl="1"/>
            <a:r>
              <a:rPr lang="en-US" altLang="en-US" dirty="0">
                <a:cs typeface="Times New Roman" panose="02020603050405020304" pitchFamily="18" charset="0"/>
              </a:rPr>
              <a:t>A reminder about U.S. monetary units:</a:t>
            </a:r>
          </a:p>
          <a:p>
            <a:pPr lvl="2"/>
            <a:r>
              <a:rPr lang="en-US" altLang="en-US" dirty="0">
                <a:cs typeface="Times New Roman" panose="02020603050405020304" pitchFamily="18" charset="0"/>
              </a:rPr>
              <a:t>1 dollar = 100 cents (or pennies)</a:t>
            </a:r>
          </a:p>
          <a:p>
            <a:pPr lvl="2"/>
            <a:r>
              <a:rPr lang="en-US" altLang="en-US" dirty="0">
                <a:cs typeface="Times New Roman" panose="02020603050405020304" pitchFamily="18" charset="0"/>
              </a:rPr>
              <a:t>1 quarter = 25 cents</a:t>
            </a:r>
          </a:p>
          <a:p>
            <a:pPr lvl="2"/>
            <a:r>
              <a:rPr lang="en-US" altLang="en-US" dirty="0">
                <a:cs typeface="Times New Roman" panose="02020603050405020304" pitchFamily="18" charset="0"/>
              </a:rPr>
              <a:t>1 dime = 10 cents</a:t>
            </a:r>
          </a:p>
          <a:p>
            <a:pPr lvl="2"/>
            <a:r>
              <a:rPr lang="en-US" altLang="en-US" dirty="0">
                <a:cs typeface="Times New Roman" panose="02020603050405020304" pitchFamily="18" charset="0"/>
              </a:rPr>
              <a:t>1 nickel = 5 cents</a:t>
            </a:r>
          </a:p>
          <a:p>
            <a:pPr lvl="1"/>
            <a:r>
              <a:rPr lang="en-US" altLang="en-US" dirty="0">
                <a:cs typeface="Times New Roman" panose="02020603050405020304" pitchFamily="18" charset="0"/>
              </a:rPr>
              <a:t>So if you need to give someone 42 cents in change, you should give:</a:t>
            </a:r>
          </a:p>
          <a:p>
            <a:pPr lvl="2"/>
            <a:r>
              <a:rPr lang="en-US" altLang="en-US" dirty="0">
                <a:cs typeface="Times New Roman" panose="02020603050405020304" pitchFamily="18" charset="0"/>
              </a:rPr>
              <a:t>One quarter, one dime, one nickel, and two pennies</a:t>
            </a:r>
          </a:p>
        </p:txBody>
      </p:sp>
    </p:spTree>
    <p:extLst>
      <p:ext uri="{BB962C8B-B14F-4D97-AF65-F5344CB8AC3E}">
        <p14:creationId xmlns:p14="http://schemas.microsoft.com/office/powerpoint/2010/main" val="1028575934"/>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dirty="0"/>
              <a:t>Program 8: Money Units</a:t>
            </a:r>
          </a:p>
        </p:txBody>
      </p:sp>
      <p:sp>
        <p:nvSpPr>
          <p:cNvPr id="9" name="Content Placeholder 2"/>
          <p:cNvSpPr>
            <a:spLocks noGrp="1"/>
          </p:cNvSpPr>
          <p:nvPr>
            <p:ph idx="1"/>
          </p:nvPr>
        </p:nvSpPr>
        <p:spPr>
          <a:xfrm>
            <a:off x="685799" y="1341437"/>
            <a:ext cx="8149155" cy="5121557"/>
          </a:xfrm>
        </p:spPr>
        <p:txBody>
          <a:bodyPr/>
          <a:lstStyle/>
          <a:p>
            <a:r>
              <a:rPr lang="en-US" b="1" dirty="0">
                <a:cs typeface="Times New Roman" panose="02020603050405020304" pitchFamily="18" charset="0"/>
              </a:rPr>
              <a:t>St</a:t>
            </a:r>
            <a:r>
              <a:rPr lang="en-US" b="1" dirty="0"/>
              <a:t>ep 1</a:t>
            </a:r>
            <a:r>
              <a:rPr lang="en-US" dirty="0"/>
              <a:t>: Problem-solving Phase</a:t>
            </a:r>
          </a:p>
          <a:p>
            <a:pPr lvl="1"/>
            <a:r>
              <a:rPr lang="en-US" altLang="en-US" dirty="0">
                <a:cs typeface="Times New Roman" panose="02020603050405020304" pitchFamily="18" charset="0"/>
              </a:rPr>
              <a:t>First step: UNDERSTAND the problem!</a:t>
            </a:r>
          </a:p>
          <a:p>
            <a:pPr lvl="1"/>
            <a:r>
              <a:rPr lang="en-US" altLang="en-US" dirty="0">
                <a:cs typeface="Times New Roman" panose="02020603050405020304" pitchFamily="18" charset="0"/>
              </a:rPr>
              <a:t>So let us look at an example run:</a:t>
            </a:r>
          </a:p>
          <a:p>
            <a:pPr lvl="1"/>
            <a:endParaRPr lang="en-US" altLang="en-US" dirty="0">
              <a:cs typeface="Times New Roman" panose="02020603050405020304" pitchFamily="18" charset="0"/>
            </a:endParaRPr>
          </a:p>
          <a:p>
            <a:pPr lvl="1"/>
            <a:endParaRPr lang="en-US" altLang="en-US" dirty="0">
              <a:cs typeface="Times New Roman" panose="02020603050405020304" pitchFamily="18" charset="0"/>
            </a:endParaRPr>
          </a:p>
          <a:p>
            <a:pPr lvl="1"/>
            <a:endParaRPr lang="en-US" altLang="en-US" dirty="0">
              <a:cs typeface="Times New Roman" panose="02020603050405020304" pitchFamily="18" charset="0"/>
            </a:endParaRPr>
          </a:p>
          <a:p>
            <a:pPr lvl="1"/>
            <a:endParaRPr lang="en-US" altLang="en-US" dirty="0">
              <a:cs typeface="Times New Roman" panose="02020603050405020304" pitchFamily="18" charset="0"/>
            </a:endParaRPr>
          </a:p>
          <a:p>
            <a:pPr lvl="1"/>
            <a:endParaRPr lang="en-US" altLang="en-US" dirty="0">
              <a:cs typeface="Times New Roman" panose="02020603050405020304" pitchFamily="18" charset="0"/>
            </a:endParaRPr>
          </a:p>
          <a:p>
            <a:pPr lvl="1"/>
            <a:r>
              <a:rPr lang="en-US" altLang="en-US" dirty="0">
                <a:cs typeface="Times New Roman" panose="02020603050405020304" pitchFamily="18" charset="0"/>
              </a:rPr>
              <a:t>Is it clear what the problem is asking of us?</a:t>
            </a:r>
          </a:p>
          <a:p>
            <a:pPr lvl="2"/>
            <a:r>
              <a:rPr lang="en-US" altLang="en-US" dirty="0">
                <a:cs typeface="Times New Roman" panose="02020603050405020304" pitchFamily="18" charset="0"/>
              </a:rPr>
              <a:t>Make sure you understand the question before starting</a:t>
            </a:r>
          </a:p>
        </p:txBody>
      </p:sp>
      <p:pic>
        <p:nvPicPr>
          <p:cNvPr id="3" name="Picture 2"/>
          <p:cNvPicPr>
            <a:picLocks noChangeAspect="1"/>
          </p:cNvPicPr>
          <p:nvPr/>
        </p:nvPicPr>
        <p:blipFill>
          <a:blip r:embed="rId2"/>
          <a:stretch>
            <a:fillRect/>
          </a:stretch>
        </p:blipFill>
        <p:spPr>
          <a:xfrm>
            <a:off x="476250" y="3044950"/>
            <a:ext cx="8191500" cy="2305050"/>
          </a:xfrm>
          <a:prstGeom prst="rect">
            <a:avLst/>
          </a:prstGeom>
        </p:spPr>
      </p:pic>
    </p:spTree>
    <p:extLst>
      <p:ext uri="{BB962C8B-B14F-4D97-AF65-F5344CB8AC3E}">
        <p14:creationId xmlns:p14="http://schemas.microsoft.com/office/powerpoint/2010/main" val="1304748480"/>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799" y="395006"/>
            <a:ext cx="7772400" cy="648303"/>
          </a:xfrm>
        </p:spPr>
        <p:txBody>
          <a:bodyPr/>
          <a:lstStyle/>
          <a:p>
            <a:r>
              <a:rPr lang="en-US" sz="3200" dirty="0"/>
              <a:t>Program 8: Money Units</a:t>
            </a:r>
            <a:br>
              <a:rPr lang="en-US" sz="3200" dirty="0"/>
            </a:br>
            <a:r>
              <a:rPr lang="en-US" sz="2400" b="1" dirty="0">
                <a:cs typeface="Times New Roman" panose="02020603050405020304" pitchFamily="18" charset="0"/>
              </a:rPr>
              <a:t>St</a:t>
            </a:r>
            <a:r>
              <a:rPr lang="en-US" sz="2400" b="1" dirty="0"/>
              <a:t>ep 1</a:t>
            </a:r>
            <a:r>
              <a:rPr lang="en-US" sz="2400" dirty="0"/>
              <a:t>: Problem-solving Phase</a:t>
            </a:r>
            <a:br>
              <a:rPr lang="en-US" sz="3200" dirty="0"/>
            </a:br>
            <a:endParaRPr lang="en-US" sz="3200" dirty="0"/>
          </a:p>
        </p:txBody>
      </p:sp>
      <p:sp>
        <p:nvSpPr>
          <p:cNvPr id="9" name="Content Placeholder 2"/>
          <p:cNvSpPr>
            <a:spLocks noGrp="1"/>
          </p:cNvSpPr>
          <p:nvPr>
            <p:ph idx="1"/>
          </p:nvPr>
        </p:nvSpPr>
        <p:spPr>
          <a:xfrm>
            <a:off x="-6741" y="932675"/>
            <a:ext cx="9144000" cy="5530319"/>
          </a:xfrm>
        </p:spPr>
        <p:txBody>
          <a:bodyPr/>
          <a:lstStyle/>
          <a:p>
            <a:pPr marL="971550" lvl="1" indent="-457200">
              <a:buFont typeface="+mj-lt"/>
              <a:buAutoNum type="arabicPeriod"/>
            </a:pPr>
            <a:r>
              <a:rPr lang="en-US" altLang="en-US" sz="2000" dirty="0">
                <a:cs typeface="Times New Roman" panose="02020603050405020304" pitchFamily="18" charset="0"/>
              </a:rPr>
              <a:t>Get the total amount of money by asking the user to enter a double value</a:t>
            </a:r>
          </a:p>
          <a:p>
            <a:pPr marL="514350" lvl="1" indent="0">
              <a:buNone/>
            </a:pPr>
            <a:r>
              <a:rPr lang="en-US" altLang="en-US" sz="2000" dirty="0">
                <a:latin typeface="Courier"/>
                <a:cs typeface="Times New Roman" panose="02020603050405020304" pitchFamily="18" charset="0"/>
              </a:rPr>
              <a:t>money = </a:t>
            </a:r>
            <a:r>
              <a:rPr lang="en-US" altLang="en-US" sz="2000" dirty="0" err="1">
                <a:latin typeface="Courier"/>
                <a:cs typeface="Times New Roman" panose="02020603050405020304" pitchFamily="18" charset="0"/>
              </a:rPr>
              <a:t>input.nextDouble</a:t>
            </a:r>
            <a:r>
              <a:rPr lang="en-US" altLang="en-US" sz="2000" dirty="0">
                <a:latin typeface="Courier"/>
                <a:cs typeface="Times New Roman" panose="02020603050405020304" pitchFamily="18" charset="0"/>
              </a:rPr>
              <a:t>(); //</a:t>
            </a:r>
            <a:r>
              <a:rPr lang="en-US" altLang="en-US" sz="2000" dirty="0">
                <a:cs typeface="Times New Roman" panose="02020603050405020304" pitchFamily="18" charset="0"/>
              </a:rPr>
              <a:t>Example: $11.56</a:t>
            </a:r>
          </a:p>
          <a:p>
            <a:pPr marL="514350" lvl="1" indent="0">
              <a:buNone/>
            </a:pPr>
            <a:endParaRPr lang="en-US" altLang="en-US" sz="2000" dirty="0">
              <a:cs typeface="Times New Roman" panose="02020603050405020304" pitchFamily="18" charset="0"/>
            </a:endParaRPr>
          </a:p>
          <a:p>
            <a:pPr marL="971550" lvl="1" indent="-457200">
              <a:buFont typeface="+mj-lt"/>
              <a:buAutoNum type="arabicPeriod" startAt="2"/>
            </a:pPr>
            <a:r>
              <a:rPr lang="en-US" altLang="en-US" sz="2000" dirty="0">
                <a:cs typeface="Times New Roman" panose="02020603050405020304" pitchFamily="18" charset="0"/>
              </a:rPr>
              <a:t>Convert this amount into cents (multiply by 100)</a:t>
            </a:r>
          </a:p>
          <a:p>
            <a:pPr marL="514350" lvl="1" indent="0">
              <a:buNone/>
            </a:pPr>
            <a:r>
              <a:rPr lang="en-US" altLang="en-US" sz="2000" dirty="0" err="1">
                <a:latin typeface="Courier New" panose="02070309020205020404" pitchFamily="49" charset="0"/>
                <a:cs typeface="Courier New" panose="02070309020205020404" pitchFamily="49" charset="0"/>
              </a:rPr>
              <a:t>totalCents</a:t>
            </a:r>
            <a:r>
              <a:rPr lang="en-US" altLang="en-US" sz="2000" dirty="0">
                <a:latin typeface="Courier New" panose="02070309020205020404" pitchFamily="49" charset="0"/>
                <a:cs typeface="Courier New" panose="02070309020205020404" pitchFamily="49" charset="0"/>
              </a:rPr>
              <a:t> = (int)money*100; // </a:t>
            </a:r>
            <a:r>
              <a:rPr lang="en-US" altLang="en-US" sz="2000" dirty="0">
                <a:latin typeface="+mj-lt"/>
                <a:cs typeface="Courier New" panose="02070309020205020404" pitchFamily="49" charset="0"/>
              </a:rPr>
              <a:t>Example: </a:t>
            </a:r>
            <a:r>
              <a:rPr lang="en-US" altLang="en-US" sz="2000" dirty="0">
                <a:cs typeface="Courier New" panose="02070309020205020404" pitchFamily="49" charset="0"/>
              </a:rPr>
              <a:t>11.56 * 100 = 1156</a:t>
            </a:r>
          </a:p>
          <a:p>
            <a:pPr marL="514350" lvl="1" indent="0">
              <a:buNone/>
            </a:pPr>
            <a:endParaRPr lang="en-US" altLang="en-US" sz="2000" dirty="0">
              <a:cs typeface="Courier New" panose="02070309020205020404" pitchFamily="49" charset="0"/>
            </a:endParaRPr>
          </a:p>
          <a:p>
            <a:pPr marL="1028700" lvl="1" indent="-514350">
              <a:buFont typeface="+mj-lt"/>
              <a:buAutoNum type="arabicPeriod" startAt="3"/>
            </a:pPr>
            <a:r>
              <a:rPr lang="en-US" altLang="en-US" sz="2000" dirty="0">
                <a:cs typeface="Times New Roman" panose="02020603050405020304" pitchFamily="18" charset="0"/>
              </a:rPr>
              <a:t>Get the total number of </a:t>
            </a:r>
            <a:r>
              <a:rPr lang="en-US" altLang="en-US" sz="2000" b="1" u="sng" dirty="0">
                <a:cs typeface="Times New Roman" panose="02020603050405020304" pitchFamily="18" charset="0"/>
              </a:rPr>
              <a:t>dollars</a:t>
            </a:r>
            <a:r>
              <a:rPr lang="en-US" altLang="en-US" sz="2000" dirty="0">
                <a:cs typeface="Times New Roman" panose="02020603050405020304" pitchFamily="18" charset="0"/>
              </a:rPr>
              <a:t> by now dividing by 100. And get remaining cents by using </a:t>
            </a:r>
            <a:r>
              <a:rPr lang="en-US" altLang="en-US" sz="2000" dirty="0" err="1">
                <a:cs typeface="Times New Roman" panose="02020603050405020304" pitchFamily="18" charset="0"/>
              </a:rPr>
              <a:t>totalCents</a:t>
            </a:r>
            <a:r>
              <a:rPr lang="en-US" altLang="en-US" sz="2000" dirty="0">
                <a:cs typeface="Times New Roman" panose="02020603050405020304" pitchFamily="18" charset="0"/>
              </a:rPr>
              <a:t> % 100.</a:t>
            </a:r>
          </a:p>
          <a:p>
            <a:pPr marL="514350" lvl="1" indent="0">
              <a:buNone/>
            </a:pPr>
            <a:r>
              <a:rPr lang="en-US" altLang="en-US" sz="2000" dirty="0" err="1">
                <a:latin typeface="Courier New" panose="02070309020205020404" pitchFamily="49" charset="0"/>
                <a:cs typeface="Courier New" panose="02070309020205020404" pitchFamily="49" charset="0"/>
              </a:rPr>
              <a:t>totalDollars</a:t>
            </a:r>
            <a:r>
              <a:rPr lang="en-US" altLang="en-US" sz="2000" dirty="0">
                <a:latin typeface="Courier New" panose="02070309020205020404" pitchFamily="49" charset="0"/>
                <a:cs typeface="Courier New" panose="02070309020205020404" pitchFamily="49" charset="0"/>
              </a:rPr>
              <a:t> = </a:t>
            </a:r>
            <a:r>
              <a:rPr lang="en-US" altLang="en-US" sz="2000" dirty="0" err="1">
                <a:latin typeface="Courier New" panose="02070309020205020404" pitchFamily="49" charset="0"/>
                <a:cs typeface="Courier New" panose="02070309020205020404" pitchFamily="49" charset="0"/>
              </a:rPr>
              <a:t>totalCents</a:t>
            </a:r>
            <a:r>
              <a:rPr lang="en-US" altLang="en-US" sz="2000" dirty="0">
                <a:latin typeface="Courier New" panose="02070309020205020404" pitchFamily="49" charset="0"/>
                <a:cs typeface="Courier New" panose="02070309020205020404" pitchFamily="49" charset="0"/>
              </a:rPr>
              <a:t> / 100; //</a:t>
            </a:r>
            <a:r>
              <a:rPr lang="en-US" altLang="en-US" sz="2000" dirty="0">
                <a:cs typeface="Times New Roman" panose="02020603050405020304" pitchFamily="18" charset="0"/>
              </a:rPr>
              <a:t>Example: 1156 / 100 = 11</a:t>
            </a:r>
          </a:p>
          <a:p>
            <a:pPr marL="514350" lvl="1" indent="0">
              <a:buNone/>
            </a:pPr>
            <a:r>
              <a:rPr lang="en-US" altLang="en-US" sz="2000" dirty="0" err="1">
                <a:latin typeface="Courier"/>
                <a:cs typeface="Times New Roman" panose="02020603050405020304" pitchFamily="18" charset="0"/>
              </a:rPr>
              <a:t>remainingCents</a:t>
            </a:r>
            <a:r>
              <a:rPr lang="en-US" altLang="en-US" sz="2000" dirty="0">
                <a:latin typeface="Courier"/>
                <a:cs typeface="Times New Roman" panose="02020603050405020304" pitchFamily="18" charset="0"/>
              </a:rPr>
              <a:t> = </a:t>
            </a:r>
            <a:r>
              <a:rPr lang="en-US" altLang="en-US" sz="2000" dirty="0" err="1">
                <a:latin typeface="Courier"/>
                <a:cs typeface="Times New Roman" panose="02020603050405020304" pitchFamily="18" charset="0"/>
              </a:rPr>
              <a:t>totalCents</a:t>
            </a:r>
            <a:r>
              <a:rPr lang="en-US" altLang="en-US" sz="2000" dirty="0">
                <a:latin typeface="Courier"/>
                <a:cs typeface="Times New Roman" panose="02020603050405020304" pitchFamily="18" charset="0"/>
              </a:rPr>
              <a:t> % 100;//</a:t>
            </a:r>
            <a:r>
              <a:rPr lang="en-US" altLang="en-US" sz="2000" dirty="0">
                <a:cs typeface="Times New Roman" panose="02020603050405020304" pitchFamily="18" charset="0"/>
              </a:rPr>
              <a:t>Example: 1156 % 100 = 56</a:t>
            </a:r>
          </a:p>
          <a:p>
            <a:pPr marL="514350" lvl="1" indent="0">
              <a:buNone/>
            </a:pPr>
            <a:endParaRPr lang="en-US" altLang="en-US" sz="2000" dirty="0">
              <a:cs typeface="Times New Roman" panose="02020603050405020304" pitchFamily="18" charset="0"/>
            </a:endParaRPr>
          </a:p>
          <a:p>
            <a:pPr marL="1028700" lvl="1" indent="-514350">
              <a:buFont typeface="+mj-lt"/>
              <a:buAutoNum type="arabicPeriod" startAt="4"/>
            </a:pPr>
            <a:r>
              <a:rPr lang="en-US" altLang="en-US" sz="2000" dirty="0">
                <a:cs typeface="Times New Roman" panose="02020603050405020304" pitchFamily="18" charset="0"/>
              </a:rPr>
              <a:t>Get the total # of </a:t>
            </a:r>
            <a:r>
              <a:rPr lang="en-US" altLang="en-US" sz="2000" b="1" u="sng" dirty="0">
                <a:cs typeface="Times New Roman" panose="02020603050405020304" pitchFamily="18" charset="0"/>
              </a:rPr>
              <a:t>quarters</a:t>
            </a:r>
            <a:r>
              <a:rPr lang="en-US" altLang="en-US" sz="2000" dirty="0">
                <a:cs typeface="Times New Roman" panose="02020603050405020304" pitchFamily="18" charset="0"/>
              </a:rPr>
              <a:t> by dividing </a:t>
            </a:r>
            <a:r>
              <a:rPr lang="en-US" altLang="en-US" sz="2000" dirty="0" err="1">
                <a:latin typeface="Courier"/>
                <a:cs typeface="Times New Roman" panose="02020603050405020304" pitchFamily="18" charset="0"/>
              </a:rPr>
              <a:t>remainingCents</a:t>
            </a:r>
            <a:r>
              <a:rPr lang="en-US" altLang="en-US" sz="2000" dirty="0">
                <a:cs typeface="Times New Roman" panose="02020603050405020304" pitchFamily="18" charset="0"/>
              </a:rPr>
              <a:t> by 25. And then recalculate </a:t>
            </a:r>
            <a:r>
              <a:rPr lang="en-US" altLang="en-US" sz="2000" dirty="0" err="1">
                <a:latin typeface="Courier"/>
                <a:cs typeface="Times New Roman" panose="02020603050405020304" pitchFamily="18" charset="0"/>
              </a:rPr>
              <a:t>remainingCents</a:t>
            </a:r>
            <a:r>
              <a:rPr lang="en-US" altLang="en-US" sz="2000" dirty="0">
                <a:cs typeface="Times New Roman" panose="02020603050405020304" pitchFamily="18" charset="0"/>
              </a:rPr>
              <a:t>.</a:t>
            </a:r>
          </a:p>
          <a:p>
            <a:pPr marL="514350" lvl="1" indent="0">
              <a:buNone/>
            </a:pPr>
            <a:r>
              <a:rPr lang="en-US" altLang="en-US" sz="2000" dirty="0" err="1">
                <a:latin typeface="Courier New" panose="02070309020205020404" pitchFamily="49" charset="0"/>
                <a:cs typeface="Courier New" panose="02070309020205020404" pitchFamily="49" charset="0"/>
              </a:rPr>
              <a:t>totalQuarters</a:t>
            </a:r>
            <a:r>
              <a:rPr lang="en-US" altLang="en-US" sz="2000" dirty="0">
                <a:latin typeface="Courier New" panose="02070309020205020404" pitchFamily="49" charset="0"/>
                <a:cs typeface="Courier New" panose="02070309020205020404" pitchFamily="49" charset="0"/>
              </a:rPr>
              <a:t> = </a:t>
            </a:r>
            <a:r>
              <a:rPr lang="en-US" altLang="en-US" sz="2000" dirty="0" err="1">
                <a:latin typeface="Courier"/>
                <a:cs typeface="Times New Roman" panose="02020603050405020304" pitchFamily="18" charset="0"/>
              </a:rPr>
              <a:t>remainingCents</a:t>
            </a:r>
            <a:r>
              <a:rPr lang="en-US" altLang="en-US" sz="2000" dirty="0">
                <a:latin typeface="Courier"/>
                <a:cs typeface="Times New Roman" panose="02020603050405020304" pitchFamily="18" charset="0"/>
              </a:rPr>
              <a:t> </a:t>
            </a:r>
            <a:r>
              <a:rPr lang="en-US" altLang="en-US" sz="2000" dirty="0">
                <a:latin typeface="Courier New" panose="02070309020205020404" pitchFamily="49" charset="0"/>
                <a:cs typeface="Courier New" panose="02070309020205020404" pitchFamily="49" charset="0"/>
              </a:rPr>
              <a:t>/ 25;//</a:t>
            </a:r>
            <a:r>
              <a:rPr lang="en-US" altLang="en-US" sz="2000" dirty="0">
                <a:cs typeface="Times New Roman" panose="02020603050405020304" pitchFamily="18" charset="0"/>
              </a:rPr>
              <a:t>Example: 56 / 25 = 2</a:t>
            </a:r>
          </a:p>
          <a:p>
            <a:pPr marL="514350" lvl="1" indent="0">
              <a:buNone/>
            </a:pPr>
            <a:r>
              <a:rPr lang="en-US" altLang="en-US" sz="2000" dirty="0" err="1">
                <a:latin typeface="Courier"/>
                <a:cs typeface="Times New Roman" panose="02020603050405020304" pitchFamily="18" charset="0"/>
              </a:rPr>
              <a:t>remainingCents</a:t>
            </a:r>
            <a:r>
              <a:rPr lang="en-US" altLang="en-US" sz="2000" dirty="0">
                <a:latin typeface="Courier"/>
                <a:cs typeface="Times New Roman" panose="02020603050405020304" pitchFamily="18" charset="0"/>
              </a:rPr>
              <a:t> = </a:t>
            </a:r>
            <a:r>
              <a:rPr lang="en-US" altLang="en-US" sz="2000" dirty="0" err="1">
                <a:latin typeface="Courier"/>
                <a:cs typeface="Times New Roman" panose="02020603050405020304" pitchFamily="18" charset="0"/>
              </a:rPr>
              <a:t>remainingCents</a:t>
            </a:r>
            <a:r>
              <a:rPr lang="en-US" altLang="en-US" sz="2000" dirty="0">
                <a:latin typeface="Courier"/>
                <a:cs typeface="Times New Roman" panose="02020603050405020304" pitchFamily="18" charset="0"/>
              </a:rPr>
              <a:t> % 25;//</a:t>
            </a:r>
            <a:r>
              <a:rPr lang="en-US" altLang="en-US" sz="2000" dirty="0">
                <a:cs typeface="Times New Roman" panose="02020603050405020304" pitchFamily="18" charset="0"/>
              </a:rPr>
              <a:t>Example: 56 % 25 = 6</a:t>
            </a:r>
          </a:p>
          <a:p>
            <a:pPr marL="914400" lvl="2" indent="0">
              <a:buNone/>
            </a:pPr>
            <a:endParaRPr lang="en-US" altLang="en-US" sz="2000" dirty="0">
              <a:cs typeface="Courier New" panose="02070309020205020404" pitchFamily="49" charset="0"/>
            </a:endParaRPr>
          </a:p>
        </p:txBody>
      </p:sp>
    </p:spTree>
    <p:extLst>
      <p:ext uri="{BB962C8B-B14F-4D97-AF65-F5344CB8AC3E}">
        <p14:creationId xmlns:p14="http://schemas.microsoft.com/office/powerpoint/2010/main" val="357789839"/>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p:cNvSpPr>
            <a:spLocks noGrp="1"/>
          </p:cNvSpPr>
          <p:nvPr>
            <p:ph idx="1"/>
          </p:nvPr>
        </p:nvSpPr>
        <p:spPr>
          <a:xfrm>
            <a:off x="0" y="1278320"/>
            <a:ext cx="9144000" cy="4967938"/>
          </a:xfrm>
        </p:spPr>
        <p:txBody>
          <a:bodyPr/>
          <a:lstStyle/>
          <a:p>
            <a:pPr marL="1028700" lvl="1" indent="-514350">
              <a:buFont typeface="+mj-lt"/>
              <a:buAutoNum type="arabicPeriod" startAt="5"/>
            </a:pPr>
            <a:r>
              <a:rPr lang="en-US" altLang="en-US" sz="2000" dirty="0">
                <a:cs typeface="Times New Roman" panose="02020603050405020304" pitchFamily="18" charset="0"/>
              </a:rPr>
              <a:t>Get the total # of </a:t>
            </a:r>
            <a:r>
              <a:rPr lang="en-US" altLang="en-US" sz="2000" b="1" u="sng" dirty="0">
                <a:cs typeface="Times New Roman" panose="02020603050405020304" pitchFamily="18" charset="0"/>
              </a:rPr>
              <a:t>dimes</a:t>
            </a:r>
            <a:r>
              <a:rPr lang="en-US" altLang="en-US" sz="2000" dirty="0">
                <a:cs typeface="Times New Roman" panose="02020603050405020304" pitchFamily="18" charset="0"/>
              </a:rPr>
              <a:t> by dividing </a:t>
            </a:r>
            <a:r>
              <a:rPr lang="en-US" altLang="en-US" sz="2000" dirty="0" err="1">
                <a:latin typeface="Courier"/>
                <a:cs typeface="Times New Roman" panose="02020603050405020304" pitchFamily="18" charset="0"/>
              </a:rPr>
              <a:t>remainingCents</a:t>
            </a:r>
            <a:r>
              <a:rPr lang="en-US" altLang="en-US" sz="2000" dirty="0">
                <a:cs typeface="Times New Roman" panose="02020603050405020304" pitchFamily="18" charset="0"/>
              </a:rPr>
              <a:t> by 10. And then recalculate </a:t>
            </a:r>
            <a:r>
              <a:rPr lang="en-US" altLang="en-US" sz="2000" dirty="0" err="1">
                <a:latin typeface="Courier"/>
                <a:cs typeface="Times New Roman" panose="02020603050405020304" pitchFamily="18" charset="0"/>
              </a:rPr>
              <a:t>remainingCents</a:t>
            </a:r>
            <a:r>
              <a:rPr lang="en-US" altLang="en-US" sz="2000" dirty="0">
                <a:cs typeface="Times New Roman" panose="02020603050405020304" pitchFamily="18" charset="0"/>
              </a:rPr>
              <a:t>.</a:t>
            </a:r>
          </a:p>
          <a:p>
            <a:pPr marL="514350" lvl="1" indent="0">
              <a:buNone/>
            </a:pPr>
            <a:r>
              <a:rPr lang="en-US" altLang="en-US" sz="2000" dirty="0" err="1">
                <a:latin typeface="Courier New" panose="02070309020205020404" pitchFamily="49" charset="0"/>
                <a:cs typeface="Courier New" panose="02070309020205020404" pitchFamily="49" charset="0"/>
              </a:rPr>
              <a:t>totalDimes</a:t>
            </a:r>
            <a:r>
              <a:rPr lang="en-US" altLang="en-US" sz="2000" dirty="0">
                <a:latin typeface="Courier New" panose="02070309020205020404" pitchFamily="49" charset="0"/>
                <a:cs typeface="Courier New" panose="02070309020205020404" pitchFamily="49" charset="0"/>
              </a:rPr>
              <a:t> = </a:t>
            </a:r>
            <a:r>
              <a:rPr lang="en-US" altLang="en-US" sz="2000" dirty="0" err="1">
                <a:latin typeface="Courier"/>
                <a:cs typeface="Times New Roman" panose="02020603050405020304" pitchFamily="18" charset="0"/>
              </a:rPr>
              <a:t>remainingCents</a:t>
            </a:r>
            <a:r>
              <a:rPr lang="en-US" altLang="en-US" sz="2000" dirty="0">
                <a:latin typeface="Courier"/>
                <a:cs typeface="Times New Roman" panose="02020603050405020304" pitchFamily="18" charset="0"/>
              </a:rPr>
              <a:t> </a:t>
            </a:r>
            <a:r>
              <a:rPr lang="en-US" altLang="en-US" sz="2000" dirty="0">
                <a:latin typeface="Courier New" panose="02070309020205020404" pitchFamily="49" charset="0"/>
                <a:cs typeface="Courier New" panose="02070309020205020404" pitchFamily="49" charset="0"/>
              </a:rPr>
              <a:t>/ 10; //</a:t>
            </a:r>
            <a:r>
              <a:rPr lang="en-US" altLang="en-US" sz="2000" dirty="0">
                <a:cs typeface="Times New Roman" panose="02020603050405020304" pitchFamily="18" charset="0"/>
              </a:rPr>
              <a:t>Example: 6 / 10 = 0</a:t>
            </a:r>
          </a:p>
          <a:p>
            <a:pPr marL="514350" lvl="1" indent="0">
              <a:buNone/>
            </a:pPr>
            <a:r>
              <a:rPr lang="en-US" altLang="en-US" sz="2000" dirty="0" err="1">
                <a:latin typeface="Courier"/>
                <a:cs typeface="Times New Roman" panose="02020603050405020304" pitchFamily="18" charset="0"/>
              </a:rPr>
              <a:t>remainingCents</a:t>
            </a:r>
            <a:r>
              <a:rPr lang="en-US" altLang="en-US" sz="2000" dirty="0">
                <a:latin typeface="Courier"/>
                <a:cs typeface="Times New Roman" panose="02020603050405020304" pitchFamily="18" charset="0"/>
              </a:rPr>
              <a:t> = </a:t>
            </a:r>
            <a:r>
              <a:rPr lang="en-US" altLang="en-US" sz="2000" dirty="0" err="1">
                <a:latin typeface="Courier"/>
                <a:cs typeface="Times New Roman" panose="02020603050405020304" pitchFamily="18" charset="0"/>
              </a:rPr>
              <a:t>remainingCents</a:t>
            </a:r>
            <a:r>
              <a:rPr lang="en-US" altLang="en-US" sz="2000" dirty="0">
                <a:latin typeface="Courier"/>
                <a:cs typeface="Times New Roman" panose="02020603050405020304" pitchFamily="18" charset="0"/>
              </a:rPr>
              <a:t> % 10;//</a:t>
            </a:r>
            <a:r>
              <a:rPr lang="en-US" altLang="en-US" sz="2000" dirty="0">
                <a:cs typeface="Times New Roman" panose="02020603050405020304" pitchFamily="18" charset="0"/>
              </a:rPr>
              <a:t>Example: 6 % 10 = 6</a:t>
            </a:r>
          </a:p>
          <a:p>
            <a:pPr marL="514350" lvl="1" indent="0">
              <a:buNone/>
            </a:pPr>
            <a:endParaRPr lang="en-US" altLang="en-US" sz="2000" dirty="0">
              <a:cs typeface="Times New Roman" panose="02020603050405020304" pitchFamily="18" charset="0"/>
            </a:endParaRPr>
          </a:p>
          <a:p>
            <a:pPr marL="1028700" lvl="1" indent="-514350">
              <a:buFont typeface="+mj-lt"/>
              <a:buAutoNum type="arabicPeriod" startAt="6"/>
            </a:pPr>
            <a:r>
              <a:rPr lang="en-US" altLang="en-US" sz="2000" dirty="0">
                <a:cs typeface="Times New Roman" panose="02020603050405020304" pitchFamily="18" charset="0"/>
              </a:rPr>
              <a:t>Get the total # of nickels by dividing </a:t>
            </a:r>
            <a:r>
              <a:rPr lang="en-US" altLang="en-US" sz="2000" dirty="0" err="1">
                <a:latin typeface="Courier"/>
                <a:cs typeface="Times New Roman" panose="02020603050405020304" pitchFamily="18" charset="0"/>
              </a:rPr>
              <a:t>remainingCents</a:t>
            </a:r>
            <a:r>
              <a:rPr lang="en-US" altLang="en-US" sz="2000" dirty="0">
                <a:cs typeface="Times New Roman" panose="02020603050405020304" pitchFamily="18" charset="0"/>
              </a:rPr>
              <a:t> by 5. And then recalculate </a:t>
            </a:r>
            <a:r>
              <a:rPr lang="en-US" altLang="en-US" sz="2000" dirty="0" err="1">
                <a:latin typeface="Courier"/>
                <a:cs typeface="Times New Roman" panose="02020603050405020304" pitchFamily="18" charset="0"/>
              </a:rPr>
              <a:t>remainingCents</a:t>
            </a:r>
            <a:r>
              <a:rPr lang="en-US" altLang="en-US" sz="2000" dirty="0">
                <a:cs typeface="Times New Roman" panose="02020603050405020304" pitchFamily="18" charset="0"/>
              </a:rPr>
              <a:t>.</a:t>
            </a:r>
          </a:p>
          <a:p>
            <a:pPr marL="514350" lvl="1" indent="0">
              <a:buNone/>
            </a:pPr>
            <a:r>
              <a:rPr lang="en-US" altLang="en-US" sz="2000" dirty="0" err="1">
                <a:latin typeface="Courier New" panose="02070309020205020404" pitchFamily="49" charset="0"/>
                <a:cs typeface="Courier New" panose="02070309020205020404" pitchFamily="49" charset="0"/>
              </a:rPr>
              <a:t>totalDimes</a:t>
            </a:r>
            <a:r>
              <a:rPr lang="en-US" altLang="en-US" sz="2000" dirty="0">
                <a:latin typeface="Courier New" panose="02070309020205020404" pitchFamily="49" charset="0"/>
                <a:cs typeface="Courier New" panose="02070309020205020404" pitchFamily="49" charset="0"/>
              </a:rPr>
              <a:t> = </a:t>
            </a:r>
            <a:r>
              <a:rPr lang="en-US" altLang="en-US" sz="2000" dirty="0" err="1">
                <a:latin typeface="Courier"/>
                <a:cs typeface="Times New Roman" panose="02020603050405020304" pitchFamily="18" charset="0"/>
              </a:rPr>
              <a:t>remainingCents</a:t>
            </a:r>
            <a:r>
              <a:rPr lang="en-US" altLang="en-US" sz="2000" dirty="0">
                <a:latin typeface="Courier"/>
                <a:cs typeface="Times New Roman" panose="02020603050405020304" pitchFamily="18" charset="0"/>
              </a:rPr>
              <a:t> </a:t>
            </a:r>
            <a:r>
              <a:rPr lang="en-US" altLang="en-US" sz="2000" dirty="0">
                <a:latin typeface="Courier New" panose="02070309020205020404" pitchFamily="49" charset="0"/>
                <a:cs typeface="Courier New" panose="02070309020205020404" pitchFamily="49" charset="0"/>
              </a:rPr>
              <a:t>/ 5;//</a:t>
            </a:r>
            <a:r>
              <a:rPr lang="en-US" altLang="en-US" sz="2000" dirty="0">
                <a:cs typeface="Times New Roman" panose="02020603050405020304" pitchFamily="18" charset="0"/>
              </a:rPr>
              <a:t>Example: 6 / 5 = 1</a:t>
            </a:r>
          </a:p>
          <a:p>
            <a:pPr marL="514350" lvl="1" indent="0">
              <a:buNone/>
            </a:pPr>
            <a:r>
              <a:rPr lang="en-US" altLang="en-US" sz="2000" dirty="0" err="1">
                <a:latin typeface="Courier"/>
                <a:cs typeface="Times New Roman" panose="02020603050405020304" pitchFamily="18" charset="0"/>
              </a:rPr>
              <a:t>remainingCents</a:t>
            </a:r>
            <a:r>
              <a:rPr lang="en-US" altLang="en-US" sz="2000" dirty="0">
                <a:latin typeface="Courier"/>
                <a:cs typeface="Times New Roman" panose="02020603050405020304" pitchFamily="18" charset="0"/>
              </a:rPr>
              <a:t> = </a:t>
            </a:r>
            <a:r>
              <a:rPr lang="en-US" altLang="en-US" sz="2000" dirty="0" err="1">
                <a:latin typeface="Courier"/>
                <a:cs typeface="Times New Roman" panose="02020603050405020304" pitchFamily="18" charset="0"/>
              </a:rPr>
              <a:t>remainingCents</a:t>
            </a:r>
            <a:r>
              <a:rPr lang="en-US" altLang="en-US" sz="2000" dirty="0">
                <a:latin typeface="Courier"/>
                <a:cs typeface="Times New Roman" panose="02020603050405020304" pitchFamily="18" charset="0"/>
              </a:rPr>
              <a:t> % 5;//</a:t>
            </a:r>
            <a:r>
              <a:rPr lang="en-US" altLang="en-US" sz="2000" dirty="0">
                <a:cs typeface="Times New Roman" panose="02020603050405020304" pitchFamily="18" charset="0"/>
              </a:rPr>
              <a:t>Example: 6 % 5 = 1</a:t>
            </a:r>
          </a:p>
          <a:p>
            <a:pPr marL="514350" lvl="1" indent="0">
              <a:buNone/>
            </a:pPr>
            <a:endParaRPr lang="en-US" altLang="en-US" sz="2000" dirty="0">
              <a:cs typeface="Times New Roman" panose="02020603050405020304" pitchFamily="18" charset="0"/>
            </a:endParaRPr>
          </a:p>
          <a:p>
            <a:pPr marL="1028700" lvl="1" indent="-514350">
              <a:buFont typeface="+mj-lt"/>
              <a:buAutoNum type="arabicPeriod" startAt="7"/>
            </a:pPr>
            <a:r>
              <a:rPr lang="en-US" altLang="en-US" sz="2000" dirty="0">
                <a:cs typeface="Times New Roman" panose="02020603050405020304" pitchFamily="18" charset="0"/>
              </a:rPr>
              <a:t>The value stored in </a:t>
            </a:r>
            <a:r>
              <a:rPr lang="en-US" altLang="en-US" sz="2000" dirty="0" err="1">
                <a:latin typeface="Courier"/>
                <a:cs typeface="Times New Roman" panose="02020603050405020304" pitchFamily="18" charset="0"/>
              </a:rPr>
              <a:t>remainingCents</a:t>
            </a:r>
            <a:r>
              <a:rPr lang="en-US" altLang="en-US" sz="2000" dirty="0">
                <a:cs typeface="Times New Roman" panose="02020603050405020304" pitchFamily="18" charset="0"/>
              </a:rPr>
              <a:t> is the number of pennies left over</a:t>
            </a:r>
          </a:p>
          <a:p>
            <a:pPr marL="1028700" lvl="1" indent="-514350">
              <a:buFont typeface="+mj-lt"/>
              <a:buAutoNum type="arabicPeriod" startAt="7"/>
            </a:pPr>
            <a:r>
              <a:rPr lang="en-US" altLang="en-US" sz="2000" dirty="0">
                <a:cs typeface="Times New Roman" panose="02020603050405020304" pitchFamily="18" charset="0"/>
              </a:rPr>
              <a:t>Display the result!</a:t>
            </a:r>
          </a:p>
          <a:p>
            <a:pPr marL="1371600" lvl="3" indent="0">
              <a:buNone/>
            </a:pPr>
            <a:endParaRPr lang="en-US" altLang="en-US" dirty="0">
              <a:cs typeface="Times New Roman" panose="02020603050405020304" pitchFamily="18" charset="0"/>
            </a:endParaRPr>
          </a:p>
        </p:txBody>
      </p:sp>
      <p:sp>
        <p:nvSpPr>
          <p:cNvPr id="6" name="Title 1">
            <a:extLst>
              <a:ext uri="{FF2B5EF4-FFF2-40B4-BE49-F238E27FC236}">
                <a16:creationId xmlns:a16="http://schemas.microsoft.com/office/drawing/2014/main" id="{C1EEF490-3856-4465-A70C-0F2FCD2D6BAD}"/>
              </a:ext>
            </a:extLst>
          </p:cNvPr>
          <p:cNvSpPr>
            <a:spLocks noGrp="1"/>
          </p:cNvSpPr>
          <p:nvPr>
            <p:ph type="title"/>
          </p:nvPr>
        </p:nvSpPr>
        <p:spPr>
          <a:xfrm>
            <a:off x="685799" y="395006"/>
            <a:ext cx="7772400" cy="648303"/>
          </a:xfrm>
        </p:spPr>
        <p:txBody>
          <a:bodyPr/>
          <a:lstStyle/>
          <a:p>
            <a:r>
              <a:rPr lang="en-US" sz="3200" dirty="0"/>
              <a:t>Program 8: Money Units</a:t>
            </a:r>
            <a:br>
              <a:rPr lang="en-US" sz="3200" dirty="0"/>
            </a:br>
            <a:r>
              <a:rPr lang="en-US" sz="2400" b="1" dirty="0">
                <a:cs typeface="Times New Roman" panose="02020603050405020304" pitchFamily="18" charset="0"/>
              </a:rPr>
              <a:t>St</a:t>
            </a:r>
            <a:r>
              <a:rPr lang="en-US" sz="2400" b="1" dirty="0"/>
              <a:t>ep 1</a:t>
            </a:r>
            <a:r>
              <a:rPr lang="en-US" sz="2400" dirty="0"/>
              <a:t>: Problem-solving Phase</a:t>
            </a:r>
            <a:br>
              <a:rPr lang="en-US" sz="3200" dirty="0"/>
            </a:br>
            <a:endParaRPr lang="en-US" sz="3200" dirty="0"/>
          </a:p>
        </p:txBody>
      </p:sp>
    </p:spTree>
    <p:extLst>
      <p:ext uri="{BB962C8B-B14F-4D97-AF65-F5344CB8AC3E}">
        <p14:creationId xmlns:p14="http://schemas.microsoft.com/office/powerpoint/2010/main" val="3740793386"/>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dirty="0"/>
              <a:t>Program 8: Money Units</a:t>
            </a:r>
          </a:p>
        </p:txBody>
      </p:sp>
      <p:sp>
        <p:nvSpPr>
          <p:cNvPr id="9" name="Content Placeholder 2"/>
          <p:cNvSpPr>
            <a:spLocks noGrp="1"/>
          </p:cNvSpPr>
          <p:nvPr>
            <p:ph idx="1"/>
          </p:nvPr>
        </p:nvSpPr>
        <p:spPr>
          <a:xfrm>
            <a:off x="685799" y="1341437"/>
            <a:ext cx="8302776" cy="5121557"/>
          </a:xfrm>
        </p:spPr>
        <p:txBody>
          <a:bodyPr/>
          <a:lstStyle/>
          <a:p>
            <a:r>
              <a:rPr lang="en-US" b="1" dirty="0">
                <a:cs typeface="Times New Roman" panose="02020603050405020304" pitchFamily="18" charset="0"/>
              </a:rPr>
              <a:t>St</a:t>
            </a:r>
            <a:r>
              <a:rPr lang="en-US" b="1" dirty="0"/>
              <a:t>ep 2</a:t>
            </a:r>
            <a:r>
              <a:rPr lang="en-US" dirty="0"/>
              <a:t>: Implementation</a:t>
            </a:r>
          </a:p>
        </p:txBody>
      </p:sp>
      <p:pic>
        <p:nvPicPr>
          <p:cNvPr id="3" name="Picture 2"/>
          <p:cNvPicPr>
            <a:picLocks noChangeAspect="1"/>
          </p:cNvPicPr>
          <p:nvPr/>
        </p:nvPicPr>
        <p:blipFill>
          <a:blip r:embed="rId2"/>
          <a:stretch>
            <a:fillRect/>
          </a:stretch>
        </p:blipFill>
        <p:spPr>
          <a:xfrm>
            <a:off x="1192360" y="1969611"/>
            <a:ext cx="6029585" cy="438792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524478005"/>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dirty="0"/>
              <a:t>Program 8: Money Units</a:t>
            </a:r>
          </a:p>
        </p:txBody>
      </p:sp>
      <p:sp>
        <p:nvSpPr>
          <p:cNvPr id="9" name="Content Placeholder 2"/>
          <p:cNvSpPr>
            <a:spLocks noGrp="1"/>
          </p:cNvSpPr>
          <p:nvPr>
            <p:ph idx="1"/>
          </p:nvPr>
        </p:nvSpPr>
        <p:spPr>
          <a:xfrm>
            <a:off x="685799" y="1341437"/>
            <a:ext cx="8302776" cy="5121557"/>
          </a:xfrm>
        </p:spPr>
        <p:txBody>
          <a:bodyPr/>
          <a:lstStyle/>
          <a:p>
            <a:r>
              <a:rPr lang="en-US" b="1" dirty="0">
                <a:cs typeface="Times New Roman" panose="02020603050405020304" pitchFamily="18" charset="0"/>
              </a:rPr>
              <a:t>St</a:t>
            </a:r>
            <a:r>
              <a:rPr lang="en-US" b="1" dirty="0"/>
              <a:t>ep 2</a:t>
            </a:r>
            <a:r>
              <a:rPr lang="en-US" dirty="0"/>
              <a:t>: Implementation</a:t>
            </a:r>
          </a:p>
        </p:txBody>
      </p:sp>
      <p:pic>
        <p:nvPicPr>
          <p:cNvPr id="5" name="Picture 4"/>
          <p:cNvPicPr>
            <a:picLocks noChangeAspect="1"/>
          </p:cNvPicPr>
          <p:nvPr/>
        </p:nvPicPr>
        <p:blipFill>
          <a:blip r:embed="rId2"/>
          <a:stretch>
            <a:fillRect/>
          </a:stretch>
        </p:blipFill>
        <p:spPr>
          <a:xfrm>
            <a:off x="1192360" y="1979255"/>
            <a:ext cx="6580005" cy="433053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60554054"/>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dirty="0"/>
              <a:t>Program 8: Money Units</a:t>
            </a:r>
          </a:p>
        </p:txBody>
      </p:sp>
      <p:sp>
        <p:nvSpPr>
          <p:cNvPr id="9" name="Content Placeholder 2"/>
          <p:cNvSpPr>
            <a:spLocks noGrp="1"/>
          </p:cNvSpPr>
          <p:nvPr>
            <p:ph idx="1"/>
          </p:nvPr>
        </p:nvSpPr>
        <p:spPr>
          <a:xfrm>
            <a:off x="685799" y="1341437"/>
            <a:ext cx="8302776" cy="5121557"/>
          </a:xfrm>
        </p:spPr>
        <p:txBody>
          <a:bodyPr/>
          <a:lstStyle/>
          <a:p>
            <a:r>
              <a:rPr lang="en-US" b="1" dirty="0">
                <a:cs typeface="Times New Roman" panose="02020603050405020304" pitchFamily="18" charset="0"/>
              </a:rPr>
              <a:t>Run the program:</a:t>
            </a:r>
            <a:endParaRPr lang="en-US" dirty="0">
              <a:cs typeface="Times New Roman" panose="02020603050405020304" pitchFamily="18" charset="0"/>
            </a:endParaRPr>
          </a:p>
          <a:p>
            <a:endParaRPr lang="en-US" dirty="0"/>
          </a:p>
        </p:txBody>
      </p:sp>
      <p:pic>
        <p:nvPicPr>
          <p:cNvPr id="6" name="Picture 5"/>
          <p:cNvPicPr>
            <a:picLocks noChangeAspect="1"/>
          </p:cNvPicPr>
          <p:nvPr/>
        </p:nvPicPr>
        <p:blipFill>
          <a:blip r:embed="rId2"/>
          <a:stretch>
            <a:fillRect/>
          </a:stretch>
        </p:blipFill>
        <p:spPr>
          <a:xfrm>
            <a:off x="476250" y="2200040"/>
            <a:ext cx="8191500" cy="2305050"/>
          </a:xfrm>
          <a:prstGeom prst="rect">
            <a:avLst/>
          </a:prstGeom>
        </p:spPr>
      </p:pic>
      <p:sp>
        <p:nvSpPr>
          <p:cNvPr id="7" name="Content Placeholder 2"/>
          <p:cNvSpPr txBox="1">
            <a:spLocks/>
          </p:cNvSpPr>
          <p:nvPr/>
        </p:nvSpPr>
        <p:spPr bwMode="auto">
          <a:xfrm>
            <a:off x="691153" y="5757981"/>
            <a:ext cx="7772400" cy="641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lr>
                <a:schemeClr val="tx2"/>
              </a:buClr>
              <a:buSzPct val="75000"/>
              <a:buFont typeface="Monotype Sorts" pitchFamily="2" charset="2"/>
              <a:buChar char="F"/>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accent2"/>
              </a:buClr>
              <a:buSzPct val="65000"/>
              <a:buFont typeface="Monotype Sorts" pitchFamily="2" charset="2"/>
              <a:buChar char="u"/>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tx1"/>
              </a:buClr>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00" dirty="0"/>
              <a:t>See sample program: </a:t>
            </a:r>
            <a:r>
              <a:rPr lang="en-US" sz="2800" dirty="0">
                <a:latin typeface="Courier New" panose="02070309020205020404" pitchFamily="49" charset="0"/>
                <a:cs typeface="Courier New" panose="02070309020205020404" pitchFamily="49" charset="0"/>
              </a:rPr>
              <a:t>PrintMoney.java</a:t>
            </a:r>
            <a:endParaRPr lang="en-US" sz="2800" dirty="0"/>
          </a:p>
        </p:txBody>
      </p:sp>
    </p:spTree>
    <p:extLst>
      <p:ext uri="{BB962C8B-B14F-4D97-AF65-F5344CB8AC3E}">
        <p14:creationId xmlns:p14="http://schemas.microsoft.com/office/powerpoint/2010/main" val="25974440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a:xfrm>
            <a:off x="685800" y="0"/>
            <a:ext cx="7772400" cy="1124700"/>
          </a:xfrm>
          <a:noFill/>
        </p:spPr>
        <p:txBody>
          <a:bodyPr/>
          <a:lstStyle/>
          <a:p>
            <a:r>
              <a:rPr lang="en-US" altLang="en-US" sz="4000" dirty="0"/>
              <a:t>Integer Literals</a:t>
            </a:r>
            <a:endParaRPr lang="en-US" altLang="en-US" dirty="0"/>
          </a:p>
        </p:txBody>
      </p:sp>
      <p:sp>
        <p:nvSpPr>
          <p:cNvPr id="21508" name="Rectangle 3"/>
          <p:cNvSpPr>
            <a:spLocks noGrp="1" noChangeArrowheads="1"/>
          </p:cNvSpPr>
          <p:nvPr>
            <p:ph type="body" idx="1"/>
          </p:nvPr>
        </p:nvSpPr>
        <p:spPr>
          <a:xfrm>
            <a:off x="685799" y="1371599"/>
            <a:ext cx="8187561" cy="5027613"/>
          </a:xfrm>
          <a:noFill/>
        </p:spPr>
        <p:txBody>
          <a:bodyPr/>
          <a:lstStyle/>
          <a:p>
            <a:pPr algn="just">
              <a:lnSpc>
                <a:spcPct val="90000"/>
              </a:lnSpc>
            </a:pPr>
            <a:r>
              <a:rPr lang="en-US" altLang="en-US" dirty="0">
                <a:cs typeface="Times New Roman" panose="02020603050405020304" pitchFamily="18" charset="0"/>
              </a:rPr>
              <a:t>An integer literal is assumed to be of the </a:t>
            </a:r>
            <a:r>
              <a:rPr lang="en-US" altLang="en-US" dirty="0" err="1">
                <a:cs typeface="Times New Roman" panose="02020603050405020304" pitchFamily="18" charset="0"/>
              </a:rPr>
              <a:t>int</a:t>
            </a:r>
            <a:r>
              <a:rPr lang="en-US" altLang="en-US" dirty="0">
                <a:cs typeface="Times New Roman" panose="02020603050405020304" pitchFamily="18" charset="0"/>
              </a:rPr>
              <a:t> type</a:t>
            </a:r>
          </a:p>
          <a:p>
            <a:pPr lvl="1" algn="just">
              <a:lnSpc>
                <a:spcPct val="90000"/>
              </a:lnSpc>
            </a:pPr>
            <a:r>
              <a:rPr lang="en-US" altLang="en-US" dirty="0">
                <a:cs typeface="Times New Roman" panose="02020603050405020304" pitchFamily="18" charset="0"/>
              </a:rPr>
              <a:t>The range for </a:t>
            </a:r>
            <a:r>
              <a:rPr lang="en-US" altLang="en-US" dirty="0" err="1">
                <a:latin typeface="Courier New" panose="02070309020205020404" pitchFamily="49" charset="0"/>
                <a:cs typeface="Courier New" panose="02070309020205020404" pitchFamily="49" charset="0"/>
              </a:rPr>
              <a:t>int</a:t>
            </a:r>
            <a:r>
              <a:rPr lang="en-US" altLang="en-US" dirty="0">
                <a:cs typeface="Times New Roman" panose="02020603050405020304" pitchFamily="18" charset="0"/>
              </a:rPr>
              <a:t> is between -2</a:t>
            </a:r>
            <a:r>
              <a:rPr lang="en-US" altLang="en-US" baseline="30000" dirty="0">
                <a:cs typeface="Times New Roman" panose="02020603050405020304" pitchFamily="18" charset="0"/>
              </a:rPr>
              <a:t>31</a:t>
            </a:r>
            <a:r>
              <a:rPr lang="en-US" altLang="en-US" dirty="0">
                <a:cs typeface="Times New Roman" panose="02020603050405020304" pitchFamily="18" charset="0"/>
              </a:rPr>
              <a:t> (-2147483648) to 2</a:t>
            </a:r>
            <a:r>
              <a:rPr lang="en-US" altLang="en-US" baseline="30000" dirty="0">
                <a:cs typeface="Times New Roman" panose="02020603050405020304" pitchFamily="18" charset="0"/>
              </a:rPr>
              <a:t>31</a:t>
            </a:r>
            <a:r>
              <a:rPr lang="en-US" altLang="en-US" dirty="0">
                <a:cs typeface="Times New Roman" panose="02020603050405020304" pitchFamily="18" charset="0"/>
              </a:rPr>
              <a:t>–1 (2147483647).</a:t>
            </a:r>
          </a:p>
          <a:p>
            <a:pPr lvl="1" algn="just">
              <a:lnSpc>
                <a:spcPct val="90000"/>
              </a:lnSpc>
            </a:pPr>
            <a:r>
              <a:rPr lang="en-US" altLang="en-US" dirty="0">
                <a:cs typeface="Times New Roman" panose="02020603050405020304" pitchFamily="18" charset="0"/>
              </a:rPr>
              <a:t>If you want an </a:t>
            </a:r>
            <a:r>
              <a:rPr lang="en-US" altLang="en-US" dirty="0" err="1">
                <a:solidFill>
                  <a:srgbClr val="00B0F0"/>
                </a:solidFill>
                <a:latin typeface="Courier New" panose="02070309020205020404" pitchFamily="49" charset="0"/>
                <a:cs typeface="Courier New" panose="02070309020205020404" pitchFamily="49" charset="0"/>
              </a:rPr>
              <a:t>int</a:t>
            </a:r>
            <a:r>
              <a:rPr lang="en-US" altLang="en-US" dirty="0">
                <a:cs typeface="Times New Roman" panose="02020603050405020304" pitchFamily="18" charset="0"/>
              </a:rPr>
              <a:t>, but you need to store a larger number, then you should use the type </a:t>
            </a:r>
            <a:r>
              <a:rPr lang="en-US" altLang="en-US" dirty="0">
                <a:solidFill>
                  <a:srgbClr val="00B0F0"/>
                </a:solidFill>
                <a:latin typeface="Courier New" panose="02070309020205020404" pitchFamily="49" charset="0"/>
                <a:cs typeface="Courier New" panose="02070309020205020404" pitchFamily="49" charset="0"/>
              </a:rPr>
              <a:t>long</a:t>
            </a:r>
          </a:p>
          <a:p>
            <a:pPr lvl="1" algn="just">
              <a:lnSpc>
                <a:spcPct val="90000"/>
              </a:lnSpc>
            </a:pPr>
            <a:r>
              <a:rPr lang="en-US" altLang="en-US" dirty="0">
                <a:cs typeface="Times New Roman" panose="02020603050405020304" pitchFamily="18" charset="0"/>
              </a:rPr>
              <a:t>To denote an integer literal of the long type, append it with the letter L or l.</a:t>
            </a:r>
          </a:p>
          <a:p>
            <a:pPr lvl="2" algn="just">
              <a:lnSpc>
                <a:spcPct val="90000"/>
              </a:lnSpc>
            </a:pPr>
            <a:r>
              <a:rPr lang="en-US" altLang="en-US" dirty="0">
                <a:cs typeface="Times New Roman" panose="02020603050405020304" pitchFamily="18" charset="0"/>
              </a:rPr>
              <a:t>L is preferred because l (lowercase L) can easily be confused with 1 (the digit one). </a:t>
            </a:r>
          </a:p>
        </p:txBody>
      </p:sp>
    </p:spTree>
    <p:extLst>
      <p:ext uri="{BB962C8B-B14F-4D97-AF65-F5344CB8AC3E}">
        <p14:creationId xmlns:p14="http://schemas.microsoft.com/office/powerpoint/2010/main" val="508092230"/>
      </p:ext>
    </p:extLst>
  </p:cSld>
  <p:clrMapOvr>
    <a:masterClrMapping/>
  </p:clrMapOvr>
  <p:transition/>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Common Errors and Pitfalls</a:t>
            </a:r>
            <a:endParaRPr lang="en-US" dirty="0"/>
          </a:p>
        </p:txBody>
      </p:sp>
      <p:sp>
        <p:nvSpPr>
          <p:cNvPr id="3" name="Content Placeholder 2"/>
          <p:cNvSpPr>
            <a:spLocks noGrp="1"/>
          </p:cNvSpPr>
          <p:nvPr>
            <p:ph idx="1"/>
          </p:nvPr>
        </p:nvSpPr>
        <p:spPr>
          <a:xfrm>
            <a:off x="685799" y="1341437"/>
            <a:ext cx="8149155" cy="5121557"/>
          </a:xfrm>
        </p:spPr>
        <p:txBody>
          <a:bodyPr/>
          <a:lstStyle/>
          <a:p>
            <a:r>
              <a:rPr lang="en-US" altLang="en-US" dirty="0"/>
              <a:t>Common Error # 1: Undeclared/Uninitialized Variables and Unused Variables </a:t>
            </a:r>
          </a:p>
          <a:p>
            <a:pPr lvl="1"/>
            <a:r>
              <a:rPr lang="en-US" altLang="en-US" dirty="0"/>
              <a:t>a variable must be declared and a value assigned to it before you use it.</a:t>
            </a:r>
          </a:p>
          <a:p>
            <a:pPr lvl="1"/>
            <a:r>
              <a:rPr lang="en-US" altLang="en-US" dirty="0"/>
              <a:t>Common errors include not declaring or not initializing a variable</a:t>
            </a:r>
          </a:p>
          <a:p>
            <a:pPr lvl="1"/>
            <a:r>
              <a:rPr lang="en-US" altLang="en-US" dirty="0"/>
              <a:t>Example:</a:t>
            </a:r>
          </a:p>
          <a:p>
            <a:pPr marL="914400" lvl="2" indent="0">
              <a:buNone/>
            </a:pPr>
            <a:r>
              <a:rPr lang="en-US" altLang="en-US" b="1" dirty="0">
                <a:latin typeface="Courier"/>
              </a:rPr>
              <a:t>double</a:t>
            </a:r>
            <a:r>
              <a:rPr lang="en-US" altLang="en-US" dirty="0">
                <a:latin typeface="Courier"/>
              </a:rPr>
              <a:t> </a:t>
            </a:r>
            <a:r>
              <a:rPr lang="en-US" altLang="en-US" dirty="0" err="1">
                <a:latin typeface="Courier"/>
              </a:rPr>
              <a:t>interestRate</a:t>
            </a:r>
            <a:r>
              <a:rPr lang="en-US" altLang="en-US" dirty="0">
                <a:latin typeface="Courier"/>
              </a:rPr>
              <a:t> = </a:t>
            </a:r>
            <a:r>
              <a:rPr lang="en-US" altLang="en-US" b="1" dirty="0">
                <a:latin typeface="Courier"/>
              </a:rPr>
              <a:t>0.05</a:t>
            </a:r>
            <a:r>
              <a:rPr lang="en-US" altLang="en-US" dirty="0">
                <a:latin typeface="Courier"/>
              </a:rPr>
              <a:t>;</a:t>
            </a:r>
            <a:endParaRPr lang="en-US" altLang="en-US" u="sng" dirty="0">
              <a:latin typeface="Courier"/>
            </a:endParaRPr>
          </a:p>
          <a:p>
            <a:pPr marL="914400" lvl="2" indent="0">
              <a:buNone/>
            </a:pPr>
            <a:r>
              <a:rPr lang="en-US" altLang="en-US" b="1" dirty="0">
                <a:latin typeface="Courier"/>
              </a:rPr>
              <a:t>double</a:t>
            </a:r>
            <a:r>
              <a:rPr lang="en-US" altLang="en-US" dirty="0">
                <a:latin typeface="Courier"/>
              </a:rPr>
              <a:t> interest = </a:t>
            </a:r>
            <a:r>
              <a:rPr lang="en-US" altLang="en-US" dirty="0" err="1">
                <a:latin typeface="Courier"/>
              </a:rPr>
              <a:t>interestrate</a:t>
            </a:r>
            <a:r>
              <a:rPr lang="en-US" altLang="en-US" dirty="0">
                <a:latin typeface="Courier"/>
              </a:rPr>
              <a:t> * </a:t>
            </a:r>
            <a:r>
              <a:rPr lang="en-US" altLang="en-US" b="1" dirty="0">
                <a:latin typeface="Courier"/>
              </a:rPr>
              <a:t>45</a:t>
            </a:r>
            <a:r>
              <a:rPr lang="en-US" altLang="en-US" dirty="0">
                <a:latin typeface="Courier"/>
              </a:rPr>
              <a:t>;</a:t>
            </a:r>
          </a:p>
          <a:p>
            <a:pPr lvl="3"/>
            <a:r>
              <a:rPr lang="en-US" altLang="en-US" dirty="0">
                <a:latin typeface="+mj-lt"/>
              </a:rPr>
              <a:t>Java is case sensitive. In the 2</a:t>
            </a:r>
            <a:r>
              <a:rPr lang="en-US" altLang="en-US" baseline="30000" dirty="0">
                <a:latin typeface="+mj-lt"/>
              </a:rPr>
              <a:t>nd</a:t>
            </a:r>
            <a:r>
              <a:rPr lang="en-US" altLang="en-US" dirty="0">
                <a:latin typeface="+mj-lt"/>
              </a:rPr>
              <a:t> line, </a:t>
            </a:r>
            <a:r>
              <a:rPr lang="en-US" altLang="en-US" dirty="0" err="1">
                <a:latin typeface="Courier"/>
              </a:rPr>
              <a:t>interestrate</a:t>
            </a:r>
            <a:r>
              <a:rPr lang="en-US" altLang="en-US" dirty="0">
                <a:latin typeface="+mj-lt"/>
              </a:rPr>
              <a:t> is not defined, because the R is not capitalized</a:t>
            </a:r>
          </a:p>
          <a:p>
            <a:pPr lvl="2"/>
            <a:endParaRPr lang="en-US" altLang="en-US" dirty="0"/>
          </a:p>
        </p:txBody>
      </p:sp>
    </p:spTree>
    <p:extLst>
      <p:ext uri="{BB962C8B-B14F-4D97-AF65-F5344CB8AC3E}">
        <p14:creationId xmlns:p14="http://schemas.microsoft.com/office/powerpoint/2010/main" val="1143084265"/>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Common Errors and Pitfalls</a:t>
            </a:r>
            <a:endParaRPr lang="en-US" dirty="0"/>
          </a:p>
        </p:txBody>
      </p:sp>
      <p:sp>
        <p:nvSpPr>
          <p:cNvPr id="3" name="Content Placeholder 2"/>
          <p:cNvSpPr>
            <a:spLocks noGrp="1"/>
          </p:cNvSpPr>
          <p:nvPr>
            <p:ph idx="1"/>
          </p:nvPr>
        </p:nvSpPr>
        <p:spPr>
          <a:xfrm>
            <a:off x="685799" y="1341437"/>
            <a:ext cx="8149155" cy="5121557"/>
          </a:xfrm>
        </p:spPr>
        <p:txBody>
          <a:bodyPr/>
          <a:lstStyle/>
          <a:p>
            <a:r>
              <a:rPr lang="en-US" altLang="en-US" dirty="0"/>
              <a:t>Common Error #2: Integer Overflow</a:t>
            </a:r>
          </a:p>
          <a:p>
            <a:pPr lvl="1"/>
            <a:r>
              <a:rPr lang="en-US" altLang="en-US" dirty="0"/>
              <a:t>Remember: numbers are stored with a limited number of digits</a:t>
            </a:r>
          </a:p>
          <a:p>
            <a:pPr lvl="1"/>
            <a:r>
              <a:rPr lang="en-US" altLang="en-US" dirty="0"/>
              <a:t>If you try to save a value that is too large for a variable, an overflow error will occur</a:t>
            </a:r>
          </a:p>
          <a:p>
            <a:pPr lvl="1"/>
            <a:r>
              <a:rPr lang="en-US" altLang="en-US" dirty="0"/>
              <a:t>Example:</a:t>
            </a:r>
          </a:p>
          <a:p>
            <a:pPr lvl="2"/>
            <a:r>
              <a:rPr lang="en-US" altLang="en-US" sz="2000" dirty="0" err="1">
                <a:latin typeface="Courier"/>
              </a:rPr>
              <a:t>int</a:t>
            </a:r>
            <a:r>
              <a:rPr lang="en-US" altLang="en-US" sz="2000" dirty="0">
                <a:latin typeface="Courier"/>
              </a:rPr>
              <a:t> value = 2147483647; // allowed</a:t>
            </a:r>
          </a:p>
          <a:p>
            <a:pPr lvl="3"/>
            <a:r>
              <a:rPr lang="en-US" altLang="en-US" dirty="0"/>
              <a:t>but this number is the biggest possible </a:t>
            </a:r>
            <a:r>
              <a:rPr lang="en-US" altLang="en-US" dirty="0" err="1"/>
              <a:t>int</a:t>
            </a:r>
            <a:r>
              <a:rPr lang="en-US" altLang="en-US" dirty="0"/>
              <a:t>, therefore…</a:t>
            </a:r>
          </a:p>
          <a:p>
            <a:pPr lvl="2"/>
            <a:r>
              <a:rPr lang="en-US" altLang="en-US" sz="2000" dirty="0">
                <a:latin typeface="Courier"/>
              </a:rPr>
              <a:t>value++; // will result in an error</a:t>
            </a:r>
          </a:p>
        </p:txBody>
      </p:sp>
    </p:spTree>
    <p:extLst>
      <p:ext uri="{BB962C8B-B14F-4D97-AF65-F5344CB8AC3E}">
        <p14:creationId xmlns:p14="http://schemas.microsoft.com/office/powerpoint/2010/main" val="2096329544"/>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Common Errors and Pitfalls</a:t>
            </a:r>
            <a:endParaRPr lang="en-US" dirty="0"/>
          </a:p>
        </p:txBody>
      </p:sp>
      <p:sp>
        <p:nvSpPr>
          <p:cNvPr id="3" name="Content Placeholder 2"/>
          <p:cNvSpPr>
            <a:spLocks noGrp="1"/>
          </p:cNvSpPr>
          <p:nvPr>
            <p:ph idx="1"/>
          </p:nvPr>
        </p:nvSpPr>
        <p:spPr>
          <a:xfrm>
            <a:off x="685799" y="1341437"/>
            <a:ext cx="8149155" cy="5121557"/>
          </a:xfrm>
        </p:spPr>
        <p:txBody>
          <a:bodyPr/>
          <a:lstStyle/>
          <a:p>
            <a:r>
              <a:rPr lang="en-US" altLang="en-US" dirty="0"/>
              <a:t>Common Error #3: Round-off Errors</a:t>
            </a:r>
          </a:p>
          <a:p>
            <a:pPr lvl="1"/>
            <a:r>
              <a:rPr lang="en-US" altLang="en-US" dirty="0"/>
              <a:t>a round-off error, also called a rounding error, is the difference between the exact mathematical value of a number and the approximated value that was calculated.</a:t>
            </a:r>
          </a:p>
          <a:p>
            <a:pPr lvl="1"/>
            <a:r>
              <a:rPr lang="en-US" altLang="en-US" dirty="0"/>
              <a:t>Example:</a:t>
            </a:r>
          </a:p>
          <a:p>
            <a:pPr lvl="2"/>
            <a:r>
              <a:rPr lang="en-US" altLang="en-US" dirty="0"/>
              <a:t>1/3 is approximately 0.333 if you use three decimals</a:t>
            </a:r>
          </a:p>
          <a:p>
            <a:pPr lvl="2"/>
            <a:r>
              <a:rPr lang="en-US" altLang="en-US" dirty="0"/>
              <a:t>and it is 0.3333333 if you use seven decimal places</a:t>
            </a:r>
          </a:p>
          <a:p>
            <a:pPr lvl="2"/>
            <a:r>
              <a:rPr lang="en-US" altLang="en-US" dirty="0"/>
              <a:t>The number of digits you can store is limited</a:t>
            </a:r>
          </a:p>
          <a:p>
            <a:pPr lvl="2"/>
            <a:r>
              <a:rPr lang="en-US" altLang="en-US" dirty="0"/>
              <a:t>So having round-off errors is inevitable (a guarantee!)</a:t>
            </a:r>
          </a:p>
        </p:txBody>
      </p:sp>
    </p:spTree>
    <p:extLst>
      <p:ext uri="{BB962C8B-B14F-4D97-AF65-F5344CB8AC3E}">
        <p14:creationId xmlns:p14="http://schemas.microsoft.com/office/powerpoint/2010/main" val="504942499"/>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Common Errors and Pitfalls</a:t>
            </a:r>
            <a:endParaRPr lang="en-US" dirty="0"/>
          </a:p>
        </p:txBody>
      </p:sp>
      <p:sp>
        <p:nvSpPr>
          <p:cNvPr id="3" name="Content Placeholder 2"/>
          <p:cNvSpPr>
            <a:spLocks noGrp="1"/>
          </p:cNvSpPr>
          <p:nvPr>
            <p:ph idx="1"/>
          </p:nvPr>
        </p:nvSpPr>
        <p:spPr>
          <a:xfrm>
            <a:off x="685799" y="1341437"/>
            <a:ext cx="8149155" cy="5121557"/>
          </a:xfrm>
        </p:spPr>
        <p:txBody>
          <a:bodyPr/>
          <a:lstStyle/>
          <a:p>
            <a:r>
              <a:rPr lang="en-US" altLang="en-US" dirty="0"/>
              <a:t>Common Error #3: Round-off Errors</a:t>
            </a:r>
          </a:p>
          <a:p>
            <a:pPr lvl="1"/>
            <a:r>
              <a:rPr lang="en-US" altLang="en-US" dirty="0"/>
              <a:t>Calculations with floating-point numbers are also approximated</a:t>
            </a:r>
          </a:p>
          <a:p>
            <a:pPr lvl="2"/>
            <a:r>
              <a:rPr lang="en-US" altLang="en-US" dirty="0"/>
              <a:t>Because they are not stored with complete accuracy</a:t>
            </a:r>
          </a:p>
          <a:p>
            <a:pPr lvl="1"/>
            <a:r>
              <a:rPr lang="en-US" altLang="en-US" dirty="0"/>
              <a:t>Example:</a:t>
            </a:r>
          </a:p>
          <a:p>
            <a:pPr lvl="2"/>
            <a:r>
              <a:rPr lang="en-US" altLang="en-US" sz="1600" b="1" dirty="0" err="1">
                <a:latin typeface="Courier"/>
              </a:rPr>
              <a:t>System.out.println</a:t>
            </a:r>
            <a:r>
              <a:rPr lang="en-US" altLang="en-US" sz="1600" b="1" dirty="0">
                <a:latin typeface="Courier"/>
              </a:rPr>
              <a:t>(1.0 - 0.1 - 0.1 - 0.1 - 0.1 - 0.1);</a:t>
            </a:r>
          </a:p>
          <a:p>
            <a:pPr lvl="3"/>
            <a:r>
              <a:rPr lang="en-US" altLang="en-US" dirty="0"/>
              <a:t>The output should be 0.5, but the output is really </a:t>
            </a:r>
            <a:r>
              <a:rPr lang="en-US" dirty="0"/>
              <a:t>0.5000000000000001</a:t>
            </a:r>
            <a:endParaRPr lang="en-US" altLang="en-US" dirty="0"/>
          </a:p>
          <a:p>
            <a:pPr lvl="2"/>
            <a:r>
              <a:rPr lang="en-US" altLang="en-US" sz="1600" b="1" dirty="0" err="1">
                <a:latin typeface="Courier"/>
              </a:rPr>
              <a:t>System.out.println</a:t>
            </a:r>
            <a:r>
              <a:rPr lang="en-US" altLang="en-US" sz="1600" b="1" dirty="0">
                <a:latin typeface="Courier"/>
              </a:rPr>
              <a:t>(1.0 - 0.9);</a:t>
            </a:r>
          </a:p>
          <a:p>
            <a:pPr lvl="3"/>
            <a:r>
              <a:rPr lang="en-US" altLang="en-US" dirty="0"/>
              <a:t>The output should be 0.1, but the output is really </a:t>
            </a:r>
            <a:r>
              <a:rPr lang="en-US" dirty="0"/>
              <a:t>0.09999999999999998</a:t>
            </a:r>
          </a:p>
          <a:p>
            <a:pPr lvl="1"/>
            <a:r>
              <a:rPr lang="en-US" altLang="en-US" dirty="0"/>
              <a:t>Message: use integers for exact/precise results!</a:t>
            </a:r>
          </a:p>
          <a:p>
            <a:pPr lvl="2"/>
            <a:endParaRPr lang="en-US" altLang="en-US" dirty="0"/>
          </a:p>
        </p:txBody>
      </p:sp>
    </p:spTree>
    <p:extLst>
      <p:ext uri="{BB962C8B-B14F-4D97-AF65-F5344CB8AC3E}">
        <p14:creationId xmlns:p14="http://schemas.microsoft.com/office/powerpoint/2010/main" val="2719427073"/>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Common Errors and Pitfalls</a:t>
            </a:r>
            <a:endParaRPr lang="en-US" dirty="0"/>
          </a:p>
        </p:txBody>
      </p:sp>
      <p:sp>
        <p:nvSpPr>
          <p:cNvPr id="3" name="Content Placeholder 2"/>
          <p:cNvSpPr>
            <a:spLocks noGrp="1"/>
          </p:cNvSpPr>
          <p:nvPr>
            <p:ph idx="1"/>
          </p:nvPr>
        </p:nvSpPr>
        <p:spPr>
          <a:xfrm>
            <a:off x="685799" y="1341437"/>
            <a:ext cx="8379586" cy="5121557"/>
          </a:xfrm>
        </p:spPr>
        <p:txBody>
          <a:bodyPr/>
          <a:lstStyle/>
          <a:p>
            <a:r>
              <a:rPr lang="en-US" altLang="en-US" dirty="0"/>
              <a:t>Common Error #4: Unintended Integer Division</a:t>
            </a:r>
          </a:p>
          <a:p>
            <a:pPr lvl="1"/>
            <a:r>
              <a:rPr lang="en-US" altLang="en-US" dirty="0"/>
              <a:t>Perhaps you want “normal” division</a:t>
            </a:r>
          </a:p>
          <a:p>
            <a:pPr lvl="2"/>
            <a:r>
              <a:rPr lang="en-US" altLang="en-US" dirty="0"/>
              <a:t>Example: 3 / 2 = 1.5</a:t>
            </a:r>
          </a:p>
          <a:p>
            <a:pPr lvl="1"/>
            <a:r>
              <a:rPr lang="en-US" altLang="en-US" dirty="0"/>
              <a:t>However, if both operands are integers, Java will automatically use integer division</a:t>
            </a:r>
          </a:p>
          <a:p>
            <a:pPr lvl="1"/>
            <a:r>
              <a:rPr lang="en-US" altLang="en-US" dirty="0"/>
              <a:t>If you do not want integer division, you should make one of the operands a floating-point number</a:t>
            </a:r>
          </a:p>
          <a:p>
            <a:pPr lvl="2"/>
            <a:endParaRPr lang="en-US" altLang="en-US" dirty="0"/>
          </a:p>
        </p:txBody>
      </p:sp>
      <p:graphicFrame>
        <p:nvGraphicFramePr>
          <p:cNvPr id="5" name="Object 2"/>
          <p:cNvGraphicFramePr>
            <a:graphicFrameLocks noChangeAspect="1"/>
          </p:cNvGraphicFramePr>
          <p:nvPr>
            <p:extLst>
              <p:ext uri="{D42A27DB-BD31-4B8C-83A1-F6EECF244321}">
                <p14:modId xmlns:p14="http://schemas.microsoft.com/office/powerpoint/2010/main" val="363475917"/>
              </p:ext>
            </p:extLst>
          </p:nvPr>
        </p:nvGraphicFramePr>
        <p:xfrm>
          <a:off x="309045" y="4888390"/>
          <a:ext cx="8655050" cy="1304925"/>
        </p:xfrm>
        <a:graphic>
          <a:graphicData uri="http://schemas.openxmlformats.org/presentationml/2006/ole">
            <mc:AlternateContent xmlns:mc="http://schemas.openxmlformats.org/markup-compatibility/2006">
              <mc:Choice xmlns:v="urn:schemas-microsoft-com:vml" Requires="v">
                <p:oleObj spid="_x0000_s12290" name="Picture" r:id="rId3" imgW="5384800" imgH="812800" progId="Word.Picture.8">
                  <p:embed/>
                </p:oleObj>
              </mc:Choice>
              <mc:Fallback>
                <p:oleObj name="Picture" r:id="rId3" imgW="5384800" imgH="812800" progId="Word.Picture.8">
                  <p:embed/>
                  <p:pic>
                    <p:nvPicPr>
                      <p:cNvPr id="5"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9045" y="4888390"/>
                        <a:ext cx="8655050" cy="130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777434017"/>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Common Errors and Pitfalls</a:t>
            </a:r>
            <a:endParaRPr lang="en-US" dirty="0"/>
          </a:p>
        </p:txBody>
      </p:sp>
      <p:sp>
        <p:nvSpPr>
          <p:cNvPr id="3" name="Content Placeholder 2"/>
          <p:cNvSpPr>
            <a:spLocks noGrp="1"/>
          </p:cNvSpPr>
          <p:nvPr>
            <p:ph idx="1"/>
          </p:nvPr>
        </p:nvSpPr>
        <p:spPr>
          <a:xfrm>
            <a:off x="685799" y="1341437"/>
            <a:ext cx="8149155" cy="5121557"/>
          </a:xfrm>
        </p:spPr>
        <p:txBody>
          <a:bodyPr/>
          <a:lstStyle/>
          <a:p>
            <a:r>
              <a:rPr lang="en-US" altLang="en-US" dirty="0"/>
              <a:t>Common Pitfall #1: Repeated Input Objects</a:t>
            </a:r>
          </a:p>
          <a:p>
            <a:pPr lvl="1"/>
            <a:r>
              <a:rPr lang="en-US" altLang="en-US" dirty="0"/>
              <a:t>New programmers often make many Scanner objects each time they want input</a:t>
            </a:r>
          </a:p>
          <a:p>
            <a:pPr lvl="2"/>
            <a:r>
              <a:rPr lang="en-US" altLang="en-US" dirty="0"/>
              <a:t>This is a mistake!</a:t>
            </a:r>
          </a:p>
          <a:p>
            <a:pPr lvl="1"/>
            <a:r>
              <a:rPr lang="en-US" altLang="en-US" dirty="0"/>
              <a:t>See the code below:</a:t>
            </a:r>
          </a:p>
          <a:p>
            <a:pPr lvl="2"/>
            <a:endParaRPr lang="en-US" altLang="en-US" dirty="0"/>
          </a:p>
          <a:p>
            <a:pPr lvl="2"/>
            <a:endParaRPr lang="en-US" altLang="en-US" dirty="0"/>
          </a:p>
        </p:txBody>
      </p:sp>
      <p:pic>
        <p:nvPicPr>
          <p:cNvPr id="5" name="Picture 4"/>
          <p:cNvPicPr>
            <a:picLocks noChangeAspect="1"/>
          </p:cNvPicPr>
          <p:nvPr/>
        </p:nvPicPr>
        <p:blipFill>
          <a:blip r:embed="rId2"/>
          <a:stretch>
            <a:fillRect/>
          </a:stretch>
        </p:blipFill>
        <p:spPr>
          <a:xfrm>
            <a:off x="1476397" y="3851455"/>
            <a:ext cx="7457289" cy="207387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406095649"/>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Common Errors and Pitfalls</a:t>
            </a:r>
            <a:endParaRPr lang="en-US" dirty="0"/>
          </a:p>
        </p:txBody>
      </p:sp>
      <p:sp>
        <p:nvSpPr>
          <p:cNvPr id="3" name="Content Placeholder 2"/>
          <p:cNvSpPr>
            <a:spLocks noGrp="1"/>
          </p:cNvSpPr>
          <p:nvPr>
            <p:ph idx="1"/>
          </p:nvPr>
        </p:nvSpPr>
        <p:spPr>
          <a:xfrm>
            <a:off x="685799" y="1341437"/>
            <a:ext cx="8149155" cy="5121557"/>
          </a:xfrm>
        </p:spPr>
        <p:txBody>
          <a:bodyPr/>
          <a:lstStyle/>
          <a:p>
            <a:r>
              <a:rPr lang="en-US" altLang="en-US" dirty="0"/>
              <a:t>Common Pitfall #1: Repeated Input Objects</a:t>
            </a:r>
          </a:p>
          <a:p>
            <a:pPr lvl="1"/>
            <a:r>
              <a:rPr lang="en-US" altLang="en-US" dirty="0"/>
              <a:t>The code is not wrong, but it is inefficient (slow)</a:t>
            </a:r>
          </a:p>
          <a:p>
            <a:pPr lvl="1"/>
            <a:r>
              <a:rPr lang="en-US" altLang="en-US" dirty="0"/>
              <a:t>It creates two input objects, which is a waste</a:t>
            </a:r>
          </a:p>
          <a:p>
            <a:pPr lvl="1"/>
            <a:r>
              <a:rPr lang="en-US" altLang="en-US" dirty="0"/>
              <a:t>The correct code is below:</a:t>
            </a:r>
          </a:p>
          <a:p>
            <a:pPr lvl="2"/>
            <a:endParaRPr lang="en-US" altLang="en-US" dirty="0"/>
          </a:p>
          <a:p>
            <a:pPr lvl="2"/>
            <a:endParaRPr lang="en-US" altLang="en-US" dirty="0"/>
          </a:p>
        </p:txBody>
      </p:sp>
      <p:pic>
        <p:nvPicPr>
          <p:cNvPr id="6" name="Picture 5"/>
          <p:cNvPicPr>
            <a:picLocks noChangeAspect="1"/>
          </p:cNvPicPr>
          <p:nvPr/>
        </p:nvPicPr>
        <p:blipFill>
          <a:blip r:embed="rId2"/>
          <a:stretch>
            <a:fillRect/>
          </a:stretch>
        </p:blipFill>
        <p:spPr>
          <a:xfrm>
            <a:off x="1461195" y="3774645"/>
            <a:ext cx="7521489" cy="156879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673917029"/>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p:txBody>
          <a:bodyPr/>
          <a:lstStyle/>
          <a:p>
            <a:r>
              <a:rPr lang="en-US" dirty="0"/>
              <a:t>Chapter 2:</a:t>
            </a:r>
            <a:br>
              <a:rPr lang="en-US" dirty="0"/>
            </a:br>
            <a:r>
              <a:rPr lang="en-US" dirty="0"/>
              <a:t>Elementary Programming</a:t>
            </a:r>
          </a:p>
        </p:txBody>
      </p:sp>
      <p:sp>
        <p:nvSpPr>
          <p:cNvPr id="3" name="Subtitle 2"/>
          <p:cNvSpPr>
            <a:spLocks noGrp="1"/>
          </p:cNvSpPr>
          <p:nvPr>
            <p:ph type="subTitle" sz="quarter" idx="1"/>
          </p:nvPr>
        </p:nvSpPr>
        <p:spPr/>
        <p:txBody>
          <a:bodyPr/>
          <a:lstStyle/>
          <a:p>
            <a:r>
              <a:rPr lang="en-US" i="1" dirty="0"/>
              <a:t>The Basics of Java</a:t>
            </a:r>
          </a:p>
        </p:txBody>
      </p:sp>
    </p:spTree>
    <p:extLst>
      <p:ext uri="{BB962C8B-B14F-4D97-AF65-F5344CB8AC3E}">
        <p14:creationId xmlns:p14="http://schemas.microsoft.com/office/powerpoint/2010/main" val="6789559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a:xfrm>
            <a:off x="685800" y="0"/>
            <a:ext cx="7772400" cy="1124700"/>
          </a:xfrm>
          <a:noFill/>
        </p:spPr>
        <p:txBody>
          <a:bodyPr/>
          <a:lstStyle/>
          <a:p>
            <a:r>
              <a:rPr lang="en-US" altLang="en-US" sz="4000" dirty="0"/>
              <a:t>Floating-Point Literals</a:t>
            </a:r>
            <a:endParaRPr lang="en-US" altLang="en-US" dirty="0"/>
          </a:p>
        </p:txBody>
      </p:sp>
      <p:sp>
        <p:nvSpPr>
          <p:cNvPr id="21508" name="Rectangle 3"/>
          <p:cNvSpPr>
            <a:spLocks noGrp="1" noChangeArrowheads="1"/>
          </p:cNvSpPr>
          <p:nvPr>
            <p:ph type="body" idx="1"/>
          </p:nvPr>
        </p:nvSpPr>
        <p:spPr>
          <a:xfrm>
            <a:off x="685799" y="1371599"/>
            <a:ext cx="8187561" cy="5027613"/>
          </a:xfrm>
          <a:noFill/>
        </p:spPr>
        <p:txBody>
          <a:bodyPr/>
          <a:lstStyle/>
          <a:p>
            <a:pPr algn="just">
              <a:lnSpc>
                <a:spcPct val="90000"/>
              </a:lnSpc>
            </a:pPr>
            <a:r>
              <a:rPr lang="en-US" altLang="en-US" dirty="0">
                <a:cs typeface="Times New Roman" panose="02020603050405020304" pitchFamily="18" charset="0"/>
              </a:rPr>
              <a:t>Floating-point literals are written with a decimal point.</a:t>
            </a:r>
          </a:p>
          <a:p>
            <a:pPr lvl="1" algn="just">
              <a:lnSpc>
                <a:spcPct val="90000"/>
              </a:lnSpc>
            </a:pPr>
            <a:r>
              <a:rPr lang="en-US" altLang="en-US" dirty="0">
                <a:cs typeface="Times New Roman" panose="02020603050405020304" pitchFamily="18" charset="0"/>
              </a:rPr>
              <a:t>By default, a floating-point literal is treated as a double type value.</a:t>
            </a:r>
          </a:p>
          <a:p>
            <a:pPr lvl="1" algn="just">
              <a:lnSpc>
                <a:spcPct val="90000"/>
              </a:lnSpc>
            </a:pPr>
            <a:r>
              <a:rPr lang="en-US" altLang="en-US" dirty="0">
                <a:cs typeface="Times New Roman" panose="02020603050405020304" pitchFamily="18" charset="0"/>
              </a:rPr>
              <a:t>For example, 5.0 is considered a double value, not a float value.</a:t>
            </a:r>
          </a:p>
          <a:p>
            <a:pPr lvl="1" algn="just">
              <a:lnSpc>
                <a:spcPct val="90000"/>
              </a:lnSpc>
            </a:pPr>
            <a:r>
              <a:rPr lang="en-US" altLang="en-US" dirty="0">
                <a:cs typeface="Times New Roman" panose="02020603050405020304" pitchFamily="18" charset="0"/>
              </a:rPr>
              <a:t>You can make a number a float by appending the letter f or F, and make a number a double by appending the letter d or D.</a:t>
            </a:r>
          </a:p>
          <a:p>
            <a:pPr lvl="2" algn="just">
              <a:lnSpc>
                <a:spcPct val="90000"/>
              </a:lnSpc>
            </a:pPr>
            <a:r>
              <a:rPr lang="en-US" altLang="en-US" dirty="0">
                <a:cs typeface="Times New Roman" panose="02020603050405020304" pitchFamily="18" charset="0"/>
              </a:rPr>
              <a:t>For example, you can use 100.2f or 100.2F for a float number, and 100.2d or 100.2D for a double number.</a:t>
            </a:r>
          </a:p>
        </p:txBody>
      </p:sp>
    </p:spTree>
    <p:extLst>
      <p:ext uri="{BB962C8B-B14F-4D97-AF65-F5344CB8AC3E}">
        <p14:creationId xmlns:p14="http://schemas.microsoft.com/office/powerpoint/2010/main" val="1214131436"/>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2"/>
          <p:cNvSpPr>
            <a:spLocks noGrp="1" noChangeArrowheads="1"/>
          </p:cNvSpPr>
          <p:nvPr>
            <p:ph type="title"/>
          </p:nvPr>
        </p:nvSpPr>
        <p:spPr>
          <a:xfrm>
            <a:off x="685800" y="0"/>
            <a:ext cx="7772400" cy="1428750"/>
          </a:xfrm>
          <a:noFill/>
        </p:spPr>
        <p:txBody>
          <a:bodyPr/>
          <a:lstStyle/>
          <a:p>
            <a:r>
              <a:rPr lang="en-US" altLang="en-US"/>
              <a:t>double vs. float </a:t>
            </a:r>
          </a:p>
        </p:txBody>
      </p:sp>
      <p:sp>
        <p:nvSpPr>
          <p:cNvPr id="33796" name="Rectangle 3"/>
          <p:cNvSpPr>
            <a:spLocks noGrp="1" noChangeArrowheads="1"/>
          </p:cNvSpPr>
          <p:nvPr>
            <p:ph type="body" idx="1"/>
          </p:nvPr>
        </p:nvSpPr>
        <p:spPr>
          <a:xfrm>
            <a:off x="269875" y="1355725"/>
            <a:ext cx="8680450" cy="1150938"/>
          </a:xfrm>
          <a:noFill/>
        </p:spPr>
        <p:txBody>
          <a:bodyPr/>
          <a:lstStyle/>
          <a:p>
            <a:pPr marL="0" indent="0">
              <a:buFont typeface="Monotype Sorts" pitchFamily="2" charset="2"/>
              <a:buNone/>
            </a:pPr>
            <a:r>
              <a:rPr lang="en-US" altLang="en-US"/>
              <a:t>The double type values are more accurate than the float type values. For example,</a:t>
            </a:r>
          </a:p>
        </p:txBody>
      </p:sp>
      <p:sp>
        <p:nvSpPr>
          <p:cNvPr id="33797" name="Rectangle 4"/>
          <p:cNvSpPr>
            <a:spLocks noChangeArrowheads="1"/>
          </p:cNvSpPr>
          <p:nvPr/>
        </p:nvSpPr>
        <p:spPr bwMode="auto">
          <a:xfrm>
            <a:off x="231775" y="2622550"/>
            <a:ext cx="8680450" cy="61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buFont typeface="Monotype Sorts" pitchFamily="2" charset="2"/>
              <a:buNone/>
            </a:pPr>
            <a:r>
              <a:rPr lang="en-US" altLang="en-US" sz="2000" b="1">
                <a:latin typeface="Courier New" panose="02070309020205020404" pitchFamily="49" charset="0"/>
              </a:rPr>
              <a:t>System.out.println("1.0 / 3.0 is " + 1.0 / 3.0);</a:t>
            </a:r>
          </a:p>
        </p:txBody>
      </p:sp>
      <p:sp>
        <p:nvSpPr>
          <p:cNvPr id="33798" name="Rectangle 5"/>
          <p:cNvSpPr>
            <a:spLocks noChangeArrowheads="1"/>
          </p:cNvSpPr>
          <p:nvPr/>
        </p:nvSpPr>
        <p:spPr bwMode="auto">
          <a:xfrm>
            <a:off x="0" y="31702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1600"/>
          </a:p>
        </p:txBody>
      </p:sp>
      <p:graphicFrame>
        <p:nvGraphicFramePr>
          <p:cNvPr id="33799" name="Object 6"/>
          <p:cNvGraphicFramePr>
            <a:graphicFrameLocks noChangeAspect="1"/>
          </p:cNvGraphicFramePr>
          <p:nvPr/>
        </p:nvGraphicFramePr>
        <p:xfrm>
          <a:off x="231775" y="3429000"/>
          <a:ext cx="5492750" cy="906463"/>
        </p:xfrm>
        <a:graphic>
          <a:graphicData uri="http://schemas.openxmlformats.org/presentationml/2006/ole">
            <mc:AlternateContent xmlns:mc="http://schemas.openxmlformats.org/markup-compatibility/2006">
              <mc:Choice xmlns:v="urn:schemas-microsoft-com:vml" Requires="v">
                <p:oleObj spid="_x0000_s2050" name="Picture" r:id="rId3" imgW="3149600" imgH="520700" progId="Word.Picture.8">
                  <p:embed/>
                </p:oleObj>
              </mc:Choice>
              <mc:Fallback>
                <p:oleObj name="Picture" r:id="rId3" imgW="3149600" imgH="520700" progId="Word.Picture.8">
                  <p:embed/>
                  <p:pic>
                    <p:nvPicPr>
                      <p:cNvPr id="33799"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1775" y="3429000"/>
                        <a:ext cx="5492750" cy="906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3800" name="Rectangle 8"/>
          <p:cNvSpPr>
            <a:spLocks noChangeArrowheads="1"/>
          </p:cNvSpPr>
          <p:nvPr/>
        </p:nvSpPr>
        <p:spPr bwMode="auto">
          <a:xfrm>
            <a:off x="0" y="31702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1600"/>
          </a:p>
        </p:txBody>
      </p:sp>
      <p:graphicFrame>
        <p:nvGraphicFramePr>
          <p:cNvPr id="33801" name="Object 9"/>
          <p:cNvGraphicFramePr>
            <a:graphicFrameLocks noChangeAspect="1"/>
          </p:cNvGraphicFramePr>
          <p:nvPr/>
        </p:nvGraphicFramePr>
        <p:xfrm>
          <a:off x="277813" y="5387975"/>
          <a:ext cx="5476875" cy="903288"/>
        </p:xfrm>
        <a:graphic>
          <a:graphicData uri="http://schemas.openxmlformats.org/presentationml/2006/ole">
            <mc:AlternateContent xmlns:mc="http://schemas.openxmlformats.org/markup-compatibility/2006">
              <mc:Choice xmlns:v="urn:schemas-microsoft-com:vml" Requires="v">
                <p:oleObj spid="_x0000_s2051" name="Picture" r:id="rId5" imgW="3149600" imgH="520700" progId="Word.Picture.8">
                  <p:embed/>
                </p:oleObj>
              </mc:Choice>
              <mc:Fallback>
                <p:oleObj name="Picture" r:id="rId5" imgW="3149600" imgH="520700" progId="Word.Picture.8">
                  <p:embed/>
                  <p:pic>
                    <p:nvPicPr>
                      <p:cNvPr id="33801"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7813" y="5387975"/>
                        <a:ext cx="5476875" cy="90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3802" name="Rectangle 10"/>
          <p:cNvSpPr>
            <a:spLocks noChangeArrowheads="1"/>
          </p:cNvSpPr>
          <p:nvPr/>
        </p:nvSpPr>
        <p:spPr bwMode="auto">
          <a:xfrm>
            <a:off x="231775" y="4657725"/>
            <a:ext cx="8680450" cy="61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buFont typeface="Monotype Sorts" pitchFamily="2" charset="2"/>
              <a:buNone/>
            </a:pPr>
            <a:r>
              <a:rPr lang="en-US" altLang="en-US" sz="2000" b="1">
                <a:latin typeface="Courier New" panose="02070309020205020404" pitchFamily="49" charset="0"/>
              </a:rPr>
              <a:t>System.out.println("1.0F / 3.0F is " + 1.0F / 3.0F);</a:t>
            </a:r>
          </a:p>
        </p:txBody>
      </p:sp>
    </p:spTree>
    <p:extLst>
      <p:ext uri="{BB962C8B-B14F-4D97-AF65-F5344CB8AC3E}">
        <p14:creationId xmlns:p14="http://schemas.microsoft.com/office/powerpoint/2010/main" val="663728223"/>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a:xfrm>
            <a:off x="685800" y="228600"/>
            <a:ext cx="7772400" cy="685800"/>
          </a:xfrm>
          <a:noFill/>
        </p:spPr>
        <p:txBody>
          <a:bodyPr/>
          <a:lstStyle/>
          <a:p>
            <a:r>
              <a:rPr lang="en-US" altLang="en-US" dirty="0"/>
              <a:t>Java Variables</a:t>
            </a:r>
          </a:p>
        </p:txBody>
      </p:sp>
      <p:sp>
        <p:nvSpPr>
          <p:cNvPr id="14340" name="Rectangle 3"/>
          <p:cNvSpPr>
            <a:spLocks noGrp="1" noChangeArrowheads="1"/>
          </p:cNvSpPr>
          <p:nvPr>
            <p:ph type="body" idx="1"/>
          </p:nvPr>
        </p:nvSpPr>
        <p:spPr>
          <a:xfrm>
            <a:off x="228600" y="2008014"/>
            <a:ext cx="8686800" cy="4011785"/>
          </a:xfrm>
          <a:noFill/>
        </p:spPr>
        <p:txBody>
          <a:bodyPr/>
          <a:lstStyle/>
          <a:p>
            <a:r>
              <a:rPr lang="en-US" altLang="en-US" dirty="0"/>
              <a:t>Variables are used to represent values that may be changed in the program.</a:t>
            </a:r>
          </a:p>
          <a:p>
            <a:r>
              <a:rPr lang="en-US" altLang="en-US" dirty="0"/>
              <a:t>They are called variables because their values can be changed!</a:t>
            </a:r>
          </a:p>
        </p:txBody>
      </p:sp>
    </p:spTree>
    <p:extLst>
      <p:ext uri="{BB962C8B-B14F-4D97-AF65-F5344CB8AC3E}">
        <p14:creationId xmlns:p14="http://schemas.microsoft.com/office/powerpoint/2010/main" val="20001064"/>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a:xfrm>
            <a:off x="685800" y="0"/>
            <a:ext cx="7772400" cy="1428750"/>
          </a:xfrm>
          <a:noFill/>
        </p:spPr>
        <p:txBody>
          <a:bodyPr/>
          <a:lstStyle/>
          <a:p>
            <a:r>
              <a:rPr lang="en-US" altLang="en-US"/>
              <a:t>Declaring Variables</a:t>
            </a:r>
          </a:p>
        </p:txBody>
      </p:sp>
      <p:sp>
        <p:nvSpPr>
          <p:cNvPr id="16388" name="Rectangle 3"/>
          <p:cNvSpPr>
            <a:spLocks noGrp="1" noChangeArrowheads="1"/>
          </p:cNvSpPr>
          <p:nvPr>
            <p:ph type="body" idx="1"/>
          </p:nvPr>
        </p:nvSpPr>
        <p:spPr>
          <a:xfrm>
            <a:off x="577880" y="2942099"/>
            <a:ext cx="8026645" cy="2914650"/>
          </a:xfrm>
          <a:noFill/>
        </p:spPr>
        <p:txBody>
          <a:bodyPr/>
          <a:lstStyle/>
          <a:p>
            <a:pPr>
              <a:lnSpc>
                <a:spcPct val="90000"/>
              </a:lnSpc>
              <a:buFont typeface="Monotype Sorts" pitchFamily="2" charset="2"/>
              <a:buNone/>
            </a:pPr>
            <a:r>
              <a:rPr lang="en-US" altLang="en-US" sz="2600" b="1" dirty="0" err="1">
                <a:latin typeface="Courier New" panose="02070309020205020404" pitchFamily="49" charset="0"/>
              </a:rPr>
              <a:t>int</a:t>
            </a:r>
            <a:r>
              <a:rPr lang="en-US" altLang="en-US" sz="2600" b="1" dirty="0">
                <a:latin typeface="Courier New" panose="02070309020205020404" pitchFamily="49" charset="0"/>
              </a:rPr>
              <a:t> x;         // Declare x to be an</a:t>
            </a:r>
          </a:p>
          <a:p>
            <a:pPr>
              <a:lnSpc>
                <a:spcPct val="90000"/>
              </a:lnSpc>
              <a:buFont typeface="Monotype Sorts" pitchFamily="2" charset="2"/>
              <a:buNone/>
            </a:pPr>
            <a:r>
              <a:rPr lang="en-US" altLang="en-US" sz="2600" b="1" dirty="0">
                <a:latin typeface="Courier New" panose="02070309020205020404" pitchFamily="49" charset="0"/>
              </a:rPr>
              <a:t>               // integer variable;</a:t>
            </a:r>
          </a:p>
          <a:p>
            <a:pPr>
              <a:lnSpc>
                <a:spcPct val="90000"/>
              </a:lnSpc>
              <a:spcBef>
                <a:spcPct val="50000"/>
              </a:spcBef>
              <a:buFont typeface="Monotype Sorts" pitchFamily="2" charset="2"/>
              <a:buNone/>
            </a:pPr>
            <a:r>
              <a:rPr lang="en-US" altLang="en-US" sz="2600" b="1" dirty="0">
                <a:latin typeface="Courier New" panose="02070309020205020404" pitchFamily="49" charset="0"/>
              </a:rPr>
              <a:t>double radius; // Declare radius to</a:t>
            </a:r>
          </a:p>
          <a:p>
            <a:pPr>
              <a:lnSpc>
                <a:spcPct val="90000"/>
              </a:lnSpc>
              <a:buFont typeface="Monotype Sorts" pitchFamily="2" charset="2"/>
              <a:buNone/>
            </a:pPr>
            <a:r>
              <a:rPr lang="en-US" altLang="en-US" sz="2600" b="1" dirty="0">
                <a:latin typeface="Courier New" panose="02070309020205020404" pitchFamily="49" charset="0"/>
              </a:rPr>
              <a:t>               // be a double variable;</a:t>
            </a:r>
          </a:p>
          <a:p>
            <a:pPr>
              <a:lnSpc>
                <a:spcPct val="90000"/>
              </a:lnSpc>
              <a:spcBef>
                <a:spcPct val="50000"/>
              </a:spcBef>
              <a:buFont typeface="Monotype Sorts" pitchFamily="2" charset="2"/>
              <a:buNone/>
            </a:pPr>
            <a:r>
              <a:rPr lang="en-US" altLang="en-US" sz="2600" b="1" dirty="0">
                <a:latin typeface="Courier New" panose="02070309020205020404" pitchFamily="49" charset="0"/>
              </a:rPr>
              <a:t>char a;        // Declare a to be a</a:t>
            </a:r>
          </a:p>
          <a:p>
            <a:pPr>
              <a:lnSpc>
                <a:spcPct val="90000"/>
              </a:lnSpc>
              <a:buFont typeface="Monotype Sorts" pitchFamily="2" charset="2"/>
              <a:buNone/>
            </a:pPr>
            <a:r>
              <a:rPr lang="en-US" altLang="en-US" sz="2600" b="1" dirty="0">
                <a:latin typeface="Courier New" panose="02070309020205020404" pitchFamily="49" charset="0"/>
              </a:rPr>
              <a:t>               // character variable;</a:t>
            </a:r>
            <a:endParaRPr lang="en-US" altLang="en-US" sz="2800" b="1" dirty="0">
              <a:latin typeface="Courier New" panose="02070309020205020404" pitchFamily="49" charset="0"/>
            </a:endParaRPr>
          </a:p>
        </p:txBody>
      </p:sp>
      <p:sp>
        <p:nvSpPr>
          <p:cNvPr id="5" name="Rectangle 3"/>
          <p:cNvSpPr txBox="1">
            <a:spLocks noChangeArrowheads="1"/>
          </p:cNvSpPr>
          <p:nvPr/>
        </p:nvSpPr>
        <p:spPr bwMode="auto">
          <a:xfrm>
            <a:off x="228600" y="1143000"/>
            <a:ext cx="8686800" cy="17867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lr>
                <a:schemeClr val="tx2"/>
              </a:buClr>
              <a:buSzPct val="75000"/>
              <a:buFont typeface="Monotype Sorts" pitchFamily="2" charset="2"/>
              <a:buChar char="F"/>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accent2"/>
              </a:buClr>
              <a:buSzPct val="65000"/>
              <a:buFont typeface="Monotype Sorts" pitchFamily="2" charset="2"/>
              <a:buChar char="u"/>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tx1"/>
              </a:buClr>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en-US" dirty="0"/>
              <a:t>Syntax for declaring a variable:</a:t>
            </a:r>
          </a:p>
          <a:p>
            <a:pPr marL="457200" lvl="1" indent="0">
              <a:buNone/>
            </a:pPr>
            <a:r>
              <a:rPr lang="en-US" altLang="en-US" dirty="0"/>
              <a:t>	</a:t>
            </a:r>
            <a:r>
              <a:rPr lang="en-US" altLang="en-US" dirty="0">
                <a:latin typeface="Courier New" panose="02070309020205020404" pitchFamily="49" charset="0"/>
                <a:cs typeface="Courier New" panose="02070309020205020404" pitchFamily="49" charset="0"/>
              </a:rPr>
              <a:t>datatype </a:t>
            </a:r>
            <a:r>
              <a:rPr lang="en-US" altLang="en-US" dirty="0" err="1">
                <a:latin typeface="Courier New" panose="02070309020205020404" pitchFamily="49" charset="0"/>
                <a:cs typeface="Courier New" panose="02070309020205020404" pitchFamily="49" charset="0"/>
              </a:rPr>
              <a:t>variableName</a:t>
            </a:r>
            <a:r>
              <a:rPr lang="en-US" altLang="en-US" dirty="0">
                <a:latin typeface="Courier New" panose="02070309020205020404" pitchFamily="49" charset="0"/>
                <a:cs typeface="Courier New" panose="02070309020205020404" pitchFamily="49" charset="0"/>
              </a:rPr>
              <a:t>;</a:t>
            </a:r>
          </a:p>
          <a:p>
            <a:r>
              <a:rPr lang="en-US" altLang="en-US" dirty="0"/>
              <a:t>Examples:</a:t>
            </a: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a:xfrm>
            <a:off x="685800" y="0"/>
            <a:ext cx="7772400" cy="1428750"/>
          </a:xfrm>
          <a:noFill/>
        </p:spPr>
        <p:txBody>
          <a:bodyPr/>
          <a:lstStyle/>
          <a:p>
            <a:r>
              <a:rPr lang="en-US" altLang="en-US"/>
              <a:t>Declaring Variables</a:t>
            </a:r>
          </a:p>
        </p:txBody>
      </p:sp>
      <p:sp>
        <p:nvSpPr>
          <p:cNvPr id="5" name="Rectangle 3"/>
          <p:cNvSpPr txBox="1">
            <a:spLocks noChangeArrowheads="1"/>
          </p:cNvSpPr>
          <p:nvPr/>
        </p:nvSpPr>
        <p:spPr bwMode="auto">
          <a:xfrm>
            <a:off x="228600" y="1143000"/>
            <a:ext cx="8686800" cy="5012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lr>
                <a:schemeClr val="tx2"/>
              </a:buClr>
              <a:buSzPct val="75000"/>
              <a:buFont typeface="Monotype Sorts" pitchFamily="2" charset="2"/>
              <a:buChar char="F"/>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accent2"/>
              </a:buClr>
              <a:buSzPct val="65000"/>
              <a:buFont typeface="Monotype Sorts" pitchFamily="2" charset="2"/>
              <a:buChar char="u"/>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tx1"/>
              </a:buClr>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en-US" dirty="0"/>
              <a:t>If variables are of the dame data type, they can be declared together:</a:t>
            </a:r>
          </a:p>
          <a:p>
            <a:pPr marL="457200" lvl="1" indent="0">
              <a:buNone/>
            </a:pPr>
            <a:r>
              <a:rPr lang="en-US" altLang="en-US" dirty="0">
                <a:latin typeface="Courier New" panose="02070309020205020404" pitchFamily="49" charset="0"/>
                <a:cs typeface="Courier New" panose="02070309020205020404" pitchFamily="49" charset="0"/>
              </a:rPr>
              <a:t>	datatype var1, var2, var3,…, </a:t>
            </a:r>
            <a:r>
              <a:rPr lang="en-US" altLang="en-US" dirty="0" err="1">
                <a:latin typeface="Courier New" panose="02070309020205020404" pitchFamily="49" charset="0"/>
                <a:cs typeface="Courier New" panose="02070309020205020404" pitchFamily="49" charset="0"/>
              </a:rPr>
              <a:t>varn</a:t>
            </a:r>
            <a:r>
              <a:rPr lang="en-US" altLang="en-US" dirty="0">
                <a:latin typeface="Courier New" panose="02070309020205020404" pitchFamily="49" charset="0"/>
                <a:cs typeface="Courier New" panose="02070309020205020404" pitchFamily="49" charset="0"/>
              </a:rPr>
              <a:t>;</a:t>
            </a:r>
          </a:p>
          <a:p>
            <a:r>
              <a:rPr lang="en-US" altLang="en-US" dirty="0"/>
              <a:t>Example:</a:t>
            </a:r>
          </a:p>
          <a:p>
            <a:pPr marL="457200" lvl="1" indent="0">
              <a:buNone/>
            </a:pPr>
            <a:r>
              <a:rPr lang="en-US" altLang="en-US" dirty="0">
                <a:latin typeface="Courier New" panose="02070309020205020404" pitchFamily="49" charset="0"/>
                <a:cs typeface="Courier New" panose="02070309020205020404" pitchFamily="49" charset="0"/>
              </a:rPr>
              <a:t>	</a:t>
            </a:r>
            <a:r>
              <a:rPr lang="en-US" altLang="en-US" dirty="0" err="1">
                <a:latin typeface="Courier New" panose="02070309020205020404" pitchFamily="49" charset="0"/>
                <a:cs typeface="Courier New" panose="02070309020205020404" pitchFamily="49" charset="0"/>
              </a:rPr>
              <a:t>int</a:t>
            </a:r>
            <a:r>
              <a:rPr lang="en-US" altLang="en-US" dirty="0">
                <a:latin typeface="Courier New" panose="02070309020205020404" pitchFamily="49" charset="0"/>
                <a:cs typeface="Courier New" panose="02070309020205020404" pitchFamily="49" charset="0"/>
              </a:rPr>
              <a:t> i, j, k;</a:t>
            </a:r>
            <a:endParaRPr lang="en-US" altLang="en-US" dirty="0"/>
          </a:p>
          <a:p>
            <a:r>
              <a:rPr lang="en-US" altLang="en-US" dirty="0"/>
              <a:t>Variables often have initial values</a:t>
            </a:r>
          </a:p>
          <a:p>
            <a:r>
              <a:rPr lang="en-US" altLang="en-US" dirty="0"/>
              <a:t>You can declare and initialize in one step:</a:t>
            </a:r>
          </a:p>
          <a:p>
            <a:pPr marL="457200" lvl="1" indent="0">
              <a:buNone/>
            </a:pPr>
            <a:r>
              <a:rPr lang="en-US" altLang="en-US" dirty="0"/>
              <a:t>	</a:t>
            </a:r>
            <a:r>
              <a:rPr lang="en-US" altLang="en-US" dirty="0" err="1">
                <a:latin typeface="Courier New" panose="02070309020205020404" pitchFamily="49" charset="0"/>
                <a:cs typeface="Courier New" panose="02070309020205020404" pitchFamily="49" charset="0"/>
              </a:rPr>
              <a:t>int</a:t>
            </a:r>
            <a:r>
              <a:rPr lang="en-US" altLang="en-US" dirty="0">
                <a:latin typeface="Courier New" panose="02070309020205020404" pitchFamily="49" charset="0"/>
                <a:cs typeface="Courier New" panose="02070309020205020404" pitchFamily="49" charset="0"/>
              </a:rPr>
              <a:t> count = 1;</a:t>
            </a:r>
          </a:p>
          <a:p>
            <a:pPr marL="457200" lvl="1" indent="0">
              <a:buNone/>
            </a:pPr>
            <a:r>
              <a:rPr lang="en-US" altLang="en-US" dirty="0">
                <a:latin typeface="Courier New" panose="02070309020205020404" pitchFamily="49" charset="0"/>
                <a:cs typeface="Courier New" panose="02070309020205020404" pitchFamily="49" charset="0"/>
              </a:rPr>
              <a:t>	double pi = 3.14159;</a:t>
            </a:r>
          </a:p>
        </p:txBody>
      </p:sp>
    </p:spTree>
    <p:extLst>
      <p:ext uri="{BB962C8B-B14F-4D97-AF65-F5344CB8AC3E}">
        <p14:creationId xmlns:p14="http://schemas.microsoft.com/office/powerpoint/2010/main" val="3566750506"/>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a:xfrm>
            <a:off x="685800" y="0"/>
            <a:ext cx="7772400" cy="1428750"/>
          </a:xfrm>
          <a:noFill/>
        </p:spPr>
        <p:txBody>
          <a:bodyPr/>
          <a:lstStyle/>
          <a:p>
            <a:r>
              <a:rPr lang="en-US" altLang="en-US"/>
              <a:t>Declaring Variables</a:t>
            </a:r>
          </a:p>
        </p:txBody>
      </p:sp>
      <p:sp>
        <p:nvSpPr>
          <p:cNvPr id="5" name="Rectangle 3"/>
          <p:cNvSpPr txBox="1">
            <a:spLocks noChangeArrowheads="1"/>
          </p:cNvSpPr>
          <p:nvPr/>
        </p:nvSpPr>
        <p:spPr bwMode="auto">
          <a:xfrm>
            <a:off x="228600" y="1143000"/>
            <a:ext cx="8686800" cy="5012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lr>
                <a:schemeClr val="tx2"/>
              </a:buClr>
              <a:buSzPct val="75000"/>
              <a:buFont typeface="Monotype Sorts" pitchFamily="2" charset="2"/>
              <a:buChar char="F"/>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accent2"/>
              </a:buClr>
              <a:buSzPct val="65000"/>
              <a:buFont typeface="Monotype Sorts" pitchFamily="2" charset="2"/>
              <a:buChar char="u"/>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tx1"/>
              </a:buClr>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en-US" dirty="0"/>
              <a:t>You can also use shorthand form to declare and initialize variables of the same type together:</a:t>
            </a:r>
            <a:endParaRPr lang="en-US" altLang="en-US" dirty="0">
              <a:latin typeface="Courier New" panose="02070309020205020404" pitchFamily="49" charset="0"/>
              <a:cs typeface="Courier New" panose="02070309020205020404" pitchFamily="49" charset="0"/>
            </a:endParaRPr>
          </a:p>
          <a:p>
            <a:r>
              <a:rPr lang="en-US" altLang="en-US" dirty="0"/>
              <a:t>Example:</a:t>
            </a:r>
          </a:p>
          <a:p>
            <a:pPr marL="457200" lvl="1" indent="0">
              <a:buNone/>
            </a:pPr>
            <a:r>
              <a:rPr lang="en-US" altLang="en-US" dirty="0">
                <a:latin typeface="Courier New" panose="02070309020205020404" pitchFamily="49" charset="0"/>
                <a:cs typeface="Courier New" panose="02070309020205020404" pitchFamily="49" charset="0"/>
              </a:rPr>
              <a:t>	</a:t>
            </a:r>
            <a:r>
              <a:rPr lang="en-US" altLang="en-US" dirty="0" err="1">
                <a:latin typeface="Courier New" panose="02070309020205020404" pitchFamily="49" charset="0"/>
                <a:cs typeface="Courier New" panose="02070309020205020404" pitchFamily="49" charset="0"/>
              </a:rPr>
              <a:t>int</a:t>
            </a:r>
            <a:r>
              <a:rPr lang="en-US" altLang="en-US" dirty="0">
                <a:latin typeface="Courier New" panose="02070309020205020404" pitchFamily="49" charset="0"/>
                <a:cs typeface="Courier New" panose="02070309020205020404" pitchFamily="49" charset="0"/>
              </a:rPr>
              <a:t> i = 62, j = 78, k = 35;</a:t>
            </a:r>
            <a:endParaRPr lang="en-US" altLang="en-US" dirty="0"/>
          </a:p>
          <a:p>
            <a:r>
              <a:rPr lang="en-US" altLang="en-US" dirty="0"/>
              <a:t>Tip:</a:t>
            </a:r>
          </a:p>
          <a:p>
            <a:pPr lvl="1"/>
            <a:r>
              <a:rPr lang="en-US" altLang="en-US" dirty="0"/>
              <a:t>A variable must be declared before it can be assigned a value, and a value must be assigned to the variable before it can be used.</a:t>
            </a:r>
          </a:p>
          <a:p>
            <a:pPr lvl="1"/>
            <a:r>
              <a:rPr lang="en-US" altLang="en-US" dirty="0"/>
              <a:t>Try to declare and initialize in one step.</a:t>
            </a:r>
          </a:p>
          <a:p>
            <a:pPr lvl="2"/>
            <a:r>
              <a:rPr lang="en-US" altLang="en-US" dirty="0"/>
              <a:t>This makes program easier to read and helps to avoid errors</a:t>
            </a:r>
          </a:p>
        </p:txBody>
      </p:sp>
    </p:spTree>
    <p:extLst>
      <p:ext uri="{BB962C8B-B14F-4D97-AF65-F5344CB8AC3E}">
        <p14:creationId xmlns:p14="http://schemas.microsoft.com/office/powerpoint/2010/main" val="3269052335"/>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a:xfrm>
            <a:off x="685800" y="228600"/>
            <a:ext cx="7772400" cy="685800"/>
          </a:xfrm>
          <a:noFill/>
        </p:spPr>
        <p:txBody>
          <a:bodyPr/>
          <a:lstStyle/>
          <a:p>
            <a:r>
              <a:rPr lang="en-US" altLang="en-US" dirty="0"/>
              <a:t>Assignment Statements</a:t>
            </a:r>
          </a:p>
        </p:txBody>
      </p:sp>
      <p:sp>
        <p:nvSpPr>
          <p:cNvPr id="14340" name="Rectangle 3"/>
          <p:cNvSpPr>
            <a:spLocks noGrp="1" noChangeArrowheads="1"/>
          </p:cNvSpPr>
          <p:nvPr>
            <p:ph type="body" idx="1"/>
          </p:nvPr>
        </p:nvSpPr>
        <p:spPr>
          <a:xfrm>
            <a:off x="228600" y="1143000"/>
            <a:ext cx="8686800" cy="4876800"/>
          </a:xfrm>
          <a:noFill/>
        </p:spPr>
        <p:txBody>
          <a:bodyPr/>
          <a:lstStyle/>
          <a:p>
            <a:r>
              <a:rPr lang="en-US" altLang="en-US" dirty="0"/>
              <a:t>After a variable has been declared, we can give that variable a value.</a:t>
            </a:r>
          </a:p>
          <a:p>
            <a:r>
              <a:rPr lang="en-US" altLang="en-US" dirty="0"/>
              <a:t>This is called “</a:t>
            </a:r>
            <a:r>
              <a:rPr lang="en-US" altLang="en-US" b="1" dirty="0"/>
              <a:t>assigning a value</a:t>
            </a:r>
            <a:r>
              <a:rPr lang="en-US" altLang="en-US" dirty="0"/>
              <a:t>” to the variable.</a:t>
            </a:r>
          </a:p>
          <a:p>
            <a:r>
              <a:rPr lang="en-US" altLang="en-US" dirty="0"/>
              <a:t>In Java, we do this with the </a:t>
            </a:r>
            <a:r>
              <a:rPr lang="en-US" altLang="en-US" i="1" dirty="0"/>
              <a:t>assignment statement</a:t>
            </a:r>
            <a:r>
              <a:rPr lang="en-US" altLang="en-US" dirty="0"/>
              <a:t>.</a:t>
            </a:r>
          </a:p>
          <a:p>
            <a:pPr lvl="1"/>
            <a:r>
              <a:rPr lang="en-US" altLang="en-US" dirty="0"/>
              <a:t>The equal sign (</a:t>
            </a:r>
            <a:r>
              <a:rPr lang="en-US" altLang="en-US" b="1" dirty="0">
                <a:solidFill>
                  <a:srgbClr val="00B0F0"/>
                </a:solidFill>
              </a:rPr>
              <a:t>=</a:t>
            </a:r>
            <a:r>
              <a:rPr lang="en-US" altLang="en-US" dirty="0"/>
              <a:t>) is used as the </a:t>
            </a:r>
            <a:r>
              <a:rPr lang="en-US" altLang="en-US" i="1" dirty="0"/>
              <a:t>assignment operator</a:t>
            </a:r>
            <a:r>
              <a:rPr lang="en-US" altLang="en-US" dirty="0"/>
              <a:t>.</a:t>
            </a:r>
          </a:p>
          <a:p>
            <a:pPr lvl="1"/>
            <a:r>
              <a:rPr lang="en-US" altLang="en-US" dirty="0"/>
              <a:t>The syntax for assignment statement is as follows:</a:t>
            </a:r>
          </a:p>
          <a:p>
            <a:pPr marL="457200" lvl="1" indent="0">
              <a:buNone/>
            </a:pPr>
            <a:r>
              <a:rPr lang="en-US" altLang="en-US" dirty="0"/>
              <a:t>	</a:t>
            </a:r>
            <a:r>
              <a:rPr lang="en-US" altLang="en-US" dirty="0">
                <a:latin typeface="Courier New" panose="02070309020205020404" pitchFamily="49" charset="0"/>
                <a:cs typeface="Courier New" panose="02070309020205020404" pitchFamily="49" charset="0"/>
              </a:rPr>
              <a:t>variable = value; </a:t>
            </a:r>
          </a:p>
          <a:p>
            <a:pPr marL="457200" lvl="1" indent="0">
              <a:buNone/>
            </a:pPr>
            <a:r>
              <a:rPr lang="en-US" altLang="en-US" dirty="0"/>
              <a:t>	or</a:t>
            </a:r>
          </a:p>
          <a:p>
            <a:pPr marL="457200" lvl="1" indent="0">
              <a:buNone/>
            </a:pPr>
            <a:r>
              <a:rPr lang="en-US" altLang="en-US" dirty="0"/>
              <a:t>	</a:t>
            </a:r>
            <a:r>
              <a:rPr lang="en-US" altLang="en-US" dirty="0">
                <a:latin typeface="Courier New" panose="02070309020205020404" pitchFamily="49" charset="0"/>
                <a:cs typeface="Courier New" panose="02070309020205020404" pitchFamily="49" charset="0"/>
              </a:rPr>
              <a:t>variable = expression;</a:t>
            </a:r>
          </a:p>
        </p:txBody>
      </p:sp>
    </p:spTree>
    <p:extLst>
      <p:ext uri="{BB962C8B-B14F-4D97-AF65-F5344CB8AC3E}">
        <p14:creationId xmlns:p14="http://schemas.microsoft.com/office/powerpoint/2010/main" val="3689849466"/>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a:xfrm>
            <a:off x="685800" y="228600"/>
            <a:ext cx="7772400" cy="685800"/>
          </a:xfrm>
          <a:noFill/>
        </p:spPr>
        <p:txBody>
          <a:bodyPr/>
          <a:lstStyle/>
          <a:p>
            <a:r>
              <a:rPr lang="en-US" altLang="en-US" dirty="0"/>
              <a:t>Assignment Statements</a:t>
            </a:r>
          </a:p>
        </p:txBody>
      </p:sp>
      <p:sp>
        <p:nvSpPr>
          <p:cNvPr id="14340" name="Rectangle 3"/>
          <p:cNvSpPr>
            <a:spLocks noGrp="1" noChangeArrowheads="1"/>
          </p:cNvSpPr>
          <p:nvPr>
            <p:ph type="body" idx="1"/>
          </p:nvPr>
        </p:nvSpPr>
        <p:spPr>
          <a:xfrm>
            <a:off x="228600" y="1143000"/>
            <a:ext cx="8686800" cy="4876800"/>
          </a:xfrm>
          <a:noFill/>
        </p:spPr>
        <p:txBody>
          <a:bodyPr/>
          <a:lstStyle/>
          <a:p>
            <a:r>
              <a:rPr lang="en-US" altLang="en-US" dirty="0"/>
              <a:t>Sometimes we assign an exact values into variables:</a:t>
            </a:r>
          </a:p>
          <a:p>
            <a:pPr lvl="1"/>
            <a:r>
              <a:rPr lang="en-US" altLang="en-US" dirty="0"/>
              <a:t>Examples:</a:t>
            </a:r>
          </a:p>
          <a:p>
            <a:pPr marL="914400" lvl="2" indent="0">
              <a:buNone/>
            </a:pPr>
            <a:r>
              <a:rPr lang="en-US" altLang="en-US" dirty="0" err="1">
                <a:latin typeface="Courier New" panose="02070309020205020404" pitchFamily="49" charset="0"/>
                <a:cs typeface="Courier New" panose="02070309020205020404" pitchFamily="49" charset="0"/>
              </a:rPr>
              <a:t>int</a:t>
            </a:r>
            <a:r>
              <a:rPr lang="en-US" altLang="en-US" dirty="0">
                <a:latin typeface="Courier New" panose="02070309020205020404" pitchFamily="49" charset="0"/>
                <a:cs typeface="Courier New" panose="02070309020205020404" pitchFamily="49" charset="0"/>
              </a:rPr>
              <a:t> y = 1;             // assign 1 to y</a:t>
            </a:r>
          </a:p>
          <a:p>
            <a:pPr marL="914400" lvl="2" indent="0">
              <a:buNone/>
            </a:pPr>
            <a:r>
              <a:rPr lang="en-US" altLang="en-US" dirty="0">
                <a:latin typeface="Courier New" panose="02070309020205020404" pitchFamily="49" charset="0"/>
                <a:cs typeface="Courier New" panose="02070309020205020404" pitchFamily="49" charset="0"/>
              </a:rPr>
              <a:t>double w = 3.0;        // assign 3.0 to w</a:t>
            </a:r>
          </a:p>
          <a:p>
            <a:r>
              <a:rPr lang="en-US" altLang="en-US" dirty="0"/>
              <a:t>Other times we assign the value of an expression into the variable:</a:t>
            </a:r>
          </a:p>
          <a:p>
            <a:pPr lvl="1"/>
            <a:r>
              <a:rPr lang="en-US" altLang="en-US" dirty="0"/>
              <a:t>Examples:</a:t>
            </a:r>
          </a:p>
          <a:p>
            <a:pPr marL="914400" lvl="2" indent="0">
              <a:buNone/>
            </a:pPr>
            <a:r>
              <a:rPr lang="en-US" altLang="en-US" dirty="0" err="1">
                <a:latin typeface="Courier New" panose="02070309020205020404" pitchFamily="49" charset="0"/>
                <a:cs typeface="Courier New" panose="02070309020205020404" pitchFamily="49" charset="0"/>
              </a:rPr>
              <a:t>int</a:t>
            </a:r>
            <a:r>
              <a:rPr lang="en-US" altLang="en-US" dirty="0">
                <a:latin typeface="Courier New" panose="02070309020205020404" pitchFamily="49" charset="0"/>
                <a:cs typeface="Courier New" panose="02070309020205020404" pitchFamily="49" charset="0"/>
              </a:rPr>
              <a:t> x = 5 * (3 / 2);</a:t>
            </a:r>
          </a:p>
          <a:p>
            <a:pPr marL="914400" lvl="2" indent="0">
              <a:buNone/>
            </a:pPr>
            <a:r>
              <a:rPr lang="en-US" altLang="en-US" dirty="0">
                <a:latin typeface="Courier New" panose="02070309020205020404" pitchFamily="49" charset="0"/>
                <a:cs typeface="Courier New" panose="02070309020205020404" pitchFamily="49" charset="0"/>
              </a:rPr>
              <a:t>double area = radius * radius * 3.14159;</a:t>
            </a:r>
          </a:p>
        </p:txBody>
      </p:sp>
    </p:spTree>
    <p:extLst>
      <p:ext uri="{BB962C8B-B14F-4D97-AF65-F5344CB8AC3E}">
        <p14:creationId xmlns:p14="http://schemas.microsoft.com/office/powerpoint/2010/main" val="280983251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457200" y="228600"/>
            <a:ext cx="8458200" cy="381000"/>
          </a:xfrm>
          <a:noFill/>
        </p:spPr>
        <p:txBody>
          <a:bodyPr/>
          <a:lstStyle/>
          <a:p>
            <a:r>
              <a:rPr lang="en-US" altLang="en-US" sz="3600"/>
              <a:t>Objectives</a:t>
            </a:r>
          </a:p>
        </p:txBody>
      </p:sp>
      <p:sp>
        <p:nvSpPr>
          <p:cNvPr id="6148" name="Rectangle 3"/>
          <p:cNvSpPr>
            <a:spLocks noGrp="1" noChangeArrowheads="1"/>
          </p:cNvSpPr>
          <p:nvPr>
            <p:ph type="body" idx="1"/>
          </p:nvPr>
        </p:nvSpPr>
        <p:spPr>
          <a:xfrm>
            <a:off x="155575" y="817563"/>
            <a:ext cx="8839200" cy="5568950"/>
          </a:xfrm>
          <a:noFill/>
        </p:spPr>
        <p:txBody>
          <a:bodyPr/>
          <a:lstStyle/>
          <a:p>
            <a:pPr hangingPunct="1"/>
            <a:r>
              <a:rPr lang="en-US" altLang="en-US" sz="1400"/>
              <a:t>To write Java programs to perform simple computations (§2.2).</a:t>
            </a:r>
          </a:p>
          <a:p>
            <a:pPr hangingPunct="1"/>
            <a:r>
              <a:rPr lang="en-US" altLang="en-US" sz="1400"/>
              <a:t>To obtain input from the console using the </a:t>
            </a:r>
            <a:r>
              <a:rPr lang="en-US" altLang="en-US" sz="1400" b="1"/>
              <a:t>Scanner</a:t>
            </a:r>
            <a:r>
              <a:rPr lang="en-US" altLang="en-US" sz="1400"/>
              <a:t> class (§2.3).</a:t>
            </a:r>
          </a:p>
          <a:p>
            <a:pPr hangingPunct="1"/>
            <a:r>
              <a:rPr lang="en-US" altLang="en-US" sz="1400"/>
              <a:t>To use identifiers to name variables, constants, methods, and classes (§2.4).</a:t>
            </a:r>
          </a:p>
          <a:p>
            <a:pPr hangingPunct="1"/>
            <a:r>
              <a:rPr lang="en-US" altLang="en-US" sz="1400"/>
              <a:t>To use variables to store data (§§2.5–2.6).</a:t>
            </a:r>
          </a:p>
          <a:p>
            <a:pPr hangingPunct="1"/>
            <a:r>
              <a:rPr lang="en-US" altLang="en-US" sz="1400"/>
              <a:t>To program with assignment statements and assignment expressions (§2.6).</a:t>
            </a:r>
          </a:p>
          <a:p>
            <a:pPr hangingPunct="1"/>
            <a:r>
              <a:rPr lang="en-US" altLang="en-US" sz="1400"/>
              <a:t>To use constants to store permanent data (§2.7).</a:t>
            </a:r>
          </a:p>
          <a:p>
            <a:pPr hangingPunct="1"/>
            <a:r>
              <a:rPr lang="en-US" altLang="en-US" sz="1400"/>
              <a:t>To name classes, methods, variables, and constants by following their naming conventions (§2.8).</a:t>
            </a:r>
          </a:p>
          <a:p>
            <a:pPr hangingPunct="1"/>
            <a:r>
              <a:rPr lang="en-US" altLang="en-US" sz="1400"/>
              <a:t>To explore Java numeric primitive data types: </a:t>
            </a:r>
            <a:r>
              <a:rPr lang="en-US" altLang="en-US" sz="1400" b="1"/>
              <a:t>byte</a:t>
            </a:r>
            <a:r>
              <a:rPr lang="en-US" altLang="en-US" sz="1400"/>
              <a:t>, </a:t>
            </a:r>
            <a:r>
              <a:rPr lang="en-US" altLang="en-US" sz="1400" b="1"/>
              <a:t>short</a:t>
            </a:r>
            <a:r>
              <a:rPr lang="en-US" altLang="en-US" sz="1400"/>
              <a:t>, </a:t>
            </a:r>
            <a:r>
              <a:rPr lang="en-US" altLang="en-US" sz="1400" b="1"/>
              <a:t>int</a:t>
            </a:r>
            <a:r>
              <a:rPr lang="en-US" altLang="en-US" sz="1400"/>
              <a:t>, </a:t>
            </a:r>
            <a:r>
              <a:rPr lang="en-US" altLang="en-US" sz="1400" b="1"/>
              <a:t>long</a:t>
            </a:r>
            <a:r>
              <a:rPr lang="en-US" altLang="en-US" sz="1400"/>
              <a:t>, </a:t>
            </a:r>
            <a:r>
              <a:rPr lang="en-US" altLang="en-US" sz="1400" b="1"/>
              <a:t>float</a:t>
            </a:r>
            <a:r>
              <a:rPr lang="en-US" altLang="en-US" sz="1400"/>
              <a:t>, and </a:t>
            </a:r>
            <a:r>
              <a:rPr lang="en-US" altLang="en-US" sz="1400" b="1"/>
              <a:t>double</a:t>
            </a:r>
            <a:r>
              <a:rPr lang="en-US" altLang="en-US" sz="1400"/>
              <a:t> (§2.9.1).</a:t>
            </a:r>
          </a:p>
          <a:p>
            <a:pPr hangingPunct="1"/>
            <a:r>
              <a:rPr lang="en-US" altLang="en-US" sz="1400"/>
              <a:t>To read a </a:t>
            </a:r>
            <a:r>
              <a:rPr lang="en-US" altLang="en-US" sz="1400" b="1"/>
              <a:t>byte</a:t>
            </a:r>
            <a:r>
              <a:rPr lang="en-US" altLang="en-US" sz="1400"/>
              <a:t>, </a:t>
            </a:r>
            <a:r>
              <a:rPr lang="en-US" altLang="en-US" sz="1400" b="1"/>
              <a:t>short</a:t>
            </a:r>
            <a:r>
              <a:rPr lang="en-US" altLang="en-US" sz="1400"/>
              <a:t>, </a:t>
            </a:r>
            <a:r>
              <a:rPr lang="en-US" altLang="en-US" sz="1400" b="1"/>
              <a:t>int</a:t>
            </a:r>
            <a:r>
              <a:rPr lang="en-US" altLang="en-US" sz="1400"/>
              <a:t>, </a:t>
            </a:r>
            <a:r>
              <a:rPr lang="en-US" altLang="en-US" sz="1400" b="1"/>
              <a:t>long</a:t>
            </a:r>
            <a:r>
              <a:rPr lang="en-US" altLang="en-US" sz="1400"/>
              <a:t>,  </a:t>
            </a:r>
            <a:r>
              <a:rPr lang="en-US" altLang="en-US" sz="1400" b="1"/>
              <a:t>float</a:t>
            </a:r>
            <a:r>
              <a:rPr lang="en-US" altLang="en-US" sz="1400"/>
              <a:t>, or </a:t>
            </a:r>
            <a:r>
              <a:rPr lang="en-US" altLang="en-US" sz="1400" b="1"/>
              <a:t>double</a:t>
            </a:r>
            <a:r>
              <a:rPr lang="en-US" altLang="en-US" sz="1400"/>
              <a:t> value from the keyboard (§2.9.2).</a:t>
            </a:r>
          </a:p>
          <a:p>
            <a:pPr hangingPunct="1"/>
            <a:r>
              <a:rPr lang="en-US" altLang="en-US" sz="1400"/>
              <a:t>To perform operations using operators </a:t>
            </a:r>
            <a:r>
              <a:rPr lang="en-US" altLang="en-US" sz="1400" b="1"/>
              <a:t>+</a:t>
            </a:r>
            <a:r>
              <a:rPr lang="en-US" altLang="en-US" sz="1400"/>
              <a:t>, </a:t>
            </a:r>
            <a:r>
              <a:rPr lang="en-US" altLang="en-US" sz="1400" b="1"/>
              <a:t>-</a:t>
            </a:r>
            <a:r>
              <a:rPr lang="en-US" altLang="en-US" sz="1400"/>
              <a:t>, </a:t>
            </a:r>
            <a:r>
              <a:rPr lang="en-US" altLang="en-US" sz="1400" b="1"/>
              <a:t>*</a:t>
            </a:r>
            <a:r>
              <a:rPr lang="en-US" altLang="en-US" sz="1400"/>
              <a:t>, </a:t>
            </a:r>
            <a:r>
              <a:rPr lang="en-US" altLang="en-US" sz="1400" b="1"/>
              <a:t>/</a:t>
            </a:r>
            <a:r>
              <a:rPr lang="en-US" altLang="en-US" sz="1400"/>
              <a:t>, and </a:t>
            </a:r>
            <a:r>
              <a:rPr lang="en-US" altLang="en-US" sz="1400" b="1"/>
              <a:t>%</a:t>
            </a:r>
            <a:r>
              <a:rPr lang="en-US" altLang="en-US" sz="1400"/>
              <a:t> (§2.9.3).</a:t>
            </a:r>
          </a:p>
          <a:p>
            <a:pPr hangingPunct="1"/>
            <a:r>
              <a:rPr lang="en-US" altLang="en-US" sz="1400"/>
              <a:t>To perform exponent operations using </a:t>
            </a:r>
            <a:r>
              <a:rPr lang="en-US" altLang="en-US" sz="1400" b="1"/>
              <a:t>Math.pow(a, b)</a:t>
            </a:r>
            <a:r>
              <a:rPr lang="en-US" altLang="en-US" sz="1400"/>
              <a:t> (§2.9.4).</a:t>
            </a:r>
          </a:p>
          <a:p>
            <a:pPr hangingPunct="1"/>
            <a:r>
              <a:rPr lang="en-US" altLang="en-US" sz="1400"/>
              <a:t>To write integer literals, floating-point literals, and literals in scientific notation (§2.10).</a:t>
            </a:r>
          </a:p>
          <a:p>
            <a:pPr hangingPunct="1"/>
            <a:r>
              <a:rPr lang="en-US" altLang="en-US" sz="1400"/>
              <a:t>To write and evaluate numeric expressions (§2.11).</a:t>
            </a:r>
          </a:p>
          <a:p>
            <a:pPr hangingPunct="1"/>
            <a:r>
              <a:rPr lang="en-US" altLang="en-US" sz="1400"/>
              <a:t>To obtain the current system time using </a:t>
            </a:r>
            <a:r>
              <a:rPr lang="en-US" altLang="en-US" sz="1400" b="1"/>
              <a:t>System.currentTimeMillis()</a:t>
            </a:r>
            <a:r>
              <a:rPr lang="en-US" altLang="en-US" sz="1400"/>
              <a:t> (§2.12).</a:t>
            </a:r>
          </a:p>
          <a:p>
            <a:pPr hangingPunct="1"/>
            <a:r>
              <a:rPr lang="en-US" altLang="en-US" sz="1400"/>
              <a:t>To use augmented assignment operators (§2.13).</a:t>
            </a:r>
          </a:p>
          <a:p>
            <a:pPr hangingPunct="1"/>
            <a:r>
              <a:rPr lang="en-US" altLang="en-US" sz="1400"/>
              <a:t>To distinguish between postincrement and preincrement and between postdecrement and predecrement (§2.14).</a:t>
            </a:r>
          </a:p>
          <a:p>
            <a:pPr hangingPunct="1"/>
            <a:r>
              <a:rPr lang="en-US" altLang="en-US" sz="1400"/>
              <a:t>To cast the value of one type to another type (§2.15).</a:t>
            </a:r>
          </a:p>
          <a:p>
            <a:pPr hangingPunct="1"/>
            <a:r>
              <a:rPr lang="en-US" altLang="en-US" sz="1400"/>
              <a:t>To describe the software development process and apply it to develop the loan payment program (§2.16).</a:t>
            </a:r>
          </a:p>
          <a:p>
            <a:r>
              <a:rPr lang="en-US" altLang="en-US" sz="1400"/>
              <a:t>To write a program that converts a large amount of money into smaller units (§2.17).</a:t>
            </a:r>
          </a:p>
          <a:p>
            <a:pPr hangingPunct="1"/>
            <a:r>
              <a:rPr lang="en-US" altLang="en-US" sz="1400"/>
              <a:t>To avoid common errors and pitfalls in elementary programming (§2.18).</a:t>
            </a:r>
            <a:endParaRPr lang="en-US" altLang="en-US" sz="160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a:xfrm>
            <a:off x="685800" y="228600"/>
            <a:ext cx="7772400" cy="685800"/>
          </a:xfrm>
          <a:noFill/>
        </p:spPr>
        <p:txBody>
          <a:bodyPr/>
          <a:lstStyle/>
          <a:p>
            <a:r>
              <a:rPr lang="en-US" altLang="en-US" dirty="0"/>
              <a:t>Assignment Statements</a:t>
            </a:r>
          </a:p>
        </p:txBody>
      </p:sp>
      <p:sp>
        <p:nvSpPr>
          <p:cNvPr id="14340" name="Rectangle 3"/>
          <p:cNvSpPr>
            <a:spLocks noGrp="1" noChangeArrowheads="1"/>
          </p:cNvSpPr>
          <p:nvPr>
            <p:ph type="body" idx="1"/>
          </p:nvPr>
        </p:nvSpPr>
        <p:spPr>
          <a:xfrm>
            <a:off x="228600" y="1143000"/>
            <a:ext cx="8686800" cy="4876800"/>
          </a:xfrm>
          <a:noFill/>
        </p:spPr>
        <p:txBody>
          <a:bodyPr/>
          <a:lstStyle/>
          <a:p>
            <a:r>
              <a:rPr lang="en-US" altLang="en-US" dirty="0"/>
              <a:t>If a value is assigned to multiple variables, you can use this syntax:</a:t>
            </a:r>
          </a:p>
          <a:p>
            <a:pPr marL="914400" lvl="2" indent="0">
              <a:buNone/>
            </a:pPr>
            <a:r>
              <a:rPr lang="en-US" altLang="en-US" dirty="0">
                <a:latin typeface="Courier New" panose="02070309020205020404" pitchFamily="49" charset="0"/>
                <a:cs typeface="Courier New" panose="02070309020205020404" pitchFamily="49" charset="0"/>
              </a:rPr>
              <a:t>i = j = k = 5;</a:t>
            </a:r>
          </a:p>
          <a:p>
            <a:r>
              <a:rPr lang="en-US" altLang="en-US" dirty="0"/>
              <a:t>This is equivalent to:</a:t>
            </a:r>
          </a:p>
          <a:p>
            <a:pPr marL="914400" lvl="2" indent="0">
              <a:buNone/>
            </a:pPr>
            <a:r>
              <a:rPr lang="en-US" altLang="en-US" dirty="0">
                <a:latin typeface="Courier New" panose="02070309020205020404" pitchFamily="49" charset="0"/>
                <a:cs typeface="Courier New" panose="02070309020205020404" pitchFamily="49" charset="0"/>
              </a:rPr>
              <a:t>k = 5;</a:t>
            </a:r>
          </a:p>
          <a:p>
            <a:pPr marL="914400" lvl="2" indent="0">
              <a:buNone/>
            </a:pPr>
            <a:r>
              <a:rPr lang="en-US" altLang="en-US" dirty="0">
                <a:latin typeface="Courier New" panose="02070309020205020404" pitchFamily="49" charset="0"/>
                <a:cs typeface="Courier New" panose="02070309020205020404" pitchFamily="49" charset="0"/>
              </a:rPr>
              <a:t>j = k;</a:t>
            </a:r>
          </a:p>
          <a:p>
            <a:pPr marL="914400" lvl="2" indent="0">
              <a:buNone/>
            </a:pPr>
            <a:r>
              <a:rPr lang="en-US" altLang="en-US" dirty="0">
                <a:latin typeface="Courier New" panose="02070309020205020404" pitchFamily="49" charset="0"/>
                <a:cs typeface="Courier New" panose="02070309020205020404" pitchFamily="49" charset="0"/>
              </a:rPr>
              <a:t>i = j;</a:t>
            </a:r>
          </a:p>
        </p:txBody>
      </p:sp>
    </p:spTree>
    <p:extLst>
      <p:ext uri="{BB962C8B-B14F-4D97-AF65-F5344CB8AC3E}">
        <p14:creationId xmlns:p14="http://schemas.microsoft.com/office/powerpoint/2010/main" val="3449672344"/>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a:xfrm>
            <a:off x="685800" y="228600"/>
            <a:ext cx="7772400" cy="685800"/>
          </a:xfrm>
          <a:noFill/>
        </p:spPr>
        <p:txBody>
          <a:bodyPr/>
          <a:lstStyle/>
          <a:p>
            <a:r>
              <a:rPr lang="en-US" altLang="en-US" dirty="0"/>
              <a:t>Assignment Statements</a:t>
            </a:r>
          </a:p>
        </p:txBody>
      </p:sp>
      <p:sp>
        <p:nvSpPr>
          <p:cNvPr id="14340" name="Rectangle 3"/>
          <p:cNvSpPr>
            <a:spLocks noGrp="1" noChangeArrowheads="1"/>
          </p:cNvSpPr>
          <p:nvPr>
            <p:ph type="body" idx="1"/>
          </p:nvPr>
        </p:nvSpPr>
        <p:spPr>
          <a:xfrm>
            <a:off x="228600" y="1142999"/>
            <a:ext cx="8686800" cy="5256213"/>
          </a:xfrm>
          <a:noFill/>
        </p:spPr>
        <p:txBody>
          <a:bodyPr/>
          <a:lstStyle/>
          <a:p>
            <a:r>
              <a:rPr lang="en-US" altLang="en-US" dirty="0"/>
              <a:t>You can also use the same variable on both sides of the assignment statement</a:t>
            </a:r>
          </a:p>
          <a:p>
            <a:r>
              <a:rPr lang="en-US" altLang="en-US" dirty="0"/>
              <a:t>Example:</a:t>
            </a:r>
          </a:p>
          <a:p>
            <a:pPr marL="914400" lvl="2" indent="0">
              <a:buNone/>
            </a:pPr>
            <a:r>
              <a:rPr lang="en-US" altLang="en-US" dirty="0">
                <a:latin typeface="Courier New" panose="02070309020205020404" pitchFamily="49" charset="0"/>
                <a:cs typeface="Courier New" panose="02070309020205020404" pitchFamily="49" charset="0"/>
              </a:rPr>
              <a:t>x = x + 1;</a:t>
            </a:r>
          </a:p>
          <a:p>
            <a:pPr lvl="1"/>
            <a:r>
              <a:rPr lang="en-US" altLang="en-US" dirty="0"/>
              <a:t>First, the right side of the assignment is calculated.</a:t>
            </a:r>
          </a:p>
          <a:p>
            <a:pPr lvl="1"/>
            <a:r>
              <a:rPr lang="en-US" altLang="en-US" dirty="0"/>
              <a:t>Then, the new value is assigned into the variable on the left (</a:t>
            </a:r>
            <a:r>
              <a:rPr lang="en-US" altLang="en-US" dirty="0">
                <a:solidFill>
                  <a:srgbClr val="00B0F0"/>
                </a:solidFill>
              </a:rPr>
              <a:t>x</a:t>
            </a:r>
            <a:r>
              <a:rPr lang="en-US" altLang="en-US" dirty="0"/>
              <a:t>).</a:t>
            </a:r>
          </a:p>
          <a:p>
            <a:pPr lvl="2"/>
            <a:r>
              <a:rPr lang="en-US" altLang="en-US" dirty="0"/>
              <a:t>So if the value of x was 7 before the statement is executed, then x will become 8 after the statement is executed.</a:t>
            </a:r>
          </a:p>
          <a:p>
            <a:pPr lvl="2"/>
            <a:endParaRPr lang="en-US" altLang="en-US" dirty="0"/>
          </a:p>
          <a:p>
            <a:r>
              <a:rPr lang="en-US" altLang="en-US" sz="2400" dirty="0"/>
              <a:t>See sample program: </a:t>
            </a:r>
            <a:r>
              <a:rPr lang="en-US" altLang="en-US" sz="2400" dirty="0">
                <a:latin typeface="Courier New" panose="02070309020205020404" pitchFamily="49" charset="0"/>
                <a:cs typeface="Courier New" panose="02070309020205020404" pitchFamily="49" charset="0"/>
              </a:rPr>
              <a:t>VariablePractice.java</a:t>
            </a:r>
          </a:p>
        </p:txBody>
      </p:sp>
    </p:spTree>
    <p:extLst>
      <p:ext uri="{BB962C8B-B14F-4D97-AF65-F5344CB8AC3E}">
        <p14:creationId xmlns:p14="http://schemas.microsoft.com/office/powerpoint/2010/main" val="1819546027"/>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a:xfrm>
            <a:off x="685800" y="228600"/>
            <a:ext cx="7772400" cy="685800"/>
          </a:xfrm>
          <a:noFill/>
        </p:spPr>
        <p:txBody>
          <a:bodyPr/>
          <a:lstStyle/>
          <a:p>
            <a:r>
              <a:rPr lang="en-US" altLang="en-US" dirty="0"/>
              <a:t>Assignment Statements</a:t>
            </a:r>
          </a:p>
        </p:txBody>
      </p:sp>
      <p:sp>
        <p:nvSpPr>
          <p:cNvPr id="14340" name="Rectangle 3"/>
          <p:cNvSpPr>
            <a:spLocks noGrp="1" noChangeArrowheads="1"/>
          </p:cNvSpPr>
          <p:nvPr>
            <p:ph type="body" idx="1"/>
          </p:nvPr>
        </p:nvSpPr>
        <p:spPr>
          <a:xfrm>
            <a:off x="228600" y="1143000"/>
            <a:ext cx="8686800" cy="4876800"/>
          </a:xfrm>
          <a:noFill/>
        </p:spPr>
        <p:txBody>
          <a:bodyPr/>
          <a:lstStyle/>
          <a:p>
            <a:r>
              <a:rPr lang="en-US" altLang="en-US" dirty="0"/>
              <a:t>Note: in an assignment statement, the data type of the variable on the left must be compatible with the data type of the value on the right.</a:t>
            </a:r>
          </a:p>
          <a:p>
            <a:r>
              <a:rPr lang="en-US" altLang="en-US" dirty="0"/>
              <a:t>Example:</a:t>
            </a:r>
          </a:p>
          <a:p>
            <a:pPr marL="457200" lvl="1" indent="0">
              <a:buNone/>
            </a:pPr>
            <a:r>
              <a:rPr lang="en-US" altLang="en-US" dirty="0" err="1">
                <a:latin typeface="Courier New" panose="02070309020205020404" pitchFamily="49" charset="0"/>
                <a:cs typeface="Courier New" panose="02070309020205020404" pitchFamily="49" charset="0"/>
              </a:rPr>
              <a:t>int</a:t>
            </a:r>
            <a:r>
              <a:rPr lang="en-US" altLang="en-US" dirty="0">
                <a:latin typeface="Courier New" panose="02070309020205020404" pitchFamily="49" charset="0"/>
                <a:cs typeface="Courier New" panose="02070309020205020404" pitchFamily="49" charset="0"/>
              </a:rPr>
              <a:t> x = 1.0;</a:t>
            </a:r>
          </a:p>
          <a:p>
            <a:pPr lvl="1"/>
            <a:r>
              <a:rPr lang="en-US" altLang="en-US" dirty="0"/>
              <a:t>This would be illegal!</a:t>
            </a:r>
          </a:p>
          <a:p>
            <a:pPr lvl="1"/>
            <a:r>
              <a:rPr lang="en-US" altLang="en-US" dirty="0"/>
              <a:t>The data type of </a:t>
            </a:r>
            <a:r>
              <a:rPr lang="en-US" altLang="en-US" dirty="0">
                <a:solidFill>
                  <a:srgbClr val="00B0F0"/>
                </a:solidFill>
              </a:rPr>
              <a:t>x</a:t>
            </a:r>
            <a:r>
              <a:rPr lang="en-US" altLang="en-US" dirty="0"/>
              <a:t> is an </a:t>
            </a:r>
            <a:r>
              <a:rPr lang="en-US" altLang="en-US" dirty="0">
                <a:solidFill>
                  <a:srgbClr val="00B0F0"/>
                </a:solidFill>
              </a:rPr>
              <a:t>int</a:t>
            </a:r>
            <a:r>
              <a:rPr lang="en-US" altLang="en-US" dirty="0"/>
              <a:t>.</a:t>
            </a:r>
          </a:p>
          <a:p>
            <a:pPr lvl="1"/>
            <a:r>
              <a:rPr lang="en-US" altLang="en-US" dirty="0"/>
              <a:t>You cannot assign a </a:t>
            </a:r>
            <a:r>
              <a:rPr lang="en-US" altLang="en-US" dirty="0">
                <a:solidFill>
                  <a:srgbClr val="00B0F0"/>
                </a:solidFill>
              </a:rPr>
              <a:t>double </a:t>
            </a:r>
            <a:r>
              <a:rPr lang="en-US" altLang="en-US" dirty="0"/>
              <a:t>value (</a:t>
            </a:r>
            <a:r>
              <a:rPr lang="en-US" altLang="en-US" dirty="0">
                <a:solidFill>
                  <a:srgbClr val="00B0F0"/>
                </a:solidFill>
              </a:rPr>
              <a:t>1.0</a:t>
            </a:r>
            <a:r>
              <a:rPr lang="en-US" altLang="en-US" dirty="0"/>
              <a:t>) into an </a:t>
            </a:r>
            <a:r>
              <a:rPr lang="en-US" altLang="en-US" dirty="0" err="1">
                <a:solidFill>
                  <a:srgbClr val="00B0F0"/>
                </a:solidFill>
              </a:rPr>
              <a:t>int</a:t>
            </a:r>
            <a:r>
              <a:rPr lang="en-US" altLang="en-US" dirty="0">
                <a:solidFill>
                  <a:srgbClr val="00B0F0"/>
                </a:solidFill>
              </a:rPr>
              <a:t> </a:t>
            </a:r>
            <a:r>
              <a:rPr lang="en-US" altLang="en-US" dirty="0"/>
              <a:t>variable unless you use type casting.</a:t>
            </a:r>
          </a:p>
          <a:p>
            <a:pPr lvl="2"/>
            <a:r>
              <a:rPr lang="en-US" altLang="en-US" dirty="0"/>
              <a:t>Type casting is coming later…</a:t>
            </a:r>
          </a:p>
        </p:txBody>
      </p:sp>
    </p:spTree>
    <p:extLst>
      <p:ext uri="{BB962C8B-B14F-4D97-AF65-F5344CB8AC3E}">
        <p14:creationId xmlns:p14="http://schemas.microsoft.com/office/powerpoint/2010/main" val="2732886507"/>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Writing a Simple Program</a:t>
            </a:r>
          </a:p>
        </p:txBody>
      </p:sp>
      <p:sp>
        <p:nvSpPr>
          <p:cNvPr id="3" name="Content Placeholder 2"/>
          <p:cNvSpPr>
            <a:spLocks noGrp="1"/>
          </p:cNvSpPr>
          <p:nvPr>
            <p:ph idx="1"/>
          </p:nvPr>
        </p:nvSpPr>
        <p:spPr/>
        <p:txBody>
          <a:bodyPr/>
          <a:lstStyle/>
          <a:p>
            <a:r>
              <a:rPr lang="en-US" dirty="0"/>
              <a:t>Write a program that will calculate the area of a circle.</a:t>
            </a:r>
          </a:p>
          <a:p>
            <a:r>
              <a:rPr lang="en-US" dirty="0"/>
              <a:t>Remember:</a:t>
            </a:r>
          </a:p>
          <a:p>
            <a:pPr lvl="1"/>
            <a:r>
              <a:rPr lang="en-US" dirty="0"/>
              <a:t>Step 1: Problem-solving Phase</a:t>
            </a:r>
          </a:p>
          <a:p>
            <a:pPr lvl="1"/>
            <a:r>
              <a:rPr lang="en-US" dirty="0"/>
              <a:t>Step 2: Implementation Phase</a:t>
            </a:r>
          </a:p>
        </p:txBody>
      </p:sp>
    </p:spTree>
    <p:extLst>
      <p:ext uri="{BB962C8B-B14F-4D97-AF65-F5344CB8AC3E}">
        <p14:creationId xmlns:p14="http://schemas.microsoft.com/office/powerpoint/2010/main" val="36122019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Writing a Simple Program</a:t>
            </a:r>
          </a:p>
        </p:txBody>
      </p:sp>
      <p:sp>
        <p:nvSpPr>
          <p:cNvPr id="3" name="Content Placeholder 2"/>
          <p:cNvSpPr>
            <a:spLocks noGrp="1"/>
          </p:cNvSpPr>
          <p:nvPr>
            <p:ph idx="1"/>
          </p:nvPr>
        </p:nvSpPr>
        <p:spPr/>
        <p:txBody>
          <a:bodyPr/>
          <a:lstStyle/>
          <a:p>
            <a:r>
              <a:rPr lang="en-US" dirty="0"/>
              <a:t>Write a program that will calculate the area of a circle.</a:t>
            </a:r>
          </a:p>
          <a:p>
            <a:r>
              <a:rPr lang="en-US" b="1" dirty="0"/>
              <a:t>Step 1</a:t>
            </a:r>
            <a:r>
              <a:rPr lang="en-US" dirty="0"/>
              <a:t>: Design your algorithm</a:t>
            </a:r>
          </a:p>
          <a:p>
            <a:pPr marL="971550" lvl="1" indent="-514350">
              <a:buFont typeface="+mj-lt"/>
              <a:buAutoNum type="arabicPeriod"/>
            </a:pPr>
            <a:r>
              <a:rPr lang="en-US" dirty="0"/>
              <a:t>Get the radius of the circle.</a:t>
            </a:r>
          </a:p>
          <a:p>
            <a:pPr marL="971550" lvl="1" indent="-514350">
              <a:buFont typeface="+mj-lt"/>
              <a:buAutoNum type="arabicPeriod"/>
            </a:pPr>
            <a:r>
              <a:rPr lang="en-US" dirty="0"/>
              <a:t>Compute the area using the following formula:</a:t>
            </a:r>
          </a:p>
          <a:p>
            <a:pPr lvl="2"/>
            <a:r>
              <a:rPr lang="en-US" dirty="0"/>
              <a:t>area = radius x radius x π</a:t>
            </a:r>
          </a:p>
          <a:p>
            <a:pPr marL="971550" lvl="1" indent="-514350">
              <a:buFont typeface="+mj-lt"/>
              <a:buAutoNum type="arabicPeriod"/>
            </a:pPr>
            <a:r>
              <a:rPr lang="en-US" dirty="0"/>
              <a:t>Display the result</a:t>
            </a:r>
          </a:p>
        </p:txBody>
      </p:sp>
    </p:spTree>
    <p:extLst>
      <p:ext uri="{BB962C8B-B14F-4D97-AF65-F5344CB8AC3E}">
        <p14:creationId xmlns:p14="http://schemas.microsoft.com/office/powerpoint/2010/main" val="28178913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Writing a Simple Program</a:t>
            </a:r>
          </a:p>
        </p:txBody>
      </p:sp>
      <p:sp>
        <p:nvSpPr>
          <p:cNvPr id="3" name="Content Placeholder 2"/>
          <p:cNvSpPr>
            <a:spLocks noGrp="1"/>
          </p:cNvSpPr>
          <p:nvPr>
            <p:ph idx="1"/>
          </p:nvPr>
        </p:nvSpPr>
        <p:spPr>
          <a:xfrm>
            <a:off x="685800" y="1341438"/>
            <a:ext cx="7995536" cy="4430712"/>
          </a:xfrm>
        </p:spPr>
        <p:txBody>
          <a:bodyPr/>
          <a:lstStyle/>
          <a:p>
            <a:r>
              <a:rPr lang="en-US" dirty="0"/>
              <a:t>Write a program that will calculate the area of a circle.</a:t>
            </a:r>
          </a:p>
          <a:p>
            <a:r>
              <a:rPr lang="en-US" b="1" dirty="0"/>
              <a:t>Step 2</a:t>
            </a:r>
            <a:r>
              <a:rPr lang="en-US" dirty="0"/>
              <a:t>: Implementation (code the algorithm)</a:t>
            </a:r>
          </a:p>
          <a:p>
            <a:pPr lvl="1"/>
            <a:r>
              <a:rPr lang="en-US" dirty="0"/>
              <a:t>In order to store the radius, the program must declare a symbol called a </a:t>
            </a:r>
            <a:r>
              <a:rPr lang="en-US" b="1" dirty="0"/>
              <a:t>variable</a:t>
            </a:r>
            <a:r>
              <a:rPr lang="en-US" dirty="0"/>
              <a:t>.</a:t>
            </a:r>
          </a:p>
          <a:p>
            <a:pPr lvl="1"/>
            <a:r>
              <a:rPr lang="en-US" dirty="0"/>
              <a:t>A variable represents a value stored in the computer’s memory</a:t>
            </a:r>
          </a:p>
          <a:p>
            <a:pPr lvl="1"/>
            <a:r>
              <a:rPr lang="en-US" dirty="0"/>
              <a:t>You should choose good names for variables</a:t>
            </a:r>
          </a:p>
          <a:p>
            <a:pPr lvl="2"/>
            <a:r>
              <a:rPr lang="en-US" dirty="0"/>
              <a:t>Do not choose “x” or “y”…these have no meaning</a:t>
            </a:r>
          </a:p>
          <a:p>
            <a:pPr lvl="2"/>
            <a:r>
              <a:rPr lang="en-US" dirty="0"/>
              <a:t>Choose names with meaning…“area” or “radius”</a:t>
            </a:r>
          </a:p>
        </p:txBody>
      </p:sp>
    </p:spTree>
    <p:extLst>
      <p:ext uri="{BB962C8B-B14F-4D97-AF65-F5344CB8AC3E}">
        <p14:creationId xmlns:p14="http://schemas.microsoft.com/office/powerpoint/2010/main" val="31911110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Writing a Simple Program</a:t>
            </a:r>
          </a:p>
        </p:txBody>
      </p:sp>
      <p:sp>
        <p:nvSpPr>
          <p:cNvPr id="3" name="Content Placeholder 2"/>
          <p:cNvSpPr>
            <a:spLocks noGrp="1"/>
          </p:cNvSpPr>
          <p:nvPr>
            <p:ph idx="1"/>
          </p:nvPr>
        </p:nvSpPr>
        <p:spPr>
          <a:xfrm>
            <a:off x="685800" y="1341437"/>
            <a:ext cx="7995536" cy="5121557"/>
          </a:xfrm>
        </p:spPr>
        <p:txBody>
          <a:bodyPr/>
          <a:lstStyle/>
          <a:p>
            <a:r>
              <a:rPr lang="en-US" dirty="0"/>
              <a:t>Write a program that will calculate the area of a circle.</a:t>
            </a:r>
          </a:p>
          <a:p>
            <a:r>
              <a:rPr lang="en-US" b="1" dirty="0"/>
              <a:t>Step 2</a:t>
            </a:r>
            <a:r>
              <a:rPr lang="en-US" dirty="0"/>
              <a:t>: Implementation (code the algorithm)</a:t>
            </a:r>
          </a:p>
          <a:p>
            <a:pPr lvl="1"/>
            <a:r>
              <a:rPr lang="en-US" dirty="0"/>
              <a:t>What value do you want to store in </a:t>
            </a:r>
            <a:r>
              <a:rPr lang="en-US" i="1" dirty="0"/>
              <a:t>radius</a:t>
            </a:r>
            <a:r>
              <a:rPr lang="en-US" dirty="0"/>
              <a:t>?</a:t>
            </a:r>
          </a:p>
          <a:p>
            <a:pPr lvl="1"/>
            <a:r>
              <a:rPr lang="en-US" dirty="0"/>
              <a:t>What about </a:t>
            </a:r>
            <a:r>
              <a:rPr lang="en-US" i="1" dirty="0"/>
              <a:t>area</a:t>
            </a:r>
            <a:r>
              <a:rPr lang="en-US" dirty="0"/>
              <a:t>?</a:t>
            </a:r>
          </a:p>
          <a:p>
            <a:pPr lvl="2"/>
            <a:r>
              <a:rPr lang="en-US" dirty="0"/>
              <a:t>Integer? Real number? Something else maybe?</a:t>
            </a:r>
          </a:p>
          <a:p>
            <a:pPr lvl="1"/>
            <a:r>
              <a:rPr lang="en-US" dirty="0"/>
              <a:t>The variable’s </a:t>
            </a:r>
            <a:r>
              <a:rPr lang="en-US" b="1" u="sng" dirty="0"/>
              <a:t>data type</a:t>
            </a:r>
            <a:r>
              <a:rPr lang="en-US" dirty="0"/>
              <a:t> is the kind of data that you can store in that particular variable.</a:t>
            </a:r>
          </a:p>
          <a:p>
            <a:pPr lvl="1"/>
            <a:r>
              <a:rPr lang="en-US" dirty="0"/>
              <a:t>So when you </a:t>
            </a:r>
            <a:r>
              <a:rPr lang="en-US" b="1" dirty="0"/>
              <a:t>declare</a:t>
            </a:r>
            <a:r>
              <a:rPr lang="en-US" dirty="0"/>
              <a:t> (create) a variable, you must state its data type and the variable name.</a:t>
            </a:r>
          </a:p>
        </p:txBody>
      </p:sp>
    </p:spTree>
    <p:extLst>
      <p:ext uri="{BB962C8B-B14F-4D97-AF65-F5344CB8AC3E}">
        <p14:creationId xmlns:p14="http://schemas.microsoft.com/office/powerpoint/2010/main" val="10689501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Writing a Simple Program</a:t>
            </a:r>
          </a:p>
        </p:txBody>
      </p:sp>
      <p:sp>
        <p:nvSpPr>
          <p:cNvPr id="3" name="Content Placeholder 2"/>
          <p:cNvSpPr>
            <a:spLocks noGrp="1"/>
          </p:cNvSpPr>
          <p:nvPr>
            <p:ph idx="1"/>
          </p:nvPr>
        </p:nvSpPr>
        <p:spPr>
          <a:xfrm>
            <a:off x="685800" y="1341437"/>
            <a:ext cx="7995536" cy="5121557"/>
          </a:xfrm>
        </p:spPr>
        <p:txBody>
          <a:bodyPr/>
          <a:lstStyle/>
          <a:p>
            <a:r>
              <a:rPr lang="en-US" dirty="0"/>
              <a:t>Write a program that will calculate the area of a circle.</a:t>
            </a:r>
          </a:p>
          <a:p>
            <a:r>
              <a:rPr lang="en-US" b="1" dirty="0"/>
              <a:t>Step 2</a:t>
            </a:r>
            <a:r>
              <a:rPr lang="en-US" dirty="0"/>
              <a:t>: Implementation (code the algorithm)</a:t>
            </a:r>
          </a:p>
          <a:p>
            <a:pPr lvl="1"/>
            <a:r>
              <a:rPr lang="en-US" dirty="0"/>
              <a:t>Java provides simple data types for integers, real numbers, characters, and Boolean types.</a:t>
            </a:r>
          </a:p>
          <a:p>
            <a:pPr lvl="1"/>
            <a:r>
              <a:rPr lang="en-US" dirty="0"/>
              <a:t>These basic data types are known as </a:t>
            </a:r>
            <a:r>
              <a:rPr lang="en-US" b="1" dirty="0"/>
              <a:t>primitives</a:t>
            </a:r>
            <a:r>
              <a:rPr lang="en-US" dirty="0"/>
              <a:t>.</a:t>
            </a:r>
          </a:p>
          <a:p>
            <a:pPr lvl="1"/>
            <a:r>
              <a:rPr lang="en-US" dirty="0"/>
              <a:t>Here are two example primitive data types:</a:t>
            </a:r>
          </a:p>
          <a:p>
            <a:pPr lvl="2"/>
            <a:r>
              <a:rPr lang="en-US" dirty="0" err="1">
                <a:latin typeface="Courier"/>
              </a:rPr>
              <a:t>int</a:t>
            </a:r>
            <a:r>
              <a:rPr lang="en-US" dirty="0"/>
              <a:t> : used to store an integer</a:t>
            </a:r>
          </a:p>
          <a:p>
            <a:pPr lvl="2"/>
            <a:r>
              <a:rPr lang="en-US" dirty="0">
                <a:latin typeface="Courier"/>
              </a:rPr>
              <a:t>double</a:t>
            </a:r>
            <a:r>
              <a:rPr lang="en-US" dirty="0"/>
              <a:t> : used to store a real number</a:t>
            </a:r>
          </a:p>
        </p:txBody>
      </p:sp>
    </p:spTree>
    <p:extLst>
      <p:ext uri="{BB962C8B-B14F-4D97-AF65-F5344CB8AC3E}">
        <p14:creationId xmlns:p14="http://schemas.microsoft.com/office/powerpoint/2010/main" val="34373265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Writing a Simple Program</a:t>
            </a:r>
          </a:p>
        </p:txBody>
      </p:sp>
      <p:sp>
        <p:nvSpPr>
          <p:cNvPr id="3" name="Content Placeholder 2"/>
          <p:cNvSpPr>
            <a:spLocks noGrp="1"/>
          </p:cNvSpPr>
          <p:nvPr>
            <p:ph idx="1"/>
          </p:nvPr>
        </p:nvSpPr>
        <p:spPr>
          <a:xfrm>
            <a:off x="685800" y="1341438"/>
            <a:ext cx="7995536" cy="4430712"/>
          </a:xfrm>
        </p:spPr>
        <p:txBody>
          <a:bodyPr/>
          <a:lstStyle/>
          <a:p>
            <a:r>
              <a:rPr lang="en-US" dirty="0"/>
              <a:t>Write a program that will calculate the area of a circle.</a:t>
            </a:r>
          </a:p>
          <a:p>
            <a:r>
              <a:rPr lang="en-US" b="1" dirty="0"/>
              <a:t>Step 2</a:t>
            </a:r>
            <a:r>
              <a:rPr lang="en-US" dirty="0"/>
              <a:t>: Implementation (code the algorithm)</a:t>
            </a:r>
          </a:p>
        </p:txBody>
      </p:sp>
      <p:sp>
        <p:nvSpPr>
          <p:cNvPr id="5" name="TextBox 4"/>
          <p:cNvSpPr txBox="1"/>
          <p:nvPr/>
        </p:nvSpPr>
        <p:spPr>
          <a:xfrm>
            <a:off x="1145923" y="3156141"/>
            <a:ext cx="7312277" cy="2800767"/>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dirty="0">
                <a:latin typeface="Courier"/>
              </a:rPr>
              <a:t>public class </a:t>
            </a:r>
            <a:r>
              <a:rPr lang="en-US" dirty="0" err="1">
                <a:latin typeface="Courier"/>
              </a:rPr>
              <a:t>ComputeArea</a:t>
            </a:r>
            <a:r>
              <a:rPr lang="en-US" dirty="0">
                <a:latin typeface="Courier"/>
              </a:rPr>
              <a:t> {</a:t>
            </a:r>
          </a:p>
          <a:p>
            <a:r>
              <a:rPr lang="en-US" dirty="0">
                <a:latin typeface="Courier"/>
              </a:rPr>
              <a:t>   public static void main(String[] </a:t>
            </a:r>
            <a:r>
              <a:rPr lang="en-US" dirty="0" err="1">
                <a:latin typeface="Courier"/>
              </a:rPr>
              <a:t>args</a:t>
            </a:r>
            <a:r>
              <a:rPr lang="en-US" dirty="0">
                <a:latin typeface="Courier"/>
              </a:rPr>
              <a:t>) {</a:t>
            </a:r>
          </a:p>
          <a:p>
            <a:r>
              <a:rPr lang="en-US" dirty="0">
                <a:latin typeface="Courier"/>
              </a:rPr>
              <a:t>      double radius, area;</a:t>
            </a:r>
          </a:p>
          <a:p>
            <a:r>
              <a:rPr lang="en-US" dirty="0">
                <a:latin typeface="Courier"/>
              </a:rPr>
              <a:t>      // Step 1: get radius</a:t>
            </a:r>
          </a:p>
          <a:p>
            <a:endParaRPr lang="en-US" dirty="0">
              <a:latin typeface="Courier"/>
            </a:endParaRPr>
          </a:p>
          <a:p>
            <a:r>
              <a:rPr lang="en-US" dirty="0">
                <a:latin typeface="Courier"/>
              </a:rPr>
              <a:t>      // Step 2: calculate area</a:t>
            </a:r>
          </a:p>
          <a:p>
            <a:endParaRPr lang="en-US" dirty="0">
              <a:latin typeface="Courier"/>
            </a:endParaRPr>
          </a:p>
          <a:p>
            <a:r>
              <a:rPr lang="en-US" dirty="0">
                <a:latin typeface="Courier"/>
              </a:rPr>
              <a:t>      // Step 3: display the result</a:t>
            </a:r>
          </a:p>
          <a:p>
            <a:endParaRPr lang="en-US" dirty="0">
              <a:latin typeface="Courier"/>
            </a:endParaRPr>
          </a:p>
          <a:p>
            <a:r>
              <a:rPr lang="en-US" dirty="0">
                <a:latin typeface="Courier"/>
              </a:rPr>
              <a:t>   }</a:t>
            </a:r>
          </a:p>
          <a:p>
            <a:r>
              <a:rPr lang="en-US" dirty="0">
                <a:latin typeface="Courier"/>
              </a:rPr>
              <a:t>}</a:t>
            </a:r>
          </a:p>
        </p:txBody>
      </p:sp>
    </p:spTree>
    <p:extLst>
      <p:ext uri="{BB962C8B-B14F-4D97-AF65-F5344CB8AC3E}">
        <p14:creationId xmlns:p14="http://schemas.microsoft.com/office/powerpoint/2010/main" val="4363443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Writing a Simple Program</a:t>
            </a:r>
          </a:p>
        </p:txBody>
      </p:sp>
      <p:sp>
        <p:nvSpPr>
          <p:cNvPr id="3" name="Content Placeholder 2"/>
          <p:cNvSpPr>
            <a:spLocks noGrp="1"/>
          </p:cNvSpPr>
          <p:nvPr>
            <p:ph idx="1"/>
          </p:nvPr>
        </p:nvSpPr>
        <p:spPr>
          <a:xfrm>
            <a:off x="685800" y="1341437"/>
            <a:ext cx="7995536" cy="5121557"/>
          </a:xfrm>
        </p:spPr>
        <p:txBody>
          <a:bodyPr/>
          <a:lstStyle/>
          <a:p>
            <a:r>
              <a:rPr lang="en-US" dirty="0"/>
              <a:t>Write a program that will calculate the area of a circle.</a:t>
            </a:r>
          </a:p>
          <a:p>
            <a:r>
              <a:rPr lang="en-US" b="1" dirty="0"/>
              <a:t>Step 2</a:t>
            </a:r>
            <a:r>
              <a:rPr lang="en-US" dirty="0"/>
              <a:t>: Implementation (code the algorithm)</a:t>
            </a:r>
          </a:p>
          <a:p>
            <a:pPr lvl="1"/>
            <a:r>
              <a:rPr lang="en-US" dirty="0"/>
              <a:t>Now, we set a value for radius.</a:t>
            </a:r>
          </a:p>
          <a:p>
            <a:pPr lvl="2"/>
            <a:r>
              <a:rPr lang="en-US" dirty="0"/>
              <a:t>Later we will learn how to ask the user to input the value for radius!</a:t>
            </a:r>
          </a:p>
          <a:p>
            <a:pPr lvl="1"/>
            <a:r>
              <a:rPr lang="en-US" dirty="0"/>
              <a:t>We then perform the calculation to get the area.</a:t>
            </a:r>
          </a:p>
          <a:p>
            <a:pPr lvl="1"/>
            <a:r>
              <a:rPr lang="en-US" dirty="0"/>
              <a:t>And we print/display the result.</a:t>
            </a:r>
          </a:p>
        </p:txBody>
      </p:sp>
    </p:spTree>
    <p:extLst>
      <p:ext uri="{BB962C8B-B14F-4D97-AF65-F5344CB8AC3E}">
        <p14:creationId xmlns:p14="http://schemas.microsoft.com/office/powerpoint/2010/main" val="22314619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a:xfrm>
            <a:off x="685800" y="228600"/>
            <a:ext cx="7772400" cy="685800"/>
          </a:xfrm>
          <a:noFill/>
        </p:spPr>
        <p:txBody>
          <a:bodyPr/>
          <a:lstStyle/>
          <a:p>
            <a:r>
              <a:rPr lang="en-US" altLang="en-US"/>
              <a:t>Identifiers</a:t>
            </a:r>
          </a:p>
        </p:txBody>
      </p:sp>
      <p:sp>
        <p:nvSpPr>
          <p:cNvPr id="14340" name="Rectangle 3"/>
          <p:cNvSpPr>
            <a:spLocks noGrp="1" noChangeArrowheads="1"/>
          </p:cNvSpPr>
          <p:nvPr>
            <p:ph type="body" idx="1"/>
          </p:nvPr>
        </p:nvSpPr>
        <p:spPr>
          <a:xfrm>
            <a:off x="228600" y="1143000"/>
            <a:ext cx="8686800" cy="4876800"/>
          </a:xfrm>
          <a:noFill/>
        </p:spPr>
        <p:txBody>
          <a:bodyPr/>
          <a:lstStyle/>
          <a:p>
            <a:r>
              <a:rPr lang="en-US" altLang="en-US" sz="2800" dirty="0"/>
              <a:t>What is an identifier?</a:t>
            </a:r>
          </a:p>
          <a:p>
            <a:r>
              <a:rPr lang="en-US" altLang="en-US" sz="2800" dirty="0"/>
              <a:t>Identifiers are the names that identify elements of your program, such as classes, methods, and variables.</a:t>
            </a:r>
          </a:p>
          <a:p>
            <a:pPr lvl="1"/>
            <a:r>
              <a:rPr lang="en-US" altLang="en-US" sz="2400" dirty="0"/>
              <a:t>An identifier is a sequence of characters that consist of letters, digits, underscores (_), and dollar signs ($). </a:t>
            </a:r>
          </a:p>
          <a:p>
            <a:pPr lvl="1"/>
            <a:r>
              <a:rPr lang="en-US" altLang="en-US" sz="2400" dirty="0"/>
              <a:t>An identifier must start with a letter, an underscore (_), or a dollar sign ($). It cannot start with a digit. </a:t>
            </a:r>
          </a:p>
          <a:p>
            <a:pPr lvl="1"/>
            <a:r>
              <a:rPr lang="en-US" altLang="en-US" sz="2400" dirty="0"/>
              <a:t>An identifier cannot be a reserved word. (See Appendix A, “Java Keywords,” for a list of reserved words).</a:t>
            </a:r>
          </a:p>
          <a:p>
            <a:pPr lvl="1"/>
            <a:r>
              <a:rPr lang="en-US" altLang="en-US" sz="2400" dirty="0"/>
              <a:t>An identifier cannot be </a:t>
            </a:r>
            <a:r>
              <a:rPr lang="en-US" altLang="en-US" sz="2400" dirty="0">
                <a:latin typeface="Courier New" panose="02070309020205020404" pitchFamily="49" charset="0"/>
              </a:rPr>
              <a:t>true</a:t>
            </a:r>
            <a:r>
              <a:rPr lang="en-US" altLang="en-US" sz="2400" dirty="0"/>
              <a:t>, </a:t>
            </a:r>
            <a:r>
              <a:rPr lang="en-US" altLang="en-US" sz="2400" dirty="0">
                <a:latin typeface="Courier New" panose="02070309020205020404" pitchFamily="49" charset="0"/>
              </a:rPr>
              <a:t>false</a:t>
            </a:r>
            <a:r>
              <a:rPr lang="en-US" altLang="en-US" sz="2400" dirty="0"/>
              <a:t>, or</a:t>
            </a:r>
            <a:br>
              <a:rPr lang="en-US" altLang="en-US" sz="2400" dirty="0"/>
            </a:br>
            <a:r>
              <a:rPr lang="en-US" altLang="en-US" sz="2400" dirty="0">
                <a:latin typeface="Courier New" panose="02070309020205020404" pitchFamily="49" charset="0"/>
              </a:rPr>
              <a:t>null</a:t>
            </a:r>
            <a:r>
              <a:rPr lang="en-US" altLang="en-US" sz="2400" dirty="0"/>
              <a:t>.</a:t>
            </a:r>
          </a:p>
          <a:p>
            <a:pPr lvl="1"/>
            <a:r>
              <a:rPr lang="en-US" altLang="en-US" sz="2400" dirty="0"/>
              <a:t>An identifier can be of any length.</a:t>
            </a:r>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Writing a Simple Program</a:t>
            </a:r>
          </a:p>
        </p:txBody>
      </p:sp>
      <p:sp>
        <p:nvSpPr>
          <p:cNvPr id="3" name="Content Placeholder 2"/>
          <p:cNvSpPr>
            <a:spLocks noGrp="1"/>
          </p:cNvSpPr>
          <p:nvPr>
            <p:ph idx="1"/>
          </p:nvPr>
        </p:nvSpPr>
        <p:spPr>
          <a:xfrm>
            <a:off x="685800" y="1341438"/>
            <a:ext cx="7995536" cy="4430712"/>
          </a:xfrm>
        </p:spPr>
        <p:txBody>
          <a:bodyPr/>
          <a:lstStyle/>
          <a:p>
            <a:r>
              <a:rPr lang="en-US" dirty="0"/>
              <a:t>Write a program that will calculate the area of a circle.</a:t>
            </a:r>
          </a:p>
          <a:p>
            <a:r>
              <a:rPr lang="en-US" b="1" dirty="0"/>
              <a:t>Step 2</a:t>
            </a:r>
            <a:r>
              <a:rPr lang="en-US" dirty="0"/>
              <a:t>: Implementation (code the algorithm)</a:t>
            </a:r>
          </a:p>
        </p:txBody>
      </p:sp>
      <p:sp>
        <p:nvSpPr>
          <p:cNvPr id="5" name="TextBox 4"/>
          <p:cNvSpPr txBox="1"/>
          <p:nvPr/>
        </p:nvSpPr>
        <p:spPr>
          <a:xfrm>
            <a:off x="1145922" y="3156141"/>
            <a:ext cx="7842653" cy="3293209"/>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Ins="45720" rtlCol="0">
            <a:spAutoFit/>
          </a:bodyPr>
          <a:lstStyle/>
          <a:p>
            <a:r>
              <a:rPr lang="en-US" dirty="0">
                <a:latin typeface="Courier"/>
              </a:rPr>
              <a:t>public class </a:t>
            </a:r>
            <a:r>
              <a:rPr lang="en-US" dirty="0" err="1">
                <a:latin typeface="Courier"/>
              </a:rPr>
              <a:t>ComputeArea</a:t>
            </a:r>
            <a:r>
              <a:rPr lang="en-US" dirty="0">
                <a:latin typeface="Courier"/>
              </a:rPr>
              <a:t> {</a:t>
            </a:r>
          </a:p>
          <a:p>
            <a:r>
              <a:rPr lang="en-US" dirty="0">
                <a:latin typeface="Courier"/>
              </a:rPr>
              <a:t>   public static void main(String[] </a:t>
            </a:r>
            <a:r>
              <a:rPr lang="en-US" dirty="0" err="1">
                <a:latin typeface="Courier"/>
              </a:rPr>
              <a:t>args</a:t>
            </a:r>
            <a:r>
              <a:rPr lang="en-US" dirty="0">
                <a:latin typeface="Courier"/>
              </a:rPr>
              <a:t>) {</a:t>
            </a:r>
          </a:p>
          <a:p>
            <a:r>
              <a:rPr lang="en-US" dirty="0">
                <a:latin typeface="Courier"/>
              </a:rPr>
              <a:t>      double radius, area;</a:t>
            </a:r>
          </a:p>
          <a:p>
            <a:r>
              <a:rPr lang="en-US" dirty="0">
                <a:latin typeface="Courier"/>
              </a:rPr>
              <a:t>      // Step 1: set radius</a:t>
            </a:r>
          </a:p>
          <a:p>
            <a:r>
              <a:rPr lang="en-US" dirty="0">
                <a:latin typeface="Courier"/>
              </a:rPr>
              <a:t>      radius = 20;</a:t>
            </a:r>
          </a:p>
          <a:p>
            <a:r>
              <a:rPr lang="en-US" dirty="0">
                <a:latin typeface="Courier"/>
              </a:rPr>
              <a:t>      // Step 2: calculate area</a:t>
            </a:r>
          </a:p>
          <a:p>
            <a:r>
              <a:rPr lang="en-US" dirty="0">
                <a:latin typeface="Courier"/>
              </a:rPr>
              <a:t>      area = radius * radius * 3.14159;</a:t>
            </a:r>
          </a:p>
          <a:p>
            <a:endParaRPr lang="en-US" dirty="0">
              <a:latin typeface="Courier"/>
            </a:endParaRPr>
          </a:p>
          <a:p>
            <a:r>
              <a:rPr lang="en-US" dirty="0">
                <a:latin typeface="Courier"/>
              </a:rPr>
              <a:t>      // Step 3: display the result</a:t>
            </a:r>
          </a:p>
          <a:p>
            <a:r>
              <a:rPr lang="en-US" dirty="0">
                <a:latin typeface="Courier"/>
              </a:rPr>
              <a:t>      </a:t>
            </a:r>
            <a:r>
              <a:rPr lang="en-US" dirty="0" err="1">
                <a:latin typeface="Courier"/>
              </a:rPr>
              <a:t>System.out.println</a:t>
            </a:r>
            <a:r>
              <a:rPr lang="en-US" dirty="0">
                <a:latin typeface="Courier"/>
              </a:rPr>
              <a:t>(“The area for the circle of radius ” +</a:t>
            </a:r>
          </a:p>
          <a:p>
            <a:r>
              <a:rPr lang="en-US" dirty="0">
                <a:latin typeface="Courier"/>
              </a:rPr>
              <a:t>         </a:t>
            </a:r>
            <a:r>
              <a:rPr lang="en-US" b="1" dirty="0">
                <a:latin typeface="Courier"/>
              </a:rPr>
              <a:t>radius</a:t>
            </a:r>
            <a:r>
              <a:rPr lang="en-US" dirty="0">
                <a:latin typeface="Courier"/>
              </a:rPr>
              <a:t> + “ is ” + </a:t>
            </a:r>
            <a:r>
              <a:rPr lang="en-US" b="1" dirty="0">
                <a:latin typeface="Courier"/>
              </a:rPr>
              <a:t>area</a:t>
            </a:r>
            <a:r>
              <a:rPr lang="en-US" dirty="0">
                <a:latin typeface="Courier"/>
              </a:rPr>
              <a:t> + “.”);</a:t>
            </a:r>
          </a:p>
          <a:p>
            <a:r>
              <a:rPr lang="en-US" dirty="0">
                <a:latin typeface="Courier"/>
              </a:rPr>
              <a:t>   }</a:t>
            </a:r>
          </a:p>
          <a:p>
            <a:r>
              <a:rPr lang="en-US" dirty="0">
                <a:latin typeface="Courier"/>
              </a:rPr>
              <a:t>}</a:t>
            </a:r>
          </a:p>
        </p:txBody>
      </p:sp>
    </p:spTree>
    <p:extLst>
      <p:ext uri="{BB962C8B-B14F-4D97-AF65-F5344CB8AC3E}">
        <p14:creationId xmlns:p14="http://schemas.microsoft.com/office/powerpoint/2010/main" val="29423950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a:xfrm>
            <a:off x="685800" y="304800"/>
            <a:ext cx="7772400" cy="533400"/>
          </a:xfrm>
          <a:noFill/>
        </p:spPr>
        <p:txBody>
          <a:bodyPr/>
          <a:lstStyle/>
          <a:p>
            <a:r>
              <a:rPr lang="en-US" altLang="en-US" sz="4300"/>
              <a:t>Trace a Program Execution</a:t>
            </a:r>
          </a:p>
        </p:txBody>
      </p:sp>
      <p:sp>
        <p:nvSpPr>
          <p:cNvPr id="8196" name="Rectangle 3"/>
          <p:cNvSpPr>
            <a:spLocks noGrp="1" noChangeArrowheads="1"/>
          </p:cNvSpPr>
          <p:nvPr>
            <p:ph type="body" idx="1"/>
          </p:nvPr>
        </p:nvSpPr>
        <p:spPr>
          <a:xfrm>
            <a:off x="238360" y="1066800"/>
            <a:ext cx="5562600" cy="5181600"/>
          </a:xfrm>
        </p:spPr>
        <p:txBody>
          <a:bodyPr/>
          <a:lstStyle/>
          <a:p>
            <a:pPr>
              <a:lnSpc>
                <a:spcPct val="80000"/>
              </a:lnSpc>
              <a:buFont typeface="Monotype Sorts" pitchFamily="2" charset="2"/>
              <a:buNone/>
            </a:pPr>
            <a:r>
              <a:rPr lang="en-US" altLang="en-US" sz="1800" dirty="0"/>
              <a:t>public class </a:t>
            </a:r>
            <a:r>
              <a:rPr lang="en-US" altLang="en-US" sz="1800" dirty="0" err="1"/>
              <a:t>ComputeArea</a:t>
            </a:r>
            <a:r>
              <a:rPr lang="en-US" altLang="en-US" sz="1800" dirty="0"/>
              <a:t> {</a:t>
            </a:r>
          </a:p>
          <a:p>
            <a:pPr>
              <a:lnSpc>
                <a:spcPct val="80000"/>
              </a:lnSpc>
              <a:buFont typeface="Monotype Sorts" pitchFamily="2" charset="2"/>
              <a:buNone/>
            </a:pPr>
            <a:r>
              <a:rPr lang="en-US" altLang="en-US" sz="1800" dirty="0"/>
              <a:t>  public static void main(String[] </a:t>
            </a:r>
            <a:r>
              <a:rPr lang="en-US" altLang="en-US" sz="1800" dirty="0" err="1"/>
              <a:t>args</a:t>
            </a:r>
            <a:r>
              <a:rPr lang="en-US" altLang="en-US" sz="1800" dirty="0"/>
              <a:t>) {</a:t>
            </a:r>
          </a:p>
          <a:p>
            <a:pPr>
              <a:lnSpc>
                <a:spcPct val="80000"/>
              </a:lnSpc>
              <a:buFont typeface="Monotype Sorts" pitchFamily="2" charset="2"/>
              <a:buNone/>
            </a:pPr>
            <a:r>
              <a:rPr lang="en-US" altLang="en-US" sz="1800" dirty="0"/>
              <a:t>    double radius;</a:t>
            </a:r>
          </a:p>
          <a:p>
            <a:pPr>
              <a:lnSpc>
                <a:spcPct val="80000"/>
              </a:lnSpc>
              <a:buFont typeface="Monotype Sorts" pitchFamily="2" charset="2"/>
              <a:buNone/>
            </a:pPr>
            <a:r>
              <a:rPr lang="en-US" altLang="en-US" sz="1800" dirty="0"/>
              <a:t>    double area;</a:t>
            </a:r>
          </a:p>
          <a:p>
            <a:pPr>
              <a:lnSpc>
                <a:spcPct val="80000"/>
              </a:lnSpc>
              <a:buFont typeface="Monotype Sorts" pitchFamily="2" charset="2"/>
              <a:buNone/>
            </a:pPr>
            <a:r>
              <a:rPr lang="en-US" altLang="en-US" sz="1800" dirty="0"/>
              <a:t>    </a:t>
            </a:r>
          </a:p>
          <a:p>
            <a:pPr>
              <a:lnSpc>
                <a:spcPct val="80000"/>
              </a:lnSpc>
              <a:buFont typeface="Monotype Sorts" pitchFamily="2" charset="2"/>
              <a:buNone/>
            </a:pPr>
            <a:r>
              <a:rPr lang="en-US" altLang="en-US" sz="1800" dirty="0"/>
              <a:t>    // Assign a radius</a:t>
            </a:r>
          </a:p>
          <a:p>
            <a:pPr>
              <a:lnSpc>
                <a:spcPct val="80000"/>
              </a:lnSpc>
              <a:buFont typeface="Monotype Sorts" pitchFamily="2" charset="2"/>
              <a:buNone/>
            </a:pPr>
            <a:r>
              <a:rPr lang="en-US" altLang="en-US" sz="1800" dirty="0"/>
              <a:t>    radius = 20;</a:t>
            </a:r>
          </a:p>
          <a:p>
            <a:pPr>
              <a:lnSpc>
                <a:spcPct val="80000"/>
              </a:lnSpc>
              <a:buFont typeface="Monotype Sorts" pitchFamily="2" charset="2"/>
              <a:buNone/>
            </a:pPr>
            <a:r>
              <a:rPr lang="en-US" altLang="en-US" sz="1800" dirty="0"/>
              <a:t>    </a:t>
            </a:r>
          </a:p>
          <a:p>
            <a:pPr>
              <a:lnSpc>
                <a:spcPct val="80000"/>
              </a:lnSpc>
              <a:buFont typeface="Monotype Sorts" pitchFamily="2" charset="2"/>
              <a:buNone/>
            </a:pPr>
            <a:r>
              <a:rPr lang="en-US" altLang="en-US" sz="1800" dirty="0"/>
              <a:t>    // Compute area</a:t>
            </a:r>
          </a:p>
          <a:p>
            <a:pPr>
              <a:lnSpc>
                <a:spcPct val="80000"/>
              </a:lnSpc>
              <a:buFont typeface="Monotype Sorts" pitchFamily="2" charset="2"/>
              <a:buNone/>
            </a:pPr>
            <a:r>
              <a:rPr lang="en-US" altLang="en-US" sz="1800" dirty="0"/>
              <a:t>    area = radius * radius * 3.14159;</a:t>
            </a:r>
          </a:p>
          <a:p>
            <a:pPr>
              <a:lnSpc>
                <a:spcPct val="80000"/>
              </a:lnSpc>
              <a:buFont typeface="Monotype Sorts" pitchFamily="2" charset="2"/>
              <a:buNone/>
            </a:pPr>
            <a:r>
              <a:rPr lang="en-US" altLang="en-US" sz="1800" dirty="0"/>
              <a:t>    </a:t>
            </a:r>
          </a:p>
          <a:p>
            <a:pPr>
              <a:lnSpc>
                <a:spcPct val="80000"/>
              </a:lnSpc>
              <a:buFont typeface="Monotype Sorts" pitchFamily="2" charset="2"/>
              <a:buNone/>
            </a:pPr>
            <a:r>
              <a:rPr lang="en-US" altLang="en-US" sz="1800" dirty="0"/>
              <a:t>    // Display results</a:t>
            </a:r>
          </a:p>
          <a:p>
            <a:pPr>
              <a:lnSpc>
                <a:spcPct val="80000"/>
              </a:lnSpc>
              <a:buFont typeface="Monotype Sorts" pitchFamily="2" charset="2"/>
              <a:buNone/>
            </a:pPr>
            <a:r>
              <a:rPr lang="en-US" altLang="en-US" sz="1800" dirty="0"/>
              <a:t>    </a:t>
            </a:r>
            <a:r>
              <a:rPr lang="en-US" altLang="en-US" sz="1800" dirty="0" err="1"/>
              <a:t>System.out.println</a:t>
            </a:r>
            <a:r>
              <a:rPr lang="en-US" altLang="en-US" sz="1800" dirty="0"/>
              <a:t>("The area for the circle of radius " +</a:t>
            </a:r>
          </a:p>
          <a:p>
            <a:pPr>
              <a:lnSpc>
                <a:spcPct val="80000"/>
              </a:lnSpc>
              <a:buFont typeface="Monotype Sorts" pitchFamily="2" charset="2"/>
              <a:buNone/>
            </a:pPr>
            <a:r>
              <a:rPr lang="en-US" altLang="en-US" sz="1800" dirty="0"/>
              <a:t>      radius + " is " + area);</a:t>
            </a:r>
          </a:p>
          <a:p>
            <a:pPr>
              <a:lnSpc>
                <a:spcPct val="80000"/>
              </a:lnSpc>
              <a:buFont typeface="Monotype Sorts" pitchFamily="2" charset="2"/>
              <a:buNone/>
            </a:pPr>
            <a:r>
              <a:rPr lang="en-US" altLang="en-US" sz="1800" dirty="0"/>
              <a:t>  }</a:t>
            </a:r>
          </a:p>
          <a:p>
            <a:pPr>
              <a:lnSpc>
                <a:spcPct val="80000"/>
              </a:lnSpc>
              <a:buFont typeface="Monotype Sorts" pitchFamily="2" charset="2"/>
              <a:buNone/>
            </a:pPr>
            <a:r>
              <a:rPr lang="en-US" altLang="en-US" sz="1800" dirty="0"/>
              <a:t>}</a:t>
            </a:r>
          </a:p>
        </p:txBody>
      </p:sp>
      <p:sp>
        <p:nvSpPr>
          <p:cNvPr id="8197" name="Rectangle 8"/>
          <p:cNvSpPr>
            <a:spLocks noChangeArrowheads="1"/>
          </p:cNvSpPr>
          <p:nvPr/>
        </p:nvSpPr>
        <p:spPr bwMode="auto">
          <a:xfrm>
            <a:off x="6837363" y="1854200"/>
            <a:ext cx="1524000" cy="306388"/>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9144" tIns="9144" rIns="9144" bIns="9144"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solidFill>
                  <a:schemeClr val="accent2"/>
                </a:solidFill>
              </a:rPr>
              <a:t>no value</a:t>
            </a:r>
          </a:p>
        </p:txBody>
      </p:sp>
      <p:sp>
        <p:nvSpPr>
          <p:cNvPr id="8198" name="Text Box 9"/>
          <p:cNvSpPr txBox="1">
            <a:spLocks noChangeArrowheads="1"/>
          </p:cNvSpPr>
          <p:nvPr/>
        </p:nvSpPr>
        <p:spPr bwMode="auto">
          <a:xfrm>
            <a:off x="6019800" y="1828800"/>
            <a:ext cx="838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50000"/>
              </a:spcBef>
              <a:buClrTx/>
              <a:buSzTx/>
              <a:buFontTx/>
              <a:buNone/>
            </a:pPr>
            <a:r>
              <a:rPr lang="en-US" altLang="en-US" sz="1800"/>
              <a:t>radius</a:t>
            </a:r>
          </a:p>
        </p:txBody>
      </p:sp>
      <p:sp>
        <p:nvSpPr>
          <p:cNvPr id="8199" name="Rectangle 10"/>
          <p:cNvSpPr>
            <a:spLocks noChangeArrowheads="1"/>
          </p:cNvSpPr>
          <p:nvPr/>
        </p:nvSpPr>
        <p:spPr bwMode="auto">
          <a:xfrm>
            <a:off x="457200" y="1623965"/>
            <a:ext cx="5105400" cy="295275"/>
          </a:xfrm>
          <a:prstGeom prst="rect">
            <a:avLst/>
          </a:prstGeom>
          <a:solidFill>
            <a:schemeClr val="accent1">
              <a:alpha val="45097"/>
            </a:schemeClr>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1600"/>
          </a:p>
        </p:txBody>
      </p:sp>
      <p:sp>
        <p:nvSpPr>
          <p:cNvPr id="186380" name="AutoShape 12"/>
          <p:cNvSpPr>
            <a:spLocks noChangeArrowheads="1"/>
          </p:cNvSpPr>
          <p:nvPr/>
        </p:nvSpPr>
        <p:spPr bwMode="auto">
          <a:xfrm>
            <a:off x="6761163" y="893763"/>
            <a:ext cx="1881187" cy="615950"/>
          </a:xfrm>
          <a:prstGeom prst="wedgeRoundRectCallout">
            <a:avLst>
              <a:gd name="adj1" fmla="val -32870"/>
              <a:gd name="adj2" fmla="val 122421"/>
              <a:gd name="adj3" fmla="val 16667"/>
            </a:avLst>
          </a:prstGeom>
          <a:solidFill>
            <a:schemeClr val="accent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t>allocate memory for radius</a:t>
            </a:r>
          </a:p>
        </p:txBody>
      </p:sp>
      <p:sp>
        <p:nvSpPr>
          <p:cNvPr id="8201" name="Rectangle 13"/>
          <p:cNvSpPr>
            <a:spLocks noChangeArrowheads="1"/>
          </p:cNvSpPr>
          <p:nvPr/>
        </p:nvSpPr>
        <p:spPr bwMode="auto">
          <a:xfrm>
            <a:off x="0" y="0"/>
            <a:ext cx="1524000" cy="381000"/>
          </a:xfrm>
          <a:prstGeom prst="rect">
            <a:avLst/>
          </a:prstGeom>
          <a:noFill/>
          <a:ln w="12700">
            <a:solidFill>
              <a:srgbClr val="FF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solidFill>
                  <a:schemeClr val="bg2"/>
                </a:solidFill>
                <a:latin typeface="Forte" panose="03060902040502070203" pitchFamily="66" charset="0"/>
              </a:rPr>
              <a:t>animation</a:t>
            </a:r>
          </a:p>
        </p:txBody>
      </p:sp>
      <p:sp>
        <p:nvSpPr>
          <p:cNvPr id="2" name="TextBox 1"/>
          <p:cNvSpPr txBox="1"/>
          <p:nvPr/>
        </p:nvSpPr>
        <p:spPr>
          <a:xfrm>
            <a:off x="1805" y="1085061"/>
            <a:ext cx="230832" cy="4524315"/>
          </a:xfrm>
          <a:prstGeom prst="rect">
            <a:avLst/>
          </a:prstGeom>
          <a:noFill/>
        </p:spPr>
        <p:txBody>
          <a:bodyPr wrap="none" lIns="0" tIns="0" rIns="0" bIns="0" rtlCol="0">
            <a:spAutoFit/>
          </a:bodyPr>
          <a:lstStyle/>
          <a:p>
            <a:r>
              <a:rPr lang="en-US" sz="1800" dirty="0"/>
              <a:t>1</a:t>
            </a:r>
          </a:p>
          <a:p>
            <a:r>
              <a:rPr lang="en-US" sz="1800" dirty="0"/>
              <a:t>2</a:t>
            </a:r>
          </a:p>
          <a:p>
            <a:r>
              <a:rPr lang="en-US" sz="1800" dirty="0"/>
              <a:t>3</a:t>
            </a:r>
          </a:p>
          <a:p>
            <a:r>
              <a:rPr lang="en-US" sz="1800" dirty="0"/>
              <a:t>4</a:t>
            </a:r>
          </a:p>
          <a:p>
            <a:r>
              <a:rPr lang="en-US" sz="1800" dirty="0"/>
              <a:t>5</a:t>
            </a:r>
          </a:p>
          <a:p>
            <a:r>
              <a:rPr lang="en-US" sz="1800" dirty="0"/>
              <a:t>6</a:t>
            </a:r>
          </a:p>
          <a:p>
            <a:r>
              <a:rPr lang="en-US" sz="1800" dirty="0"/>
              <a:t>7</a:t>
            </a:r>
          </a:p>
          <a:p>
            <a:r>
              <a:rPr lang="en-US" sz="1800" dirty="0"/>
              <a:t>8</a:t>
            </a:r>
          </a:p>
          <a:p>
            <a:r>
              <a:rPr lang="en-US" sz="1800" dirty="0"/>
              <a:t>9</a:t>
            </a:r>
          </a:p>
          <a:p>
            <a:r>
              <a:rPr lang="en-US" sz="1800" dirty="0"/>
              <a:t>10</a:t>
            </a:r>
          </a:p>
          <a:p>
            <a:r>
              <a:rPr lang="en-US" sz="1800" dirty="0"/>
              <a:t>11</a:t>
            </a:r>
          </a:p>
          <a:p>
            <a:r>
              <a:rPr lang="en-US" sz="1800" dirty="0"/>
              <a:t>12</a:t>
            </a:r>
          </a:p>
          <a:p>
            <a:r>
              <a:rPr lang="en-US" sz="1800" dirty="0"/>
              <a:t>13</a:t>
            </a:r>
          </a:p>
          <a:p>
            <a:r>
              <a:rPr lang="en-US" sz="1800" dirty="0"/>
              <a:t>14</a:t>
            </a:r>
          </a:p>
          <a:p>
            <a:r>
              <a:rPr lang="en-US" sz="1800" dirty="0"/>
              <a:t>15</a:t>
            </a:r>
          </a:p>
          <a:p>
            <a:r>
              <a:rPr lang="en-US" sz="1800" dirty="0"/>
              <a:t>16</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186380"/>
                                        </p:tgtEl>
                                        <p:attrNameLst>
                                          <p:attrName>style.visibility</p:attrName>
                                        </p:attrNameLst>
                                      </p:cBhvr>
                                      <p:to>
                                        <p:strVal val="visible"/>
                                      </p:to>
                                    </p:set>
                                    <p:anim calcmode="lin" valueType="num">
                                      <p:cBhvr additive="base">
                                        <p:cTn id="7" dur="500" fill="hold"/>
                                        <p:tgtEl>
                                          <p:spTgt spid="186380"/>
                                        </p:tgtEl>
                                        <p:attrNameLst>
                                          <p:attrName>ppt_x</p:attrName>
                                        </p:attrNameLst>
                                      </p:cBhvr>
                                      <p:tavLst>
                                        <p:tav tm="0">
                                          <p:val>
                                            <p:strVal val="0-#ppt_w/2"/>
                                          </p:val>
                                        </p:tav>
                                        <p:tav tm="100000">
                                          <p:val>
                                            <p:strVal val="#ppt_x"/>
                                          </p:val>
                                        </p:tav>
                                      </p:tavLst>
                                    </p:anim>
                                    <p:anim calcmode="lin" valueType="num">
                                      <p:cBhvr additive="base">
                                        <p:cTn id="8" dur="500" fill="hold"/>
                                        <p:tgtEl>
                                          <p:spTgt spid="1863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638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a:xfrm>
            <a:off x="685800" y="304800"/>
            <a:ext cx="7772400" cy="533400"/>
          </a:xfrm>
          <a:noFill/>
        </p:spPr>
        <p:txBody>
          <a:bodyPr/>
          <a:lstStyle/>
          <a:p>
            <a:r>
              <a:rPr lang="en-US" altLang="en-US" sz="4300"/>
              <a:t>Trace a Program Execution</a:t>
            </a:r>
          </a:p>
        </p:txBody>
      </p:sp>
      <p:sp>
        <p:nvSpPr>
          <p:cNvPr id="9220" name="Rectangle 3"/>
          <p:cNvSpPr>
            <a:spLocks noGrp="1" noChangeArrowheads="1"/>
          </p:cNvSpPr>
          <p:nvPr>
            <p:ph type="body" idx="1"/>
          </p:nvPr>
        </p:nvSpPr>
        <p:spPr>
          <a:xfrm>
            <a:off x="238360" y="1066800"/>
            <a:ext cx="5562600" cy="5181600"/>
          </a:xfrm>
        </p:spPr>
        <p:txBody>
          <a:bodyPr/>
          <a:lstStyle/>
          <a:p>
            <a:pPr>
              <a:lnSpc>
                <a:spcPct val="80000"/>
              </a:lnSpc>
              <a:buFont typeface="Monotype Sorts" pitchFamily="2" charset="2"/>
              <a:buNone/>
            </a:pPr>
            <a:r>
              <a:rPr lang="en-US" altLang="en-US" sz="1800" dirty="0"/>
              <a:t>public class </a:t>
            </a:r>
            <a:r>
              <a:rPr lang="en-US" altLang="en-US" sz="1800" dirty="0" err="1"/>
              <a:t>ComputeArea</a:t>
            </a:r>
            <a:r>
              <a:rPr lang="en-US" altLang="en-US" sz="1800" dirty="0"/>
              <a:t> {</a:t>
            </a:r>
          </a:p>
          <a:p>
            <a:pPr>
              <a:lnSpc>
                <a:spcPct val="80000"/>
              </a:lnSpc>
              <a:buFont typeface="Monotype Sorts" pitchFamily="2" charset="2"/>
              <a:buNone/>
            </a:pPr>
            <a:r>
              <a:rPr lang="en-US" altLang="en-US" sz="1800" dirty="0"/>
              <a:t>  public static void main(String[] </a:t>
            </a:r>
            <a:r>
              <a:rPr lang="en-US" altLang="en-US" sz="1800" dirty="0" err="1"/>
              <a:t>args</a:t>
            </a:r>
            <a:r>
              <a:rPr lang="en-US" altLang="en-US" sz="1800" dirty="0"/>
              <a:t>) {</a:t>
            </a:r>
          </a:p>
          <a:p>
            <a:pPr>
              <a:lnSpc>
                <a:spcPct val="80000"/>
              </a:lnSpc>
              <a:buFont typeface="Monotype Sorts" pitchFamily="2" charset="2"/>
              <a:buNone/>
            </a:pPr>
            <a:r>
              <a:rPr lang="en-US" altLang="en-US" sz="1800" dirty="0"/>
              <a:t>    double radius;</a:t>
            </a:r>
          </a:p>
          <a:p>
            <a:pPr>
              <a:lnSpc>
                <a:spcPct val="80000"/>
              </a:lnSpc>
              <a:buFont typeface="Monotype Sorts" pitchFamily="2" charset="2"/>
              <a:buNone/>
            </a:pPr>
            <a:r>
              <a:rPr lang="en-US" altLang="en-US" sz="1800" dirty="0"/>
              <a:t>    double area;</a:t>
            </a:r>
          </a:p>
          <a:p>
            <a:pPr>
              <a:lnSpc>
                <a:spcPct val="80000"/>
              </a:lnSpc>
              <a:buFont typeface="Monotype Sorts" pitchFamily="2" charset="2"/>
              <a:buNone/>
            </a:pPr>
            <a:r>
              <a:rPr lang="en-US" altLang="en-US" sz="1800" dirty="0"/>
              <a:t>    </a:t>
            </a:r>
          </a:p>
          <a:p>
            <a:pPr>
              <a:lnSpc>
                <a:spcPct val="80000"/>
              </a:lnSpc>
              <a:buFont typeface="Monotype Sorts" pitchFamily="2" charset="2"/>
              <a:buNone/>
            </a:pPr>
            <a:r>
              <a:rPr lang="en-US" altLang="en-US" sz="1800" dirty="0"/>
              <a:t>    // Assign a radius</a:t>
            </a:r>
          </a:p>
          <a:p>
            <a:pPr>
              <a:lnSpc>
                <a:spcPct val="80000"/>
              </a:lnSpc>
              <a:buFont typeface="Monotype Sorts" pitchFamily="2" charset="2"/>
              <a:buNone/>
            </a:pPr>
            <a:r>
              <a:rPr lang="en-US" altLang="en-US" sz="1800" dirty="0"/>
              <a:t>    radius = 20;</a:t>
            </a:r>
          </a:p>
          <a:p>
            <a:pPr>
              <a:lnSpc>
                <a:spcPct val="80000"/>
              </a:lnSpc>
              <a:buFont typeface="Monotype Sorts" pitchFamily="2" charset="2"/>
              <a:buNone/>
            </a:pPr>
            <a:r>
              <a:rPr lang="en-US" altLang="en-US" sz="1800" dirty="0"/>
              <a:t>    </a:t>
            </a:r>
          </a:p>
          <a:p>
            <a:pPr>
              <a:lnSpc>
                <a:spcPct val="80000"/>
              </a:lnSpc>
              <a:buFont typeface="Monotype Sorts" pitchFamily="2" charset="2"/>
              <a:buNone/>
            </a:pPr>
            <a:r>
              <a:rPr lang="en-US" altLang="en-US" sz="1800" dirty="0"/>
              <a:t>    // Compute area</a:t>
            </a:r>
          </a:p>
          <a:p>
            <a:pPr>
              <a:lnSpc>
                <a:spcPct val="80000"/>
              </a:lnSpc>
              <a:buFont typeface="Monotype Sorts" pitchFamily="2" charset="2"/>
              <a:buNone/>
            </a:pPr>
            <a:r>
              <a:rPr lang="en-US" altLang="en-US" sz="1800" dirty="0"/>
              <a:t>    area = radius * radius * 3.14159;</a:t>
            </a:r>
          </a:p>
          <a:p>
            <a:pPr>
              <a:lnSpc>
                <a:spcPct val="80000"/>
              </a:lnSpc>
              <a:buFont typeface="Monotype Sorts" pitchFamily="2" charset="2"/>
              <a:buNone/>
            </a:pPr>
            <a:r>
              <a:rPr lang="en-US" altLang="en-US" sz="1800" dirty="0"/>
              <a:t>    </a:t>
            </a:r>
          </a:p>
          <a:p>
            <a:pPr>
              <a:lnSpc>
                <a:spcPct val="80000"/>
              </a:lnSpc>
              <a:buFont typeface="Monotype Sorts" pitchFamily="2" charset="2"/>
              <a:buNone/>
            </a:pPr>
            <a:r>
              <a:rPr lang="en-US" altLang="en-US" sz="1800" dirty="0"/>
              <a:t>    // Display results</a:t>
            </a:r>
          </a:p>
          <a:p>
            <a:pPr>
              <a:lnSpc>
                <a:spcPct val="80000"/>
              </a:lnSpc>
              <a:buFont typeface="Monotype Sorts" pitchFamily="2" charset="2"/>
              <a:buNone/>
            </a:pPr>
            <a:r>
              <a:rPr lang="en-US" altLang="en-US" sz="1800" dirty="0"/>
              <a:t>    </a:t>
            </a:r>
            <a:r>
              <a:rPr lang="en-US" altLang="en-US" sz="1800" dirty="0" err="1"/>
              <a:t>System.out.println</a:t>
            </a:r>
            <a:r>
              <a:rPr lang="en-US" altLang="en-US" sz="1800" dirty="0"/>
              <a:t>("The area for the circle of radius " +</a:t>
            </a:r>
          </a:p>
          <a:p>
            <a:pPr>
              <a:lnSpc>
                <a:spcPct val="80000"/>
              </a:lnSpc>
              <a:buFont typeface="Monotype Sorts" pitchFamily="2" charset="2"/>
              <a:buNone/>
            </a:pPr>
            <a:r>
              <a:rPr lang="en-US" altLang="en-US" sz="1800" dirty="0"/>
              <a:t>      radius + " is " + area);</a:t>
            </a:r>
          </a:p>
          <a:p>
            <a:pPr>
              <a:lnSpc>
                <a:spcPct val="80000"/>
              </a:lnSpc>
              <a:buFont typeface="Monotype Sorts" pitchFamily="2" charset="2"/>
              <a:buNone/>
            </a:pPr>
            <a:r>
              <a:rPr lang="en-US" altLang="en-US" sz="1800" dirty="0"/>
              <a:t>  }</a:t>
            </a:r>
          </a:p>
          <a:p>
            <a:pPr>
              <a:lnSpc>
                <a:spcPct val="80000"/>
              </a:lnSpc>
              <a:buFont typeface="Monotype Sorts" pitchFamily="2" charset="2"/>
              <a:buNone/>
            </a:pPr>
            <a:r>
              <a:rPr lang="en-US" altLang="en-US" sz="1800" dirty="0"/>
              <a:t>}</a:t>
            </a:r>
          </a:p>
        </p:txBody>
      </p:sp>
      <p:sp>
        <p:nvSpPr>
          <p:cNvPr id="9221" name="Rectangle 4"/>
          <p:cNvSpPr>
            <a:spLocks noChangeArrowheads="1"/>
          </p:cNvSpPr>
          <p:nvPr/>
        </p:nvSpPr>
        <p:spPr bwMode="auto">
          <a:xfrm>
            <a:off x="6858000" y="1816100"/>
            <a:ext cx="1524000" cy="268288"/>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9144" tIns="9144" rIns="9144" bIns="9144"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solidFill>
                  <a:schemeClr val="bg2"/>
                </a:solidFill>
              </a:rPr>
              <a:t>no value</a:t>
            </a:r>
          </a:p>
        </p:txBody>
      </p:sp>
      <p:sp>
        <p:nvSpPr>
          <p:cNvPr id="9222" name="Text Box 5"/>
          <p:cNvSpPr txBox="1">
            <a:spLocks noChangeArrowheads="1"/>
          </p:cNvSpPr>
          <p:nvPr/>
        </p:nvSpPr>
        <p:spPr bwMode="auto">
          <a:xfrm>
            <a:off x="6019800" y="1752600"/>
            <a:ext cx="838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50000"/>
              </a:spcBef>
              <a:buClrTx/>
              <a:buSzTx/>
              <a:buFontTx/>
              <a:buNone/>
            </a:pPr>
            <a:r>
              <a:rPr lang="en-US" altLang="en-US" sz="1800"/>
              <a:t>radius</a:t>
            </a:r>
          </a:p>
        </p:txBody>
      </p:sp>
      <p:sp>
        <p:nvSpPr>
          <p:cNvPr id="9223" name="Rectangle 6"/>
          <p:cNvSpPr>
            <a:spLocks noChangeArrowheads="1"/>
          </p:cNvSpPr>
          <p:nvPr/>
        </p:nvSpPr>
        <p:spPr bwMode="auto">
          <a:xfrm>
            <a:off x="457200" y="1892800"/>
            <a:ext cx="5105400" cy="306388"/>
          </a:xfrm>
          <a:prstGeom prst="rect">
            <a:avLst/>
          </a:prstGeom>
          <a:solidFill>
            <a:schemeClr val="accent1">
              <a:alpha val="45097"/>
            </a:schemeClr>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1600"/>
          </a:p>
        </p:txBody>
      </p:sp>
      <p:sp>
        <p:nvSpPr>
          <p:cNvPr id="9224" name="Text Box 7"/>
          <p:cNvSpPr txBox="1">
            <a:spLocks noChangeArrowheads="1"/>
          </p:cNvSpPr>
          <p:nvPr/>
        </p:nvSpPr>
        <p:spPr bwMode="auto">
          <a:xfrm>
            <a:off x="6858000" y="1219200"/>
            <a:ext cx="1447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50000"/>
              </a:spcBef>
              <a:buClrTx/>
              <a:buSzTx/>
              <a:buFontTx/>
              <a:buNone/>
            </a:pPr>
            <a:r>
              <a:rPr lang="en-US" altLang="en-US" sz="1800"/>
              <a:t>memory</a:t>
            </a:r>
          </a:p>
        </p:txBody>
      </p:sp>
      <p:sp>
        <p:nvSpPr>
          <p:cNvPr id="9225" name="Rectangle 8"/>
          <p:cNvSpPr>
            <a:spLocks noChangeArrowheads="1"/>
          </p:cNvSpPr>
          <p:nvPr/>
        </p:nvSpPr>
        <p:spPr bwMode="auto">
          <a:xfrm>
            <a:off x="6837363" y="2200275"/>
            <a:ext cx="1563687" cy="269875"/>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9144" tIns="9144" rIns="9144" bIns="9144"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solidFill>
                  <a:schemeClr val="accent2"/>
                </a:solidFill>
              </a:rPr>
              <a:t>no value</a:t>
            </a:r>
          </a:p>
        </p:txBody>
      </p:sp>
      <p:sp>
        <p:nvSpPr>
          <p:cNvPr id="9226" name="Text Box 9"/>
          <p:cNvSpPr txBox="1">
            <a:spLocks noChangeArrowheads="1"/>
          </p:cNvSpPr>
          <p:nvPr/>
        </p:nvSpPr>
        <p:spPr bwMode="auto">
          <a:xfrm>
            <a:off x="6019800" y="2133600"/>
            <a:ext cx="838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50000"/>
              </a:spcBef>
              <a:buClrTx/>
              <a:buSzTx/>
              <a:buFontTx/>
              <a:buNone/>
            </a:pPr>
            <a:r>
              <a:rPr lang="en-US" altLang="en-US" sz="1800"/>
              <a:t>area</a:t>
            </a:r>
          </a:p>
        </p:txBody>
      </p:sp>
      <p:sp>
        <p:nvSpPr>
          <p:cNvPr id="187403" name="AutoShape 11"/>
          <p:cNvSpPr>
            <a:spLocks noChangeArrowheads="1"/>
          </p:cNvSpPr>
          <p:nvPr/>
        </p:nvSpPr>
        <p:spPr bwMode="auto">
          <a:xfrm>
            <a:off x="6569075" y="3082925"/>
            <a:ext cx="1881188" cy="615950"/>
          </a:xfrm>
          <a:prstGeom prst="wedgeRoundRectCallout">
            <a:avLst>
              <a:gd name="adj1" fmla="val -26880"/>
              <a:gd name="adj2" fmla="val -170102"/>
              <a:gd name="adj3" fmla="val 16667"/>
            </a:avLst>
          </a:prstGeom>
          <a:solidFill>
            <a:schemeClr val="accent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t>allocate memory for area</a:t>
            </a:r>
          </a:p>
        </p:txBody>
      </p:sp>
      <p:sp>
        <p:nvSpPr>
          <p:cNvPr id="9228" name="Rectangle 12"/>
          <p:cNvSpPr>
            <a:spLocks noChangeArrowheads="1"/>
          </p:cNvSpPr>
          <p:nvPr/>
        </p:nvSpPr>
        <p:spPr bwMode="auto">
          <a:xfrm>
            <a:off x="0" y="0"/>
            <a:ext cx="1524000" cy="381000"/>
          </a:xfrm>
          <a:prstGeom prst="rect">
            <a:avLst/>
          </a:prstGeom>
          <a:noFill/>
          <a:ln w="12700">
            <a:solidFill>
              <a:srgbClr val="FF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solidFill>
                  <a:schemeClr val="bg2"/>
                </a:solidFill>
                <a:latin typeface="Forte" panose="03060902040502070203" pitchFamily="66" charset="0"/>
              </a:rPr>
              <a:t>animation</a:t>
            </a:r>
          </a:p>
        </p:txBody>
      </p:sp>
      <p:sp>
        <p:nvSpPr>
          <p:cNvPr id="13" name="TextBox 12"/>
          <p:cNvSpPr txBox="1"/>
          <p:nvPr/>
        </p:nvSpPr>
        <p:spPr>
          <a:xfrm>
            <a:off x="1805" y="1085061"/>
            <a:ext cx="230832" cy="4524315"/>
          </a:xfrm>
          <a:prstGeom prst="rect">
            <a:avLst/>
          </a:prstGeom>
          <a:noFill/>
        </p:spPr>
        <p:txBody>
          <a:bodyPr wrap="none" lIns="0" tIns="0" rIns="0" bIns="0" rtlCol="0">
            <a:spAutoFit/>
          </a:bodyPr>
          <a:lstStyle/>
          <a:p>
            <a:r>
              <a:rPr lang="en-US" sz="1800" dirty="0"/>
              <a:t>1</a:t>
            </a:r>
          </a:p>
          <a:p>
            <a:r>
              <a:rPr lang="en-US" sz="1800" dirty="0"/>
              <a:t>2</a:t>
            </a:r>
          </a:p>
          <a:p>
            <a:r>
              <a:rPr lang="en-US" sz="1800" dirty="0"/>
              <a:t>3</a:t>
            </a:r>
          </a:p>
          <a:p>
            <a:r>
              <a:rPr lang="en-US" sz="1800" dirty="0"/>
              <a:t>4</a:t>
            </a:r>
          </a:p>
          <a:p>
            <a:r>
              <a:rPr lang="en-US" sz="1800" dirty="0"/>
              <a:t>5</a:t>
            </a:r>
          </a:p>
          <a:p>
            <a:r>
              <a:rPr lang="en-US" sz="1800" dirty="0"/>
              <a:t>6</a:t>
            </a:r>
          </a:p>
          <a:p>
            <a:r>
              <a:rPr lang="en-US" sz="1800" dirty="0"/>
              <a:t>7</a:t>
            </a:r>
          </a:p>
          <a:p>
            <a:r>
              <a:rPr lang="en-US" sz="1800" dirty="0"/>
              <a:t>8</a:t>
            </a:r>
          </a:p>
          <a:p>
            <a:r>
              <a:rPr lang="en-US" sz="1800" dirty="0"/>
              <a:t>9</a:t>
            </a:r>
          </a:p>
          <a:p>
            <a:r>
              <a:rPr lang="en-US" sz="1800" dirty="0"/>
              <a:t>10</a:t>
            </a:r>
          </a:p>
          <a:p>
            <a:r>
              <a:rPr lang="en-US" sz="1800" dirty="0"/>
              <a:t>11</a:t>
            </a:r>
          </a:p>
          <a:p>
            <a:r>
              <a:rPr lang="en-US" sz="1800" dirty="0"/>
              <a:t>12</a:t>
            </a:r>
          </a:p>
          <a:p>
            <a:r>
              <a:rPr lang="en-US" sz="1800" dirty="0"/>
              <a:t>13</a:t>
            </a:r>
          </a:p>
          <a:p>
            <a:r>
              <a:rPr lang="en-US" sz="1800" dirty="0"/>
              <a:t>14</a:t>
            </a:r>
          </a:p>
          <a:p>
            <a:r>
              <a:rPr lang="en-US" sz="1800" dirty="0"/>
              <a:t>15</a:t>
            </a:r>
          </a:p>
          <a:p>
            <a:r>
              <a:rPr lang="en-US" sz="1800" dirty="0"/>
              <a:t>16</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4" presetClass="entr" presetSubtype="0" fill="hold" grpId="0" nodeType="withEffect">
                                  <p:stCondLst>
                                    <p:cond delay="0"/>
                                  </p:stCondLst>
                                  <p:childTnLst>
                                    <p:set>
                                      <p:cBhvr>
                                        <p:cTn id="6" dur="1" fill="hold">
                                          <p:stCondLst>
                                            <p:cond delay="0"/>
                                          </p:stCondLst>
                                        </p:cTn>
                                        <p:tgtEl>
                                          <p:spTgt spid="187403"/>
                                        </p:tgtEl>
                                        <p:attrNameLst>
                                          <p:attrName>style.visibility</p:attrName>
                                        </p:attrNameLst>
                                      </p:cBhvr>
                                      <p:to>
                                        <p:strVal val="visible"/>
                                      </p:to>
                                    </p:set>
                                    <p:anim to="" calcmode="lin" valueType="num">
                                      <p:cBhvr>
                                        <p:cTn id="7" dur="1" fill="hold"/>
                                        <p:tgtEl>
                                          <p:spTgt spid="18740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740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a:xfrm>
            <a:off x="685800" y="304800"/>
            <a:ext cx="7772400" cy="533400"/>
          </a:xfrm>
          <a:noFill/>
        </p:spPr>
        <p:txBody>
          <a:bodyPr/>
          <a:lstStyle/>
          <a:p>
            <a:r>
              <a:rPr lang="en-US" altLang="en-US" sz="4300"/>
              <a:t>Trace a Program Execution</a:t>
            </a:r>
          </a:p>
        </p:txBody>
      </p:sp>
      <p:sp>
        <p:nvSpPr>
          <p:cNvPr id="10244" name="Rectangle 3"/>
          <p:cNvSpPr>
            <a:spLocks noGrp="1" noChangeArrowheads="1"/>
          </p:cNvSpPr>
          <p:nvPr>
            <p:ph type="body" idx="1"/>
          </p:nvPr>
        </p:nvSpPr>
        <p:spPr>
          <a:xfrm>
            <a:off x="238360" y="1066800"/>
            <a:ext cx="5562600" cy="5181600"/>
          </a:xfrm>
        </p:spPr>
        <p:txBody>
          <a:bodyPr/>
          <a:lstStyle/>
          <a:p>
            <a:pPr>
              <a:lnSpc>
                <a:spcPct val="80000"/>
              </a:lnSpc>
              <a:buFont typeface="Monotype Sorts" pitchFamily="2" charset="2"/>
              <a:buNone/>
            </a:pPr>
            <a:r>
              <a:rPr lang="en-US" altLang="en-US" sz="1800" dirty="0"/>
              <a:t>public class </a:t>
            </a:r>
            <a:r>
              <a:rPr lang="en-US" altLang="en-US" sz="1800" dirty="0" err="1"/>
              <a:t>ComputeArea</a:t>
            </a:r>
            <a:r>
              <a:rPr lang="en-US" altLang="en-US" sz="1800" dirty="0"/>
              <a:t> {</a:t>
            </a:r>
          </a:p>
          <a:p>
            <a:pPr>
              <a:lnSpc>
                <a:spcPct val="80000"/>
              </a:lnSpc>
              <a:buFont typeface="Monotype Sorts" pitchFamily="2" charset="2"/>
              <a:buNone/>
            </a:pPr>
            <a:r>
              <a:rPr lang="en-US" altLang="en-US" sz="1800" dirty="0"/>
              <a:t>  public static void main(String[] </a:t>
            </a:r>
            <a:r>
              <a:rPr lang="en-US" altLang="en-US" sz="1800" dirty="0" err="1"/>
              <a:t>args</a:t>
            </a:r>
            <a:r>
              <a:rPr lang="en-US" altLang="en-US" sz="1800" dirty="0"/>
              <a:t>) {</a:t>
            </a:r>
          </a:p>
          <a:p>
            <a:pPr>
              <a:lnSpc>
                <a:spcPct val="80000"/>
              </a:lnSpc>
              <a:buFont typeface="Monotype Sorts" pitchFamily="2" charset="2"/>
              <a:buNone/>
            </a:pPr>
            <a:r>
              <a:rPr lang="en-US" altLang="en-US" sz="1800" dirty="0"/>
              <a:t>    double radius;</a:t>
            </a:r>
          </a:p>
          <a:p>
            <a:pPr>
              <a:lnSpc>
                <a:spcPct val="80000"/>
              </a:lnSpc>
              <a:buFont typeface="Monotype Sorts" pitchFamily="2" charset="2"/>
              <a:buNone/>
            </a:pPr>
            <a:r>
              <a:rPr lang="en-US" altLang="en-US" sz="1800" dirty="0"/>
              <a:t>    double area;</a:t>
            </a:r>
          </a:p>
          <a:p>
            <a:pPr>
              <a:lnSpc>
                <a:spcPct val="80000"/>
              </a:lnSpc>
              <a:buFont typeface="Monotype Sorts" pitchFamily="2" charset="2"/>
              <a:buNone/>
            </a:pPr>
            <a:r>
              <a:rPr lang="en-US" altLang="en-US" sz="1800" dirty="0"/>
              <a:t>    </a:t>
            </a:r>
          </a:p>
          <a:p>
            <a:pPr>
              <a:lnSpc>
                <a:spcPct val="80000"/>
              </a:lnSpc>
              <a:buFont typeface="Monotype Sorts" pitchFamily="2" charset="2"/>
              <a:buNone/>
            </a:pPr>
            <a:r>
              <a:rPr lang="en-US" altLang="en-US" sz="1800" dirty="0"/>
              <a:t>    // Assign a radius</a:t>
            </a:r>
          </a:p>
          <a:p>
            <a:pPr>
              <a:lnSpc>
                <a:spcPct val="80000"/>
              </a:lnSpc>
              <a:buFont typeface="Monotype Sorts" pitchFamily="2" charset="2"/>
              <a:buNone/>
            </a:pPr>
            <a:r>
              <a:rPr lang="en-US" altLang="en-US" sz="1800" dirty="0"/>
              <a:t>    radius = 20;</a:t>
            </a:r>
          </a:p>
          <a:p>
            <a:pPr>
              <a:lnSpc>
                <a:spcPct val="80000"/>
              </a:lnSpc>
              <a:buFont typeface="Monotype Sorts" pitchFamily="2" charset="2"/>
              <a:buNone/>
            </a:pPr>
            <a:r>
              <a:rPr lang="en-US" altLang="en-US" sz="1800" dirty="0"/>
              <a:t>    </a:t>
            </a:r>
          </a:p>
          <a:p>
            <a:pPr>
              <a:lnSpc>
                <a:spcPct val="80000"/>
              </a:lnSpc>
              <a:buFont typeface="Monotype Sorts" pitchFamily="2" charset="2"/>
              <a:buNone/>
            </a:pPr>
            <a:r>
              <a:rPr lang="en-US" altLang="en-US" sz="1800" dirty="0"/>
              <a:t>    // Compute area</a:t>
            </a:r>
          </a:p>
          <a:p>
            <a:pPr>
              <a:lnSpc>
                <a:spcPct val="80000"/>
              </a:lnSpc>
              <a:buFont typeface="Monotype Sorts" pitchFamily="2" charset="2"/>
              <a:buNone/>
            </a:pPr>
            <a:r>
              <a:rPr lang="en-US" altLang="en-US" sz="1800" dirty="0"/>
              <a:t>    area = radius * radius * 3.14159;</a:t>
            </a:r>
          </a:p>
          <a:p>
            <a:pPr>
              <a:lnSpc>
                <a:spcPct val="80000"/>
              </a:lnSpc>
              <a:buFont typeface="Monotype Sorts" pitchFamily="2" charset="2"/>
              <a:buNone/>
            </a:pPr>
            <a:r>
              <a:rPr lang="en-US" altLang="en-US" sz="1800" dirty="0"/>
              <a:t>    </a:t>
            </a:r>
          </a:p>
          <a:p>
            <a:pPr>
              <a:lnSpc>
                <a:spcPct val="80000"/>
              </a:lnSpc>
              <a:buFont typeface="Monotype Sorts" pitchFamily="2" charset="2"/>
              <a:buNone/>
            </a:pPr>
            <a:r>
              <a:rPr lang="en-US" altLang="en-US" sz="1800" dirty="0"/>
              <a:t>    // Display results</a:t>
            </a:r>
          </a:p>
          <a:p>
            <a:pPr>
              <a:lnSpc>
                <a:spcPct val="80000"/>
              </a:lnSpc>
              <a:buFont typeface="Monotype Sorts" pitchFamily="2" charset="2"/>
              <a:buNone/>
            </a:pPr>
            <a:r>
              <a:rPr lang="en-US" altLang="en-US" sz="1800" dirty="0"/>
              <a:t>    </a:t>
            </a:r>
            <a:r>
              <a:rPr lang="en-US" altLang="en-US" sz="1800" dirty="0" err="1"/>
              <a:t>System.out.println</a:t>
            </a:r>
            <a:r>
              <a:rPr lang="en-US" altLang="en-US" sz="1800" dirty="0"/>
              <a:t>("The area for the circle of radius " +</a:t>
            </a:r>
          </a:p>
          <a:p>
            <a:pPr>
              <a:lnSpc>
                <a:spcPct val="80000"/>
              </a:lnSpc>
              <a:buFont typeface="Monotype Sorts" pitchFamily="2" charset="2"/>
              <a:buNone/>
            </a:pPr>
            <a:r>
              <a:rPr lang="en-US" altLang="en-US" sz="1800" dirty="0"/>
              <a:t>      radius + " is " + area);</a:t>
            </a:r>
          </a:p>
          <a:p>
            <a:pPr>
              <a:lnSpc>
                <a:spcPct val="80000"/>
              </a:lnSpc>
              <a:buFont typeface="Monotype Sorts" pitchFamily="2" charset="2"/>
              <a:buNone/>
            </a:pPr>
            <a:r>
              <a:rPr lang="en-US" altLang="en-US" sz="1800" dirty="0"/>
              <a:t>  }</a:t>
            </a:r>
          </a:p>
          <a:p>
            <a:pPr>
              <a:lnSpc>
                <a:spcPct val="80000"/>
              </a:lnSpc>
              <a:buFont typeface="Monotype Sorts" pitchFamily="2" charset="2"/>
              <a:buNone/>
            </a:pPr>
            <a:r>
              <a:rPr lang="en-US" altLang="en-US" sz="1800" dirty="0"/>
              <a:t>}</a:t>
            </a:r>
          </a:p>
        </p:txBody>
      </p:sp>
      <p:sp>
        <p:nvSpPr>
          <p:cNvPr id="10245" name="Rectangle 4"/>
          <p:cNvSpPr>
            <a:spLocks noChangeArrowheads="1"/>
          </p:cNvSpPr>
          <p:nvPr/>
        </p:nvSpPr>
        <p:spPr bwMode="auto">
          <a:xfrm>
            <a:off x="6858000" y="1752600"/>
            <a:ext cx="1524000" cy="3810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solidFill>
                  <a:schemeClr val="accent2"/>
                </a:solidFill>
              </a:rPr>
              <a:t>20</a:t>
            </a:r>
          </a:p>
        </p:txBody>
      </p:sp>
      <p:sp>
        <p:nvSpPr>
          <p:cNvPr id="10246" name="Text Box 5"/>
          <p:cNvSpPr txBox="1">
            <a:spLocks noChangeArrowheads="1"/>
          </p:cNvSpPr>
          <p:nvPr/>
        </p:nvSpPr>
        <p:spPr bwMode="auto">
          <a:xfrm>
            <a:off x="6019800" y="1752600"/>
            <a:ext cx="838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50000"/>
              </a:spcBef>
              <a:buClrTx/>
              <a:buSzTx/>
              <a:buFontTx/>
              <a:buNone/>
            </a:pPr>
            <a:r>
              <a:rPr lang="en-US" altLang="en-US" sz="1800"/>
              <a:t>radius</a:t>
            </a:r>
          </a:p>
        </p:txBody>
      </p:sp>
      <p:sp>
        <p:nvSpPr>
          <p:cNvPr id="10247" name="Rectangle 6"/>
          <p:cNvSpPr>
            <a:spLocks noChangeArrowheads="1"/>
          </p:cNvSpPr>
          <p:nvPr/>
        </p:nvSpPr>
        <p:spPr bwMode="auto">
          <a:xfrm>
            <a:off x="457200" y="2737710"/>
            <a:ext cx="5105400" cy="228600"/>
          </a:xfrm>
          <a:prstGeom prst="rect">
            <a:avLst/>
          </a:prstGeom>
          <a:solidFill>
            <a:schemeClr val="accent1">
              <a:alpha val="45097"/>
            </a:schemeClr>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1600"/>
          </a:p>
        </p:txBody>
      </p:sp>
      <p:sp>
        <p:nvSpPr>
          <p:cNvPr id="10248" name="Rectangle 8"/>
          <p:cNvSpPr>
            <a:spLocks noChangeArrowheads="1"/>
          </p:cNvSpPr>
          <p:nvPr/>
        </p:nvSpPr>
        <p:spPr bwMode="auto">
          <a:xfrm>
            <a:off x="6858000" y="2209800"/>
            <a:ext cx="1524000" cy="3810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solidFill>
                  <a:schemeClr val="bg2"/>
                </a:solidFill>
              </a:rPr>
              <a:t>no value</a:t>
            </a:r>
          </a:p>
        </p:txBody>
      </p:sp>
      <p:sp>
        <p:nvSpPr>
          <p:cNvPr id="10249" name="Text Box 9"/>
          <p:cNvSpPr txBox="1">
            <a:spLocks noChangeArrowheads="1"/>
          </p:cNvSpPr>
          <p:nvPr/>
        </p:nvSpPr>
        <p:spPr bwMode="auto">
          <a:xfrm>
            <a:off x="6019800" y="2209800"/>
            <a:ext cx="838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50000"/>
              </a:spcBef>
              <a:buClrTx/>
              <a:buSzTx/>
              <a:buFontTx/>
              <a:buNone/>
            </a:pPr>
            <a:r>
              <a:rPr lang="en-US" altLang="en-US" sz="1800"/>
              <a:t>area</a:t>
            </a:r>
          </a:p>
        </p:txBody>
      </p:sp>
      <p:sp>
        <p:nvSpPr>
          <p:cNvPr id="188429" name="AutoShape 13"/>
          <p:cNvSpPr>
            <a:spLocks noChangeArrowheads="1"/>
          </p:cNvSpPr>
          <p:nvPr/>
        </p:nvSpPr>
        <p:spPr bwMode="auto">
          <a:xfrm>
            <a:off x="6723063" y="931863"/>
            <a:ext cx="2265362" cy="384175"/>
          </a:xfrm>
          <a:prstGeom prst="wedgeRoundRectCallout">
            <a:avLst>
              <a:gd name="adj1" fmla="val -27718"/>
              <a:gd name="adj2" fmla="val 214875"/>
              <a:gd name="adj3" fmla="val 16667"/>
            </a:avLst>
          </a:prstGeom>
          <a:solidFill>
            <a:schemeClr val="accent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50000"/>
              </a:spcBef>
              <a:buClrTx/>
              <a:buSzTx/>
              <a:buFontTx/>
              <a:buNone/>
            </a:pPr>
            <a:r>
              <a:rPr lang="en-US" altLang="en-US" sz="1800"/>
              <a:t>assign 20 to radius</a:t>
            </a:r>
          </a:p>
        </p:txBody>
      </p:sp>
      <p:sp>
        <p:nvSpPr>
          <p:cNvPr id="10251" name="Line 14"/>
          <p:cNvSpPr>
            <a:spLocks noChangeShapeType="1"/>
          </p:cNvSpPr>
          <p:nvPr/>
        </p:nvSpPr>
        <p:spPr bwMode="auto">
          <a:xfrm flipV="1">
            <a:off x="3189420" y="1970088"/>
            <a:ext cx="2841493" cy="767622"/>
          </a:xfrm>
          <a:prstGeom prst="line">
            <a:avLst/>
          </a:prstGeom>
          <a:noFill/>
          <a:ln w="12700">
            <a:solidFill>
              <a:srgbClr val="FF0000"/>
            </a:solidFill>
            <a:round/>
            <a:headEnd type="none" w="sm" len="sm"/>
            <a:tailEnd type="stealth"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52" name="Rectangle 16"/>
          <p:cNvSpPr>
            <a:spLocks noChangeArrowheads="1"/>
          </p:cNvSpPr>
          <p:nvPr/>
        </p:nvSpPr>
        <p:spPr bwMode="auto">
          <a:xfrm>
            <a:off x="0" y="0"/>
            <a:ext cx="1524000" cy="381000"/>
          </a:xfrm>
          <a:prstGeom prst="rect">
            <a:avLst/>
          </a:prstGeom>
          <a:noFill/>
          <a:ln w="12700">
            <a:solidFill>
              <a:srgbClr val="FF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solidFill>
                  <a:schemeClr val="bg2"/>
                </a:solidFill>
                <a:latin typeface="Forte" panose="03060902040502070203" pitchFamily="66" charset="0"/>
              </a:rPr>
              <a:t>animation</a:t>
            </a:r>
          </a:p>
        </p:txBody>
      </p:sp>
      <p:sp>
        <p:nvSpPr>
          <p:cNvPr id="13" name="TextBox 12"/>
          <p:cNvSpPr txBox="1"/>
          <p:nvPr/>
        </p:nvSpPr>
        <p:spPr>
          <a:xfrm>
            <a:off x="1805" y="1085061"/>
            <a:ext cx="230832" cy="4524315"/>
          </a:xfrm>
          <a:prstGeom prst="rect">
            <a:avLst/>
          </a:prstGeom>
          <a:noFill/>
        </p:spPr>
        <p:txBody>
          <a:bodyPr wrap="none" lIns="0" tIns="0" rIns="0" bIns="0" rtlCol="0">
            <a:spAutoFit/>
          </a:bodyPr>
          <a:lstStyle/>
          <a:p>
            <a:r>
              <a:rPr lang="en-US" sz="1800" dirty="0"/>
              <a:t>1</a:t>
            </a:r>
          </a:p>
          <a:p>
            <a:r>
              <a:rPr lang="en-US" sz="1800" dirty="0"/>
              <a:t>2</a:t>
            </a:r>
          </a:p>
          <a:p>
            <a:r>
              <a:rPr lang="en-US" sz="1800" dirty="0"/>
              <a:t>3</a:t>
            </a:r>
          </a:p>
          <a:p>
            <a:r>
              <a:rPr lang="en-US" sz="1800" dirty="0"/>
              <a:t>4</a:t>
            </a:r>
          </a:p>
          <a:p>
            <a:r>
              <a:rPr lang="en-US" sz="1800" dirty="0"/>
              <a:t>5</a:t>
            </a:r>
          </a:p>
          <a:p>
            <a:r>
              <a:rPr lang="en-US" sz="1800" dirty="0"/>
              <a:t>6</a:t>
            </a:r>
          </a:p>
          <a:p>
            <a:r>
              <a:rPr lang="en-US" sz="1800" dirty="0"/>
              <a:t>7</a:t>
            </a:r>
          </a:p>
          <a:p>
            <a:r>
              <a:rPr lang="en-US" sz="1800" dirty="0"/>
              <a:t>8</a:t>
            </a:r>
          </a:p>
          <a:p>
            <a:r>
              <a:rPr lang="en-US" sz="1800" dirty="0"/>
              <a:t>9</a:t>
            </a:r>
          </a:p>
          <a:p>
            <a:r>
              <a:rPr lang="en-US" sz="1800" dirty="0"/>
              <a:t>10</a:t>
            </a:r>
          </a:p>
          <a:p>
            <a:r>
              <a:rPr lang="en-US" sz="1800" dirty="0"/>
              <a:t>11</a:t>
            </a:r>
          </a:p>
          <a:p>
            <a:r>
              <a:rPr lang="en-US" sz="1800" dirty="0"/>
              <a:t>12</a:t>
            </a:r>
          </a:p>
          <a:p>
            <a:r>
              <a:rPr lang="en-US" sz="1800" dirty="0"/>
              <a:t>13</a:t>
            </a:r>
          </a:p>
          <a:p>
            <a:r>
              <a:rPr lang="en-US" sz="1800" dirty="0"/>
              <a:t>14</a:t>
            </a:r>
          </a:p>
          <a:p>
            <a:r>
              <a:rPr lang="en-US" sz="1800" dirty="0"/>
              <a:t>15</a:t>
            </a:r>
          </a:p>
          <a:p>
            <a:r>
              <a:rPr lang="en-US" sz="1800" dirty="0"/>
              <a:t>16</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4" presetClass="entr" presetSubtype="0" fill="hold" grpId="0" nodeType="withEffect">
                                  <p:stCondLst>
                                    <p:cond delay="0"/>
                                  </p:stCondLst>
                                  <p:childTnLst>
                                    <p:set>
                                      <p:cBhvr>
                                        <p:cTn id="6" dur="1" fill="hold">
                                          <p:stCondLst>
                                            <p:cond delay="0"/>
                                          </p:stCondLst>
                                        </p:cTn>
                                        <p:tgtEl>
                                          <p:spTgt spid="188429"/>
                                        </p:tgtEl>
                                        <p:attrNameLst>
                                          <p:attrName>style.visibility</p:attrName>
                                        </p:attrNameLst>
                                      </p:cBhvr>
                                      <p:to>
                                        <p:strVal val="visible"/>
                                      </p:to>
                                    </p:set>
                                    <p:anim to="" calcmode="lin" valueType="num">
                                      <p:cBhvr>
                                        <p:cTn id="7" dur="1" fill="hold"/>
                                        <p:tgtEl>
                                          <p:spTgt spid="188429"/>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429"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685800" y="304800"/>
            <a:ext cx="7772400" cy="533400"/>
          </a:xfrm>
          <a:noFill/>
        </p:spPr>
        <p:txBody>
          <a:bodyPr/>
          <a:lstStyle/>
          <a:p>
            <a:r>
              <a:rPr lang="en-US" altLang="en-US" sz="4300"/>
              <a:t>Trace a Program Execution</a:t>
            </a:r>
          </a:p>
        </p:txBody>
      </p:sp>
      <p:sp>
        <p:nvSpPr>
          <p:cNvPr id="11268" name="Rectangle 3"/>
          <p:cNvSpPr>
            <a:spLocks noGrp="1" noChangeArrowheads="1"/>
          </p:cNvSpPr>
          <p:nvPr>
            <p:ph type="body" idx="1"/>
          </p:nvPr>
        </p:nvSpPr>
        <p:spPr>
          <a:xfrm>
            <a:off x="238360" y="1066800"/>
            <a:ext cx="5562600" cy="5181600"/>
          </a:xfrm>
        </p:spPr>
        <p:txBody>
          <a:bodyPr/>
          <a:lstStyle/>
          <a:p>
            <a:pPr>
              <a:lnSpc>
                <a:spcPct val="80000"/>
              </a:lnSpc>
              <a:buFont typeface="Monotype Sorts" pitchFamily="2" charset="2"/>
              <a:buNone/>
            </a:pPr>
            <a:r>
              <a:rPr lang="en-US" altLang="en-US" sz="1800" dirty="0"/>
              <a:t>public class </a:t>
            </a:r>
            <a:r>
              <a:rPr lang="en-US" altLang="en-US" sz="1800" dirty="0" err="1"/>
              <a:t>ComputeArea</a:t>
            </a:r>
            <a:r>
              <a:rPr lang="en-US" altLang="en-US" sz="1800" dirty="0"/>
              <a:t> {</a:t>
            </a:r>
          </a:p>
          <a:p>
            <a:pPr>
              <a:lnSpc>
                <a:spcPct val="80000"/>
              </a:lnSpc>
              <a:buFont typeface="Monotype Sorts" pitchFamily="2" charset="2"/>
              <a:buNone/>
            </a:pPr>
            <a:r>
              <a:rPr lang="en-US" altLang="en-US" sz="1800" dirty="0"/>
              <a:t>  public static void main(String[] </a:t>
            </a:r>
            <a:r>
              <a:rPr lang="en-US" altLang="en-US" sz="1800" dirty="0" err="1"/>
              <a:t>args</a:t>
            </a:r>
            <a:r>
              <a:rPr lang="en-US" altLang="en-US" sz="1800" dirty="0"/>
              <a:t>) {</a:t>
            </a:r>
          </a:p>
          <a:p>
            <a:pPr>
              <a:lnSpc>
                <a:spcPct val="80000"/>
              </a:lnSpc>
              <a:buFont typeface="Monotype Sorts" pitchFamily="2" charset="2"/>
              <a:buNone/>
            </a:pPr>
            <a:r>
              <a:rPr lang="en-US" altLang="en-US" sz="1800" dirty="0"/>
              <a:t>    double radius;</a:t>
            </a:r>
          </a:p>
          <a:p>
            <a:pPr>
              <a:lnSpc>
                <a:spcPct val="80000"/>
              </a:lnSpc>
              <a:buFont typeface="Monotype Sorts" pitchFamily="2" charset="2"/>
              <a:buNone/>
            </a:pPr>
            <a:r>
              <a:rPr lang="en-US" altLang="en-US" sz="1800" dirty="0"/>
              <a:t>    double area;</a:t>
            </a:r>
          </a:p>
          <a:p>
            <a:pPr>
              <a:lnSpc>
                <a:spcPct val="80000"/>
              </a:lnSpc>
              <a:buFont typeface="Monotype Sorts" pitchFamily="2" charset="2"/>
              <a:buNone/>
            </a:pPr>
            <a:r>
              <a:rPr lang="en-US" altLang="en-US" sz="1800" dirty="0"/>
              <a:t>    </a:t>
            </a:r>
          </a:p>
          <a:p>
            <a:pPr>
              <a:lnSpc>
                <a:spcPct val="80000"/>
              </a:lnSpc>
              <a:buFont typeface="Monotype Sorts" pitchFamily="2" charset="2"/>
              <a:buNone/>
            </a:pPr>
            <a:r>
              <a:rPr lang="en-US" altLang="en-US" sz="1800" dirty="0"/>
              <a:t>    // Assign a radius</a:t>
            </a:r>
          </a:p>
          <a:p>
            <a:pPr>
              <a:lnSpc>
                <a:spcPct val="80000"/>
              </a:lnSpc>
              <a:buFont typeface="Monotype Sorts" pitchFamily="2" charset="2"/>
              <a:buNone/>
            </a:pPr>
            <a:r>
              <a:rPr lang="en-US" altLang="en-US" sz="1800" dirty="0"/>
              <a:t>    radius = 20;</a:t>
            </a:r>
          </a:p>
          <a:p>
            <a:pPr>
              <a:lnSpc>
                <a:spcPct val="80000"/>
              </a:lnSpc>
              <a:buFont typeface="Monotype Sorts" pitchFamily="2" charset="2"/>
              <a:buNone/>
            </a:pPr>
            <a:r>
              <a:rPr lang="en-US" altLang="en-US" sz="1800" dirty="0"/>
              <a:t>    </a:t>
            </a:r>
          </a:p>
          <a:p>
            <a:pPr>
              <a:lnSpc>
                <a:spcPct val="80000"/>
              </a:lnSpc>
              <a:buFont typeface="Monotype Sorts" pitchFamily="2" charset="2"/>
              <a:buNone/>
            </a:pPr>
            <a:r>
              <a:rPr lang="en-US" altLang="en-US" sz="1800" dirty="0"/>
              <a:t>    // Compute area</a:t>
            </a:r>
          </a:p>
          <a:p>
            <a:pPr>
              <a:lnSpc>
                <a:spcPct val="80000"/>
              </a:lnSpc>
              <a:buFont typeface="Monotype Sorts" pitchFamily="2" charset="2"/>
              <a:buNone/>
            </a:pPr>
            <a:r>
              <a:rPr lang="en-US" altLang="en-US" sz="1800" dirty="0"/>
              <a:t>    area = radius * radius * 3.14159;</a:t>
            </a:r>
          </a:p>
          <a:p>
            <a:pPr>
              <a:lnSpc>
                <a:spcPct val="80000"/>
              </a:lnSpc>
              <a:buFont typeface="Monotype Sorts" pitchFamily="2" charset="2"/>
              <a:buNone/>
            </a:pPr>
            <a:r>
              <a:rPr lang="en-US" altLang="en-US" sz="1800" dirty="0"/>
              <a:t>    </a:t>
            </a:r>
          </a:p>
          <a:p>
            <a:pPr>
              <a:lnSpc>
                <a:spcPct val="80000"/>
              </a:lnSpc>
              <a:buFont typeface="Monotype Sorts" pitchFamily="2" charset="2"/>
              <a:buNone/>
            </a:pPr>
            <a:r>
              <a:rPr lang="en-US" altLang="en-US" sz="1800" dirty="0"/>
              <a:t>    // Display results</a:t>
            </a:r>
          </a:p>
          <a:p>
            <a:pPr>
              <a:lnSpc>
                <a:spcPct val="80000"/>
              </a:lnSpc>
              <a:buFont typeface="Monotype Sorts" pitchFamily="2" charset="2"/>
              <a:buNone/>
            </a:pPr>
            <a:r>
              <a:rPr lang="en-US" altLang="en-US" sz="1800" dirty="0"/>
              <a:t>    </a:t>
            </a:r>
            <a:r>
              <a:rPr lang="en-US" altLang="en-US" sz="1800" dirty="0" err="1"/>
              <a:t>System.out.println</a:t>
            </a:r>
            <a:r>
              <a:rPr lang="en-US" altLang="en-US" sz="1800" dirty="0"/>
              <a:t>("The area for the circle of radius " +</a:t>
            </a:r>
          </a:p>
          <a:p>
            <a:pPr>
              <a:lnSpc>
                <a:spcPct val="80000"/>
              </a:lnSpc>
              <a:buFont typeface="Monotype Sorts" pitchFamily="2" charset="2"/>
              <a:buNone/>
            </a:pPr>
            <a:r>
              <a:rPr lang="en-US" altLang="en-US" sz="1800" dirty="0"/>
              <a:t>      radius + " is " + area);</a:t>
            </a:r>
          </a:p>
          <a:p>
            <a:pPr>
              <a:lnSpc>
                <a:spcPct val="80000"/>
              </a:lnSpc>
              <a:buFont typeface="Monotype Sorts" pitchFamily="2" charset="2"/>
              <a:buNone/>
            </a:pPr>
            <a:r>
              <a:rPr lang="en-US" altLang="en-US" sz="1800" dirty="0"/>
              <a:t>  }</a:t>
            </a:r>
          </a:p>
          <a:p>
            <a:pPr>
              <a:lnSpc>
                <a:spcPct val="80000"/>
              </a:lnSpc>
              <a:buFont typeface="Monotype Sorts" pitchFamily="2" charset="2"/>
              <a:buNone/>
            </a:pPr>
            <a:r>
              <a:rPr lang="en-US" altLang="en-US" sz="1800" dirty="0"/>
              <a:t>}</a:t>
            </a:r>
          </a:p>
        </p:txBody>
      </p:sp>
      <p:sp>
        <p:nvSpPr>
          <p:cNvPr id="11269" name="Rectangle 4"/>
          <p:cNvSpPr>
            <a:spLocks noChangeArrowheads="1"/>
          </p:cNvSpPr>
          <p:nvPr/>
        </p:nvSpPr>
        <p:spPr bwMode="auto">
          <a:xfrm>
            <a:off x="6858000" y="1752600"/>
            <a:ext cx="1524000" cy="3810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2400">
                <a:solidFill>
                  <a:schemeClr val="bg2"/>
                </a:solidFill>
              </a:rPr>
              <a:t>20</a:t>
            </a:r>
          </a:p>
        </p:txBody>
      </p:sp>
      <p:sp>
        <p:nvSpPr>
          <p:cNvPr id="11270" name="Text Box 5"/>
          <p:cNvSpPr txBox="1">
            <a:spLocks noChangeArrowheads="1"/>
          </p:cNvSpPr>
          <p:nvPr/>
        </p:nvSpPr>
        <p:spPr bwMode="auto">
          <a:xfrm>
            <a:off x="6019800" y="1752600"/>
            <a:ext cx="838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50000"/>
              </a:spcBef>
              <a:buClrTx/>
              <a:buSzTx/>
              <a:buFontTx/>
              <a:buNone/>
            </a:pPr>
            <a:r>
              <a:rPr lang="en-US" altLang="en-US" sz="1800"/>
              <a:t>radius</a:t>
            </a:r>
          </a:p>
        </p:txBody>
      </p:sp>
      <p:sp>
        <p:nvSpPr>
          <p:cNvPr id="11271" name="Text Box 7"/>
          <p:cNvSpPr txBox="1">
            <a:spLocks noChangeArrowheads="1"/>
          </p:cNvSpPr>
          <p:nvPr/>
        </p:nvSpPr>
        <p:spPr bwMode="auto">
          <a:xfrm>
            <a:off x="6858000" y="1219200"/>
            <a:ext cx="1447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50000"/>
              </a:spcBef>
              <a:buClrTx/>
              <a:buSzTx/>
              <a:buFontTx/>
              <a:buNone/>
            </a:pPr>
            <a:r>
              <a:rPr lang="en-US" altLang="en-US" sz="1800"/>
              <a:t>memory</a:t>
            </a:r>
          </a:p>
        </p:txBody>
      </p:sp>
      <p:sp>
        <p:nvSpPr>
          <p:cNvPr id="11272" name="Rectangle 8"/>
          <p:cNvSpPr>
            <a:spLocks noChangeArrowheads="1"/>
          </p:cNvSpPr>
          <p:nvPr/>
        </p:nvSpPr>
        <p:spPr bwMode="auto">
          <a:xfrm>
            <a:off x="6858000" y="2209800"/>
            <a:ext cx="1524000" cy="3810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2400">
                <a:solidFill>
                  <a:schemeClr val="bg2"/>
                </a:solidFill>
              </a:rPr>
              <a:t>1256.636</a:t>
            </a:r>
          </a:p>
        </p:txBody>
      </p:sp>
      <p:sp>
        <p:nvSpPr>
          <p:cNvPr id="11273" name="Text Box 9"/>
          <p:cNvSpPr txBox="1">
            <a:spLocks noChangeArrowheads="1"/>
          </p:cNvSpPr>
          <p:nvPr/>
        </p:nvSpPr>
        <p:spPr bwMode="auto">
          <a:xfrm>
            <a:off x="6019800" y="2209800"/>
            <a:ext cx="838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50000"/>
              </a:spcBef>
              <a:buClrTx/>
              <a:buSzTx/>
              <a:buFontTx/>
              <a:buNone/>
            </a:pPr>
            <a:r>
              <a:rPr lang="en-US" altLang="en-US" sz="1800"/>
              <a:t>area</a:t>
            </a:r>
          </a:p>
        </p:txBody>
      </p:sp>
      <p:sp>
        <p:nvSpPr>
          <p:cNvPr id="11274" name="Rectangle 10"/>
          <p:cNvSpPr>
            <a:spLocks noChangeArrowheads="1"/>
          </p:cNvSpPr>
          <p:nvPr/>
        </p:nvSpPr>
        <p:spPr bwMode="auto">
          <a:xfrm>
            <a:off x="457200" y="3544215"/>
            <a:ext cx="5105400" cy="309563"/>
          </a:xfrm>
          <a:prstGeom prst="rect">
            <a:avLst/>
          </a:prstGeom>
          <a:solidFill>
            <a:schemeClr val="accent1">
              <a:alpha val="45097"/>
            </a:schemeClr>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1600"/>
          </a:p>
        </p:txBody>
      </p:sp>
      <p:sp>
        <p:nvSpPr>
          <p:cNvPr id="11275" name="Line 12"/>
          <p:cNvSpPr>
            <a:spLocks noChangeShapeType="1"/>
          </p:cNvSpPr>
          <p:nvPr/>
        </p:nvSpPr>
        <p:spPr bwMode="auto">
          <a:xfrm flipV="1">
            <a:off x="4149544" y="2430463"/>
            <a:ext cx="2841805" cy="1325563"/>
          </a:xfrm>
          <a:prstGeom prst="line">
            <a:avLst/>
          </a:prstGeom>
          <a:noFill/>
          <a:ln w="12700">
            <a:solidFill>
              <a:srgbClr val="FF0000"/>
            </a:solidFill>
            <a:round/>
            <a:headEnd type="none" w="sm" len="sm"/>
            <a:tailEnd type="stealth"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9453" name="AutoShape 13"/>
          <p:cNvSpPr>
            <a:spLocks noChangeArrowheads="1"/>
          </p:cNvSpPr>
          <p:nvPr/>
        </p:nvSpPr>
        <p:spPr bwMode="auto">
          <a:xfrm>
            <a:off x="6338888" y="3313113"/>
            <a:ext cx="2687637" cy="692150"/>
          </a:xfrm>
          <a:prstGeom prst="wedgeRoundRectCallout">
            <a:avLst>
              <a:gd name="adj1" fmla="val -25134"/>
              <a:gd name="adj2" fmla="val -163991"/>
              <a:gd name="adj3" fmla="val 16667"/>
            </a:avLst>
          </a:prstGeom>
          <a:solidFill>
            <a:schemeClr val="accent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50000"/>
              </a:spcBef>
              <a:buClrTx/>
              <a:buSzTx/>
              <a:buFontTx/>
              <a:buNone/>
            </a:pPr>
            <a:r>
              <a:rPr lang="en-US" altLang="en-US" sz="1800"/>
              <a:t>compute area and assign it to variable area</a:t>
            </a:r>
          </a:p>
        </p:txBody>
      </p:sp>
      <p:sp>
        <p:nvSpPr>
          <p:cNvPr id="11277" name="Rectangle 15"/>
          <p:cNvSpPr>
            <a:spLocks noChangeArrowheads="1"/>
          </p:cNvSpPr>
          <p:nvPr/>
        </p:nvSpPr>
        <p:spPr bwMode="auto">
          <a:xfrm>
            <a:off x="0" y="0"/>
            <a:ext cx="1524000" cy="381000"/>
          </a:xfrm>
          <a:prstGeom prst="rect">
            <a:avLst/>
          </a:prstGeom>
          <a:noFill/>
          <a:ln w="12700">
            <a:solidFill>
              <a:srgbClr val="FF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solidFill>
                  <a:schemeClr val="bg2"/>
                </a:solidFill>
                <a:latin typeface="Forte" panose="03060902040502070203" pitchFamily="66" charset="0"/>
              </a:rPr>
              <a:t>animation</a:t>
            </a:r>
          </a:p>
        </p:txBody>
      </p:sp>
      <p:sp>
        <p:nvSpPr>
          <p:cNvPr id="14" name="TextBox 13"/>
          <p:cNvSpPr txBox="1"/>
          <p:nvPr/>
        </p:nvSpPr>
        <p:spPr>
          <a:xfrm>
            <a:off x="1805" y="1085061"/>
            <a:ext cx="230832" cy="4524315"/>
          </a:xfrm>
          <a:prstGeom prst="rect">
            <a:avLst/>
          </a:prstGeom>
          <a:noFill/>
        </p:spPr>
        <p:txBody>
          <a:bodyPr wrap="none" lIns="0" tIns="0" rIns="0" bIns="0" rtlCol="0">
            <a:spAutoFit/>
          </a:bodyPr>
          <a:lstStyle/>
          <a:p>
            <a:r>
              <a:rPr lang="en-US" sz="1800" dirty="0"/>
              <a:t>1</a:t>
            </a:r>
          </a:p>
          <a:p>
            <a:r>
              <a:rPr lang="en-US" sz="1800" dirty="0"/>
              <a:t>2</a:t>
            </a:r>
          </a:p>
          <a:p>
            <a:r>
              <a:rPr lang="en-US" sz="1800" dirty="0"/>
              <a:t>3</a:t>
            </a:r>
          </a:p>
          <a:p>
            <a:r>
              <a:rPr lang="en-US" sz="1800" dirty="0"/>
              <a:t>4</a:t>
            </a:r>
          </a:p>
          <a:p>
            <a:r>
              <a:rPr lang="en-US" sz="1800" dirty="0"/>
              <a:t>5</a:t>
            </a:r>
          </a:p>
          <a:p>
            <a:r>
              <a:rPr lang="en-US" sz="1800" dirty="0"/>
              <a:t>6</a:t>
            </a:r>
          </a:p>
          <a:p>
            <a:r>
              <a:rPr lang="en-US" sz="1800" dirty="0"/>
              <a:t>7</a:t>
            </a:r>
          </a:p>
          <a:p>
            <a:r>
              <a:rPr lang="en-US" sz="1800" dirty="0"/>
              <a:t>8</a:t>
            </a:r>
          </a:p>
          <a:p>
            <a:r>
              <a:rPr lang="en-US" sz="1800" dirty="0"/>
              <a:t>9</a:t>
            </a:r>
          </a:p>
          <a:p>
            <a:r>
              <a:rPr lang="en-US" sz="1800" dirty="0"/>
              <a:t>10</a:t>
            </a:r>
          </a:p>
          <a:p>
            <a:r>
              <a:rPr lang="en-US" sz="1800" dirty="0"/>
              <a:t>11</a:t>
            </a:r>
          </a:p>
          <a:p>
            <a:r>
              <a:rPr lang="en-US" sz="1800" dirty="0"/>
              <a:t>12</a:t>
            </a:r>
          </a:p>
          <a:p>
            <a:r>
              <a:rPr lang="en-US" sz="1800" dirty="0"/>
              <a:t>13</a:t>
            </a:r>
          </a:p>
          <a:p>
            <a:r>
              <a:rPr lang="en-US" sz="1800" dirty="0"/>
              <a:t>14</a:t>
            </a:r>
          </a:p>
          <a:p>
            <a:r>
              <a:rPr lang="en-US" sz="1800" dirty="0"/>
              <a:t>15</a:t>
            </a:r>
          </a:p>
          <a:p>
            <a:r>
              <a:rPr lang="en-US" sz="1800" dirty="0"/>
              <a:t>16</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4" presetClass="entr" presetSubtype="0" fill="hold" grpId="0" nodeType="withEffect">
                                  <p:stCondLst>
                                    <p:cond delay="0"/>
                                  </p:stCondLst>
                                  <p:childTnLst>
                                    <p:set>
                                      <p:cBhvr>
                                        <p:cTn id="6" dur="1" fill="hold">
                                          <p:stCondLst>
                                            <p:cond delay="0"/>
                                          </p:stCondLst>
                                        </p:cTn>
                                        <p:tgtEl>
                                          <p:spTgt spid="189453"/>
                                        </p:tgtEl>
                                        <p:attrNameLst>
                                          <p:attrName>style.visibility</p:attrName>
                                        </p:attrNameLst>
                                      </p:cBhvr>
                                      <p:to>
                                        <p:strVal val="visible"/>
                                      </p:to>
                                    </p:set>
                                    <p:anim to="" calcmode="lin" valueType="num">
                                      <p:cBhvr>
                                        <p:cTn id="7" dur="1" fill="hold"/>
                                        <p:tgtEl>
                                          <p:spTgt spid="18945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9453"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2"/>
          <p:cNvSpPr>
            <a:spLocks noGrp="1" noChangeArrowheads="1"/>
          </p:cNvSpPr>
          <p:nvPr>
            <p:ph type="title"/>
          </p:nvPr>
        </p:nvSpPr>
        <p:spPr>
          <a:xfrm>
            <a:off x="685800" y="304800"/>
            <a:ext cx="7772400" cy="533400"/>
          </a:xfrm>
          <a:noFill/>
        </p:spPr>
        <p:txBody>
          <a:bodyPr/>
          <a:lstStyle/>
          <a:p>
            <a:r>
              <a:rPr lang="en-US" altLang="en-US" sz="4300"/>
              <a:t>Trace a Program Execution</a:t>
            </a:r>
          </a:p>
        </p:txBody>
      </p:sp>
      <p:sp>
        <p:nvSpPr>
          <p:cNvPr id="12292" name="Rectangle 3"/>
          <p:cNvSpPr>
            <a:spLocks noGrp="1" noChangeArrowheads="1"/>
          </p:cNvSpPr>
          <p:nvPr>
            <p:ph type="body" idx="1"/>
          </p:nvPr>
        </p:nvSpPr>
        <p:spPr>
          <a:xfrm>
            <a:off x="238360" y="1066800"/>
            <a:ext cx="5562600" cy="5181600"/>
          </a:xfrm>
        </p:spPr>
        <p:txBody>
          <a:bodyPr/>
          <a:lstStyle/>
          <a:p>
            <a:pPr>
              <a:lnSpc>
                <a:spcPct val="80000"/>
              </a:lnSpc>
              <a:buFont typeface="Monotype Sorts" pitchFamily="2" charset="2"/>
              <a:buNone/>
            </a:pPr>
            <a:r>
              <a:rPr lang="en-US" altLang="en-US" sz="1800" dirty="0"/>
              <a:t>public class </a:t>
            </a:r>
            <a:r>
              <a:rPr lang="en-US" altLang="en-US" sz="1800" dirty="0" err="1"/>
              <a:t>ComputeArea</a:t>
            </a:r>
            <a:r>
              <a:rPr lang="en-US" altLang="en-US" sz="1800" dirty="0"/>
              <a:t> {</a:t>
            </a:r>
          </a:p>
          <a:p>
            <a:pPr>
              <a:lnSpc>
                <a:spcPct val="80000"/>
              </a:lnSpc>
              <a:buFont typeface="Monotype Sorts" pitchFamily="2" charset="2"/>
              <a:buNone/>
            </a:pPr>
            <a:r>
              <a:rPr lang="en-US" altLang="en-US" sz="1800" dirty="0"/>
              <a:t>  public static void main(String[] </a:t>
            </a:r>
            <a:r>
              <a:rPr lang="en-US" altLang="en-US" sz="1800" dirty="0" err="1"/>
              <a:t>args</a:t>
            </a:r>
            <a:r>
              <a:rPr lang="en-US" altLang="en-US" sz="1800" dirty="0"/>
              <a:t>) {</a:t>
            </a:r>
          </a:p>
          <a:p>
            <a:pPr>
              <a:lnSpc>
                <a:spcPct val="80000"/>
              </a:lnSpc>
              <a:buFont typeface="Monotype Sorts" pitchFamily="2" charset="2"/>
              <a:buNone/>
            </a:pPr>
            <a:r>
              <a:rPr lang="en-US" altLang="en-US" sz="1800" dirty="0"/>
              <a:t>    double radius;</a:t>
            </a:r>
          </a:p>
          <a:p>
            <a:pPr>
              <a:lnSpc>
                <a:spcPct val="80000"/>
              </a:lnSpc>
              <a:buFont typeface="Monotype Sorts" pitchFamily="2" charset="2"/>
              <a:buNone/>
            </a:pPr>
            <a:r>
              <a:rPr lang="en-US" altLang="en-US" sz="1800" dirty="0"/>
              <a:t>    double area;</a:t>
            </a:r>
          </a:p>
          <a:p>
            <a:pPr>
              <a:lnSpc>
                <a:spcPct val="80000"/>
              </a:lnSpc>
              <a:buFont typeface="Monotype Sorts" pitchFamily="2" charset="2"/>
              <a:buNone/>
            </a:pPr>
            <a:r>
              <a:rPr lang="en-US" altLang="en-US" sz="1800" dirty="0"/>
              <a:t>    </a:t>
            </a:r>
          </a:p>
          <a:p>
            <a:pPr>
              <a:lnSpc>
                <a:spcPct val="80000"/>
              </a:lnSpc>
              <a:buFont typeface="Monotype Sorts" pitchFamily="2" charset="2"/>
              <a:buNone/>
            </a:pPr>
            <a:r>
              <a:rPr lang="en-US" altLang="en-US" sz="1800" dirty="0"/>
              <a:t>    // Assign a radius</a:t>
            </a:r>
          </a:p>
          <a:p>
            <a:pPr>
              <a:lnSpc>
                <a:spcPct val="80000"/>
              </a:lnSpc>
              <a:buFont typeface="Monotype Sorts" pitchFamily="2" charset="2"/>
              <a:buNone/>
            </a:pPr>
            <a:r>
              <a:rPr lang="en-US" altLang="en-US" sz="1800" dirty="0"/>
              <a:t>    radius = 20;</a:t>
            </a:r>
          </a:p>
          <a:p>
            <a:pPr>
              <a:lnSpc>
                <a:spcPct val="80000"/>
              </a:lnSpc>
              <a:buFont typeface="Monotype Sorts" pitchFamily="2" charset="2"/>
              <a:buNone/>
            </a:pPr>
            <a:r>
              <a:rPr lang="en-US" altLang="en-US" sz="1800" dirty="0"/>
              <a:t>    </a:t>
            </a:r>
          </a:p>
          <a:p>
            <a:pPr>
              <a:lnSpc>
                <a:spcPct val="80000"/>
              </a:lnSpc>
              <a:buFont typeface="Monotype Sorts" pitchFamily="2" charset="2"/>
              <a:buNone/>
            </a:pPr>
            <a:r>
              <a:rPr lang="en-US" altLang="en-US" sz="1800" dirty="0"/>
              <a:t>    // Compute area</a:t>
            </a:r>
          </a:p>
          <a:p>
            <a:pPr>
              <a:lnSpc>
                <a:spcPct val="80000"/>
              </a:lnSpc>
              <a:buFont typeface="Monotype Sorts" pitchFamily="2" charset="2"/>
              <a:buNone/>
            </a:pPr>
            <a:r>
              <a:rPr lang="en-US" altLang="en-US" sz="1800" dirty="0"/>
              <a:t>    area = radius * radius * 3.14159;</a:t>
            </a:r>
          </a:p>
          <a:p>
            <a:pPr>
              <a:lnSpc>
                <a:spcPct val="80000"/>
              </a:lnSpc>
              <a:buFont typeface="Monotype Sorts" pitchFamily="2" charset="2"/>
              <a:buNone/>
            </a:pPr>
            <a:r>
              <a:rPr lang="en-US" altLang="en-US" sz="1800" dirty="0"/>
              <a:t>    </a:t>
            </a:r>
          </a:p>
          <a:p>
            <a:pPr>
              <a:lnSpc>
                <a:spcPct val="80000"/>
              </a:lnSpc>
              <a:buFont typeface="Monotype Sorts" pitchFamily="2" charset="2"/>
              <a:buNone/>
            </a:pPr>
            <a:r>
              <a:rPr lang="en-US" altLang="en-US" sz="1800" dirty="0"/>
              <a:t>    // Display results</a:t>
            </a:r>
          </a:p>
          <a:p>
            <a:pPr>
              <a:lnSpc>
                <a:spcPct val="80000"/>
              </a:lnSpc>
              <a:buFont typeface="Monotype Sorts" pitchFamily="2" charset="2"/>
              <a:buNone/>
            </a:pPr>
            <a:r>
              <a:rPr lang="en-US" altLang="en-US" sz="1800" dirty="0"/>
              <a:t>    </a:t>
            </a:r>
            <a:r>
              <a:rPr lang="en-US" altLang="en-US" sz="1800" dirty="0" err="1"/>
              <a:t>System.out.println</a:t>
            </a:r>
            <a:r>
              <a:rPr lang="en-US" altLang="en-US" sz="1800" dirty="0"/>
              <a:t>("The area for the circle of radius " +</a:t>
            </a:r>
          </a:p>
          <a:p>
            <a:pPr>
              <a:lnSpc>
                <a:spcPct val="80000"/>
              </a:lnSpc>
              <a:buFont typeface="Monotype Sorts" pitchFamily="2" charset="2"/>
              <a:buNone/>
            </a:pPr>
            <a:r>
              <a:rPr lang="en-US" altLang="en-US" sz="1800" dirty="0"/>
              <a:t>      radius + " is " + area);</a:t>
            </a:r>
          </a:p>
          <a:p>
            <a:pPr>
              <a:lnSpc>
                <a:spcPct val="80000"/>
              </a:lnSpc>
              <a:buFont typeface="Monotype Sorts" pitchFamily="2" charset="2"/>
              <a:buNone/>
            </a:pPr>
            <a:r>
              <a:rPr lang="en-US" altLang="en-US" sz="1800" dirty="0"/>
              <a:t>  }</a:t>
            </a:r>
          </a:p>
          <a:p>
            <a:pPr>
              <a:lnSpc>
                <a:spcPct val="80000"/>
              </a:lnSpc>
              <a:buFont typeface="Monotype Sorts" pitchFamily="2" charset="2"/>
              <a:buNone/>
            </a:pPr>
            <a:r>
              <a:rPr lang="en-US" altLang="en-US" sz="1800" dirty="0"/>
              <a:t>}</a:t>
            </a:r>
          </a:p>
        </p:txBody>
      </p:sp>
      <p:sp>
        <p:nvSpPr>
          <p:cNvPr id="12293" name="Rectangle 4"/>
          <p:cNvSpPr>
            <a:spLocks noChangeArrowheads="1"/>
          </p:cNvSpPr>
          <p:nvPr/>
        </p:nvSpPr>
        <p:spPr bwMode="auto">
          <a:xfrm>
            <a:off x="6858000" y="1752600"/>
            <a:ext cx="1524000" cy="3810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solidFill>
                  <a:schemeClr val="bg2"/>
                </a:solidFill>
              </a:rPr>
              <a:t>20</a:t>
            </a:r>
          </a:p>
        </p:txBody>
      </p:sp>
      <p:sp>
        <p:nvSpPr>
          <p:cNvPr id="12294" name="Text Box 5"/>
          <p:cNvSpPr txBox="1">
            <a:spLocks noChangeArrowheads="1"/>
          </p:cNvSpPr>
          <p:nvPr/>
        </p:nvSpPr>
        <p:spPr bwMode="auto">
          <a:xfrm>
            <a:off x="6019800" y="1752600"/>
            <a:ext cx="838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50000"/>
              </a:spcBef>
              <a:buClrTx/>
              <a:buSzTx/>
              <a:buFontTx/>
              <a:buNone/>
            </a:pPr>
            <a:r>
              <a:rPr lang="en-US" altLang="en-US" sz="1800"/>
              <a:t>radius</a:t>
            </a:r>
          </a:p>
        </p:txBody>
      </p:sp>
      <p:sp>
        <p:nvSpPr>
          <p:cNvPr id="12295" name="Text Box 6"/>
          <p:cNvSpPr txBox="1">
            <a:spLocks noChangeArrowheads="1"/>
          </p:cNvSpPr>
          <p:nvPr/>
        </p:nvSpPr>
        <p:spPr bwMode="auto">
          <a:xfrm>
            <a:off x="6858000" y="1219200"/>
            <a:ext cx="1447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50000"/>
              </a:spcBef>
              <a:buClrTx/>
              <a:buSzTx/>
              <a:buFontTx/>
              <a:buNone/>
            </a:pPr>
            <a:r>
              <a:rPr lang="en-US" altLang="en-US" sz="1800"/>
              <a:t>memory</a:t>
            </a:r>
          </a:p>
        </p:txBody>
      </p:sp>
      <p:sp>
        <p:nvSpPr>
          <p:cNvPr id="12296" name="Rectangle 7"/>
          <p:cNvSpPr>
            <a:spLocks noChangeArrowheads="1"/>
          </p:cNvSpPr>
          <p:nvPr/>
        </p:nvSpPr>
        <p:spPr bwMode="auto">
          <a:xfrm>
            <a:off x="6858000" y="2209800"/>
            <a:ext cx="1524000" cy="3810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solidFill>
                  <a:schemeClr val="bg2"/>
                </a:solidFill>
              </a:rPr>
              <a:t>1256.636</a:t>
            </a:r>
          </a:p>
        </p:txBody>
      </p:sp>
      <p:sp>
        <p:nvSpPr>
          <p:cNvPr id="12297" name="Text Box 8"/>
          <p:cNvSpPr txBox="1">
            <a:spLocks noChangeArrowheads="1"/>
          </p:cNvSpPr>
          <p:nvPr/>
        </p:nvSpPr>
        <p:spPr bwMode="auto">
          <a:xfrm>
            <a:off x="6019800" y="2209800"/>
            <a:ext cx="838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50000"/>
              </a:spcBef>
              <a:buClrTx/>
              <a:buSzTx/>
              <a:buFontTx/>
              <a:buNone/>
            </a:pPr>
            <a:r>
              <a:rPr lang="en-US" altLang="en-US" sz="1800"/>
              <a:t>area</a:t>
            </a:r>
          </a:p>
        </p:txBody>
      </p:sp>
      <p:sp>
        <p:nvSpPr>
          <p:cNvPr id="12298" name="Rectangle 10"/>
          <p:cNvSpPr>
            <a:spLocks noChangeArrowheads="1"/>
          </p:cNvSpPr>
          <p:nvPr/>
        </p:nvSpPr>
        <p:spPr bwMode="auto">
          <a:xfrm>
            <a:off x="541940" y="4393395"/>
            <a:ext cx="5105400" cy="533400"/>
          </a:xfrm>
          <a:prstGeom prst="rect">
            <a:avLst/>
          </a:prstGeom>
          <a:solidFill>
            <a:schemeClr val="accent1">
              <a:alpha val="45097"/>
            </a:schemeClr>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1600"/>
          </a:p>
        </p:txBody>
      </p:sp>
      <p:pic>
        <p:nvPicPr>
          <p:cNvPr id="12299"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1200" y="5105400"/>
            <a:ext cx="3352800" cy="79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300" name="Line 13"/>
          <p:cNvSpPr>
            <a:spLocks noChangeShapeType="1"/>
          </p:cNvSpPr>
          <p:nvPr/>
        </p:nvSpPr>
        <p:spPr bwMode="auto">
          <a:xfrm>
            <a:off x="3112610" y="4773176"/>
            <a:ext cx="2688115" cy="729100"/>
          </a:xfrm>
          <a:prstGeom prst="line">
            <a:avLst/>
          </a:prstGeom>
          <a:noFill/>
          <a:ln w="12700">
            <a:solidFill>
              <a:srgbClr val="FF0000"/>
            </a:solidFill>
            <a:round/>
            <a:headEnd type="none" w="sm" len="sm"/>
            <a:tailEnd type="stealth"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0478" name="AutoShape 14"/>
          <p:cNvSpPr>
            <a:spLocks noChangeArrowheads="1"/>
          </p:cNvSpPr>
          <p:nvPr/>
        </p:nvSpPr>
        <p:spPr bwMode="auto">
          <a:xfrm>
            <a:off x="6108700" y="3736975"/>
            <a:ext cx="2687638" cy="692150"/>
          </a:xfrm>
          <a:prstGeom prst="wedgeRoundRectCallout">
            <a:avLst>
              <a:gd name="adj1" fmla="val -54134"/>
              <a:gd name="adj2" fmla="val 201606"/>
              <a:gd name="adj3" fmla="val 16667"/>
            </a:avLst>
          </a:prstGeom>
          <a:solidFill>
            <a:schemeClr val="accent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50000"/>
              </a:spcBef>
              <a:buClrTx/>
              <a:buSzTx/>
              <a:buFontTx/>
              <a:buNone/>
            </a:pPr>
            <a:r>
              <a:rPr lang="en-US" altLang="en-US" sz="1800"/>
              <a:t>print a message to the console</a:t>
            </a:r>
          </a:p>
        </p:txBody>
      </p:sp>
      <p:sp>
        <p:nvSpPr>
          <p:cNvPr id="12302" name="Rectangle 17"/>
          <p:cNvSpPr>
            <a:spLocks noChangeArrowheads="1"/>
          </p:cNvSpPr>
          <p:nvPr/>
        </p:nvSpPr>
        <p:spPr bwMode="auto">
          <a:xfrm>
            <a:off x="0" y="0"/>
            <a:ext cx="1524000" cy="381000"/>
          </a:xfrm>
          <a:prstGeom prst="rect">
            <a:avLst/>
          </a:prstGeom>
          <a:noFill/>
          <a:ln w="12700">
            <a:solidFill>
              <a:srgbClr val="FF0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lgn="ctr">
              <a:spcBef>
                <a:spcPct val="0"/>
              </a:spcBef>
              <a:buClrTx/>
              <a:buSzTx/>
              <a:buFontTx/>
              <a:buNone/>
            </a:pPr>
            <a:r>
              <a:rPr lang="en-US" altLang="en-US" sz="1800">
                <a:solidFill>
                  <a:schemeClr val="bg2"/>
                </a:solidFill>
                <a:latin typeface="Forte" panose="03060902040502070203" pitchFamily="66" charset="0"/>
              </a:rPr>
              <a:t>animation</a:t>
            </a:r>
          </a:p>
        </p:txBody>
      </p:sp>
      <p:sp>
        <p:nvSpPr>
          <p:cNvPr id="15" name="TextBox 14"/>
          <p:cNvSpPr txBox="1"/>
          <p:nvPr/>
        </p:nvSpPr>
        <p:spPr>
          <a:xfrm>
            <a:off x="1805" y="1085061"/>
            <a:ext cx="230832" cy="4524315"/>
          </a:xfrm>
          <a:prstGeom prst="rect">
            <a:avLst/>
          </a:prstGeom>
          <a:noFill/>
        </p:spPr>
        <p:txBody>
          <a:bodyPr wrap="none" lIns="0" tIns="0" rIns="0" bIns="0" rtlCol="0">
            <a:spAutoFit/>
          </a:bodyPr>
          <a:lstStyle/>
          <a:p>
            <a:r>
              <a:rPr lang="en-US" sz="1800" dirty="0"/>
              <a:t>1</a:t>
            </a:r>
          </a:p>
          <a:p>
            <a:r>
              <a:rPr lang="en-US" sz="1800" dirty="0"/>
              <a:t>2</a:t>
            </a:r>
          </a:p>
          <a:p>
            <a:r>
              <a:rPr lang="en-US" sz="1800" dirty="0"/>
              <a:t>3</a:t>
            </a:r>
          </a:p>
          <a:p>
            <a:r>
              <a:rPr lang="en-US" sz="1800" dirty="0"/>
              <a:t>4</a:t>
            </a:r>
          </a:p>
          <a:p>
            <a:r>
              <a:rPr lang="en-US" sz="1800" dirty="0"/>
              <a:t>5</a:t>
            </a:r>
          </a:p>
          <a:p>
            <a:r>
              <a:rPr lang="en-US" sz="1800" dirty="0"/>
              <a:t>6</a:t>
            </a:r>
          </a:p>
          <a:p>
            <a:r>
              <a:rPr lang="en-US" sz="1800" dirty="0"/>
              <a:t>7</a:t>
            </a:r>
          </a:p>
          <a:p>
            <a:r>
              <a:rPr lang="en-US" sz="1800" dirty="0"/>
              <a:t>8</a:t>
            </a:r>
          </a:p>
          <a:p>
            <a:r>
              <a:rPr lang="en-US" sz="1800" dirty="0"/>
              <a:t>9</a:t>
            </a:r>
          </a:p>
          <a:p>
            <a:r>
              <a:rPr lang="en-US" sz="1800" dirty="0"/>
              <a:t>10</a:t>
            </a:r>
          </a:p>
          <a:p>
            <a:r>
              <a:rPr lang="en-US" sz="1800" dirty="0"/>
              <a:t>11</a:t>
            </a:r>
          </a:p>
          <a:p>
            <a:r>
              <a:rPr lang="en-US" sz="1800" dirty="0"/>
              <a:t>12</a:t>
            </a:r>
          </a:p>
          <a:p>
            <a:r>
              <a:rPr lang="en-US" sz="1800" dirty="0"/>
              <a:t>13</a:t>
            </a:r>
          </a:p>
          <a:p>
            <a:r>
              <a:rPr lang="en-US" sz="1800" dirty="0"/>
              <a:t>14</a:t>
            </a:r>
          </a:p>
          <a:p>
            <a:r>
              <a:rPr lang="en-US" sz="1800" dirty="0"/>
              <a:t>15</a:t>
            </a:r>
          </a:p>
          <a:p>
            <a:r>
              <a:rPr lang="en-US" sz="1800" dirty="0"/>
              <a:t>16</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4" presetClass="entr" presetSubtype="0" fill="hold" grpId="0" nodeType="withEffect">
                                  <p:stCondLst>
                                    <p:cond delay="0"/>
                                  </p:stCondLst>
                                  <p:childTnLst>
                                    <p:set>
                                      <p:cBhvr>
                                        <p:cTn id="6" dur="1" fill="hold">
                                          <p:stCondLst>
                                            <p:cond delay="0"/>
                                          </p:stCondLst>
                                        </p:cTn>
                                        <p:tgtEl>
                                          <p:spTgt spid="190478"/>
                                        </p:tgtEl>
                                        <p:attrNameLst>
                                          <p:attrName>style.visibility</p:attrName>
                                        </p:attrNameLst>
                                      </p:cBhvr>
                                      <p:to>
                                        <p:strVal val="visible"/>
                                      </p:to>
                                    </p:set>
                                    <p:anim to="" calcmode="lin" valueType="num">
                                      <p:cBhvr>
                                        <p:cTn id="7" dur="1" fill="hold"/>
                                        <p:tgtEl>
                                          <p:spTgt spid="19047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0478"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Writing a Simple Program</a:t>
            </a:r>
          </a:p>
        </p:txBody>
      </p:sp>
      <p:sp>
        <p:nvSpPr>
          <p:cNvPr id="3" name="Content Placeholder 2"/>
          <p:cNvSpPr>
            <a:spLocks noGrp="1"/>
          </p:cNvSpPr>
          <p:nvPr>
            <p:ph idx="1"/>
          </p:nvPr>
        </p:nvSpPr>
        <p:spPr>
          <a:xfrm>
            <a:off x="685799" y="1341437"/>
            <a:ext cx="8149155" cy="5121557"/>
          </a:xfrm>
        </p:spPr>
        <p:txBody>
          <a:bodyPr/>
          <a:lstStyle/>
          <a:p>
            <a:r>
              <a:rPr lang="en-US" dirty="0"/>
              <a:t>Discussion:</a:t>
            </a:r>
          </a:p>
          <a:p>
            <a:pPr lvl="1"/>
            <a:r>
              <a:rPr lang="en-US" dirty="0"/>
              <a:t>Variables such as radius and area refer to memory locations</a:t>
            </a:r>
          </a:p>
          <a:p>
            <a:pPr lvl="1"/>
            <a:r>
              <a:rPr lang="en-US" dirty="0"/>
              <a:t>Each variable has a name, a type, a size, and value</a:t>
            </a:r>
          </a:p>
          <a:p>
            <a:pPr lvl="1"/>
            <a:r>
              <a:rPr lang="en-US" dirty="0"/>
              <a:t>Line 3 says that radius can store a double value.</a:t>
            </a:r>
          </a:p>
          <a:p>
            <a:pPr lvl="2"/>
            <a:r>
              <a:rPr lang="en-US" dirty="0"/>
              <a:t>But the value is not defined until you assign a value.</a:t>
            </a:r>
          </a:p>
          <a:p>
            <a:pPr lvl="1"/>
            <a:r>
              <a:rPr lang="en-US" dirty="0"/>
              <a:t>Line 7 assigns the value 20 into radius.</a:t>
            </a:r>
          </a:p>
          <a:p>
            <a:pPr lvl="1"/>
            <a:r>
              <a:rPr lang="en-US" dirty="0"/>
              <a:t>Similarly, line 4 declares the variable area.</a:t>
            </a:r>
          </a:p>
          <a:p>
            <a:pPr lvl="1"/>
            <a:r>
              <a:rPr lang="en-US" dirty="0"/>
              <a:t>Line 10 then assigns a value into area.</a:t>
            </a:r>
          </a:p>
        </p:txBody>
      </p:sp>
    </p:spTree>
    <p:extLst>
      <p:ext uri="{BB962C8B-B14F-4D97-AF65-F5344CB8AC3E}">
        <p14:creationId xmlns:p14="http://schemas.microsoft.com/office/powerpoint/2010/main" val="121523903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Writing a Simple Program</a:t>
            </a:r>
          </a:p>
        </p:txBody>
      </p:sp>
      <p:sp>
        <p:nvSpPr>
          <p:cNvPr id="3" name="Content Placeholder 2"/>
          <p:cNvSpPr>
            <a:spLocks noGrp="1"/>
          </p:cNvSpPr>
          <p:nvPr>
            <p:ph idx="1"/>
          </p:nvPr>
        </p:nvSpPr>
        <p:spPr>
          <a:xfrm>
            <a:off x="685799" y="1341437"/>
            <a:ext cx="8149155" cy="5121557"/>
          </a:xfrm>
        </p:spPr>
        <p:txBody>
          <a:bodyPr/>
          <a:lstStyle/>
          <a:p>
            <a:r>
              <a:rPr lang="en-US" dirty="0"/>
              <a:t>Discussion:</a:t>
            </a:r>
          </a:p>
          <a:p>
            <a:pPr lvl="1"/>
            <a:r>
              <a:rPr lang="en-US" dirty="0"/>
              <a:t>The following table shows the value in memory for the variables area and radius as the program is executed.</a:t>
            </a:r>
          </a:p>
          <a:p>
            <a:pPr lvl="1"/>
            <a:endParaRPr lang="en-US" dirty="0"/>
          </a:p>
          <a:p>
            <a:pPr lvl="1"/>
            <a:endParaRPr lang="en-US" dirty="0"/>
          </a:p>
          <a:p>
            <a:pPr lvl="1"/>
            <a:endParaRPr lang="en-US" dirty="0"/>
          </a:p>
          <a:p>
            <a:pPr lvl="1"/>
            <a:r>
              <a:rPr lang="en-US" dirty="0"/>
              <a:t>This method of reviewing a program is called “</a:t>
            </a:r>
            <a:r>
              <a:rPr lang="en-US" i="1" dirty="0"/>
              <a:t>tracing a program</a:t>
            </a:r>
            <a:r>
              <a:rPr lang="en-US" dirty="0"/>
              <a:t>”.</a:t>
            </a:r>
          </a:p>
          <a:p>
            <a:pPr lvl="1"/>
            <a:r>
              <a:rPr lang="en-US" dirty="0"/>
              <a:t>Helps you to understand how programs work.</a:t>
            </a:r>
          </a:p>
        </p:txBody>
      </p:sp>
      <p:pic>
        <p:nvPicPr>
          <p:cNvPr id="5" name="Picture 4"/>
          <p:cNvPicPr>
            <a:picLocks noChangeAspect="1"/>
          </p:cNvPicPr>
          <p:nvPr/>
        </p:nvPicPr>
        <p:blipFill>
          <a:blip r:embed="rId2"/>
          <a:stretch>
            <a:fillRect/>
          </a:stretch>
        </p:blipFill>
        <p:spPr>
          <a:xfrm>
            <a:off x="1538004" y="3275380"/>
            <a:ext cx="6990353" cy="1459390"/>
          </a:xfrm>
          <a:prstGeom prst="rect">
            <a:avLst/>
          </a:prstGeom>
        </p:spPr>
      </p:pic>
    </p:spTree>
    <p:extLst>
      <p:ext uri="{BB962C8B-B14F-4D97-AF65-F5344CB8AC3E}">
        <p14:creationId xmlns:p14="http://schemas.microsoft.com/office/powerpoint/2010/main" val="199096046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Writing a Simple Program</a:t>
            </a:r>
          </a:p>
        </p:txBody>
      </p:sp>
      <p:sp>
        <p:nvSpPr>
          <p:cNvPr id="3" name="Content Placeholder 2"/>
          <p:cNvSpPr>
            <a:spLocks noGrp="1"/>
          </p:cNvSpPr>
          <p:nvPr>
            <p:ph idx="1"/>
          </p:nvPr>
        </p:nvSpPr>
        <p:spPr>
          <a:xfrm>
            <a:off x="685799" y="1341437"/>
            <a:ext cx="8149155" cy="5121557"/>
          </a:xfrm>
        </p:spPr>
        <p:txBody>
          <a:bodyPr/>
          <a:lstStyle/>
          <a:p>
            <a:r>
              <a:rPr lang="en-US" dirty="0"/>
              <a:t>Discussion:</a:t>
            </a:r>
          </a:p>
          <a:p>
            <a:pPr lvl="1"/>
            <a:r>
              <a:rPr lang="en-US" dirty="0"/>
              <a:t>The plus sign (+) has two meanings in Java:</a:t>
            </a:r>
          </a:p>
          <a:p>
            <a:pPr lvl="2"/>
            <a:r>
              <a:rPr lang="en-US" dirty="0"/>
              <a:t>Addition</a:t>
            </a:r>
          </a:p>
          <a:p>
            <a:pPr lvl="2"/>
            <a:r>
              <a:rPr lang="en-US" dirty="0"/>
              <a:t>Concatenation (combining two strings together)</a:t>
            </a:r>
          </a:p>
          <a:p>
            <a:pPr lvl="1"/>
            <a:r>
              <a:rPr lang="en-US" dirty="0"/>
              <a:t>The plus sign (+) in lines 13-14 is called a string concatenation operator.</a:t>
            </a:r>
          </a:p>
          <a:p>
            <a:pPr lvl="2"/>
            <a:r>
              <a:rPr lang="en-US" dirty="0"/>
              <a:t>It combines two strings into one string.</a:t>
            </a:r>
          </a:p>
          <a:p>
            <a:pPr lvl="2"/>
            <a:r>
              <a:rPr lang="en-US" dirty="0"/>
              <a:t>If a string is concatenated with a number, the number is converted into a string and then concatenated with the other string.</a:t>
            </a:r>
          </a:p>
          <a:p>
            <a:r>
              <a:rPr lang="en-US" sz="2800" dirty="0"/>
              <a:t>See sample program: </a:t>
            </a:r>
            <a:r>
              <a:rPr lang="en-US" sz="2800" dirty="0">
                <a:latin typeface="Courier New" panose="02070309020205020404" pitchFamily="49" charset="0"/>
                <a:cs typeface="Courier New" panose="02070309020205020404" pitchFamily="49" charset="0"/>
              </a:rPr>
              <a:t>StringPractice.java</a:t>
            </a:r>
          </a:p>
        </p:txBody>
      </p:sp>
    </p:spTree>
    <p:extLst>
      <p:ext uri="{BB962C8B-B14F-4D97-AF65-F5344CB8AC3E}">
        <p14:creationId xmlns:p14="http://schemas.microsoft.com/office/powerpoint/2010/main" val="241592106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Writing a Simple Program</a:t>
            </a:r>
          </a:p>
        </p:txBody>
      </p:sp>
      <p:sp>
        <p:nvSpPr>
          <p:cNvPr id="3" name="Content Placeholder 2"/>
          <p:cNvSpPr>
            <a:spLocks noGrp="1"/>
          </p:cNvSpPr>
          <p:nvPr>
            <p:ph idx="1"/>
          </p:nvPr>
        </p:nvSpPr>
        <p:spPr>
          <a:xfrm>
            <a:off x="685799" y="1341437"/>
            <a:ext cx="8149155" cy="5121557"/>
          </a:xfrm>
        </p:spPr>
        <p:txBody>
          <a:bodyPr/>
          <a:lstStyle/>
          <a:p>
            <a:r>
              <a:rPr lang="en-US" dirty="0"/>
              <a:t>Discussion:</a:t>
            </a:r>
          </a:p>
          <a:p>
            <a:pPr lvl="1"/>
            <a:r>
              <a:rPr lang="en-US" dirty="0"/>
              <a:t>In Java, a string cannot be written across multiple lines in the source code.</a:t>
            </a:r>
          </a:p>
          <a:p>
            <a:pPr lvl="1"/>
            <a:r>
              <a:rPr lang="en-US" dirty="0"/>
              <a:t>The following statement would result in a </a:t>
            </a:r>
            <a:r>
              <a:rPr lang="en-US" b="1" dirty="0"/>
              <a:t>compile error</a:t>
            </a:r>
            <a:r>
              <a:rPr lang="en-US" dirty="0"/>
              <a:t>:</a:t>
            </a:r>
          </a:p>
          <a:p>
            <a:pPr lvl="1"/>
            <a:endParaRPr lang="en-US" dirty="0"/>
          </a:p>
          <a:p>
            <a:pPr lvl="1"/>
            <a:endParaRPr lang="en-US" dirty="0"/>
          </a:p>
          <a:p>
            <a:pPr lvl="1"/>
            <a:r>
              <a:rPr lang="en-US" u="sng" dirty="0"/>
              <a:t>To fix the error</a:t>
            </a:r>
            <a:r>
              <a:rPr lang="en-US" dirty="0"/>
              <a:t>, break the string into separate substrings and use concatenation (+) to combine:</a:t>
            </a:r>
          </a:p>
        </p:txBody>
      </p:sp>
      <p:sp>
        <p:nvSpPr>
          <p:cNvPr id="5" name="TextBox 4"/>
          <p:cNvSpPr txBox="1"/>
          <p:nvPr/>
        </p:nvSpPr>
        <p:spPr>
          <a:xfrm>
            <a:off x="1522141" y="3888889"/>
            <a:ext cx="7317059" cy="584775"/>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dirty="0" err="1">
                <a:latin typeface="Courier"/>
              </a:rPr>
              <a:t>System.out.println</a:t>
            </a:r>
            <a:r>
              <a:rPr lang="en-US" dirty="0">
                <a:latin typeface="Courier"/>
              </a:rPr>
              <a:t>(“Introduction to Java Programming, by </a:t>
            </a:r>
          </a:p>
          <a:p>
            <a:r>
              <a:rPr lang="en-US" dirty="0">
                <a:latin typeface="Courier"/>
              </a:rPr>
              <a:t>   Y. Daniel Liang”);</a:t>
            </a:r>
          </a:p>
        </p:txBody>
      </p:sp>
      <p:sp>
        <p:nvSpPr>
          <p:cNvPr id="6" name="TextBox 5"/>
          <p:cNvSpPr txBox="1"/>
          <p:nvPr/>
        </p:nvSpPr>
        <p:spPr>
          <a:xfrm>
            <a:off x="1522914" y="5839815"/>
            <a:ext cx="7317059" cy="584775"/>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dirty="0" err="1">
                <a:latin typeface="Courier"/>
              </a:rPr>
              <a:t>System.out.println</a:t>
            </a:r>
            <a:r>
              <a:rPr lang="en-US" dirty="0">
                <a:latin typeface="Courier"/>
              </a:rPr>
              <a:t>(“Introduction to Java Programming, ” +</a:t>
            </a:r>
          </a:p>
          <a:p>
            <a:r>
              <a:rPr lang="en-US" dirty="0">
                <a:latin typeface="Courier"/>
              </a:rPr>
              <a:t>   “ by Y. Daniel Liang”);</a:t>
            </a:r>
          </a:p>
        </p:txBody>
      </p:sp>
    </p:spTree>
    <p:extLst>
      <p:ext uri="{BB962C8B-B14F-4D97-AF65-F5344CB8AC3E}">
        <p14:creationId xmlns:p14="http://schemas.microsoft.com/office/powerpoint/2010/main" val="38426610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a:xfrm>
            <a:off x="685800" y="228600"/>
            <a:ext cx="7772400" cy="685800"/>
          </a:xfrm>
          <a:noFill/>
        </p:spPr>
        <p:txBody>
          <a:bodyPr/>
          <a:lstStyle/>
          <a:p>
            <a:r>
              <a:rPr lang="en-US" altLang="en-US"/>
              <a:t>Identifiers</a:t>
            </a:r>
          </a:p>
        </p:txBody>
      </p:sp>
      <p:sp>
        <p:nvSpPr>
          <p:cNvPr id="14340" name="Rectangle 3"/>
          <p:cNvSpPr>
            <a:spLocks noGrp="1" noChangeArrowheads="1"/>
          </p:cNvSpPr>
          <p:nvPr>
            <p:ph type="body" idx="1"/>
          </p:nvPr>
        </p:nvSpPr>
        <p:spPr>
          <a:xfrm>
            <a:off x="228600" y="1143000"/>
            <a:ext cx="8686800" cy="4876800"/>
          </a:xfrm>
          <a:noFill/>
        </p:spPr>
        <p:txBody>
          <a:bodyPr/>
          <a:lstStyle/>
          <a:p>
            <a:r>
              <a:rPr lang="en-US" altLang="en-US" dirty="0"/>
              <a:t>Examples of legal identifiers:</a:t>
            </a:r>
          </a:p>
          <a:p>
            <a:pPr lvl="1"/>
            <a:r>
              <a:rPr lang="en-US" altLang="en-US" dirty="0">
                <a:solidFill>
                  <a:srgbClr val="00B0F0"/>
                </a:solidFill>
              </a:rPr>
              <a:t>area</a:t>
            </a:r>
            <a:r>
              <a:rPr lang="en-US" altLang="en-US" dirty="0"/>
              <a:t>, </a:t>
            </a:r>
            <a:r>
              <a:rPr lang="en-US" altLang="en-US" dirty="0">
                <a:solidFill>
                  <a:srgbClr val="00B0F0"/>
                </a:solidFill>
              </a:rPr>
              <a:t>radius</a:t>
            </a:r>
            <a:r>
              <a:rPr lang="en-US" altLang="en-US" dirty="0"/>
              <a:t>, </a:t>
            </a:r>
            <a:r>
              <a:rPr lang="en-US" altLang="en-US" dirty="0" err="1">
                <a:solidFill>
                  <a:srgbClr val="00B0F0"/>
                </a:solidFill>
              </a:rPr>
              <a:t>ComputeArea</a:t>
            </a:r>
            <a:r>
              <a:rPr lang="en-US" altLang="en-US" dirty="0"/>
              <a:t>, </a:t>
            </a:r>
            <a:r>
              <a:rPr lang="en-US" altLang="en-US" dirty="0">
                <a:solidFill>
                  <a:srgbClr val="00B0F0"/>
                </a:solidFill>
              </a:rPr>
              <a:t>$2</a:t>
            </a:r>
            <a:r>
              <a:rPr lang="en-US" altLang="en-US" dirty="0"/>
              <a:t>, </a:t>
            </a:r>
            <a:r>
              <a:rPr lang="en-US" altLang="en-US" dirty="0">
                <a:solidFill>
                  <a:srgbClr val="00B0F0"/>
                </a:solidFill>
              </a:rPr>
              <a:t>average</a:t>
            </a:r>
          </a:p>
          <a:p>
            <a:r>
              <a:rPr lang="en-US" altLang="en-US" dirty="0"/>
              <a:t>Examples of illegal identifiers:</a:t>
            </a:r>
          </a:p>
          <a:p>
            <a:pPr lvl="1"/>
            <a:r>
              <a:rPr lang="en-US" altLang="en-US" dirty="0">
                <a:solidFill>
                  <a:srgbClr val="00B0F0"/>
                </a:solidFill>
              </a:rPr>
              <a:t>2A</a:t>
            </a:r>
            <a:r>
              <a:rPr lang="en-US" altLang="en-US" dirty="0"/>
              <a:t> and </a:t>
            </a:r>
            <a:r>
              <a:rPr lang="en-US" altLang="en-US" dirty="0">
                <a:solidFill>
                  <a:srgbClr val="00B0F0"/>
                </a:solidFill>
              </a:rPr>
              <a:t>d+4</a:t>
            </a:r>
          </a:p>
          <a:p>
            <a:pPr lvl="2"/>
            <a:r>
              <a:rPr lang="en-US" altLang="en-US" dirty="0"/>
              <a:t>These two do not follow the rules</a:t>
            </a:r>
          </a:p>
          <a:p>
            <a:pPr lvl="2"/>
            <a:r>
              <a:rPr lang="en-US" altLang="en-US" dirty="0"/>
              <a:t>Java will report that you have a syntax error!</a:t>
            </a:r>
          </a:p>
          <a:p>
            <a:r>
              <a:rPr lang="en-US" altLang="en-US" dirty="0"/>
              <a:t>Note: Java is case sensitive</a:t>
            </a:r>
          </a:p>
          <a:p>
            <a:pPr lvl="1"/>
            <a:r>
              <a:rPr lang="en-US" altLang="en-US" dirty="0">
                <a:solidFill>
                  <a:srgbClr val="00B0F0"/>
                </a:solidFill>
              </a:rPr>
              <a:t>area</a:t>
            </a:r>
            <a:r>
              <a:rPr lang="en-US" altLang="en-US" dirty="0"/>
              <a:t>, </a:t>
            </a:r>
            <a:r>
              <a:rPr lang="en-US" altLang="en-US" dirty="0">
                <a:solidFill>
                  <a:srgbClr val="00B0F0"/>
                </a:solidFill>
              </a:rPr>
              <a:t>Area</a:t>
            </a:r>
            <a:r>
              <a:rPr lang="en-US" altLang="en-US" dirty="0"/>
              <a:t>, and </a:t>
            </a:r>
            <a:r>
              <a:rPr lang="en-US" altLang="en-US" dirty="0">
                <a:solidFill>
                  <a:srgbClr val="00B0F0"/>
                </a:solidFill>
              </a:rPr>
              <a:t>AREA</a:t>
            </a:r>
            <a:r>
              <a:rPr lang="en-US" altLang="en-US" dirty="0"/>
              <a:t> all are different identifiers</a:t>
            </a:r>
          </a:p>
        </p:txBody>
      </p:sp>
    </p:spTree>
    <p:extLst>
      <p:ext uri="{BB962C8B-B14F-4D97-AF65-F5344CB8AC3E}">
        <p14:creationId xmlns:p14="http://schemas.microsoft.com/office/powerpoint/2010/main" val="2359939789"/>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Reading Input from the Console</a:t>
            </a:r>
          </a:p>
        </p:txBody>
      </p:sp>
      <p:sp>
        <p:nvSpPr>
          <p:cNvPr id="3" name="Content Placeholder 2"/>
          <p:cNvSpPr>
            <a:spLocks noGrp="1"/>
          </p:cNvSpPr>
          <p:nvPr>
            <p:ph idx="1"/>
          </p:nvPr>
        </p:nvSpPr>
        <p:spPr>
          <a:xfrm>
            <a:off x="685799" y="1341437"/>
            <a:ext cx="8149155" cy="5121557"/>
          </a:xfrm>
        </p:spPr>
        <p:txBody>
          <a:bodyPr/>
          <a:lstStyle/>
          <a:p>
            <a:r>
              <a:rPr lang="en-US" dirty="0"/>
              <a:t>In the last example, the radius was fixed.</a:t>
            </a:r>
          </a:p>
          <a:p>
            <a:r>
              <a:rPr lang="en-US" dirty="0"/>
              <a:t>Your program can be better, and more interactive, by letting the user enter the radius.</a:t>
            </a:r>
          </a:p>
          <a:p>
            <a:r>
              <a:rPr lang="en-US" dirty="0"/>
              <a:t>Java uses the </a:t>
            </a:r>
            <a:r>
              <a:rPr lang="en-US" dirty="0">
                <a:solidFill>
                  <a:srgbClr val="00B0F0"/>
                </a:solidFill>
              </a:rPr>
              <a:t>Scanner</a:t>
            </a:r>
            <a:r>
              <a:rPr lang="en-US" dirty="0"/>
              <a:t> class for console input</a:t>
            </a:r>
          </a:p>
          <a:p>
            <a:pPr lvl="1"/>
            <a:r>
              <a:rPr lang="en-US" dirty="0" err="1">
                <a:latin typeface="Courier"/>
              </a:rPr>
              <a:t>System.out</a:t>
            </a:r>
            <a:r>
              <a:rPr lang="en-US" dirty="0"/>
              <a:t> refers to the standout output device</a:t>
            </a:r>
          </a:p>
          <a:p>
            <a:pPr lvl="2"/>
            <a:r>
              <a:rPr lang="en-US" dirty="0"/>
              <a:t>By default, standard output is the monitor</a:t>
            </a:r>
          </a:p>
          <a:p>
            <a:pPr lvl="1"/>
            <a:r>
              <a:rPr lang="en-US" dirty="0">
                <a:latin typeface="Courier"/>
              </a:rPr>
              <a:t>System.in</a:t>
            </a:r>
            <a:r>
              <a:rPr lang="en-US" dirty="0"/>
              <a:t> refers to the standard input device</a:t>
            </a:r>
          </a:p>
          <a:p>
            <a:pPr lvl="2"/>
            <a:r>
              <a:rPr lang="en-US" dirty="0"/>
              <a:t>By default, standard input is the keyboard</a:t>
            </a:r>
          </a:p>
        </p:txBody>
      </p:sp>
    </p:spTree>
    <p:extLst>
      <p:ext uri="{BB962C8B-B14F-4D97-AF65-F5344CB8AC3E}">
        <p14:creationId xmlns:p14="http://schemas.microsoft.com/office/powerpoint/2010/main" val="185020261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Reading Input from the Console</a:t>
            </a:r>
          </a:p>
        </p:txBody>
      </p:sp>
      <p:sp>
        <p:nvSpPr>
          <p:cNvPr id="3" name="Content Placeholder 2"/>
          <p:cNvSpPr>
            <a:spLocks noGrp="1"/>
          </p:cNvSpPr>
          <p:nvPr>
            <p:ph idx="1"/>
          </p:nvPr>
        </p:nvSpPr>
        <p:spPr>
          <a:xfrm>
            <a:off x="685799" y="1341437"/>
            <a:ext cx="8149155" cy="5121557"/>
          </a:xfrm>
        </p:spPr>
        <p:txBody>
          <a:bodyPr/>
          <a:lstStyle/>
          <a:p>
            <a:r>
              <a:rPr lang="en-US" dirty="0"/>
              <a:t>Java uses the </a:t>
            </a:r>
            <a:r>
              <a:rPr lang="en-US" dirty="0">
                <a:solidFill>
                  <a:srgbClr val="00B0F0"/>
                </a:solidFill>
              </a:rPr>
              <a:t>Scanner</a:t>
            </a:r>
            <a:r>
              <a:rPr lang="en-US" dirty="0"/>
              <a:t> class for console input</a:t>
            </a:r>
          </a:p>
          <a:p>
            <a:pPr lvl="1"/>
            <a:r>
              <a:rPr lang="en-US" dirty="0"/>
              <a:t>So how do you read from the keyboard?</a:t>
            </a:r>
          </a:p>
          <a:p>
            <a:pPr lvl="1"/>
            <a:r>
              <a:rPr lang="en-US" dirty="0"/>
              <a:t>You make a Scanner object!</a:t>
            </a:r>
          </a:p>
          <a:p>
            <a:pPr lvl="1"/>
            <a:r>
              <a:rPr lang="en-US" dirty="0"/>
              <a:t>And you tell this Scanner object to read from System.in (they keyboard)</a:t>
            </a:r>
          </a:p>
          <a:p>
            <a:pPr lvl="1"/>
            <a:r>
              <a:rPr lang="en-US" dirty="0"/>
              <a:t>Here is the code:</a:t>
            </a:r>
          </a:p>
        </p:txBody>
      </p:sp>
      <p:sp>
        <p:nvSpPr>
          <p:cNvPr id="6" name="TextBox 5"/>
          <p:cNvSpPr txBox="1"/>
          <p:nvPr/>
        </p:nvSpPr>
        <p:spPr>
          <a:xfrm>
            <a:off x="1517895" y="4427530"/>
            <a:ext cx="7317059" cy="400110"/>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sz="2000" dirty="0">
                <a:latin typeface="Courier"/>
              </a:rPr>
              <a:t>Scanner input = new Scanner(System.in);</a:t>
            </a:r>
          </a:p>
        </p:txBody>
      </p:sp>
    </p:spTree>
    <p:extLst>
      <p:ext uri="{BB962C8B-B14F-4D97-AF65-F5344CB8AC3E}">
        <p14:creationId xmlns:p14="http://schemas.microsoft.com/office/powerpoint/2010/main" val="141868338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Reading Input from the Console</a:t>
            </a:r>
          </a:p>
        </p:txBody>
      </p:sp>
      <p:sp>
        <p:nvSpPr>
          <p:cNvPr id="3" name="Content Placeholder 2"/>
          <p:cNvSpPr>
            <a:spLocks noGrp="1"/>
          </p:cNvSpPr>
          <p:nvPr>
            <p:ph idx="1"/>
          </p:nvPr>
        </p:nvSpPr>
        <p:spPr>
          <a:xfrm>
            <a:off x="685799" y="1341437"/>
            <a:ext cx="8149155" cy="5121557"/>
          </a:xfrm>
        </p:spPr>
        <p:txBody>
          <a:bodyPr/>
          <a:lstStyle/>
          <a:p>
            <a:endParaRPr lang="en-US" dirty="0"/>
          </a:p>
          <a:p>
            <a:pPr lvl="1"/>
            <a:r>
              <a:rPr lang="en-US" dirty="0">
                <a:latin typeface="Courier New" panose="02070309020205020404" pitchFamily="49" charset="0"/>
                <a:cs typeface="Courier New" panose="02070309020205020404" pitchFamily="49" charset="0"/>
              </a:rPr>
              <a:t>new Scanner(System.in)</a:t>
            </a:r>
            <a:r>
              <a:rPr lang="en-US" dirty="0"/>
              <a:t> creates an object of the Scanner type.</a:t>
            </a:r>
          </a:p>
          <a:p>
            <a:pPr lvl="1"/>
            <a:r>
              <a:rPr lang="en-US" dirty="0">
                <a:latin typeface="Courier New" panose="02070309020205020404" pitchFamily="49" charset="0"/>
                <a:cs typeface="Courier New" panose="02070309020205020404" pitchFamily="49" charset="0"/>
              </a:rPr>
              <a:t>Scanner input</a:t>
            </a:r>
            <a:r>
              <a:rPr lang="en-US" dirty="0"/>
              <a:t> says that input is a variable whose type is Scanner.</a:t>
            </a:r>
          </a:p>
          <a:p>
            <a:pPr lvl="1"/>
            <a:r>
              <a:rPr lang="en-US" dirty="0"/>
              <a:t>The whole line creates a Scanner object and then saves the reference of this object into the variable called </a:t>
            </a:r>
            <a:r>
              <a:rPr lang="en-US" dirty="0">
                <a:latin typeface="Courier New" panose="02070309020205020404" pitchFamily="49" charset="0"/>
                <a:cs typeface="Courier New" panose="02070309020205020404" pitchFamily="49" charset="0"/>
              </a:rPr>
              <a:t>input</a:t>
            </a:r>
            <a:r>
              <a:rPr lang="en-US" dirty="0"/>
              <a:t>.</a:t>
            </a:r>
          </a:p>
          <a:p>
            <a:pPr lvl="1"/>
            <a:r>
              <a:rPr lang="en-US" dirty="0"/>
              <a:t>Now, we can use this new Scanner object.</a:t>
            </a:r>
          </a:p>
          <a:p>
            <a:pPr lvl="2"/>
            <a:r>
              <a:rPr lang="en-US" dirty="0"/>
              <a:t>Specifically, this Scanner object has helpful methods that allow us to read/scan data from the user.</a:t>
            </a:r>
          </a:p>
        </p:txBody>
      </p:sp>
      <p:sp>
        <p:nvSpPr>
          <p:cNvPr id="6" name="TextBox 5"/>
          <p:cNvSpPr txBox="1"/>
          <p:nvPr/>
        </p:nvSpPr>
        <p:spPr>
          <a:xfrm>
            <a:off x="913470" y="1431940"/>
            <a:ext cx="7317059" cy="400110"/>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sz="2000" dirty="0">
                <a:latin typeface="Courier"/>
              </a:rPr>
              <a:t>Scanner input = new Scanner(System.in);</a:t>
            </a:r>
          </a:p>
        </p:txBody>
      </p:sp>
    </p:spTree>
    <p:extLst>
      <p:ext uri="{BB962C8B-B14F-4D97-AF65-F5344CB8AC3E}">
        <p14:creationId xmlns:p14="http://schemas.microsoft.com/office/powerpoint/2010/main" val="125763937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a:xfrm>
            <a:off x="231775" y="152400"/>
            <a:ext cx="8642350" cy="762000"/>
          </a:xfrm>
          <a:noFill/>
        </p:spPr>
        <p:txBody>
          <a:bodyPr/>
          <a:lstStyle/>
          <a:p>
            <a:r>
              <a:rPr lang="en-US" altLang="en-US"/>
              <a:t>Reading Numbers from the Keyboard</a:t>
            </a:r>
          </a:p>
        </p:txBody>
      </p:sp>
      <p:sp>
        <p:nvSpPr>
          <p:cNvPr id="23556" name="Rectangle 3"/>
          <p:cNvSpPr>
            <a:spLocks noGrp="1" noChangeArrowheads="1"/>
          </p:cNvSpPr>
          <p:nvPr>
            <p:ph type="body" idx="1"/>
          </p:nvPr>
        </p:nvSpPr>
        <p:spPr>
          <a:xfrm>
            <a:off x="193675" y="1123950"/>
            <a:ext cx="8756650" cy="1460500"/>
          </a:xfrm>
          <a:noFill/>
        </p:spPr>
        <p:txBody>
          <a:bodyPr/>
          <a:lstStyle/>
          <a:p>
            <a:pPr marL="0" indent="0">
              <a:spcBef>
                <a:spcPct val="0"/>
              </a:spcBef>
              <a:buFont typeface="Monotype Sorts" pitchFamily="2" charset="2"/>
              <a:buNone/>
            </a:pPr>
            <a:r>
              <a:rPr lang="en-US" altLang="en-US" sz="2800" b="1" dirty="0">
                <a:latin typeface="Courier New" panose="02070309020205020404" pitchFamily="49" charset="0"/>
                <a:cs typeface="Courier New" panose="02070309020205020404" pitchFamily="49" charset="0"/>
              </a:rPr>
              <a:t>Scanner input = new Scanner(System.in);</a:t>
            </a:r>
          </a:p>
          <a:p>
            <a:pPr marL="0" indent="0">
              <a:spcBef>
                <a:spcPct val="0"/>
              </a:spcBef>
              <a:buFont typeface="Monotype Sorts" pitchFamily="2" charset="2"/>
              <a:buNone/>
            </a:pPr>
            <a:r>
              <a:rPr lang="en-US" altLang="en-US" sz="2800" b="1" dirty="0" err="1">
                <a:latin typeface="Courier New" panose="02070309020205020404" pitchFamily="49" charset="0"/>
                <a:cs typeface="Courier New" panose="02070309020205020404" pitchFamily="49" charset="0"/>
              </a:rPr>
              <a:t>int</a:t>
            </a:r>
            <a:r>
              <a:rPr lang="en-US" altLang="en-US" sz="2800" b="1" dirty="0">
                <a:latin typeface="Courier New" panose="02070309020205020404" pitchFamily="49" charset="0"/>
                <a:cs typeface="Courier New" panose="02070309020205020404" pitchFamily="49" charset="0"/>
              </a:rPr>
              <a:t> value = </a:t>
            </a:r>
            <a:r>
              <a:rPr lang="en-US" altLang="en-US" sz="2800" b="1" dirty="0" err="1">
                <a:latin typeface="Courier New" panose="02070309020205020404" pitchFamily="49" charset="0"/>
                <a:cs typeface="Courier New" panose="02070309020205020404" pitchFamily="49" charset="0"/>
              </a:rPr>
              <a:t>input.nextInt</a:t>
            </a:r>
            <a:r>
              <a:rPr lang="en-US" altLang="en-US" sz="2800" b="1" dirty="0">
                <a:latin typeface="Courier New" panose="02070309020205020404" pitchFamily="49" charset="0"/>
                <a:cs typeface="Courier New" panose="02070309020205020404" pitchFamily="49" charset="0"/>
              </a:rPr>
              <a:t>();</a:t>
            </a:r>
          </a:p>
          <a:p>
            <a:pPr marL="0" indent="0">
              <a:spcBef>
                <a:spcPct val="0"/>
              </a:spcBef>
              <a:buFont typeface="Monotype Sorts" pitchFamily="2" charset="2"/>
              <a:buNone/>
            </a:pPr>
            <a:endParaRPr lang="en-US" altLang="en-US" sz="2800" b="1" dirty="0">
              <a:latin typeface="Courier New" panose="02070309020205020404" pitchFamily="49" charset="0"/>
              <a:cs typeface="Courier New" panose="02070309020205020404" pitchFamily="49" charset="0"/>
            </a:endParaRPr>
          </a:p>
          <a:p>
            <a:pPr marL="0" indent="0">
              <a:spcBef>
                <a:spcPct val="0"/>
              </a:spcBef>
              <a:buFont typeface="Monotype Sorts" pitchFamily="2" charset="2"/>
              <a:buNone/>
            </a:pPr>
            <a:endParaRPr lang="en-US" altLang="en-US" sz="2800" b="1" dirty="0">
              <a:latin typeface="Courier New" panose="02070309020205020404" pitchFamily="49" charset="0"/>
              <a:cs typeface="Courier New" panose="02070309020205020404" pitchFamily="49" charset="0"/>
            </a:endParaRPr>
          </a:p>
          <a:p>
            <a:pPr marL="0" indent="0">
              <a:spcBef>
                <a:spcPct val="0"/>
              </a:spcBef>
              <a:buFont typeface="Monotype Sorts" pitchFamily="2" charset="2"/>
              <a:buNone/>
            </a:pPr>
            <a:endParaRPr lang="en-US" altLang="en-US" sz="2800" b="1" dirty="0">
              <a:latin typeface="Courier New" panose="02070309020205020404" pitchFamily="49" charset="0"/>
              <a:cs typeface="Courier New" panose="02070309020205020404" pitchFamily="49" charset="0"/>
            </a:endParaRPr>
          </a:p>
          <a:p>
            <a:pPr marL="0" indent="0">
              <a:spcBef>
                <a:spcPct val="0"/>
              </a:spcBef>
              <a:buFont typeface="Monotype Sorts" pitchFamily="2" charset="2"/>
              <a:buNone/>
            </a:pPr>
            <a:endParaRPr lang="en-US" altLang="en-US" sz="2800" b="1" dirty="0">
              <a:latin typeface="Courier New" panose="02070309020205020404" pitchFamily="49" charset="0"/>
              <a:cs typeface="Courier New" panose="02070309020205020404" pitchFamily="49" charset="0"/>
            </a:endParaRPr>
          </a:p>
          <a:p>
            <a:pPr marL="0" indent="0">
              <a:spcBef>
                <a:spcPct val="0"/>
              </a:spcBef>
              <a:buFont typeface="Monotype Sorts" pitchFamily="2" charset="2"/>
              <a:buNone/>
            </a:pPr>
            <a:endParaRPr lang="en-US" altLang="en-US" sz="2800" b="1" dirty="0">
              <a:latin typeface="Courier New" panose="02070309020205020404" pitchFamily="49" charset="0"/>
              <a:cs typeface="Courier New" panose="02070309020205020404" pitchFamily="49" charset="0"/>
            </a:endParaRPr>
          </a:p>
          <a:p>
            <a:pPr marL="0" indent="0">
              <a:spcBef>
                <a:spcPct val="0"/>
              </a:spcBef>
              <a:buFont typeface="Monotype Sorts" pitchFamily="2" charset="2"/>
              <a:buNone/>
            </a:pPr>
            <a:endParaRPr lang="en-US" altLang="en-US" sz="2800" b="1" dirty="0">
              <a:latin typeface="Courier New" panose="02070309020205020404" pitchFamily="49" charset="0"/>
              <a:cs typeface="Courier New" panose="02070309020205020404" pitchFamily="49" charset="0"/>
            </a:endParaRPr>
          </a:p>
          <a:p>
            <a:pPr marL="0" indent="0">
              <a:spcBef>
                <a:spcPct val="0"/>
              </a:spcBef>
              <a:buFont typeface="Monotype Sorts" pitchFamily="2" charset="2"/>
              <a:buNone/>
            </a:pPr>
            <a:endParaRPr lang="en-US" altLang="en-US" sz="2800" b="1" dirty="0">
              <a:latin typeface="Courier New" panose="02070309020205020404" pitchFamily="49" charset="0"/>
              <a:cs typeface="Courier New" panose="02070309020205020404" pitchFamily="49" charset="0"/>
            </a:endParaRPr>
          </a:p>
          <a:p>
            <a:pPr marL="0" indent="0">
              <a:spcBef>
                <a:spcPct val="0"/>
              </a:spcBef>
              <a:buFont typeface="Monotype Sorts" pitchFamily="2" charset="2"/>
              <a:buNone/>
            </a:pPr>
            <a:endParaRPr lang="en-US" altLang="en-US" sz="2800" b="1" dirty="0">
              <a:latin typeface="Courier New" panose="02070309020205020404" pitchFamily="49" charset="0"/>
              <a:cs typeface="Courier New" panose="02070309020205020404" pitchFamily="49" charset="0"/>
            </a:endParaRPr>
          </a:p>
          <a:p>
            <a:pPr marL="0" indent="0">
              <a:spcBef>
                <a:spcPct val="0"/>
              </a:spcBef>
              <a:buFont typeface="Monotype Sorts" pitchFamily="2" charset="2"/>
              <a:buNone/>
            </a:pPr>
            <a:endParaRPr lang="en-US" altLang="en-US" sz="2800" b="1" dirty="0">
              <a:latin typeface="Courier New" panose="02070309020205020404" pitchFamily="49" charset="0"/>
              <a:cs typeface="Courier New" panose="02070309020205020404" pitchFamily="49" charset="0"/>
            </a:endParaRPr>
          </a:p>
          <a:p>
            <a:pPr marL="0" indent="0">
              <a:spcBef>
                <a:spcPct val="0"/>
              </a:spcBef>
              <a:buFont typeface="Monotype Sorts" pitchFamily="2" charset="2"/>
              <a:buNone/>
            </a:pPr>
            <a:r>
              <a:rPr lang="en-US" altLang="en-US" sz="2800" b="1" dirty="0">
                <a:latin typeface="Courier New" panose="02070309020205020404" pitchFamily="49" charset="0"/>
                <a:cs typeface="Courier New" panose="02070309020205020404" pitchFamily="49" charset="0"/>
              </a:rPr>
              <a:t>double grade = </a:t>
            </a:r>
            <a:r>
              <a:rPr lang="en-US" altLang="en-US" sz="2800" b="1" dirty="0" err="1">
                <a:latin typeface="Courier New" panose="02070309020205020404" pitchFamily="49" charset="0"/>
                <a:cs typeface="Courier New" panose="02070309020205020404" pitchFamily="49" charset="0"/>
              </a:rPr>
              <a:t>input.nextDouble</a:t>
            </a:r>
            <a:r>
              <a:rPr lang="en-US" altLang="en-US" sz="2800" b="1" dirty="0">
                <a:latin typeface="Courier New" panose="02070309020205020404" pitchFamily="49" charset="0"/>
                <a:cs typeface="Courier New" panose="02070309020205020404" pitchFamily="49" charset="0"/>
              </a:rPr>
              <a:t>();</a:t>
            </a:r>
          </a:p>
        </p:txBody>
      </p:sp>
      <p:sp>
        <p:nvSpPr>
          <p:cNvPr id="23557" name="Rectangle 4"/>
          <p:cNvSpPr>
            <a:spLocks noChangeArrowheads="1"/>
          </p:cNvSpPr>
          <p:nvPr/>
        </p:nvSpPr>
        <p:spPr bwMode="auto">
          <a:xfrm>
            <a:off x="2190750" y="28813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1600"/>
          </a:p>
        </p:txBody>
      </p:sp>
      <p:sp>
        <p:nvSpPr>
          <p:cNvPr id="3" name="Rectangle 2"/>
          <p:cNvSpPr>
            <a:spLocks noChangeArrowheads="1"/>
          </p:cNvSpPr>
          <p:nvPr/>
        </p:nvSpPr>
        <p:spPr bwMode="auto">
          <a:xfrm>
            <a:off x="0" y="0"/>
            <a:ext cx="9144000" cy="0"/>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solid"/>
                <a:miter lim="800000"/>
                <a:headEnd type="none" w="sm" len="sm"/>
                <a:tailEnd type="none" w="sm" len="sm"/>
              </a14:hiddenLine>
            </a:ext>
          </a:extLst>
        </p:spPr>
        <p:txBody>
          <a:bodyPr wrap="none" anchor="ctr">
            <a:spAutoFit/>
          </a:bodyPr>
          <a:lstStyle/>
          <a:p>
            <a:pPr>
              <a:defRPr/>
            </a:pPr>
            <a:endParaRPr lang="en-US"/>
          </a:p>
        </p:txBody>
      </p:sp>
      <p:sp>
        <p:nvSpPr>
          <p:cNvPr id="2" name="Rectangle 1"/>
          <p:cNvSpPr/>
          <p:nvPr/>
        </p:nvSpPr>
        <p:spPr bwMode="auto">
          <a:xfrm>
            <a:off x="1115550" y="2200040"/>
            <a:ext cx="7450570" cy="3648475"/>
          </a:xfrm>
          <a:prstGeom prst="rect">
            <a:avLst/>
          </a:prstGeom>
          <a:solidFill>
            <a:schemeClr val="bg1"/>
          </a:solidFill>
          <a:ln w="12700" cap="flat" cmpd="sng" algn="ctr">
            <a:noFill/>
            <a:prstDash val="solid"/>
            <a:round/>
            <a:headEnd type="none" w="sm" len="sm"/>
            <a:tailEnd type="none" w="sm" len="sm"/>
          </a:ln>
          <a:effectLst>
            <a:glow rad="101600">
              <a:schemeClr val="accent4">
                <a:satMod val="175000"/>
                <a:alpha val="40000"/>
              </a:schemeClr>
            </a:glow>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anose="02020603050405020304" pitchFamily="18" charset="0"/>
            </a:endParaRPr>
          </a:p>
        </p:txBody>
      </p:sp>
      <p:graphicFrame>
        <p:nvGraphicFramePr>
          <p:cNvPr id="23559" name="Object 3"/>
          <p:cNvGraphicFramePr>
            <a:graphicFrameLocks noChangeAspect="1"/>
          </p:cNvGraphicFramePr>
          <p:nvPr>
            <p:extLst>
              <p:ext uri="{D42A27DB-BD31-4B8C-83A1-F6EECF244321}">
                <p14:modId xmlns:p14="http://schemas.microsoft.com/office/powerpoint/2010/main" val="4111764354"/>
              </p:ext>
            </p:extLst>
          </p:nvPr>
        </p:nvGraphicFramePr>
        <p:xfrm>
          <a:off x="1000125" y="2008015"/>
          <a:ext cx="7491413" cy="4070350"/>
        </p:xfrm>
        <a:graphic>
          <a:graphicData uri="http://schemas.openxmlformats.org/presentationml/2006/ole">
            <mc:AlternateContent xmlns:mc="http://schemas.openxmlformats.org/markup-compatibility/2006">
              <mc:Choice xmlns:v="urn:schemas-microsoft-com:vml" Requires="v">
                <p:oleObj spid="_x0000_s3074" name="Picture" r:id="rId3" imgW="3249295" imgH="1767611" progId="Word.Picture.8">
                  <p:embed/>
                </p:oleObj>
              </mc:Choice>
              <mc:Fallback>
                <p:oleObj name="Picture" r:id="rId3" imgW="3249295" imgH="1767611" progId="Word.Picture.8">
                  <p:embed/>
                  <p:pic>
                    <p:nvPicPr>
                      <p:cNvPr id="23559"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0125" y="2008015"/>
                        <a:ext cx="7491413" cy="407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Reading Input from the Console</a:t>
            </a:r>
          </a:p>
        </p:txBody>
      </p:sp>
      <p:sp>
        <p:nvSpPr>
          <p:cNvPr id="3" name="Content Placeholder 2"/>
          <p:cNvSpPr>
            <a:spLocks noGrp="1"/>
          </p:cNvSpPr>
          <p:nvPr>
            <p:ph idx="1"/>
          </p:nvPr>
        </p:nvSpPr>
        <p:spPr>
          <a:xfrm>
            <a:off x="685799" y="1341437"/>
            <a:ext cx="8149155" cy="5121557"/>
          </a:xfrm>
        </p:spPr>
        <p:txBody>
          <a:bodyPr/>
          <a:lstStyle/>
          <a:p>
            <a:r>
              <a:rPr lang="en-US" dirty="0"/>
              <a:t>Methods of Scanner object:</a:t>
            </a:r>
          </a:p>
          <a:p>
            <a:pPr lvl="1"/>
            <a:r>
              <a:rPr lang="en-US" dirty="0"/>
              <a:t>We can invoke a method on the Scanner object.</a:t>
            </a:r>
          </a:p>
          <a:p>
            <a:pPr lvl="1"/>
            <a:r>
              <a:rPr lang="en-US" dirty="0"/>
              <a:t>What does this mean?</a:t>
            </a:r>
          </a:p>
          <a:p>
            <a:pPr lvl="1"/>
            <a:r>
              <a:rPr lang="en-US" dirty="0"/>
              <a:t>It means we are asking the Scanner object to perform a specific task.</a:t>
            </a:r>
          </a:p>
          <a:p>
            <a:pPr lvl="1"/>
            <a:r>
              <a:rPr lang="en-US" dirty="0"/>
              <a:t>Example:</a:t>
            </a:r>
          </a:p>
          <a:p>
            <a:pPr lvl="2"/>
            <a:r>
              <a:rPr lang="en-US" dirty="0"/>
              <a:t>We can invoke the </a:t>
            </a:r>
            <a:r>
              <a:rPr lang="en-US" dirty="0" err="1">
                <a:latin typeface="Courier New" panose="02070309020205020404" pitchFamily="49" charset="0"/>
                <a:cs typeface="Courier New" panose="02070309020205020404" pitchFamily="49" charset="0"/>
              </a:rPr>
              <a:t>nextDouble</a:t>
            </a:r>
            <a:r>
              <a:rPr lang="en-US" dirty="0">
                <a:latin typeface="Courier New" panose="02070309020205020404" pitchFamily="49" charset="0"/>
                <a:cs typeface="Courier New" panose="02070309020205020404" pitchFamily="49" charset="0"/>
              </a:rPr>
              <a:t>()</a:t>
            </a:r>
            <a:r>
              <a:rPr lang="en-US" dirty="0"/>
              <a:t> method</a:t>
            </a:r>
          </a:p>
          <a:p>
            <a:pPr lvl="2"/>
            <a:r>
              <a:rPr lang="en-US" dirty="0"/>
              <a:t>This allows us to read a double value from the input</a:t>
            </a:r>
          </a:p>
          <a:p>
            <a:pPr lvl="2"/>
            <a:endParaRPr lang="en-US" dirty="0"/>
          </a:p>
        </p:txBody>
      </p:sp>
      <p:sp>
        <p:nvSpPr>
          <p:cNvPr id="5" name="TextBox 4"/>
          <p:cNvSpPr txBox="1"/>
          <p:nvPr/>
        </p:nvSpPr>
        <p:spPr>
          <a:xfrm>
            <a:off x="1960461" y="5426060"/>
            <a:ext cx="6067990" cy="400110"/>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sz="2000" dirty="0">
                <a:latin typeface="Courier"/>
              </a:rPr>
              <a:t>double radius = </a:t>
            </a:r>
            <a:r>
              <a:rPr lang="en-US" sz="2000" dirty="0" err="1">
                <a:latin typeface="Courier"/>
              </a:rPr>
              <a:t>input.nextDouble</a:t>
            </a:r>
            <a:r>
              <a:rPr lang="en-US" sz="2000" dirty="0">
                <a:latin typeface="Courier"/>
              </a:rPr>
              <a:t>();</a:t>
            </a:r>
          </a:p>
        </p:txBody>
      </p:sp>
    </p:spTree>
    <p:extLst>
      <p:ext uri="{BB962C8B-B14F-4D97-AF65-F5344CB8AC3E}">
        <p14:creationId xmlns:p14="http://schemas.microsoft.com/office/powerpoint/2010/main" val="158726894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Reading Input from the Console</a:t>
            </a:r>
          </a:p>
        </p:txBody>
      </p:sp>
      <p:sp>
        <p:nvSpPr>
          <p:cNvPr id="3" name="Content Placeholder 2"/>
          <p:cNvSpPr>
            <a:spLocks noGrp="1"/>
          </p:cNvSpPr>
          <p:nvPr>
            <p:ph idx="1"/>
          </p:nvPr>
        </p:nvSpPr>
        <p:spPr>
          <a:xfrm>
            <a:off x="685799" y="1341437"/>
            <a:ext cx="8149155" cy="5121557"/>
          </a:xfrm>
        </p:spPr>
        <p:txBody>
          <a:bodyPr/>
          <a:lstStyle/>
          <a:p>
            <a:r>
              <a:rPr lang="en-US" dirty="0"/>
              <a:t>Summary:</a:t>
            </a:r>
          </a:p>
          <a:p>
            <a:pPr lvl="1"/>
            <a:r>
              <a:rPr lang="en-US" dirty="0"/>
              <a:t>Create a Scanner object:</a:t>
            </a:r>
          </a:p>
          <a:p>
            <a:pPr lvl="1"/>
            <a:endParaRPr lang="en-US" dirty="0"/>
          </a:p>
          <a:p>
            <a:pPr lvl="1"/>
            <a:endParaRPr lang="en-US" dirty="0"/>
          </a:p>
          <a:p>
            <a:pPr lvl="1"/>
            <a:r>
              <a:rPr lang="en-US" dirty="0"/>
              <a:t>Use the method </a:t>
            </a:r>
            <a:r>
              <a:rPr lang="en-US" dirty="0" err="1"/>
              <a:t>nextDouble</a:t>
            </a:r>
            <a:r>
              <a:rPr lang="en-US" dirty="0"/>
              <a:t>() to read a double value from the user/keyboard:</a:t>
            </a:r>
          </a:p>
          <a:p>
            <a:pPr lvl="1"/>
            <a:endParaRPr lang="en-US" dirty="0"/>
          </a:p>
          <a:p>
            <a:pPr lvl="1"/>
            <a:endParaRPr lang="en-US" dirty="0"/>
          </a:p>
          <a:p>
            <a:pPr lvl="1"/>
            <a:r>
              <a:rPr lang="en-US" dirty="0"/>
              <a:t>Now, let us revisit the Compute Area of a Circle</a:t>
            </a:r>
          </a:p>
          <a:p>
            <a:pPr lvl="1"/>
            <a:r>
              <a:rPr lang="en-US" dirty="0"/>
              <a:t>We will get the radius from the user…</a:t>
            </a:r>
          </a:p>
          <a:p>
            <a:pPr lvl="2"/>
            <a:endParaRPr lang="en-US" dirty="0"/>
          </a:p>
        </p:txBody>
      </p:sp>
      <p:sp>
        <p:nvSpPr>
          <p:cNvPr id="6" name="TextBox 5"/>
          <p:cNvSpPr txBox="1"/>
          <p:nvPr/>
        </p:nvSpPr>
        <p:spPr>
          <a:xfrm>
            <a:off x="1538005" y="4504340"/>
            <a:ext cx="6067990" cy="400110"/>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sz="2000" dirty="0">
                <a:latin typeface="Courier"/>
              </a:rPr>
              <a:t>double radius = </a:t>
            </a:r>
            <a:r>
              <a:rPr lang="en-US" sz="2000" dirty="0" err="1">
                <a:latin typeface="Courier"/>
              </a:rPr>
              <a:t>input.nextDouble</a:t>
            </a:r>
            <a:r>
              <a:rPr lang="en-US" sz="2000" dirty="0">
                <a:latin typeface="Courier"/>
              </a:rPr>
              <a:t>();</a:t>
            </a:r>
          </a:p>
        </p:txBody>
      </p:sp>
      <p:sp>
        <p:nvSpPr>
          <p:cNvPr id="7" name="TextBox 6"/>
          <p:cNvSpPr txBox="1"/>
          <p:nvPr/>
        </p:nvSpPr>
        <p:spPr>
          <a:xfrm>
            <a:off x="1538006" y="2580584"/>
            <a:ext cx="6375230" cy="400110"/>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sz="2000" dirty="0">
                <a:latin typeface="Courier"/>
              </a:rPr>
              <a:t>Scanner input = new Scanner(System.in);</a:t>
            </a:r>
          </a:p>
        </p:txBody>
      </p:sp>
    </p:spTree>
    <p:extLst>
      <p:ext uri="{BB962C8B-B14F-4D97-AF65-F5344CB8AC3E}">
        <p14:creationId xmlns:p14="http://schemas.microsoft.com/office/powerpoint/2010/main" val="25327457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64576"/>
            <a:ext cx="7880320" cy="1121300"/>
          </a:xfrm>
        </p:spPr>
        <p:txBody>
          <a:bodyPr/>
          <a:lstStyle/>
          <a:p>
            <a:r>
              <a:rPr lang="en-US" dirty="0"/>
              <a:t>Program 2: Compute Area with Console/User Input</a:t>
            </a:r>
          </a:p>
        </p:txBody>
      </p:sp>
      <p:sp>
        <p:nvSpPr>
          <p:cNvPr id="3" name="Content Placeholder 2"/>
          <p:cNvSpPr>
            <a:spLocks noGrp="1"/>
          </p:cNvSpPr>
          <p:nvPr>
            <p:ph idx="1"/>
          </p:nvPr>
        </p:nvSpPr>
        <p:spPr>
          <a:xfrm>
            <a:off x="691153" y="5757981"/>
            <a:ext cx="7772400" cy="641232"/>
          </a:xfrm>
        </p:spPr>
        <p:txBody>
          <a:bodyPr/>
          <a:lstStyle/>
          <a:p>
            <a:r>
              <a:rPr lang="en-US" sz="2800" dirty="0"/>
              <a:t>See sample program: </a:t>
            </a:r>
            <a:r>
              <a:rPr lang="en-US" sz="2800" dirty="0">
                <a:latin typeface="Courier New" panose="02070309020205020404" pitchFamily="49" charset="0"/>
                <a:cs typeface="Courier New" panose="02070309020205020404" pitchFamily="49" charset="0"/>
              </a:rPr>
              <a:t>AreaCircle.java</a:t>
            </a:r>
            <a:endParaRPr lang="en-US" sz="2800" dirty="0"/>
          </a:p>
        </p:txBody>
      </p:sp>
      <p:pic>
        <p:nvPicPr>
          <p:cNvPr id="5" name="Picture 4"/>
          <p:cNvPicPr>
            <a:picLocks noChangeAspect="1"/>
          </p:cNvPicPr>
          <p:nvPr/>
        </p:nvPicPr>
        <p:blipFill>
          <a:blip r:embed="rId2"/>
          <a:stretch>
            <a:fillRect/>
          </a:stretch>
        </p:blipFill>
        <p:spPr>
          <a:xfrm>
            <a:off x="295196" y="1533007"/>
            <a:ext cx="8564315" cy="420029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73606448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Program 2: Compute Area with Console/User Input</a:t>
            </a:r>
          </a:p>
        </p:txBody>
      </p:sp>
      <p:sp>
        <p:nvSpPr>
          <p:cNvPr id="3" name="Content Placeholder 2"/>
          <p:cNvSpPr>
            <a:spLocks noGrp="1"/>
          </p:cNvSpPr>
          <p:nvPr>
            <p:ph idx="1"/>
          </p:nvPr>
        </p:nvSpPr>
        <p:spPr>
          <a:xfrm>
            <a:off x="685799" y="1341437"/>
            <a:ext cx="8149155" cy="5121557"/>
          </a:xfrm>
        </p:spPr>
        <p:txBody>
          <a:bodyPr/>
          <a:lstStyle/>
          <a:p>
            <a:r>
              <a:rPr lang="en-US" dirty="0"/>
              <a:t>Discussion:</a:t>
            </a:r>
          </a:p>
          <a:p>
            <a:pPr lvl="1"/>
            <a:r>
              <a:rPr lang="en-US" dirty="0"/>
              <a:t>Before you can use the Scanner class, you must </a:t>
            </a:r>
            <a:r>
              <a:rPr lang="en-US" b="1" dirty="0"/>
              <a:t>import</a:t>
            </a:r>
            <a:r>
              <a:rPr lang="en-US" dirty="0"/>
              <a:t> it!</a:t>
            </a:r>
          </a:p>
          <a:p>
            <a:pPr lvl="1"/>
            <a:r>
              <a:rPr lang="en-US" dirty="0"/>
              <a:t>The Scanner class is in the </a:t>
            </a:r>
            <a:r>
              <a:rPr lang="en-US" dirty="0" err="1">
                <a:latin typeface="Courier New" panose="02070309020205020404" pitchFamily="49" charset="0"/>
                <a:cs typeface="Courier New" panose="02070309020205020404" pitchFamily="49" charset="0"/>
              </a:rPr>
              <a:t>java.util</a:t>
            </a:r>
            <a:r>
              <a:rPr lang="en-US" dirty="0"/>
              <a:t> package.</a:t>
            </a:r>
          </a:p>
          <a:p>
            <a:pPr lvl="1"/>
            <a:r>
              <a:rPr lang="en-US" dirty="0"/>
              <a:t>We import this on Line 1 of the program.</a:t>
            </a:r>
          </a:p>
          <a:p>
            <a:pPr lvl="1"/>
            <a:r>
              <a:rPr lang="en-US" dirty="0"/>
              <a:t>Notice that we do this import before we start coding our actual class.</a:t>
            </a:r>
          </a:p>
          <a:p>
            <a:pPr lvl="1"/>
            <a:endParaRPr lang="en-US" dirty="0"/>
          </a:p>
        </p:txBody>
      </p:sp>
    </p:spTree>
    <p:extLst>
      <p:ext uri="{BB962C8B-B14F-4D97-AF65-F5344CB8AC3E}">
        <p14:creationId xmlns:p14="http://schemas.microsoft.com/office/powerpoint/2010/main" val="420660548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Program 2: Compute Area with Console/User Input</a:t>
            </a:r>
          </a:p>
        </p:txBody>
      </p:sp>
      <p:sp>
        <p:nvSpPr>
          <p:cNvPr id="3" name="Content Placeholder 2"/>
          <p:cNvSpPr>
            <a:spLocks noGrp="1"/>
          </p:cNvSpPr>
          <p:nvPr>
            <p:ph idx="1"/>
          </p:nvPr>
        </p:nvSpPr>
        <p:spPr>
          <a:xfrm>
            <a:off x="685799" y="1341437"/>
            <a:ext cx="8149155" cy="5121557"/>
          </a:xfrm>
        </p:spPr>
        <p:txBody>
          <a:bodyPr/>
          <a:lstStyle/>
          <a:p>
            <a:r>
              <a:rPr lang="en-US" dirty="0"/>
              <a:t>Discussion:</a:t>
            </a:r>
          </a:p>
          <a:p>
            <a:pPr lvl="1"/>
            <a:r>
              <a:rPr lang="en-US" dirty="0"/>
              <a:t>There are two types of import statements:</a:t>
            </a:r>
          </a:p>
          <a:p>
            <a:pPr lvl="2"/>
            <a:r>
              <a:rPr lang="en-US" dirty="0"/>
              <a:t>Specific import: specifies a single class that should be imported</a:t>
            </a:r>
          </a:p>
          <a:p>
            <a:pPr lvl="3"/>
            <a:r>
              <a:rPr lang="en-US" dirty="0"/>
              <a:t>Example:</a:t>
            </a:r>
            <a:br>
              <a:rPr lang="en-US" dirty="0"/>
            </a:br>
            <a:r>
              <a:rPr lang="en-US" dirty="0">
                <a:latin typeface="Courier New" panose="02070309020205020404" pitchFamily="49" charset="0"/>
                <a:cs typeface="Courier New" panose="02070309020205020404" pitchFamily="49" charset="0"/>
              </a:rPr>
              <a:t>import </a:t>
            </a:r>
            <a:r>
              <a:rPr lang="en-US" dirty="0" err="1">
                <a:latin typeface="Courier New" panose="02070309020205020404" pitchFamily="49" charset="0"/>
                <a:cs typeface="Courier New" panose="02070309020205020404" pitchFamily="49" charset="0"/>
              </a:rPr>
              <a:t>java.util.Scanner</a:t>
            </a:r>
            <a:r>
              <a:rPr lang="en-US" dirty="0">
                <a:latin typeface="Courier New" panose="02070309020205020404" pitchFamily="49" charset="0"/>
                <a:cs typeface="Courier New" panose="02070309020205020404" pitchFamily="49" charset="0"/>
              </a:rPr>
              <a:t>;</a:t>
            </a:r>
          </a:p>
          <a:p>
            <a:pPr lvl="2"/>
            <a:r>
              <a:rPr lang="en-US" dirty="0"/>
              <a:t>Wildcard import: imports all the classes in a package by using the asterisk as the wildcard.</a:t>
            </a:r>
          </a:p>
          <a:p>
            <a:pPr lvl="3"/>
            <a:r>
              <a:rPr lang="en-US" dirty="0"/>
              <a:t>Example:</a:t>
            </a:r>
            <a:br>
              <a:rPr lang="en-US" dirty="0"/>
            </a:br>
            <a:r>
              <a:rPr lang="en-US" dirty="0">
                <a:latin typeface="Courier New" panose="02070309020205020404" pitchFamily="49" charset="0"/>
                <a:cs typeface="Courier New" panose="02070309020205020404" pitchFamily="49" charset="0"/>
              </a:rPr>
              <a:t>import </a:t>
            </a:r>
            <a:r>
              <a:rPr lang="en-US" dirty="0" err="1">
                <a:latin typeface="Courier New" panose="02070309020205020404" pitchFamily="49" charset="0"/>
                <a:cs typeface="Courier New" panose="02070309020205020404" pitchFamily="49" charset="0"/>
              </a:rPr>
              <a:t>java.util</a:t>
            </a:r>
            <a:r>
              <a:rPr lang="en-US" dirty="0">
                <a:latin typeface="Courier New" panose="02070309020205020404" pitchFamily="49" charset="0"/>
                <a:cs typeface="Courier New" panose="02070309020205020404" pitchFamily="49" charset="0"/>
              </a:rPr>
              <a:t>.*;</a:t>
            </a:r>
          </a:p>
          <a:p>
            <a:pPr lvl="1"/>
            <a:r>
              <a:rPr lang="en-US" dirty="0"/>
              <a:t>You can use either methods to import classes.</a:t>
            </a:r>
          </a:p>
          <a:p>
            <a:pPr lvl="1"/>
            <a:r>
              <a:rPr lang="en-US" dirty="0"/>
              <a:t>The choice is up to you! You are the programmer!</a:t>
            </a:r>
          </a:p>
          <a:p>
            <a:pPr lvl="1"/>
            <a:endParaRPr lang="en-US" dirty="0"/>
          </a:p>
        </p:txBody>
      </p:sp>
    </p:spTree>
    <p:extLst>
      <p:ext uri="{BB962C8B-B14F-4D97-AF65-F5344CB8AC3E}">
        <p14:creationId xmlns:p14="http://schemas.microsoft.com/office/powerpoint/2010/main" val="108928143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Program 3: Compute Average</a:t>
            </a:r>
          </a:p>
        </p:txBody>
      </p:sp>
      <p:sp>
        <p:nvSpPr>
          <p:cNvPr id="3" name="Content Placeholder 2"/>
          <p:cNvSpPr>
            <a:spLocks noGrp="1"/>
          </p:cNvSpPr>
          <p:nvPr>
            <p:ph idx="1"/>
          </p:nvPr>
        </p:nvSpPr>
        <p:spPr>
          <a:xfrm>
            <a:off x="685799" y="1341437"/>
            <a:ext cx="8149155" cy="5121557"/>
          </a:xfrm>
        </p:spPr>
        <p:txBody>
          <a:bodyPr/>
          <a:lstStyle/>
          <a:p>
            <a:r>
              <a:rPr lang="en-US" dirty="0"/>
              <a:t>Write a program to get three values from the user and compute their average.</a:t>
            </a:r>
          </a:p>
          <a:p>
            <a:r>
              <a:rPr lang="en-US" dirty="0"/>
              <a:t>Remember:</a:t>
            </a:r>
          </a:p>
          <a:p>
            <a:pPr lvl="1"/>
            <a:r>
              <a:rPr lang="en-US" dirty="0"/>
              <a:t>Step 1: Problem-solving Phase</a:t>
            </a:r>
          </a:p>
          <a:p>
            <a:pPr lvl="1"/>
            <a:r>
              <a:rPr lang="en-US" dirty="0"/>
              <a:t>Step 2: Implementation Phase</a:t>
            </a:r>
          </a:p>
          <a:p>
            <a:pPr lvl="2"/>
            <a:endParaRPr lang="en-US" dirty="0"/>
          </a:p>
        </p:txBody>
      </p:sp>
    </p:spTree>
    <p:extLst>
      <p:ext uri="{BB962C8B-B14F-4D97-AF65-F5344CB8AC3E}">
        <p14:creationId xmlns:p14="http://schemas.microsoft.com/office/powerpoint/2010/main" val="28562702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a:xfrm>
            <a:off x="685800" y="0"/>
            <a:ext cx="7772400" cy="1124700"/>
          </a:xfrm>
          <a:noFill/>
        </p:spPr>
        <p:txBody>
          <a:bodyPr/>
          <a:lstStyle/>
          <a:p>
            <a:r>
              <a:rPr lang="en-US" altLang="en-US" sz="4000" dirty="0"/>
              <a:t>Java Numerical Data Types</a:t>
            </a:r>
            <a:endParaRPr lang="en-US" altLang="en-US" dirty="0"/>
          </a:p>
        </p:txBody>
      </p:sp>
      <p:sp>
        <p:nvSpPr>
          <p:cNvPr id="21508" name="Rectangle 3"/>
          <p:cNvSpPr>
            <a:spLocks noGrp="1" noChangeArrowheads="1"/>
          </p:cNvSpPr>
          <p:nvPr>
            <p:ph type="body" idx="1"/>
          </p:nvPr>
        </p:nvSpPr>
        <p:spPr>
          <a:xfrm>
            <a:off x="685799" y="1371599"/>
            <a:ext cx="8187561" cy="5027613"/>
          </a:xfrm>
          <a:noFill/>
        </p:spPr>
        <p:txBody>
          <a:bodyPr/>
          <a:lstStyle/>
          <a:p>
            <a:pPr algn="just">
              <a:lnSpc>
                <a:spcPct val="90000"/>
              </a:lnSpc>
            </a:pPr>
            <a:r>
              <a:rPr lang="en-US" altLang="en-US" dirty="0"/>
              <a:t>Every data type has a range of possible values that it can have/hold</a:t>
            </a:r>
          </a:p>
          <a:p>
            <a:pPr algn="just">
              <a:lnSpc>
                <a:spcPct val="90000"/>
              </a:lnSpc>
            </a:pPr>
            <a:r>
              <a:rPr lang="en-US" altLang="en-US" dirty="0">
                <a:latin typeface="+mj-lt"/>
              </a:rPr>
              <a:t>Whenever you make a variable or constant, the compiler will allocate (create) memory based on the data type requested</a:t>
            </a:r>
          </a:p>
          <a:p>
            <a:pPr algn="just">
              <a:lnSpc>
                <a:spcPct val="90000"/>
              </a:lnSpc>
            </a:pPr>
            <a:r>
              <a:rPr lang="en-US" altLang="en-US" dirty="0">
                <a:latin typeface="+mj-lt"/>
              </a:rPr>
              <a:t>Java provides eight primitive data types</a:t>
            </a:r>
          </a:p>
          <a:p>
            <a:pPr algn="just">
              <a:lnSpc>
                <a:spcPct val="90000"/>
              </a:lnSpc>
            </a:pPr>
            <a:r>
              <a:rPr lang="en-US" altLang="en-US" dirty="0">
                <a:latin typeface="+mj-lt"/>
              </a:rPr>
              <a:t>The following table lists the six numeric data types and their ranges and storage sizes</a:t>
            </a:r>
          </a:p>
        </p:txBody>
      </p:sp>
    </p:spTree>
    <p:extLst>
      <p:ext uri="{BB962C8B-B14F-4D97-AF65-F5344CB8AC3E}">
        <p14:creationId xmlns:p14="http://schemas.microsoft.com/office/powerpoint/2010/main" val="2097274372"/>
      </p:ext>
    </p:extLst>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Program 3: Compute Average</a:t>
            </a:r>
          </a:p>
        </p:txBody>
      </p:sp>
      <p:sp>
        <p:nvSpPr>
          <p:cNvPr id="3" name="Content Placeholder 2"/>
          <p:cNvSpPr>
            <a:spLocks noGrp="1"/>
          </p:cNvSpPr>
          <p:nvPr>
            <p:ph idx="1"/>
          </p:nvPr>
        </p:nvSpPr>
        <p:spPr>
          <a:xfrm>
            <a:off x="685799" y="1341437"/>
            <a:ext cx="8149155" cy="5121557"/>
          </a:xfrm>
        </p:spPr>
        <p:txBody>
          <a:bodyPr/>
          <a:lstStyle/>
          <a:p>
            <a:r>
              <a:rPr lang="en-US" dirty="0"/>
              <a:t>Write a program to get three values from the user and compute their average.</a:t>
            </a:r>
          </a:p>
          <a:p>
            <a:r>
              <a:rPr lang="en-US" b="1" dirty="0"/>
              <a:t>Step 1</a:t>
            </a:r>
            <a:r>
              <a:rPr lang="en-US" dirty="0"/>
              <a:t>: Design your algorithm</a:t>
            </a:r>
          </a:p>
          <a:p>
            <a:pPr marL="971550" lvl="1" indent="-514350">
              <a:buFont typeface="+mj-lt"/>
              <a:buAutoNum type="arabicPeriod"/>
            </a:pPr>
            <a:r>
              <a:rPr lang="en-US" dirty="0"/>
              <a:t>Get three numbers from the user.</a:t>
            </a:r>
          </a:p>
          <a:p>
            <a:pPr marL="1371600" lvl="2" indent="-514350"/>
            <a:r>
              <a:rPr lang="en-US" dirty="0"/>
              <a:t>Use Scanner object</a:t>
            </a:r>
          </a:p>
          <a:p>
            <a:pPr marL="971550" lvl="1" indent="-514350">
              <a:buFont typeface="+mj-lt"/>
              <a:buAutoNum type="arabicPeriod"/>
            </a:pPr>
            <a:r>
              <a:rPr lang="en-US" dirty="0"/>
              <a:t>Compute the average of the three numbers:</a:t>
            </a:r>
          </a:p>
          <a:p>
            <a:pPr marL="1371600" lvl="2" indent="-514350"/>
            <a:r>
              <a:rPr lang="en-US" dirty="0"/>
              <a:t>average = (num1 + num2 + num3) / 3</a:t>
            </a:r>
          </a:p>
          <a:p>
            <a:pPr marL="971550" lvl="1" indent="-514350">
              <a:buFont typeface="+mj-lt"/>
              <a:buAutoNum type="arabicPeriod"/>
            </a:pPr>
            <a:r>
              <a:rPr lang="en-US" dirty="0"/>
              <a:t>Display the result</a:t>
            </a:r>
          </a:p>
        </p:txBody>
      </p:sp>
    </p:spTree>
    <p:extLst>
      <p:ext uri="{BB962C8B-B14F-4D97-AF65-F5344CB8AC3E}">
        <p14:creationId xmlns:p14="http://schemas.microsoft.com/office/powerpoint/2010/main" val="162571831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Program 3: Compute Average</a:t>
            </a:r>
          </a:p>
        </p:txBody>
      </p:sp>
      <p:sp>
        <p:nvSpPr>
          <p:cNvPr id="3" name="Content Placeholder 2"/>
          <p:cNvSpPr>
            <a:spLocks noGrp="1"/>
          </p:cNvSpPr>
          <p:nvPr>
            <p:ph idx="1"/>
          </p:nvPr>
        </p:nvSpPr>
        <p:spPr>
          <a:xfrm>
            <a:off x="685799" y="1341437"/>
            <a:ext cx="8149155" cy="5121557"/>
          </a:xfrm>
        </p:spPr>
        <p:txBody>
          <a:bodyPr/>
          <a:lstStyle/>
          <a:p>
            <a:r>
              <a:rPr lang="en-US" dirty="0"/>
              <a:t>Write a program to get three values from the user and compute their average.</a:t>
            </a:r>
          </a:p>
          <a:p>
            <a:r>
              <a:rPr lang="en-US" b="1" dirty="0"/>
              <a:t>Step 2</a:t>
            </a:r>
            <a:r>
              <a:rPr lang="en-US" dirty="0"/>
              <a:t>: Implementation (code the algorithm)</a:t>
            </a:r>
          </a:p>
        </p:txBody>
      </p:sp>
      <p:sp>
        <p:nvSpPr>
          <p:cNvPr id="5" name="TextBox 4"/>
          <p:cNvSpPr txBox="1"/>
          <p:nvPr/>
        </p:nvSpPr>
        <p:spPr>
          <a:xfrm>
            <a:off x="1145923" y="3156141"/>
            <a:ext cx="7312277" cy="3293209"/>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dirty="0">
                <a:latin typeface="Courier"/>
              </a:rPr>
              <a:t>import </a:t>
            </a:r>
            <a:r>
              <a:rPr lang="en-US" dirty="0" err="1">
                <a:latin typeface="Courier"/>
              </a:rPr>
              <a:t>java.util.Scanner</a:t>
            </a:r>
            <a:r>
              <a:rPr lang="en-US" dirty="0">
                <a:latin typeface="Courier"/>
              </a:rPr>
              <a:t>;</a:t>
            </a:r>
          </a:p>
          <a:p>
            <a:endParaRPr lang="en-US" dirty="0">
              <a:latin typeface="Courier"/>
            </a:endParaRPr>
          </a:p>
          <a:p>
            <a:r>
              <a:rPr lang="en-US" dirty="0">
                <a:latin typeface="Courier"/>
              </a:rPr>
              <a:t>public class </a:t>
            </a:r>
            <a:r>
              <a:rPr lang="en-US" dirty="0" err="1">
                <a:latin typeface="Courier"/>
              </a:rPr>
              <a:t>ComputeAverage</a:t>
            </a:r>
            <a:r>
              <a:rPr lang="en-US" dirty="0">
                <a:latin typeface="Courier"/>
              </a:rPr>
              <a:t> {</a:t>
            </a:r>
          </a:p>
          <a:p>
            <a:r>
              <a:rPr lang="en-US" dirty="0">
                <a:latin typeface="Courier"/>
              </a:rPr>
              <a:t>   public static void main(String[] </a:t>
            </a:r>
            <a:r>
              <a:rPr lang="en-US" dirty="0" err="1">
                <a:latin typeface="Courier"/>
              </a:rPr>
              <a:t>args</a:t>
            </a:r>
            <a:r>
              <a:rPr lang="en-US" dirty="0">
                <a:latin typeface="Courier"/>
              </a:rPr>
              <a:t>) {</a:t>
            </a:r>
          </a:p>
          <a:p>
            <a:r>
              <a:rPr lang="en-US" dirty="0">
                <a:latin typeface="Courier"/>
              </a:rPr>
              <a:t>      Scanner input = new Scanner(System.in);</a:t>
            </a:r>
          </a:p>
          <a:p>
            <a:r>
              <a:rPr lang="en-US" dirty="0">
                <a:latin typeface="Courier"/>
              </a:rPr>
              <a:t>      // Step 1: ask user to enter three values</a:t>
            </a:r>
          </a:p>
          <a:p>
            <a:endParaRPr lang="en-US" dirty="0">
              <a:latin typeface="Courier"/>
            </a:endParaRPr>
          </a:p>
          <a:p>
            <a:r>
              <a:rPr lang="en-US" dirty="0">
                <a:latin typeface="Courier"/>
              </a:rPr>
              <a:t>      // Step 2: calculate average</a:t>
            </a:r>
          </a:p>
          <a:p>
            <a:endParaRPr lang="en-US" dirty="0">
              <a:latin typeface="Courier"/>
            </a:endParaRPr>
          </a:p>
          <a:p>
            <a:r>
              <a:rPr lang="en-US" dirty="0">
                <a:latin typeface="Courier"/>
              </a:rPr>
              <a:t>      // Step 3: display the results</a:t>
            </a:r>
          </a:p>
          <a:p>
            <a:endParaRPr lang="en-US" dirty="0">
              <a:latin typeface="Courier"/>
            </a:endParaRPr>
          </a:p>
          <a:p>
            <a:r>
              <a:rPr lang="en-US" dirty="0">
                <a:latin typeface="Courier"/>
              </a:rPr>
              <a:t>   }</a:t>
            </a:r>
          </a:p>
          <a:p>
            <a:r>
              <a:rPr lang="en-US" dirty="0">
                <a:latin typeface="Courier"/>
              </a:rPr>
              <a:t>}</a:t>
            </a:r>
          </a:p>
        </p:txBody>
      </p:sp>
    </p:spTree>
    <p:extLst>
      <p:ext uri="{BB962C8B-B14F-4D97-AF65-F5344CB8AC3E}">
        <p14:creationId xmlns:p14="http://schemas.microsoft.com/office/powerpoint/2010/main" val="48198755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64576"/>
            <a:ext cx="7880320" cy="1121300"/>
          </a:xfrm>
        </p:spPr>
        <p:txBody>
          <a:bodyPr/>
          <a:lstStyle/>
          <a:p>
            <a:r>
              <a:rPr lang="en-US" dirty="0"/>
              <a:t>Program 3: Compute Average</a:t>
            </a:r>
          </a:p>
        </p:txBody>
      </p:sp>
      <p:sp>
        <p:nvSpPr>
          <p:cNvPr id="3" name="Content Placeholder 2"/>
          <p:cNvSpPr>
            <a:spLocks noGrp="1"/>
          </p:cNvSpPr>
          <p:nvPr>
            <p:ph idx="1"/>
          </p:nvPr>
        </p:nvSpPr>
        <p:spPr>
          <a:xfrm>
            <a:off x="691153" y="5757981"/>
            <a:ext cx="7772400" cy="641232"/>
          </a:xfrm>
        </p:spPr>
        <p:txBody>
          <a:bodyPr/>
          <a:lstStyle/>
          <a:p>
            <a:r>
              <a:rPr lang="en-US" sz="2400" dirty="0"/>
              <a:t>See sample program: </a:t>
            </a:r>
            <a:r>
              <a:rPr lang="en-US" sz="2400" dirty="0">
                <a:latin typeface="Courier New" panose="02070309020205020404" pitchFamily="49" charset="0"/>
                <a:cs typeface="Courier New" panose="02070309020205020404" pitchFamily="49" charset="0"/>
              </a:rPr>
              <a:t>AverageFourNumbers.java</a:t>
            </a:r>
            <a:endParaRPr lang="en-US" sz="2400" dirty="0"/>
          </a:p>
        </p:txBody>
      </p:sp>
      <p:pic>
        <p:nvPicPr>
          <p:cNvPr id="6" name="Picture 5"/>
          <p:cNvPicPr>
            <a:picLocks noChangeAspect="1"/>
          </p:cNvPicPr>
          <p:nvPr/>
        </p:nvPicPr>
        <p:blipFill>
          <a:blip r:embed="rId2"/>
          <a:stretch>
            <a:fillRect/>
          </a:stretch>
        </p:blipFill>
        <p:spPr>
          <a:xfrm>
            <a:off x="1237538" y="1228502"/>
            <a:ext cx="6679630" cy="449064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6948161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Program 3: Compute Average</a:t>
            </a:r>
          </a:p>
        </p:txBody>
      </p:sp>
      <p:sp>
        <p:nvSpPr>
          <p:cNvPr id="3" name="Content Placeholder 2"/>
          <p:cNvSpPr>
            <a:spLocks noGrp="1"/>
          </p:cNvSpPr>
          <p:nvPr>
            <p:ph idx="1"/>
          </p:nvPr>
        </p:nvSpPr>
        <p:spPr>
          <a:xfrm>
            <a:off x="685799" y="1341437"/>
            <a:ext cx="8149155" cy="5121557"/>
          </a:xfrm>
        </p:spPr>
        <p:txBody>
          <a:bodyPr/>
          <a:lstStyle/>
          <a:p>
            <a:r>
              <a:rPr lang="en-US" dirty="0"/>
              <a:t>Example runs of the program:</a:t>
            </a:r>
          </a:p>
        </p:txBody>
      </p:sp>
      <p:pic>
        <p:nvPicPr>
          <p:cNvPr id="5" name="Picture 4"/>
          <p:cNvPicPr>
            <a:picLocks noChangeAspect="1"/>
          </p:cNvPicPr>
          <p:nvPr/>
        </p:nvPicPr>
        <p:blipFill>
          <a:blip r:embed="rId2"/>
          <a:stretch>
            <a:fillRect/>
          </a:stretch>
        </p:blipFill>
        <p:spPr>
          <a:xfrm>
            <a:off x="529748" y="2238445"/>
            <a:ext cx="8314272" cy="211227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403217952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a:xfrm>
            <a:off x="685800" y="228600"/>
            <a:ext cx="7772400" cy="685800"/>
          </a:xfrm>
          <a:noFill/>
        </p:spPr>
        <p:txBody>
          <a:bodyPr/>
          <a:lstStyle/>
          <a:p>
            <a:r>
              <a:rPr lang="en-US" altLang="en-US" dirty="0"/>
              <a:t>Named Constants</a:t>
            </a:r>
          </a:p>
        </p:txBody>
      </p:sp>
      <p:sp>
        <p:nvSpPr>
          <p:cNvPr id="14340" name="Rectangle 3"/>
          <p:cNvSpPr>
            <a:spLocks noGrp="1" noChangeArrowheads="1"/>
          </p:cNvSpPr>
          <p:nvPr>
            <p:ph type="body" idx="1"/>
          </p:nvPr>
        </p:nvSpPr>
        <p:spPr>
          <a:xfrm>
            <a:off x="228600" y="1142999"/>
            <a:ext cx="8686800" cy="5319995"/>
          </a:xfrm>
          <a:noFill/>
        </p:spPr>
        <p:txBody>
          <a:bodyPr/>
          <a:lstStyle/>
          <a:p>
            <a:r>
              <a:rPr lang="en-US" altLang="en-US" dirty="0"/>
              <a:t>A named constant is an identifier that represents a permanent value.</a:t>
            </a:r>
          </a:p>
          <a:p>
            <a:pPr lvl="1"/>
            <a:r>
              <a:rPr lang="en-US" altLang="en-US" dirty="0"/>
              <a:t>The value of a variable can change during execution of a program.</a:t>
            </a:r>
          </a:p>
          <a:p>
            <a:pPr lvl="1"/>
            <a:r>
              <a:rPr lang="en-US" altLang="en-US" dirty="0"/>
              <a:t>However, a </a:t>
            </a:r>
            <a:r>
              <a:rPr lang="en-US" altLang="en-US" i="1" dirty="0"/>
              <a:t>named constant</a:t>
            </a:r>
            <a:r>
              <a:rPr lang="en-US" altLang="en-US" dirty="0"/>
              <a:t>, or simply </a:t>
            </a:r>
            <a:r>
              <a:rPr lang="en-US" altLang="en-US" i="1" dirty="0"/>
              <a:t>constant</a:t>
            </a:r>
            <a:r>
              <a:rPr lang="en-US" altLang="en-US" dirty="0"/>
              <a:t>, represents a permanent data that </a:t>
            </a:r>
            <a:r>
              <a:rPr lang="en-US" altLang="en-US" b="1" dirty="0"/>
              <a:t>never</a:t>
            </a:r>
            <a:r>
              <a:rPr lang="en-US" altLang="en-US" dirty="0"/>
              <a:t> changes.</a:t>
            </a:r>
          </a:p>
          <a:p>
            <a:pPr lvl="1"/>
            <a:r>
              <a:rPr lang="en-US" altLang="en-US" dirty="0"/>
              <a:t>Here is the syntax:</a:t>
            </a:r>
          </a:p>
          <a:p>
            <a:pPr marL="914400" lvl="2" indent="0">
              <a:buNone/>
            </a:pPr>
            <a:r>
              <a:rPr lang="en-US" altLang="en-US" dirty="0">
                <a:latin typeface="Courier"/>
              </a:rPr>
              <a:t>final datatype CONSTANTNAME = value;</a:t>
            </a:r>
          </a:p>
          <a:p>
            <a:pPr lvl="1"/>
            <a:r>
              <a:rPr lang="en-US" altLang="en-US" dirty="0"/>
              <a:t>Example:</a:t>
            </a:r>
          </a:p>
          <a:p>
            <a:pPr marL="914400" lvl="2" indent="0">
              <a:buNone/>
            </a:pPr>
            <a:r>
              <a:rPr lang="en-US" altLang="en-US" dirty="0">
                <a:latin typeface="Courier"/>
              </a:rPr>
              <a:t>final double PI = 3.14159;</a:t>
            </a:r>
          </a:p>
          <a:p>
            <a:pPr marL="914400" lvl="2" indent="0">
              <a:buNone/>
            </a:pPr>
            <a:r>
              <a:rPr lang="en-US" altLang="en-US" dirty="0">
                <a:latin typeface="Courier"/>
              </a:rPr>
              <a:t>final </a:t>
            </a:r>
            <a:r>
              <a:rPr lang="en-US" altLang="en-US" dirty="0" err="1">
                <a:latin typeface="Courier"/>
              </a:rPr>
              <a:t>int</a:t>
            </a:r>
            <a:r>
              <a:rPr lang="en-US" altLang="en-US" dirty="0">
                <a:latin typeface="Courier"/>
              </a:rPr>
              <a:t> SIZE = 15;</a:t>
            </a:r>
          </a:p>
        </p:txBody>
      </p:sp>
    </p:spTree>
    <p:extLst>
      <p:ext uri="{BB962C8B-B14F-4D97-AF65-F5344CB8AC3E}">
        <p14:creationId xmlns:p14="http://schemas.microsoft.com/office/powerpoint/2010/main" val="1175281459"/>
      </p:ext>
    </p:extLst>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a:xfrm>
            <a:off x="685800" y="228600"/>
            <a:ext cx="7772400" cy="685800"/>
          </a:xfrm>
          <a:noFill/>
        </p:spPr>
        <p:txBody>
          <a:bodyPr/>
          <a:lstStyle/>
          <a:p>
            <a:r>
              <a:rPr lang="en-US" altLang="en-US" dirty="0"/>
              <a:t>Program 4: Compute Area with a Constant</a:t>
            </a:r>
          </a:p>
        </p:txBody>
      </p:sp>
      <p:pic>
        <p:nvPicPr>
          <p:cNvPr id="3" name="Picture 2"/>
          <p:cNvPicPr>
            <a:picLocks noChangeAspect="1"/>
          </p:cNvPicPr>
          <p:nvPr/>
        </p:nvPicPr>
        <p:blipFill>
          <a:blip r:embed="rId2"/>
          <a:stretch>
            <a:fillRect/>
          </a:stretch>
        </p:blipFill>
        <p:spPr>
          <a:xfrm>
            <a:off x="927291" y="1278320"/>
            <a:ext cx="7289417" cy="501274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758287278"/>
      </p:ext>
    </p:extLst>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a:xfrm>
            <a:off x="685800" y="228600"/>
            <a:ext cx="7772400" cy="685800"/>
          </a:xfrm>
          <a:noFill/>
        </p:spPr>
        <p:txBody>
          <a:bodyPr/>
          <a:lstStyle/>
          <a:p>
            <a:r>
              <a:rPr lang="en-US" altLang="en-US" dirty="0"/>
              <a:t>Named Constants</a:t>
            </a:r>
          </a:p>
        </p:txBody>
      </p:sp>
      <p:sp>
        <p:nvSpPr>
          <p:cNvPr id="14340" name="Rectangle 3"/>
          <p:cNvSpPr>
            <a:spLocks noGrp="1" noChangeArrowheads="1"/>
          </p:cNvSpPr>
          <p:nvPr>
            <p:ph type="body" idx="1"/>
          </p:nvPr>
        </p:nvSpPr>
        <p:spPr>
          <a:xfrm>
            <a:off x="228600" y="1142999"/>
            <a:ext cx="8686800" cy="5319995"/>
          </a:xfrm>
          <a:noFill/>
        </p:spPr>
        <p:txBody>
          <a:bodyPr/>
          <a:lstStyle/>
          <a:p>
            <a:r>
              <a:rPr lang="en-US" altLang="en-US" dirty="0"/>
              <a:t>So what are the benefits of using constants?</a:t>
            </a:r>
          </a:p>
          <a:p>
            <a:pPr marL="971550" lvl="1" indent="-514350">
              <a:buFont typeface="+mj-lt"/>
              <a:buAutoNum type="arabicPeriod"/>
            </a:pPr>
            <a:r>
              <a:rPr lang="en-US" altLang="en-US" dirty="0"/>
              <a:t>You don’t have to repeatedly type the same value if it is used multiple times</a:t>
            </a:r>
          </a:p>
          <a:p>
            <a:pPr marL="971550" lvl="1" indent="-514350">
              <a:buFont typeface="+mj-lt"/>
              <a:buAutoNum type="arabicPeriod"/>
            </a:pPr>
            <a:r>
              <a:rPr lang="en-US" altLang="en-US" dirty="0"/>
              <a:t>If you have to change the value, you only need to change it in a single location in the code</a:t>
            </a:r>
          </a:p>
          <a:p>
            <a:pPr lvl="2"/>
            <a:r>
              <a:rPr lang="en-US" altLang="en-US" dirty="0"/>
              <a:t>Instead of changing it at all locations</a:t>
            </a:r>
          </a:p>
          <a:p>
            <a:pPr marL="971550" lvl="1" indent="-514350">
              <a:buFont typeface="+mj-lt"/>
              <a:buAutoNum type="arabicPeriod"/>
            </a:pPr>
            <a:r>
              <a:rPr lang="en-US" altLang="en-US" dirty="0"/>
              <a:t>A descriptive name for a constant makes the program easier to read</a:t>
            </a:r>
          </a:p>
        </p:txBody>
      </p:sp>
    </p:spTree>
    <p:extLst>
      <p:ext uri="{BB962C8B-B14F-4D97-AF65-F5344CB8AC3E}">
        <p14:creationId xmlns:p14="http://schemas.microsoft.com/office/powerpoint/2010/main" val="2632757205"/>
      </p:ext>
    </p:extLst>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a:xfrm>
            <a:off x="685800" y="0"/>
            <a:ext cx="7772400" cy="1428750"/>
          </a:xfrm>
          <a:noFill/>
        </p:spPr>
        <p:txBody>
          <a:bodyPr/>
          <a:lstStyle/>
          <a:p>
            <a:r>
              <a:rPr lang="en-US" altLang="en-US" dirty="0"/>
              <a:t>Naming Conventions</a:t>
            </a:r>
          </a:p>
        </p:txBody>
      </p:sp>
      <p:sp>
        <p:nvSpPr>
          <p:cNvPr id="20484" name="Rectangle 3"/>
          <p:cNvSpPr>
            <a:spLocks noGrp="1" noChangeArrowheads="1"/>
          </p:cNvSpPr>
          <p:nvPr>
            <p:ph type="body" idx="1"/>
          </p:nvPr>
        </p:nvSpPr>
        <p:spPr>
          <a:xfrm>
            <a:off x="685800" y="1371600"/>
            <a:ext cx="7696200" cy="4495800"/>
          </a:xfrm>
          <a:noFill/>
        </p:spPr>
        <p:txBody>
          <a:bodyPr/>
          <a:lstStyle/>
          <a:p>
            <a:pPr algn="just"/>
            <a:r>
              <a:rPr lang="en-US" altLang="en-US" dirty="0"/>
              <a:t>Choose meaningful and descriptive names.</a:t>
            </a:r>
          </a:p>
          <a:p>
            <a:pPr lvl="1" algn="just"/>
            <a:r>
              <a:rPr lang="en-US" altLang="en-US" dirty="0"/>
              <a:t>Do not use abbreviations</a:t>
            </a:r>
          </a:p>
          <a:p>
            <a:pPr algn="just"/>
            <a:r>
              <a:rPr lang="en-US" altLang="en-US" dirty="0"/>
              <a:t>Variables and method names:  </a:t>
            </a:r>
          </a:p>
          <a:p>
            <a:pPr lvl="1"/>
            <a:r>
              <a:rPr lang="en-US" altLang="en-US" dirty="0"/>
              <a:t>Use lowercase. If the name consists of several words, concatenate all in one, use lowercase for the first word, and capitalize the first letter of each subsequent word in the name.</a:t>
            </a:r>
          </a:p>
          <a:p>
            <a:pPr lvl="1"/>
            <a:r>
              <a:rPr lang="en-US" altLang="en-US" dirty="0"/>
              <a:t>For example, the variables </a:t>
            </a:r>
            <a:r>
              <a:rPr lang="en-US" altLang="en-US" sz="2600" dirty="0">
                <a:latin typeface="Courier New" panose="02070309020205020404" pitchFamily="49" charset="0"/>
              </a:rPr>
              <a:t>radius</a:t>
            </a:r>
            <a:r>
              <a:rPr lang="en-US" altLang="en-US" dirty="0"/>
              <a:t> and </a:t>
            </a:r>
            <a:r>
              <a:rPr lang="en-US" altLang="en-US" sz="2600" dirty="0">
                <a:latin typeface="Courier New" panose="02070309020205020404" pitchFamily="49" charset="0"/>
              </a:rPr>
              <a:t>area</a:t>
            </a:r>
            <a:r>
              <a:rPr lang="en-US" altLang="en-US" dirty="0"/>
              <a:t>, and the method </a:t>
            </a:r>
            <a:r>
              <a:rPr lang="en-US" altLang="en-US" sz="2600" dirty="0" err="1">
                <a:latin typeface="Courier New" panose="02070309020205020404" pitchFamily="49" charset="0"/>
              </a:rPr>
              <a:t>computeArea</a:t>
            </a:r>
            <a:r>
              <a:rPr lang="en-US" altLang="en-US" dirty="0"/>
              <a:t>. </a:t>
            </a:r>
          </a:p>
        </p:txBody>
      </p:sp>
    </p:spTree>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a:xfrm>
            <a:off x="685800" y="0"/>
            <a:ext cx="7772400" cy="1428750"/>
          </a:xfrm>
          <a:noFill/>
        </p:spPr>
        <p:txBody>
          <a:bodyPr/>
          <a:lstStyle/>
          <a:p>
            <a:r>
              <a:rPr lang="en-US" altLang="en-US" dirty="0"/>
              <a:t>Naming</a:t>
            </a:r>
            <a:r>
              <a:rPr lang="en-US" altLang="en-US" sz="4000" dirty="0"/>
              <a:t> Conventions</a:t>
            </a:r>
            <a:endParaRPr lang="en-US" altLang="en-US" dirty="0"/>
          </a:p>
        </p:txBody>
      </p:sp>
      <p:sp>
        <p:nvSpPr>
          <p:cNvPr id="21508" name="Rectangle 3"/>
          <p:cNvSpPr>
            <a:spLocks noGrp="1" noChangeArrowheads="1"/>
          </p:cNvSpPr>
          <p:nvPr>
            <p:ph type="body" idx="1"/>
          </p:nvPr>
        </p:nvSpPr>
        <p:spPr>
          <a:xfrm>
            <a:off x="685799" y="1371599"/>
            <a:ext cx="8187561" cy="5027613"/>
          </a:xfrm>
          <a:noFill/>
        </p:spPr>
        <p:txBody>
          <a:bodyPr/>
          <a:lstStyle/>
          <a:p>
            <a:pPr algn="just">
              <a:lnSpc>
                <a:spcPct val="90000"/>
              </a:lnSpc>
            </a:pPr>
            <a:r>
              <a:rPr lang="en-US" altLang="en-US" dirty="0"/>
              <a:t>Class names:</a:t>
            </a:r>
            <a:r>
              <a:rPr lang="en-US" altLang="en-US" dirty="0">
                <a:latin typeface="Book Antiqua" panose="02040602050305030304" pitchFamily="18" charset="0"/>
              </a:rPr>
              <a:t> </a:t>
            </a:r>
          </a:p>
          <a:p>
            <a:pPr lvl="1">
              <a:lnSpc>
                <a:spcPct val="90000"/>
              </a:lnSpc>
            </a:pPr>
            <a:r>
              <a:rPr lang="en-US" altLang="en-US" dirty="0"/>
              <a:t>Capitalize the first letter of each word in the name.</a:t>
            </a:r>
          </a:p>
          <a:p>
            <a:pPr lvl="1">
              <a:lnSpc>
                <a:spcPct val="90000"/>
              </a:lnSpc>
            </a:pPr>
            <a:r>
              <a:rPr lang="en-US" altLang="en-US" dirty="0"/>
              <a:t>For example, the class name </a:t>
            </a:r>
            <a:r>
              <a:rPr lang="en-US" altLang="en-US" dirty="0" err="1">
                <a:latin typeface="Courier New" panose="02070309020205020404" pitchFamily="49" charset="0"/>
              </a:rPr>
              <a:t>ComputeArea</a:t>
            </a:r>
            <a:r>
              <a:rPr lang="en-US" altLang="en-US" dirty="0"/>
              <a:t>.</a:t>
            </a:r>
            <a:endParaRPr lang="en-US" altLang="en-US" sz="2800" dirty="0">
              <a:latin typeface="Book Antiqua" panose="02040602050305030304" pitchFamily="18" charset="0"/>
            </a:endParaRPr>
          </a:p>
          <a:p>
            <a:pPr algn="just">
              <a:lnSpc>
                <a:spcPct val="90000"/>
              </a:lnSpc>
              <a:spcBef>
                <a:spcPct val="0"/>
              </a:spcBef>
            </a:pPr>
            <a:r>
              <a:rPr lang="en-US" altLang="en-US" dirty="0"/>
              <a:t>Constants: </a:t>
            </a:r>
          </a:p>
          <a:p>
            <a:pPr lvl="1">
              <a:lnSpc>
                <a:spcPct val="90000"/>
              </a:lnSpc>
            </a:pPr>
            <a:r>
              <a:rPr lang="en-US" altLang="en-US" dirty="0"/>
              <a:t>Capitalize all letters in constants, and use underscores to connect words.</a:t>
            </a:r>
          </a:p>
          <a:p>
            <a:pPr lvl="1">
              <a:lnSpc>
                <a:spcPct val="90000"/>
              </a:lnSpc>
            </a:pPr>
            <a:r>
              <a:rPr lang="en-US" altLang="en-US" dirty="0"/>
              <a:t>For example, the constants </a:t>
            </a:r>
            <a:r>
              <a:rPr lang="en-US" altLang="en-US" dirty="0">
                <a:latin typeface="Courier New" panose="02070309020205020404" pitchFamily="49" charset="0"/>
              </a:rPr>
              <a:t>PI</a:t>
            </a:r>
            <a:r>
              <a:rPr lang="en-US" altLang="en-US" dirty="0">
                <a:latin typeface="+mj-lt"/>
              </a:rPr>
              <a:t> and </a:t>
            </a:r>
            <a:r>
              <a:rPr lang="en-US" altLang="en-US" dirty="0">
                <a:latin typeface="Courier"/>
              </a:rPr>
              <a:t>MAX_VALUE</a:t>
            </a:r>
          </a:p>
          <a:p>
            <a:pPr>
              <a:lnSpc>
                <a:spcPct val="90000"/>
              </a:lnSpc>
            </a:pPr>
            <a:endParaRPr lang="en-US" altLang="en-US" sz="1500" dirty="0">
              <a:latin typeface="+mj-lt"/>
            </a:endParaRPr>
          </a:p>
          <a:p>
            <a:pPr>
              <a:lnSpc>
                <a:spcPct val="90000"/>
              </a:lnSpc>
            </a:pPr>
            <a:r>
              <a:rPr lang="en-US" altLang="en-US" dirty="0">
                <a:latin typeface="+mj-lt"/>
              </a:rPr>
              <a:t>Do you have to follow these rules?</a:t>
            </a:r>
          </a:p>
          <a:p>
            <a:pPr lvl="1">
              <a:lnSpc>
                <a:spcPct val="90000"/>
              </a:lnSpc>
            </a:pPr>
            <a:r>
              <a:rPr lang="en-US" altLang="en-US" dirty="0">
                <a:latin typeface="+mj-lt"/>
              </a:rPr>
              <a:t>No. But it makes your program MUCH easier to read!!!</a:t>
            </a:r>
          </a:p>
        </p:txBody>
      </p:sp>
    </p:spTree>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a:xfrm>
            <a:off x="693738" y="241300"/>
            <a:ext cx="7772400" cy="611188"/>
          </a:xfrm>
          <a:noFill/>
        </p:spPr>
        <p:txBody>
          <a:bodyPr/>
          <a:lstStyle/>
          <a:p>
            <a:r>
              <a:rPr lang="en-US" altLang="en-US" sz="4000"/>
              <a:t>Numeric Operators</a:t>
            </a:r>
          </a:p>
        </p:txBody>
      </p:sp>
      <p:sp>
        <p:nvSpPr>
          <p:cNvPr id="24580" name="Rectangle 6"/>
          <p:cNvSpPr>
            <a:spLocks noChangeArrowheads="1"/>
          </p:cNvSpPr>
          <p:nvPr/>
        </p:nvSpPr>
        <p:spPr bwMode="auto">
          <a:xfrm>
            <a:off x="0" y="2674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1600"/>
          </a:p>
        </p:txBody>
      </p:sp>
      <p:sp>
        <p:nvSpPr>
          <p:cNvPr id="2" name="Rectangle 1"/>
          <p:cNvSpPr/>
          <p:nvPr/>
        </p:nvSpPr>
        <p:spPr bwMode="auto">
          <a:xfrm>
            <a:off x="424260" y="1662370"/>
            <a:ext cx="8487505" cy="3418045"/>
          </a:xfrm>
          <a:prstGeom prst="rect">
            <a:avLst/>
          </a:prstGeom>
          <a:solidFill>
            <a:schemeClr val="bg1"/>
          </a:solidFill>
          <a:ln w="12700" cap="flat" cmpd="sng" algn="ctr">
            <a:noFill/>
            <a:prstDash val="solid"/>
            <a:round/>
            <a:headEnd type="none" w="sm" len="sm"/>
            <a:tailEnd type="none" w="sm" len="sm"/>
          </a:ln>
          <a:effectLst>
            <a:glow rad="101600">
              <a:schemeClr val="accent4">
                <a:satMod val="175000"/>
                <a:alpha val="40000"/>
              </a:schemeClr>
            </a:glow>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anose="02020603050405020304" pitchFamily="18" charset="0"/>
            </a:endParaRPr>
          </a:p>
        </p:txBody>
      </p:sp>
      <p:graphicFrame>
        <p:nvGraphicFramePr>
          <p:cNvPr id="24581" name="Object 5"/>
          <p:cNvGraphicFramePr>
            <a:graphicFrameLocks noChangeAspect="1"/>
          </p:cNvGraphicFramePr>
          <p:nvPr/>
        </p:nvGraphicFramePr>
        <p:xfrm>
          <a:off x="349250" y="1428750"/>
          <a:ext cx="8443913" cy="3741738"/>
        </p:xfrm>
        <a:graphic>
          <a:graphicData uri="http://schemas.openxmlformats.org/presentationml/2006/ole">
            <mc:AlternateContent xmlns:mc="http://schemas.openxmlformats.org/markup-compatibility/2006">
              <mc:Choice xmlns:v="urn:schemas-microsoft-com:vml" Requires="v">
                <p:oleObj spid="_x0000_s4098" name="Picture" r:id="rId3" imgW="3414166" imgH="1510814" progId="Word.Picture.8">
                  <p:embed/>
                </p:oleObj>
              </mc:Choice>
              <mc:Fallback>
                <p:oleObj name="Picture" r:id="rId3" imgW="3414166" imgH="1510814" progId="Word.Picture.8">
                  <p:embed/>
                  <p:pic>
                    <p:nvPicPr>
                      <p:cNvPr id="24581"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9250" y="1428750"/>
                        <a:ext cx="8443913" cy="374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a:xfrm>
            <a:off x="685800" y="0"/>
            <a:ext cx="7772400" cy="1124700"/>
          </a:xfrm>
          <a:noFill/>
        </p:spPr>
        <p:txBody>
          <a:bodyPr/>
          <a:lstStyle/>
          <a:p>
            <a:r>
              <a:rPr lang="en-US" altLang="en-US" sz="4000" dirty="0"/>
              <a:t>Java Numerical Data Types</a:t>
            </a:r>
            <a:endParaRPr lang="en-US" altLang="en-US" dirty="0"/>
          </a:p>
        </p:txBody>
      </p:sp>
      <p:sp>
        <p:nvSpPr>
          <p:cNvPr id="21508" name="Rectangle 3"/>
          <p:cNvSpPr>
            <a:spLocks noGrp="1" noChangeArrowheads="1"/>
          </p:cNvSpPr>
          <p:nvPr>
            <p:ph type="body" idx="1"/>
          </p:nvPr>
        </p:nvSpPr>
        <p:spPr>
          <a:xfrm>
            <a:off x="685799" y="1371599"/>
            <a:ext cx="8187561" cy="5027613"/>
          </a:xfrm>
          <a:noFill/>
        </p:spPr>
        <p:txBody>
          <a:bodyPr/>
          <a:lstStyle/>
          <a:p>
            <a:pPr algn="just">
              <a:lnSpc>
                <a:spcPct val="90000"/>
              </a:lnSpc>
            </a:pPr>
            <a:r>
              <a:rPr lang="en-US" altLang="en-US" dirty="0"/>
              <a:t>Example:</a:t>
            </a:r>
          </a:p>
          <a:p>
            <a:pPr lvl="1" algn="just">
              <a:lnSpc>
                <a:spcPct val="90000"/>
              </a:lnSpc>
            </a:pPr>
            <a:r>
              <a:rPr lang="en-US" altLang="en-US" dirty="0">
                <a:latin typeface="+mj-lt"/>
              </a:rPr>
              <a:t>The largest value you can save into an integer data type is 2,147,483,647.</a:t>
            </a:r>
          </a:p>
          <a:p>
            <a:pPr lvl="2" algn="just">
              <a:lnSpc>
                <a:spcPct val="90000"/>
              </a:lnSpc>
            </a:pPr>
            <a:r>
              <a:rPr lang="en-US" altLang="en-US" dirty="0">
                <a:latin typeface="+mj-lt"/>
              </a:rPr>
              <a:t>This is just over 2 billion</a:t>
            </a:r>
          </a:p>
          <a:p>
            <a:pPr lvl="1" algn="just">
              <a:lnSpc>
                <a:spcPct val="90000"/>
              </a:lnSpc>
            </a:pPr>
            <a:r>
              <a:rPr lang="en-US" altLang="en-US" dirty="0">
                <a:latin typeface="+mj-lt"/>
              </a:rPr>
              <a:t>So what if you try to store a value larger than this into an integer data type?</a:t>
            </a:r>
          </a:p>
          <a:p>
            <a:pPr marL="914400" lvl="2" indent="0" algn="just">
              <a:lnSpc>
                <a:spcPct val="90000"/>
              </a:lnSpc>
              <a:buNone/>
            </a:pPr>
            <a:r>
              <a:rPr lang="en-US" altLang="en-US" dirty="0">
                <a:latin typeface="Courier"/>
              </a:rPr>
              <a:t>	</a:t>
            </a:r>
            <a:r>
              <a:rPr lang="en-US" altLang="en-US" dirty="0" err="1">
                <a:latin typeface="Courier"/>
              </a:rPr>
              <a:t>int</a:t>
            </a:r>
            <a:r>
              <a:rPr lang="en-US" altLang="en-US" dirty="0">
                <a:latin typeface="Courier"/>
              </a:rPr>
              <a:t> x = 2147483648;</a:t>
            </a:r>
          </a:p>
          <a:p>
            <a:pPr lvl="1" algn="just">
              <a:lnSpc>
                <a:spcPct val="90000"/>
              </a:lnSpc>
            </a:pPr>
            <a:r>
              <a:rPr lang="en-US" altLang="en-US" dirty="0">
                <a:latin typeface="+mj-lt"/>
              </a:rPr>
              <a:t>Answer: you will get an error.</a:t>
            </a:r>
          </a:p>
          <a:p>
            <a:pPr lvl="1" algn="just">
              <a:lnSpc>
                <a:spcPct val="90000"/>
              </a:lnSpc>
            </a:pPr>
            <a:r>
              <a:rPr lang="en-US" altLang="en-US" dirty="0">
                <a:latin typeface="+mj-lt"/>
              </a:rPr>
              <a:t>This will not work.</a:t>
            </a:r>
          </a:p>
          <a:p>
            <a:pPr lvl="1" algn="just">
              <a:lnSpc>
                <a:spcPct val="90000"/>
              </a:lnSpc>
            </a:pPr>
            <a:r>
              <a:rPr lang="en-US" altLang="en-US" dirty="0">
                <a:latin typeface="+mj-lt"/>
              </a:rPr>
              <a:t>Solution: use a different data type</a:t>
            </a:r>
          </a:p>
          <a:p>
            <a:pPr lvl="2" algn="just">
              <a:lnSpc>
                <a:spcPct val="90000"/>
              </a:lnSpc>
            </a:pPr>
            <a:r>
              <a:rPr lang="en-US" altLang="en-US" dirty="0">
                <a:latin typeface="+mj-lt"/>
              </a:rPr>
              <a:t>double, float, long</a:t>
            </a:r>
          </a:p>
        </p:txBody>
      </p:sp>
    </p:spTree>
    <p:extLst>
      <p:ext uri="{BB962C8B-B14F-4D97-AF65-F5344CB8AC3E}">
        <p14:creationId xmlns:p14="http://schemas.microsoft.com/office/powerpoint/2010/main" val="4051159121"/>
      </p:ext>
    </p:extLst>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a:xfrm>
            <a:off x="685800" y="228600"/>
            <a:ext cx="7772400" cy="685800"/>
          </a:xfrm>
          <a:noFill/>
        </p:spPr>
        <p:txBody>
          <a:bodyPr/>
          <a:lstStyle/>
          <a:p>
            <a:r>
              <a:rPr lang="en-US" altLang="en-US" dirty="0"/>
              <a:t>Integer Division</a:t>
            </a:r>
          </a:p>
        </p:txBody>
      </p:sp>
      <p:sp>
        <p:nvSpPr>
          <p:cNvPr id="14340" name="Rectangle 3"/>
          <p:cNvSpPr>
            <a:spLocks noGrp="1" noChangeArrowheads="1"/>
          </p:cNvSpPr>
          <p:nvPr>
            <p:ph type="body" idx="1"/>
          </p:nvPr>
        </p:nvSpPr>
        <p:spPr>
          <a:xfrm>
            <a:off x="228600" y="1143000"/>
            <a:ext cx="8686800" cy="4876800"/>
          </a:xfrm>
          <a:noFill/>
        </p:spPr>
        <p:txBody>
          <a:bodyPr/>
          <a:lstStyle/>
          <a:p>
            <a:r>
              <a:rPr lang="en-US" altLang="en-US" dirty="0"/>
              <a:t>“Normal” division: 7 / 2 = 3.5</a:t>
            </a:r>
          </a:p>
          <a:p>
            <a:r>
              <a:rPr lang="en-US" altLang="en-US" dirty="0"/>
              <a:t>In Computer Science, when we say division, majority of the time, we mean integer division.</a:t>
            </a:r>
          </a:p>
          <a:p>
            <a:pPr lvl="1"/>
            <a:r>
              <a:rPr lang="en-US" altLang="en-US" dirty="0"/>
              <a:t>When both operands of a division are integers, we will use integer division.</a:t>
            </a:r>
          </a:p>
          <a:p>
            <a:r>
              <a:rPr lang="en-US" altLang="en-US" dirty="0"/>
              <a:t>What is integer division?</a:t>
            </a:r>
          </a:p>
          <a:p>
            <a:pPr lvl="1"/>
            <a:r>
              <a:rPr lang="en-US" altLang="en-US" dirty="0"/>
              <a:t>Easiest to explain with examples:</a:t>
            </a:r>
          </a:p>
          <a:p>
            <a:pPr lvl="2"/>
            <a:r>
              <a:rPr lang="en-US" altLang="en-US" dirty="0"/>
              <a:t>5 / 2 = 2		12 / 5 = 2</a:t>
            </a:r>
          </a:p>
          <a:p>
            <a:pPr lvl="2"/>
            <a:r>
              <a:rPr lang="en-US" altLang="en-US" dirty="0"/>
              <a:t>7 / 2 = 3		15 / 4 = 3</a:t>
            </a:r>
          </a:p>
          <a:p>
            <a:pPr lvl="2"/>
            <a:r>
              <a:rPr lang="en-US" altLang="en-US" dirty="0"/>
              <a:t>15 / 2 = 7		33 / 8 = 4</a:t>
            </a:r>
          </a:p>
        </p:txBody>
      </p:sp>
    </p:spTree>
    <p:extLst>
      <p:ext uri="{BB962C8B-B14F-4D97-AF65-F5344CB8AC3E}">
        <p14:creationId xmlns:p14="http://schemas.microsoft.com/office/powerpoint/2010/main" val="534315294"/>
      </p:ext>
    </p:extLst>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2"/>
          <p:cNvSpPr>
            <a:spLocks noGrp="1" noChangeArrowheads="1"/>
          </p:cNvSpPr>
          <p:nvPr>
            <p:ph type="title"/>
          </p:nvPr>
        </p:nvSpPr>
        <p:spPr>
          <a:xfrm>
            <a:off x="693738" y="241300"/>
            <a:ext cx="7772400" cy="611188"/>
          </a:xfrm>
          <a:noFill/>
        </p:spPr>
        <p:txBody>
          <a:bodyPr/>
          <a:lstStyle/>
          <a:p>
            <a:r>
              <a:rPr lang="en-US" altLang="en-US" sz="4000" dirty="0"/>
              <a:t>Remainder Operator</a:t>
            </a:r>
          </a:p>
        </p:txBody>
      </p:sp>
      <p:sp>
        <p:nvSpPr>
          <p:cNvPr id="6" name="Rectangle 3"/>
          <p:cNvSpPr txBox="1">
            <a:spLocks noChangeArrowheads="1"/>
          </p:cNvSpPr>
          <p:nvPr/>
        </p:nvSpPr>
        <p:spPr bwMode="auto">
          <a:xfrm>
            <a:off x="228600" y="1143000"/>
            <a:ext cx="8915400"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lr>
                <a:schemeClr val="tx2"/>
              </a:buClr>
              <a:buSzPct val="75000"/>
              <a:buFont typeface="Monotype Sorts" pitchFamily="2" charset="2"/>
              <a:buChar char="F"/>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accent2"/>
              </a:buClr>
              <a:buSzPct val="65000"/>
              <a:buFont typeface="Monotype Sorts" pitchFamily="2" charset="2"/>
              <a:buChar char="u"/>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tx1"/>
              </a:buClr>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en-US" dirty="0"/>
              <a:t>The </a:t>
            </a:r>
            <a:r>
              <a:rPr lang="en-US" altLang="en-US" b="1" dirty="0">
                <a:solidFill>
                  <a:srgbClr val="00B0F0"/>
                </a:solidFill>
              </a:rPr>
              <a:t>%</a:t>
            </a:r>
            <a:r>
              <a:rPr lang="en-US" altLang="en-US" dirty="0"/>
              <a:t> operator is known as the </a:t>
            </a:r>
            <a:r>
              <a:rPr lang="en-US" altLang="en-US" b="1" dirty="0"/>
              <a:t>remainder</a:t>
            </a:r>
            <a:r>
              <a:rPr lang="en-US" altLang="en-US" dirty="0"/>
              <a:t> operator, or also as the </a:t>
            </a:r>
            <a:r>
              <a:rPr lang="en-US" altLang="en-US" b="1" dirty="0"/>
              <a:t>modulo</a:t>
            </a:r>
            <a:r>
              <a:rPr lang="en-US" altLang="en-US" dirty="0"/>
              <a:t> operator</a:t>
            </a:r>
          </a:p>
          <a:p>
            <a:pPr lvl="1"/>
            <a:r>
              <a:rPr lang="en-US" altLang="en-US" dirty="0"/>
              <a:t>This operator will give the remainder after division</a:t>
            </a:r>
          </a:p>
          <a:p>
            <a:pPr lvl="1"/>
            <a:r>
              <a:rPr lang="en-US" altLang="en-US" dirty="0"/>
              <a:t>Examples:</a:t>
            </a:r>
          </a:p>
          <a:p>
            <a:pPr lvl="2"/>
            <a:r>
              <a:rPr lang="en-US" altLang="en-US" dirty="0"/>
              <a:t>7 % 3 = 1			3 % 7 = 3</a:t>
            </a:r>
          </a:p>
          <a:p>
            <a:pPr lvl="2"/>
            <a:r>
              <a:rPr lang="en-US" altLang="en-US" dirty="0"/>
              <a:t>12 % 4 = 0			26 % 8 = 2</a:t>
            </a:r>
          </a:p>
          <a:p>
            <a:pPr lvl="2"/>
            <a:r>
              <a:rPr lang="en-US" altLang="en-US" dirty="0"/>
              <a:t>20 % 13 = 7</a:t>
            </a:r>
          </a:p>
          <a:p>
            <a:endParaRPr lang="en-US" altLang="en-US" dirty="0"/>
          </a:p>
        </p:txBody>
      </p:sp>
      <p:pic>
        <p:nvPicPr>
          <p:cNvPr id="3" name="Picture 2"/>
          <p:cNvPicPr>
            <a:picLocks noChangeAspect="1"/>
          </p:cNvPicPr>
          <p:nvPr/>
        </p:nvPicPr>
        <p:blipFill>
          <a:blip r:embed="rId2"/>
          <a:stretch>
            <a:fillRect/>
          </a:stretch>
        </p:blipFill>
        <p:spPr>
          <a:xfrm>
            <a:off x="462665" y="4734770"/>
            <a:ext cx="8192447" cy="1481999"/>
          </a:xfrm>
          <a:prstGeom prst="rect">
            <a:avLst/>
          </a:prstGeom>
          <a:ln>
            <a:noFill/>
          </a:ln>
          <a:effectLst>
            <a:outerShdw blurRad="190500" algn="tl" rotWithShape="0">
              <a:srgbClr val="000000">
                <a:alpha val="70000"/>
              </a:srgbClr>
            </a:outerShdw>
          </a:effectLst>
        </p:spPr>
      </p:pic>
    </p:spTree>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2"/>
          <p:cNvSpPr>
            <a:spLocks noGrp="1" noChangeArrowheads="1"/>
          </p:cNvSpPr>
          <p:nvPr>
            <p:ph type="title"/>
          </p:nvPr>
        </p:nvSpPr>
        <p:spPr>
          <a:xfrm>
            <a:off x="693738" y="241300"/>
            <a:ext cx="7772400" cy="611188"/>
          </a:xfrm>
          <a:noFill/>
        </p:spPr>
        <p:txBody>
          <a:bodyPr/>
          <a:lstStyle/>
          <a:p>
            <a:r>
              <a:rPr lang="en-US" altLang="en-US" sz="4000" dirty="0"/>
              <a:t>Remainder Operator</a:t>
            </a:r>
          </a:p>
        </p:txBody>
      </p:sp>
      <p:sp>
        <p:nvSpPr>
          <p:cNvPr id="6" name="Rectangle 3"/>
          <p:cNvSpPr txBox="1">
            <a:spLocks noChangeArrowheads="1"/>
          </p:cNvSpPr>
          <p:nvPr/>
        </p:nvSpPr>
        <p:spPr bwMode="auto">
          <a:xfrm>
            <a:off x="228600" y="1143000"/>
            <a:ext cx="8644760"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lr>
                <a:schemeClr val="tx2"/>
              </a:buClr>
              <a:buSzPct val="75000"/>
              <a:buFont typeface="Monotype Sorts" pitchFamily="2" charset="2"/>
              <a:buChar char="F"/>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accent2"/>
              </a:buClr>
              <a:buSzPct val="65000"/>
              <a:buFont typeface="Monotype Sorts" pitchFamily="2" charset="2"/>
              <a:buChar char="u"/>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tx1"/>
              </a:buClr>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en-US" dirty="0"/>
              <a:t>Remainder is very useful in programming.</a:t>
            </a:r>
          </a:p>
          <a:p>
            <a:r>
              <a:rPr lang="en-US" altLang="en-US" dirty="0"/>
              <a:t>For example, an even number % 2 is always 0</a:t>
            </a:r>
          </a:p>
          <a:p>
            <a:r>
              <a:rPr lang="en-US" altLang="en-US" dirty="0"/>
              <a:t>An odd number % 2 is always 1</a:t>
            </a:r>
          </a:p>
          <a:p>
            <a:r>
              <a:rPr lang="en-US" altLang="en-US" dirty="0"/>
              <a:t>So you can use this property to determine whether a number is even or odd.</a:t>
            </a:r>
          </a:p>
          <a:p>
            <a:r>
              <a:rPr lang="en-US" altLang="en-US" dirty="0"/>
              <a:t>You can also mod by other values to achieve valuable results. </a:t>
            </a:r>
          </a:p>
        </p:txBody>
      </p:sp>
    </p:spTree>
    <p:extLst>
      <p:ext uri="{BB962C8B-B14F-4D97-AF65-F5344CB8AC3E}">
        <p14:creationId xmlns:p14="http://schemas.microsoft.com/office/powerpoint/2010/main" val="3582015057"/>
      </p:ext>
    </p:extLst>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a:xfrm>
            <a:off x="685800" y="152400"/>
            <a:ext cx="7772400" cy="762000"/>
          </a:xfrm>
          <a:noFill/>
        </p:spPr>
        <p:txBody>
          <a:bodyPr/>
          <a:lstStyle/>
          <a:p>
            <a:r>
              <a:rPr lang="en-US" altLang="en-US"/>
              <a:t>Remainder Operator</a:t>
            </a:r>
          </a:p>
        </p:txBody>
      </p:sp>
      <p:sp>
        <p:nvSpPr>
          <p:cNvPr id="26629" name="Rectangle 5"/>
          <p:cNvSpPr>
            <a:spLocks noChangeArrowheads="1"/>
          </p:cNvSpPr>
          <p:nvPr/>
        </p:nvSpPr>
        <p:spPr bwMode="auto">
          <a:xfrm>
            <a:off x="2190750" y="28813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1600"/>
          </a:p>
        </p:txBody>
      </p:sp>
      <p:sp>
        <p:nvSpPr>
          <p:cNvPr id="26630" name="Rectangle 7"/>
          <p:cNvSpPr>
            <a:spLocks noChangeArrowheads="1"/>
          </p:cNvSpPr>
          <p:nvPr/>
        </p:nvSpPr>
        <p:spPr bwMode="auto">
          <a:xfrm>
            <a:off x="0" y="28844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1600"/>
          </a:p>
        </p:txBody>
      </p:sp>
      <p:graphicFrame>
        <p:nvGraphicFramePr>
          <p:cNvPr id="26631" name="Object 6"/>
          <p:cNvGraphicFramePr>
            <a:graphicFrameLocks noChangeAspect="1"/>
          </p:cNvGraphicFramePr>
          <p:nvPr>
            <p:extLst>
              <p:ext uri="{D42A27DB-BD31-4B8C-83A1-F6EECF244321}">
                <p14:modId xmlns:p14="http://schemas.microsoft.com/office/powerpoint/2010/main" val="3231984906"/>
              </p:ext>
            </p:extLst>
          </p:nvPr>
        </p:nvGraphicFramePr>
        <p:xfrm>
          <a:off x="616285" y="4616733"/>
          <a:ext cx="8058150" cy="1846262"/>
        </p:xfrm>
        <a:graphic>
          <a:graphicData uri="http://schemas.openxmlformats.org/presentationml/2006/ole">
            <mc:AlternateContent xmlns:mc="http://schemas.openxmlformats.org/markup-compatibility/2006">
              <mc:Choice xmlns:v="urn:schemas-microsoft-com:vml" Requires="v">
                <p:oleObj spid="_x0000_s5122" name="Picture" r:id="rId3" imgW="4758840" imgH="1092240" progId="Word.Picture.8">
                  <p:embed/>
                </p:oleObj>
              </mc:Choice>
              <mc:Fallback>
                <p:oleObj name="Picture" r:id="rId3" imgW="4758840" imgH="1092240" progId="Word.Picture.8">
                  <p:embed/>
                  <p:pic>
                    <p:nvPicPr>
                      <p:cNvPr id="26631" name="Object 6"/>
                      <p:cNvPicPr>
                        <a:picLocks noChangeAspect="1" noChangeArrowheads="1"/>
                      </p:cNvPicPr>
                      <p:nvPr/>
                    </p:nvPicPr>
                    <p:blipFill>
                      <a:blip r:embed="rId4"/>
                      <a:srcRect/>
                      <a:stretch>
                        <a:fillRect/>
                      </a:stretch>
                    </p:blipFill>
                    <p:spPr bwMode="auto">
                      <a:xfrm>
                        <a:off x="616285" y="4616733"/>
                        <a:ext cx="8058150" cy="184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Rectangle 3"/>
          <p:cNvSpPr txBox="1">
            <a:spLocks noChangeArrowheads="1"/>
          </p:cNvSpPr>
          <p:nvPr/>
        </p:nvSpPr>
        <p:spPr bwMode="auto">
          <a:xfrm>
            <a:off x="228600" y="1143000"/>
            <a:ext cx="8644760" cy="3553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lr>
                <a:schemeClr val="tx2"/>
              </a:buClr>
              <a:buSzPct val="75000"/>
              <a:buFont typeface="Monotype Sorts" pitchFamily="2" charset="2"/>
              <a:buChar char="F"/>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accent2"/>
              </a:buClr>
              <a:buSzPct val="65000"/>
              <a:buFont typeface="Monotype Sorts" pitchFamily="2" charset="2"/>
              <a:buChar char="u"/>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tx1"/>
              </a:buClr>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en-US" dirty="0"/>
              <a:t>Example:</a:t>
            </a:r>
          </a:p>
          <a:p>
            <a:pPr lvl="1"/>
            <a:r>
              <a:rPr lang="en-US" altLang="en-US" dirty="0"/>
              <a:t>If today is Saturday, it will be Saturday again in 7 days. Suppose you and your friends will meet in 10 days. What day is it in 10 days?</a:t>
            </a:r>
          </a:p>
          <a:p>
            <a:pPr lvl="1"/>
            <a:r>
              <a:rPr lang="en-US" altLang="en-US" dirty="0"/>
              <a:t>Let us assume Sunday is the 1</a:t>
            </a:r>
            <a:r>
              <a:rPr lang="en-US" altLang="en-US" baseline="30000" dirty="0"/>
              <a:t>st</a:t>
            </a:r>
            <a:r>
              <a:rPr lang="en-US" altLang="en-US" dirty="0"/>
              <a:t> day of the week.</a:t>
            </a:r>
          </a:p>
          <a:p>
            <a:pPr lvl="1"/>
            <a:r>
              <a:rPr lang="en-US" altLang="en-US" dirty="0"/>
              <a:t>We can find that in 10 days, the day will be Tuesday by using the following equation:</a:t>
            </a:r>
          </a:p>
        </p:txBody>
      </p:sp>
    </p:spTree>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Program 5: Convert Time</a:t>
            </a:r>
          </a:p>
        </p:txBody>
      </p:sp>
      <p:sp>
        <p:nvSpPr>
          <p:cNvPr id="3" name="Content Placeholder 2"/>
          <p:cNvSpPr>
            <a:spLocks noGrp="1"/>
          </p:cNvSpPr>
          <p:nvPr>
            <p:ph idx="1"/>
          </p:nvPr>
        </p:nvSpPr>
        <p:spPr>
          <a:xfrm>
            <a:off x="685799" y="1341437"/>
            <a:ext cx="8149155" cy="5121557"/>
          </a:xfrm>
        </p:spPr>
        <p:txBody>
          <a:bodyPr/>
          <a:lstStyle/>
          <a:p>
            <a:r>
              <a:rPr lang="en-US" dirty="0"/>
              <a:t>Write a program to get an amount of time from the user in seconds. Then your program should convert this time into minutes and the remaining seconds.</a:t>
            </a:r>
          </a:p>
          <a:p>
            <a:r>
              <a:rPr lang="en-US" dirty="0"/>
              <a:t>Remember:</a:t>
            </a:r>
          </a:p>
          <a:p>
            <a:pPr lvl="1"/>
            <a:r>
              <a:rPr lang="en-US" dirty="0"/>
              <a:t>Step 1: Problem-solving Phase</a:t>
            </a:r>
          </a:p>
          <a:p>
            <a:pPr lvl="1"/>
            <a:r>
              <a:rPr lang="en-US" dirty="0"/>
              <a:t>Step 2: Implementation Phase</a:t>
            </a:r>
          </a:p>
          <a:p>
            <a:pPr lvl="2"/>
            <a:endParaRPr lang="en-US" dirty="0"/>
          </a:p>
        </p:txBody>
      </p:sp>
    </p:spTree>
    <p:extLst>
      <p:ext uri="{BB962C8B-B14F-4D97-AF65-F5344CB8AC3E}">
        <p14:creationId xmlns:p14="http://schemas.microsoft.com/office/powerpoint/2010/main" val="258167829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Program 5: Convert Time</a:t>
            </a:r>
          </a:p>
        </p:txBody>
      </p:sp>
      <p:sp>
        <p:nvSpPr>
          <p:cNvPr id="3" name="Content Placeholder 2"/>
          <p:cNvSpPr>
            <a:spLocks noGrp="1"/>
          </p:cNvSpPr>
          <p:nvPr>
            <p:ph idx="1"/>
          </p:nvPr>
        </p:nvSpPr>
        <p:spPr>
          <a:xfrm>
            <a:off x="685799" y="1341437"/>
            <a:ext cx="8264371" cy="5121557"/>
          </a:xfrm>
        </p:spPr>
        <p:txBody>
          <a:bodyPr/>
          <a:lstStyle/>
          <a:p>
            <a:r>
              <a:rPr lang="en-US" b="1" dirty="0"/>
              <a:t>Step 1</a:t>
            </a:r>
            <a:r>
              <a:rPr lang="en-US" dirty="0"/>
              <a:t>: Problem-solving Phase</a:t>
            </a:r>
          </a:p>
          <a:p>
            <a:pPr lvl="1"/>
            <a:r>
              <a:rPr lang="en-US" dirty="0"/>
              <a:t>If you are given seconds, how do you then calculate the minutes and remaining seconds?</a:t>
            </a:r>
          </a:p>
          <a:p>
            <a:pPr lvl="2"/>
            <a:r>
              <a:rPr lang="en-US" dirty="0"/>
              <a:t>Example:</a:t>
            </a:r>
          </a:p>
          <a:p>
            <a:pPr lvl="3"/>
            <a:r>
              <a:rPr lang="en-US" dirty="0"/>
              <a:t>Given 624 seconds, how do we calculate the minutes?</a:t>
            </a:r>
          </a:p>
          <a:p>
            <a:pPr lvl="3"/>
            <a:r>
              <a:rPr lang="en-US" dirty="0"/>
              <a:t>We divide by 60!</a:t>
            </a:r>
          </a:p>
          <a:p>
            <a:pPr lvl="4"/>
            <a:r>
              <a:rPr lang="en-US" dirty="0"/>
              <a:t>We see how many complete 60s are in 624.</a:t>
            </a:r>
          </a:p>
          <a:p>
            <a:pPr lvl="4"/>
            <a:r>
              <a:rPr lang="en-US" dirty="0"/>
              <a:t>Answer: 10 of them. 10x60 = 600.</a:t>
            </a:r>
          </a:p>
          <a:p>
            <a:pPr lvl="3"/>
            <a:r>
              <a:rPr lang="en-US" dirty="0"/>
              <a:t>So in 624 seconds, there are a full 10 minutes.</a:t>
            </a:r>
          </a:p>
          <a:p>
            <a:pPr lvl="3"/>
            <a:r>
              <a:rPr lang="en-US" dirty="0"/>
              <a:t>After we remove those 10 minutes, how many seconds are remaining?</a:t>
            </a:r>
          </a:p>
          <a:p>
            <a:pPr lvl="4"/>
            <a:r>
              <a:rPr lang="en-US" dirty="0"/>
              <a:t>624 – (10x60) = 24 seconds remaining</a:t>
            </a:r>
          </a:p>
          <a:p>
            <a:pPr lvl="4"/>
            <a:r>
              <a:rPr lang="en-US" dirty="0"/>
              <a:t>We can use mod!  624%60 = 24 seconds remaining.</a:t>
            </a:r>
          </a:p>
        </p:txBody>
      </p:sp>
    </p:spTree>
    <p:extLst>
      <p:ext uri="{BB962C8B-B14F-4D97-AF65-F5344CB8AC3E}">
        <p14:creationId xmlns:p14="http://schemas.microsoft.com/office/powerpoint/2010/main" val="194386449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Program 5: Convert Time</a:t>
            </a:r>
          </a:p>
        </p:txBody>
      </p:sp>
      <p:sp>
        <p:nvSpPr>
          <p:cNvPr id="3" name="Content Placeholder 2"/>
          <p:cNvSpPr>
            <a:spLocks noGrp="1"/>
          </p:cNvSpPr>
          <p:nvPr>
            <p:ph idx="1"/>
          </p:nvPr>
        </p:nvSpPr>
        <p:spPr>
          <a:xfrm>
            <a:off x="685799" y="1341437"/>
            <a:ext cx="8264371" cy="5121557"/>
          </a:xfrm>
        </p:spPr>
        <p:txBody>
          <a:bodyPr/>
          <a:lstStyle/>
          <a:p>
            <a:r>
              <a:rPr lang="en-US" b="1" dirty="0"/>
              <a:t>Step 1</a:t>
            </a:r>
            <a:r>
              <a:rPr lang="en-US" dirty="0"/>
              <a:t>: Design your algorithm</a:t>
            </a:r>
          </a:p>
          <a:p>
            <a:pPr marL="971550" lvl="1" indent="-514350">
              <a:buFont typeface="+mj-lt"/>
              <a:buAutoNum type="arabicPeriod"/>
            </a:pPr>
            <a:r>
              <a:rPr lang="en-US" dirty="0"/>
              <a:t>Get amount of seconds from the user.</a:t>
            </a:r>
          </a:p>
          <a:p>
            <a:pPr marL="1371600" lvl="2" indent="-514350"/>
            <a:r>
              <a:rPr lang="en-US" dirty="0"/>
              <a:t>Use Scanner object</a:t>
            </a:r>
          </a:p>
          <a:p>
            <a:pPr marL="1371600" lvl="2" indent="-514350"/>
            <a:r>
              <a:rPr lang="en-US" dirty="0"/>
              <a:t>Save as an </a:t>
            </a:r>
            <a:r>
              <a:rPr lang="en-US" dirty="0" err="1"/>
              <a:t>int</a:t>
            </a:r>
            <a:endParaRPr lang="en-US" dirty="0"/>
          </a:p>
          <a:p>
            <a:pPr marL="971550" lvl="1" indent="-514350">
              <a:buFont typeface="+mj-lt"/>
              <a:buAutoNum type="arabicPeriod"/>
            </a:pPr>
            <a:r>
              <a:rPr lang="en-US" dirty="0"/>
              <a:t>Compute the minutes and seconds remaining:</a:t>
            </a:r>
          </a:p>
          <a:p>
            <a:pPr marL="1371600" lvl="2" indent="-514350"/>
            <a:r>
              <a:rPr lang="en-US" dirty="0"/>
              <a:t>From these seconds, determine the number of minutes</a:t>
            </a:r>
          </a:p>
          <a:p>
            <a:pPr marL="1371600" lvl="2" indent="-514350"/>
            <a:r>
              <a:rPr lang="en-US" dirty="0"/>
              <a:t>Example:</a:t>
            </a:r>
          </a:p>
          <a:p>
            <a:pPr marL="1828800" lvl="3" indent="-514350"/>
            <a:r>
              <a:rPr lang="en-US" dirty="0"/>
              <a:t>150 seconds =&gt; 2 minutes and 30 seconds</a:t>
            </a:r>
          </a:p>
          <a:p>
            <a:pPr marL="1828800" lvl="3" indent="-514350"/>
            <a:r>
              <a:rPr lang="en-US" dirty="0"/>
              <a:t>315 seconds =&gt; 5 minutes and 15 seconds</a:t>
            </a:r>
          </a:p>
          <a:p>
            <a:pPr marL="2286000" lvl="4" indent="-514350"/>
            <a:r>
              <a:rPr lang="en-US" dirty="0"/>
              <a:t>315 / 60 = 5 and 315 % 60 = 15</a:t>
            </a:r>
          </a:p>
          <a:p>
            <a:pPr marL="971550" lvl="1" indent="-514350">
              <a:buFont typeface="+mj-lt"/>
              <a:buAutoNum type="arabicPeriod"/>
            </a:pPr>
            <a:r>
              <a:rPr lang="en-US" dirty="0"/>
              <a:t>Display the result</a:t>
            </a:r>
          </a:p>
        </p:txBody>
      </p:sp>
    </p:spTree>
    <p:extLst>
      <p:ext uri="{BB962C8B-B14F-4D97-AF65-F5344CB8AC3E}">
        <p14:creationId xmlns:p14="http://schemas.microsoft.com/office/powerpoint/2010/main" val="386085594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dirty="0"/>
              <a:t>Program 5: Convert Time</a:t>
            </a:r>
          </a:p>
        </p:txBody>
      </p:sp>
      <p:pic>
        <p:nvPicPr>
          <p:cNvPr id="5" name="Picture 4"/>
          <p:cNvPicPr>
            <a:picLocks noChangeAspect="1"/>
          </p:cNvPicPr>
          <p:nvPr/>
        </p:nvPicPr>
        <p:blipFill>
          <a:blip r:embed="rId2"/>
          <a:stretch>
            <a:fillRect/>
          </a:stretch>
        </p:blipFill>
        <p:spPr>
          <a:xfrm>
            <a:off x="616285" y="2062025"/>
            <a:ext cx="7982160" cy="4285755"/>
          </a:xfrm>
          <a:prstGeom prst="rect">
            <a:avLst/>
          </a:prstGeom>
          <a:ln>
            <a:noFill/>
          </a:ln>
          <a:effectLst>
            <a:outerShdw blurRad="190500" algn="tl" rotWithShape="0">
              <a:srgbClr val="000000">
                <a:alpha val="70000"/>
              </a:srgbClr>
            </a:outerShdw>
          </a:effectLst>
        </p:spPr>
      </p:pic>
      <p:sp>
        <p:nvSpPr>
          <p:cNvPr id="6" name="Content Placeholder 2"/>
          <p:cNvSpPr>
            <a:spLocks noGrp="1"/>
          </p:cNvSpPr>
          <p:nvPr>
            <p:ph idx="1"/>
          </p:nvPr>
        </p:nvSpPr>
        <p:spPr>
          <a:xfrm>
            <a:off x="685799" y="1341438"/>
            <a:ext cx="8264371" cy="743388"/>
          </a:xfrm>
        </p:spPr>
        <p:txBody>
          <a:bodyPr/>
          <a:lstStyle/>
          <a:p>
            <a:r>
              <a:rPr lang="en-US" b="1" dirty="0"/>
              <a:t>Step 2</a:t>
            </a:r>
            <a:r>
              <a:rPr lang="en-US" dirty="0"/>
              <a:t>: Implementation</a:t>
            </a:r>
          </a:p>
        </p:txBody>
      </p:sp>
    </p:spTree>
    <p:extLst>
      <p:ext uri="{BB962C8B-B14F-4D97-AF65-F5344CB8AC3E}">
        <p14:creationId xmlns:p14="http://schemas.microsoft.com/office/powerpoint/2010/main" val="155245924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dirty="0"/>
              <a:t>Program 5: Convert Time</a:t>
            </a:r>
          </a:p>
        </p:txBody>
      </p:sp>
      <p:pic>
        <p:nvPicPr>
          <p:cNvPr id="3" name="Picture 2"/>
          <p:cNvPicPr>
            <a:picLocks noChangeAspect="1"/>
          </p:cNvPicPr>
          <p:nvPr/>
        </p:nvPicPr>
        <p:blipFill>
          <a:blip r:embed="rId2"/>
          <a:stretch>
            <a:fillRect/>
          </a:stretch>
        </p:blipFill>
        <p:spPr>
          <a:xfrm>
            <a:off x="309044" y="1662370"/>
            <a:ext cx="8556873" cy="2688350"/>
          </a:xfrm>
          <a:prstGeom prst="rect">
            <a:avLst/>
          </a:prstGeom>
          <a:ln>
            <a:noFill/>
          </a:ln>
          <a:effectLst>
            <a:outerShdw blurRad="190500" algn="tl" rotWithShape="0">
              <a:srgbClr val="000000">
                <a:alpha val="70000"/>
              </a:srgbClr>
            </a:outerShdw>
          </a:effectLst>
        </p:spPr>
      </p:pic>
      <p:sp>
        <p:nvSpPr>
          <p:cNvPr id="6" name="Content Placeholder 2"/>
          <p:cNvSpPr>
            <a:spLocks noGrp="1"/>
          </p:cNvSpPr>
          <p:nvPr>
            <p:ph idx="1"/>
          </p:nvPr>
        </p:nvSpPr>
        <p:spPr>
          <a:xfrm>
            <a:off x="691153" y="5272440"/>
            <a:ext cx="7772400" cy="641232"/>
          </a:xfrm>
        </p:spPr>
        <p:txBody>
          <a:bodyPr/>
          <a:lstStyle/>
          <a:p>
            <a:r>
              <a:rPr lang="en-US" sz="2400" dirty="0"/>
              <a:t>See sample program: </a:t>
            </a:r>
            <a:r>
              <a:rPr lang="en-US" sz="2400" dirty="0">
                <a:latin typeface="Courier New" panose="02070309020205020404" pitchFamily="49" charset="0"/>
                <a:cs typeface="Courier New" panose="02070309020205020404" pitchFamily="49" charset="0"/>
              </a:rPr>
              <a:t>TimeCalculation.java</a:t>
            </a:r>
            <a:endParaRPr lang="en-US" sz="2400" dirty="0"/>
          </a:p>
        </p:txBody>
      </p:sp>
    </p:spTree>
    <p:extLst>
      <p:ext uri="{BB962C8B-B14F-4D97-AF65-F5344CB8AC3E}">
        <p14:creationId xmlns:p14="http://schemas.microsoft.com/office/powerpoint/2010/main" val="54477382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NOTE</a:t>
            </a:r>
            <a:endParaRPr lang="en-US" dirty="0"/>
          </a:p>
        </p:txBody>
      </p:sp>
      <p:sp>
        <p:nvSpPr>
          <p:cNvPr id="3" name="Content Placeholder 2"/>
          <p:cNvSpPr>
            <a:spLocks noGrp="1"/>
          </p:cNvSpPr>
          <p:nvPr>
            <p:ph idx="1"/>
          </p:nvPr>
        </p:nvSpPr>
        <p:spPr>
          <a:xfrm>
            <a:off x="685799" y="1341437"/>
            <a:ext cx="8149155" cy="5121557"/>
          </a:xfrm>
        </p:spPr>
        <p:txBody>
          <a:bodyPr/>
          <a:lstStyle/>
          <a:p>
            <a:r>
              <a:rPr lang="en-US" dirty="0"/>
              <a:t>Calculations involving floating-point numbers are approximated because these numbers are not stored with complete accuracy.</a:t>
            </a:r>
          </a:p>
          <a:p>
            <a:pPr lvl="1"/>
            <a:r>
              <a:rPr lang="en-US" dirty="0"/>
              <a:t>For example:</a:t>
            </a:r>
          </a:p>
          <a:p>
            <a:pPr marL="914400" lvl="2" indent="0">
              <a:buNone/>
            </a:pPr>
            <a:r>
              <a:rPr lang="en-US" sz="2000" dirty="0" err="1">
                <a:latin typeface="Courier New" panose="02070309020205020404" pitchFamily="49" charset="0"/>
                <a:cs typeface="Courier New" panose="02070309020205020404" pitchFamily="49" charset="0"/>
              </a:rPr>
              <a:t>System.out.println</a:t>
            </a:r>
            <a:r>
              <a:rPr lang="en-US" sz="2000" dirty="0">
                <a:latin typeface="Courier New" panose="02070309020205020404" pitchFamily="49" charset="0"/>
                <a:cs typeface="Courier New" panose="02070309020205020404" pitchFamily="49" charset="0"/>
              </a:rPr>
              <a:t>(1.0-0.1-0.1-0.1-0.1-0.1);</a:t>
            </a:r>
          </a:p>
          <a:p>
            <a:pPr lvl="2"/>
            <a:r>
              <a:rPr lang="en-US" dirty="0"/>
              <a:t>displays 0.5000000000000001, not 0.5, and</a:t>
            </a:r>
          </a:p>
          <a:p>
            <a:pPr marL="914400" lvl="2" indent="0">
              <a:buNone/>
            </a:pPr>
            <a:r>
              <a:rPr lang="en-US" sz="2000" dirty="0" err="1">
                <a:latin typeface="Courier New" panose="02070309020205020404" pitchFamily="49" charset="0"/>
                <a:cs typeface="Courier New" panose="02070309020205020404" pitchFamily="49" charset="0"/>
              </a:rPr>
              <a:t>System.out.println</a:t>
            </a:r>
            <a:r>
              <a:rPr lang="en-US" sz="2000" dirty="0">
                <a:latin typeface="Courier New" panose="02070309020205020404" pitchFamily="49" charset="0"/>
                <a:cs typeface="Courier New" panose="02070309020205020404" pitchFamily="49" charset="0"/>
              </a:rPr>
              <a:t>(1.0 - 0.9);</a:t>
            </a:r>
          </a:p>
          <a:p>
            <a:pPr lvl="2"/>
            <a:r>
              <a:rPr lang="en-US" dirty="0"/>
              <a:t>displays 0.09999999999999998, not 0.1.</a:t>
            </a:r>
          </a:p>
          <a:p>
            <a:pPr lvl="1"/>
            <a:r>
              <a:rPr lang="en-US" dirty="0"/>
              <a:t>Integers are stored precisely.</a:t>
            </a:r>
          </a:p>
          <a:p>
            <a:pPr lvl="1"/>
            <a:r>
              <a:rPr lang="en-US" dirty="0"/>
              <a:t>Therefore, calculations with integers yield a precise integer result. </a:t>
            </a:r>
          </a:p>
        </p:txBody>
      </p:sp>
    </p:spTree>
    <p:extLst>
      <p:ext uri="{BB962C8B-B14F-4D97-AF65-F5344CB8AC3E}">
        <p14:creationId xmlns:p14="http://schemas.microsoft.com/office/powerpoint/2010/main" val="11464467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a:xfrm>
            <a:off x="685800" y="0"/>
            <a:ext cx="7772400" cy="1124700"/>
          </a:xfrm>
          <a:noFill/>
        </p:spPr>
        <p:txBody>
          <a:bodyPr/>
          <a:lstStyle/>
          <a:p>
            <a:r>
              <a:rPr lang="en-US" altLang="en-US" sz="4000" dirty="0"/>
              <a:t>Numerical Data Types</a:t>
            </a:r>
            <a:endParaRPr lang="en-US" altLang="en-US" dirty="0"/>
          </a:p>
        </p:txBody>
      </p:sp>
      <p:sp>
        <p:nvSpPr>
          <p:cNvPr id="21508" name="Rectangle 3"/>
          <p:cNvSpPr>
            <a:spLocks noGrp="1" noChangeArrowheads="1"/>
          </p:cNvSpPr>
          <p:nvPr>
            <p:ph type="body" idx="1"/>
          </p:nvPr>
        </p:nvSpPr>
        <p:spPr>
          <a:xfrm>
            <a:off x="685799" y="1371599"/>
            <a:ext cx="8187561" cy="5027613"/>
          </a:xfrm>
          <a:noFill/>
        </p:spPr>
        <p:txBody>
          <a:bodyPr/>
          <a:lstStyle/>
          <a:p>
            <a:pPr algn="just">
              <a:lnSpc>
                <a:spcPct val="90000"/>
              </a:lnSpc>
            </a:pPr>
            <a:r>
              <a:rPr lang="en-US" altLang="en-US" dirty="0"/>
              <a:t>Java uses four data types for integers:</a:t>
            </a:r>
          </a:p>
          <a:p>
            <a:pPr lvl="1" algn="just">
              <a:lnSpc>
                <a:spcPct val="90000"/>
              </a:lnSpc>
            </a:pPr>
            <a:r>
              <a:rPr lang="en-US" altLang="en-US" dirty="0">
                <a:latin typeface="+mj-lt"/>
              </a:rPr>
              <a:t>byte, short, </a:t>
            </a:r>
            <a:r>
              <a:rPr lang="en-US" altLang="en-US" dirty="0" err="1">
                <a:latin typeface="+mj-lt"/>
              </a:rPr>
              <a:t>int</a:t>
            </a:r>
            <a:r>
              <a:rPr lang="en-US" altLang="en-US" dirty="0">
                <a:latin typeface="+mj-lt"/>
              </a:rPr>
              <a:t>, long</a:t>
            </a:r>
          </a:p>
          <a:p>
            <a:pPr algn="just">
              <a:lnSpc>
                <a:spcPct val="90000"/>
              </a:lnSpc>
            </a:pPr>
            <a:r>
              <a:rPr lang="en-US" altLang="en-US" dirty="0">
                <a:latin typeface="+mj-lt"/>
              </a:rPr>
              <a:t>Which should you use?</a:t>
            </a:r>
          </a:p>
          <a:p>
            <a:pPr lvl="1" algn="just">
              <a:lnSpc>
                <a:spcPct val="90000"/>
              </a:lnSpc>
            </a:pPr>
            <a:r>
              <a:rPr lang="en-US" altLang="en-US" dirty="0">
                <a:latin typeface="+mj-lt"/>
              </a:rPr>
              <a:t>Choose the type that is most appropriate for your variable.</a:t>
            </a:r>
          </a:p>
          <a:p>
            <a:pPr lvl="1" algn="just">
              <a:lnSpc>
                <a:spcPct val="90000"/>
              </a:lnSpc>
            </a:pPr>
            <a:r>
              <a:rPr lang="en-US" altLang="en-US" dirty="0">
                <a:latin typeface="+mj-lt"/>
              </a:rPr>
              <a:t>Long is usually unnecessary for most </a:t>
            </a:r>
            <a:r>
              <a:rPr lang="en-US" altLang="en-US" dirty="0" err="1">
                <a:latin typeface="+mj-lt"/>
              </a:rPr>
              <a:t>int</a:t>
            </a:r>
            <a:r>
              <a:rPr lang="en-US" altLang="en-US" dirty="0">
                <a:latin typeface="+mj-lt"/>
              </a:rPr>
              <a:t> types</a:t>
            </a:r>
          </a:p>
          <a:p>
            <a:pPr lvl="2" algn="just">
              <a:lnSpc>
                <a:spcPct val="90000"/>
              </a:lnSpc>
            </a:pPr>
            <a:r>
              <a:rPr lang="en-US" altLang="en-US" dirty="0">
                <a:latin typeface="+mj-lt"/>
              </a:rPr>
              <a:t>It is larger than needed.</a:t>
            </a:r>
          </a:p>
          <a:p>
            <a:pPr algn="just">
              <a:lnSpc>
                <a:spcPct val="90000"/>
              </a:lnSpc>
            </a:pPr>
            <a:r>
              <a:rPr lang="en-US" altLang="en-US" dirty="0">
                <a:latin typeface="+mj-lt"/>
              </a:rPr>
              <a:t>Normal usage:</a:t>
            </a:r>
          </a:p>
          <a:p>
            <a:pPr lvl="1" algn="just">
              <a:lnSpc>
                <a:spcPct val="90000"/>
              </a:lnSpc>
            </a:pPr>
            <a:r>
              <a:rPr lang="en-US" altLang="en-US" dirty="0" err="1">
                <a:solidFill>
                  <a:srgbClr val="00B0F0"/>
                </a:solidFill>
                <a:latin typeface="Courier New" panose="02070309020205020404" pitchFamily="49" charset="0"/>
                <a:cs typeface="Courier New" panose="02070309020205020404" pitchFamily="49" charset="0"/>
              </a:rPr>
              <a:t>int</a:t>
            </a:r>
            <a:r>
              <a:rPr lang="en-US" altLang="en-US" dirty="0">
                <a:solidFill>
                  <a:srgbClr val="00B0F0"/>
                </a:solidFill>
                <a:latin typeface="+mj-lt"/>
              </a:rPr>
              <a:t> </a:t>
            </a:r>
            <a:r>
              <a:rPr lang="en-US" altLang="en-US" dirty="0">
                <a:latin typeface="+mj-lt"/>
              </a:rPr>
              <a:t>is normally used for integers</a:t>
            </a:r>
          </a:p>
          <a:p>
            <a:pPr lvl="1" algn="just">
              <a:lnSpc>
                <a:spcPct val="90000"/>
              </a:lnSpc>
            </a:pPr>
            <a:r>
              <a:rPr lang="en-US" altLang="en-US" dirty="0">
                <a:solidFill>
                  <a:srgbClr val="00B0F0"/>
                </a:solidFill>
                <a:latin typeface="Courier New" panose="02070309020205020404" pitchFamily="49" charset="0"/>
                <a:cs typeface="Courier New" panose="02070309020205020404" pitchFamily="49" charset="0"/>
              </a:rPr>
              <a:t>double</a:t>
            </a:r>
            <a:r>
              <a:rPr lang="en-US" altLang="en-US" dirty="0">
                <a:solidFill>
                  <a:srgbClr val="00B0F0"/>
                </a:solidFill>
                <a:latin typeface="+mj-lt"/>
              </a:rPr>
              <a:t> </a:t>
            </a:r>
            <a:r>
              <a:rPr lang="en-US" altLang="en-US" dirty="0">
                <a:latin typeface="+mj-lt"/>
              </a:rPr>
              <a:t>is normally used for real numbers</a:t>
            </a:r>
          </a:p>
        </p:txBody>
      </p:sp>
    </p:spTree>
    <p:extLst>
      <p:ext uri="{BB962C8B-B14F-4D97-AF65-F5344CB8AC3E}">
        <p14:creationId xmlns:p14="http://schemas.microsoft.com/office/powerpoint/2010/main" val="1301838339"/>
      </p:ext>
    </p:extLst>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p:cNvSpPr>
            <a:spLocks noGrp="1" noChangeArrowheads="1"/>
          </p:cNvSpPr>
          <p:nvPr>
            <p:ph type="title"/>
          </p:nvPr>
        </p:nvSpPr>
        <p:spPr>
          <a:xfrm>
            <a:off x="685800" y="0"/>
            <a:ext cx="7772400" cy="1428750"/>
          </a:xfrm>
          <a:noFill/>
        </p:spPr>
        <p:txBody>
          <a:bodyPr/>
          <a:lstStyle/>
          <a:p>
            <a:r>
              <a:rPr lang="en-US" altLang="en-US"/>
              <a:t>Exponent Operations </a:t>
            </a:r>
          </a:p>
        </p:txBody>
      </p:sp>
      <p:sp>
        <p:nvSpPr>
          <p:cNvPr id="29700" name="Rectangle 3"/>
          <p:cNvSpPr>
            <a:spLocks noGrp="1" noChangeArrowheads="1"/>
          </p:cNvSpPr>
          <p:nvPr>
            <p:ph type="body" idx="1"/>
          </p:nvPr>
        </p:nvSpPr>
        <p:spPr>
          <a:xfrm>
            <a:off x="269875" y="1470025"/>
            <a:ext cx="8642350" cy="5031375"/>
          </a:xfrm>
        </p:spPr>
        <p:txBody>
          <a:bodyPr/>
          <a:lstStyle/>
          <a:p>
            <a:pPr marL="0" indent="0">
              <a:lnSpc>
                <a:spcPct val="90000"/>
              </a:lnSpc>
              <a:buFont typeface="Monotype Sorts" pitchFamily="2" charset="2"/>
              <a:buNone/>
            </a:pPr>
            <a:r>
              <a:rPr lang="en-US" altLang="en-US" sz="2800" b="1" dirty="0" err="1">
                <a:latin typeface="Courier New" panose="02070309020205020404" pitchFamily="49" charset="0"/>
              </a:rPr>
              <a:t>System.out.println</a:t>
            </a:r>
            <a:r>
              <a:rPr lang="en-US" altLang="en-US" sz="2800" b="1" dirty="0">
                <a:latin typeface="Courier New" panose="02070309020205020404" pitchFamily="49" charset="0"/>
              </a:rPr>
              <a:t>(</a:t>
            </a:r>
            <a:r>
              <a:rPr lang="en-US" altLang="en-US" sz="2800" b="1" dirty="0" err="1">
                <a:latin typeface="Courier New" panose="02070309020205020404" pitchFamily="49" charset="0"/>
              </a:rPr>
              <a:t>Math.pow</a:t>
            </a:r>
            <a:r>
              <a:rPr lang="en-US" altLang="en-US" sz="2800" b="1" dirty="0">
                <a:latin typeface="Courier New" panose="02070309020205020404" pitchFamily="49" charset="0"/>
              </a:rPr>
              <a:t>(2, 3)); </a:t>
            </a:r>
          </a:p>
          <a:p>
            <a:pPr marL="0" indent="0">
              <a:lnSpc>
                <a:spcPct val="90000"/>
              </a:lnSpc>
              <a:buFont typeface="Monotype Sorts" pitchFamily="2" charset="2"/>
              <a:buNone/>
            </a:pPr>
            <a:r>
              <a:rPr lang="en-US" altLang="en-US" sz="2800" dirty="0">
                <a:latin typeface="Courier New" panose="02070309020205020404" pitchFamily="49" charset="0"/>
              </a:rPr>
              <a:t>// Displays 8.0</a:t>
            </a:r>
          </a:p>
          <a:p>
            <a:pPr marL="0" indent="0">
              <a:lnSpc>
                <a:spcPct val="90000"/>
              </a:lnSpc>
              <a:buNone/>
            </a:pPr>
            <a:r>
              <a:rPr lang="en-US" altLang="en-US" sz="2800" b="1" dirty="0" err="1">
                <a:latin typeface="Courier New" panose="02070309020205020404" pitchFamily="49" charset="0"/>
              </a:rPr>
              <a:t>System.out.println</a:t>
            </a:r>
            <a:r>
              <a:rPr lang="en-US" altLang="en-US" sz="2800" b="1" dirty="0">
                <a:latin typeface="Courier New" panose="02070309020205020404" pitchFamily="49" charset="0"/>
              </a:rPr>
              <a:t>(</a:t>
            </a:r>
            <a:r>
              <a:rPr lang="en-US" altLang="en-US" sz="2800" b="1" dirty="0" err="1">
                <a:latin typeface="Courier New" panose="02070309020205020404" pitchFamily="49" charset="0"/>
              </a:rPr>
              <a:t>Math.pow</a:t>
            </a:r>
            <a:r>
              <a:rPr lang="en-US" altLang="en-US" sz="2800" b="1" dirty="0">
                <a:latin typeface="Courier New" panose="02070309020205020404" pitchFamily="49" charset="0"/>
              </a:rPr>
              <a:t>(2, 5)); </a:t>
            </a:r>
          </a:p>
          <a:p>
            <a:pPr marL="0" indent="0">
              <a:lnSpc>
                <a:spcPct val="90000"/>
              </a:lnSpc>
              <a:buNone/>
            </a:pPr>
            <a:r>
              <a:rPr lang="en-US" altLang="en-US" sz="2800" dirty="0">
                <a:latin typeface="Courier New" panose="02070309020205020404" pitchFamily="49" charset="0"/>
              </a:rPr>
              <a:t>// Displays 32.0 </a:t>
            </a:r>
          </a:p>
          <a:p>
            <a:pPr marL="0" indent="0">
              <a:lnSpc>
                <a:spcPct val="90000"/>
              </a:lnSpc>
              <a:buFont typeface="Monotype Sorts" pitchFamily="2" charset="2"/>
              <a:buNone/>
            </a:pPr>
            <a:r>
              <a:rPr lang="en-US" altLang="en-US" sz="2800" b="1" dirty="0" err="1">
                <a:latin typeface="Courier New" panose="02070309020205020404" pitchFamily="49" charset="0"/>
              </a:rPr>
              <a:t>System.out.println</a:t>
            </a:r>
            <a:r>
              <a:rPr lang="en-US" altLang="en-US" sz="2800" b="1" dirty="0">
                <a:latin typeface="Courier New" panose="02070309020205020404" pitchFamily="49" charset="0"/>
              </a:rPr>
              <a:t>(</a:t>
            </a:r>
            <a:r>
              <a:rPr lang="en-US" altLang="en-US" sz="2800" b="1" dirty="0" err="1">
                <a:latin typeface="Courier New" panose="02070309020205020404" pitchFamily="49" charset="0"/>
              </a:rPr>
              <a:t>Math.pow</a:t>
            </a:r>
            <a:r>
              <a:rPr lang="en-US" altLang="en-US" sz="2800" b="1" dirty="0">
                <a:latin typeface="Courier New" panose="02070309020205020404" pitchFamily="49" charset="0"/>
              </a:rPr>
              <a:t>(4, 0.5)); </a:t>
            </a:r>
          </a:p>
          <a:p>
            <a:pPr marL="0" indent="0">
              <a:lnSpc>
                <a:spcPct val="90000"/>
              </a:lnSpc>
              <a:buFont typeface="Monotype Sorts" pitchFamily="2" charset="2"/>
              <a:buNone/>
            </a:pPr>
            <a:r>
              <a:rPr lang="en-US" altLang="en-US" sz="2800" dirty="0">
                <a:latin typeface="Courier New" panose="02070309020205020404" pitchFamily="49" charset="0"/>
              </a:rPr>
              <a:t>// Displays 2.0</a:t>
            </a:r>
          </a:p>
          <a:p>
            <a:pPr marL="0" indent="0">
              <a:lnSpc>
                <a:spcPct val="90000"/>
              </a:lnSpc>
              <a:buFont typeface="Monotype Sorts" pitchFamily="2" charset="2"/>
              <a:buNone/>
            </a:pPr>
            <a:r>
              <a:rPr lang="en-US" altLang="en-US" sz="2800" b="1" dirty="0" err="1">
                <a:latin typeface="Courier New" panose="02070309020205020404" pitchFamily="49" charset="0"/>
              </a:rPr>
              <a:t>System.out.println</a:t>
            </a:r>
            <a:r>
              <a:rPr lang="en-US" altLang="en-US" sz="2800" b="1" dirty="0">
                <a:latin typeface="Courier New" panose="02070309020205020404" pitchFamily="49" charset="0"/>
              </a:rPr>
              <a:t>(</a:t>
            </a:r>
            <a:r>
              <a:rPr lang="en-US" altLang="en-US" sz="2800" b="1" dirty="0" err="1">
                <a:latin typeface="Courier New" panose="02070309020205020404" pitchFamily="49" charset="0"/>
              </a:rPr>
              <a:t>Math.pow</a:t>
            </a:r>
            <a:r>
              <a:rPr lang="en-US" altLang="en-US" sz="2800" b="1" dirty="0">
                <a:latin typeface="Courier New" panose="02070309020205020404" pitchFamily="49" charset="0"/>
              </a:rPr>
              <a:t>(2.5, 2));</a:t>
            </a:r>
          </a:p>
          <a:p>
            <a:pPr marL="0" indent="0">
              <a:lnSpc>
                <a:spcPct val="90000"/>
              </a:lnSpc>
              <a:buFont typeface="Monotype Sorts" pitchFamily="2" charset="2"/>
              <a:buNone/>
            </a:pPr>
            <a:r>
              <a:rPr lang="en-US" altLang="en-US" sz="2800" dirty="0">
                <a:latin typeface="Courier New" panose="02070309020205020404" pitchFamily="49" charset="0"/>
              </a:rPr>
              <a:t>// Displays 6.25</a:t>
            </a:r>
          </a:p>
          <a:p>
            <a:pPr marL="0" indent="0">
              <a:lnSpc>
                <a:spcPct val="90000"/>
              </a:lnSpc>
              <a:buFont typeface="Monotype Sorts" pitchFamily="2" charset="2"/>
              <a:buNone/>
            </a:pPr>
            <a:r>
              <a:rPr lang="en-US" altLang="en-US" sz="2800" b="1" dirty="0" err="1">
                <a:latin typeface="Courier New" panose="02070309020205020404" pitchFamily="49" charset="0"/>
              </a:rPr>
              <a:t>System.out.println</a:t>
            </a:r>
            <a:r>
              <a:rPr lang="en-US" altLang="en-US" sz="2800" b="1" dirty="0">
                <a:latin typeface="Courier New" panose="02070309020205020404" pitchFamily="49" charset="0"/>
              </a:rPr>
              <a:t>(</a:t>
            </a:r>
            <a:r>
              <a:rPr lang="en-US" altLang="en-US" sz="2800" b="1" dirty="0" err="1">
                <a:latin typeface="Courier New" panose="02070309020205020404" pitchFamily="49" charset="0"/>
              </a:rPr>
              <a:t>Math.pow</a:t>
            </a:r>
            <a:r>
              <a:rPr lang="en-US" altLang="en-US" sz="2800" b="1" dirty="0">
                <a:latin typeface="Courier New" panose="02070309020205020404" pitchFamily="49" charset="0"/>
              </a:rPr>
              <a:t>(2.5, -2)); </a:t>
            </a:r>
          </a:p>
          <a:p>
            <a:pPr marL="0" indent="0">
              <a:lnSpc>
                <a:spcPct val="90000"/>
              </a:lnSpc>
              <a:buFont typeface="Monotype Sorts" pitchFamily="2" charset="2"/>
              <a:buNone/>
            </a:pPr>
            <a:r>
              <a:rPr lang="en-US" altLang="en-US" sz="2800" dirty="0">
                <a:latin typeface="Courier New" panose="02070309020205020404" pitchFamily="49" charset="0"/>
              </a:rPr>
              <a:t>// Displays 0.16</a:t>
            </a:r>
          </a:p>
        </p:txBody>
      </p:sp>
    </p:spTree>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2"/>
          <p:cNvSpPr>
            <a:spLocks noGrp="1" noChangeArrowheads="1"/>
          </p:cNvSpPr>
          <p:nvPr>
            <p:ph type="title"/>
          </p:nvPr>
        </p:nvSpPr>
        <p:spPr>
          <a:xfrm>
            <a:off x="685800" y="0"/>
            <a:ext cx="7772400" cy="1428750"/>
          </a:xfrm>
          <a:noFill/>
        </p:spPr>
        <p:txBody>
          <a:bodyPr/>
          <a:lstStyle/>
          <a:p>
            <a:r>
              <a:rPr lang="en-US" altLang="en-US"/>
              <a:t>Arithmetic Expressions</a:t>
            </a:r>
          </a:p>
        </p:txBody>
      </p:sp>
      <p:sp>
        <p:nvSpPr>
          <p:cNvPr id="35844" name="Rectangle 5"/>
          <p:cNvSpPr>
            <a:spLocks noChangeArrowheads="1"/>
          </p:cNvSpPr>
          <p:nvPr/>
        </p:nvSpPr>
        <p:spPr bwMode="auto">
          <a:xfrm>
            <a:off x="3219450" y="32194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1600"/>
          </a:p>
        </p:txBody>
      </p:sp>
      <p:sp>
        <p:nvSpPr>
          <p:cNvPr id="7" name="Content Placeholder 2"/>
          <p:cNvSpPr>
            <a:spLocks noGrp="1"/>
          </p:cNvSpPr>
          <p:nvPr>
            <p:ph idx="1"/>
          </p:nvPr>
        </p:nvSpPr>
        <p:spPr>
          <a:xfrm>
            <a:off x="685799" y="1341437"/>
            <a:ext cx="8149155" cy="4891128"/>
          </a:xfrm>
        </p:spPr>
        <p:txBody>
          <a:bodyPr/>
          <a:lstStyle/>
          <a:p>
            <a:r>
              <a:rPr lang="en-US" dirty="0">
                <a:cs typeface="Times New Roman" panose="02020603050405020304" pitchFamily="18" charset="0"/>
              </a:rPr>
              <a:t>Java expressions are written the same way as normal arithmetic expressions.</a:t>
            </a:r>
          </a:p>
          <a:p>
            <a:r>
              <a:rPr lang="en-US" dirty="0">
                <a:cs typeface="Times New Roman" panose="02020603050405020304" pitchFamily="18" charset="0"/>
              </a:rPr>
              <a:t>Example:</a:t>
            </a:r>
          </a:p>
          <a:p>
            <a:endParaRPr lang="en-US" dirty="0">
              <a:cs typeface="Times New Roman" panose="02020603050405020304" pitchFamily="18" charset="0"/>
            </a:endParaRPr>
          </a:p>
          <a:p>
            <a:endParaRPr lang="en-US" dirty="0">
              <a:cs typeface="Times New Roman" panose="02020603050405020304" pitchFamily="18" charset="0"/>
            </a:endParaRPr>
          </a:p>
          <a:p>
            <a:endParaRPr lang="en-US" dirty="0">
              <a:cs typeface="Times New Roman" panose="02020603050405020304" pitchFamily="18" charset="0"/>
            </a:endParaRPr>
          </a:p>
          <a:p>
            <a:r>
              <a:rPr lang="en-US" altLang="en-US" dirty="0">
                <a:cs typeface="Times New Roman" panose="02020603050405020304" pitchFamily="18" charset="0"/>
              </a:rPr>
              <a:t>is translated into</a:t>
            </a:r>
          </a:p>
          <a:p>
            <a:pPr marL="457200" lvl="1" indent="0">
              <a:buNone/>
            </a:pPr>
            <a:r>
              <a:rPr lang="en-US" altLang="en-US" dirty="0">
                <a:cs typeface="Times New Roman" panose="02020603050405020304" pitchFamily="18" charset="0"/>
              </a:rPr>
              <a:t>(3+4*x)/5 – 10*(y-5)*(</a:t>
            </a:r>
            <a:r>
              <a:rPr lang="en-US" altLang="en-US" dirty="0" err="1">
                <a:cs typeface="Times New Roman" panose="02020603050405020304" pitchFamily="18" charset="0"/>
              </a:rPr>
              <a:t>a+b+c</a:t>
            </a:r>
            <a:r>
              <a:rPr lang="en-US" altLang="en-US" dirty="0">
                <a:cs typeface="Times New Roman" panose="02020603050405020304" pitchFamily="18" charset="0"/>
              </a:rPr>
              <a:t>)/x + 9*(4/x + (9+x)/y)</a:t>
            </a:r>
          </a:p>
        </p:txBody>
      </p:sp>
      <p:graphicFrame>
        <p:nvGraphicFramePr>
          <p:cNvPr id="35845" name="Object 4"/>
          <p:cNvGraphicFramePr>
            <a:graphicFrameLocks noChangeAspect="1"/>
          </p:cNvGraphicFramePr>
          <p:nvPr>
            <p:extLst>
              <p:ext uri="{D42A27DB-BD31-4B8C-83A1-F6EECF244321}">
                <p14:modId xmlns:p14="http://schemas.microsoft.com/office/powerpoint/2010/main" val="2910328016"/>
              </p:ext>
            </p:extLst>
          </p:nvPr>
        </p:nvGraphicFramePr>
        <p:xfrm>
          <a:off x="1492250" y="3398111"/>
          <a:ext cx="6159500" cy="968375"/>
        </p:xfrm>
        <a:graphic>
          <a:graphicData uri="http://schemas.openxmlformats.org/presentationml/2006/ole">
            <mc:AlternateContent xmlns:mc="http://schemas.openxmlformats.org/markup-compatibility/2006">
              <mc:Choice xmlns:v="urn:schemas-microsoft-com:vml" Requires="v">
                <p:oleObj spid="_x0000_s6146" name="Equation" r:id="rId3" imgW="2667000" imgH="419100" progId="Equation.3">
                  <p:embed/>
                </p:oleObj>
              </mc:Choice>
              <mc:Fallback>
                <p:oleObj name="Equation" r:id="rId3" imgW="2667000" imgH="419100" progId="Equation.3">
                  <p:embed/>
                  <p:pic>
                    <p:nvPicPr>
                      <p:cNvPr id="35845"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92250" y="3398111"/>
                        <a:ext cx="6159500" cy="9683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How to Evaluate an Expression</a:t>
            </a:r>
            <a:endParaRPr lang="en-US" dirty="0"/>
          </a:p>
        </p:txBody>
      </p:sp>
      <p:sp>
        <p:nvSpPr>
          <p:cNvPr id="3" name="Content Placeholder 2"/>
          <p:cNvSpPr>
            <a:spLocks noGrp="1"/>
          </p:cNvSpPr>
          <p:nvPr>
            <p:ph idx="1"/>
          </p:nvPr>
        </p:nvSpPr>
        <p:spPr>
          <a:xfrm>
            <a:off x="685799" y="1341437"/>
            <a:ext cx="8149155" cy="5121557"/>
          </a:xfrm>
        </p:spPr>
        <p:txBody>
          <a:bodyPr/>
          <a:lstStyle/>
          <a:p>
            <a:r>
              <a:rPr lang="en-US" altLang="en-US" dirty="0"/>
              <a:t>Summary: you can safely apply the arithmetic rule for evaluating a Java expression</a:t>
            </a:r>
          </a:p>
          <a:p>
            <a:pPr lvl="1"/>
            <a:r>
              <a:rPr lang="en-US" altLang="en-US" dirty="0"/>
              <a:t>Operators inside parenthesis are evaluated first</a:t>
            </a:r>
          </a:p>
          <a:p>
            <a:pPr lvl="2"/>
            <a:r>
              <a:rPr lang="en-US" altLang="en-US" dirty="0"/>
              <a:t>Parenthesis can be nested</a:t>
            </a:r>
          </a:p>
          <a:p>
            <a:pPr lvl="2"/>
            <a:r>
              <a:rPr lang="en-US" altLang="en-US" dirty="0"/>
              <a:t>Expression in inner parenthesis is evaluated first</a:t>
            </a:r>
          </a:p>
          <a:p>
            <a:pPr lvl="1"/>
            <a:r>
              <a:rPr lang="en-US" altLang="en-US" dirty="0"/>
              <a:t>Use normal operator precedence</a:t>
            </a:r>
          </a:p>
          <a:p>
            <a:pPr lvl="2"/>
            <a:r>
              <a:rPr lang="en-US" altLang="en-US" dirty="0"/>
              <a:t>Multiplication, division, and remainder are done first</a:t>
            </a:r>
          </a:p>
          <a:p>
            <a:pPr lvl="3"/>
            <a:r>
              <a:rPr lang="en-US" altLang="en-US" dirty="0"/>
              <a:t>if an expression has several multiplication, division, and remainder operators, you evaluate them from left to right</a:t>
            </a:r>
          </a:p>
          <a:p>
            <a:pPr lvl="2"/>
            <a:r>
              <a:rPr lang="en-US" altLang="en-US" dirty="0"/>
              <a:t>Addition and subtraction are done last</a:t>
            </a:r>
          </a:p>
          <a:p>
            <a:pPr lvl="3"/>
            <a:r>
              <a:rPr lang="en-US" altLang="en-US" dirty="0"/>
              <a:t>and again, if an expression has several addition and subtraction operators, you evaluate them from left to right</a:t>
            </a:r>
          </a:p>
          <a:p>
            <a:pPr marL="0" indent="0">
              <a:buNone/>
            </a:pPr>
            <a:endParaRPr lang="en-US" dirty="0"/>
          </a:p>
        </p:txBody>
      </p:sp>
    </p:spTree>
    <p:extLst>
      <p:ext uri="{BB962C8B-B14F-4D97-AF65-F5344CB8AC3E}">
        <p14:creationId xmlns:p14="http://schemas.microsoft.com/office/powerpoint/2010/main" val="197099048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How to Evaluate an Expression</a:t>
            </a:r>
            <a:endParaRPr lang="en-US" dirty="0"/>
          </a:p>
        </p:txBody>
      </p:sp>
      <p:sp>
        <p:nvSpPr>
          <p:cNvPr id="3" name="Content Placeholder 2"/>
          <p:cNvSpPr>
            <a:spLocks noGrp="1"/>
          </p:cNvSpPr>
          <p:nvPr>
            <p:ph idx="1"/>
          </p:nvPr>
        </p:nvSpPr>
        <p:spPr>
          <a:xfrm>
            <a:off x="685799" y="1341437"/>
            <a:ext cx="8149155" cy="5121557"/>
          </a:xfrm>
        </p:spPr>
        <p:txBody>
          <a:bodyPr/>
          <a:lstStyle/>
          <a:p>
            <a:r>
              <a:rPr lang="en-US" altLang="en-US" dirty="0"/>
              <a:t>Example of how an expression is evaluated:</a:t>
            </a:r>
            <a:endParaRPr lang="en-US" dirty="0"/>
          </a:p>
        </p:txBody>
      </p:sp>
      <p:sp>
        <p:nvSpPr>
          <p:cNvPr id="6" name="Rectangle 5"/>
          <p:cNvSpPr/>
          <p:nvPr/>
        </p:nvSpPr>
        <p:spPr bwMode="auto">
          <a:xfrm>
            <a:off x="846715" y="2046420"/>
            <a:ext cx="7258545" cy="4301360"/>
          </a:xfrm>
          <a:prstGeom prst="rect">
            <a:avLst/>
          </a:prstGeom>
          <a:solidFill>
            <a:schemeClr val="bg1"/>
          </a:solidFill>
          <a:ln w="12700" cap="flat" cmpd="sng" algn="ctr">
            <a:noFill/>
            <a:prstDash val="solid"/>
            <a:round/>
            <a:headEnd type="none" w="sm" len="sm"/>
            <a:tailEnd type="none" w="sm" len="sm"/>
          </a:ln>
          <a:effectLst>
            <a:glow rad="101600">
              <a:schemeClr val="accent4">
                <a:satMod val="175000"/>
                <a:alpha val="40000"/>
              </a:schemeClr>
            </a:glow>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anose="02020603050405020304" pitchFamily="18" charset="0"/>
            </a:endParaRPr>
          </a:p>
        </p:txBody>
      </p:sp>
      <p:graphicFrame>
        <p:nvGraphicFramePr>
          <p:cNvPr id="5" name="Object 6"/>
          <p:cNvGraphicFramePr>
            <a:graphicFrameLocks noChangeAspect="1"/>
          </p:cNvGraphicFramePr>
          <p:nvPr>
            <p:extLst>
              <p:ext uri="{D42A27DB-BD31-4B8C-83A1-F6EECF244321}">
                <p14:modId xmlns:p14="http://schemas.microsoft.com/office/powerpoint/2010/main" val="4243849297"/>
              </p:ext>
            </p:extLst>
          </p:nvPr>
        </p:nvGraphicFramePr>
        <p:xfrm>
          <a:off x="769905" y="1953237"/>
          <a:ext cx="7104925" cy="4279328"/>
        </p:xfrm>
        <a:graphic>
          <a:graphicData uri="http://schemas.openxmlformats.org/presentationml/2006/ole">
            <mc:AlternateContent xmlns:mc="http://schemas.openxmlformats.org/markup-compatibility/2006">
              <mc:Choice xmlns:v="urn:schemas-microsoft-com:vml" Requires="v">
                <p:oleObj spid="_x0000_s7170" name="Picture" r:id="rId3" imgW="3383280" imgH="2033016" progId="Word.Picture.8">
                  <p:embed/>
                </p:oleObj>
              </mc:Choice>
              <mc:Fallback>
                <p:oleObj name="Picture" r:id="rId3" imgW="3383280" imgH="2033016" progId="Word.Picture.8">
                  <p:embed/>
                  <p:pic>
                    <p:nvPicPr>
                      <p:cNvPr id="5"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9905" y="1953237"/>
                        <a:ext cx="7104925" cy="4279328"/>
                      </a:xfrm>
                      <a:prstGeom prst="rect">
                        <a:avLst/>
                      </a:prstGeom>
                      <a:noFill/>
                      <a:ln>
                        <a:noFill/>
                      </a:ln>
                      <a:extLst/>
                    </p:spPr>
                  </p:pic>
                </p:oleObj>
              </mc:Fallback>
            </mc:AlternateContent>
          </a:graphicData>
        </a:graphic>
      </p:graphicFrame>
    </p:spTree>
    <p:extLst>
      <p:ext uri="{BB962C8B-B14F-4D97-AF65-F5344CB8AC3E}">
        <p14:creationId xmlns:p14="http://schemas.microsoft.com/office/powerpoint/2010/main" val="394765418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Program 6: Convert Temperature</a:t>
            </a:r>
          </a:p>
        </p:txBody>
      </p:sp>
      <p:sp>
        <p:nvSpPr>
          <p:cNvPr id="3" name="Content Placeholder 2"/>
          <p:cNvSpPr>
            <a:spLocks noGrp="1"/>
          </p:cNvSpPr>
          <p:nvPr>
            <p:ph idx="1"/>
          </p:nvPr>
        </p:nvSpPr>
        <p:spPr>
          <a:xfrm>
            <a:off x="685799" y="1341437"/>
            <a:ext cx="8149155" cy="5121557"/>
          </a:xfrm>
        </p:spPr>
        <p:txBody>
          <a:bodyPr/>
          <a:lstStyle/>
          <a:p>
            <a:r>
              <a:rPr lang="en-US" dirty="0"/>
              <a:t>Write a program that converts a temperature in </a:t>
            </a:r>
            <a:r>
              <a:rPr lang="en-US" altLang="en-US" dirty="0"/>
              <a:t>Fahrenheit into Celsius.</a:t>
            </a:r>
          </a:p>
          <a:p>
            <a:pPr lvl="1"/>
            <a:r>
              <a:rPr lang="en-US" dirty="0"/>
              <a:t>You will need the following formula:</a:t>
            </a:r>
          </a:p>
          <a:p>
            <a:pPr lvl="1"/>
            <a:endParaRPr lang="en-US" dirty="0"/>
          </a:p>
          <a:p>
            <a:pPr lvl="1"/>
            <a:endParaRPr lang="en-US" dirty="0"/>
          </a:p>
          <a:p>
            <a:r>
              <a:rPr lang="en-US" dirty="0"/>
              <a:t>Remember:</a:t>
            </a:r>
          </a:p>
          <a:p>
            <a:pPr lvl="1"/>
            <a:r>
              <a:rPr lang="en-US" dirty="0"/>
              <a:t>Step 1: Problem-solving Phase</a:t>
            </a:r>
          </a:p>
          <a:p>
            <a:pPr lvl="1"/>
            <a:r>
              <a:rPr lang="en-US" dirty="0"/>
              <a:t>Step 2: Implementation Phase</a:t>
            </a:r>
          </a:p>
          <a:p>
            <a:pPr lvl="2"/>
            <a:endParaRPr lang="en-US" dirty="0"/>
          </a:p>
        </p:txBody>
      </p:sp>
      <p:graphicFrame>
        <p:nvGraphicFramePr>
          <p:cNvPr id="5" name="Object 7"/>
          <p:cNvGraphicFramePr>
            <a:graphicFrameLocks noChangeAspect="1"/>
          </p:cNvGraphicFramePr>
          <p:nvPr>
            <p:extLst>
              <p:ext uri="{D42A27DB-BD31-4B8C-83A1-F6EECF244321}">
                <p14:modId xmlns:p14="http://schemas.microsoft.com/office/powerpoint/2010/main" val="2737915996"/>
              </p:ext>
            </p:extLst>
          </p:nvPr>
        </p:nvGraphicFramePr>
        <p:xfrm>
          <a:off x="1845245" y="3083355"/>
          <a:ext cx="4840287" cy="587375"/>
        </p:xfrm>
        <a:graphic>
          <a:graphicData uri="http://schemas.openxmlformats.org/presentationml/2006/ole">
            <mc:AlternateContent xmlns:mc="http://schemas.openxmlformats.org/markup-compatibility/2006">
              <mc:Choice xmlns:v="urn:schemas-microsoft-com:vml" Requires="v">
                <p:oleObj spid="_x0000_s8194" name="Equation" r:id="rId3" imgW="1879997" imgH="228997" progId="Equation.3">
                  <p:embed/>
                </p:oleObj>
              </mc:Choice>
              <mc:Fallback>
                <p:oleObj name="Equation" r:id="rId3" imgW="1879997" imgH="228997" progId="Equation.3">
                  <p:embed/>
                  <p:pic>
                    <p:nvPicPr>
                      <p:cNvPr id="5"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45245" y="3083355"/>
                        <a:ext cx="4840287"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82593023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Program 6: Convert Temperature</a:t>
            </a:r>
          </a:p>
        </p:txBody>
      </p:sp>
      <p:sp>
        <p:nvSpPr>
          <p:cNvPr id="3" name="Content Placeholder 2"/>
          <p:cNvSpPr>
            <a:spLocks noGrp="1"/>
          </p:cNvSpPr>
          <p:nvPr>
            <p:ph idx="1"/>
          </p:nvPr>
        </p:nvSpPr>
        <p:spPr>
          <a:xfrm>
            <a:off x="685799" y="1341437"/>
            <a:ext cx="8264371" cy="5121557"/>
          </a:xfrm>
        </p:spPr>
        <p:txBody>
          <a:bodyPr/>
          <a:lstStyle/>
          <a:p>
            <a:r>
              <a:rPr lang="en-US" b="1" dirty="0"/>
              <a:t>Step 1</a:t>
            </a:r>
            <a:r>
              <a:rPr lang="en-US" dirty="0"/>
              <a:t>: Design your algorithm</a:t>
            </a:r>
          </a:p>
          <a:p>
            <a:pPr marL="971550" lvl="1" indent="-514350">
              <a:buFont typeface="+mj-lt"/>
              <a:buAutoNum type="arabicPeriod"/>
            </a:pPr>
            <a:r>
              <a:rPr lang="en-US" dirty="0"/>
              <a:t>Get temperature in </a:t>
            </a:r>
            <a:r>
              <a:rPr lang="en-US" altLang="en-US" dirty="0"/>
              <a:t>Fahrenheit</a:t>
            </a:r>
            <a:r>
              <a:rPr lang="en-US" dirty="0"/>
              <a:t> from the user.</a:t>
            </a:r>
          </a:p>
          <a:p>
            <a:pPr marL="1371600" lvl="2" indent="-514350"/>
            <a:r>
              <a:rPr lang="en-US" dirty="0"/>
              <a:t>Use Scanner object</a:t>
            </a:r>
          </a:p>
          <a:p>
            <a:pPr marL="1371600" lvl="2" indent="-514350"/>
            <a:r>
              <a:rPr lang="en-US" dirty="0"/>
              <a:t>Save temperature as an </a:t>
            </a:r>
            <a:r>
              <a:rPr lang="en-US" dirty="0" err="1"/>
              <a:t>int</a:t>
            </a:r>
            <a:endParaRPr lang="en-US" dirty="0"/>
          </a:p>
          <a:p>
            <a:pPr marL="971550" lvl="1" indent="-514350">
              <a:buFont typeface="+mj-lt"/>
              <a:buAutoNum type="arabicPeriod"/>
            </a:pPr>
            <a:r>
              <a:rPr lang="en-US" dirty="0"/>
              <a:t>Compute the temperature into </a:t>
            </a:r>
            <a:r>
              <a:rPr lang="en-US" dirty="0" err="1"/>
              <a:t>Celsuis</a:t>
            </a:r>
            <a:r>
              <a:rPr lang="en-US" dirty="0"/>
              <a:t>:</a:t>
            </a:r>
          </a:p>
          <a:p>
            <a:pPr marL="1371600" lvl="2" indent="-514350"/>
            <a:r>
              <a:rPr lang="en-US" dirty="0"/>
              <a:t>Use formula:</a:t>
            </a:r>
          </a:p>
          <a:p>
            <a:pPr marL="1371600" lvl="2" indent="-514350"/>
            <a:r>
              <a:rPr lang="en-US" dirty="0"/>
              <a:t>But write the formula in Java:</a:t>
            </a:r>
          </a:p>
          <a:p>
            <a:pPr marL="1314450" lvl="3" indent="0">
              <a:buNone/>
            </a:pPr>
            <a:r>
              <a:rPr lang="en-US" altLang="en-US" dirty="0"/>
              <a:t> </a:t>
            </a:r>
            <a:r>
              <a:rPr lang="en-US" altLang="en-US" dirty="0" err="1">
                <a:latin typeface="Courier"/>
              </a:rPr>
              <a:t>celsius</a:t>
            </a:r>
            <a:r>
              <a:rPr lang="en-US" altLang="en-US" dirty="0">
                <a:latin typeface="Courier"/>
              </a:rPr>
              <a:t> = (5.0 / 9) * (</a:t>
            </a:r>
            <a:r>
              <a:rPr lang="en-US" altLang="en-US" dirty="0" err="1">
                <a:latin typeface="Courier"/>
              </a:rPr>
              <a:t>fahrenheit</a:t>
            </a:r>
            <a:r>
              <a:rPr lang="en-US" altLang="en-US" dirty="0">
                <a:latin typeface="Courier"/>
              </a:rPr>
              <a:t> – 32);</a:t>
            </a:r>
            <a:endParaRPr lang="en-US" dirty="0">
              <a:latin typeface="Courier"/>
            </a:endParaRPr>
          </a:p>
          <a:p>
            <a:pPr marL="971550" lvl="1" indent="-514350">
              <a:buFont typeface="+mj-lt"/>
              <a:buAutoNum type="arabicPeriod"/>
            </a:pPr>
            <a:r>
              <a:rPr lang="en-US" dirty="0"/>
              <a:t>Display the result</a:t>
            </a:r>
          </a:p>
        </p:txBody>
      </p:sp>
      <p:graphicFrame>
        <p:nvGraphicFramePr>
          <p:cNvPr id="6" name="Object 7"/>
          <p:cNvGraphicFramePr>
            <a:graphicFrameLocks noChangeAspect="1"/>
          </p:cNvGraphicFramePr>
          <p:nvPr>
            <p:extLst>
              <p:ext uri="{D42A27DB-BD31-4B8C-83A1-F6EECF244321}">
                <p14:modId xmlns:p14="http://schemas.microsoft.com/office/powerpoint/2010/main" val="561882632"/>
              </p:ext>
            </p:extLst>
          </p:nvPr>
        </p:nvGraphicFramePr>
        <p:xfrm>
          <a:off x="3918122" y="3825406"/>
          <a:ext cx="3912125" cy="484780"/>
        </p:xfrm>
        <a:graphic>
          <a:graphicData uri="http://schemas.openxmlformats.org/presentationml/2006/ole">
            <mc:AlternateContent xmlns:mc="http://schemas.openxmlformats.org/markup-compatibility/2006">
              <mc:Choice xmlns:v="urn:schemas-microsoft-com:vml" Requires="v">
                <p:oleObj spid="_x0000_s9218" name="Equation" r:id="rId3" imgW="1841400" imgH="228600" progId="Equation.3">
                  <p:embed/>
                </p:oleObj>
              </mc:Choice>
              <mc:Fallback>
                <p:oleObj name="Equation" r:id="rId3" imgW="1841400" imgH="228600" progId="Equation.3">
                  <p:embed/>
                  <p:pic>
                    <p:nvPicPr>
                      <p:cNvPr id="6" name="Object 7"/>
                      <p:cNvPicPr>
                        <a:picLocks noChangeAspect="1" noChangeArrowheads="1"/>
                      </p:cNvPicPr>
                      <p:nvPr/>
                    </p:nvPicPr>
                    <p:blipFill>
                      <a:blip r:embed="rId4"/>
                      <a:srcRect/>
                      <a:stretch>
                        <a:fillRect/>
                      </a:stretch>
                    </p:blipFill>
                    <p:spPr bwMode="auto">
                      <a:xfrm>
                        <a:off x="3918122" y="3825406"/>
                        <a:ext cx="3912125" cy="484780"/>
                      </a:xfrm>
                      <a:prstGeom prst="rect">
                        <a:avLst/>
                      </a:prstGeom>
                      <a:noFill/>
                      <a:ln>
                        <a:noFill/>
                      </a:ln>
                      <a:extLst/>
                    </p:spPr>
                  </p:pic>
                </p:oleObj>
              </mc:Fallback>
            </mc:AlternateContent>
          </a:graphicData>
        </a:graphic>
      </p:graphicFrame>
    </p:spTree>
    <p:extLst>
      <p:ext uri="{BB962C8B-B14F-4D97-AF65-F5344CB8AC3E}">
        <p14:creationId xmlns:p14="http://schemas.microsoft.com/office/powerpoint/2010/main" val="424066193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dirty="0"/>
              <a:t>Program 6: Convert Temperature</a:t>
            </a:r>
          </a:p>
        </p:txBody>
      </p:sp>
      <p:sp>
        <p:nvSpPr>
          <p:cNvPr id="6" name="Content Placeholder 2"/>
          <p:cNvSpPr>
            <a:spLocks noGrp="1"/>
          </p:cNvSpPr>
          <p:nvPr>
            <p:ph idx="1"/>
          </p:nvPr>
        </p:nvSpPr>
        <p:spPr>
          <a:xfrm>
            <a:off x="685799" y="1341438"/>
            <a:ext cx="8264371" cy="743388"/>
          </a:xfrm>
        </p:spPr>
        <p:txBody>
          <a:bodyPr/>
          <a:lstStyle/>
          <a:p>
            <a:r>
              <a:rPr lang="en-US" b="1" dirty="0"/>
              <a:t>Step 2</a:t>
            </a:r>
            <a:r>
              <a:rPr lang="en-US" dirty="0"/>
              <a:t>: Implementation</a:t>
            </a:r>
          </a:p>
        </p:txBody>
      </p:sp>
      <p:pic>
        <p:nvPicPr>
          <p:cNvPr id="3" name="Picture 2"/>
          <p:cNvPicPr>
            <a:picLocks noChangeAspect="1"/>
          </p:cNvPicPr>
          <p:nvPr/>
        </p:nvPicPr>
        <p:blipFill>
          <a:blip r:embed="rId2"/>
          <a:stretch>
            <a:fillRect/>
          </a:stretch>
        </p:blipFill>
        <p:spPr>
          <a:xfrm>
            <a:off x="1062249" y="2046420"/>
            <a:ext cx="7851321" cy="4268757"/>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357056228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dirty="0"/>
              <a:t>Program 6: Convert Temperature</a:t>
            </a:r>
          </a:p>
        </p:txBody>
      </p:sp>
      <p:sp>
        <p:nvSpPr>
          <p:cNvPr id="6" name="Content Placeholder 2"/>
          <p:cNvSpPr>
            <a:spLocks noGrp="1"/>
          </p:cNvSpPr>
          <p:nvPr>
            <p:ph idx="1"/>
          </p:nvPr>
        </p:nvSpPr>
        <p:spPr>
          <a:xfrm>
            <a:off x="685799" y="1341437"/>
            <a:ext cx="8264371" cy="5057775"/>
          </a:xfrm>
        </p:spPr>
        <p:txBody>
          <a:bodyPr/>
          <a:lstStyle/>
          <a:p>
            <a:r>
              <a:rPr lang="en-US" dirty="0"/>
              <a:t>Discussion: be careful when dividing integers</a:t>
            </a:r>
          </a:p>
          <a:p>
            <a:pPr lvl="1"/>
            <a:r>
              <a:rPr lang="en-US" dirty="0"/>
              <a:t>Notice the formula has 5 divided by 9</a:t>
            </a:r>
          </a:p>
          <a:p>
            <a:pPr marL="457200" lvl="1" indent="0">
              <a:buNone/>
            </a:pPr>
            <a:endParaRPr lang="en-US" dirty="0"/>
          </a:p>
          <a:p>
            <a:pPr lvl="1"/>
            <a:r>
              <a:rPr lang="en-US" dirty="0"/>
              <a:t>What happens if we write this formula as:</a:t>
            </a:r>
          </a:p>
          <a:p>
            <a:pPr marL="914400" lvl="2" indent="0">
              <a:buNone/>
            </a:pPr>
            <a:r>
              <a:rPr lang="en-US" altLang="en-US" sz="2000" dirty="0" err="1">
                <a:latin typeface="Courier"/>
              </a:rPr>
              <a:t>celsius</a:t>
            </a:r>
            <a:r>
              <a:rPr lang="en-US" altLang="en-US" sz="2000" dirty="0">
                <a:latin typeface="Courier"/>
              </a:rPr>
              <a:t> = (5 / 9) * (</a:t>
            </a:r>
            <a:r>
              <a:rPr lang="en-US" altLang="en-US" sz="2000" dirty="0" err="1">
                <a:latin typeface="Courier"/>
              </a:rPr>
              <a:t>fahrenheit</a:t>
            </a:r>
            <a:r>
              <a:rPr lang="en-US" altLang="en-US" sz="2000" dirty="0">
                <a:latin typeface="Courier"/>
              </a:rPr>
              <a:t> – 32);</a:t>
            </a:r>
            <a:endParaRPr lang="en-US" sz="2000" dirty="0"/>
          </a:p>
          <a:p>
            <a:pPr lvl="1"/>
            <a:r>
              <a:rPr lang="en-US" dirty="0"/>
              <a:t>(5 / 9) evaluates to zero!</a:t>
            </a:r>
          </a:p>
          <a:p>
            <a:pPr lvl="2"/>
            <a:r>
              <a:rPr lang="en-US" dirty="0"/>
              <a:t>Integer division!</a:t>
            </a:r>
          </a:p>
          <a:p>
            <a:pPr lvl="1"/>
            <a:r>
              <a:rPr lang="en-US" dirty="0"/>
              <a:t>So we use (5.0 / 9) instead, which gives a number</a:t>
            </a:r>
          </a:p>
          <a:p>
            <a:pPr lvl="1"/>
            <a:endParaRPr lang="en-US" dirty="0"/>
          </a:p>
          <a:p>
            <a:r>
              <a:rPr lang="en-US" altLang="en-US" sz="2400" dirty="0"/>
              <a:t>See sample program: </a:t>
            </a:r>
            <a:r>
              <a:rPr lang="en-US" altLang="en-US" sz="2400" dirty="0">
                <a:latin typeface="Courier New" panose="02070309020205020404" pitchFamily="49" charset="0"/>
                <a:cs typeface="Courier New" panose="02070309020205020404" pitchFamily="49" charset="0"/>
              </a:rPr>
              <a:t>TempConvert.java</a:t>
            </a:r>
          </a:p>
        </p:txBody>
      </p:sp>
      <p:graphicFrame>
        <p:nvGraphicFramePr>
          <p:cNvPr id="7" name="Object 7"/>
          <p:cNvGraphicFramePr>
            <a:graphicFrameLocks noChangeAspect="1"/>
          </p:cNvGraphicFramePr>
          <p:nvPr>
            <p:extLst>
              <p:ext uri="{D42A27DB-BD31-4B8C-83A1-F6EECF244321}">
                <p14:modId xmlns:p14="http://schemas.microsoft.com/office/powerpoint/2010/main" val="2252707595"/>
              </p:ext>
            </p:extLst>
          </p:nvPr>
        </p:nvGraphicFramePr>
        <p:xfrm>
          <a:off x="2344510" y="2392065"/>
          <a:ext cx="4301360" cy="533013"/>
        </p:xfrm>
        <a:graphic>
          <a:graphicData uri="http://schemas.openxmlformats.org/presentationml/2006/ole">
            <mc:AlternateContent xmlns:mc="http://schemas.openxmlformats.org/markup-compatibility/2006">
              <mc:Choice xmlns:v="urn:schemas-microsoft-com:vml" Requires="v">
                <p:oleObj spid="_x0000_s10242" name="Equation" r:id="rId3" imgW="1841400" imgH="228600" progId="Equation.3">
                  <p:embed/>
                </p:oleObj>
              </mc:Choice>
              <mc:Fallback>
                <p:oleObj name="Equation" r:id="rId3" imgW="1841400" imgH="228600" progId="Equation.3">
                  <p:embed/>
                  <p:pic>
                    <p:nvPicPr>
                      <p:cNvPr id="7" name="Object 7"/>
                      <p:cNvPicPr>
                        <a:picLocks noChangeAspect="1" noChangeArrowheads="1"/>
                      </p:cNvPicPr>
                      <p:nvPr/>
                    </p:nvPicPr>
                    <p:blipFill>
                      <a:blip r:embed="rId4"/>
                      <a:srcRect/>
                      <a:stretch>
                        <a:fillRect/>
                      </a:stretch>
                    </p:blipFill>
                    <p:spPr bwMode="auto">
                      <a:xfrm>
                        <a:off x="2344510" y="2392065"/>
                        <a:ext cx="4301360" cy="533013"/>
                      </a:xfrm>
                      <a:prstGeom prst="rect">
                        <a:avLst/>
                      </a:prstGeom>
                      <a:noFill/>
                      <a:ln>
                        <a:noFill/>
                      </a:ln>
                      <a:extLst/>
                    </p:spPr>
                  </p:pic>
                </p:oleObj>
              </mc:Fallback>
            </mc:AlternateContent>
          </a:graphicData>
        </a:graphic>
      </p:graphicFrame>
    </p:spTree>
    <p:extLst>
      <p:ext uri="{BB962C8B-B14F-4D97-AF65-F5344CB8AC3E}">
        <p14:creationId xmlns:p14="http://schemas.microsoft.com/office/powerpoint/2010/main" val="351441379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855" y="146041"/>
            <a:ext cx="8410695" cy="1121300"/>
          </a:xfrm>
        </p:spPr>
        <p:txBody>
          <a:bodyPr/>
          <a:lstStyle/>
          <a:p>
            <a:r>
              <a:rPr lang="en-US" altLang="en-US" dirty="0"/>
              <a:t>Augmented Assignment Operators</a:t>
            </a:r>
            <a:endParaRPr lang="en-US" dirty="0"/>
          </a:p>
        </p:txBody>
      </p:sp>
      <p:sp>
        <p:nvSpPr>
          <p:cNvPr id="6" name="Content Placeholder 2"/>
          <p:cNvSpPr>
            <a:spLocks noGrp="1"/>
          </p:cNvSpPr>
          <p:nvPr>
            <p:ph idx="1"/>
          </p:nvPr>
        </p:nvSpPr>
        <p:spPr>
          <a:xfrm>
            <a:off x="685799" y="1341437"/>
            <a:ext cx="8264371" cy="5057775"/>
          </a:xfrm>
        </p:spPr>
        <p:txBody>
          <a:bodyPr/>
          <a:lstStyle/>
          <a:p>
            <a:r>
              <a:rPr lang="en-US" dirty="0"/>
              <a:t>Very often, we use the current value of a variable, we modify it, and then save it back to the same variable.</a:t>
            </a:r>
          </a:p>
          <a:p>
            <a:pPr lvl="1"/>
            <a:r>
              <a:rPr lang="en-US" dirty="0"/>
              <a:t>Example:</a:t>
            </a:r>
          </a:p>
          <a:p>
            <a:pPr marL="914400" lvl="2" indent="0">
              <a:buNone/>
            </a:pPr>
            <a:r>
              <a:rPr lang="en-US" dirty="0">
                <a:latin typeface="Courier"/>
              </a:rPr>
              <a:t>count = count + 1;</a:t>
            </a:r>
          </a:p>
          <a:p>
            <a:pPr lvl="1"/>
            <a:r>
              <a:rPr lang="en-US" dirty="0"/>
              <a:t>Java allows you to combine this addition and assignment into one operator, which is called the augmented assignment operator.</a:t>
            </a:r>
          </a:p>
          <a:p>
            <a:pPr lvl="1"/>
            <a:r>
              <a:rPr lang="en-US" dirty="0"/>
              <a:t>Example:</a:t>
            </a:r>
          </a:p>
          <a:p>
            <a:pPr marL="914400" lvl="2" indent="0">
              <a:buNone/>
            </a:pPr>
            <a:r>
              <a:rPr lang="en-US" dirty="0">
                <a:latin typeface="Courier"/>
              </a:rPr>
              <a:t>count += 1;</a:t>
            </a:r>
          </a:p>
        </p:txBody>
      </p:sp>
    </p:spTree>
    <p:extLst>
      <p:ext uri="{BB962C8B-B14F-4D97-AF65-F5344CB8AC3E}">
        <p14:creationId xmlns:p14="http://schemas.microsoft.com/office/powerpoint/2010/main" val="170703859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2"/>
          <p:cNvSpPr>
            <a:spLocks noGrp="1" noChangeArrowheads="1"/>
          </p:cNvSpPr>
          <p:nvPr>
            <p:ph type="title"/>
          </p:nvPr>
        </p:nvSpPr>
        <p:spPr>
          <a:xfrm>
            <a:off x="155575" y="0"/>
            <a:ext cx="8794750" cy="1371600"/>
          </a:xfrm>
          <a:noFill/>
        </p:spPr>
        <p:txBody>
          <a:bodyPr/>
          <a:lstStyle/>
          <a:p>
            <a:r>
              <a:rPr lang="en-US" altLang="en-US" dirty="0"/>
              <a:t>Augmented Assignment Operators</a:t>
            </a:r>
          </a:p>
        </p:txBody>
      </p:sp>
      <p:pic>
        <p:nvPicPr>
          <p:cNvPr id="39940"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1950" y="1882775"/>
            <a:ext cx="8420100" cy="309245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Lst>
        </p:spPr>
      </p:pic>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nvPr>
        </p:nvSpPr>
        <p:spPr>
          <a:xfrm>
            <a:off x="685800" y="317500"/>
            <a:ext cx="7772400" cy="538163"/>
          </a:xfrm>
          <a:noFill/>
        </p:spPr>
        <p:txBody>
          <a:bodyPr/>
          <a:lstStyle/>
          <a:p>
            <a:r>
              <a:rPr lang="en-US" altLang="en-US" sz="4000" dirty="0"/>
              <a:t>Java Numerical Data Types</a:t>
            </a:r>
          </a:p>
        </p:txBody>
      </p:sp>
      <p:sp>
        <p:nvSpPr>
          <p:cNvPr id="22532" name="Rectangle 7"/>
          <p:cNvSpPr>
            <a:spLocks noChangeArrowheads="1"/>
          </p:cNvSpPr>
          <p:nvPr/>
        </p:nvSpPr>
        <p:spPr bwMode="auto">
          <a:xfrm>
            <a:off x="0" y="20875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1600"/>
          </a:p>
        </p:txBody>
      </p:sp>
      <p:sp>
        <p:nvSpPr>
          <p:cNvPr id="22533" name="Rectangle 9"/>
          <p:cNvSpPr>
            <a:spLocks noChangeArrowheads="1"/>
          </p:cNvSpPr>
          <p:nvPr/>
        </p:nvSpPr>
        <p:spPr bwMode="auto">
          <a:xfrm>
            <a:off x="0" y="21526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1600"/>
          </a:p>
        </p:txBody>
      </p:sp>
      <p:sp>
        <p:nvSpPr>
          <p:cNvPr id="2" name="Rectangle 1"/>
          <p:cNvSpPr/>
          <p:nvPr/>
        </p:nvSpPr>
        <p:spPr bwMode="auto">
          <a:xfrm>
            <a:off x="155575" y="1201738"/>
            <a:ext cx="8870950" cy="4016375"/>
          </a:xfrm>
          <a:prstGeom prst="rect">
            <a:avLst/>
          </a:prstGeom>
          <a:solidFill>
            <a:schemeClr val="bg1"/>
          </a:solidFill>
          <a:ln w="12700" cap="flat" cmpd="sng" algn="ctr">
            <a:noFill/>
            <a:prstDash val="solid"/>
            <a:round/>
            <a:headEnd type="none" w="sm" len="sm"/>
            <a:tailEnd type="none" w="sm" len="sm"/>
          </a:ln>
          <a:effectLst>
            <a:glow rad="101600">
              <a:schemeClr val="accent4">
                <a:satMod val="175000"/>
                <a:alpha val="40000"/>
              </a:schemeClr>
            </a:glow>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anose="02020603050405020304" pitchFamily="18" charset="0"/>
            </a:endParaRPr>
          </a:p>
        </p:txBody>
      </p:sp>
      <p:graphicFrame>
        <p:nvGraphicFramePr>
          <p:cNvPr id="22534" name="Object 8"/>
          <p:cNvGraphicFramePr>
            <a:graphicFrameLocks noChangeAspect="1"/>
          </p:cNvGraphicFramePr>
          <p:nvPr/>
        </p:nvGraphicFramePr>
        <p:xfrm>
          <a:off x="155575" y="1201738"/>
          <a:ext cx="8870950" cy="4016375"/>
        </p:xfrm>
        <a:graphic>
          <a:graphicData uri="http://schemas.openxmlformats.org/presentationml/2006/ole">
            <mc:AlternateContent xmlns:mc="http://schemas.openxmlformats.org/markup-compatibility/2006">
              <mc:Choice xmlns:v="urn:schemas-microsoft-com:vml" Requires="v">
                <p:oleObj spid="_x0000_s1026" name="Picture" r:id="rId3" imgW="5299266" imgH="2556059" progId="Word.Picture.8">
                  <p:embed/>
                </p:oleObj>
              </mc:Choice>
              <mc:Fallback>
                <p:oleObj name="Picture" r:id="rId3" imgW="5299266" imgH="2556059" progId="Word.Picture.8">
                  <p:embed/>
                  <p:pic>
                    <p:nvPicPr>
                      <p:cNvPr id="22534"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5575" y="1201738"/>
                        <a:ext cx="8870950" cy="401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855" y="146041"/>
            <a:ext cx="8410695" cy="1121300"/>
          </a:xfrm>
        </p:spPr>
        <p:txBody>
          <a:bodyPr/>
          <a:lstStyle/>
          <a:p>
            <a:r>
              <a:rPr lang="en-US" altLang="en-US" dirty="0"/>
              <a:t>Augmented Assignment Operators</a:t>
            </a:r>
            <a:endParaRPr lang="en-US" dirty="0"/>
          </a:p>
        </p:txBody>
      </p:sp>
      <p:sp>
        <p:nvSpPr>
          <p:cNvPr id="6" name="Content Placeholder 2"/>
          <p:cNvSpPr>
            <a:spLocks noGrp="1"/>
          </p:cNvSpPr>
          <p:nvPr>
            <p:ph idx="1"/>
          </p:nvPr>
        </p:nvSpPr>
        <p:spPr>
          <a:xfrm>
            <a:off x="685799" y="1341437"/>
            <a:ext cx="8264371" cy="5057775"/>
          </a:xfrm>
        </p:spPr>
        <p:txBody>
          <a:bodyPr/>
          <a:lstStyle/>
          <a:p>
            <a:r>
              <a:rPr lang="en-US" dirty="0"/>
              <a:t>The augmented assignment operator is performed last after all the other operators in the expression are evaluate</a:t>
            </a:r>
          </a:p>
          <a:p>
            <a:pPr lvl="1"/>
            <a:r>
              <a:rPr lang="en-US" dirty="0"/>
              <a:t>Example:</a:t>
            </a:r>
          </a:p>
          <a:p>
            <a:pPr marL="914400" lvl="2" indent="0">
              <a:buNone/>
            </a:pPr>
            <a:r>
              <a:rPr lang="en-US" dirty="0">
                <a:latin typeface="Courier"/>
              </a:rPr>
              <a:t>x /= 4 + 5.5 * 1.5;</a:t>
            </a:r>
          </a:p>
          <a:p>
            <a:pPr marL="914400" lvl="2" indent="0">
              <a:buNone/>
            </a:pPr>
            <a:r>
              <a:rPr lang="en-US" dirty="0"/>
              <a:t>   is same as</a:t>
            </a:r>
          </a:p>
          <a:p>
            <a:pPr marL="914400" lvl="2" indent="0">
              <a:buNone/>
            </a:pPr>
            <a:r>
              <a:rPr lang="en-US" dirty="0">
                <a:latin typeface="Courier"/>
              </a:rPr>
              <a:t>x = x / (4 + 5.5 * 1.5);</a:t>
            </a:r>
          </a:p>
          <a:p>
            <a:pPr lvl="1"/>
            <a:r>
              <a:rPr lang="en-US" dirty="0"/>
              <a:t>Caution: there are no spaces in the augmented operators</a:t>
            </a:r>
          </a:p>
          <a:p>
            <a:pPr lvl="2"/>
            <a:r>
              <a:rPr lang="en-US" dirty="0"/>
              <a:t>For example, </a:t>
            </a:r>
            <a:r>
              <a:rPr lang="en-US" b="1" dirty="0">
                <a:solidFill>
                  <a:srgbClr val="00B0F0"/>
                </a:solidFill>
                <a:latin typeface="Courier"/>
              </a:rPr>
              <a:t>+ =</a:t>
            </a:r>
            <a:r>
              <a:rPr lang="en-US" dirty="0"/>
              <a:t> should be </a:t>
            </a:r>
            <a:r>
              <a:rPr lang="en-US" b="1" dirty="0">
                <a:solidFill>
                  <a:srgbClr val="00B0F0"/>
                </a:solidFill>
                <a:latin typeface="Courier"/>
              </a:rPr>
              <a:t>+=</a:t>
            </a:r>
            <a:r>
              <a:rPr lang="en-US" dirty="0"/>
              <a:t> (with no space)</a:t>
            </a:r>
          </a:p>
        </p:txBody>
      </p:sp>
    </p:spTree>
    <p:extLst>
      <p:ext uri="{BB962C8B-B14F-4D97-AF65-F5344CB8AC3E}">
        <p14:creationId xmlns:p14="http://schemas.microsoft.com/office/powerpoint/2010/main" val="92607918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855" y="146041"/>
            <a:ext cx="8410695" cy="1121300"/>
          </a:xfrm>
        </p:spPr>
        <p:txBody>
          <a:bodyPr/>
          <a:lstStyle/>
          <a:p>
            <a:r>
              <a:rPr lang="en-US" altLang="en-US" dirty="0"/>
              <a:t>Increment and</a:t>
            </a:r>
            <a:br>
              <a:rPr lang="en-US" altLang="en-US" dirty="0"/>
            </a:br>
            <a:r>
              <a:rPr lang="en-US" altLang="en-US" dirty="0"/>
              <a:t>Decrement Operators</a:t>
            </a:r>
            <a:endParaRPr lang="en-US" dirty="0"/>
          </a:p>
        </p:txBody>
      </p:sp>
      <p:sp>
        <p:nvSpPr>
          <p:cNvPr id="6" name="Content Placeholder 2"/>
          <p:cNvSpPr>
            <a:spLocks noGrp="1"/>
          </p:cNvSpPr>
          <p:nvPr>
            <p:ph idx="1"/>
          </p:nvPr>
        </p:nvSpPr>
        <p:spPr>
          <a:xfrm>
            <a:off x="685799" y="1341437"/>
            <a:ext cx="8264371" cy="5057775"/>
          </a:xfrm>
        </p:spPr>
        <p:txBody>
          <a:bodyPr/>
          <a:lstStyle/>
          <a:p>
            <a:r>
              <a:rPr lang="en-US" dirty="0"/>
              <a:t>Another common expression is to simply increment (increase) a variable by one</a:t>
            </a:r>
          </a:p>
          <a:p>
            <a:pPr lvl="1"/>
            <a:r>
              <a:rPr lang="en-US" dirty="0"/>
              <a:t>Such as x = x + 1;</a:t>
            </a:r>
          </a:p>
          <a:p>
            <a:pPr lvl="1"/>
            <a:r>
              <a:rPr lang="en-US" dirty="0"/>
              <a:t>Because this is so common, Java gives you special increment and decrement operators</a:t>
            </a:r>
          </a:p>
          <a:p>
            <a:pPr lvl="2"/>
            <a:r>
              <a:rPr lang="en-US" dirty="0"/>
              <a:t>Increment operator:  </a:t>
            </a:r>
            <a:r>
              <a:rPr lang="en-US" b="1" dirty="0">
                <a:solidFill>
                  <a:srgbClr val="00B0F0"/>
                </a:solidFill>
                <a:latin typeface="Courier"/>
              </a:rPr>
              <a:t>++</a:t>
            </a:r>
          </a:p>
          <a:p>
            <a:pPr lvl="2"/>
            <a:r>
              <a:rPr lang="en-US" dirty="0"/>
              <a:t>Decrement operator:  </a:t>
            </a:r>
            <a:r>
              <a:rPr lang="en-US" b="1" dirty="0">
                <a:solidFill>
                  <a:srgbClr val="00B0F0"/>
                </a:solidFill>
                <a:latin typeface="Courier"/>
              </a:rPr>
              <a:t>--</a:t>
            </a:r>
          </a:p>
          <a:p>
            <a:pPr lvl="1"/>
            <a:r>
              <a:rPr lang="en-US" dirty="0"/>
              <a:t>Examples:</a:t>
            </a:r>
          </a:p>
          <a:p>
            <a:pPr marL="914400" lvl="2" indent="0">
              <a:buNone/>
            </a:pPr>
            <a:r>
              <a:rPr lang="en-US" sz="2000" dirty="0" err="1">
                <a:latin typeface="Courier"/>
              </a:rPr>
              <a:t>int</a:t>
            </a:r>
            <a:r>
              <a:rPr lang="en-US" sz="2000" dirty="0">
                <a:latin typeface="Courier"/>
              </a:rPr>
              <a:t> i = 3, j = 3;</a:t>
            </a:r>
          </a:p>
          <a:p>
            <a:pPr marL="914400" lvl="2" indent="0">
              <a:buNone/>
            </a:pPr>
            <a:r>
              <a:rPr lang="en-US" sz="2000" dirty="0">
                <a:latin typeface="Courier"/>
              </a:rPr>
              <a:t>i++;  // i becomes 4</a:t>
            </a:r>
          </a:p>
          <a:p>
            <a:pPr marL="914400" lvl="2" indent="0">
              <a:buNone/>
            </a:pPr>
            <a:r>
              <a:rPr lang="en-US" sz="2000" dirty="0">
                <a:latin typeface="Courier"/>
              </a:rPr>
              <a:t>j--;  // j becomes 2</a:t>
            </a:r>
          </a:p>
        </p:txBody>
      </p:sp>
    </p:spTree>
    <p:extLst>
      <p:ext uri="{BB962C8B-B14F-4D97-AF65-F5344CB8AC3E}">
        <p14:creationId xmlns:p14="http://schemas.microsoft.com/office/powerpoint/2010/main" val="57983004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855" y="146041"/>
            <a:ext cx="8410695" cy="1121300"/>
          </a:xfrm>
        </p:spPr>
        <p:txBody>
          <a:bodyPr/>
          <a:lstStyle/>
          <a:p>
            <a:r>
              <a:rPr lang="en-US" altLang="en-US" dirty="0"/>
              <a:t>Increment and</a:t>
            </a:r>
            <a:br>
              <a:rPr lang="en-US" altLang="en-US" dirty="0"/>
            </a:br>
            <a:r>
              <a:rPr lang="en-US" altLang="en-US" dirty="0"/>
              <a:t>Decrement Operators</a:t>
            </a:r>
            <a:endParaRPr lang="en-US" dirty="0"/>
          </a:p>
        </p:txBody>
      </p:sp>
      <p:sp>
        <p:nvSpPr>
          <p:cNvPr id="6" name="Content Placeholder 2"/>
          <p:cNvSpPr>
            <a:spLocks noGrp="1"/>
          </p:cNvSpPr>
          <p:nvPr>
            <p:ph idx="1"/>
          </p:nvPr>
        </p:nvSpPr>
        <p:spPr>
          <a:xfrm>
            <a:off x="685799" y="1341437"/>
            <a:ext cx="8264371" cy="5057775"/>
          </a:xfrm>
        </p:spPr>
        <p:txBody>
          <a:bodyPr/>
          <a:lstStyle/>
          <a:p>
            <a:r>
              <a:rPr lang="en-US" dirty="0"/>
              <a:t>More details:</a:t>
            </a:r>
          </a:p>
          <a:p>
            <a:pPr lvl="2"/>
            <a:r>
              <a:rPr lang="en-US" b="1" dirty="0">
                <a:solidFill>
                  <a:srgbClr val="00B0F0"/>
                </a:solidFill>
                <a:latin typeface="Courier"/>
              </a:rPr>
              <a:t>i++</a:t>
            </a:r>
            <a:r>
              <a:rPr lang="en-US" dirty="0"/>
              <a:t> is pronounced as </a:t>
            </a:r>
            <a:r>
              <a:rPr lang="en-US" b="1" dirty="0">
                <a:solidFill>
                  <a:srgbClr val="00B0F0"/>
                </a:solidFill>
              </a:rPr>
              <a:t>i</a:t>
            </a:r>
            <a:r>
              <a:rPr lang="en-US" dirty="0"/>
              <a:t> plus </a:t>
            </a:r>
            <a:r>
              <a:rPr lang="en-US" dirty="0" err="1"/>
              <a:t>plus</a:t>
            </a:r>
            <a:endParaRPr lang="en-US" dirty="0"/>
          </a:p>
          <a:p>
            <a:pPr lvl="2"/>
            <a:r>
              <a:rPr lang="en-US" b="1" dirty="0">
                <a:solidFill>
                  <a:srgbClr val="00B0F0"/>
                </a:solidFill>
                <a:latin typeface="Courier"/>
              </a:rPr>
              <a:t>i--</a:t>
            </a:r>
            <a:r>
              <a:rPr lang="en-US" dirty="0"/>
              <a:t> is pronounced as </a:t>
            </a:r>
            <a:r>
              <a:rPr lang="en-US" b="1" dirty="0">
                <a:solidFill>
                  <a:srgbClr val="00B0F0"/>
                </a:solidFill>
              </a:rPr>
              <a:t>i</a:t>
            </a:r>
            <a:r>
              <a:rPr lang="en-US" dirty="0"/>
              <a:t> minus </a:t>
            </a:r>
            <a:r>
              <a:rPr lang="en-US" dirty="0" err="1"/>
              <a:t>minus</a:t>
            </a:r>
            <a:endParaRPr lang="en-US" dirty="0"/>
          </a:p>
          <a:p>
            <a:pPr lvl="1"/>
            <a:r>
              <a:rPr lang="en-US" dirty="0"/>
              <a:t>These two operators are known as </a:t>
            </a:r>
            <a:r>
              <a:rPr lang="en-US" dirty="0" err="1"/>
              <a:t>postincrement</a:t>
            </a:r>
            <a:r>
              <a:rPr lang="en-US" dirty="0"/>
              <a:t> and </a:t>
            </a:r>
            <a:r>
              <a:rPr lang="en-US" dirty="0" err="1"/>
              <a:t>postdecrement</a:t>
            </a:r>
            <a:endParaRPr lang="en-US" dirty="0"/>
          </a:p>
          <a:p>
            <a:pPr lvl="1"/>
            <a:r>
              <a:rPr lang="en-US" dirty="0"/>
              <a:t>Why?</a:t>
            </a:r>
          </a:p>
          <a:p>
            <a:pPr lvl="2"/>
            <a:r>
              <a:rPr lang="en-US" dirty="0"/>
              <a:t>Because the operators (</a:t>
            </a:r>
            <a:r>
              <a:rPr lang="en-US" b="1" dirty="0">
                <a:solidFill>
                  <a:srgbClr val="00B0F0"/>
                </a:solidFill>
                <a:latin typeface="Courier"/>
              </a:rPr>
              <a:t>++</a:t>
            </a:r>
            <a:r>
              <a:rPr lang="en-US" dirty="0"/>
              <a:t> and </a:t>
            </a:r>
            <a:r>
              <a:rPr lang="en-US" b="1" dirty="0">
                <a:solidFill>
                  <a:srgbClr val="00B0F0"/>
                </a:solidFill>
                <a:latin typeface="Courier"/>
              </a:rPr>
              <a:t>--</a:t>
            </a:r>
            <a:r>
              <a:rPr lang="en-US" dirty="0"/>
              <a:t>) are placed after the variable</a:t>
            </a:r>
          </a:p>
          <a:p>
            <a:pPr lvl="1"/>
            <a:r>
              <a:rPr lang="en-US" dirty="0"/>
              <a:t>The operators can also be placed before the variable</a:t>
            </a:r>
          </a:p>
        </p:txBody>
      </p:sp>
    </p:spTree>
    <p:extLst>
      <p:ext uri="{BB962C8B-B14F-4D97-AF65-F5344CB8AC3E}">
        <p14:creationId xmlns:p14="http://schemas.microsoft.com/office/powerpoint/2010/main" val="350985192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855" y="146041"/>
            <a:ext cx="8410695" cy="1121300"/>
          </a:xfrm>
        </p:spPr>
        <p:txBody>
          <a:bodyPr/>
          <a:lstStyle/>
          <a:p>
            <a:r>
              <a:rPr lang="en-US" altLang="en-US" dirty="0"/>
              <a:t>Increment and</a:t>
            </a:r>
            <a:br>
              <a:rPr lang="en-US" altLang="en-US" dirty="0"/>
            </a:br>
            <a:r>
              <a:rPr lang="en-US" altLang="en-US" dirty="0"/>
              <a:t>Decrement Operators</a:t>
            </a:r>
            <a:endParaRPr lang="en-US" dirty="0"/>
          </a:p>
        </p:txBody>
      </p:sp>
      <p:sp>
        <p:nvSpPr>
          <p:cNvPr id="6" name="Content Placeholder 2"/>
          <p:cNvSpPr>
            <a:spLocks noGrp="1"/>
          </p:cNvSpPr>
          <p:nvPr>
            <p:ph idx="1"/>
          </p:nvPr>
        </p:nvSpPr>
        <p:spPr>
          <a:xfrm>
            <a:off x="685799" y="1341437"/>
            <a:ext cx="8264371" cy="5057775"/>
          </a:xfrm>
        </p:spPr>
        <p:txBody>
          <a:bodyPr/>
          <a:lstStyle/>
          <a:p>
            <a:r>
              <a:rPr lang="en-US" dirty="0"/>
              <a:t>More details:</a:t>
            </a:r>
          </a:p>
          <a:p>
            <a:pPr lvl="1"/>
            <a:r>
              <a:rPr lang="en-US" dirty="0"/>
              <a:t>The operators can also be placed before the variable</a:t>
            </a:r>
          </a:p>
          <a:p>
            <a:pPr marL="914400" lvl="2" indent="0">
              <a:buNone/>
            </a:pPr>
            <a:r>
              <a:rPr lang="en-US" dirty="0" err="1">
                <a:latin typeface="Courier"/>
              </a:rPr>
              <a:t>int</a:t>
            </a:r>
            <a:r>
              <a:rPr lang="en-US" dirty="0">
                <a:latin typeface="Courier"/>
              </a:rPr>
              <a:t> i = 3, j = 3;</a:t>
            </a:r>
          </a:p>
          <a:p>
            <a:pPr marL="914400" lvl="2" indent="0">
              <a:buNone/>
            </a:pPr>
            <a:r>
              <a:rPr lang="en-US" dirty="0">
                <a:latin typeface="Courier"/>
              </a:rPr>
              <a:t>++i;  // i becomes 4</a:t>
            </a:r>
          </a:p>
          <a:p>
            <a:pPr marL="914400" lvl="2" indent="0">
              <a:buNone/>
            </a:pPr>
            <a:r>
              <a:rPr lang="en-US" dirty="0">
                <a:latin typeface="Courier"/>
              </a:rPr>
              <a:t>--j;  // j becomes 2</a:t>
            </a:r>
            <a:endParaRPr lang="en-US" dirty="0"/>
          </a:p>
          <a:p>
            <a:pPr lvl="1"/>
            <a:r>
              <a:rPr lang="en-US" dirty="0"/>
              <a:t>Again, ++i increments i, and --j decrements j</a:t>
            </a:r>
          </a:p>
          <a:p>
            <a:pPr lvl="1"/>
            <a:r>
              <a:rPr lang="en-US" dirty="0"/>
              <a:t>In this small example, result is the same</a:t>
            </a:r>
          </a:p>
          <a:p>
            <a:pPr lvl="2"/>
            <a:r>
              <a:rPr lang="en-US" dirty="0"/>
              <a:t>Meaning i++ and ++i both increase i from 3 to 4.</a:t>
            </a:r>
          </a:p>
          <a:p>
            <a:pPr lvl="2"/>
            <a:r>
              <a:rPr lang="en-US" dirty="0"/>
              <a:t>And both --j and j– decrease j from 3 to 2.</a:t>
            </a:r>
          </a:p>
        </p:txBody>
      </p:sp>
    </p:spTree>
    <p:extLst>
      <p:ext uri="{BB962C8B-B14F-4D97-AF65-F5344CB8AC3E}">
        <p14:creationId xmlns:p14="http://schemas.microsoft.com/office/powerpoint/2010/main" val="2635790143"/>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855" y="146041"/>
            <a:ext cx="8410695" cy="1121300"/>
          </a:xfrm>
        </p:spPr>
        <p:txBody>
          <a:bodyPr/>
          <a:lstStyle/>
          <a:p>
            <a:r>
              <a:rPr lang="en-US" altLang="en-US" dirty="0"/>
              <a:t>Increment and</a:t>
            </a:r>
            <a:br>
              <a:rPr lang="en-US" altLang="en-US" dirty="0"/>
            </a:br>
            <a:r>
              <a:rPr lang="en-US" altLang="en-US" dirty="0"/>
              <a:t>Decrement Operators</a:t>
            </a:r>
            <a:endParaRPr lang="en-US" dirty="0"/>
          </a:p>
        </p:txBody>
      </p:sp>
      <p:sp>
        <p:nvSpPr>
          <p:cNvPr id="6" name="Content Placeholder 2"/>
          <p:cNvSpPr>
            <a:spLocks noGrp="1"/>
          </p:cNvSpPr>
          <p:nvPr>
            <p:ph idx="1"/>
          </p:nvPr>
        </p:nvSpPr>
        <p:spPr>
          <a:xfrm>
            <a:off x="685799" y="1470345"/>
            <a:ext cx="8264371" cy="4928867"/>
          </a:xfrm>
        </p:spPr>
        <p:txBody>
          <a:bodyPr/>
          <a:lstStyle/>
          <a:p>
            <a:r>
              <a:rPr lang="en-US" dirty="0"/>
              <a:t>More details:</a:t>
            </a:r>
          </a:p>
          <a:p>
            <a:pPr lvl="1"/>
            <a:r>
              <a:rPr lang="en-US" dirty="0"/>
              <a:t>If the statement is ONLY doing increment or decrement, the effect of </a:t>
            </a:r>
            <a:r>
              <a:rPr lang="en-US" dirty="0" err="1"/>
              <a:t>j++</a:t>
            </a:r>
            <a:r>
              <a:rPr lang="en-US" dirty="0"/>
              <a:t> and ++j is the same.</a:t>
            </a:r>
          </a:p>
          <a:p>
            <a:pPr lvl="1"/>
            <a:r>
              <a:rPr lang="en-US" dirty="0"/>
              <a:t>However, the effect changes when these operators are used in other types of statements.</a:t>
            </a:r>
          </a:p>
          <a:p>
            <a:pPr lvl="2"/>
            <a:r>
              <a:rPr lang="en-US" dirty="0"/>
              <a:t>Specifically:</a:t>
            </a:r>
          </a:p>
          <a:p>
            <a:pPr lvl="3"/>
            <a:r>
              <a:rPr lang="en-US" dirty="0"/>
              <a:t>++i: the increment is done </a:t>
            </a:r>
            <a:r>
              <a:rPr lang="en-US" u="sng" dirty="0"/>
              <a:t>before</a:t>
            </a:r>
            <a:r>
              <a:rPr lang="en-US" dirty="0"/>
              <a:t> evaluating an expression</a:t>
            </a:r>
          </a:p>
          <a:p>
            <a:pPr lvl="3"/>
            <a:r>
              <a:rPr lang="en-US" dirty="0"/>
              <a:t>i++: the increment is done </a:t>
            </a:r>
            <a:r>
              <a:rPr lang="en-US" u="sng" dirty="0"/>
              <a:t>after</a:t>
            </a:r>
            <a:r>
              <a:rPr lang="en-US" dirty="0"/>
              <a:t> evaluated an expression</a:t>
            </a:r>
          </a:p>
          <a:p>
            <a:pPr lvl="1"/>
            <a:r>
              <a:rPr lang="en-US" dirty="0"/>
              <a:t>Study the following table and examine the results…</a:t>
            </a:r>
          </a:p>
        </p:txBody>
      </p:sp>
    </p:spTree>
    <p:extLst>
      <p:ext uri="{BB962C8B-B14F-4D97-AF65-F5344CB8AC3E}">
        <p14:creationId xmlns:p14="http://schemas.microsoft.com/office/powerpoint/2010/main" val="404261137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Rectangle 9"/>
          <p:cNvSpPr>
            <a:spLocks noChangeArrowheads="1"/>
          </p:cNvSpPr>
          <p:nvPr/>
        </p:nvSpPr>
        <p:spPr bwMode="auto">
          <a:xfrm>
            <a:off x="2933700" y="26670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1600"/>
          </a:p>
        </p:txBody>
      </p:sp>
      <p:sp>
        <p:nvSpPr>
          <p:cNvPr id="40965" name="Rectangle 10"/>
          <p:cNvSpPr>
            <a:spLocks noChangeArrowheads="1"/>
          </p:cNvSpPr>
          <p:nvPr/>
        </p:nvSpPr>
        <p:spPr bwMode="auto">
          <a:xfrm>
            <a:off x="2933700" y="262096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tabLst>
                <a:tab pos="3246438" algn="l"/>
              </a:tabLst>
              <a:defRPr sz="3200">
                <a:solidFill>
                  <a:schemeClr val="tx1"/>
                </a:solidFill>
                <a:latin typeface="Times New Roman" panose="02020603050405020304" pitchFamily="18" charset="0"/>
              </a:defRPr>
            </a:lvl1pPr>
            <a:lvl2pPr marL="742950" indent="-285750">
              <a:spcBef>
                <a:spcPct val="20000"/>
              </a:spcBef>
              <a:buClr>
                <a:schemeClr val="tx1"/>
              </a:buClr>
              <a:buChar char="–"/>
              <a:tabLst>
                <a:tab pos="3246438" algn="l"/>
              </a:tabLst>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tabLst>
                <a:tab pos="3246438" algn="l"/>
              </a:tabLst>
              <a:defRPr sz="2400">
                <a:solidFill>
                  <a:schemeClr val="tx1"/>
                </a:solidFill>
                <a:latin typeface="Times New Roman" panose="02020603050405020304" pitchFamily="18" charset="0"/>
              </a:defRPr>
            </a:lvl3pPr>
            <a:lvl4pPr marL="1600200" indent="-228600">
              <a:spcBef>
                <a:spcPct val="20000"/>
              </a:spcBef>
              <a:buClr>
                <a:schemeClr val="tx1"/>
              </a:buClr>
              <a:buChar char="–"/>
              <a:tabLst>
                <a:tab pos="3246438" algn="l"/>
              </a:tabLst>
              <a:defRPr sz="2000">
                <a:solidFill>
                  <a:schemeClr val="tx1"/>
                </a:solidFill>
                <a:latin typeface="Times New Roman" panose="02020603050405020304" pitchFamily="18" charset="0"/>
              </a:defRPr>
            </a:lvl4pPr>
            <a:lvl5pPr marL="2057400" indent="-228600">
              <a:spcBef>
                <a:spcPct val="20000"/>
              </a:spcBef>
              <a:buClr>
                <a:schemeClr val="tx2"/>
              </a:buClr>
              <a:buChar char="•"/>
              <a:tabLst>
                <a:tab pos="3246438"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tabLst>
                <a:tab pos="3246438"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tabLst>
                <a:tab pos="3246438"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tabLst>
                <a:tab pos="3246438"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tabLst>
                <a:tab pos="3246438" algn="l"/>
              </a:tabLst>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pic>
        <p:nvPicPr>
          <p:cNvPr id="40966"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00" y="1931988"/>
            <a:ext cx="9093200" cy="330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Lst>
        </p:spPr>
      </p:pic>
      <p:sp>
        <p:nvSpPr>
          <p:cNvPr id="8" name="Title 1"/>
          <p:cNvSpPr>
            <a:spLocks noGrp="1"/>
          </p:cNvSpPr>
          <p:nvPr>
            <p:ph type="title"/>
          </p:nvPr>
        </p:nvSpPr>
        <p:spPr>
          <a:xfrm>
            <a:off x="385855" y="146041"/>
            <a:ext cx="8410695" cy="1121300"/>
          </a:xfrm>
        </p:spPr>
        <p:txBody>
          <a:bodyPr/>
          <a:lstStyle/>
          <a:p>
            <a:r>
              <a:rPr lang="en-US" altLang="en-US" dirty="0"/>
              <a:t>Increment and</a:t>
            </a:r>
            <a:br>
              <a:rPr lang="en-US" altLang="en-US" dirty="0"/>
            </a:br>
            <a:r>
              <a:rPr lang="en-US" altLang="en-US" dirty="0"/>
              <a:t>Decrement Operators</a:t>
            </a:r>
            <a:endParaRPr lang="en-US" dirty="0"/>
          </a:p>
        </p:txBody>
      </p:sp>
    </p:spTree>
  </p:cSld>
  <p:clrMapOvr>
    <a:masterClrMapping/>
  </p:clrMapOvr>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855" y="146041"/>
            <a:ext cx="8410695" cy="1121300"/>
          </a:xfrm>
        </p:spPr>
        <p:txBody>
          <a:bodyPr/>
          <a:lstStyle/>
          <a:p>
            <a:r>
              <a:rPr lang="en-US" altLang="en-US" dirty="0"/>
              <a:t>Increment and</a:t>
            </a:r>
            <a:br>
              <a:rPr lang="en-US" altLang="en-US" dirty="0"/>
            </a:br>
            <a:r>
              <a:rPr lang="en-US" altLang="en-US" dirty="0"/>
              <a:t>Decrement Operators</a:t>
            </a:r>
            <a:endParaRPr lang="en-US" dirty="0"/>
          </a:p>
        </p:txBody>
      </p:sp>
      <p:sp>
        <p:nvSpPr>
          <p:cNvPr id="6" name="Content Placeholder 2"/>
          <p:cNvSpPr>
            <a:spLocks noGrp="1"/>
          </p:cNvSpPr>
          <p:nvPr>
            <p:ph idx="1"/>
          </p:nvPr>
        </p:nvSpPr>
        <p:spPr>
          <a:xfrm>
            <a:off x="685799" y="1508750"/>
            <a:ext cx="8264371" cy="4890462"/>
          </a:xfrm>
        </p:spPr>
        <p:txBody>
          <a:bodyPr/>
          <a:lstStyle/>
          <a:p>
            <a:r>
              <a:rPr lang="en-US" dirty="0"/>
              <a:t>Consider the following code:</a:t>
            </a:r>
          </a:p>
          <a:p>
            <a:endParaRPr lang="en-US" dirty="0"/>
          </a:p>
          <a:p>
            <a:endParaRPr lang="en-US" dirty="0"/>
          </a:p>
          <a:p>
            <a:endParaRPr lang="en-US" dirty="0"/>
          </a:p>
          <a:p>
            <a:pPr lvl="1"/>
            <a:r>
              <a:rPr lang="en-US" dirty="0"/>
              <a:t>Details:</a:t>
            </a:r>
          </a:p>
          <a:p>
            <a:pPr lvl="2"/>
            <a:r>
              <a:rPr lang="en-US" dirty="0"/>
              <a:t>Here, we </a:t>
            </a:r>
            <a:r>
              <a:rPr lang="en-US" u="sng" dirty="0"/>
              <a:t>first</a:t>
            </a:r>
            <a:r>
              <a:rPr lang="en-US" dirty="0"/>
              <a:t> get the value of i (which is 10) and calculate </a:t>
            </a:r>
            <a:r>
              <a:rPr lang="en-US" dirty="0" err="1">
                <a:latin typeface="Courier"/>
              </a:rPr>
              <a:t>newNum</a:t>
            </a:r>
            <a:r>
              <a:rPr lang="en-US" dirty="0"/>
              <a:t>.</a:t>
            </a:r>
          </a:p>
          <a:p>
            <a:pPr lvl="2"/>
            <a:r>
              <a:rPr lang="en-US" u="sng" dirty="0"/>
              <a:t>Then</a:t>
            </a:r>
            <a:r>
              <a:rPr lang="en-US" dirty="0"/>
              <a:t>, we increment i.</a:t>
            </a:r>
          </a:p>
          <a:p>
            <a:pPr lvl="3"/>
            <a:r>
              <a:rPr lang="en-US" dirty="0"/>
              <a:t>i is not incremented until AFTER the expression is evaluated.</a:t>
            </a:r>
          </a:p>
        </p:txBody>
      </p:sp>
      <p:pic>
        <p:nvPicPr>
          <p:cNvPr id="3" name="Picture 2"/>
          <p:cNvPicPr>
            <a:picLocks noChangeAspect="1"/>
          </p:cNvPicPr>
          <p:nvPr/>
        </p:nvPicPr>
        <p:blipFill>
          <a:blip r:embed="rId2"/>
          <a:stretch>
            <a:fillRect/>
          </a:stretch>
        </p:blipFill>
        <p:spPr>
          <a:xfrm>
            <a:off x="1100102" y="2229435"/>
            <a:ext cx="7353336" cy="158361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62344475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855" y="146041"/>
            <a:ext cx="8410695" cy="1121300"/>
          </a:xfrm>
        </p:spPr>
        <p:txBody>
          <a:bodyPr/>
          <a:lstStyle/>
          <a:p>
            <a:r>
              <a:rPr lang="en-US" altLang="en-US" dirty="0"/>
              <a:t>Increment and</a:t>
            </a:r>
            <a:br>
              <a:rPr lang="en-US" altLang="en-US" dirty="0"/>
            </a:br>
            <a:r>
              <a:rPr lang="en-US" altLang="en-US" dirty="0"/>
              <a:t>Decrement Operators</a:t>
            </a:r>
            <a:endParaRPr lang="en-US" dirty="0"/>
          </a:p>
        </p:txBody>
      </p:sp>
      <p:sp>
        <p:nvSpPr>
          <p:cNvPr id="6" name="Content Placeholder 2"/>
          <p:cNvSpPr>
            <a:spLocks noGrp="1"/>
          </p:cNvSpPr>
          <p:nvPr>
            <p:ph idx="1"/>
          </p:nvPr>
        </p:nvSpPr>
        <p:spPr>
          <a:xfrm>
            <a:off x="685799" y="1508750"/>
            <a:ext cx="8264371" cy="4890462"/>
          </a:xfrm>
        </p:spPr>
        <p:txBody>
          <a:bodyPr/>
          <a:lstStyle/>
          <a:p>
            <a:r>
              <a:rPr lang="en-US" dirty="0"/>
              <a:t>Consider the following code:</a:t>
            </a:r>
          </a:p>
          <a:p>
            <a:endParaRPr lang="en-US" dirty="0"/>
          </a:p>
          <a:p>
            <a:endParaRPr lang="en-US" dirty="0"/>
          </a:p>
          <a:p>
            <a:endParaRPr lang="en-US" dirty="0"/>
          </a:p>
          <a:p>
            <a:pPr lvl="1"/>
            <a:r>
              <a:rPr lang="en-US" dirty="0"/>
              <a:t>Details:</a:t>
            </a:r>
          </a:p>
          <a:p>
            <a:pPr lvl="2"/>
            <a:r>
              <a:rPr lang="en-US" dirty="0"/>
              <a:t>Here, we </a:t>
            </a:r>
            <a:r>
              <a:rPr lang="en-US" u="sng" dirty="0"/>
              <a:t>first</a:t>
            </a:r>
            <a:r>
              <a:rPr lang="en-US" dirty="0"/>
              <a:t> increment i</a:t>
            </a:r>
          </a:p>
          <a:p>
            <a:pPr lvl="2"/>
            <a:r>
              <a:rPr lang="en-US" u="sng" dirty="0"/>
              <a:t>Then</a:t>
            </a:r>
            <a:r>
              <a:rPr lang="en-US" dirty="0"/>
              <a:t>, after i is incremented, we calculate </a:t>
            </a:r>
            <a:r>
              <a:rPr lang="en-US" dirty="0" err="1">
                <a:latin typeface="Courier"/>
              </a:rPr>
              <a:t>newNum</a:t>
            </a:r>
            <a:endParaRPr lang="en-US" dirty="0">
              <a:latin typeface="Courier"/>
            </a:endParaRPr>
          </a:p>
        </p:txBody>
      </p:sp>
      <p:pic>
        <p:nvPicPr>
          <p:cNvPr id="5" name="Picture 4"/>
          <p:cNvPicPr>
            <a:picLocks noChangeAspect="1"/>
          </p:cNvPicPr>
          <p:nvPr/>
        </p:nvPicPr>
        <p:blipFill>
          <a:blip r:embed="rId2"/>
          <a:stretch>
            <a:fillRect/>
          </a:stretch>
        </p:blipFill>
        <p:spPr>
          <a:xfrm>
            <a:off x="1115550" y="2123230"/>
            <a:ext cx="7082549" cy="168818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99046694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855" y="146041"/>
            <a:ext cx="8410695" cy="1121300"/>
          </a:xfrm>
        </p:spPr>
        <p:txBody>
          <a:bodyPr/>
          <a:lstStyle/>
          <a:p>
            <a:r>
              <a:rPr lang="en-US" altLang="en-US" dirty="0"/>
              <a:t>Increment and</a:t>
            </a:r>
            <a:br>
              <a:rPr lang="en-US" altLang="en-US" dirty="0"/>
            </a:br>
            <a:r>
              <a:rPr lang="en-US" altLang="en-US" dirty="0"/>
              <a:t>Decrement Operators</a:t>
            </a:r>
            <a:endParaRPr lang="en-US" dirty="0"/>
          </a:p>
        </p:txBody>
      </p:sp>
      <p:sp>
        <p:nvSpPr>
          <p:cNvPr id="6" name="Content Placeholder 2"/>
          <p:cNvSpPr>
            <a:spLocks noGrp="1"/>
          </p:cNvSpPr>
          <p:nvPr>
            <p:ph idx="1"/>
          </p:nvPr>
        </p:nvSpPr>
        <p:spPr>
          <a:xfrm>
            <a:off x="685799" y="1508750"/>
            <a:ext cx="8264371" cy="4890462"/>
          </a:xfrm>
        </p:spPr>
        <p:txBody>
          <a:bodyPr/>
          <a:lstStyle/>
          <a:p>
            <a:r>
              <a:rPr lang="en-US" dirty="0"/>
              <a:t>Another example:</a:t>
            </a:r>
          </a:p>
          <a:p>
            <a:pPr lvl="1"/>
            <a:r>
              <a:rPr lang="en-US" dirty="0"/>
              <a:t>Consider the following code:</a:t>
            </a:r>
          </a:p>
          <a:p>
            <a:pPr marL="914400" lvl="2" indent="0">
              <a:buNone/>
            </a:pPr>
            <a:r>
              <a:rPr lang="en-US" dirty="0">
                <a:latin typeface="Courier"/>
              </a:rPr>
              <a:t>double x = 1.0;</a:t>
            </a:r>
          </a:p>
          <a:p>
            <a:pPr marL="914400" lvl="2" indent="0">
              <a:buNone/>
            </a:pPr>
            <a:r>
              <a:rPr lang="en-US" dirty="0">
                <a:latin typeface="Courier"/>
              </a:rPr>
              <a:t>double y = 5.0;</a:t>
            </a:r>
          </a:p>
          <a:p>
            <a:pPr marL="914400" lvl="2" indent="0">
              <a:buNone/>
            </a:pPr>
            <a:r>
              <a:rPr lang="en-US" dirty="0">
                <a:latin typeface="Courier"/>
              </a:rPr>
              <a:t>double z = x-- + (++y);</a:t>
            </a:r>
          </a:p>
          <a:p>
            <a:pPr lvl="1"/>
            <a:r>
              <a:rPr lang="en-US" dirty="0"/>
              <a:t>What is the value of x, y, and z after are three lines are executed?</a:t>
            </a:r>
          </a:p>
          <a:p>
            <a:pPr lvl="2"/>
            <a:r>
              <a:rPr lang="en-US" b="1" dirty="0">
                <a:solidFill>
                  <a:srgbClr val="00B0F0"/>
                </a:solidFill>
              </a:rPr>
              <a:t>x</a:t>
            </a:r>
            <a:r>
              <a:rPr lang="en-US" dirty="0"/>
              <a:t> becomes </a:t>
            </a:r>
            <a:r>
              <a:rPr lang="en-US" b="1" dirty="0">
                <a:solidFill>
                  <a:srgbClr val="00B0F0"/>
                </a:solidFill>
              </a:rPr>
              <a:t>0.0</a:t>
            </a:r>
          </a:p>
          <a:p>
            <a:pPr lvl="2"/>
            <a:r>
              <a:rPr lang="en-US" b="1" dirty="0">
                <a:solidFill>
                  <a:srgbClr val="00B0F0"/>
                </a:solidFill>
              </a:rPr>
              <a:t>y</a:t>
            </a:r>
            <a:r>
              <a:rPr lang="en-US" dirty="0"/>
              <a:t> becomes </a:t>
            </a:r>
            <a:r>
              <a:rPr lang="en-US" b="1" dirty="0">
                <a:solidFill>
                  <a:srgbClr val="00B0F0"/>
                </a:solidFill>
              </a:rPr>
              <a:t>6.0</a:t>
            </a:r>
          </a:p>
          <a:p>
            <a:pPr lvl="2"/>
            <a:r>
              <a:rPr lang="en-US" b="1" dirty="0">
                <a:solidFill>
                  <a:srgbClr val="00B0F0"/>
                </a:solidFill>
              </a:rPr>
              <a:t>z</a:t>
            </a:r>
            <a:r>
              <a:rPr lang="en-US" dirty="0"/>
              <a:t> becomes </a:t>
            </a:r>
            <a:r>
              <a:rPr lang="en-US" b="1" dirty="0">
                <a:solidFill>
                  <a:srgbClr val="00B0F0"/>
                </a:solidFill>
              </a:rPr>
              <a:t>7.0</a:t>
            </a:r>
            <a:endParaRPr lang="en-US" dirty="0"/>
          </a:p>
        </p:txBody>
      </p:sp>
    </p:spTree>
    <p:extLst>
      <p:ext uri="{BB962C8B-B14F-4D97-AF65-F5344CB8AC3E}">
        <p14:creationId xmlns:p14="http://schemas.microsoft.com/office/powerpoint/2010/main" val="3428924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855" y="146041"/>
            <a:ext cx="8410695" cy="1121300"/>
          </a:xfrm>
        </p:spPr>
        <p:txBody>
          <a:bodyPr/>
          <a:lstStyle/>
          <a:p>
            <a:r>
              <a:rPr lang="en-US" altLang="en-US" dirty="0"/>
              <a:t>Increment and</a:t>
            </a:r>
            <a:br>
              <a:rPr lang="en-US" altLang="en-US" dirty="0"/>
            </a:br>
            <a:r>
              <a:rPr lang="en-US" altLang="en-US" dirty="0"/>
              <a:t>Decrement Operators</a:t>
            </a:r>
            <a:endParaRPr lang="en-US" dirty="0"/>
          </a:p>
        </p:txBody>
      </p:sp>
      <p:sp>
        <p:nvSpPr>
          <p:cNvPr id="6" name="Content Placeholder 2"/>
          <p:cNvSpPr>
            <a:spLocks noGrp="1"/>
          </p:cNvSpPr>
          <p:nvPr>
            <p:ph idx="1"/>
          </p:nvPr>
        </p:nvSpPr>
        <p:spPr>
          <a:xfrm>
            <a:off x="685799" y="1470345"/>
            <a:ext cx="8264371" cy="4928867"/>
          </a:xfrm>
        </p:spPr>
        <p:txBody>
          <a:bodyPr/>
          <a:lstStyle/>
          <a:p>
            <a:r>
              <a:rPr lang="en-US" dirty="0"/>
              <a:t>More details:</a:t>
            </a:r>
          </a:p>
          <a:p>
            <a:pPr lvl="1"/>
            <a:r>
              <a:rPr lang="en-US" altLang="en-US" dirty="0">
                <a:cs typeface="Times New Roman" panose="02020603050405020304" pitchFamily="18" charset="0"/>
              </a:rPr>
              <a:t>Using increment and decrement operators makes expressions short</a:t>
            </a:r>
          </a:p>
          <a:p>
            <a:pPr lvl="2"/>
            <a:r>
              <a:rPr lang="en-US" altLang="en-US" dirty="0">
                <a:cs typeface="Times New Roman" panose="02020603050405020304" pitchFamily="18" charset="0"/>
              </a:rPr>
              <a:t>but it also makes them complex and difficult to read</a:t>
            </a:r>
          </a:p>
          <a:p>
            <a:pPr lvl="1"/>
            <a:r>
              <a:rPr lang="en-US" altLang="en-US" dirty="0">
                <a:cs typeface="Times New Roman" panose="02020603050405020304" pitchFamily="18" charset="0"/>
              </a:rPr>
              <a:t>Avoid using these operators in expressions that modify multiple variables, or the same variable for multiple times such as this:</a:t>
            </a:r>
          </a:p>
          <a:p>
            <a:pPr marL="914400" lvl="2" indent="0">
              <a:buNone/>
            </a:pPr>
            <a:r>
              <a:rPr lang="en-US" altLang="en-US" dirty="0" err="1">
                <a:latin typeface="Courier"/>
                <a:cs typeface="Times New Roman" panose="02020603050405020304" pitchFamily="18" charset="0"/>
              </a:rPr>
              <a:t>int</a:t>
            </a:r>
            <a:r>
              <a:rPr lang="en-US" altLang="en-US" dirty="0">
                <a:latin typeface="Courier"/>
                <a:cs typeface="Times New Roman" panose="02020603050405020304" pitchFamily="18" charset="0"/>
              </a:rPr>
              <a:t> k = ++i + i;</a:t>
            </a:r>
          </a:p>
          <a:p>
            <a:pPr lvl="2"/>
            <a:r>
              <a:rPr lang="en-US" altLang="en-US" dirty="0">
                <a:cs typeface="Times New Roman" panose="02020603050405020304" pitchFamily="18" charset="0"/>
              </a:rPr>
              <a:t>Is this legal?</a:t>
            </a:r>
          </a:p>
          <a:p>
            <a:pPr lvl="3"/>
            <a:r>
              <a:rPr lang="en-US" altLang="en-US" dirty="0">
                <a:cs typeface="Times New Roman" panose="02020603050405020304" pitchFamily="18" charset="0"/>
              </a:rPr>
              <a:t>Yes. But it is confusing!</a:t>
            </a:r>
          </a:p>
          <a:p>
            <a:pPr lvl="3"/>
            <a:r>
              <a:rPr lang="en-US" altLang="en-US" dirty="0">
                <a:cs typeface="Times New Roman" panose="02020603050405020304" pitchFamily="18" charset="0"/>
              </a:rPr>
              <a:t>Message: don’t use increment/decrement like this.</a:t>
            </a:r>
          </a:p>
        </p:txBody>
      </p:sp>
    </p:spTree>
    <p:extLst>
      <p:ext uri="{BB962C8B-B14F-4D97-AF65-F5344CB8AC3E}">
        <p14:creationId xmlns:p14="http://schemas.microsoft.com/office/powerpoint/2010/main" val="1064407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2"/>
          <p:cNvSpPr>
            <a:spLocks noGrp="1" noChangeArrowheads="1"/>
          </p:cNvSpPr>
          <p:nvPr>
            <p:ph type="title"/>
          </p:nvPr>
        </p:nvSpPr>
        <p:spPr>
          <a:xfrm>
            <a:off x="685800" y="0"/>
            <a:ext cx="7772400" cy="1428750"/>
          </a:xfrm>
          <a:noFill/>
        </p:spPr>
        <p:txBody>
          <a:bodyPr/>
          <a:lstStyle/>
          <a:p>
            <a:r>
              <a:rPr lang="en-US" altLang="en-US"/>
              <a:t>Number Literals</a:t>
            </a:r>
          </a:p>
        </p:txBody>
      </p:sp>
      <p:sp>
        <p:nvSpPr>
          <p:cNvPr id="30724" name="Rectangle 3"/>
          <p:cNvSpPr>
            <a:spLocks noGrp="1" noChangeArrowheads="1"/>
          </p:cNvSpPr>
          <p:nvPr>
            <p:ph type="body" idx="1"/>
          </p:nvPr>
        </p:nvSpPr>
        <p:spPr>
          <a:xfrm>
            <a:off x="685800" y="1371600"/>
            <a:ext cx="7772400" cy="4114800"/>
          </a:xfrm>
          <a:noFill/>
        </p:spPr>
        <p:txBody>
          <a:bodyPr/>
          <a:lstStyle/>
          <a:p>
            <a:pPr>
              <a:lnSpc>
                <a:spcPct val="90000"/>
              </a:lnSpc>
              <a:spcAft>
                <a:spcPct val="25000"/>
              </a:spcAft>
            </a:pPr>
            <a:r>
              <a:rPr lang="en-US" altLang="en-US" dirty="0">
                <a:cs typeface="Times New Roman" panose="02020603050405020304" pitchFamily="18" charset="0"/>
              </a:rPr>
              <a:t>A </a:t>
            </a:r>
            <a:r>
              <a:rPr lang="en-US" altLang="en-US" i="1" dirty="0">
                <a:cs typeface="Times New Roman" panose="02020603050405020304" pitchFamily="18" charset="0"/>
              </a:rPr>
              <a:t>literal</a:t>
            </a:r>
            <a:r>
              <a:rPr lang="en-US" altLang="en-US" dirty="0">
                <a:cs typeface="Times New Roman" panose="02020603050405020304" pitchFamily="18" charset="0"/>
              </a:rPr>
              <a:t> is a constant value that appears directly in the program.</a:t>
            </a:r>
          </a:p>
          <a:p>
            <a:pPr>
              <a:lnSpc>
                <a:spcPct val="90000"/>
              </a:lnSpc>
              <a:spcAft>
                <a:spcPct val="25000"/>
              </a:spcAft>
            </a:pPr>
            <a:r>
              <a:rPr lang="en-US" altLang="en-US" dirty="0">
                <a:cs typeface="Times New Roman" panose="02020603050405020304" pitchFamily="18" charset="0"/>
              </a:rPr>
              <a:t>For example, 34, 1,000,000, and 5.0 are literals in the following statements:</a:t>
            </a:r>
          </a:p>
          <a:p>
            <a:pPr marL="857250" lvl="2" indent="0">
              <a:lnSpc>
                <a:spcPct val="90000"/>
              </a:lnSpc>
              <a:spcAft>
                <a:spcPct val="25000"/>
              </a:spcAft>
              <a:buNone/>
            </a:pPr>
            <a:r>
              <a:rPr lang="en-US" altLang="en-US" sz="2800" dirty="0" err="1">
                <a:latin typeface="Courier New" panose="02070309020205020404" pitchFamily="49" charset="0"/>
                <a:cs typeface="Courier New" panose="02070309020205020404" pitchFamily="49" charset="0"/>
              </a:rPr>
              <a:t>int</a:t>
            </a:r>
            <a:r>
              <a:rPr lang="en-US" altLang="en-US" sz="2800" dirty="0">
                <a:latin typeface="Courier New" panose="02070309020205020404" pitchFamily="49" charset="0"/>
                <a:cs typeface="Courier New" panose="02070309020205020404" pitchFamily="49" charset="0"/>
              </a:rPr>
              <a:t> i = 34;</a:t>
            </a:r>
          </a:p>
          <a:p>
            <a:pPr marL="857250" lvl="2" indent="0">
              <a:lnSpc>
                <a:spcPct val="90000"/>
              </a:lnSpc>
              <a:spcAft>
                <a:spcPct val="25000"/>
              </a:spcAft>
              <a:buNone/>
            </a:pPr>
            <a:r>
              <a:rPr lang="en-US" altLang="en-US" sz="2800" dirty="0">
                <a:latin typeface="Courier New" panose="02070309020205020404" pitchFamily="49" charset="0"/>
                <a:cs typeface="Courier New" panose="02070309020205020404" pitchFamily="49" charset="0"/>
              </a:rPr>
              <a:t>long x = 1000000;</a:t>
            </a:r>
          </a:p>
          <a:p>
            <a:pPr marL="857250" lvl="2" indent="0">
              <a:lnSpc>
                <a:spcPct val="90000"/>
              </a:lnSpc>
              <a:spcAft>
                <a:spcPct val="25000"/>
              </a:spcAft>
              <a:buNone/>
            </a:pPr>
            <a:r>
              <a:rPr lang="en-US" altLang="en-US" sz="2800" dirty="0">
                <a:latin typeface="Courier New" panose="02070309020205020404" pitchFamily="49" charset="0"/>
                <a:cs typeface="Courier New" panose="02070309020205020404" pitchFamily="49" charset="0"/>
              </a:rPr>
              <a:t>double d = 5.0;</a:t>
            </a:r>
          </a:p>
        </p:txBody>
      </p:sp>
    </p:spTree>
    <p:extLst>
      <p:ext uri="{BB962C8B-B14F-4D97-AF65-F5344CB8AC3E}">
        <p14:creationId xmlns:p14="http://schemas.microsoft.com/office/powerpoint/2010/main" val="770271806"/>
      </p:ext>
    </p:extLst>
  </p:cSld>
  <p:clrMapOvr>
    <a:masterClrMapping/>
  </p:clrMapOvr>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855" y="146041"/>
            <a:ext cx="8410695" cy="1121300"/>
          </a:xfrm>
        </p:spPr>
        <p:txBody>
          <a:bodyPr/>
          <a:lstStyle/>
          <a:p>
            <a:r>
              <a:rPr lang="en-US" altLang="en-US" dirty="0"/>
              <a:t>Numeric Type Conversions</a:t>
            </a:r>
            <a:endParaRPr lang="en-US" dirty="0"/>
          </a:p>
        </p:txBody>
      </p:sp>
      <p:sp>
        <p:nvSpPr>
          <p:cNvPr id="6" name="Content Placeholder 2"/>
          <p:cNvSpPr>
            <a:spLocks noGrp="1"/>
          </p:cNvSpPr>
          <p:nvPr>
            <p:ph idx="1"/>
          </p:nvPr>
        </p:nvSpPr>
        <p:spPr>
          <a:xfrm>
            <a:off x="685799" y="1470345"/>
            <a:ext cx="8264371" cy="4928867"/>
          </a:xfrm>
        </p:spPr>
        <p:txBody>
          <a:bodyPr/>
          <a:lstStyle/>
          <a:p>
            <a:r>
              <a:rPr lang="en-US" altLang="en-US" dirty="0">
                <a:cs typeface="Times New Roman" panose="02020603050405020304" pitchFamily="18" charset="0"/>
              </a:rPr>
              <a:t>Can you perform binary operations with operands of different types?</a:t>
            </a:r>
          </a:p>
          <a:p>
            <a:pPr lvl="1"/>
            <a:r>
              <a:rPr lang="en-US" altLang="en-US" dirty="0">
                <a:cs typeface="Times New Roman" panose="02020603050405020304" pitchFamily="18" charset="0"/>
              </a:rPr>
              <a:t>Meaning, can we add an integer literal with a double literal?</a:t>
            </a:r>
          </a:p>
          <a:p>
            <a:pPr lvl="1"/>
            <a:r>
              <a:rPr lang="en-US" altLang="en-US" dirty="0">
                <a:cs typeface="Times New Roman" panose="02020603050405020304" pitchFamily="18" charset="0"/>
              </a:rPr>
              <a:t>Answer: YES.</a:t>
            </a:r>
          </a:p>
          <a:p>
            <a:pPr lvl="2"/>
            <a:r>
              <a:rPr lang="en-US" altLang="en-US" dirty="0">
                <a:cs typeface="Times New Roman" panose="02020603050405020304" pitchFamily="18" charset="0"/>
              </a:rPr>
              <a:t>If you add an integer with a floating-point number, Java automatically coverts the </a:t>
            </a:r>
            <a:r>
              <a:rPr lang="en-US" altLang="en-US" dirty="0" err="1">
                <a:cs typeface="Times New Roman" panose="02020603050405020304" pitchFamily="18" charset="0"/>
              </a:rPr>
              <a:t>int</a:t>
            </a:r>
            <a:r>
              <a:rPr lang="en-US" altLang="en-US" dirty="0">
                <a:cs typeface="Times New Roman" panose="02020603050405020304" pitchFamily="18" charset="0"/>
              </a:rPr>
              <a:t> to a floating point value.</a:t>
            </a:r>
          </a:p>
          <a:p>
            <a:pPr lvl="1"/>
            <a:r>
              <a:rPr lang="en-US" altLang="en-US" dirty="0">
                <a:cs typeface="Times New Roman" panose="02020603050405020304" pitchFamily="18" charset="0"/>
              </a:rPr>
              <a:t>Example:</a:t>
            </a:r>
          </a:p>
          <a:p>
            <a:pPr lvl="2"/>
            <a:r>
              <a:rPr lang="en-US" altLang="en-US" dirty="0">
                <a:cs typeface="Times New Roman" panose="02020603050405020304" pitchFamily="18" charset="0"/>
              </a:rPr>
              <a:t>3 * 4.5 is the same as</a:t>
            </a:r>
          </a:p>
          <a:p>
            <a:pPr lvl="2"/>
            <a:r>
              <a:rPr lang="en-US" altLang="en-US" dirty="0">
                <a:cs typeface="Times New Roman" panose="02020603050405020304" pitchFamily="18" charset="0"/>
              </a:rPr>
              <a:t>3.0 * 4.5</a:t>
            </a:r>
          </a:p>
        </p:txBody>
      </p:sp>
    </p:spTree>
    <p:extLst>
      <p:ext uri="{BB962C8B-B14F-4D97-AF65-F5344CB8AC3E}">
        <p14:creationId xmlns:p14="http://schemas.microsoft.com/office/powerpoint/2010/main" val="242246159"/>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855" y="146041"/>
            <a:ext cx="8410695" cy="1121300"/>
          </a:xfrm>
        </p:spPr>
        <p:txBody>
          <a:bodyPr/>
          <a:lstStyle/>
          <a:p>
            <a:r>
              <a:rPr lang="en-US" altLang="en-US" dirty="0"/>
              <a:t>Numeric Type Conversions</a:t>
            </a:r>
            <a:endParaRPr lang="en-US" dirty="0"/>
          </a:p>
        </p:txBody>
      </p:sp>
      <p:sp>
        <p:nvSpPr>
          <p:cNvPr id="6" name="Content Placeholder 2"/>
          <p:cNvSpPr>
            <a:spLocks noGrp="1"/>
          </p:cNvSpPr>
          <p:nvPr>
            <p:ph idx="1"/>
          </p:nvPr>
        </p:nvSpPr>
        <p:spPr>
          <a:xfrm>
            <a:off x="685799" y="1470345"/>
            <a:ext cx="8264371" cy="4928867"/>
          </a:xfrm>
        </p:spPr>
        <p:txBody>
          <a:bodyPr/>
          <a:lstStyle/>
          <a:p>
            <a:r>
              <a:rPr lang="en-US" altLang="en-US" dirty="0">
                <a:cs typeface="Times New Roman" panose="02020603050405020304" pitchFamily="18" charset="0"/>
              </a:rPr>
              <a:t>Details:</a:t>
            </a:r>
          </a:p>
          <a:p>
            <a:pPr lvl="1"/>
            <a:r>
              <a:rPr lang="en-US" altLang="en-US" dirty="0">
                <a:cs typeface="Times New Roman" panose="02020603050405020304" pitchFamily="18" charset="0"/>
              </a:rPr>
              <a:t>You can always assign a value to a numeric variable just so long as the value is within the limits/range of the data type.</a:t>
            </a:r>
          </a:p>
          <a:p>
            <a:pPr lvl="1"/>
            <a:r>
              <a:rPr lang="en-US" altLang="en-US" dirty="0">
                <a:cs typeface="Times New Roman" panose="02020603050405020304" pitchFamily="18" charset="0"/>
              </a:rPr>
              <a:t>Example:</a:t>
            </a:r>
          </a:p>
          <a:p>
            <a:pPr lvl="2"/>
            <a:r>
              <a:rPr lang="en-US" altLang="en-US" dirty="0">
                <a:cs typeface="Times New Roman" panose="02020603050405020304" pitchFamily="18" charset="0"/>
              </a:rPr>
              <a:t>You can save an </a:t>
            </a:r>
            <a:r>
              <a:rPr lang="en-US" altLang="en-US" dirty="0" err="1">
                <a:cs typeface="Times New Roman" panose="02020603050405020304" pitchFamily="18" charset="0"/>
              </a:rPr>
              <a:t>int</a:t>
            </a:r>
            <a:r>
              <a:rPr lang="en-US" altLang="en-US" dirty="0">
                <a:cs typeface="Times New Roman" panose="02020603050405020304" pitchFamily="18" charset="0"/>
              </a:rPr>
              <a:t> into a double, because the double is much wider (larger) than the </a:t>
            </a:r>
            <a:r>
              <a:rPr lang="en-US" altLang="en-US" dirty="0" err="1">
                <a:cs typeface="Times New Roman" panose="02020603050405020304" pitchFamily="18" charset="0"/>
              </a:rPr>
              <a:t>int</a:t>
            </a:r>
            <a:endParaRPr lang="en-US" altLang="en-US" dirty="0">
              <a:cs typeface="Times New Roman" panose="02020603050405020304" pitchFamily="18" charset="0"/>
            </a:endParaRPr>
          </a:p>
          <a:p>
            <a:pPr marL="1371600" lvl="3" indent="0">
              <a:buNone/>
            </a:pPr>
            <a:r>
              <a:rPr lang="en-US" altLang="en-US" dirty="0" err="1">
                <a:latin typeface="Courier"/>
                <a:cs typeface="Times New Roman" panose="02020603050405020304" pitchFamily="18" charset="0"/>
              </a:rPr>
              <a:t>int</a:t>
            </a:r>
            <a:r>
              <a:rPr lang="en-US" altLang="en-US" dirty="0">
                <a:latin typeface="Courier"/>
                <a:cs typeface="Times New Roman" panose="02020603050405020304" pitchFamily="18" charset="0"/>
              </a:rPr>
              <a:t> x = 4;</a:t>
            </a:r>
          </a:p>
          <a:p>
            <a:pPr marL="1371600" lvl="3" indent="0">
              <a:buNone/>
            </a:pPr>
            <a:r>
              <a:rPr lang="en-US" altLang="en-US" dirty="0">
                <a:latin typeface="Courier"/>
                <a:cs typeface="Times New Roman" panose="02020603050405020304" pitchFamily="18" charset="0"/>
              </a:rPr>
              <a:t>double y;</a:t>
            </a:r>
          </a:p>
          <a:p>
            <a:pPr marL="1371600" lvl="3" indent="0">
              <a:buNone/>
            </a:pPr>
            <a:r>
              <a:rPr lang="en-US" altLang="en-US" dirty="0">
                <a:latin typeface="Courier"/>
                <a:cs typeface="Times New Roman" panose="02020603050405020304" pitchFamily="18" charset="0"/>
              </a:rPr>
              <a:t>y = x;</a:t>
            </a:r>
          </a:p>
          <a:p>
            <a:pPr lvl="2"/>
            <a:r>
              <a:rPr lang="en-US" altLang="en-US" dirty="0">
                <a:cs typeface="Times New Roman" panose="02020603050405020304" pitchFamily="18" charset="0"/>
              </a:rPr>
              <a:t>This is allowed, because x can easily “fit” into y.</a:t>
            </a:r>
          </a:p>
        </p:txBody>
      </p:sp>
    </p:spTree>
    <p:extLst>
      <p:ext uri="{BB962C8B-B14F-4D97-AF65-F5344CB8AC3E}">
        <p14:creationId xmlns:p14="http://schemas.microsoft.com/office/powerpoint/2010/main" val="4094534442"/>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855" y="146041"/>
            <a:ext cx="8410695" cy="1121300"/>
          </a:xfrm>
        </p:spPr>
        <p:txBody>
          <a:bodyPr/>
          <a:lstStyle/>
          <a:p>
            <a:r>
              <a:rPr lang="en-US" altLang="en-US" dirty="0"/>
              <a:t>Numeric Type Conversions</a:t>
            </a:r>
            <a:endParaRPr lang="en-US" dirty="0"/>
          </a:p>
        </p:txBody>
      </p:sp>
      <p:sp>
        <p:nvSpPr>
          <p:cNvPr id="6" name="Content Placeholder 2"/>
          <p:cNvSpPr>
            <a:spLocks noGrp="1"/>
          </p:cNvSpPr>
          <p:nvPr>
            <p:ph idx="1"/>
          </p:nvPr>
        </p:nvSpPr>
        <p:spPr>
          <a:xfrm>
            <a:off x="685799" y="1470345"/>
            <a:ext cx="8264371" cy="4928867"/>
          </a:xfrm>
        </p:spPr>
        <p:txBody>
          <a:bodyPr/>
          <a:lstStyle/>
          <a:p>
            <a:r>
              <a:rPr lang="en-US" altLang="en-US" dirty="0">
                <a:cs typeface="Times New Roman" panose="02020603050405020304" pitchFamily="18" charset="0"/>
              </a:rPr>
              <a:t>Details:</a:t>
            </a:r>
          </a:p>
          <a:p>
            <a:pPr lvl="1"/>
            <a:r>
              <a:rPr lang="en-US" altLang="en-US" dirty="0">
                <a:cs typeface="Times New Roman" panose="02020603050405020304" pitchFamily="18" charset="0"/>
              </a:rPr>
              <a:t>However, you cannot assign a value to a variable of a data type with a smaller range of values.</a:t>
            </a:r>
          </a:p>
          <a:p>
            <a:pPr lvl="2"/>
            <a:r>
              <a:rPr lang="en-US" altLang="en-US" dirty="0">
                <a:cs typeface="Times New Roman" panose="02020603050405020304" pitchFamily="18" charset="0"/>
              </a:rPr>
              <a:t>Unless you use </a:t>
            </a:r>
            <a:r>
              <a:rPr lang="en-US" altLang="en-US" i="1" dirty="0">
                <a:cs typeface="Times New Roman" panose="02020603050405020304" pitchFamily="18" charset="0"/>
              </a:rPr>
              <a:t>type castin</a:t>
            </a:r>
            <a:r>
              <a:rPr lang="en-US" altLang="en-US" dirty="0">
                <a:cs typeface="Times New Roman" panose="02020603050405020304" pitchFamily="18" charset="0"/>
              </a:rPr>
              <a:t>g</a:t>
            </a:r>
          </a:p>
          <a:p>
            <a:pPr lvl="1"/>
            <a:r>
              <a:rPr lang="en-US" altLang="en-US" b="1" i="1" dirty="0">
                <a:cs typeface="Times New Roman" panose="02020603050405020304" pitchFamily="18" charset="0"/>
              </a:rPr>
              <a:t>Casting</a:t>
            </a:r>
            <a:r>
              <a:rPr lang="en-US" altLang="en-US" dirty="0">
                <a:cs typeface="Times New Roman" panose="02020603050405020304" pitchFamily="18" charset="0"/>
              </a:rPr>
              <a:t> is an operation that coverts a value of one data type into a value of another data type</a:t>
            </a:r>
          </a:p>
          <a:p>
            <a:pPr lvl="2"/>
            <a:r>
              <a:rPr lang="en-US" altLang="en-US" dirty="0">
                <a:cs typeface="Times New Roman" panose="02020603050405020304" pitchFamily="18" charset="0"/>
              </a:rPr>
              <a:t>Casting a type with a small range to a type with a larger range is known as “widening a type”</a:t>
            </a:r>
          </a:p>
          <a:p>
            <a:pPr lvl="2"/>
            <a:r>
              <a:rPr lang="en-US" altLang="en-US" dirty="0">
                <a:cs typeface="Times New Roman" panose="02020603050405020304" pitchFamily="18" charset="0"/>
              </a:rPr>
              <a:t>Casting a type with a large range to a type from a smaller range is known as “narrowing a type”</a:t>
            </a:r>
          </a:p>
        </p:txBody>
      </p:sp>
    </p:spTree>
    <p:extLst>
      <p:ext uri="{BB962C8B-B14F-4D97-AF65-F5344CB8AC3E}">
        <p14:creationId xmlns:p14="http://schemas.microsoft.com/office/powerpoint/2010/main" val="1386533308"/>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855" y="146041"/>
            <a:ext cx="8410695" cy="1121300"/>
          </a:xfrm>
        </p:spPr>
        <p:txBody>
          <a:bodyPr/>
          <a:lstStyle/>
          <a:p>
            <a:r>
              <a:rPr lang="en-US" altLang="en-US" dirty="0"/>
              <a:t>Numeric Type Conversions</a:t>
            </a:r>
            <a:endParaRPr lang="en-US" dirty="0"/>
          </a:p>
        </p:txBody>
      </p:sp>
      <p:sp>
        <p:nvSpPr>
          <p:cNvPr id="6" name="Content Placeholder 2"/>
          <p:cNvSpPr>
            <a:spLocks noGrp="1"/>
          </p:cNvSpPr>
          <p:nvPr>
            <p:ph idx="1"/>
          </p:nvPr>
        </p:nvSpPr>
        <p:spPr>
          <a:xfrm>
            <a:off x="685799" y="1470345"/>
            <a:ext cx="8264371" cy="4928867"/>
          </a:xfrm>
        </p:spPr>
        <p:txBody>
          <a:bodyPr/>
          <a:lstStyle/>
          <a:p>
            <a:r>
              <a:rPr lang="en-US" altLang="en-US" dirty="0">
                <a:cs typeface="Times New Roman" panose="02020603050405020304" pitchFamily="18" charset="0"/>
              </a:rPr>
              <a:t>Casting:</a:t>
            </a:r>
          </a:p>
          <a:p>
            <a:pPr lvl="1"/>
            <a:r>
              <a:rPr lang="en-US" altLang="en-US" dirty="0">
                <a:cs typeface="Times New Roman" panose="02020603050405020304" pitchFamily="18" charset="0"/>
              </a:rPr>
              <a:t>Java will automatically widen a type, but you must request a narrowing explicitly</a:t>
            </a:r>
          </a:p>
          <a:p>
            <a:pPr lvl="1"/>
            <a:r>
              <a:rPr lang="en-US" altLang="en-US" dirty="0">
                <a:cs typeface="Times New Roman" panose="02020603050405020304" pitchFamily="18" charset="0"/>
              </a:rPr>
              <a:t>Syntax:</a:t>
            </a:r>
          </a:p>
          <a:p>
            <a:pPr lvl="2"/>
            <a:r>
              <a:rPr lang="en-US" altLang="en-US" dirty="0">
                <a:cs typeface="Times New Roman" panose="02020603050405020304" pitchFamily="18" charset="0"/>
              </a:rPr>
              <a:t>specify the target type in parentheses, followed by the variable’s name or the value to be cast</a:t>
            </a:r>
          </a:p>
          <a:p>
            <a:pPr lvl="1"/>
            <a:r>
              <a:rPr lang="en-US" altLang="en-US" dirty="0">
                <a:cs typeface="Times New Roman" panose="02020603050405020304" pitchFamily="18" charset="0"/>
              </a:rPr>
              <a:t>Example:</a:t>
            </a:r>
          </a:p>
          <a:p>
            <a:pPr marL="914400" lvl="2" indent="0">
              <a:buNone/>
            </a:pPr>
            <a:r>
              <a:rPr lang="en-US" altLang="en-US" dirty="0" err="1">
                <a:latin typeface="Courier"/>
                <a:cs typeface="Times New Roman" panose="02020603050405020304" pitchFamily="18" charset="0"/>
              </a:rPr>
              <a:t>System.out.println</a:t>
            </a:r>
            <a:r>
              <a:rPr lang="en-US" altLang="en-US" dirty="0">
                <a:latin typeface="Courier"/>
                <a:cs typeface="Times New Roman" panose="02020603050405020304" pitchFamily="18" charset="0"/>
              </a:rPr>
              <a:t>((</a:t>
            </a:r>
            <a:r>
              <a:rPr lang="en-US" altLang="en-US" dirty="0" err="1">
                <a:latin typeface="Courier"/>
                <a:cs typeface="Times New Roman" panose="02020603050405020304" pitchFamily="18" charset="0"/>
              </a:rPr>
              <a:t>int</a:t>
            </a:r>
            <a:r>
              <a:rPr lang="en-US" altLang="en-US" dirty="0">
                <a:latin typeface="Courier"/>
                <a:cs typeface="Times New Roman" panose="02020603050405020304" pitchFamily="18" charset="0"/>
              </a:rPr>
              <a:t>)1.7);</a:t>
            </a:r>
          </a:p>
          <a:p>
            <a:pPr lvl="2"/>
            <a:r>
              <a:rPr lang="en-US" altLang="en-US" dirty="0">
                <a:cs typeface="Times New Roman" panose="02020603050405020304" pitchFamily="18" charset="0"/>
              </a:rPr>
              <a:t>1 gets printed.</a:t>
            </a:r>
          </a:p>
          <a:p>
            <a:pPr lvl="2"/>
            <a:r>
              <a:rPr lang="en-US" altLang="en-US" dirty="0">
                <a:cs typeface="Times New Roman" panose="02020603050405020304" pitchFamily="18" charset="0"/>
              </a:rPr>
              <a:t>Why? Because 1.7 was converted into an int.</a:t>
            </a:r>
          </a:p>
        </p:txBody>
      </p:sp>
    </p:spTree>
    <p:extLst>
      <p:ext uri="{BB962C8B-B14F-4D97-AF65-F5344CB8AC3E}">
        <p14:creationId xmlns:p14="http://schemas.microsoft.com/office/powerpoint/2010/main" val="2279529480"/>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855" y="146041"/>
            <a:ext cx="8410695" cy="1121300"/>
          </a:xfrm>
        </p:spPr>
        <p:txBody>
          <a:bodyPr/>
          <a:lstStyle/>
          <a:p>
            <a:r>
              <a:rPr lang="en-US" altLang="en-US" dirty="0"/>
              <a:t>Numeric Type Conversions</a:t>
            </a:r>
            <a:endParaRPr lang="en-US" dirty="0"/>
          </a:p>
        </p:txBody>
      </p:sp>
      <p:sp>
        <p:nvSpPr>
          <p:cNvPr id="6" name="Content Placeholder 2"/>
          <p:cNvSpPr>
            <a:spLocks noGrp="1"/>
          </p:cNvSpPr>
          <p:nvPr>
            <p:ph idx="1"/>
          </p:nvPr>
        </p:nvSpPr>
        <p:spPr>
          <a:xfrm>
            <a:off x="685799" y="1470345"/>
            <a:ext cx="8264371" cy="4928867"/>
          </a:xfrm>
        </p:spPr>
        <p:txBody>
          <a:bodyPr/>
          <a:lstStyle/>
          <a:p>
            <a:r>
              <a:rPr lang="en-US" altLang="en-US" dirty="0">
                <a:cs typeface="Times New Roman" panose="02020603050405020304" pitchFamily="18" charset="0"/>
              </a:rPr>
              <a:t>Casting:</a:t>
            </a:r>
          </a:p>
          <a:p>
            <a:pPr lvl="1"/>
            <a:r>
              <a:rPr lang="en-US" altLang="en-US" dirty="0">
                <a:cs typeface="Times New Roman" panose="02020603050405020304" pitchFamily="18" charset="0"/>
              </a:rPr>
              <a:t>Example:</a:t>
            </a:r>
          </a:p>
          <a:p>
            <a:pPr marL="914400" lvl="2" indent="0">
              <a:buNone/>
            </a:pPr>
            <a:r>
              <a:rPr lang="en-US" altLang="en-US" dirty="0" err="1">
                <a:latin typeface="Courier"/>
                <a:cs typeface="Times New Roman" panose="02020603050405020304" pitchFamily="18" charset="0"/>
              </a:rPr>
              <a:t>System.out.println</a:t>
            </a:r>
            <a:r>
              <a:rPr lang="en-US" altLang="en-US" dirty="0">
                <a:latin typeface="Courier"/>
                <a:cs typeface="Times New Roman" panose="02020603050405020304" pitchFamily="18" charset="0"/>
              </a:rPr>
              <a:t>((double)1/2);</a:t>
            </a:r>
          </a:p>
          <a:p>
            <a:pPr lvl="2"/>
            <a:r>
              <a:rPr lang="en-US" altLang="en-US" dirty="0">
                <a:cs typeface="Times New Roman" panose="02020603050405020304" pitchFamily="18" charset="0"/>
              </a:rPr>
              <a:t>0.5 gets printed.</a:t>
            </a:r>
          </a:p>
          <a:p>
            <a:pPr lvl="2"/>
            <a:r>
              <a:rPr lang="en-US" altLang="en-US" dirty="0">
                <a:cs typeface="Times New Roman" panose="02020603050405020304" pitchFamily="18" charset="0"/>
              </a:rPr>
              <a:t>Why? Because 1 is cast into 1.0. Then 1.0 is divided by 2.</a:t>
            </a:r>
          </a:p>
          <a:p>
            <a:pPr lvl="1"/>
            <a:r>
              <a:rPr lang="en-US" altLang="en-US" dirty="0">
                <a:cs typeface="Times New Roman" panose="02020603050405020304" pitchFamily="18" charset="0"/>
              </a:rPr>
              <a:t>Example:</a:t>
            </a:r>
          </a:p>
          <a:p>
            <a:pPr marL="914400" lvl="2" indent="0">
              <a:buNone/>
            </a:pPr>
            <a:r>
              <a:rPr lang="en-US" altLang="en-US" dirty="0" err="1">
                <a:latin typeface="Courier"/>
                <a:cs typeface="Times New Roman" panose="02020603050405020304" pitchFamily="18" charset="0"/>
              </a:rPr>
              <a:t>System.out.println</a:t>
            </a:r>
            <a:r>
              <a:rPr lang="en-US" altLang="en-US" dirty="0">
                <a:latin typeface="Courier"/>
                <a:cs typeface="Times New Roman" panose="02020603050405020304" pitchFamily="18" charset="0"/>
              </a:rPr>
              <a:t>(1 / 2);</a:t>
            </a:r>
          </a:p>
          <a:p>
            <a:pPr lvl="2"/>
            <a:r>
              <a:rPr lang="en-US" altLang="en-US" dirty="0">
                <a:cs typeface="Times New Roman" panose="02020603050405020304" pitchFamily="18" charset="0"/>
              </a:rPr>
              <a:t>Be careful!</a:t>
            </a:r>
          </a:p>
          <a:p>
            <a:pPr lvl="2"/>
            <a:r>
              <a:rPr lang="en-US" altLang="en-US" dirty="0">
                <a:cs typeface="Times New Roman" panose="02020603050405020304" pitchFamily="18" charset="0"/>
              </a:rPr>
              <a:t>Here, 0 (zero) gets printed. Why? 1 and 2 are both inters and the result should be an integer.</a:t>
            </a:r>
          </a:p>
        </p:txBody>
      </p:sp>
    </p:spTree>
    <p:extLst>
      <p:ext uri="{BB962C8B-B14F-4D97-AF65-F5344CB8AC3E}">
        <p14:creationId xmlns:p14="http://schemas.microsoft.com/office/powerpoint/2010/main" val="2989717117"/>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2"/>
          <p:cNvSpPr>
            <a:spLocks noGrp="1" noChangeArrowheads="1"/>
          </p:cNvSpPr>
          <p:nvPr>
            <p:ph type="title"/>
          </p:nvPr>
        </p:nvSpPr>
        <p:spPr>
          <a:xfrm>
            <a:off x="685800" y="203200"/>
            <a:ext cx="7772400" cy="652463"/>
          </a:xfrm>
          <a:noFill/>
        </p:spPr>
        <p:txBody>
          <a:bodyPr/>
          <a:lstStyle/>
          <a:p>
            <a:r>
              <a:rPr lang="en-US" altLang="en-US" sz="4000"/>
              <a:t>Type Casting</a:t>
            </a:r>
          </a:p>
        </p:txBody>
      </p:sp>
      <p:sp>
        <p:nvSpPr>
          <p:cNvPr id="47108" name="Rectangle 3"/>
          <p:cNvSpPr>
            <a:spLocks noGrp="1" noChangeArrowheads="1"/>
          </p:cNvSpPr>
          <p:nvPr>
            <p:ph type="body" idx="1"/>
          </p:nvPr>
        </p:nvSpPr>
        <p:spPr>
          <a:xfrm>
            <a:off x="231775" y="1085850"/>
            <a:ext cx="8610600" cy="3173413"/>
          </a:xfrm>
          <a:noFill/>
        </p:spPr>
        <p:txBody>
          <a:bodyPr/>
          <a:lstStyle/>
          <a:p>
            <a:pPr algn="just">
              <a:lnSpc>
                <a:spcPct val="80000"/>
              </a:lnSpc>
              <a:buFont typeface="Monotype Sorts" pitchFamily="2" charset="2"/>
              <a:buNone/>
            </a:pPr>
            <a:r>
              <a:rPr lang="en-US" altLang="en-US" sz="2600" dirty="0"/>
              <a:t>Implicit casting</a:t>
            </a:r>
          </a:p>
          <a:p>
            <a:pPr>
              <a:lnSpc>
                <a:spcPct val="80000"/>
              </a:lnSpc>
              <a:buFont typeface="Monotype Sorts" pitchFamily="2" charset="2"/>
              <a:buNone/>
            </a:pPr>
            <a:r>
              <a:rPr lang="en-US" altLang="en-US" sz="2600" b="1" dirty="0">
                <a:latin typeface="Courier New" panose="02070309020205020404" pitchFamily="49" charset="0"/>
              </a:rPr>
              <a:t>  double d = 3; // </a:t>
            </a:r>
            <a:r>
              <a:rPr lang="en-US" altLang="en-US" sz="2600" dirty="0"/>
              <a:t>(type widening)</a:t>
            </a:r>
          </a:p>
          <a:p>
            <a:pPr>
              <a:lnSpc>
                <a:spcPct val="80000"/>
              </a:lnSpc>
              <a:buFont typeface="Monotype Sorts" pitchFamily="2" charset="2"/>
              <a:buNone/>
            </a:pPr>
            <a:endParaRPr lang="en-US" altLang="en-US" sz="1800" dirty="0">
              <a:latin typeface="Courier New" panose="02070309020205020404" pitchFamily="49" charset="0"/>
            </a:endParaRPr>
          </a:p>
          <a:p>
            <a:pPr algn="just">
              <a:lnSpc>
                <a:spcPct val="80000"/>
              </a:lnSpc>
              <a:buFont typeface="Monotype Sorts" pitchFamily="2" charset="2"/>
              <a:buNone/>
            </a:pPr>
            <a:r>
              <a:rPr lang="en-US" altLang="en-US" sz="2600" dirty="0"/>
              <a:t>Explicit casting</a:t>
            </a:r>
          </a:p>
          <a:p>
            <a:pPr>
              <a:lnSpc>
                <a:spcPct val="80000"/>
              </a:lnSpc>
              <a:buFont typeface="Monotype Sorts" pitchFamily="2" charset="2"/>
              <a:buNone/>
            </a:pPr>
            <a:r>
              <a:rPr lang="en-US" altLang="en-US" sz="2600" b="1" dirty="0">
                <a:latin typeface="Courier New" panose="02070309020205020404" pitchFamily="49" charset="0"/>
              </a:rPr>
              <a:t>  </a:t>
            </a:r>
            <a:r>
              <a:rPr lang="en-US" altLang="en-US" sz="2600" b="1" dirty="0" err="1">
                <a:latin typeface="Courier New" panose="02070309020205020404" pitchFamily="49" charset="0"/>
              </a:rPr>
              <a:t>int</a:t>
            </a:r>
            <a:r>
              <a:rPr lang="en-US" altLang="en-US" sz="2600" b="1" dirty="0">
                <a:latin typeface="Courier New" panose="02070309020205020404" pitchFamily="49" charset="0"/>
              </a:rPr>
              <a:t> i = (</a:t>
            </a:r>
            <a:r>
              <a:rPr lang="en-US" altLang="en-US" sz="2600" b="1" dirty="0" err="1">
                <a:latin typeface="Courier New" panose="02070309020205020404" pitchFamily="49" charset="0"/>
              </a:rPr>
              <a:t>int</a:t>
            </a:r>
            <a:r>
              <a:rPr lang="en-US" altLang="en-US" sz="2600" b="1" dirty="0">
                <a:latin typeface="Courier New" panose="02070309020205020404" pitchFamily="49" charset="0"/>
              </a:rPr>
              <a:t>)3.0; // </a:t>
            </a:r>
            <a:r>
              <a:rPr lang="en-US" altLang="en-US" sz="2600" dirty="0"/>
              <a:t>(type narrowing)</a:t>
            </a:r>
          </a:p>
          <a:p>
            <a:pPr>
              <a:lnSpc>
                <a:spcPct val="80000"/>
              </a:lnSpc>
              <a:buFont typeface="Monotype Sorts" pitchFamily="2" charset="2"/>
              <a:buNone/>
            </a:pPr>
            <a:r>
              <a:rPr lang="en-US" altLang="en-US" sz="2600" b="1" dirty="0">
                <a:latin typeface="Courier New" panose="02070309020205020404" pitchFamily="49" charset="0"/>
              </a:rPr>
              <a:t>  </a:t>
            </a:r>
            <a:r>
              <a:rPr lang="en-US" altLang="en-US" sz="2600" b="1" dirty="0" err="1">
                <a:latin typeface="Courier New" panose="02070309020205020404" pitchFamily="49" charset="0"/>
              </a:rPr>
              <a:t>int</a:t>
            </a:r>
            <a:r>
              <a:rPr lang="en-US" altLang="en-US" sz="2600" b="1" dirty="0">
                <a:latin typeface="Courier New" panose="02070309020205020404" pitchFamily="49" charset="0"/>
              </a:rPr>
              <a:t> i = (</a:t>
            </a:r>
            <a:r>
              <a:rPr lang="en-US" altLang="en-US" sz="2600" b="1" dirty="0" err="1">
                <a:latin typeface="Courier New" panose="02070309020205020404" pitchFamily="49" charset="0"/>
              </a:rPr>
              <a:t>int</a:t>
            </a:r>
            <a:r>
              <a:rPr lang="en-US" altLang="en-US" sz="2600" b="1" dirty="0">
                <a:latin typeface="Courier New" panose="02070309020205020404" pitchFamily="49" charset="0"/>
              </a:rPr>
              <a:t>)3.9; // </a:t>
            </a:r>
            <a:r>
              <a:rPr lang="en-US" altLang="en-US" sz="2600" dirty="0"/>
              <a:t>(Fraction part is truncated)</a:t>
            </a:r>
          </a:p>
          <a:p>
            <a:pPr>
              <a:lnSpc>
                <a:spcPct val="80000"/>
              </a:lnSpc>
              <a:buFont typeface="Monotype Sorts" pitchFamily="2" charset="2"/>
              <a:buNone/>
            </a:pPr>
            <a:endParaRPr lang="en-US" altLang="en-US" sz="1800" dirty="0"/>
          </a:p>
          <a:p>
            <a:pPr algn="just">
              <a:lnSpc>
                <a:spcPct val="80000"/>
              </a:lnSpc>
              <a:buFont typeface="Monotype Sorts" pitchFamily="2" charset="2"/>
              <a:buNone/>
            </a:pPr>
            <a:r>
              <a:rPr lang="en-US" altLang="en-US" sz="2600" dirty="0"/>
              <a:t>What is wrong?	</a:t>
            </a:r>
            <a:r>
              <a:rPr lang="en-US" altLang="en-US" sz="2600" dirty="0" err="1">
                <a:latin typeface="Courier"/>
              </a:rPr>
              <a:t>int</a:t>
            </a:r>
            <a:r>
              <a:rPr lang="en-US" altLang="en-US" sz="2600" dirty="0">
                <a:latin typeface="Courier"/>
              </a:rPr>
              <a:t> x = 5 / 2.0;</a:t>
            </a:r>
          </a:p>
        </p:txBody>
      </p:sp>
      <p:sp>
        <p:nvSpPr>
          <p:cNvPr id="47109" name="Rectangle 7"/>
          <p:cNvSpPr>
            <a:spLocks noChangeArrowheads="1"/>
          </p:cNvSpPr>
          <p:nvPr/>
        </p:nvSpPr>
        <p:spPr bwMode="auto">
          <a:xfrm>
            <a:off x="0" y="3059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1600"/>
          </a:p>
        </p:txBody>
      </p:sp>
      <p:sp>
        <p:nvSpPr>
          <p:cNvPr id="2" name="Rectangle 1"/>
          <p:cNvSpPr/>
          <p:nvPr/>
        </p:nvSpPr>
        <p:spPr bwMode="auto">
          <a:xfrm>
            <a:off x="1077145" y="4312315"/>
            <a:ext cx="7181735" cy="1445666"/>
          </a:xfrm>
          <a:prstGeom prst="rect">
            <a:avLst/>
          </a:prstGeom>
          <a:solidFill>
            <a:schemeClr val="bg1"/>
          </a:solidFill>
          <a:ln w="12700" cap="flat" cmpd="sng" algn="ctr">
            <a:noFill/>
            <a:prstDash val="solid"/>
            <a:round/>
            <a:headEnd type="none" w="sm" len="sm"/>
            <a:tailEnd type="none" w="sm" len="sm"/>
          </a:ln>
          <a:effectLst>
            <a:glow rad="101600">
              <a:schemeClr val="accent4">
                <a:satMod val="175000"/>
                <a:alpha val="40000"/>
              </a:schemeClr>
            </a:glow>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panose="02020603050405020304" pitchFamily="18" charset="0"/>
            </a:endParaRPr>
          </a:p>
        </p:txBody>
      </p:sp>
      <p:graphicFrame>
        <p:nvGraphicFramePr>
          <p:cNvPr id="47110" name="Object 6"/>
          <p:cNvGraphicFramePr>
            <a:graphicFrameLocks noChangeAspect="1"/>
          </p:cNvGraphicFramePr>
          <p:nvPr>
            <p:extLst>
              <p:ext uri="{D42A27DB-BD31-4B8C-83A1-F6EECF244321}">
                <p14:modId xmlns:p14="http://schemas.microsoft.com/office/powerpoint/2010/main" val="3370579951"/>
              </p:ext>
            </p:extLst>
          </p:nvPr>
        </p:nvGraphicFramePr>
        <p:xfrm>
          <a:off x="586564" y="4130840"/>
          <a:ext cx="7861300" cy="1717675"/>
        </p:xfrm>
        <a:graphic>
          <a:graphicData uri="http://schemas.openxmlformats.org/presentationml/2006/ole">
            <mc:AlternateContent xmlns:mc="http://schemas.openxmlformats.org/markup-compatibility/2006">
              <mc:Choice xmlns:v="urn:schemas-microsoft-com:vml" Requires="v">
                <p:oleObj spid="_x0000_s11266" name="Picture" r:id="rId3" imgW="3378200" imgH="736600" progId="Word.Picture.8">
                  <p:embed/>
                </p:oleObj>
              </mc:Choice>
              <mc:Fallback>
                <p:oleObj name="Picture" r:id="rId3" imgW="3378200" imgH="736600" progId="Word.Picture.8">
                  <p:embed/>
                  <p:pic>
                    <p:nvPicPr>
                      <p:cNvPr id="4711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564" y="4130840"/>
                        <a:ext cx="7861300" cy="171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Content Placeholder 2"/>
          <p:cNvSpPr txBox="1">
            <a:spLocks/>
          </p:cNvSpPr>
          <p:nvPr/>
        </p:nvSpPr>
        <p:spPr bwMode="auto">
          <a:xfrm>
            <a:off x="691153" y="5757981"/>
            <a:ext cx="7772400" cy="641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lr>
                <a:schemeClr val="tx2"/>
              </a:buClr>
              <a:buSzPct val="75000"/>
              <a:buFont typeface="Monotype Sorts" pitchFamily="2" charset="2"/>
              <a:buChar char="F"/>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accent2"/>
              </a:buClr>
              <a:buSzPct val="65000"/>
              <a:buFont typeface="Monotype Sorts" pitchFamily="2" charset="2"/>
              <a:buChar char="u"/>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tx1"/>
              </a:buClr>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00" dirty="0"/>
              <a:t>See sample program: </a:t>
            </a:r>
            <a:r>
              <a:rPr lang="en-US" sz="2800" dirty="0">
                <a:latin typeface="Courier New" panose="02070309020205020404" pitchFamily="49" charset="0"/>
                <a:cs typeface="Courier New" panose="02070309020205020404" pitchFamily="49" charset="0"/>
              </a:rPr>
              <a:t>JavaBasics.java</a:t>
            </a:r>
            <a:endParaRPr lang="en-US" sz="2800" dirty="0"/>
          </a:p>
        </p:txBody>
      </p:sp>
    </p:spTree>
  </p:cSld>
  <p:clrMapOvr>
    <a:masterClrMapping/>
  </p:clrMapOvr>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2"/>
          <p:cNvSpPr>
            <a:spLocks noGrp="1" noChangeArrowheads="1"/>
          </p:cNvSpPr>
          <p:nvPr>
            <p:ph type="title"/>
          </p:nvPr>
        </p:nvSpPr>
        <p:spPr>
          <a:xfrm>
            <a:off x="609600" y="228600"/>
            <a:ext cx="7772400" cy="762000"/>
          </a:xfrm>
          <a:noFill/>
        </p:spPr>
        <p:txBody>
          <a:bodyPr/>
          <a:lstStyle/>
          <a:p>
            <a:r>
              <a:rPr lang="en-US" altLang="en-US"/>
              <a:t>Conversion Rules</a:t>
            </a:r>
          </a:p>
        </p:txBody>
      </p:sp>
      <p:sp>
        <p:nvSpPr>
          <p:cNvPr id="46084" name="Rectangle 3"/>
          <p:cNvSpPr>
            <a:spLocks noGrp="1" noChangeArrowheads="1"/>
          </p:cNvSpPr>
          <p:nvPr>
            <p:ph type="body" idx="1"/>
          </p:nvPr>
        </p:nvSpPr>
        <p:spPr>
          <a:xfrm>
            <a:off x="304800" y="1143000"/>
            <a:ext cx="8534400" cy="5181600"/>
          </a:xfrm>
          <a:noFill/>
        </p:spPr>
        <p:txBody>
          <a:bodyPr/>
          <a:lstStyle/>
          <a:p>
            <a:pPr marL="630238" indent="-630238">
              <a:spcBef>
                <a:spcPct val="0"/>
              </a:spcBef>
              <a:buFont typeface="Monotype Sorts" pitchFamily="2" charset="2"/>
              <a:buNone/>
            </a:pPr>
            <a:r>
              <a:rPr lang="en-US" altLang="en-US" sz="2800"/>
              <a:t>	When performing a binary operation involving two operands of different types, Java automatically converts the operand based on the following rules:</a:t>
            </a:r>
          </a:p>
          <a:p>
            <a:pPr marL="630238" indent="-630238">
              <a:spcBef>
                <a:spcPct val="0"/>
              </a:spcBef>
              <a:buClrTx/>
              <a:buSzTx/>
              <a:buFontTx/>
              <a:buNone/>
            </a:pPr>
            <a:r>
              <a:rPr lang="en-US" altLang="en-US" sz="2800"/>
              <a:t> </a:t>
            </a:r>
          </a:p>
          <a:p>
            <a:pPr marL="630238" indent="-630238">
              <a:spcBef>
                <a:spcPct val="0"/>
              </a:spcBef>
              <a:buClrTx/>
              <a:buSzTx/>
              <a:buFontTx/>
              <a:buNone/>
            </a:pPr>
            <a:r>
              <a:rPr lang="en-US" altLang="en-US" sz="2800"/>
              <a:t>1.    If one of the operands is double, the other is converted into double.</a:t>
            </a:r>
          </a:p>
          <a:p>
            <a:pPr marL="630238" indent="-630238">
              <a:spcBef>
                <a:spcPct val="0"/>
              </a:spcBef>
              <a:buClrTx/>
              <a:buSzTx/>
              <a:buFontTx/>
              <a:buNone/>
            </a:pPr>
            <a:r>
              <a:rPr lang="en-US" altLang="en-US" sz="2800"/>
              <a:t>2.    Otherwise, if one of the operands is float, the other is converted into float.</a:t>
            </a:r>
          </a:p>
          <a:p>
            <a:pPr marL="630238" indent="-630238">
              <a:spcBef>
                <a:spcPct val="0"/>
              </a:spcBef>
              <a:buClrTx/>
              <a:buSzTx/>
              <a:buFontTx/>
              <a:buNone/>
            </a:pPr>
            <a:r>
              <a:rPr lang="en-US" altLang="en-US" sz="2800"/>
              <a:t>3.    Otherwise, if one of the operands is long, the other is converted into long.</a:t>
            </a:r>
          </a:p>
          <a:p>
            <a:pPr marL="630238" indent="-630238">
              <a:spcBef>
                <a:spcPct val="0"/>
              </a:spcBef>
              <a:buClrTx/>
              <a:buSzTx/>
              <a:buFontTx/>
              <a:buNone/>
            </a:pPr>
            <a:r>
              <a:rPr lang="en-US" altLang="en-US" sz="2800"/>
              <a:t>4.    Otherwise, both operands are converted into int.</a:t>
            </a:r>
          </a:p>
        </p:txBody>
      </p:sp>
    </p:spTree>
  </p:cSld>
  <p:clrMapOvr>
    <a:masterClrMapping/>
  </p:clrMapOvr>
  <p:transition/>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Program 7: Sales Tax</a:t>
            </a:r>
          </a:p>
        </p:txBody>
      </p:sp>
      <p:sp>
        <p:nvSpPr>
          <p:cNvPr id="3" name="Content Placeholder 2"/>
          <p:cNvSpPr>
            <a:spLocks noGrp="1"/>
          </p:cNvSpPr>
          <p:nvPr>
            <p:ph idx="1"/>
          </p:nvPr>
        </p:nvSpPr>
        <p:spPr>
          <a:xfrm>
            <a:off x="685799" y="1341437"/>
            <a:ext cx="8149155" cy="5121557"/>
          </a:xfrm>
        </p:spPr>
        <p:txBody>
          <a:bodyPr/>
          <a:lstStyle/>
          <a:p>
            <a:r>
              <a:rPr lang="en-US" dirty="0"/>
              <a:t>Write a program that reads a purchase amount from the user, calculates the sales tax, and then displays the result.</a:t>
            </a:r>
          </a:p>
          <a:p>
            <a:pPr lvl="1"/>
            <a:r>
              <a:rPr lang="en-US" dirty="0"/>
              <a:t>But we want to print the tax with only two decimal places</a:t>
            </a:r>
          </a:p>
          <a:p>
            <a:r>
              <a:rPr lang="en-US" dirty="0"/>
              <a:t>Remember:</a:t>
            </a:r>
          </a:p>
          <a:p>
            <a:pPr lvl="1"/>
            <a:r>
              <a:rPr lang="en-US" dirty="0"/>
              <a:t>Step 1: Problem-solving Phase</a:t>
            </a:r>
          </a:p>
          <a:p>
            <a:pPr lvl="1"/>
            <a:r>
              <a:rPr lang="en-US" dirty="0"/>
              <a:t>Step 2: Implementation Phase</a:t>
            </a:r>
          </a:p>
          <a:p>
            <a:pPr lvl="2"/>
            <a:endParaRPr lang="en-US" dirty="0"/>
          </a:p>
        </p:txBody>
      </p:sp>
    </p:spTree>
    <p:extLst>
      <p:ext uri="{BB962C8B-B14F-4D97-AF65-F5344CB8AC3E}">
        <p14:creationId xmlns:p14="http://schemas.microsoft.com/office/powerpoint/2010/main" val="3861046259"/>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Program 7: Sales Tax</a:t>
            </a:r>
          </a:p>
        </p:txBody>
      </p:sp>
      <p:sp>
        <p:nvSpPr>
          <p:cNvPr id="3" name="Content Placeholder 2"/>
          <p:cNvSpPr>
            <a:spLocks noGrp="1"/>
          </p:cNvSpPr>
          <p:nvPr>
            <p:ph idx="1"/>
          </p:nvPr>
        </p:nvSpPr>
        <p:spPr>
          <a:xfrm>
            <a:off x="685799" y="1341437"/>
            <a:ext cx="8264371" cy="5121557"/>
          </a:xfrm>
        </p:spPr>
        <p:txBody>
          <a:bodyPr/>
          <a:lstStyle/>
          <a:p>
            <a:r>
              <a:rPr lang="en-US" b="1" dirty="0"/>
              <a:t>Step 1</a:t>
            </a:r>
            <a:r>
              <a:rPr lang="en-US" dirty="0"/>
              <a:t>: Design your algorithm</a:t>
            </a:r>
          </a:p>
          <a:p>
            <a:pPr marL="971550" lvl="1" indent="-514350">
              <a:buFont typeface="+mj-lt"/>
              <a:buAutoNum type="arabicPeriod"/>
            </a:pPr>
            <a:r>
              <a:rPr lang="en-US" dirty="0"/>
              <a:t>Get purchase amount from user.</a:t>
            </a:r>
          </a:p>
          <a:p>
            <a:pPr marL="1371600" lvl="2" indent="-514350"/>
            <a:r>
              <a:rPr lang="en-US" dirty="0"/>
              <a:t>Use Scanner object</a:t>
            </a:r>
          </a:p>
          <a:p>
            <a:pPr marL="1371600" lvl="2" indent="-514350"/>
            <a:r>
              <a:rPr lang="en-US" dirty="0"/>
              <a:t>Save </a:t>
            </a:r>
            <a:r>
              <a:rPr lang="en-US" dirty="0" err="1">
                <a:latin typeface="Courier New" panose="02070309020205020404" pitchFamily="49" charset="0"/>
                <a:cs typeface="Courier New" panose="02070309020205020404" pitchFamily="49" charset="0"/>
              </a:rPr>
              <a:t>purchaseAmount</a:t>
            </a:r>
            <a:r>
              <a:rPr lang="en-US" dirty="0"/>
              <a:t> as a double</a:t>
            </a:r>
          </a:p>
          <a:p>
            <a:pPr marL="971550" lvl="1" indent="-514350">
              <a:buFont typeface="+mj-lt"/>
              <a:buAutoNum type="arabicPeriod"/>
            </a:pPr>
            <a:r>
              <a:rPr lang="en-US" dirty="0"/>
              <a:t>Compute the tax:</a:t>
            </a:r>
          </a:p>
          <a:p>
            <a:pPr marL="1371600" lvl="2" indent="-514350"/>
            <a:r>
              <a:rPr lang="en-US" dirty="0"/>
              <a:t>Use a simple tax rate (6%)</a:t>
            </a:r>
          </a:p>
          <a:p>
            <a:pPr marL="1371600" lvl="2" indent="-514350"/>
            <a:r>
              <a:rPr lang="en-US" dirty="0"/>
              <a:t>Use the formula:</a:t>
            </a:r>
          </a:p>
          <a:p>
            <a:pPr marL="1828800" lvl="3" indent="-514350"/>
            <a:r>
              <a:rPr lang="en-US" dirty="0"/>
              <a:t>tax = </a:t>
            </a:r>
            <a:r>
              <a:rPr lang="en-US" dirty="0" err="1"/>
              <a:t>purchaseAmount</a:t>
            </a:r>
            <a:r>
              <a:rPr lang="en-US" dirty="0"/>
              <a:t> * 0.06</a:t>
            </a:r>
          </a:p>
          <a:p>
            <a:pPr marL="971550" lvl="1" indent="-514350">
              <a:buFont typeface="+mj-lt"/>
              <a:buAutoNum type="arabicPeriod"/>
            </a:pPr>
            <a:r>
              <a:rPr lang="en-US" dirty="0"/>
              <a:t>Display the result</a:t>
            </a:r>
          </a:p>
          <a:p>
            <a:pPr marL="1371600" lvl="2" indent="-514350"/>
            <a:r>
              <a:rPr lang="en-US" dirty="0"/>
              <a:t>Print the result, but show only two decimal places</a:t>
            </a:r>
          </a:p>
        </p:txBody>
      </p:sp>
    </p:spTree>
    <p:extLst>
      <p:ext uri="{BB962C8B-B14F-4D97-AF65-F5344CB8AC3E}">
        <p14:creationId xmlns:p14="http://schemas.microsoft.com/office/powerpoint/2010/main" val="3608643203"/>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6041"/>
            <a:ext cx="7772400" cy="1121300"/>
          </a:xfrm>
        </p:spPr>
        <p:txBody>
          <a:bodyPr/>
          <a:lstStyle/>
          <a:p>
            <a:r>
              <a:rPr lang="en-US" dirty="0"/>
              <a:t>Program 7: Sales Tax</a:t>
            </a:r>
          </a:p>
        </p:txBody>
      </p:sp>
      <p:sp>
        <p:nvSpPr>
          <p:cNvPr id="6" name="Content Placeholder 2"/>
          <p:cNvSpPr>
            <a:spLocks noGrp="1"/>
          </p:cNvSpPr>
          <p:nvPr>
            <p:ph idx="1"/>
          </p:nvPr>
        </p:nvSpPr>
        <p:spPr>
          <a:xfrm>
            <a:off x="685799" y="1341437"/>
            <a:ext cx="8264371" cy="5057775"/>
          </a:xfrm>
        </p:spPr>
        <p:txBody>
          <a:bodyPr/>
          <a:lstStyle/>
          <a:p>
            <a:r>
              <a:rPr lang="en-US" dirty="0"/>
              <a:t>Example:</a:t>
            </a:r>
          </a:p>
          <a:p>
            <a:pPr lvl="1"/>
            <a:r>
              <a:rPr lang="en-US" dirty="0"/>
              <a:t>If </a:t>
            </a:r>
            <a:r>
              <a:rPr lang="en-US" dirty="0" err="1">
                <a:latin typeface="Courier"/>
              </a:rPr>
              <a:t>purchaseAmount</a:t>
            </a:r>
            <a:r>
              <a:rPr lang="en-US" dirty="0"/>
              <a:t> is entered as 197.55</a:t>
            </a:r>
          </a:p>
          <a:p>
            <a:pPr lvl="1"/>
            <a:r>
              <a:rPr lang="en-US" dirty="0"/>
              <a:t>Then the sales tax is evaluated as 197.55 * 0.06</a:t>
            </a:r>
          </a:p>
          <a:p>
            <a:pPr lvl="2"/>
            <a:r>
              <a:rPr lang="en-US" dirty="0"/>
              <a:t>This equals </a:t>
            </a:r>
            <a:r>
              <a:rPr lang="en-US" b="1" dirty="0"/>
              <a:t>11.853</a:t>
            </a:r>
          </a:p>
          <a:p>
            <a:pPr lvl="1"/>
            <a:r>
              <a:rPr lang="en-US" dirty="0"/>
              <a:t>So how do we display this with only two decimals?</a:t>
            </a:r>
          </a:p>
          <a:p>
            <a:pPr marL="1371600" lvl="2" indent="-457200">
              <a:buFont typeface="+mj-lt"/>
              <a:buAutoNum type="arabicPeriod"/>
            </a:pPr>
            <a:r>
              <a:rPr lang="en-US" dirty="0"/>
              <a:t>Multiply 11.853 by 100</a:t>
            </a:r>
          </a:p>
          <a:p>
            <a:pPr lvl="3">
              <a:buFont typeface="Arial" panose="020B0604020202020204" pitchFamily="34" charset="0"/>
              <a:buChar char="•"/>
            </a:pPr>
            <a:r>
              <a:rPr lang="en-US" dirty="0"/>
              <a:t>11.853 * 100 = </a:t>
            </a:r>
            <a:r>
              <a:rPr lang="en-US" b="1" dirty="0"/>
              <a:t>1185.3</a:t>
            </a:r>
          </a:p>
          <a:p>
            <a:pPr marL="1371600" lvl="2" indent="-457200">
              <a:buFont typeface="+mj-lt"/>
              <a:buAutoNum type="arabicPeriod"/>
            </a:pPr>
            <a:r>
              <a:rPr lang="en-US" dirty="0"/>
              <a:t>Cast the result as an integer</a:t>
            </a:r>
          </a:p>
          <a:p>
            <a:pPr lvl="3">
              <a:buFont typeface="Arial" panose="020B0604020202020204" pitchFamily="34" charset="0"/>
              <a:buChar char="•"/>
            </a:pPr>
            <a:r>
              <a:rPr lang="en-US" dirty="0"/>
              <a:t>Now 1185.3 becomes </a:t>
            </a:r>
            <a:r>
              <a:rPr lang="en-US" b="1" dirty="0"/>
              <a:t>1185</a:t>
            </a:r>
            <a:r>
              <a:rPr lang="en-US" dirty="0"/>
              <a:t> (the .3 is removed)</a:t>
            </a:r>
          </a:p>
          <a:p>
            <a:pPr marL="1371600" lvl="2" indent="-457200">
              <a:buFont typeface="+mj-lt"/>
              <a:buAutoNum type="arabicPeriod"/>
            </a:pPr>
            <a:r>
              <a:rPr lang="en-US" dirty="0"/>
              <a:t>Now, divide by 100.0, which is a double</a:t>
            </a:r>
          </a:p>
          <a:p>
            <a:pPr lvl="3">
              <a:buFont typeface="Arial" panose="020B0604020202020204" pitchFamily="34" charset="0"/>
              <a:buChar char="•"/>
            </a:pPr>
            <a:r>
              <a:rPr lang="en-US" dirty="0"/>
              <a:t>And we get </a:t>
            </a:r>
            <a:r>
              <a:rPr lang="en-US" b="1" dirty="0"/>
              <a:t>11.85</a:t>
            </a:r>
          </a:p>
        </p:txBody>
      </p:sp>
    </p:spTree>
    <p:extLst>
      <p:ext uri="{BB962C8B-B14F-4D97-AF65-F5344CB8AC3E}">
        <p14:creationId xmlns:p14="http://schemas.microsoft.com/office/powerpoint/2010/main" val="3711166195"/>
      </p:ext>
    </p:extLst>
  </p:cSld>
  <p:clrMapOvr>
    <a:masterClrMapping/>
  </p:clrMapOvr>
</p:sld>
</file>

<file path=ppt/theme/theme1.xml><?xml version="1.0" encoding="utf-8"?>
<a:theme xmlns:a="http://schemas.openxmlformats.org/drawingml/2006/main" name="International">
  <a:themeElements>
    <a:clrScheme name="International 3">
      <a:dk1>
        <a:srgbClr val="000000"/>
      </a:dk1>
      <a:lt1>
        <a:srgbClr val="FFFFFF"/>
      </a:lt1>
      <a:dk2>
        <a:srgbClr val="000000"/>
      </a:dk2>
      <a:lt2>
        <a:srgbClr val="5F5F5F"/>
      </a:lt2>
      <a:accent1>
        <a:srgbClr val="CBCBCB"/>
      </a:accent1>
      <a:accent2>
        <a:srgbClr val="969696"/>
      </a:accent2>
      <a:accent3>
        <a:srgbClr val="FFFFFF"/>
      </a:accent3>
      <a:accent4>
        <a:srgbClr val="000000"/>
      </a:accent4>
      <a:accent5>
        <a:srgbClr val="E2E2E2"/>
      </a:accent5>
      <a:accent6>
        <a:srgbClr val="878787"/>
      </a:accent6>
      <a:hlink>
        <a:srgbClr val="DDDDDD"/>
      </a:hlink>
      <a:folHlink>
        <a:srgbClr val="EAEAEA"/>
      </a:folHlink>
    </a:clrScheme>
    <a:fontScheme name="International">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International 1">
        <a:dk1>
          <a:srgbClr val="000000"/>
        </a:dk1>
        <a:lt1>
          <a:srgbClr val="FFFFFF"/>
        </a:lt1>
        <a:dk2>
          <a:srgbClr val="0000FF"/>
        </a:dk2>
        <a:lt2>
          <a:srgbClr val="FFFF99"/>
        </a:lt2>
        <a:accent1>
          <a:srgbClr val="009966"/>
        </a:accent1>
        <a:accent2>
          <a:srgbClr val="00CCCC"/>
        </a:accent2>
        <a:accent3>
          <a:srgbClr val="AAAAFF"/>
        </a:accent3>
        <a:accent4>
          <a:srgbClr val="DADADA"/>
        </a:accent4>
        <a:accent5>
          <a:srgbClr val="AACAB8"/>
        </a:accent5>
        <a:accent6>
          <a:srgbClr val="00B9B9"/>
        </a:accent6>
        <a:hlink>
          <a:srgbClr val="000080"/>
        </a:hlink>
        <a:folHlink>
          <a:srgbClr val="9999FF"/>
        </a:folHlink>
      </a:clrScheme>
      <a:clrMap bg1="dk2" tx1="lt1" bg2="dk1" tx2="lt2" accent1="accent1" accent2="accent2" accent3="accent3" accent4="accent4" accent5="accent5" accent6="accent6" hlink="hlink" folHlink="folHlink"/>
    </a:extraClrScheme>
    <a:extraClrScheme>
      <a:clrScheme name="International 2">
        <a:dk1>
          <a:srgbClr val="000000"/>
        </a:dk1>
        <a:lt1>
          <a:srgbClr val="FFFFFF"/>
        </a:lt1>
        <a:dk2>
          <a:srgbClr val="000080"/>
        </a:dk2>
        <a:lt2>
          <a:srgbClr val="003399"/>
        </a:lt2>
        <a:accent1>
          <a:srgbClr val="9999FF"/>
        </a:accent1>
        <a:accent2>
          <a:srgbClr val="FF99FF"/>
        </a:accent2>
        <a:accent3>
          <a:srgbClr val="FFFFFF"/>
        </a:accent3>
        <a:accent4>
          <a:srgbClr val="000000"/>
        </a:accent4>
        <a:accent5>
          <a:srgbClr val="CACAFF"/>
        </a:accent5>
        <a:accent6>
          <a:srgbClr val="E78AE7"/>
        </a:accent6>
        <a:hlink>
          <a:srgbClr val="85ADFF"/>
        </a:hlink>
        <a:folHlink>
          <a:srgbClr val="00CCCC"/>
        </a:folHlink>
      </a:clrScheme>
      <a:clrMap bg1="lt1" tx1="dk1" bg2="lt2" tx2="dk2" accent1="accent1" accent2="accent2" accent3="accent3" accent4="accent4" accent5="accent5" accent6="accent6" hlink="hlink" folHlink="folHlink"/>
    </a:extraClrScheme>
    <a:extraClrScheme>
      <a:clrScheme name="International 3">
        <a:dk1>
          <a:srgbClr val="000000"/>
        </a:dk1>
        <a:lt1>
          <a:srgbClr val="FFFFFF"/>
        </a:lt1>
        <a:dk2>
          <a:srgbClr val="000000"/>
        </a:dk2>
        <a:lt2>
          <a:srgbClr val="5F5F5F"/>
        </a:lt2>
        <a:accent1>
          <a:srgbClr val="CBCBCB"/>
        </a:accent1>
        <a:accent2>
          <a:srgbClr val="969696"/>
        </a:accent2>
        <a:accent3>
          <a:srgbClr val="FFFFFF"/>
        </a:accent3>
        <a:accent4>
          <a:srgbClr val="000000"/>
        </a:accent4>
        <a:accent5>
          <a:srgbClr val="E2E2E2"/>
        </a:accent5>
        <a:accent6>
          <a:srgbClr val="878787"/>
        </a:accent6>
        <a:hlink>
          <a:srgbClr val="DDDDDD"/>
        </a:hlink>
        <a:folHlink>
          <a:srgbClr val="EAEAEA"/>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23545</TotalTime>
  <Words>7078</Words>
  <Application>Microsoft Office PowerPoint</Application>
  <PresentationFormat>On-screen Show (4:3)</PresentationFormat>
  <Paragraphs>1053</Paragraphs>
  <Slides>117</Slides>
  <Notes>3</Notes>
  <HiddenSlides>0</HiddenSlides>
  <MMClips>0</MMClips>
  <ScaleCrop>false</ScaleCrop>
  <HeadingPairs>
    <vt:vector size="10" baseType="variant">
      <vt:variant>
        <vt:lpstr>Fonts Used</vt:lpstr>
      </vt:variant>
      <vt:variant>
        <vt:i4>7</vt:i4>
      </vt:variant>
      <vt:variant>
        <vt:lpstr>Theme</vt:lpstr>
      </vt:variant>
      <vt:variant>
        <vt:i4>1</vt:i4>
      </vt:variant>
      <vt:variant>
        <vt:lpstr>Embedded OLE Servers</vt:lpstr>
      </vt:variant>
      <vt:variant>
        <vt:i4>2</vt:i4>
      </vt:variant>
      <vt:variant>
        <vt:lpstr>Slide Titles</vt:lpstr>
      </vt:variant>
      <vt:variant>
        <vt:i4>117</vt:i4>
      </vt:variant>
      <vt:variant>
        <vt:lpstr>Custom Shows</vt:lpstr>
      </vt:variant>
      <vt:variant>
        <vt:i4>1</vt:i4>
      </vt:variant>
    </vt:vector>
  </HeadingPairs>
  <TitlesOfParts>
    <vt:vector size="128" baseType="lpstr">
      <vt:lpstr>Arial</vt:lpstr>
      <vt:lpstr>Book Antiqua</vt:lpstr>
      <vt:lpstr>Courier</vt:lpstr>
      <vt:lpstr>Courier New</vt:lpstr>
      <vt:lpstr>Forte</vt:lpstr>
      <vt:lpstr>Monotype Sorts</vt:lpstr>
      <vt:lpstr>Times New Roman</vt:lpstr>
      <vt:lpstr>International</vt:lpstr>
      <vt:lpstr>Picture</vt:lpstr>
      <vt:lpstr>Equation</vt:lpstr>
      <vt:lpstr>Chapter 2: Elementary Programming</vt:lpstr>
      <vt:lpstr>Objectives</vt:lpstr>
      <vt:lpstr>Identifiers</vt:lpstr>
      <vt:lpstr>Identifiers</vt:lpstr>
      <vt:lpstr>Java Numerical Data Types</vt:lpstr>
      <vt:lpstr>Java Numerical Data Types</vt:lpstr>
      <vt:lpstr>Numerical Data Types</vt:lpstr>
      <vt:lpstr>Java Numerical Data Types</vt:lpstr>
      <vt:lpstr>Number Literals</vt:lpstr>
      <vt:lpstr>Integer Literals</vt:lpstr>
      <vt:lpstr>Integer Literals</vt:lpstr>
      <vt:lpstr>Floating-Point Literals</vt:lpstr>
      <vt:lpstr>double vs. float </vt:lpstr>
      <vt:lpstr>Java Variables</vt:lpstr>
      <vt:lpstr>Declaring Variables</vt:lpstr>
      <vt:lpstr>Declaring Variables</vt:lpstr>
      <vt:lpstr>Declaring Variables</vt:lpstr>
      <vt:lpstr>Assignment Statements</vt:lpstr>
      <vt:lpstr>Assignment Statements</vt:lpstr>
      <vt:lpstr>Assignment Statements</vt:lpstr>
      <vt:lpstr>Assignment Statements</vt:lpstr>
      <vt:lpstr>Assignment Statements</vt:lpstr>
      <vt:lpstr>Writing a Simple Program</vt:lpstr>
      <vt:lpstr>Writing a Simple Program</vt:lpstr>
      <vt:lpstr>Writing a Simple Program</vt:lpstr>
      <vt:lpstr>Writing a Simple Program</vt:lpstr>
      <vt:lpstr>Writing a Simple Program</vt:lpstr>
      <vt:lpstr>Writing a Simple Program</vt:lpstr>
      <vt:lpstr>Writing a Simple Program</vt:lpstr>
      <vt:lpstr>Writing a Simple Program</vt:lpstr>
      <vt:lpstr>Trace a Program Execution</vt:lpstr>
      <vt:lpstr>Trace a Program Execution</vt:lpstr>
      <vt:lpstr>Trace a Program Execution</vt:lpstr>
      <vt:lpstr>Trace a Program Execution</vt:lpstr>
      <vt:lpstr>Trace a Program Execution</vt:lpstr>
      <vt:lpstr>Writing a Simple Program</vt:lpstr>
      <vt:lpstr>Writing a Simple Program</vt:lpstr>
      <vt:lpstr>Writing a Simple Program</vt:lpstr>
      <vt:lpstr>Writing a Simple Program</vt:lpstr>
      <vt:lpstr>Reading Input from the Console</vt:lpstr>
      <vt:lpstr>Reading Input from the Console</vt:lpstr>
      <vt:lpstr>Reading Input from the Console</vt:lpstr>
      <vt:lpstr>Reading Numbers from the Keyboard</vt:lpstr>
      <vt:lpstr>Reading Input from the Console</vt:lpstr>
      <vt:lpstr>Reading Input from the Console</vt:lpstr>
      <vt:lpstr>Program 2: Compute Area with Console/User Input</vt:lpstr>
      <vt:lpstr>Program 2: Compute Area with Console/User Input</vt:lpstr>
      <vt:lpstr>Program 2: Compute Area with Console/User Input</vt:lpstr>
      <vt:lpstr>Program 3: Compute Average</vt:lpstr>
      <vt:lpstr>Program 3: Compute Average</vt:lpstr>
      <vt:lpstr>Program 3: Compute Average</vt:lpstr>
      <vt:lpstr>Program 3: Compute Average</vt:lpstr>
      <vt:lpstr>Program 3: Compute Average</vt:lpstr>
      <vt:lpstr>Named Constants</vt:lpstr>
      <vt:lpstr>Program 4: Compute Area with a Constant</vt:lpstr>
      <vt:lpstr>Named Constants</vt:lpstr>
      <vt:lpstr>Naming Conventions</vt:lpstr>
      <vt:lpstr>Naming Conventions</vt:lpstr>
      <vt:lpstr>Numeric Operators</vt:lpstr>
      <vt:lpstr>Integer Division</vt:lpstr>
      <vt:lpstr>Remainder Operator</vt:lpstr>
      <vt:lpstr>Remainder Operator</vt:lpstr>
      <vt:lpstr>Remainder Operator</vt:lpstr>
      <vt:lpstr>Program 5: Convert Time</vt:lpstr>
      <vt:lpstr>Program 5: Convert Time</vt:lpstr>
      <vt:lpstr>Program 5: Convert Time</vt:lpstr>
      <vt:lpstr>Program 5: Convert Time</vt:lpstr>
      <vt:lpstr>Program 5: Convert Time</vt:lpstr>
      <vt:lpstr>NOTE</vt:lpstr>
      <vt:lpstr>Exponent Operations </vt:lpstr>
      <vt:lpstr>Arithmetic Expressions</vt:lpstr>
      <vt:lpstr>How to Evaluate an Expression</vt:lpstr>
      <vt:lpstr>How to Evaluate an Expression</vt:lpstr>
      <vt:lpstr>Program 6: Convert Temperature</vt:lpstr>
      <vt:lpstr>Program 6: Convert Temperature</vt:lpstr>
      <vt:lpstr>Program 6: Convert Temperature</vt:lpstr>
      <vt:lpstr>Program 6: Convert Temperature</vt:lpstr>
      <vt:lpstr>Augmented Assignment Operators</vt:lpstr>
      <vt:lpstr>Augmented Assignment Operators</vt:lpstr>
      <vt:lpstr>Augmented Assignment Operators</vt:lpstr>
      <vt:lpstr>Increment and Decrement Operators</vt:lpstr>
      <vt:lpstr>Increment and Decrement Operators</vt:lpstr>
      <vt:lpstr>Increment and Decrement Operators</vt:lpstr>
      <vt:lpstr>Increment and Decrement Operators</vt:lpstr>
      <vt:lpstr>Increment and Decrement Operators</vt:lpstr>
      <vt:lpstr>Increment and Decrement Operators</vt:lpstr>
      <vt:lpstr>Increment and Decrement Operators</vt:lpstr>
      <vt:lpstr>Increment and Decrement Operators</vt:lpstr>
      <vt:lpstr>Increment and Decrement Operators</vt:lpstr>
      <vt:lpstr>Numeric Type Conversions</vt:lpstr>
      <vt:lpstr>Numeric Type Conversions</vt:lpstr>
      <vt:lpstr>Numeric Type Conversions</vt:lpstr>
      <vt:lpstr>Numeric Type Conversions</vt:lpstr>
      <vt:lpstr>Numeric Type Conversions</vt:lpstr>
      <vt:lpstr>Type Casting</vt:lpstr>
      <vt:lpstr>Conversion Rules</vt:lpstr>
      <vt:lpstr>Program 7: Sales Tax</vt:lpstr>
      <vt:lpstr>Program 7: Sales Tax</vt:lpstr>
      <vt:lpstr>Program 7: Sales Tax</vt:lpstr>
      <vt:lpstr>Program 7: Sales Tax</vt:lpstr>
      <vt:lpstr>Casting in an Augmented Expression </vt:lpstr>
      <vt:lpstr>Program 8: Money Units</vt:lpstr>
      <vt:lpstr>Program 8: Money Units</vt:lpstr>
      <vt:lpstr>Program 8: Money Units</vt:lpstr>
      <vt:lpstr>Program 8: Money Units Step 1: Problem-solving Phase </vt:lpstr>
      <vt:lpstr>Program 8: Money Units Step 1: Problem-solving Phase </vt:lpstr>
      <vt:lpstr>Program 8: Money Units</vt:lpstr>
      <vt:lpstr>Program 8: Money Units</vt:lpstr>
      <vt:lpstr>Program 8: Money Units</vt:lpstr>
      <vt:lpstr>Common Errors and Pitfalls</vt:lpstr>
      <vt:lpstr>Common Errors and Pitfalls</vt:lpstr>
      <vt:lpstr>Common Errors and Pitfalls</vt:lpstr>
      <vt:lpstr>Common Errors and Pitfalls</vt:lpstr>
      <vt:lpstr>Common Errors and Pitfalls</vt:lpstr>
      <vt:lpstr>Common Errors and Pitfalls</vt:lpstr>
      <vt:lpstr>Common Errors and Pitfalls</vt:lpstr>
      <vt:lpstr>Chapter 2: Elementary Programming</vt:lpstr>
      <vt:lpstr>Custom Show 1</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Primitive Data Type and Operations</dc:title>
  <dc:creator>Y. Daniel Liang</dc:creator>
  <cp:lastModifiedBy>Lamya F. Daghestani</cp:lastModifiedBy>
  <cp:revision>368</cp:revision>
  <dcterms:created xsi:type="dcterms:W3CDTF">1995-06-10T17:31:50Z</dcterms:created>
  <dcterms:modified xsi:type="dcterms:W3CDTF">2019-01-12T15:00:20Z</dcterms:modified>
</cp:coreProperties>
</file>