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53"/>
  </p:notesMasterIdLst>
  <p:sldIdLst>
    <p:sldId id="921" r:id="rId2"/>
    <p:sldId id="954" r:id="rId3"/>
    <p:sldId id="955" r:id="rId4"/>
    <p:sldId id="957" r:id="rId5"/>
    <p:sldId id="958" r:id="rId6"/>
    <p:sldId id="959" r:id="rId7"/>
    <p:sldId id="960" r:id="rId8"/>
    <p:sldId id="961" r:id="rId9"/>
    <p:sldId id="968" r:id="rId10"/>
    <p:sldId id="967" r:id="rId11"/>
    <p:sldId id="969" r:id="rId12"/>
    <p:sldId id="970" r:id="rId13"/>
    <p:sldId id="971" r:id="rId14"/>
    <p:sldId id="972" r:id="rId15"/>
    <p:sldId id="973" r:id="rId16"/>
    <p:sldId id="974" r:id="rId17"/>
    <p:sldId id="975" r:id="rId18"/>
    <p:sldId id="976" r:id="rId19"/>
    <p:sldId id="977" r:id="rId20"/>
    <p:sldId id="978" r:id="rId21"/>
    <p:sldId id="979" r:id="rId22"/>
    <p:sldId id="980" r:id="rId23"/>
    <p:sldId id="981" r:id="rId24"/>
    <p:sldId id="983" r:id="rId25"/>
    <p:sldId id="987" r:id="rId26"/>
    <p:sldId id="988" r:id="rId27"/>
    <p:sldId id="985" r:id="rId28"/>
    <p:sldId id="989" r:id="rId29"/>
    <p:sldId id="986" r:id="rId30"/>
    <p:sldId id="991" r:id="rId31"/>
    <p:sldId id="992" r:id="rId32"/>
    <p:sldId id="993" r:id="rId33"/>
    <p:sldId id="994" r:id="rId34"/>
    <p:sldId id="997" r:id="rId35"/>
    <p:sldId id="995" r:id="rId36"/>
    <p:sldId id="996" r:id="rId37"/>
    <p:sldId id="998" r:id="rId38"/>
    <p:sldId id="999" r:id="rId39"/>
    <p:sldId id="1005" r:id="rId40"/>
    <p:sldId id="1000" r:id="rId41"/>
    <p:sldId id="1007" r:id="rId42"/>
    <p:sldId id="1006" r:id="rId43"/>
    <p:sldId id="1008" r:id="rId44"/>
    <p:sldId id="1009" r:id="rId45"/>
    <p:sldId id="1001" r:id="rId46"/>
    <p:sldId id="1002" r:id="rId47"/>
    <p:sldId id="1003" r:id="rId48"/>
    <p:sldId id="1004" r:id="rId49"/>
    <p:sldId id="1010" r:id="rId50"/>
    <p:sldId id="1011" r:id="rId51"/>
    <p:sldId id="922" r:id="rId52"/>
  </p:sldIdLst>
  <p:sldSz cx="9144000" cy="6858000" type="screen4x3"/>
  <p:notesSz cx="6858000" cy="9144000"/>
  <p:custShowLst>
    <p:custShow name="Custom Show 1" id="0">
      <p:sldLst/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">
          <p15:clr>
            <a:srgbClr val="A4A3A4"/>
          </p15:clr>
        </p15:guide>
        <p15:guide id="2" pos="5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BB3E3"/>
    <a:srgbClr val="240F33"/>
    <a:srgbClr val="82C355"/>
    <a:srgbClr val="C4E3AF"/>
    <a:srgbClr val="9BCF77"/>
    <a:srgbClr val="B4DB99"/>
    <a:srgbClr val="9DD07A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9766CB-6A04-429D-B5BE-FFA08CBE9D73}" v="13" dt="2019-03-31T11:24:54.5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53" autoAdjust="0"/>
    <p:restoredTop sz="94618" autoAdjust="0"/>
  </p:normalViewPr>
  <p:slideViewPr>
    <p:cSldViewPr>
      <p:cViewPr>
        <p:scale>
          <a:sx n="64" d="100"/>
          <a:sy n="64" d="100"/>
        </p:scale>
        <p:origin x="1444" y="44"/>
      </p:cViewPr>
      <p:guideLst>
        <p:guide orient="horz" pos="864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964" y="108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microsoft.com/office/2016/11/relationships/changesInfo" Target="changesInfos/changesInfo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MYA FOUAD MOHAMAD DAGHESTANI" userId="a436c0b0-45b9-4e41-97cd-63c07e065e95" providerId="ADAL" clId="{FA9766CB-6A04-429D-B5BE-FFA08CBE9D73}"/>
    <pc:docChg chg="undo delSld modSld sldOrd">
      <pc:chgData name="LAMYA FOUAD MOHAMAD DAGHESTANI" userId="a436c0b0-45b9-4e41-97cd-63c07e065e95" providerId="ADAL" clId="{FA9766CB-6A04-429D-B5BE-FFA08CBE9D73}" dt="2019-03-31T11:25:03.659" v="37" actId="1076"/>
      <pc:docMkLst>
        <pc:docMk/>
      </pc:docMkLst>
      <pc:sldChg chg="delSp">
        <pc:chgData name="LAMYA FOUAD MOHAMAD DAGHESTANI" userId="a436c0b0-45b9-4e41-97cd-63c07e065e95" providerId="ADAL" clId="{FA9766CB-6A04-429D-B5BE-FFA08CBE9D73}" dt="2019-03-31T11:02:34.558" v="0" actId="478"/>
        <pc:sldMkLst>
          <pc:docMk/>
          <pc:sldMk cId="69576074" sldId="921"/>
        </pc:sldMkLst>
        <pc:picChg chg="del">
          <ac:chgData name="LAMYA FOUAD MOHAMAD DAGHESTANI" userId="a436c0b0-45b9-4e41-97cd-63c07e065e95" providerId="ADAL" clId="{FA9766CB-6A04-429D-B5BE-FFA08CBE9D73}" dt="2019-03-31T11:02:34.558" v="0" actId="478"/>
          <ac:picMkLst>
            <pc:docMk/>
            <pc:sldMk cId="69576074" sldId="921"/>
            <ac:picMk id="62466" creationId="{00000000-0000-0000-0000-000000000000}"/>
          </ac:picMkLst>
        </pc:picChg>
      </pc:sldChg>
      <pc:sldChg chg="delSp modSp">
        <pc:chgData name="LAMYA FOUAD MOHAMAD DAGHESTANI" userId="a436c0b0-45b9-4e41-97cd-63c07e065e95" providerId="ADAL" clId="{FA9766CB-6A04-429D-B5BE-FFA08CBE9D73}" dt="2019-03-31T11:23:33.848" v="33" actId="20577"/>
        <pc:sldMkLst>
          <pc:docMk/>
          <pc:sldMk cId="1354227094" sldId="922"/>
        </pc:sldMkLst>
        <pc:spChg chg="mod">
          <ac:chgData name="LAMYA FOUAD MOHAMAD DAGHESTANI" userId="a436c0b0-45b9-4e41-97cd-63c07e065e95" providerId="ADAL" clId="{FA9766CB-6A04-429D-B5BE-FFA08CBE9D73}" dt="2019-03-31T11:23:33.848" v="33" actId="20577"/>
          <ac:spMkLst>
            <pc:docMk/>
            <pc:sldMk cId="1354227094" sldId="922"/>
            <ac:spMk id="2" creationId="{00000000-0000-0000-0000-000000000000}"/>
          </ac:spMkLst>
        </pc:spChg>
        <pc:picChg chg="del">
          <ac:chgData name="LAMYA FOUAD MOHAMAD DAGHESTANI" userId="a436c0b0-45b9-4e41-97cd-63c07e065e95" providerId="ADAL" clId="{FA9766CB-6A04-429D-B5BE-FFA08CBE9D73}" dt="2019-03-31T11:22:55.328" v="16" actId="478"/>
          <ac:picMkLst>
            <pc:docMk/>
            <pc:sldMk cId="1354227094" sldId="922"/>
            <ac:picMk id="62466" creationId="{00000000-0000-0000-0000-000000000000}"/>
          </ac:picMkLst>
        </pc:picChg>
      </pc:sldChg>
      <pc:sldChg chg="del">
        <pc:chgData name="LAMYA FOUAD MOHAMAD DAGHESTANI" userId="a436c0b0-45b9-4e41-97cd-63c07e065e95" providerId="ADAL" clId="{FA9766CB-6A04-429D-B5BE-FFA08CBE9D73}" dt="2019-03-31T11:15:54.507" v="1" actId="2696"/>
        <pc:sldMkLst>
          <pc:docMk/>
          <pc:sldMk cId="1743967281" sldId="956"/>
        </pc:sldMkLst>
      </pc:sldChg>
      <pc:sldChg chg="modSp del ord">
        <pc:chgData name="LAMYA FOUAD MOHAMAD DAGHESTANI" userId="a436c0b0-45b9-4e41-97cd-63c07e065e95" providerId="ADAL" clId="{FA9766CB-6A04-429D-B5BE-FFA08CBE9D73}" dt="2019-03-31T11:23:04.469" v="17" actId="2696"/>
        <pc:sldMkLst>
          <pc:docMk/>
          <pc:sldMk cId="221081545" sldId="962"/>
        </pc:sldMkLst>
        <pc:spChg chg="mod">
          <ac:chgData name="LAMYA FOUAD MOHAMAD DAGHESTANI" userId="a436c0b0-45b9-4e41-97cd-63c07e065e95" providerId="ADAL" clId="{FA9766CB-6A04-429D-B5BE-FFA08CBE9D73}" dt="2019-03-31T11:19:18.107" v="10" actId="13926"/>
          <ac:spMkLst>
            <pc:docMk/>
            <pc:sldMk cId="221081545" sldId="962"/>
            <ac:spMk id="2" creationId="{00000000-0000-0000-0000-000000000000}"/>
          </ac:spMkLst>
        </pc:spChg>
      </pc:sldChg>
      <pc:sldChg chg="modSp del ord">
        <pc:chgData name="LAMYA FOUAD MOHAMAD DAGHESTANI" userId="a436c0b0-45b9-4e41-97cd-63c07e065e95" providerId="ADAL" clId="{FA9766CB-6A04-429D-B5BE-FFA08CBE9D73}" dt="2019-03-31T11:23:04.537" v="19" actId="2696"/>
        <pc:sldMkLst>
          <pc:docMk/>
          <pc:sldMk cId="2441723699" sldId="964"/>
        </pc:sldMkLst>
        <pc:spChg chg="mod">
          <ac:chgData name="LAMYA FOUAD MOHAMAD DAGHESTANI" userId="a436c0b0-45b9-4e41-97cd-63c07e065e95" providerId="ADAL" clId="{FA9766CB-6A04-429D-B5BE-FFA08CBE9D73}" dt="2019-03-31T11:19:08.252" v="8" actId="13926"/>
          <ac:spMkLst>
            <pc:docMk/>
            <pc:sldMk cId="2441723699" sldId="964"/>
            <ac:spMk id="2" creationId="{00000000-0000-0000-0000-000000000000}"/>
          </ac:spMkLst>
        </pc:spChg>
      </pc:sldChg>
      <pc:sldChg chg="modSp del ord">
        <pc:chgData name="LAMYA FOUAD MOHAMAD DAGHESTANI" userId="a436c0b0-45b9-4e41-97cd-63c07e065e95" providerId="ADAL" clId="{FA9766CB-6A04-429D-B5BE-FFA08CBE9D73}" dt="2019-03-31T11:23:04.580" v="20" actId="2696"/>
        <pc:sldMkLst>
          <pc:docMk/>
          <pc:sldMk cId="2164481852" sldId="965"/>
        </pc:sldMkLst>
        <pc:spChg chg="mod">
          <ac:chgData name="LAMYA FOUAD MOHAMAD DAGHESTANI" userId="a436c0b0-45b9-4e41-97cd-63c07e065e95" providerId="ADAL" clId="{FA9766CB-6A04-429D-B5BE-FFA08CBE9D73}" dt="2019-03-31T11:19:03.860" v="7" actId="13926"/>
          <ac:spMkLst>
            <pc:docMk/>
            <pc:sldMk cId="2164481852" sldId="965"/>
            <ac:spMk id="2" creationId="{00000000-0000-0000-0000-000000000000}"/>
          </ac:spMkLst>
        </pc:spChg>
      </pc:sldChg>
      <pc:sldChg chg="modSp del ord">
        <pc:chgData name="LAMYA FOUAD MOHAMAD DAGHESTANI" userId="a436c0b0-45b9-4e41-97cd-63c07e065e95" providerId="ADAL" clId="{FA9766CB-6A04-429D-B5BE-FFA08CBE9D73}" dt="2019-03-31T11:23:04.502" v="18" actId="2696"/>
        <pc:sldMkLst>
          <pc:docMk/>
          <pc:sldMk cId="4079237053" sldId="966"/>
        </pc:sldMkLst>
        <pc:spChg chg="mod">
          <ac:chgData name="LAMYA FOUAD MOHAMAD DAGHESTANI" userId="a436c0b0-45b9-4e41-97cd-63c07e065e95" providerId="ADAL" clId="{FA9766CB-6A04-429D-B5BE-FFA08CBE9D73}" dt="2019-03-31T11:19:12.687" v="9" actId="13926"/>
          <ac:spMkLst>
            <pc:docMk/>
            <pc:sldMk cId="4079237053" sldId="966"/>
            <ac:spMk id="2" creationId="{00000000-0000-0000-0000-000000000000}"/>
          </ac:spMkLst>
        </pc:spChg>
      </pc:sldChg>
      <pc:sldChg chg="ord">
        <pc:chgData name="LAMYA FOUAD MOHAMAD DAGHESTANI" userId="a436c0b0-45b9-4e41-97cd-63c07e065e95" providerId="ADAL" clId="{FA9766CB-6A04-429D-B5BE-FFA08CBE9D73}" dt="2019-03-31T11:20:16.269" v="12"/>
        <pc:sldMkLst>
          <pc:docMk/>
          <pc:sldMk cId="1052638994" sldId="978"/>
        </pc:sldMkLst>
      </pc:sldChg>
      <pc:sldChg chg="modSp del ord">
        <pc:chgData name="LAMYA FOUAD MOHAMAD DAGHESTANI" userId="a436c0b0-45b9-4e41-97cd-63c07e065e95" providerId="ADAL" clId="{FA9766CB-6A04-429D-B5BE-FFA08CBE9D73}" dt="2019-03-31T11:23:04.594" v="21" actId="2696"/>
        <pc:sldMkLst>
          <pc:docMk/>
          <pc:sldMk cId="2348270238" sldId="982"/>
        </pc:sldMkLst>
        <pc:spChg chg="mod">
          <ac:chgData name="LAMYA FOUAD MOHAMAD DAGHESTANI" userId="a436c0b0-45b9-4e41-97cd-63c07e065e95" providerId="ADAL" clId="{FA9766CB-6A04-429D-B5BE-FFA08CBE9D73}" dt="2019-03-31T11:22:00.677" v="14" actId="13926"/>
          <ac:spMkLst>
            <pc:docMk/>
            <pc:sldMk cId="2348270238" sldId="982"/>
            <ac:spMk id="2" creationId="{00000000-0000-0000-0000-000000000000}"/>
          </ac:spMkLst>
        </pc:spChg>
      </pc:sldChg>
      <pc:sldChg chg="delSp modSp">
        <pc:chgData name="LAMYA FOUAD MOHAMAD DAGHESTANI" userId="a436c0b0-45b9-4e41-97cd-63c07e065e95" providerId="ADAL" clId="{FA9766CB-6A04-429D-B5BE-FFA08CBE9D73}" dt="2019-03-31T11:24:54.551" v="36"/>
        <pc:sldMkLst>
          <pc:docMk/>
          <pc:sldMk cId="3774442312" sldId="999"/>
        </pc:sldMkLst>
        <pc:picChg chg="del mod">
          <ac:chgData name="LAMYA FOUAD MOHAMAD DAGHESTANI" userId="a436c0b0-45b9-4e41-97cd-63c07e065e95" providerId="ADAL" clId="{FA9766CB-6A04-429D-B5BE-FFA08CBE9D73}" dt="2019-03-31T11:24:54.551" v="36"/>
          <ac:picMkLst>
            <pc:docMk/>
            <pc:sldMk cId="3774442312" sldId="999"/>
            <ac:picMk id="3" creationId="{00000000-0000-0000-0000-000000000000}"/>
          </ac:picMkLst>
        </pc:picChg>
      </pc:sldChg>
      <pc:sldChg chg="modSp">
        <pc:chgData name="LAMYA FOUAD MOHAMAD DAGHESTANI" userId="a436c0b0-45b9-4e41-97cd-63c07e065e95" providerId="ADAL" clId="{FA9766CB-6A04-429D-B5BE-FFA08CBE9D73}" dt="2019-03-31T11:25:03.659" v="37" actId="1076"/>
        <pc:sldMkLst>
          <pc:docMk/>
          <pc:sldMk cId="1387632901" sldId="1005"/>
        </pc:sldMkLst>
        <pc:picChg chg="mod">
          <ac:chgData name="LAMYA FOUAD MOHAMAD DAGHESTANI" userId="a436c0b0-45b9-4e41-97cd-63c07e065e95" providerId="ADAL" clId="{FA9766CB-6A04-429D-B5BE-FFA08CBE9D73}" dt="2019-03-31T11:25:03.659" v="37" actId="1076"/>
          <ac:picMkLst>
            <pc:docMk/>
            <pc:sldMk cId="1387632901" sldId="1005"/>
            <ac:picMk id="3" creationId="{00000000-0000-0000-0000-000000000000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8204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1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686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rgbClr val="C4E3A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72" name="Rectangle 3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56600"/>
            <a:ext cx="7772400" cy="202631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240673" name="Rectangle 3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459115"/>
            <a:ext cx="6400800" cy="1752600"/>
          </a:xfrm>
        </p:spPr>
        <p:txBody>
          <a:bodyPr anchor="ctr"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pic>
        <p:nvPicPr>
          <p:cNvPr id="65" name="Picture 64" descr="KAU-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86800" y="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973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7705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8575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8575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8991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0">
              <a:schemeClr val="bg1"/>
            </a:gs>
            <a:gs pos="100000">
              <a:srgbClr val="C4E3A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7049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4261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5735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5735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0725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0196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4736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41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654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585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4E3A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64576"/>
            <a:ext cx="7772400" cy="112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41438"/>
            <a:ext cx="7772400" cy="443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pic>
        <p:nvPicPr>
          <p:cNvPr id="35" name="Picture 34" descr="KAU-logo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86800" y="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14"/>
          <p:cNvSpPr>
            <a:spLocks noChangeArrowheads="1"/>
          </p:cNvSpPr>
          <p:nvPr userDrawn="1"/>
        </p:nvSpPr>
        <p:spPr bwMode="auto">
          <a:xfrm>
            <a:off x="0" y="6781800"/>
            <a:ext cx="9144000" cy="76200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7" name="Rectangle 15"/>
          <p:cNvSpPr>
            <a:spLocks noChangeArrowheads="1"/>
          </p:cNvSpPr>
          <p:nvPr userDrawn="1"/>
        </p:nvSpPr>
        <p:spPr bwMode="auto">
          <a:xfrm>
            <a:off x="0" y="6477000"/>
            <a:ext cx="9144000" cy="76200"/>
          </a:xfrm>
          <a:prstGeom prst="rect">
            <a:avLst/>
          </a:prstGeom>
          <a:gradFill rotWithShape="0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8" name="Rectangle 16"/>
          <p:cNvSpPr>
            <a:spLocks noChangeArrowheads="1"/>
          </p:cNvSpPr>
          <p:nvPr userDrawn="1"/>
        </p:nvSpPr>
        <p:spPr bwMode="auto">
          <a:xfrm>
            <a:off x="0" y="6553200"/>
            <a:ext cx="9144000" cy="228600"/>
          </a:xfrm>
          <a:prstGeom prst="rect">
            <a:avLst/>
          </a:prstGeom>
          <a:gradFill rotWithShape="0">
            <a:gsLst>
              <a:gs pos="0">
                <a:srgbClr val="EAEAEA">
                  <a:gamma/>
                  <a:shade val="81176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8117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9" name="Text Box 17"/>
          <p:cNvSpPr txBox="1">
            <a:spLocks noChangeArrowheads="1"/>
          </p:cNvSpPr>
          <p:nvPr userDrawn="1"/>
        </p:nvSpPr>
        <p:spPr bwMode="auto">
          <a:xfrm>
            <a:off x="0" y="6553200"/>
            <a:ext cx="9144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27432" rIns="0" bIns="0">
            <a:spAutoFit/>
          </a:bodyPr>
          <a:lstStyle/>
          <a:p>
            <a:pPr algn="ctr" eaLnBrk="0" hangingPunct="0">
              <a:defRPr/>
            </a:pPr>
            <a:r>
              <a:rPr lang="en-US" sz="1200" b="1" dirty="0">
                <a:latin typeface="Arial" charset="0"/>
                <a:cs typeface="Arial" charset="0"/>
              </a:rPr>
              <a:t>Chapter 8:</a:t>
            </a:r>
            <a:r>
              <a:rPr lang="en-US" sz="1200" b="1" baseline="0" dirty="0">
                <a:latin typeface="Arial" charset="0"/>
                <a:cs typeface="Arial" charset="0"/>
              </a:rPr>
              <a:t> Arrays (Multi-Dimensional)</a:t>
            </a:r>
            <a:endParaRPr lang="en-US" sz="1200" b="1" i="1" dirty="0">
              <a:latin typeface="Arial" charset="0"/>
              <a:cs typeface="Arial" charset="0"/>
            </a:endParaRPr>
          </a:p>
        </p:txBody>
      </p:sp>
      <p:sp>
        <p:nvSpPr>
          <p:cNvPr id="40" name="Text Box 18"/>
          <p:cNvSpPr txBox="1">
            <a:spLocks noChangeArrowheads="1"/>
          </p:cNvSpPr>
          <p:nvPr userDrawn="1"/>
        </p:nvSpPr>
        <p:spPr bwMode="auto">
          <a:xfrm>
            <a:off x="8077200" y="6553200"/>
            <a:ext cx="9906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27432" rIns="0" bIns="0">
            <a:spAutoFit/>
          </a:bodyPr>
          <a:lstStyle/>
          <a:p>
            <a:pPr algn="r" eaLnBrk="0" hangingPunct="0">
              <a:defRPr/>
            </a:pPr>
            <a:r>
              <a:rPr lang="en-US" sz="1000" i="1">
                <a:latin typeface="Arial" charset="0"/>
                <a:cs typeface="Arial" charset="0"/>
              </a:rPr>
              <a:t>page </a:t>
            </a:r>
            <a:fld id="{50B22645-DC31-4892-A364-81D5F1FDD504}" type="slidenum">
              <a:rPr lang="en-US" sz="1000" i="1">
                <a:latin typeface="Arial" charset="0"/>
                <a:cs typeface="Arial" charset="0"/>
              </a:rPr>
              <a:pPr algn="r" eaLnBrk="0" hangingPunct="0">
                <a:defRPr/>
              </a:pPr>
              <a:t>‹#›</a:t>
            </a:fld>
            <a:endParaRPr lang="en-US" sz="1000" i="1">
              <a:latin typeface="Arial" charset="0"/>
              <a:cs typeface="Arial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11113" y="6550025"/>
            <a:ext cx="1540806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000" i="1" dirty="0"/>
              <a:t>© Dr. Jonathan Cazalas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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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armstrong.edu/liang/intro11e/html/PassTwoDimensionalArray.html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cs.armstrong.edu/liang/intro11e/html/GradeExam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cs.armstrong.edu/liang/animation/web/ClosestPair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cs.armstrong.edu/liang/intro11e/html/CheckSudokuSolutionWithLineNumber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663840"/>
            <a:ext cx="7772400" cy="2026315"/>
          </a:xfrm>
        </p:spPr>
        <p:txBody>
          <a:bodyPr/>
          <a:lstStyle/>
          <a:p>
            <a:r>
              <a:rPr lang="en-US" dirty="0"/>
              <a:t>Chapter 8:</a:t>
            </a:r>
            <a:br>
              <a:rPr lang="en-US" dirty="0"/>
            </a:br>
            <a:r>
              <a:rPr lang="en-US" dirty="0"/>
              <a:t>Arrays</a:t>
            </a:r>
            <a:br>
              <a:rPr lang="en-US" dirty="0"/>
            </a:br>
            <a:r>
              <a:rPr lang="en-US" dirty="0"/>
              <a:t>(Multidimensional Arrays)</a:t>
            </a:r>
          </a:p>
        </p:txBody>
      </p:sp>
    </p:spTree>
    <p:extLst>
      <p:ext uri="{BB962C8B-B14F-4D97-AF65-F5344CB8AC3E}">
        <p14:creationId xmlns:p14="http://schemas.microsoft.com/office/powerpoint/2010/main" val="69576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Processing Two-Dimensional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59" cy="5121557"/>
          </a:xfrm>
        </p:spPr>
        <p:txBody>
          <a:bodyPr/>
          <a:lstStyle/>
          <a:p>
            <a:r>
              <a:rPr lang="en-US" altLang="en-US" b="1" dirty="0">
                <a:cs typeface="Times New Roman" panose="02020603050405020304" pitchFamily="18" charset="0"/>
              </a:rPr>
              <a:t>Initializing arrays</a:t>
            </a:r>
            <a:r>
              <a:rPr lang="en-US" altLang="en-US" dirty="0">
                <a:cs typeface="Times New Roman" panose="02020603050405020304" pitchFamily="18" charset="0"/>
              </a:rPr>
              <a:t> with input values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Of course, we use two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for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loops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Pay attention to the loop-continuation-condition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How we used 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matrix.length</a:t>
            </a:r>
            <a:endParaRPr lang="en-US" altLang="en-US" b="1" dirty="0">
              <a:latin typeface="Courier"/>
              <a:cs typeface="Times New Roman" panose="02020603050405020304" pitchFamily="18" charset="0"/>
            </a:endParaRP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matrix[row].length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5057" y="4081885"/>
            <a:ext cx="8333885" cy="2062103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>
                <a:latin typeface="Courier"/>
              </a:rPr>
              <a:t>java.util.Scanner</a:t>
            </a:r>
            <a:r>
              <a:rPr lang="en-US" dirty="0">
                <a:latin typeface="Courier"/>
              </a:rPr>
              <a:t> input = </a:t>
            </a:r>
            <a:r>
              <a:rPr lang="en-US" b="1" dirty="0">
                <a:latin typeface="Courier"/>
              </a:rPr>
              <a:t>new </a:t>
            </a:r>
            <a:r>
              <a:rPr lang="en-US" dirty="0">
                <a:latin typeface="Courier"/>
              </a:rPr>
              <a:t>Scanner(System.in);</a:t>
            </a:r>
          </a:p>
          <a:p>
            <a:r>
              <a:rPr lang="en-US" dirty="0" err="1">
                <a:latin typeface="Courier"/>
              </a:rPr>
              <a:t>System.out.println</a:t>
            </a:r>
            <a:r>
              <a:rPr lang="en-US" dirty="0">
                <a:latin typeface="Courier"/>
              </a:rPr>
              <a:t>(</a:t>
            </a:r>
            <a:r>
              <a:rPr lang="en-US" b="1" dirty="0">
                <a:latin typeface="Courier"/>
              </a:rPr>
              <a:t>"Enter " </a:t>
            </a:r>
            <a:r>
              <a:rPr lang="en-US" dirty="0">
                <a:latin typeface="Courier"/>
              </a:rPr>
              <a:t>+ </a:t>
            </a:r>
            <a:r>
              <a:rPr lang="en-US" dirty="0" err="1">
                <a:latin typeface="Courier"/>
              </a:rPr>
              <a:t>matrix.length</a:t>
            </a:r>
            <a:r>
              <a:rPr lang="en-US" dirty="0">
                <a:latin typeface="Courier"/>
              </a:rPr>
              <a:t> + </a:t>
            </a:r>
            <a:r>
              <a:rPr lang="en-US" b="1" dirty="0">
                <a:latin typeface="Courier"/>
              </a:rPr>
              <a:t>" rows and " </a:t>
            </a:r>
            <a:r>
              <a:rPr lang="en-US" dirty="0">
                <a:latin typeface="Courier"/>
              </a:rPr>
              <a:t>+</a:t>
            </a:r>
          </a:p>
          <a:p>
            <a:r>
              <a:rPr lang="en-US" dirty="0">
                <a:latin typeface="Courier"/>
              </a:rPr>
              <a:t>                    matrix[</a:t>
            </a:r>
            <a:r>
              <a:rPr lang="en-US" b="1" dirty="0">
                <a:latin typeface="Courier"/>
              </a:rPr>
              <a:t>0</a:t>
            </a:r>
            <a:r>
              <a:rPr lang="en-US" dirty="0">
                <a:latin typeface="Courier"/>
              </a:rPr>
              <a:t>].length + </a:t>
            </a:r>
            <a:r>
              <a:rPr lang="en-US" b="1" dirty="0">
                <a:latin typeface="Courier"/>
              </a:rPr>
              <a:t>" columns: "</a:t>
            </a:r>
            <a:r>
              <a:rPr lang="en-US" dirty="0">
                <a:latin typeface="Courier"/>
              </a:rPr>
              <a:t>);</a:t>
            </a:r>
          </a:p>
          <a:p>
            <a:r>
              <a:rPr lang="en-US" b="1" dirty="0">
                <a:latin typeface="Courier"/>
              </a:rPr>
              <a:t>for </a:t>
            </a:r>
            <a:r>
              <a:rPr lang="en-US" dirty="0">
                <a:latin typeface="Courier"/>
              </a:rPr>
              <a:t>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>
                <a:latin typeface="Courier"/>
              </a:rPr>
              <a:t>row = </a:t>
            </a:r>
            <a:r>
              <a:rPr lang="en-US" b="1" dirty="0">
                <a:latin typeface="Courier"/>
              </a:rPr>
              <a:t>0</a:t>
            </a:r>
            <a:r>
              <a:rPr lang="en-US" dirty="0">
                <a:latin typeface="Courier"/>
              </a:rPr>
              <a:t>; row &lt; 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matrix.length</a:t>
            </a:r>
            <a:r>
              <a:rPr lang="en-US" dirty="0">
                <a:latin typeface="Courier"/>
              </a:rPr>
              <a:t>; row++) {</a:t>
            </a:r>
          </a:p>
          <a:p>
            <a:r>
              <a:rPr lang="en-US" b="1" dirty="0">
                <a:latin typeface="Courier"/>
              </a:rPr>
              <a:t>   for </a:t>
            </a:r>
            <a:r>
              <a:rPr lang="en-US" dirty="0">
                <a:latin typeface="Courier"/>
              </a:rPr>
              <a:t>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>
                <a:latin typeface="Courier"/>
              </a:rPr>
              <a:t>column = </a:t>
            </a:r>
            <a:r>
              <a:rPr lang="en-US" b="1" dirty="0">
                <a:latin typeface="Courier"/>
              </a:rPr>
              <a:t>0</a:t>
            </a:r>
            <a:r>
              <a:rPr lang="en-US" dirty="0">
                <a:latin typeface="Courier"/>
              </a:rPr>
              <a:t>; column &lt;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matrix[row].length</a:t>
            </a:r>
            <a:r>
              <a:rPr lang="en-US" dirty="0">
                <a:latin typeface="Courier"/>
              </a:rPr>
              <a:t>; column++) {</a:t>
            </a:r>
          </a:p>
          <a:p>
            <a:r>
              <a:rPr lang="en-US" dirty="0">
                <a:latin typeface="Courier"/>
              </a:rPr>
              <a:t>      matrix[row][column] = </a:t>
            </a:r>
            <a:r>
              <a:rPr lang="en-US" dirty="0" err="1">
                <a:latin typeface="Courier"/>
              </a:rPr>
              <a:t>input.nextInt</a:t>
            </a:r>
            <a:r>
              <a:rPr lang="en-US" dirty="0">
                <a:latin typeface="Courier"/>
              </a:rPr>
              <a:t>();</a:t>
            </a:r>
          </a:p>
          <a:p>
            <a:r>
              <a:rPr lang="en-US" dirty="0">
                <a:latin typeface="Courier"/>
              </a:rPr>
              <a:t>   }</a:t>
            </a:r>
          </a:p>
          <a:p>
            <a:r>
              <a:rPr lang="en-US" dirty="0">
                <a:latin typeface="Courier"/>
              </a:rPr>
              <a:t>}</a:t>
            </a:r>
            <a:endParaRPr lang="en-US" b="1" dirty="0"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718223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Processing Two-Dimensional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59" cy="5121557"/>
          </a:xfrm>
        </p:spPr>
        <p:txBody>
          <a:bodyPr/>
          <a:lstStyle/>
          <a:p>
            <a:r>
              <a:rPr lang="en-US" altLang="en-US" b="1" dirty="0">
                <a:cs typeface="Times New Roman" panose="02020603050405020304" pitchFamily="18" charset="0"/>
              </a:rPr>
              <a:t>Initializing arrays</a:t>
            </a:r>
            <a:r>
              <a:rPr lang="en-US" altLang="en-US" dirty="0">
                <a:cs typeface="Times New Roman" panose="02020603050405020304" pitchFamily="18" charset="0"/>
              </a:rPr>
              <a:t> with </a:t>
            </a:r>
            <a:r>
              <a:rPr lang="en-US" altLang="en-US" u="sng" dirty="0">
                <a:cs typeface="Times New Roman" panose="02020603050405020304" pitchFamily="18" charset="0"/>
              </a:rPr>
              <a:t>random</a:t>
            </a:r>
            <a:r>
              <a:rPr lang="en-US" altLang="en-US" dirty="0">
                <a:cs typeface="Times New Roman" panose="02020603050405020304" pitchFamily="18" charset="0"/>
              </a:rPr>
              <a:t> values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Same as last example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Same loop continuation conditions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Only difference is using random values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5057" y="3659430"/>
            <a:ext cx="8333885" cy="132343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latin typeface="Courier"/>
              </a:rPr>
              <a:t>for </a:t>
            </a:r>
            <a:r>
              <a:rPr lang="en-US" dirty="0">
                <a:latin typeface="Courier"/>
              </a:rPr>
              <a:t>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>
                <a:latin typeface="Courier"/>
              </a:rPr>
              <a:t>row = </a:t>
            </a:r>
            <a:r>
              <a:rPr lang="en-US" b="1" dirty="0">
                <a:latin typeface="Courier"/>
              </a:rPr>
              <a:t>0</a:t>
            </a:r>
            <a:r>
              <a:rPr lang="en-US" dirty="0">
                <a:latin typeface="Courier"/>
              </a:rPr>
              <a:t>; row &lt; </a:t>
            </a:r>
            <a:r>
              <a:rPr lang="en-US" dirty="0" err="1">
                <a:latin typeface="Courier"/>
              </a:rPr>
              <a:t>matrix.length</a:t>
            </a:r>
            <a:r>
              <a:rPr lang="en-US" dirty="0">
                <a:latin typeface="Courier"/>
              </a:rPr>
              <a:t>; row++) {</a:t>
            </a:r>
          </a:p>
          <a:p>
            <a:r>
              <a:rPr lang="en-US" b="1" dirty="0">
                <a:latin typeface="Courier"/>
              </a:rPr>
              <a:t>   for </a:t>
            </a:r>
            <a:r>
              <a:rPr lang="en-US" dirty="0">
                <a:latin typeface="Courier"/>
              </a:rPr>
              <a:t>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>
                <a:latin typeface="Courier"/>
              </a:rPr>
              <a:t>column = </a:t>
            </a:r>
            <a:r>
              <a:rPr lang="en-US" b="1" dirty="0">
                <a:latin typeface="Courier"/>
              </a:rPr>
              <a:t>0</a:t>
            </a:r>
            <a:r>
              <a:rPr lang="en-US" dirty="0">
                <a:latin typeface="Courier"/>
              </a:rPr>
              <a:t>; column &lt; matrix[row].length; column++) {</a:t>
            </a:r>
          </a:p>
          <a:p>
            <a:r>
              <a:rPr lang="en-US" dirty="0">
                <a:latin typeface="Courier"/>
              </a:rPr>
              <a:t>      matrix[row][column] = (</a:t>
            </a:r>
            <a:r>
              <a:rPr lang="en-US" b="1" dirty="0" err="1">
                <a:latin typeface="Courier"/>
              </a:rPr>
              <a:t>int</a:t>
            </a:r>
            <a:r>
              <a:rPr lang="en-US" dirty="0">
                <a:latin typeface="Courier"/>
              </a:rPr>
              <a:t>)(</a:t>
            </a:r>
            <a:r>
              <a:rPr lang="en-US" dirty="0" err="1">
                <a:latin typeface="Courier"/>
              </a:rPr>
              <a:t>Math.random</a:t>
            </a:r>
            <a:r>
              <a:rPr lang="en-US" dirty="0">
                <a:latin typeface="Courier"/>
              </a:rPr>
              <a:t>() * </a:t>
            </a:r>
            <a:r>
              <a:rPr lang="en-US" b="1" dirty="0">
                <a:latin typeface="Courier"/>
              </a:rPr>
              <a:t>100</a:t>
            </a:r>
            <a:r>
              <a:rPr lang="en-US" dirty="0">
                <a:latin typeface="Courier"/>
              </a:rPr>
              <a:t>);</a:t>
            </a:r>
          </a:p>
          <a:p>
            <a:r>
              <a:rPr lang="en-US" dirty="0">
                <a:latin typeface="Courier"/>
              </a:rPr>
              <a:t>   }</a:t>
            </a:r>
          </a:p>
          <a:p>
            <a:r>
              <a:rPr lang="en-US" dirty="0">
                <a:latin typeface="Courier"/>
              </a:rPr>
              <a:t>}</a:t>
            </a:r>
            <a:endParaRPr lang="en-US" b="1" dirty="0"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852157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Processing Two-Dimensional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59" cy="5121557"/>
          </a:xfrm>
        </p:spPr>
        <p:txBody>
          <a:bodyPr/>
          <a:lstStyle/>
          <a:p>
            <a:r>
              <a:rPr lang="en-US" altLang="en-US" b="1" dirty="0">
                <a:cs typeface="Times New Roman" panose="02020603050405020304" pitchFamily="18" charset="0"/>
              </a:rPr>
              <a:t>Printing</a:t>
            </a:r>
            <a:r>
              <a:rPr lang="en-US" altLang="en-US" dirty="0">
                <a:cs typeface="Times New Roman" panose="02020603050405020304" pitchFamily="18" charset="0"/>
              </a:rPr>
              <a:t> arrays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We print the individual elements inside the inner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for</a:t>
            </a:r>
            <a:r>
              <a:rPr lang="en-US" altLang="en-US" dirty="0">
                <a:cs typeface="Times New Roman" panose="02020603050405020304" pitchFamily="18" charset="0"/>
              </a:rPr>
              <a:t> loop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we use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print</a:t>
            </a:r>
            <a:r>
              <a:rPr lang="en-US" altLang="en-US" dirty="0">
                <a:cs typeface="Times New Roman" panose="02020603050405020304" pitchFamily="18" charset="0"/>
              </a:rPr>
              <a:t> (not 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println</a:t>
            </a:r>
            <a:r>
              <a:rPr lang="en-US" altLang="en-US" dirty="0"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Then, after that loop finishes, we print a new line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5057" y="4158695"/>
            <a:ext cx="8333885" cy="1569660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latin typeface="Courier"/>
              </a:rPr>
              <a:t>for </a:t>
            </a:r>
            <a:r>
              <a:rPr lang="en-US" dirty="0">
                <a:latin typeface="Courier"/>
              </a:rPr>
              <a:t>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>
                <a:latin typeface="Courier"/>
              </a:rPr>
              <a:t>row = </a:t>
            </a:r>
            <a:r>
              <a:rPr lang="en-US" b="1" dirty="0">
                <a:latin typeface="Courier"/>
              </a:rPr>
              <a:t>0</a:t>
            </a:r>
            <a:r>
              <a:rPr lang="en-US" dirty="0">
                <a:latin typeface="Courier"/>
              </a:rPr>
              <a:t>; row &lt; </a:t>
            </a:r>
            <a:r>
              <a:rPr lang="en-US" dirty="0" err="1">
                <a:latin typeface="Courier"/>
              </a:rPr>
              <a:t>matrix.length</a:t>
            </a:r>
            <a:r>
              <a:rPr lang="en-US" dirty="0">
                <a:latin typeface="Courier"/>
              </a:rPr>
              <a:t>; row++) {</a:t>
            </a:r>
          </a:p>
          <a:p>
            <a:r>
              <a:rPr lang="en-US" b="1" dirty="0">
                <a:latin typeface="Courier"/>
              </a:rPr>
              <a:t>   for </a:t>
            </a:r>
            <a:r>
              <a:rPr lang="en-US" dirty="0">
                <a:latin typeface="Courier"/>
              </a:rPr>
              <a:t>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>
                <a:latin typeface="Courier"/>
              </a:rPr>
              <a:t>column = </a:t>
            </a:r>
            <a:r>
              <a:rPr lang="en-US" b="1" dirty="0">
                <a:latin typeface="Courier"/>
              </a:rPr>
              <a:t>0</a:t>
            </a:r>
            <a:r>
              <a:rPr lang="en-US" dirty="0">
                <a:latin typeface="Courier"/>
              </a:rPr>
              <a:t>; column &lt; matrix[row].length; column++) {</a:t>
            </a:r>
          </a:p>
          <a:p>
            <a:r>
              <a:rPr lang="en-US" dirty="0">
                <a:latin typeface="Courier"/>
              </a:rPr>
              <a:t>      </a:t>
            </a:r>
            <a:r>
              <a:rPr lang="en-US" dirty="0" err="1">
                <a:latin typeface="Courier"/>
              </a:rPr>
              <a:t>System.out.print</a:t>
            </a:r>
            <a:r>
              <a:rPr lang="en-US" dirty="0">
                <a:latin typeface="Courier"/>
              </a:rPr>
              <a:t>(matrix[row][column] + </a:t>
            </a:r>
            <a:r>
              <a:rPr lang="en-US" b="1" dirty="0">
                <a:latin typeface="Courier"/>
              </a:rPr>
              <a:t>" "</a:t>
            </a:r>
            <a:r>
              <a:rPr lang="en-US" dirty="0">
                <a:latin typeface="Courier"/>
              </a:rPr>
              <a:t>);</a:t>
            </a:r>
          </a:p>
          <a:p>
            <a:r>
              <a:rPr lang="en-US" dirty="0">
                <a:latin typeface="Courier"/>
              </a:rPr>
              <a:t>   }</a:t>
            </a:r>
          </a:p>
          <a:p>
            <a:r>
              <a:rPr lang="en-US" dirty="0">
                <a:latin typeface="Courier"/>
              </a:rPr>
              <a:t>   </a:t>
            </a:r>
            <a:r>
              <a:rPr lang="en-US" dirty="0" err="1">
                <a:latin typeface="Courier"/>
              </a:rPr>
              <a:t>System.out.println</a:t>
            </a:r>
            <a:r>
              <a:rPr lang="en-US" dirty="0">
                <a:latin typeface="Courier"/>
              </a:rPr>
              <a:t>();</a:t>
            </a:r>
          </a:p>
          <a:p>
            <a:r>
              <a:rPr lang="en-US" dirty="0">
                <a:latin typeface="Courier"/>
              </a:rPr>
              <a:t>}</a:t>
            </a:r>
            <a:endParaRPr lang="en-US" b="1" dirty="0"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503954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Processing Two-Dimensional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59" cy="5121557"/>
          </a:xfrm>
        </p:spPr>
        <p:txBody>
          <a:bodyPr/>
          <a:lstStyle/>
          <a:p>
            <a:r>
              <a:rPr lang="en-US" altLang="en-US" b="1" dirty="0">
                <a:cs typeface="Times New Roman" panose="02020603050405020304" pitchFamily="18" charset="0"/>
              </a:rPr>
              <a:t>Summing</a:t>
            </a:r>
            <a:r>
              <a:rPr lang="en-US" altLang="en-US" dirty="0">
                <a:cs typeface="Times New Roman" panose="02020603050405020304" pitchFamily="18" charset="0"/>
              </a:rPr>
              <a:t> all elements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We use a variable,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total</a:t>
            </a:r>
            <a:r>
              <a:rPr lang="en-US" altLang="en-US" dirty="0">
                <a:cs typeface="Times New Roman" panose="02020603050405020304" pitchFamily="18" charset="0"/>
              </a:rPr>
              <a:t>, to store the sum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Initially,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total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is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0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We add each element of the 2d array to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total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row by row, and column by column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5057" y="4158695"/>
            <a:ext cx="8333885" cy="1569660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>
                <a:latin typeface="Courier"/>
              </a:rPr>
              <a:t>total = </a:t>
            </a:r>
            <a:r>
              <a:rPr lang="en-US" b="1" dirty="0">
                <a:latin typeface="Courier"/>
              </a:rPr>
              <a:t>0</a:t>
            </a:r>
            <a:r>
              <a:rPr lang="en-US" dirty="0">
                <a:latin typeface="Courier"/>
              </a:rPr>
              <a:t>;</a:t>
            </a:r>
          </a:p>
          <a:p>
            <a:r>
              <a:rPr lang="en-US" b="1" dirty="0">
                <a:latin typeface="Courier"/>
              </a:rPr>
              <a:t>for </a:t>
            </a:r>
            <a:r>
              <a:rPr lang="en-US" dirty="0">
                <a:latin typeface="Courier"/>
              </a:rPr>
              <a:t>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>
                <a:latin typeface="Courier"/>
              </a:rPr>
              <a:t>row = </a:t>
            </a:r>
            <a:r>
              <a:rPr lang="en-US" b="1" dirty="0">
                <a:latin typeface="Courier"/>
              </a:rPr>
              <a:t>0</a:t>
            </a:r>
            <a:r>
              <a:rPr lang="en-US" dirty="0">
                <a:latin typeface="Courier"/>
              </a:rPr>
              <a:t>; row &lt; </a:t>
            </a:r>
            <a:r>
              <a:rPr lang="en-US" dirty="0" err="1">
                <a:latin typeface="Courier"/>
              </a:rPr>
              <a:t>matrix.length</a:t>
            </a:r>
            <a:r>
              <a:rPr lang="en-US" dirty="0">
                <a:latin typeface="Courier"/>
              </a:rPr>
              <a:t>; row++) {</a:t>
            </a:r>
          </a:p>
          <a:p>
            <a:r>
              <a:rPr lang="en-US" b="1" dirty="0">
                <a:latin typeface="Courier"/>
              </a:rPr>
              <a:t>   for </a:t>
            </a:r>
            <a:r>
              <a:rPr lang="en-US" dirty="0">
                <a:latin typeface="Courier"/>
              </a:rPr>
              <a:t>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>
                <a:latin typeface="Courier"/>
              </a:rPr>
              <a:t>column = </a:t>
            </a:r>
            <a:r>
              <a:rPr lang="en-US" b="1" dirty="0">
                <a:latin typeface="Courier"/>
              </a:rPr>
              <a:t>0</a:t>
            </a:r>
            <a:r>
              <a:rPr lang="en-US" dirty="0">
                <a:latin typeface="Courier"/>
              </a:rPr>
              <a:t>; column &lt; matrix[row].length; column++) {</a:t>
            </a:r>
          </a:p>
          <a:p>
            <a:r>
              <a:rPr lang="en-US" dirty="0">
                <a:latin typeface="Courier"/>
              </a:rPr>
              <a:t>      total += matrix[row][column];</a:t>
            </a:r>
          </a:p>
          <a:p>
            <a:r>
              <a:rPr lang="en-US" dirty="0">
                <a:latin typeface="Courier"/>
              </a:rPr>
              <a:t>   }</a:t>
            </a:r>
          </a:p>
          <a:p>
            <a:r>
              <a:rPr lang="en-US" dirty="0">
                <a:latin typeface="Courier"/>
              </a:rPr>
              <a:t>}</a:t>
            </a:r>
            <a:endParaRPr lang="en-US" b="1" dirty="0"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047773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Processing Two-Dimensional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59" cy="5121557"/>
          </a:xfrm>
        </p:spPr>
        <p:txBody>
          <a:bodyPr/>
          <a:lstStyle/>
          <a:p>
            <a:r>
              <a:rPr lang="en-US" altLang="en-US" b="1" dirty="0">
                <a:cs typeface="Times New Roman" panose="02020603050405020304" pitchFamily="18" charset="0"/>
              </a:rPr>
              <a:t>Summing</a:t>
            </a:r>
            <a:r>
              <a:rPr lang="en-US" altLang="en-US" dirty="0">
                <a:cs typeface="Times New Roman" panose="02020603050405020304" pitchFamily="18" charset="0"/>
              </a:rPr>
              <a:t> all elements </a:t>
            </a:r>
            <a:r>
              <a:rPr lang="en-US" altLang="en-US" u="sng" dirty="0">
                <a:cs typeface="Times New Roman" panose="02020603050405020304" pitchFamily="18" charset="0"/>
              </a:rPr>
              <a:t>by column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For each column, we use the variable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total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to store the sum of elements in that specific column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Notice that we reset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total</a:t>
            </a:r>
            <a:r>
              <a:rPr lang="en-US" altLang="en-US" dirty="0">
                <a:cs typeface="Times New Roman" panose="02020603050405020304" pitchFamily="18" charset="0"/>
              </a:rPr>
              <a:t> to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0</a:t>
            </a:r>
            <a:r>
              <a:rPr lang="en-US" altLang="en-US" dirty="0">
                <a:cs typeface="Times New Roman" panose="02020603050405020304" pitchFamily="18" charset="0"/>
              </a:rPr>
              <a:t> after each iteration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Thereby counting only the values in that column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6652" y="4263063"/>
            <a:ext cx="8410695" cy="181588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latin typeface="Courier"/>
              </a:rPr>
              <a:t>for </a:t>
            </a:r>
            <a:r>
              <a:rPr lang="en-US" dirty="0">
                <a:latin typeface="Courier"/>
              </a:rPr>
              <a:t>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>
                <a:latin typeface="Courier"/>
              </a:rPr>
              <a:t>column = </a:t>
            </a:r>
            <a:r>
              <a:rPr lang="en-US" b="1" dirty="0">
                <a:latin typeface="Courier"/>
              </a:rPr>
              <a:t>0</a:t>
            </a:r>
            <a:r>
              <a:rPr lang="en-US" dirty="0">
                <a:latin typeface="Courier"/>
              </a:rPr>
              <a:t>; column &lt; matrix[</a:t>
            </a:r>
            <a:r>
              <a:rPr lang="en-US" b="1" dirty="0">
                <a:latin typeface="Courier"/>
              </a:rPr>
              <a:t>0</a:t>
            </a:r>
            <a:r>
              <a:rPr lang="en-US" dirty="0">
                <a:latin typeface="Courier"/>
              </a:rPr>
              <a:t>].length; column++) {</a:t>
            </a:r>
          </a:p>
          <a:p>
            <a:r>
              <a:rPr lang="en-US" b="1" dirty="0">
                <a:latin typeface="Courier"/>
              </a:rPr>
              <a:t>   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>
                <a:latin typeface="Courier"/>
              </a:rPr>
              <a:t>total = </a:t>
            </a:r>
            <a:r>
              <a:rPr lang="en-US" b="1" dirty="0">
                <a:latin typeface="Courier"/>
              </a:rPr>
              <a:t>0</a:t>
            </a:r>
            <a:r>
              <a:rPr lang="en-US" dirty="0">
                <a:latin typeface="Courier"/>
              </a:rPr>
              <a:t>;</a:t>
            </a:r>
          </a:p>
          <a:p>
            <a:r>
              <a:rPr lang="en-US" b="1" dirty="0">
                <a:latin typeface="Courier"/>
              </a:rPr>
              <a:t>   for </a:t>
            </a:r>
            <a:r>
              <a:rPr lang="en-US" dirty="0">
                <a:latin typeface="Courier"/>
              </a:rPr>
              <a:t>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>
                <a:latin typeface="Courier"/>
              </a:rPr>
              <a:t>row = </a:t>
            </a:r>
            <a:r>
              <a:rPr lang="en-US" b="1" dirty="0">
                <a:latin typeface="Courier"/>
              </a:rPr>
              <a:t>0</a:t>
            </a:r>
            <a:r>
              <a:rPr lang="en-US" dirty="0">
                <a:latin typeface="Courier"/>
              </a:rPr>
              <a:t>; row &lt; </a:t>
            </a:r>
            <a:r>
              <a:rPr lang="en-US" dirty="0" err="1">
                <a:latin typeface="Courier"/>
              </a:rPr>
              <a:t>matrix.length</a:t>
            </a:r>
            <a:r>
              <a:rPr lang="en-US" dirty="0">
                <a:latin typeface="Courier"/>
              </a:rPr>
              <a:t>; row++) {</a:t>
            </a:r>
          </a:p>
          <a:p>
            <a:r>
              <a:rPr lang="en-US" dirty="0">
                <a:latin typeface="Courier"/>
              </a:rPr>
              <a:t>      total += matrix[row][column];</a:t>
            </a:r>
          </a:p>
          <a:p>
            <a:r>
              <a:rPr lang="en-US" dirty="0">
                <a:latin typeface="Courier"/>
              </a:rPr>
              <a:t>   }</a:t>
            </a:r>
          </a:p>
          <a:p>
            <a:r>
              <a:rPr lang="en-US" dirty="0">
                <a:latin typeface="Courier"/>
              </a:rPr>
              <a:t>   </a:t>
            </a:r>
            <a:r>
              <a:rPr lang="en-US" dirty="0" err="1">
                <a:latin typeface="Courier"/>
              </a:rPr>
              <a:t>System.out.println</a:t>
            </a:r>
            <a:r>
              <a:rPr lang="en-US" dirty="0">
                <a:latin typeface="Courier"/>
              </a:rPr>
              <a:t>(</a:t>
            </a:r>
            <a:r>
              <a:rPr lang="en-US" b="1" dirty="0">
                <a:latin typeface="Courier"/>
              </a:rPr>
              <a:t>"Sum for column " </a:t>
            </a:r>
            <a:r>
              <a:rPr lang="en-US" dirty="0">
                <a:latin typeface="Courier"/>
              </a:rPr>
              <a:t>+ column + </a:t>
            </a:r>
            <a:r>
              <a:rPr lang="en-US" b="1" dirty="0">
                <a:latin typeface="Courier"/>
              </a:rPr>
              <a:t>" is " </a:t>
            </a:r>
            <a:r>
              <a:rPr lang="en-US" dirty="0">
                <a:latin typeface="Courier"/>
              </a:rPr>
              <a:t>+ total);</a:t>
            </a:r>
          </a:p>
          <a:p>
            <a:r>
              <a:rPr lang="en-US" dirty="0">
                <a:latin typeface="Courier"/>
              </a:rPr>
              <a:t>}</a:t>
            </a:r>
            <a:endParaRPr lang="en-US" b="1" dirty="0"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865228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Processing Two-Dimensional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59" cy="5121557"/>
          </a:xfrm>
        </p:spPr>
        <p:txBody>
          <a:bodyPr/>
          <a:lstStyle/>
          <a:p>
            <a:r>
              <a:rPr lang="en-US" altLang="en-US" b="1" dirty="0">
                <a:cs typeface="Times New Roman" panose="02020603050405020304" pitchFamily="18" charset="0"/>
              </a:rPr>
              <a:t>Which row has the largest sum</a:t>
            </a:r>
            <a:r>
              <a:rPr lang="en-US" altLang="en-US" dirty="0">
                <a:cs typeface="Times New Roman" panose="02020603050405020304" pitchFamily="18" charset="0"/>
              </a:rPr>
              <a:t>?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We use variables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maxRow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and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indexOfMaxRow</a:t>
            </a:r>
            <a:endParaRPr lang="en-US" altLang="en-US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6222" y="2808350"/>
            <a:ext cx="8871555" cy="3539430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 err="1">
                <a:latin typeface="Courier"/>
              </a:rPr>
              <a:t>maxRow</a:t>
            </a:r>
            <a:r>
              <a:rPr lang="en-US" dirty="0">
                <a:latin typeface="Courier"/>
              </a:rPr>
              <a:t> = </a:t>
            </a:r>
            <a:r>
              <a:rPr lang="en-US" b="1" dirty="0">
                <a:latin typeface="Courier"/>
              </a:rPr>
              <a:t>-1</a:t>
            </a:r>
            <a:r>
              <a:rPr lang="en-US" dirty="0">
                <a:latin typeface="Courier"/>
              </a:rPr>
              <a:t>;</a:t>
            </a:r>
          </a:p>
          <a:p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 err="1">
                <a:latin typeface="Courier"/>
              </a:rPr>
              <a:t>indexOfMaxRow</a:t>
            </a:r>
            <a:r>
              <a:rPr lang="en-US" dirty="0">
                <a:latin typeface="Courier"/>
              </a:rPr>
              <a:t> = </a:t>
            </a:r>
            <a:r>
              <a:rPr lang="en-US" b="1" dirty="0">
                <a:latin typeface="Courier"/>
              </a:rPr>
              <a:t>-1</a:t>
            </a:r>
            <a:r>
              <a:rPr lang="en-US" dirty="0">
                <a:latin typeface="Courier"/>
              </a:rPr>
              <a:t>;</a:t>
            </a:r>
          </a:p>
          <a:p>
            <a:endParaRPr lang="en-US" dirty="0">
              <a:latin typeface="Courier"/>
            </a:endParaRPr>
          </a:p>
          <a:p>
            <a:r>
              <a:rPr lang="en-US" b="1" dirty="0">
                <a:latin typeface="Courier"/>
              </a:rPr>
              <a:t>for </a:t>
            </a:r>
            <a:r>
              <a:rPr lang="en-US" dirty="0">
                <a:latin typeface="Courier"/>
              </a:rPr>
              <a:t>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>
                <a:latin typeface="Courier"/>
              </a:rPr>
              <a:t>row = </a:t>
            </a:r>
            <a:r>
              <a:rPr lang="en-US" b="1" dirty="0">
                <a:latin typeface="Courier"/>
              </a:rPr>
              <a:t>1</a:t>
            </a:r>
            <a:r>
              <a:rPr lang="en-US" dirty="0">
                <a:latin typeface="Courier"/>
              </a:rPr>
              <a:t>; row &lt; </a:t>
            </a:r>
            <a:r>
              <a:rPr lang="en-US" dirty="0" err="1">
                <a:latin typeface="Courier"/>
              </a:rPr>
              <a:t>matrix.length</a:t>
            </a:r>
            <a:r>
              <a:rPr lang="en-US" dirty="0">
                <a:latin typeface="Courier"/>
              </a:rPr>
              <a:t>; row++) {</a:t>
            </a:r>
          </a:p>
          <a:p>
            <a:r>
              <a:rPr lang="en-US" b="1" dirty="0">
                <a:latin typeface="Courier"/>
              </a:rPr>
              <a:t>   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 err="1">
                <a:latin typeface="Courier"/>
              </a:rPr>
              <a:t>totalOfThisRow</a:t>
            </a:r>
            <a:r>
              <a:rPr lang="en-US" dirty="0">
                <a:latin typeface="Courier"/>
              </a:rPr>
              <a:t> = </a:t>
            </a:r>
            <a:r>
              <a:rPr lang="en-US" b="1" dirty="0">
                <a:latin typeface="Courier"/>
              </a:rPr>
              <a:t>0</a:t>
            </a:r>
            <a:r>
              <a:rPr lang="en-US" dirty="0">
                <a:latin typeface="Courier"/>
              </a:rPr>
              <a:t>;</a:t>
            </a:r>
          </a:p>
          <a:p>
            <a:r>
              <a:rPr lang="en-US" b="1" dirty="0">
                <a:latin typeface="Courier"/>
              </a:rPr>
              <a:t>   for </a:t>
            </a:r>
            <a:r>
              <a:rPr lang="en-US" dirty="0">
                <a:latin typeface="Courier"/>
              </a:rPr>
              <a:t>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>
                <a:latin typeface="Courier"/>
              </a:rPr>
              <a:t>column = </a:t>
            </a:r>
            <a:r>
              <a:rPr lang="en-US" b="1" dirty="0">
                <a:latin typeface="Courier"/>
              </a:rPr>
              <a:t>0</a:t>
            </a:r>
            <a:r>
              <a:rPr lang="en-US" dirty="0">
                <a:latin typeface="Courier"/>
              </a:rPr>
              <a:t>; column &lt; matrix[row].length; column++)</a:t>
            </a:r>
          </a:p>
          <a:p>
            <a:r>
              <a:rPr lang="en-US" dirty="0">
                <a:latin typeface="Courier"/>
              </a:rPr>
              <a:t>      </a:t>
            </a:r>
            <a:r>
              <a:rPr lang="en-US" dirty="0" err="1">
                <a:latin typeface="Courier"/>
              </a:rPr>
              <a:t>totalOfThisRow</a:t>
            </a:r>
            <a:r>
              <a:rPr lang="en-US" dirty="0">
                <a:latin typeface="Courier"/>
              </a:rPr>
              <a:t> += matrix[row][column];</a:t>
            </a:r>
          </a:p>
          <a:p>
            <a:r>
              <a:rPr lang="en-US" b="1" dirty="0">
                <a:latin typeface="Courier"/>
              </a:rPr>
              <a:t>   if </a:t>
            </a:r>
            <a:r>
              <a:rPr lang="en-US" dirty="0">
                <a:latin typeface="Courier"/>
              </a:rPr>
              <a:t>(</a:t>
            </a:r>
            <a:r>
              <a:rPr lang="en-US" dirty="0" err="1">
                <a:latin typeface="Courier"/>
              </a:rPr>
              <a:t>totalOfThisRow</a:t>
            </a:r>
            <a:r>
              <a:rPr lang="en-US" dirty="0">
                <a:latin typeface="Courier"/>
              </a:rPr>
              <a:t> &gt; </a:t>
            </a:r>
            <a:r>
              <a:rPr lang="en-US" dirty="0" err="1">
                <a:latin typeface="Courier"/>
              </a:rPr>
              <a:t>maxRow</a:t>
            </a:r>
            <a:r>
              <a:rPr lang="en-US" dirty="0">
                <a:latin typeface="Courier"/>
              </a:rPr>
              <a:t>) {</a:t>
            </a:r>
          </a:p>
          <a:p>
            <a:r>
              <a:rPr lang="en-US" dirty="0">
                <a:latin typeface="Courier"/>
              </a:rPr>
              <a:t>      </a:t>
            </a:r>
            <a:r>
              <a:rPr lang="en-US" dirty="0" err="1">
                <a:latin typeface="Courier"/>
              </a:rPr>
              <a:t>maxRow</a:t>
            </a:r>
            <a:r>
              <a:rPr lang="en-US" dirty="0">
                <a:latin typeface="Courier"/>
              </a:rPr>
              <a:t> = </a:t>
            </a:r>
            <a:r>
              <a:rPr lang="en-US" dirty="0" err="1">
                <a:latin typeface="Courier"/>
              </a:rPr>
              <a:t>totalOfThisRow</a:t>
            </a:r>
            <a:r>
              <a:rPr lang="en-US" dirty="0">
                <a:latin typeface="Courier"/>
              </a:rPr>
              <a:t>;</a:t>
            </a:r>
          </a:p>
          <a:p>
            <a:r>
              <a:rPr lang="en-US" dirty="0">
                <a:latin typeface="Courier"/>
              </a:rPr>
              <a:t>      </a:t>
            </a:r>
            <a:r>
              <a:rPr lang="en-US" dirty="0" err="1">
                <a:latin typeface="Courier"/>
              </a:rPr>
              <a:t>indexOfMaxRow</a:t>
            </a:r>
            <a:r>
              <a:rPr lang="en-US" dirty="0">
                <a:latin typeface="Courier"/>
              </a:rPr>
              <a:t> = row;</a:t>
            </a:r>
          </a:p>
          <a:p>
            <a:r>
              <a:rPr lang="en-US" dirty="0">
                <a:latin typeface="Courier"/>
              </a:rPr>
              <a:t>   }</a:t>
            </a:r>
          </a:p>
          <a:p>
            <a:r>
              <a:rPr lang="en-US" dirty="0">
                <a:latin typeface="Courier"/>
              </a:rPr>
              <a:t>}</a:t>
            </a:r>
          </a:p>
          <a:p>
            <a:r>
              <a:rPr lang="en-US" dirty="0" err="1">
                <a:latin typeface="Courier"/>
              </a:rPr>
              <a:t>System.out.println</a:t>
            </a:r>
            <a:r>
              <a:rPr lang="en-US" dirty="0">
                <a:latin typeface="Courier"/>
              </a:rPr>
              <a:t>(</a:t>
            </a:r>
            <a:r>
              <a:rPr lang="en-US" b="1" dirty="0">
                <a:latin typeface="Courier"/>
              </a:rPr>
              <a:t>"Row " </a:t>
            </a:r>
            <a:r>
              <a:rPr lang="en-US" dirty="0">
                <a:latin typeface="Courier"/>
              </a:rPr>
              <a:t>+ </a:t>
            </a:r>
            <a:r>
              <a:rPr lang="en-US" dirty="0" err="1">
                <a:latin typeface="Courier"/>
              </a:rPr>
              <a:t>indexOfMaxRow</a:t>
            </a:r>
            <a:r>
              <a:rPr lang="en-US" dirty="0">
                <a:latin typeface="Courier"/>
              </a:rPr>
              <a:t> + </a:t>
            </a:r>
            <a:r>
              <a:rPr lang="en-US" b="1" dirty="0">
                <a:latin typeface="Courier"/>
              </a:rPr>
              <a:t>" has the maximum sum of "</a:t>
            </a:r>
          </a:p>
          <a:p>
            <a:r>
              <a:rPr lang="en-US" b="1" dirty="0">
                <a:latin typeface="Courier"/>
              </a:rPr>
              <a:t>                   </a:t>
            </a:r>
            <a:r>
              <a:rPr lang="en-US" dirty="0">
                <a:latin typeface="Courier"/>
              </a:rPr>
              <a:t>+ </a:t>
            </a:r>
            <a:r>
              <a:rPr lang="en-US" dirty="0" err="1">
                <a:latin typeface="Courier"/>
              </a:rPr>
              <a:t>maxRow</a:t>
            </a:r>
            <a:r>
              <a:rPr lang="en-US" dirty="0">
                <a:latin typeface="Courier"/>
              </a:rPr>
              <a:t>);</a:t>
            </a:r>
            <a:endParaRPr lang="en-US" b="1" dirty="0"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8777163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Processing Two-Dimensional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59" cy="5121557"/>
          </a:xfrm>
        </p:spPr>
        <p:txBody>
          <a:bodyPr/>
          <a:lstStyle/>
          <a:p>
            <a:r>
              <a:rPr lang="en-US" altLang="en-US" b="1" dirty="0">
                <a:cs typeface="Times New Roman" panose="02020603050405020304" pitchFamily="18" charset="0"/>
              </a:rPr>
              <a:t>Random shuffling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We shuffled a 1d array in Chapter 7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generated a random index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then we swapped the value at index "i" with the value at the randomly generated index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idea for shuffling a 2d array is similar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Here, we generate two indices (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i1</a:t>
            </a:r>
            <a:r>
              <a:rPr lang="en-US" altLang="en-US" dirty="0">
                <a:cs typeface="Times New Roman" panose="02020603050405020304" pitchFamily="18" charset="0"/>
              </a:rPr>
              <a:t> and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j1</a:t>
            </a:r>
            <a:r>
              <a:rPr lang="en-US" altLang="en-US" dirty="0">
                <a:cs typeface="Times New Roman" panose="02020603050405020304" pitchFamily="18" charset="0"/>
              </a:rPr>
              <a:t>)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Then, we swap the value at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matrix[i][j]</a:t>
            </a:r>
            <a:r>
              <a:rPr lang="en-US" altLang="en-US" dirty="0">
                <a:cs typeface="Times New Roman" panose="02020603050405020304" pitchFamily="18" charset="0"/>
              </a:rPr>
              <a:t> with the value at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matrix[i1][j1]</a:t>
            </a:r>
          </a:p>
        </p:txBody>
      </p:sp>
    </p:spTree>
    <p:extLst>
      <p:ext uri="{BB962C8B-B14F-4D97-AF65-F5344CB8AC3E}">
        <p14:creationId xmlns:p14="http://schemas.microsoft.com/office/powerpoint/2010/main" val="13939518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Processing Two-Dimensional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59" cy="5121557"/>
          </a:xfrm>
        </p:spPr>
        <p:txBody>
          <a:bodyPr/>
          <a:lstStyle/>
          <a:p>
            <a:r>
              <a:rPr lang="en-US" altLang="en-US" b="1" dirty="0">
                <a:cs typeface="Times New Roman" panose="02020603050405020304" pitchFamily="18" charset="0"/>
              </a:rPr>
              <a:t>Random shuffling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6652" y="2353660"/>
            <a:ext cx="8410695" cy="2800767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latin typeface="Courier"/>
              </a:rPr>
              <a:t>for 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i = 0; i &lt; </a:t>
            </a:r>
            <a:r>
              <a:rPr lang="en-US" b="1" dirty="0" err="1">
                <a:latin typeface="Courier"/>
              </a:rPr>
              <a:t>matrix.length</a:t>
            </a:r>
            <a:r>
              <a:rPr lang="en-US" b="1" dirty="0">
                <a:latin typeface="Courier"/>
              </a:rPr>
              <a:t>; i++) {</a:t>
            </a:r>
          </a:p>
          <a:p>
            <a:r>
              <a:rPr lang="en-US" b="1" dirty="0">
                <a:latin typeface="Courier"/>
              </a:rPr>
              <a:t>   for 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j = 0; j &lt; matrix[i].length; </a:t>
            </a:r>
            <a:r>
              <a:rPr lang="en-US" b="1" dirty="0" err="1">
                <a:latin typeface="Courier"/>
              </a:rPr>
              <a:t>j++</a:t>
            </a:r>
            <a:r>
              <a:rPr lang="en-US" b="1" dirty="0">
                <a:latin typeface="Courier"/>
              </a:rPr>
              <a:t>) {</a:t>
            </a:r>
          </a:p>
          <a:p>
            <a:r>
              <a:rPr lang="en-US" b="1" dirty="0">
                <a:latin typeface="Courier"/>
              </a:rPr>
              <a:t>      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i1</a:t>
            </a:r>
            <a:r>
              <a:rPr lang="en-US" b="1" dirty="0">
                <a:latin typeface="Courier"/>
              </a:rPr>
              <a:t> = 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)(</a:t>
            </a:r>
            <a:r>
              <a:rPr lang="en-US" b="1" dirty="0" err="1">
                <a:latin typeface="Courier"/>
              </a:rPr>
              <a:t>Math.random</a:t>
            </a:r>
            <a:r>
              <a:rPr lang="en-US" b="1" dirty="0">
                <a:latin typeface="Courier"/>
              </a:rPr>
              <a:t>() * </a:t>
            </a:r>
            <a:r>
              <a:rPr lang="en-US" b="1" dirty="0" err="1">
                <a:latin typeface="Courier"/>
              </a:rPr>
              <a:t>matrix.length</a:t>
            </a:r>
            <a:r>
              <a:rPr lang="en-US" b="1" dirty="0">
                <a:latin typeface="Courier"/>
              </a:rPr>
              <a:t>);</a:t>
            </a:r>
          </a:p>
          <a:p>
            <a:r>
              <a:rPr lang="en-US" b="1" dirty="0">
                <a:latin typeface="Courier"/>
              </a:rPr>
              <a:t>      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j1</a:t>
            </a:r>
            <a:r>
              <a:rPr lang="en-US" b="1" dirty="0">
                <a:latin typeface="Courier"/>
              </a:rPr>
              <a:t> = 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)(</a:t>
            </a:r>
            <a:r>
              <a:rPr lang="en-US" b="1" dirty="0" err="1">
                <a:latin typeface="Courier"/>
              </a:rPr>
              <a:t>Math.random</a:t>
            </a:r>
            <a:r>
              <a:rPr lang="en-US" b="1" dirty="0">
                <a:latin typeface="Courier"/>
              </a:rPr>
              <a:t>() * matrix[i].length);</a:t>
            </a:r>
          </a:p>
          <a:p>
            <a:endParaRPr lang="en-US" b="1" dirty="0">
              <a:latin typeface="Courier"/>
            </a:endParaRPr>
          </a:p>
          <a:p>
            <a:r>
              <a:rPr lang="en-US" b="1" dirty="0">
                <a:latin typeface="Courier"/>
              </a:rPr>
              <a:t>      // Swap matrix[i][j] with matrix[i1][j1]</a:t>
            </a:r>
          </a:p>
          <a:p>
            <a:r>
              <a:rPr lang="en-US" b="1" dirty="0">
                <a:latin typeface="Courier"/>
              </a:rPr>
              <a:t>      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temp = matrix[i][j];</a:t>
            </a:r>
          </a:p>
          <a:p>
            <a:r>
              <a:rPr lang="en-US" b="1" dirty="0">
                <a:latin typeface="Courier"/>
              </a:rPr>
              <a:t>     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matrix[i][j] = matrix[i1][j1]</a:t>
            </a:r>
            <a:r>
              <a:rPr lang="en-US" b="1" dirty="0">
                <a:latin typeface="Courier"/>
              </a:rPr>
              <a:t>; </a:t>
            </a:r>
          </a:p>
          <a:p>
            <a:r>
              <a:rPr lang="en-US" b="1" dirty="0">
                <a:latin typeface="Courier"/>
              </a:rPr>
              <a:t>      matrix[i1][j1] = temp;</a:t>
            </a:r>
          </a:p>
          <a:p>
            <a:r>
              <a:rPr lang="en-US" b="1" dirty="0">
                <a:latin typeface="Courier"/>
              </a:rPr>
              <a:t>   }</a:t>
            </a:r>
          </a:p>
          <a:p>
            <a:r>
              <a:rPr lang="en-US" b="1" dirty="0">
                <a:latin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727106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What is the output of the following code?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71550" lvl="1" indent="-514350">
              <a:buFont typeface="+mj-lt"/>
              <a:buAutoNum type="alphaLcParenR"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6778" y="2392065"/>
            <a:ext cx="7290444" cy="175432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b="1" dirty="0" err="1">
                <a:latin typeface="Courier"/>
              </a:rPr>
              <a:t>int</a:t>
            </a:r>
            <a:r>
              <a:rPr lang="en-US" sz="1800" dirty="0">
                <a:latin typeface="Courier"/>
              </a:rPr>
              <a:t>[][] array = {{</a:t>
            </a:r>
            <a:r>
              <a:rPr lang="en-US" sz="1800" b="1" dirty="0">
                <a:latin typeface="Courier"/>
              </a:rPr>
              <a:t>1</a:t>
            </a:r>
            <a:r>
              <a:rPr lang="en-US" sz="1800" dirty="0">
                <a:latin typeface="Courier"/>
              </a:rPr>
              <a:t>, </a:t>
            </a:r>
            <a:r>
              <a:rPr lang="en-US" sz="1800" b="1" dirty="0">
                <a:latin typeface="Courier"/>
              </a:rPr>
              <a:t>2</a:t>
            </a:r>
            <a:r>
              <a:rPr lang="en-US" sz="1800" dirty="0">
                <a:latin typeface="Courier"/>
              </a:rPr>
              <a:t>}, {</a:t>
            </a:r>
            <a:r>
              <a:rPr lang="en-US" sz="1800" b="1" dirty="0">
                <a:latin typeface="Courier"/>
              </a:rPr>
              <a:t>3</a:t>
            </a:r>
            <a:r>
              <a:rPr lang="en-US" sz="1800" dirty="0">
                <a:latin typeface="Courier"/>
              </a:rPr>
              <a:t>, </a:t>
            </a:r>
            <a:r>
              <a:rPr lang="en-US" sz="1800" b="1" dirty="0">
                <a:latin typeface="Courier"/>
              </a:rPr>
              <a:t>4</a:t>
            </a:r>
            <a:r>
              <a:rPr lang="en-US" sz="1800" dirty="0">
                <a:latin typeface="Courier"/>
              </a:rPr>
              <a:t>}, {</a:t>
            </a:r>
            <a:r>
              <a:rPr lang="en-US" sz="1800" b="1" dirty="0">
                <a:latin typeface="Courier"/>
              </a:rPr>
              <a:t>5</a:t>
            </a:r>
            <a:r>
              <a:rPr lang="en-US" sz="1800" dirty="0">
                <a:latin typeface="Courier"/>
              </a:rPr>
              <a:t>, </a:t>
            </a:r>
            <a:r>
              <a:rPr lang="en-US" sz="1800" b="1" dirty="0">
                <a:latin typeface="Courier"/>
              </a:rPr>
              <a:t>6</a:t>
            </a:r>
            <a:r>
              <a:rPr lang="en-US" sz="1800" dirty="0">
                <a:latin typeface="Courier"/>
              </a:rPr>
              <a:t>}};</a:t>
            </a:r>
          </a:p>
          <a:p>
            <a:r>
              <a:rPr lang="nn-NO" sz="1800" b="1" dirty="0">
                <a:latin typeface="Courier"/>
              </a:rPr>
              <a:t>for </a:t>
            </a:r>
            <a:r>
              <a:rPr lang="nn-NO" sz="1800" dirty="0">
                <a:latin typeface="Courier"/>
              </a:rPr>
              <a:t>(</a:t>
            </a:r>
            <a:r>
              <a:rPr lang="nn-NO" sz="1800" b="1" dirty="0">
                <a:latin typeface="Courier"/>
              </a:rPr>
              <a:t>int </a:t>
            </a:r>
            <a:r>
              <a:rPr lang="nn-NO" sz="1800" dirty="0">
                <a:latin typeface="Courier"/>
              </a:rPr>
              <a:t>i = array.length - </a:t>
            </a:r>
            <a:r>
              <a:rPr lang="nn-NO" sz="1800" b="1" dirty="0">
                <a:latin typeface="Courier"/>
              </a:rPr>
              <a:t>1</a:t>
            </a:r>
            <a:r>
              <a:rPr lang="nn-NO" sz="1800" dirty="0">
                <a:latin typeface="Courier"/>
              </a:rPr>
              <a:t>; i &gt;= </a:t>
            </a:r>
            <a:r>
              <a:rPr lang="nn-NO" sz="1800" b="1" dirty="0">
                <a:latin typeface="Courier"/>
              </a:rPr>
              <a:t>0</a:t>
            </a:r>
            <a:r>
              <a:rPr lang="nn-NO" sz="1800" dirty="0">
                <a:latin typeface="Courier"/>
              </a:rPr>
              <a:t>; i——) {</a:t>
            </a:r>
          </a:p>
          <a:p>
            <a:r>
              <a:rPr lang="en-US" sz="1800" b="1" dirty="0">
                <a:latin typeface="Courier"/>
              </a:rPr>
              <a:t>   for </a:t>
            </a:r>
            <a:r>
              <a:rPr lang="en-US" sz="1800" dirty="0">
                <a:latin typeface="Courier"/>
              </a:rPr>
              <a:t>(</a:t>
            </a:r>
            <a:r>
              <a:rPr lang="en-US" sz="1800" b="1" dirty="0" err="1">
                <a:latin typeface="Courier"/>
              </a:rPr>
              <a:t>int</a:t>
            </a:r>
            <a:r>
              <a:rPr lang="en-US" sz="1800" b="1" dirty="0">
                <a:latin typeface="Courier"/>
              </a:rPr>
              <a:t> </a:t>
            </a:r>
            <a:r>
              <a:rPr lang="en-US" sz="1800" dirty="0">
                <a:latin typeface="Courier"/>
              </a:rPr>
              <a:t>j = array[i].length - </a:t>
            </a:r>
            <a:r>
              <a:rPr lang="en-US" sz="1800" b="1" dirty="0">
                <a:latin typeface="Courier"/>
              </a:rPr>
              <a:t>1</a:t>
            </a:r>
            <a:r>
              <a:rPr lang="en-US" sz="1800" dirty="0">
                <a:latin typeface="Courier"/>
              </a:rPr>
              <a:t>; j &gt;= </a:t>
            </a:r>
            <a:r>
              <a:rPr lang="en-US" sz="1800" b="1" dirty="0">
                <a:latin typeface="Courier"/>
              </a:rPr>
              <a:t>0</a:t>
            </a:r>
            <a:r>
              <a:rPr lang="en-US" sz="1800" dirty="0">
                <a:latin typeface="Courier"/>
              </a:rPr>
              <a:t>; j——)</a:t>
            </a:r>
          </a:p>
          <a:p>
            <a:r>
              <a:rPr lang="en-US" sz="1800" dirty="0">
                <a:latin typeface="Courier"/>
              </a:rPr>
              <a:t>      </a:t>
            </a:r>
            <a:r>
              <a:rPr lang="en-US" sz="1800" dirty="0" err="1">
                <a:latin typeface="Courier"/>
              </a:rPr>
              <a:t>System.out.print</a:t>
            </a:r>
            <a:r>
              <a:rPr lang="en-US" sz="1800" dirty="0">
                <a:latin typeface="Courier"/>
              </a:rPr>
              <a:t>(array[i][j] + </a:t>
            </a:r>
            <a:r>
              <a:rPr lang="en-US" sz="1800" b="1" dirty="0">
                <a:latin typeface="Courier"/>
              </a:rPr>
              <a:t>" "</a:t>
            </a:r>
            <a:r>
              <a:rPr lang="en-US" sz="1800" dirty="0">
                <a:latin typeface="Courier"/>
              </a:rPr>
              <a:t>);</a:t>
            </a:r>
          </a:p>
          <a:p>
            <a:r>
              <a:rPr lang="en-US" sz="1800" dirty="0">
                <a:latin typeface="Courier"/>
              </a:rPr>
              <a:t>   </a:t>
            </a:r>
            <a:r>
              <a:rPr lang="en-US" sz="1800" dirty="0" err="1">
                <a:latin typeface="Courier"/>
              </a:rPr>
              <a:t>System.out.println</a:t>
            </a:r>
            <a:r>
              <a:rPr lang="en-US" sz="1800" dirty="0">
                <a:latin typeface="Courier"/>
              </a:rPr>
              <a:t>();</a:t>
            </a:r>
          </a:p>
          <a:p>
            <a:r>
              <a:rPr lang="en-US" sz="1800" dirty="0">
                <a:latin typeface="Courier"/>
              </a:rPr>
              <a:t>}</a:t>
            </a:r>
            <a:endParaRPr lang="en-US" sz="1800" b="1" dirty="0"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3617021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What is the output of the following code?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71550" lvl="1" indent="-514350">
              <a:buFont typeface="+mj-lt"/>
              <a:buAutoNum type="alphaLcParenR"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6778" y="2392065"/>
            <a:ext cx="7290444" cy="147732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b="1" dirty="0" err="1">
                <a:latin typeface="Courier"/>
              </a:rPr>
              <a:t>int</a:t>
            </a:r>
            <a:r>
              <a:rPr lang="en-US" sz="1800" dirty="0">
                <a:latin typeface="Courier"/>
              </a:rPr>
              <a:t>[][] array = {{</a:t>
            </a:r>
            <a:r>
              <a:rPr lang="en-US" sz="1800" b="1" dirty="0">
                <a:latin typeface="Courier"/>
              </a:rPr>
              <a:t>1</a:t>
            </a:r>
            <a:r>
              <a:rPr lang="en-US" sz="1800" dirty="0">
                <a:latin typeface="Courier"/>
              </a:rPr>
              <a:t>, </a:t>
            </a:r>
            <a:r>
              <a:rPr lang="en-US" sz="1800" b="1" dirty="0">
                <a:latin typeface="Courier"/>
              </a:rPr>
              <a:t>2</a:t>
            </a:r>
            <a:r>
              <a:rPr lang="en-US" sz="1800" dirty="0">
                <a:latin typeface="Courier"/>
              </a:rPr>
              <a:t>}, {</a:t>
            </a:r>
            <a:r>
              <a:rPr lang="en-US" sz="1800" b="1" dirty="0">
                <a:latin typeface="Courier"/>
              </a:rPr>
              <a:t>3</a:t>
            </a:r>
            <a:r>
              <a:rPr lang="en-US" sz="1800" dirty="0">
                <a:latin typeface="Courier"/>
              </a:rPr>
              <a:t>, </a:t>
            </a:r>
            <a:r>
              <a:rPr lang="en-US" sz="1800" b="1" dirty="0">
                <a:latin typeface="Courier"/>
              </a:rPr>
              <a:t>4</a:t>
            </a:r>
            <a:r>
              <a:rPr lang="en-US" sz="1800" dirty="0">
                <a:latin typeface="Courier"/>
              </a:rPr>
              <a:t>}, {</a:t>
            </a:r>
            <a:r>
              <a:rPr lang="en-US" sz="1800" b="1" dirty="0">
                <a:latin typeface="Courier"/>
              </a:rPr>
              <a:t>5</a:t>
            </a:r>
            <a:r>
              <a:rPr lang="en-US" sz="1800" dirty="0">
                <a:latin typeface="Courier"/>
              </a:rPr>
              <a:t>, </a:t>
            </a:r>
            <a:r>
              <a:rPr lang="en-US" sz="1800" b="1" dirty="0">
                <a:latin typeface="Courier"/>
              </a:rPr>
              <a:t>6</a:t>
            </a:r>
            <a:r>
              <a:rPr lang="en-US" sz="1800" dirty="0">
                <a:latin typeface="Courier"/>
              </a:rPr>
              <a:t>}};</a:t>
            </a:r>
          </a:p>
          <a:p>
            <a:r>
              <a:rPr lang="en-US" sz="1800" b="1" dirty="0" err="1">
                <a:latin typeface="Courier"/>
              </a:rPr>
              <a:t>int</a:t>
            </a:r>
            <a:r>
              <a:rPr lang="en-US" sz="1800" b="1" dirty="0">
                <a:latin typeface="Courier"/>
              </a:rPr>
              <a:t> </a:t>
            </a:r>
            <a:r>
              <a:rPr lang="en-US" sz="1800" dirty="0">
                <a:latin typeface="Courier"/>
              </a:rPr>
              <a:t>sum = </a:t>
            </a:r>
            <a:r>
              <a:rPr lang="en-US" sz="1800" b="1" dirty="0">
                <a:latin typeface="Courier"/>
              </a:rPr>
              <a:t>0</a:t>
            </a:r>
            <a:r>
              <a:rPr lang="en-US" sz="1800" dirty="0">
                <a:latin typeface="Courier"/>
              </a:rPr>
              <a:t>;</a:t>
            </a:r>
          </a:p>
          <a:p>
            <a:r>
              <a:rPr lang="nn-NO" sz="1800" b="1" dirty="0">
                <a:latin typeface="Courier"/>
              </a:rPr>
              <a:t>for </a:t>
            </a:r>
            <a:r>
              <a:rPr lang="nn-NO" sz="1800" dirty="0">
                <a:latin typeface="Courier"/>
              </a:rPr>
              <a:t>(</a:t>
            </a:r>
            <a:r>
              <a:rPr lang="nn-NO" sz="1800" b="1" dirty="0">
                <a:latin typeface="Courier"/>
              </a:rPr>
              <a:t>int </a:t>
            </a:r>
            <a:r>
              <a:rPr lang="nn-NO" sz="1800" dirty="0">
                <a:latin typeface="Courier"/>
              </a:rPr>
              <a:t>i = </a:t>
            </a:r>
            <a:r>
              <a:rPr lang="nn-NO" sz="1800" b="1" dirty="0">
                <a:latin typeface="Courier"/>
              </a:rPr>
              <a:t>0</a:t>
            </a:r>
            <a:r>
              <a:rPr lang="nn-NO" sz="1800" dirty="0">
                <a:latin typeface="Courier"/>
              </a:rPr>
              <a:t>; i &lt; array.length; i++)</a:t>
            </a:r>
          </a:p>
          <a:p>
            <a:r>
              <a:rPr lang="en-US" sz="1800" dirty="0">
                <a:latin typeface="Courier"/>
              </a:rPr>
              <a:t>   sum += array[i][</a:t>
            </a:r>
            <a:r>
              <a:rPr lang="en-US" sz="1800" b="1" dirty="0">
                <a:latin typeface="Courier"/>
              </a:rPr>
              <a:t>0</a:t>
            </a:r>
            <a:r>
              <a:rPr lang="en-US" sz="1800" dirty="0">
                <a:latin typeface="Courier"/>
              </a:rPr>
              <a:t>];</a:t>
            </a:r>
          </a:p>
          <a:p>
            <a:r>
              <a:rPr lang="en-US" sz="1800" dirty="0" err="1">
                <a:latin typeface="Courier"/>
              </a:rPr>
              <a:t>System.out.println</a:t>
            </a:r>
            <a:r>
              <a:rPr lang="en-US" sz="1800" dirty="0">
                <a:latin typeface="Courier"/>
              </a:rPr>
              <a:t>(sum);</a:t>
            </a:r>
            <a:endParaRPr lang="en-US" sz="1800" b="1" dirty="0"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220328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13FC804-EAC4-4D58-8655-756D13FF26FF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473075"/>
          </a:xfrm>
          <a:noFill/>
        </p:spPr>
        <p:txBody>
          <a:bodyPr/>
          <a:lstStyle/>
          <a:p>
            <a:r>
              <a:rPr lang="en-US" altLang="en-US"/>
              <a:t>Objectives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55663"/>
            <a:ext cx="8991600" cy="5545137"/>
          </a:xfrm>
          <a:noFill/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altLang="en-US" sz="2300"/>
              <a:t>To give examples of representing data using two-dimensional arrays (§8.1).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sz="2300"/>
              <a:t>To declare variables for two-dimensional arrays, create arrays, and access array elements in a two-dimensional array using row and column indexes (§8.2).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sz="2300"/>
              <a:t>To program common operations for two-dimensional arrays (displaying arrays, summing all elements, finding the minimum and maximum elements, and random shuffling) (§8.3).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sz="2300"/>
              <a:t>To pass two-dimensional arrays to methods (§8.4).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sz="2300"/>
              <a:t>To write a program for grading multiple-choice questions using two-dimensional arrays (§8.5).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sz="2300"/>
              <a:t>To solve the closest-pair problem using two-dimensional arrays (§8.6).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sz="2300"/>
              <a:t>To check a Sudoku solution using two-dimensional arrays (§8.7).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altLang="en-US" sz="2300"/>
              <a:t>To use multidimensional arrays (§8.8).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altLang="en-US" sz="2300"/>
          </a:p>
        </p:txBody>
      </p:sp>
    </p:spTree>
    <p:extLst>
      <p:ext uri="{BB962C8B-B14F-4D97-AF65-F5344CB8AC3E}">
        <p14:creationId xmlns:p14="http://schemas.microsoft.com/office/powerpoint/2010/main" val="2137190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Passing 2d Arrays to Methods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59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Always, when passing an array to a method, the reference of the array is passed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is true for 1d arrays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is true for 2d arrays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is true for all arrays!</a:t>
            </a:r>
          </a:p>
          <a:p>
            <a:r>
              <a:rPr lang="en-US" altLang="en-US" dirty="0">
                <a:cs typeface="Times New Roman" panose="02020603050405020304" pitchFamily="18" charset="0"/>
              </a:rPr>
              <a:t>You can also return a 2d array from a method</a:t>
            </a:r>
          </a:p>
          <a:p>
            <a:r>
              <a:rPr lang="en-US" altLang="en-US" dirty="0">
                <a:cs typeface="Times New Roman" panose="02020603050405020304" pitchFamily="18" charset="0"/>
              </a:rPr>
              <a:t>Following example has two methods: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getArray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()</a:t>
            </a:r>
            <a:r>
              <a:rPr lang="en-US" altLang="en-US" dirty="0">
                <a:cs typeface="Times New Roman" panose="02020603050405020304" pitchFamily="18" charset="0"/>
              </a:rPr>
              <a:t>: returns a 2d array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sum(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[][] m)</a:t>
            </a:r>
            <a:r>
              <a:rPr lang="en-US" altLang="en-US" dirty="0">
                <a:cs typeface="Times New Roman" panose="02020603050405020304" pitchFamily="18" charset="0"/>
              </a:rPr>
              <a:t>: returns sum of all elements</a:t>
            </a:r>
          </a:p>
        </p:txBody>
      </p:sp>
    </p:spTree>
    <p:extLst>
      <p:ext uri="{BB962C8B-B14F-4D97-AF65-F5344CB8AC3E}">
        <p14:creationId xmlns:p14="http://schemas.microsoft.com/office/powerpoint/2010/main" val="10526389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Passing 2d Arrays to Methods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6222" y="1124700"/>
            <a:ext cx="8871555" cy="526297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Courier"/>
              </a:rPr>
              <a:t>1   import </a:t>
            </a:r>
            <a:r>
              <a:rPr lang="en-US" sz="1400" dirty="0" err="1">
                <a:latin typeface="Courier"/>
              </a:rPr>
              <a:t>java.util.Scanner</a:t>
            </a:r>
            <a:r>
              <a:rPr lang="en-US" sz="1400" dirty="0">
                <a:latin typeface="Courier"/>
              </a:rPr>
              <a:t>;</a:t>
            </a:r>
          </a:p>
          <a:p>
            <a:r>
              <a:rPr lang="en-US" sz="1400" dirty="0">
                <a:latin typeface="Courier"/>
              </a:rPr>
              <a:t>2</a:t>
            </a:r>
          </a:p>
          <a:p>
            <a:r>
              <a:rPr lang="en-US" sz="1400" dirty="0">
                <a:latin typeface="Courier"/>
              </a:rPr>
              <a:t>3   </a:t>
            </a:r>
            <a:r>
              <a:rPr lang="en-US" sz="1400" b="1" dirty="0">
                <a:latin typeface="Courier"/>
              </a:rPr>
              <a:t>public class </a:t>
            </a:r>
            <a:r>
              <a:rPr lang="en-US" sz="1400" b="1" dirty="0" err="1">
                <a:latin typeface="Courier"/>
              </a:rPr>
              <a:t>PassTwoDimensionalArray</a:t>
            </a:r>
            <a:r>
              <a:rPr lang="en-US" sz="1400" b="1" dirty="0">
                <a:latin typeface="Courier"/>
              </a:rPr>
              <a:t> {</a:t>
            </a:r>
          </a:p>
          <a:p>
            <a:r>
              <a:rPr lang="en-US" sz="1400" dirty="0">
                <a:latin typeface="Courier"/>
              </a:rPr>
              <a:t>4      </a:t>
            </a:r>
            <a:r>
              <a:rPr lang="en-US" sz="1400" b="1" dirty="0">
                <a:latin typeface="Courier"/>
              </a:rPr>
              <a:t>public static void main(String[] </a:t>
            </a:r>
            <a:r>
              <a:rPr lang="en-US" sz="1400" b="1" dirty="0" err="1">
                <a:latin typeface="Courier"/>
              </a:rPr>
              <a:t>args</a:t>
            </a:r>
            <a:r>
              <a:rPr lang="en-US" sz="1400" b="1" dirty="0">
                <a:latin typeface="Courier"/>
              </a:rPr>
              <a:t>) {</a:t>
            </a:r>
          </a:p>
          <a:p>
            <a:r>
              <a:rPr lang="en-US" sz="1400" dirty="0">
                <a:latin typeface="Courier"/>
              </a:rPr>
              <a:t>5         </a:t>
            </a:r>
            <a:r>
              <a:rPr lang="en-US" sz="1400" dirty="0" err="1">
                <a:latin typeface="Courier"/>
              </a:rPr>
              <a:t>int</a:t>
            </a:r>
            <a:r>
              <a:rPr lang="en-US" sz="1400" dirty="0">
                <a:latin typeface="Courier"/>
              </a:rPr>
              <a:t>[][] m = </a:t>
            </a:r>
            <a:r>
              <a:rPr lang="en-US" sz="1400" b="1" dirty="0" err="1">
                <a:solidFill>
                  <a:srgbClr val="00B0F0"/>
                </a:solidFill>
                <a:latin typeface="Courier"/>
              </a:rPr>
              <a:t>getArray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()</a:t>
            </a:r>
            <a:r>
              <a:rPr lang="en-US" sz="1400" dirty="0">
                <a:latin typeface="Courier"/>
              </a:rPr>
              <a:t>; // Get an array</a:t>
            </a:r>
          </a:p>
          <a:p>
            <a:r>
              <a:rPr lang="en-US" sz="1400" dirty="0">
                <a:latin typeface="Courier"/>
              </a:rPr>
              <a:t>6</a:t>
            </a:r>
          </a:p>
          <a:p>
            <a:r>
              <a:rPr lang="en-US" sz="1400" dirty="0">
                <a:latin typeface="Courier"/>
              </a:rPr>
              <a:t>7         // Display sum of elements</a:t>
            </a:r>
          </a:p>
          <a:p>
            <a:r>
              <a:rPr lang="en-US" sz="1400" dirty="0">
                <a:latin typeface="Courier"/>
              </a:rPr>
              <a:t>8         </a:t>
            </a:r>
            <a:r>
              <a:rPr lang="en-US" sz="1400" dirty="0" err="1">
                <a:latin typeface="Courier"/>
              </a:rPr>
              <a:t>System.out.println</a:t>
            </a:r>
            <a:r>
              <a:rPr lang="en-US" sz="1400" dirty="0">
                <a:latin typeface="Courier"/>
              </a:rPr>
              <a:t>("\</a:t>
            </a:r>
            <a:r>
              <a:rPr lang="en-US" sz="1400" dirty="0" err="1">
                <a:latin typeface="Courier"/>
              </a:rPr>
              <a:t>nSum</a:t>
            </a:r>
            <a:r>
              <a:rPr lang="en-US" sz="1400" dirty="0">
                <a:latin typeface="Courier"/>
              </a:rPr>
              <a:t> of all elements is " + 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sum(m)</a:t>
            </a:r>
            <a:r>
              <a:rPr lang="en-US" sz="1400" dirty="0">
                <a:latin typeface="Courier"/>
              </a:rPr>
              <a:t>);</a:t>
            </a:r>
          </a:p>
          <a:p>
            <a:r>
              <a:rPr lang="en-US" sz="1400" dirty="0">
                <a:latin typeface="Courier"/>
              </a:rPr>
              <a:t>9      </a:t>
            </a:r>
            <a:r>
              <a:rPr lang="en-US" sz="1400" b="1" dirty="0">
                <a:latin typeface="Courier"/>
              </a:rPr>
              <a:t>}</a:t>
            </a:r>
          </a:p>
          <a:p>
            <a:r>
              <a:rPr lang="en-US" sz="1400" dirty="0">
                <a:latin typeface="Courier"/>
              </a:rPr>
              <a:t>10</a:t>
            </a:r>
          </a:p>
          <a:p>
            <a:r>
              <a:rPr lang="en-US" sz="1400" dirty="0">
                <a:latin typeface="Courier"/>
              </a:rPr>
              <a:t>11     </a:t>
            </a:r>
            <a:r>
              <a:rPr lang="en-US" sz="1400" b="1" dirty="0">
                <a:latin typeface="Courier"/>
              </a:rPr>
              <a:t>public static 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[][] </a:t>
            </a:r>
            <a:r>
              <a:rPr lang="en-US" sz="1400" b="1" dirty="0" err="1">
                <a:solidFill>
                  <a:srgbClr val="00B0F0"/>
                </a:solidFill>
                <a:latin typeface="Courier"/>
              </a:rPr>
              <a:t>getArray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()</a:t>
            </a:r>
            <a:r>
              <a:rPr lang="en-US" sz="1400" b="1" dirty="0">
                <a:latin typeface="Courier"/>
              </a:rPr>
              <a:t> {</a:t>
            </a:r>
          </a:p>
          <a:p>
            <a:r>
              <a:rPr lang="en-US" sz="1400" dirty="0">
                <a:latin typeface="Courier"/>
              </a:rPr>
              <a:t>12        // Create a Scanner</a:t>
            </a:r>
          </a:p>
          <a:p>
            <a:r>
              <a:rPr lang="en-US" sz="1400" dirty="0">
                <a:latin typeface="Courier"/>
              </a:rPr>
              <a:t>13        Scanner input = new Scanner(System.in);</a:t>
            </a:r>
          </a:p>
          <a:p>
            <a:r>
              <a:rPr lang="en-US" sz="1400" dirty="0">
                <a:latin typeface="Courier"/>
              </a:rPr>
              <a:t>14</a:t>
            </a:r>
          </a:p>
          <a:p>
            <a:r>
              <a:rPr lang="en-US" sz="1400" dirty="0">
                <a:latin typeface="Courier"/>
              </a:rPr>
              <a:t>15        // Enter array values</a:t>
            </a:r>
          </a:p>
          <a:p>
            <a:r>
              <a:rPr lang="en-US" sz="1400" dirty="0">
                <a:latin typeface="Courier"/>
              </a:rPr>
              <a:t>16        </a:t>
            </a:r>
            <a:r>
              <a:rPr lang="en-US" sz="1400" dirty="0" err="1">
                <a:latin typeface="Courier"/>
              </a:rPr>
              <a:t>int</a:t>
            </a:r>
            <a:r>
              <a:rPr lang="en-US" sz="1400" dirty="0">
                <a:latin typeface="Courier"/>
              </a:rPr>
              <a:t>[][] m = new </a:t>
            </a:r>
            <a:r>
              <a:rPr lang="en-US" sz="1400" dirty="0" err="1">
                <a:latin typeface="Courier"/>
              </a:rPr>
              <a:t>int</a:t>
            </a:r>
            <a:r>
              <a:rPr lang="en-US" sz="1400" dirty="0">
                <a:latin typeface="Courier"/>
              </a:rPr>
              <a:t>[3][4];</a:t>
            </a:r>
          </a:p>
          <a:p>
            <a:r>
              <a:rPr lang="en-US" sz="1400" dirty="0">
                <a:latin typeface="Courier"/>
              </a:rPr>
              <a:t>17        </a:t>
            </a:r>
            <a:r>
              <a:rPr lang="en-US" sz="1400" dirty="0" err="1">
                <a:latin typeface="Courier"/>
              </a:rPr>
              <a:t>System.out.println</a:t>
            </a:r>
            <a:r>
              <a:rPr lang="en-US" sz="1400" dirty="0">
                <a:latin typeface="Courier"/>
              </a:rPr>
              <a:t>("Enter " + </a:t>
            </a:r>
            <a:r>
              <a:rPr lang="en-US" sz="1400" dirty="0" err="1">
                <a:latin typeface="Courier"/>
              </a:rPr>
              <a:t>m.length</a:t>
            </a:r>
            <a:r>
              <a:rPr lang="en-US" sz="1400" dirty="0">
                <a:latin typeface="Courier"/>
              </a:rPr>
              <a:t> + " rows and "</a:t>
            </a:r>
          </a:p>
          <a:p>
            <a:r>
              <a:rPr lang="en-US" sz="1400" dirty="0">
                <a:latin typeface="Courier"/>
              </a:rPr>
              <a:t>18                           + m[0].length + " columns: ");</a:t>
            </a:r>
          </a:p>
          <a:p>
            <a:r>
              <a:rPr lang="nn-NO" sz="1400" dirty="0">
                <a:latin typeface="Courier"/>
              </a:rPr>
              <a:t>19        for (int i = 0; i &lt; m.length; i++)</a:t>
            </a:r>
          </a:p>
          <a:p>
            <a:r>
              <a:rPr lang="en-US" sz="1400" dirty="0">
                <a:latin typeface="Courier"/>
              </a:rPr>
              <a:t>20           for (</a:t>
            </a:r>
            <a:r>
              <a:rPr lang="en-US" sz="1400" dirty="0" err="1">
                <a:latin typeface="Courier"/>
              </a:rPr>
              <a:t>int</a:t>
            </a:r>
            <a:r>
              <a:rPr lang="en-US" sz="1400" dirty="0">
                <a:latin typeface="Courier"/>
              </a:rPr>
              <a:t> j = 0; j &lt; m[i].length; </a:t>
            </a:r>
            <a:r>
              <a:rPr lang="en-US" sz="1400" dirty="0" err="1">
                <a:latin typeface="Courier"/>
              </a:rPr>
              <a:t>j++</a:t>
            </a:r>
            <a:r>
              <a:rPr lang="en-US" sz="1400" dirty="0">
                <a:latin typeface="Courier"/>
              </a:rPr>
              <a:t>)</a:t>
            </a:r>
          </a:p>
          <a:p>
            <a:r>
              <a:rPr lang="en-US" sz="1400" dirty="0">
                <a:latin typeface="Courier"/>
              </a:rPr>
              <a:t>21              m[i][j] = </a:t>
            </a:r>
            <a:r>
              <a:rPr lang="en-US" sz="1400" dirty="0" err="1">
                <a:latin typeface="Courier"/>
              </a:rPr>
              <a:t>input.nextInt</a:t>
            </a:r>
            <a:r>
              <a:rPr lang="en-US" sz="1400" dirty="0">
                <a:latin typeface="Courier"/>
              </a:rPr>
              <a:t>();</a:t>
            </a:r>
          </a:p>
          <a:p>
            <a:r>
              <a:rPr lang="en-US" sz="1400" dirty="0">
                <a:latin typeface="Courier"/>
              </a:rPr>
              <a:t>22</a:t>
            </a:r>
          </a:p>
          <a:p>
            <a:r>
              <a:rPr lang="en-US" sz="1400" dirty="0">
                <a:latin typeface="Courier"/>
              </a:rPr>
              <a:t>23        return m;</a:t>
            </a:r>
          </a:p>
          <a:p>
            <a:r>
              <a:rPr lang="en-US" sz="1400" dirty="0">
                <a:latin typeface="Courier"/>
              </a:rPr>
              <a:t>24     </a:t>
            </a:r>
            <a:r>
              <a:rPr lang="en-US" sz="1400" b="1" dirty="0">
                <a:latin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74423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Passing 2d Arrays to Methods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6222" y="1777585"/>
            <a:ext cx="8871555" cy="2554545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Courier"/>
              </a:rPr>
              <a:t>26     </a:t>
            </a:r>
            <a:r>
              <a:rPr lang="en-US" sz="1400" b="1" dirty="0">
                <a:latin typeface="Courier"/>
              </a:rPr>
              <a:t>public static 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 </a:t>
            </a:r>
            <a:r>
              <a:rPr lang="en-US" sz="1400" dirty="0">
                <a:latin typeface="Courier"/>
              </a:rPr>
              <a:t>sum(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dirty="0">
                <a:latin typeface="Courier"/>
              </a:rPr>
              <a:t>[][] m) {</a:t>
            </a:r>
          </a:p>
          <a:p>
            <a:r>
              <a:rPr lang="en-US" sz="1400" dirty="0">
                <a:latin typeface="Courier"/>
              </a:rPr>
              <a:t>27        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 </a:t>
            </a:r>
            <a:r>
              <a:rPr lang="en-US" sz="1400" dirty="0">
                <a:latin typeface="Courier"/>
              </a:rPr>
              <a:t>total = </a:t>
            </a:r>
            <a:r>
              <a:rPr lang="en-US" sz="1400" b="1" dirty="0">
                <a:latin typeface="Courier"/>
              </a:rPr>
              <a:t>0</a:t>
            </a:r>
            <a:r>
              <a:rPr lang="en-US" sz="1400" dirty="0">
                <a:latin typeface="Courier"/>
              </a:rPr>
              <a:t>;</a:t>
            </a:r>
          </a:p>
          <a:p>
            <a:r>
              <a:rPr lang="en-US" sz="1400" dirty="0">
                <a:latin typeface="Courier"/>
              </a:rPr>
              <a:t>28        </a:t>
            </a:r>
            <a:r>
              <a:rPr lang="en-US" sz="1400" b="1" dirty="0">
                <a:latin typeface="Courier"/>
              </a:rPr>
              <a:t>for </a:t>
            </a:r>
            <a:r>
              <a:rPr lang="en-US" sz="1400" dirty="0">
                <a:latin typeface="Courier"/>
              </a:rPr>
              <a:t>(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 </a:t>
            </a:r>
            <a:r>
              <a:rPr lang="en-US" sz="1400" dirty="0">
                <a:latin typeface="Courier"/>
              </a:rPr>
              <a:t>row = </a:t>
            </a:r>
            <a:r>
              <a:rPr lang="en-US" sz="1400" b="1" dirty="0">
                <a:latin typeface="Courier"/>
              </a:rPr>
              <a:t>0</a:t>
            </a:r>
            <a:r>
              <a:rPr lang="en-US" sz="1400" dirty="0">
                <a:latin typeface="Courier"/>
              </a:rPr>
              <a:t>; row &lt; </a:t>
            </a:r>
            <a:r>
              <a:rPr lang="en-US" sz="1400" dirty="0" err="1">
                <a:latin typeface="Courier"/>
              </a:rPr>
              <a:t>m.length</a:t>
            </a:r>
            <a:r>
              <a:rPr lang="en-US" sz="1400" dirty="0">
                <a:latin typeface="Courier"/>
              </a:rPr>
              <a:t>; row++) {</a:t>
            </a:r>
          </a:p>
          <a:p>
            <a:r>
              <a:rPr lang="en-US" sz="1400" dirty="0">
                <a:latin typeface="Courier"/>
              </a:rPr>
              <a:t>29           </a:t>
            </a:r>
            <a:r>
              <a:rPr lang="en-US" sz="1400" b="1" dirty="0">
                <a:latin typeface="Courier"/>
              </a:rPr>
              <a:t>for </a:t>
            </a:r>
            <a:r>
              <a:rPr lang="en-US" sz="1400" dirty="0">
                <a:latin typeface="Courier"/>
              </a:rPr>
              <a:t>(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 </a:t>
            </a:r>
            <a:r>
              <a:rPr lang="en-US" sz="1400" dirty="0">
                <a:latin typeface="Courier"/>
              </a:rPr>
              <a:t>column = </a:t>
            </a:r>
            <a:r>
              <a:rPr lang="en-US" sz="1400" b="1" dirty="0">
                <a:latin typeface="Courier"/>
              </a:rPr>
              <a:t>0</a:t>
            </a:r>
            <a:r>
              <a:rPr lang="en-US" sz="1400" dirty="0">
                <a:latin typeface="Courier"/>
              </a:rPr>
              <a:t>; column &lt; m[row].length; column++) {</a:t>
            </a:r>
          </a:p>
          <a:p>
            <a:r>
              <a:rPr lang="en-US" sz="1400" dirty="0">
                <a:latin typeface="Courier"/>
              </a:rPr>
              <a:t>30              total += m[row][column];</a:t>
            </a:r>
          </a:p>
          <a:p>
            <a:r>
              <a:rPr lang="en-US" sz="1400" dirty="0">
                <a:latin typeface="Courier"/>
              </a:rPr>
              <a:t>31           }</a:t>
            </a:r>
          </a:p>
          <a:p>
            <a:r>
              <a:rPr lang="en-US" sz="1400" dirty="0">
                <a:latin typeface="Courier"/>
              </a:rPr>
              <a:t>32        }</a:t>
            </a:r>
          </a:p>
          <a:p>
            <a:r>
              <a:rPr lang="en-US" sz="1400" dirty="0">
                <a:latin typeface="Courier"/>
              </a:rPr>
              <a:t>33</a:t>
            </a:r>
          </a:p>
          <a:p>
            <a:r>
              <a:rPr lang="en-US" sz="1400" dirty="0">
                <a:latin typeface="Courier"/>
              </a:rPr>
              <a:t>34        </a:t>
            </a:r>
            <a:r>
              <a:rPr lang="en-US" sz="1400" b="1" dirty="0">
                <a:latin typeface="Courier"/>
              </a:rPr>
              <a:t>return </a:t>
            </a:r>
            <a:r>
              <a:rPr lang="en-US" sz="1400" dirty="0">
                <a:latin typeface="Courier"/>
              </a:rPr>
              <a:t>total;</a:t>
            </a:r>
          </a:p>
          <a:p>
            <a:r>
              <a:rPr lang="en-US" sz="1400" dirty="0">
                <a:latin typeface="Courier"/>
              </a:rPr>
              <a:t>35     }</a:t>
            </a:r>
          </a:p>
          <a:p>
            <a:r>
              <a:rPr lang="en-US" sz="1400" dirty="0">
                <a:latin typeface="Courier"/>
              </a:rPr>
              <a:t>36  }</a:t>
            </a:r>
            <a:endParaRPr lang="en-US" sz="1400" b="1" dirty="0"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5956591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Passing 2d Arrays to Methods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59" cy="5121557"/>
          </a:xfrm>
        </p:spPr>
        <p:txBody>
          <a:bodyPr/>
          <a:lstStyle/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150" y="1793242"/>
            <a:ext cx="8343805" cy="1789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Rectangle 10">
            <a:hlinkClick r:id="rId3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</p:spTree>
    <p:extLst>
      <p:ext uri="{BB962C8B-B14F-4D97-AF65-F5344CB8AC3E}">
        <p14:creationId xmlns:p14="http://schemas.microsoft.com/office/powerpoint/2010/main" val="5953226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Grade Exam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Write a program to grade multiple-choice exams. Assume there are eight students, and each exam has ten questions. The answers are stored in a 2d array. Each row represents the ten answers for one specific student. Write a program to grade the exam for each student.</a:t>
            </a:r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342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Grade Exam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Here is a representation of the student grades:</a:t>
            </a: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017" y="3160165"/>
            <a:ext cx="5033963" cy="2803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38594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Grade Exam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 answer key is stored in a one-dimensional array: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our program must use two nested for loops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For each student (row), we must compare the values in that row to the values in the answer key</a:t>
            </a:r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610" y="3044950"/>
            <a:ext cx="2927600" cy="10412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6355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Grade Exam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2900" y="2161635"/>
            <a:ext cx="8458200" cy="3108543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Courier"/>
              </a:rPr>
              <a:t>1   </a:t>
            </a:r>
            <a:r>
              <a:rPr lang="en-US" sz="1400" b="1" dirty="0">
                <a:latin typeface="Courier"/>
              </a:rPr>
              <a:t>public class </a:t>
            </a:r>
            <a:r>
              <a:rPr lang="en-US" sz="1400" dirty="0" err="1">
                <a:latin typeface="Courier"/>
              </a:rPr>
              <a:t>GradeExam</a:t>
            </a:r>
            <a:r>
              <a:rPr lang="en-US" sz="1400" dirty="0">
                <a:latin typeface="Courier"/>
              </a:rPr>
              <a:t> {</a:t>
            </a:r>
          </a:p>
          <a:p>
            <a:r>
              <a:rPr lang="en-US" sz="1400" dirty="0">
                <a:latin typeface="Courier"/>
              </a:rPr>
              <a:t>2      /** Main method */</a:t>
            </a:r>
          </a:p>
          <a:p>
            <a:r>
              <a:rPr lang="en-US" sz="1400" dirty="0">
                <a:latin typeface="Courier"/>
              </a:rPr>
              <a:t>3      </a:t>
            </a:r>
            <a:r>
              <a:rPr lang="en-US" sz="1400" b="1" dirty="0">
                <a:latin typeface="Courier"/>
              </a:rPr>
              <a:t>public static void </a:t>
            </a:r>
            <a:r>
              <a:rPr lang="en-US" sz="1400" dirty="0">
                <a:latin typeface="Courier"/>
              </a:rPr>
              <a:t>main(String[] </a:t>
            </a:r>
            <a:r>
              <a:rPr lang="en-US" sz="1400" dirty="0" err="1">
                <a:latin typeface="Courier"/>
              </a:rPr>
              <a:t>args</a:t>
            </a:r>
            <a:r>
              <a:rPr lang="en-US" sz="1400" dirty="0">
                <a:latin typeface="Courier"/>
              </a:rPr>
              <a:t>) {</a:t>
            </a:r>
          </a:p>
          <a:p>
            <a:r>
              <a:rPr lang="en-US" sz="1400" dirty="0">
                <a:latin typeface="Courier"/>
              </a:rPr>
              <a:t>4         // Students' answers to the questions</a:t>
            </a:r>
          </a:p>
          <a:p>
            <a:r>
              <a:rPr lang="en-US" sz="1400" dirty="0">
                <a:latin typeface="Courier"/>
              </a:rPr>
              <a:t>5         </a:t>
            </a:r>
            <a:r>
              <a:rPr lang="en-US" sz="1400" b="1" dirty="0">
                <a:latin typeface="Courier"/>
              </a:rPr>
              <a:t>char</a:t>
            </a:r>
            <a:r>
              <a:rPr lang="en-US" sz="1400" dirty="0">
                <a:latin typeface="Courier"/>
              </a:rPr>
              <a:t>[][] answers = {</a:t>
            </a:r>
          </a:p>
          <a:p>
            <a:r>
              <a:rPr lang="en-US" sz="1400" dirty="0">
                <a:latin typeface="Courier"/>
              </a:rPr>
              <a:t>6            {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'B'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'C'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'C'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},</a:t>
            </a:r>
          </a:p>
          <a:p>
            <a:r>
              <a:rPr lang="en-US" sz="1400" dirty="0">
                <a:latin typeface="Courier"/>
              </a:rPr>
              <a:t>7            {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'B'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'B'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'C'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},</a:t>
            </a:r>
          </a:p>
          <a:p>
            <a:r>
              <a:rPr lang="en-US" sz="1400" dirty="0">
                <a:latin typeface="Courier"/>
              </a:rPr>
              <a:t>8            {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'C'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'B'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},</a:t>
            </a:r>
          </a:p>
          <a:p>
            <a:r>
              <a:rPr lang="en-US" sz="1400" dirty="0">
                <a:latin typeface="Courier"/>
              </a:rPr>
              <a:t>9            {</a:t>
            </a:r>
            <a:r>
              <a:rPr lang="en-US" sz="1400" b="1" dirty="0">
                <a:latin typeface="Courier"/>
              </a:rPr>
              <a:t>'C'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'B'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'E', 'D'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'C'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},</a:t>
            </a:r>
          </a:p>
          <a:p>
            <a:r>
              <a:rPr lang="en-US" sz="1400" dirty="0">
                <a:latin typeface="Courier"/>
              </a:rPr>
              <a:t>10           {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'B'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'C'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'C'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},</a:t>
            </a:r>
          </a:p>
          <a:p>
            <a:r>
              <a:rPr lang="en-US" sz="1400" dirty="0">
                <a:latin typeface="Courier"/>
              </a:rPr>
              <a:t>11           {</a:t>
            </a:r>
            <a:r>
              <a:rPr lang="en-US" sz="1400" b="1" dirty="0">
                <a:latin typeface="Courier"/>
              </a:rPr>
              <a:t>'B'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'B'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'C'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'C'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},</a:t>
            </a:r>
          </a:p>
          <a:p>
            <a:r>
              <a:rPr lang="en-US" sz="1400" dirty="0">
                <a:latin typeface="Courier"/>
              </a:rPr>
              <a:t>12           {</a:t>
            </a:r>
            <a:r>
              <a:rPr lang="en-US" sz="1400" b="1" dirty="0">
                <a:latin typeface="Courier"/>
              </a:rPr>
              <a:t>'B'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'B'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'C'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'C'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},</a:t>
            </a:r>
          </a:p>
          <a:p>
            <a:r>
              <a:rPr lang="en-US" sz="1400" dirty="0">
                <a:latin typeface="Courier"/>
              </a:rPr>
              <a:t>13           {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'B'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'C'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'C'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}};</a:t>
            </a:r>
          </a:p>
          <a:p>
            <a:r>
              <a:rPr lang="en-US" sz="1400" dirty="0">
                <a:latin typeface="Courier"/>
              </a:rPr>
              <a:t>14</a:t>
            </a:r>
            <a:endParaRPr lang="en-US" sz="1400" b="1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0316291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Grade Exam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2167141"/>
            <a:ext cx="8458200" cy="3758184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Courier"/>
              </a:rPr>
              <a:t>15        // Key to the questions</a:t>
            </a:r>
          </a:p>
          <a:p>
            <a:r>
              <a:rPr lang="en-US" sz="1400" dirty="0">
                <a:latin typeface="Courier"/>
              </a:rPr>
              <a:t>16        </a:t>
            </a:r>
            <a:r>
              <a:rPr lang="en-US" sz="1400" b="1" dirty="0">
                <a:latin typeface="Courier"/>
              </a:rPr>
              <a:t>char</a:t>
            </a:r>
            <a:r>
              <a:rPr lang="en-US" sz="1400" dirty="0">
                <a:latin typeface="Courier"/>
              </a:rPr>
              <a:t>[] keys = {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'B'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'C'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'C'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'E'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'A'</a:t>
            </a:r>
            <a:r>
              <a:rPr lang="en-US" sz="1400" dirty="0">
                <a:latin typeface="Courier"/>
              </a:rPr>
              <a:t>, </a:t>
            </a:r>
            <a:r>
              <a:rPr lang="en-US" sz="1400" b="1" dirty="0">
                <a:latin typeface="Courier"/>
              </a:rPr>
              <a:t>'D'</a:t>
            </a:r>
            <a:r>
              <a:rPr lang="en-US" sz="1400" dirty="0">
                <a:latin typeface="Courier"/>
              </a:rPr>
              <a:t>};</a:t>
            </a:r>
          </a:p>
          <a:p>
            <a:r>
              <a:rPr lang="en-US" sz="1400" dirty="0">
                <a:latin typeface="Courier"/>
              </a:rPr>
              <a:t>17</a:t>
            </a:r>
          </a:p>
          <a:p>
            <a:r>
              <a:rPr lang="en-US" sz="1400" dirty="0">
                <a:latin typeface="Courier"/>
              </a:rPr>
              <a:t>18        // Grade all answers</a:t>
            </a:r>
          </a:p>
          <a:p>
            <a:r>
              <a:rPr lang="en-US" sz="1400" dirty="0">
                <a:latin typeface="Courier"/>
              </a:rPr>
              <a:t>19        </a:t>
            </a:r>
            <a:r>
              <a:rPr lang="en-US" sz="1400" b="1" dirty="0">
                <a:latin typeface="Courier"/>
              </a:rPr>
              <a:t>for </a:t>
            </a:r>
            <a:r>
              <a:rPr lang="en-US" sz="1400" dirty="0">
                <a:latin typeface="Courier"/>
              </a:rPr>
              <a:t>(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 </a:t>
            </a:r>
            <a:r>
              <a:rPr lang="en-US" sz="1400" dirty="0">
                <a:latin typeface="Courier"/>
              </a:rPr>
              <a:t>i = </a:t>
            </a:r>
            <a:r>
              <a:rPr lang="en-US" sz="1400" b="1" dirty="0">
                <a:latin typeface="Courier"/>
              </a:rPr>
              <a:t>0</a:t>
            </a:r>
            <a:r>
              <a:rPr lang="en-US" sz="1400" dirty="0">
                <a:latin typeface="Courier"/>
              </a:rPr>
              <a:t>; i &lt; </a:t>
            </a:r>
            <a:r>
              <a:rPr lang="en-US" sz="1400" dirty="0" err="1">
                <a:latin typeface="Courier"/>
              </a:rPr>
              <a:t>answers.length</a:t>
            </a:r>
            <a:r>
              <a:rPr lang="en-US" sz="1400" dirty="0">
                <a:latin typeface="Courier"/>
              </a:rPr>
              <a:t>; i++) {</a:t>
            </a:r>
          </a:p>
          <a:p>
            <a:r>
              <a:rPr lang="en-US" sz="1400" dirty="0">
                <a:latin typeface="Courier"/>
              </a:rPr>
              <a:t>20           // Grade one student</a:t>
            </a:r>
          </a:p>
          <a:p>
            <a:r>
              <a:rPr lang="en-US" sz="1400" dirty="0">
                <a:latin typeface="Courier"/>
              </a:rPr>
              <a:t>21           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 </a:t>
            </a:r>
            <a:r>
              <a:rPr lang="en-US" sz="1400" dirty="0" err="1">
                <a:latin typeface="Courier"/>
              </a:rPr>
              <a:t>correctCount</a:t>
            </a:r>
            <a:r>
              <a:rPr lang="en-US" sz="1400" dirty="0">
                <a:latin typeface="Courier"/>
              </a:rPr>
              <a:t> = </a:t>
            </a:r>
            <a:r>
              <a:rPr lang="en-US" sz="1400" b="1" dirty="0">
                <a:latin typeface="Courier"/>
              </a:rPr>
              <a:t>0</a:t>
            </a:r>
            <a:r>
              <a:rPr lang="en-US" sz="1400" dirty="0">
                <a:latin typeface="Courier"/>
              </a:rPr>
              <a:t>;</a:t>
            </a:r>
          </a:p>
          <a:p>
            <a:r>
              <a:rPr lang="en-US" sz="1400" dirty="0">
                <a:latin typeface="Courier"/>
              </a:rPr>
              <a:t>22           </a:t>
            </a:r>
            <a:r>
              <a:rPr lang="en-US" sz="1400" b="1" dirty="0">
                <a:latin typeface="Courier"/>
              </a:rPr>
              <a:t>for </a:t>
            </a:r>
            <a:r>
              <a:rPr lang="en-US" sz="1400" dirty="0">
                <a:latin typeface="Courier"/>
              </a:rPr>
              <a:t>(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 </a:t>
            </a:r>
            <a:r>
              <a:rPr lang="en-US" sz="1400" dirty="0">
                <a:latin typeface="Courier"/>
              </a:rPr>
              <a:t>j = </a:t>
            </a:r>
            <a:r>
              <a:rPr lang="en-US" sz="1400" b="1" dirty="0">
                <a:latin typeface="Courier"/>
              </a:rPr>
              <a:t>0</a:t>
            </a:r>
            <a:r>
              <a:rPr lang="en-US" sz="1400" dirty="0">
                <a:latin typeface="Courier"/>
              </a:rPr>
              <a:t>; j &lt; answers[i].length; </a:t>
            </a:r>
            <a:r>
              <a:rPr lang="en-US" sz="1400" dirty="0" err="1">
                <a:latin typeface="Courier"/>
              </a:rPr>
              <a:t>j++</a:t>
            </a:r>
            <a:r>
              <a:rPr lang="en-US" sz="1400" dirty="0">
                <a:latin typeface="Courier"/>
              </a:rPr>
              <a:t>) {</a:t>
            </a:r>
          </a:p>
          <a:p>
            <a:r>
              <a:rPr lang="en-US" sz="1400" dirty="0">
                <a:latin typeface="Courier"/>
              </a:rPr>
              <a:t>23              </a:t>
            </a:r>
            <a:r>
              <a:rPr lang="en-US" sz="1400" b="1" dirty="0">
                <a:latin typeface="Courier"/>
              </a:rPr>
              <a:t>if </a:t>
            </a:r>
            <a:r>
              <a:rPr lang="en-US" sz="1400" dirty="0">
                <a:latin typeface="Courier"/>
              </a:rPr>
              <a:t>(answers[i][j] == keys[j])</a:t>
            </a:r>
          </a:p>
          <a:p>
            <a:r>
              <a:rPr lang="en-US" sz="1400" dirty="0">
                <a:latin typeface="Courier"/>
              </a:rPr>
              <a:t>24                 </a:t>
            </a:r>
            <a:r>
              <a:rPr lang="en-US" sz="1400" dirty="0" err="1">
                <a:latin typeface="Courier"/>
              </a:rPr>
              <a:t>correctCount</a:t>
            </a:r>
            <a:r>
              <a:rPr lang="en-US" sz="1400" dirty="0">
                <a:latin typeface="Courier"/>
              </a:rPr>
              <a:t>++;</a:t>
            </a:r>
          </a:p>
          <a:p>
            <a:r>
              <a:rPr lang="en-US" sz="1400" dirty="0">
                <a:latin typeface="Courier"/>
              </a:rPr>
              <a:t>25           }</a:t>
            </a:r>
          </a:p>
          <a:p>
            <a:r>
              <a:rPr lang="en-US" sz="1400" dirty="0">
                <a:latin typeface="Courier"/>
              </a:rPr>
              <a:t>26</a:t>
            </a:r>
          </a:p>
          <a:p>
            <a:r>
              <a:rPr lang="en-US" sz="1400" dirty="0">
                <a:latin typeface="Courier"/>
              </a:rPr>
              <a:t>27           </a:t>
            </a:r>
            <a:r>
              <a:rPr lang="en-US" sz="1400" dirty="0" err="1">
                <a:latin typeface="Courier"/>
              </a:rPr>
              <a:t>System.out.println</a:t>
            </a:r>
            <a:r>
              <a:rPr lang="en-US" sz="1400" dirty="0">
                <a:latin typeface="Courier"/>
              </a:rPr>
              <a:t>(</a:t>
            </a:r>
            <a:r>
              <a:rPr lang="en-US" sz="1400" b="1" dirty="0">
                <a:latin typeface="Courier"/>
              </a:rPr>
              <a:t>"Student " </a:t>
            </a:r>
            <a:r>
              <a:rPr lang="en-US" sz="1400" dirty="0">
                <a:latin typeface="Courier"/>
              </a:rPr>
              <a:t>+ i + </a:t>
            </a:r>
            <a:r>
              <a:rPr lang="en-US" sz="1400" b="1" dirty="0">
                <a:latin typeface="Courier"/>
              </a:rPr>
              <a:t>"'s correct count is " </a:t>
            </a:r>
            <a:r>
              <a:rPr lang="en-US" sz="1400" dirty="0">
                <a:latin typeface="Courier"/>
              </a:rPr>
              <a:t>+</a:t>
            </a:r>
          </a:p>
          <a:p>
            <a:r>
              <a:rPr lang="en-US" sz="1400" dirty="0">
                <a:latin typeface="Courier"/>
              </a:rPr>
              <a:t>28                              </a:t>
            </a:r>
            <a:r>
              <a:rPr lang="en-US" sz="1400" dirty="0" err="1">
                <a:latin typeface="Courier"/>
              </a:rPr>
              <a:t>correctCount</a:t>
            </a:r>
            <a:r>
              <a:rPr lang="en-US" sz="1400" dirty="0">
                <a:latin typeface="Courier"/>
              </a:rPr>
              <a:t>);</a:t>
            </a:r>
          </a:p>
          <a:p>
            <a:r>
              <a:rPr lang="en-US" sz="1400" dirty="0">
                <a:latin typeface="Courier"/>
              </a:rPr>
              <a:t>29        }</a:t>
            </a:r>
          </a:p>
          <a:p>
            <a:r>
              <a:rPr lang="en-US" sz="1400" dirty="0">
                <a:latin typeface="Courier"/>
              </a:rPr>
              <a:t>30     }</a:t>
            </a:r>
          </a:p>
          <a:p>
            <a:r>
              <a:rPr lang="en-US" sz="1400" dirty="0">
                <a:latin typeface="Courier"/>
              </a:rPr>
              <a:t>31  }</a:t>
            </a:r>
            <a:endParaRPr lang="en-US" sz="1400" b="1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216906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Grade Exam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Run the Program:</a:t>
            </a:r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427" y="2276850"/>
            <a:ext cx="8525955" cy="23178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8419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Motivations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In Chapter 7, we learned how to use basic one-dimensional arrays to store data</a:t>
            </a:r>
          </a:p>
          <a:p>
            <a:r>
              <a:rPr lang="en-US" dirty="0">
                <a:cs typeface="Times New Roman" panose="02020603050405020304" pitchFamily="18" charset="0"/>
              </a:rPr>
              <a:t>You can also use </a:t>
            </a:r>
            <a:r>
              <a:rPr lang="en-US" b="1" dirty="0">
                <a:cs typeface="Times New Roman" panose="02020603050405020304" pitchFamily="18" charset="0"/>
              </a:rPr>
              <a:t>two-dimensional</a:t>
            </a:r>
            <a:r>
              <a:rPr lang="en-US" dirty="0">
                <a:cs typeface="Times New Roman" panose="02020603050405020304" pitchFamily="18" charset="0"/>
              </a:rPr>
              <a:t> arrays to store a matrix or a table of data</a:t>
            </a:r>
            <a:endParaRPr lang="en-US" dirty="0"/>
          </a:p>
          <a:p>
            <a:pPr lvl="2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450" y="3621025"/>
            <a:ext cx="7551100" cy="2688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23978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Find Nearest Points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Given a set of points, find the two points that are closest to each other.</a:t>
            </a:r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4288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Find Nearest Points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1793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In the example below, points (1, 1) and (2, 0.5) are closest</a:t>
            </a:r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914" y="3390595"/>
            <a:ext cx="6260170" cy="2951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2827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Find Nearest Points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9045" y="1341437"/>
                <a:ext cx="8525909" cy="5121557"/>
              </a:xfrm>
            </p:spPr>
            <p:txBody>
              <a:bodyPr/>
              <a:lstStyle/>
              <a:p>
                <a:r>
                  <a:rPr lang="en-US" b="1" dirty="0">
                    <a:cs typeface="Times New Roman" panose="02020603050405020304" pitchFamily="18" charset="0"/>
                  </a:rPr>
                  <a:t>St</a:t>
                </a:r>
                <a:r>
                  <a:rPr lang="en-US" b="1" dirty="0"/>
                  <a:t>ep 1</a:t>
                </a:r>
                <a:r>
                  <a:rPr lang="en-US" dirty="0"/>
                  <a:t>: Problem-solving Phase</a:t>
                </a:r>
              </a:p>
              <a:p>
                <a:pPr lvl="1"/>
                <a:r>
                  <a:rPr lang="en-US" altLang="en-US" dirty="0">
                    <a:cs typeface="Times New Roman" panose="02020603050405020304" pitchFamily="18" charset="0"/>
                  </a:rPr>
                  <a:t>Algorithm:</a:t>
                </a:r>
              </a:p>
              <a:p>
                <a:pPr lvl="2"/>
                <a:r>
                  <a:rPr lang="en-US" altLang="en-US" dirty="0">
                    <a:cs typeface="Times New Roman" panose="02020603050405020304" pitchFamily="18" charset="0"/>
                  </a:rPr>
                  <a:t>We read the distances from the user</a:t>
                </a:r>
              </a:p>
              <a:p>
                <a:pPr lvl="3"/>
                <a:r>
                  <a:rPr lang="en-US" altLang="en-US" dirty="0">
                    <a:cs typeface="Times New Roman" panose="02020603050405020304" pitchFamily="18" charset="0"/>
                  </a:rPr>
                  <a:t>Save them into a 2d array</a:t>
                </a:r>
              </a:p>
              <a:p>
                <a:pPr lvl="2"/>
                <a:r>
                  <a:rPr lang="en-US" altLang="en-US" dirty="0">
                    <a:cs typeface="Times New Roman" panose="02020603050405020304" pitchFamily="18" charset="0"/>
                  </a:rPr>
                  <a:t>Find the distance between each and every pair of points</a:t>
                </a:r>
              </a:p>
              <a:p>
                <a:pPr lvl="2"/>
                <a:r>
                  <a:rPr lang="en-US" altLang="en-US" dirty="0">
                    <a:cs typeface="Times New Roman" panose="02020603050405020304" pitchFamily="18" charset="0"/>
                  </a:rPr>
                  <a:t>Choose the distance that is smallest</a:t>
                </a:r>
              </a:p>
              <a:p>
                <a:pPr lvl="3"/>
                <a:r>
                  <a:rPr lang="en-US" altLang="en-US" dirty="0">
                    <a:cs typeface="Times New Roman" panose="02020603050405020304" pitchFamily="18" charset="0"/>
                  </a:rPr>
                  <a:t>Specifically, we save the smallest distance, and we save the points that provided this smallest distance</a:t>
                </a:r>
              </a:p>
              <a:p>
                <a:pPr lvl="2"/>
                <a:r>
                  <a:rPr lang="en-US" altLang="en-US" dirty="0">
                    <a:cs typeface="Times New Roman" panose="02020603050405020304" pitchFamily="18" charset="0"/>
                  </a:rPr>
                  <a:t>How do we calculate distance?</a:t>
                </a:r>
              </a:p>
              <a:p>
                <a:pPr lvl="3"/>
                <a:r>
                  <a:rPr lang="en-US" altLang="en-US" dirty="0">
                    <a:cs typeface="Times New Roman" panose="02020603050405020304" pitchFamily="18" charset="0"/>
                  </a:rPr>
                  <a:t>We use the famous Euclidean distance formula</a:t>
                </a:r>
              </a:p>
              <a:p>
                <a:pPr lvl="3"/>
                <a14:m>
                  <m:oMath xmlns:m="http://schemas.openxmlformats.org/officeDocument/2006/math">
                    <m:r>
                      <a:rPr lang="en-US" alt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𝑑𝑖𝑠𝑡𝑎𝑛𝑐𝑒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alt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en-US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en-US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en-US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en-US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en-US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en-US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en-US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alt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en-US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en-US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en-US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en-US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altLang="en-US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en-US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en-US" i="1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altLang="en-US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9045" y="1341437"/>
                <a:ext cx="8525909" cy="5121557"/>
              </a:xfrm>
              <a:blipFill rotWithShape="0">
                <a:blip r:embed="rId2"/>
                <a:stretch>
                  <a:fillRect l="-1001" t="-1667" r="-1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47093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Find Nearest Points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472" y="2200040"/>
            <a:ext cx="7093055" cy="39428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42719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Find Nearest Points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208" y="2108207"/>
            <a:ext cx="7776394" cy="42161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02179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Find Nearest Points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708" y="2699305"/>
            <a:ext cx="7817394" cy="27060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39205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Find Nearest Points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Run the Program:</a:t>
            </a:r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1634017" y="6002135"/>
            <a:ext cx="5952775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animation of algorithm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956" y="2392065"/>
            <a:ext cx="8617889" cy="11969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21716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Sudoku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Given a possible solution to Sudoku, your program must check to see if the solution is correct.</a:t>
            </a:r>
          </a:p>
          <a:p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4408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Sudoku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1793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 of Sudoku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Sudoku is a 9x9 grid, which is divided into 3 x 3 boxes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Also called regions or blocks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So there are 81 total cells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And 9 cells in each 3 x 3 box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Some of the cells are already filled-in with numbers 1 – 9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 goal of the problem is to fill the empty cells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You can only use the numbers 1 – 9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Inside each row, there cannot be duplicate numbers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Inside each column, there cannot be duplicate numbers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Inside each 3 x 3 region, there cannot be duplicate numbers</a:t>
            </a:r>
          </a:p>
        </p:txBody>
      </p:sp>
    </p:spTree>
    <p:extLst>
      <p:ext uri="{BB962C8B-B14F-4D97-AF65-F5344CB8AC3E}">
        <p14:creationId xmlns:p14="http://schemas.microsoft.com/office/powerpoint/2010/main" val="37744423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Sudoku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1793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 of Sudoku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982" y="2468875"/>
            <a:ext cx="8344036" cy="3747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87632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Declaring &amp; Creating</a:t>
            </a:r>
            <a:br>
              <a:rPr lang="en-US" dirty="0"/>
            </a:br>
            <a:r>
              <a:rPr lang="en-US" dirty="0"/>
              <a:t>Two-Dimensional arrays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508750"/>
            <a:ext cx="8794744" cy="4954244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An element in a two-dimensional array is accessed through a row index and a column index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Syntax:</a:t>
            </a:r>
          </a:p>
          <a:p>
            <a:pPr marL="914400" lvl="2" indent="0">
              <a:buNone/>
            </a:pPr>
            <a:r>
              <a:rPr lang="en-US" b="1" dirty="0" err="1">
                <a:latin typeface="Courier"/>
                <a:cs typeface="Times New Roman" panose="02020603050405020304" pitchFamily="18" charset="0"/>
              </a:rPr>
              <a:t>elementType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[][]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arrayRefVar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;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Example to declare a 2d array of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values:</a:t>
            </a:r>
          </a:p>
          <a:p>
            <a:pPr marL="914400" lvl="2" indent="0">
              <a:buNone/>
            </a:pPr>
            <a:r>
              <a:rPr 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[][] matrix;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Of course, you can then create the actual array and assign the reference into the variable matrix</a:t>
            </a:r>
          </a:p>
          <a:p>
            <a:pPr marL="914400" lvl="2" indent="0">
              <a:buNone/>
            </a:pPr>
            <a:r>
              <a:rPr lang="en-US" b="1" dirty="0">
                <a:latin typeface="Courier"/>
                <a:cs typeface="Times New Roman" panose="02020603050405020304" pitchFamily="18" charset="0"/>
              </a:rPr>
              <a:t>matrix = new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[5][5];</a:t>
            </a:r>
          </a:p>
          <a:p>
            <a:pPr lvl="3"/>
            <a:r>
              <a:rPr lang="en-US" dirty="0">
                <a:cs typeface="Times New Roman" panose="02020603050405020304" pitchFamily="18" charset="0"/>
              </a:rPr>
              <a:t>This is a 5-by-5 (or 5x5) array of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values</a:t>
            </a: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0065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Sudoku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Your job is to check if a given solution is valid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Note that we use 0 to indicate a free/empty cell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The Sudoku grid can be naturally represented with a 2d array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674" y="3774645"/>
            <a:ext cx="5714650" cy="25287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94399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Sudoku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Assume we have a possible solution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Meaning, each zero would be replaced with an appropriate number between 1 and 9</a:t>
            </a:r>
          </a:p>
        </p:txBody>
      </p:sp>
      <p:graphicFrame>
        <p:nvGraphicFramePr>
          <p:cNvPr id="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327586"/>
              </p:ext>
            </p:extLst>
          </p:nvPr>
        </p:nvGraphicFramePr>
        <p:xfrm>
          <a:off x="1113248" y="3553076"/>
          <a:ext cx="2945957" cy="299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icture" r:id="rId3" imgW="2452001" imgH="2484958" progId="Word.Picture.8">
                  <p:embed/>
                </p:oleObj>
              </mc:Choice>
              <mc:Fallback>
                <p:oleObj name="Picture" r:id="rId3" imgW="2452001" imgH="2484958" progId="Word.Picture.8">
                  <p:embed/>
                  <p:pic>
                    <p:nvPicPr>
                      <p:cNvPr id="5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3248" y="3553076"/>
                        <a:ext cx="2945957" cy="299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7215" y="3647625"/>
            <a:ext cx="3335650" cy="27587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92912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Sudoku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How do we verify a Sudoku solution is valid?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There are two approaches: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Check if every row has numbers from 1 to 9, every column has numbers from 1 to 9, and every small box has numbers from 1 to 9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Check each cell. Each cell must be a number from 1 to 9, and the cell must be unique on every row, every column, and every small box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use the second approach for our Sudoku solver</a:t>
            </a:r>
          </a:p>
        </p:txBody>
      </p:sp>
    </p:spTree>
    <p:extLst>
      <p:ext uri="{BB962C8B-B14F-4D97-AF65-F5344CB8AC3E}">
        <p14:creationId xmlns:p14="http://schemas.microsoft.com/office/powerpoint/2010/main" val="22878731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Sudoku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Checking if a cell is unique in the row and column is easy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But how to check if a cell is unique in the 3x3 region?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77" y="3736240"/>
            <a:ext cx="8813487" cy="24195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67019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Sudoku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Using that observation, if grid[r][c] is the starting cell of a 3x3 box, the cells in that box can be checked by using a nested loop as follows: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38005" y="3813050"/>
            <a:ext cx="6993358" cy="107721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urier"/>
              </a:rPr>
              <a:t>// Get all cells in a 3-by-3 box starting at grid[r][c]</a:t>
            </a:r>
          </a:p>
          <a:p>
            <a:r>
              <a:rPr lang="en-US" b="1" dirty="0">
                <a:latin typeface="Courier"/>
              </a:rPr>
              <a:t>for </a:t>
            </a:r>
            <a:r>
              <a:rPr lang="en-US" dirty="0">
                <a:latin typeface="Courier"/>
              </a:rPr>
              <a:t>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>
                <a:latin typeface="Courier"/>
              </a:rPr>
              <a:t>row = r; row &lt; r +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3</a:t>
            </a:r>
            <a:r>
              <a:rPr lang="en-US" dirty="0">
                <a:latin typeface="Courier"/>
              </a:rPr>
              <a:t>; row++)</a:t>
            </a:r>
          </a:p>
          <a:p>
            <a:r>
              <a:rPr lang="it-IT" b="1" dirty="0">
                <a:latin typeface="Courier"/>
              </a:rPr>
              <a:t>   for </a:t>
            </a:r>
            <a:r>
              <a:rPr lang="it-IT" dirty="0">
                <a:latin typeface="Courier"/>
              </a:rPr>
              <a:t>(</a:t>
            </a:r>
            <a:r>
              <a:rPr lang="it-IT" b="1" dirty="0">
                <a:latin typeface="Courier"/>
              </a:rPr>
              <a:t>int </a:t>
            </a:r>
            <a:r>
              <a:rPr lang="it-IT" dirty="0">
                <a:latin typeface="Courier"/>
              </a:rPr>
              <a:t>col = c; col &lt; c + </a:t>
            </a:r>
            <a:r>
              <a:rPr lang="it-IT" b="1" dirty="0">
                <a:solidFill>
                  <a:srgbClr val="00B0F0"/>
                </a:solidFill>
                <a:latin typeface="Courier"/>
              </a:rPr>
              <a:t>3</a:t>
            </a:r>
            <a:r>
              <a:rPr lang="it-IT" dirty="0">
                <a:latin typeface="Courier"/>
              </a:rPr>
              <a:t>; col++)</a:t>
            </a:r>
          </a:p>
          <a:p>
            <a:r>
              <a:rPr lang="en-US" dirty="0">
                <a:latin typeface="Courier"/>
              </a:rPr>
              <a:t>      // grid[row][col] is in the box</a:t>
            </a:r>
            <a:endParaRPr lang="en-US" b="1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40291876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Sudoku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2900" y="2161635"/>
            <a:ext cx="8458200" cy="212365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Courier"/>
              </a:rPr>
              <a:t>  1  import </a:t>
            </a:r>
            <a:r>
              <a:rPr lang="en-US" sz="1200" dirty="0" err="1">
                <a:latin typeface="Courier"/>
              </a:rPr>
              <a:t>java.util.Scanner</a:t>
            </a:r>
            <a:r>
              <a:rPr lang="en-US" sz="1200" dirty="0">
                <a:latin typeface="Courier"/>
              </a:rPr>
              <a:t>;</a:t>
            </a:r>
          </a:p>
          <a:p>
            <a:r>
              <a:rPr lang="en-US" sz="1200" dirty="0">
                <a:latin typeface="Courier"/>
              </a:rPr>
              <a:t>  2  </a:t>
            </a:r>
          </a:p>
          <a:p>
            <a:r>
              <a:rPr lang="en-US" sz="1200" dirty="0">
                <a:latin typeface="Courier"/>
              </a:rPr>
              <a:t>  3  public class </a:t>
            </a:r>
            <a:r>
              <a:rPr lang="en-US" sz="1200" dirty="0" err="1">
                <a:latin typeface="Courier"/>
              </a:rPr>
              <a:t>CheckSudokuSolution</a:t>
            </a:r>
            <a:r>
              <a:rPr lang="en-US" sz="1200" dirty="0">
                <a:latin typeface="Courier"/>
              </a:rPr>
              <a:t> {</a:t>
            </a:r>
          </a:p>
          <a:p>
            <a:r>
              <a:rPr lang="en-US" sz="1200" dirty="0">
                <a:latin typeface="Courier"/>
              </a:rPr>
              <a:t>  4    public static void main(String[] </a:t>
            </a:r>
            <a:r>
              <a:rPr lang="en-US" sz="1200" dirty="0" err="1">
                <a:latin typeface="Courier"/>
              </a:rPr>
              <a:t>args</a:t>
            </a:r>
            <a:r>
              <a:rPr lang="en-US" sz="1200" dirty="0">
                <a:latin typeface="Courier"/>
              </a:rPr>
              <a:t>) {</a:t>
            </a:r>
          </a:p>
          <a:p>
            <a:r>
              <a:rPr lang="en-US" sz="1200" dirty="0">
                <a:latin typeface="Courier"/>
              </a:rPr>
              <a:t>  5      // Read a Sudoku solution</a:t>
            </a:r>
          </a:p>
          <a:p>
            <a:r>
              <a:rPr lang="en-US" sz="1200" dirty="0">
                <a:latin typeface="Courier"/>
              </a:rPr>
              <a:t>  6      </a:t>
            </a:r>
            <a:r>
              <a:rPr lang="en-US" sz="1200" dirty="0" err="1">
                <a:latin typeface="Courier"/>
              </a:rPr>
              <a:t>int</a:t>
            </a:r>
            <a:r>
              <a:rPr lang="en-US" sz="1200" dirty="0">
                <a:latin typeface="Courier"/>
              </a:rPr>
              <a:t>[][] grid = </a:t>
            </a:r>
            <a:r>
              <a:rPr lang="en-US" sz="1200" b="1" dirty="0" err="1">
                <a:solidFill>
                  <a:srgbClr val="00B0F0"/>
                </a:solidFill>
                <a:latin typeface="Courier"/>
              </a:rPr>
              <a:t>readASolution</a:t>
            </a:r>
            <a:r>
              <a:rPr lang="en-US" sz="1200" b="1" dirty="0">
                <a:solidFill>
                  <a:srgbClr val="00B0F0"/>
                </a:solidFill>
                <a:latin typeface="Courier"/>
              </a:rPr>
              <a:t>()</a:t>
            </a:r>
            <a:r>
              <a:rPr lang="en-US" sz="1200" dirty="0">
                <a:latin typeface="Courier"/>
              </a:rPr>
              <a:t>;</a:t>
            </a:r>
          </a:p>
          <a:p>
            <a:r>
              <a:rPr lang="en-US" sz="1200" dirty="0">
                <a:latin typeface="Courier"/>
              </a:rPr>
              <a:t>  7  </a:t>
            </a:r>
          </a:p>
          <a:p>
            <a:r>
              <a:rPr lang="en-US" sz="1200" dirty="0">
                <a:latin typeface="Courier"/>
              </a:rPr>
              <a:t>  8      </a:t>
            </a:r>
            <a:r>
              <a:rPr lang="en-US" sz="1200" dirty="0" err="1">
                <a:latin typeface="Courier"/>
              </a:rPr>
              <a:t>System.out.println</a:t>
            </a:r>
            <a:r>
              <a:rPr lang="en-US" sz="1200" dirty="0">
                <a:latin typeface="Courier"/>
              </a:rPr>
              <a:t>(</a:t>
            </a:r>
            <a:r>
              <a:rPr lang="en-US" sz="1200" b="1" dirty="0" err="1">
                <a:solidFill>
                  <a:srgbClr val="00B0F0"/>
                </a:solidFill>
                <a:latin typeface="Courier"/>
              </a:rPr>
              <a:t>isValid</a:t>
            </a:r>
            <a:r>
              <a:rPr lang="en-US" sz="1200" b="1" dirty="0">
                <a:solidFill>
                  <a:srgbClr val="00B0F0"/>
                </a:solidFill>
                <a:latin typeface="Courier"/>
              </a:rPr>
              <a:t>(grid)</a:t>
            </a:r>
            <a:r>
              <a:rPr lang="en-US" sz="1200" dirty="0">
                <a:latin typeface="Courier"/>
              </a:rPr>
              <a:t> ? "Valid solution" </a:t>
            </a:r>
          </a:p>
          <a:p>
            <a:r>
              <a:rPr lang="en-US" sz="1200" dirty="0">
                <a:latin typeface="Courier"/>
              </a:rPr>
              <a:t>  9        : "Invalid solution");</a:t>
            </a:r>
          </a:p>
          <a:p>
            <a:r>
              <a:rPr lang="en-US" sz="1200" dirty="0">
                <a:latin typeface="Courier"/>
              </a:rPr>
              <a:t> 10    }</a:t>
            </a:r>
          </a:p>
          <a:p>
            <a:r>
              <a:rPr lang="en-US" sz="1200" dirty="0">
                <a:latin typeface="Courier"/>
              </a:rPr>
              <a:t> 11 </a:t>
            </a:r>
            <a:endParaRPr lang="en-US" sz="1200" b="1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9032774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Sudoku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2900" y="1938680"/>
            <a:ext cx="8458200" cy="4524315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Courier"/>
              </a:rPr>
              <a:t> 12    /** Read a Sudoku solution from the console */</a:t>
            </a:r>
          </a:p>
          <a:p>
            <a:r>
              <a:rPr lang="en-US" sz="1200" dirty="0">
                <a:latin typeface="Courier"/>
              </a:rPr>
              <a:t> 13    public static </a:t>
            </a:r>
            <a:r>
              <a:rPr lang="en-US" sz="1200" b="1" dirty="0" err="1">
                <a:solidFill>
                  <a:srgbClr val="C00000"/>
                </a:solidFill>
                <a:latin typeface="Courier"/>
              </a:rPr>
              <a:t>int</a:t>
            </a:r>
            <a:r>
              <a:rPr lang="en-US" sz="1200" b="1" dirty="0">
                <a:solidFill>
                  <a:srgbClr val="C00000"/>
                </a:solidFill>
                <a:latin typeface="Courier"/>
              </a:rPr>
              <a:t>[][]</a:t>
            </a:r>
            <a:r>
              <a:rPr lang="en-US" sz="1200" dirty="0">
                <a:latin typeface="Courier"/>
              </a:rPr>
              <a:t> </a:t>
            </a:r>
            <a:r>
              <a:rPr lang="en-US" sz="1200" b="1" dirty="0" err="1">
                <a:solidFill>
                  <a:srgbClr val="00B0F0"/>
                </a:solidFill>
                <a:latin typeface="Courier"/>
              </a:rPr>
              <a:t>readASolution</a:t>
            </a:r>
            <a:r>
              <a:rPr lang="en-US" sz="1200" b="1" dirty="0">
                <a:solidFill>
                  <a:srgbClr val="00B0F0"/>
                </a:solidFill>
                <a:latin typeface="Courier"/>
              </a:rPr>
              <a:t>()</a:t>
            </a:r>
            <a:r>
              <a:rPr lang="en-US" sz="1200" dirty="0">
                <a:latin typeface="Courier"/>
              </a:rPr>
              <a:t> {</a:t>
            </a:r>
          </a:p>
          <a:p>
            <a:r>
              <a:rPr lang="en-US" sz="1200" dirty="0">
                <a:latin typeface="Courier"/>
              </a:rPr>
              <a:t> 14      // Create a Scanner</a:t>
            </a:r>
          </a:p>
          <a:p>
            <a:r>
              <a:rPr lang="en-US" sz="1200" dirty="0">
                <a:latin typeface="Courier"/>
              </a:rPr>
              <a:t> 15      Scanner input = new Scanner(System.in);</a:t>
            </a:r>
          </a:p>
          <a:p>
            <a:r>
              <a:rPr lang="en-US" sz="1200" dirty="0">
                <a:latin typeface="Courier"/>
              </a:rPr>
              <a:t> 16  </a:t>
            </a:r>
          </a:p>
          <a:p>
            <a:r>
              <a:rPr lang="en-US" sz="1200" dirty="0">
                <a:latin typeface="Courier"/>
              </a:rPr>
              <a:t> 17      </a:t>
            </a:r>
            <a:r>
              <a:rPr lang="en-US" sz="1200" dirty="0" err="1">
                <a:latin typeface="Courier"/>
              </a:rPr>
              <a:t>System.out.println</a:t>
            </a:r>
            <a:r>
              <a:rPr lang="en-US" sz="1200" dirty="0">
                <a:latin typeface="Courier"/>
              </a:rPr>
              <a:t>("Enter a Sudoku puzzle solution:");</a:t>
            </a:r>
          </a:p>
          <a:p>
            <a:r>
              <a:rPr lang="en-US" sz="1200" dirty="0">
                <a:latin typeface="Courier"/>
              </a:rPr>
              <a:t> 18      </a:t>
            </a:r>
            <a:r>
              <a:rPr lang="en-US" sz="1200" dirty="0" err="1">
                <a:latin typeface="Courier"/>
              </a:rPr>
              <a:t>int</a:t>
            </a:r>
            <a:r>
              <a:rPr lang="en-US" sz="1200" dirty="0">
                <a:latin typeface="Courier"/>
              </a:rPr>
              <a:t>[][] grid = new </a:t>
            </a:r>
            <a:r>
              <a:rPr lang="en-US" sz="1200" dirty="0" err="1">
                <a:latin typeface="Courier"/>
              </a:rPr>
              <a:t>int</a:t>
            </a:r>
            <a:r>
              <a:rPr lang="en-US" sz="1200" dirty="0">
                <a:latin typeface="Courier"/>
              </a:rPr>
              <a:t>[9][9];</a:t>
            </a:r>
          </a:p>
          <a:p>
            <a:r>
              <a:rPr lang="en-US" sz="1200" dirty="0">
                <a:latin typeface="Courier"/>
              </a:rPr>
              <a:t> 19      for (</a:t>
            </a:r>
            <a:r>
              <a:rPr lang="en-US" sz="1200" dirty="0" err="1">
                <a:latin typeface="Courier"/>
              </a:rPr>
              <a:t>int</a:t>
            </a:r>
            <a:r>
              <a:rPr lang="en-US" sz="1200" dirty="0">
                <a:latin typeface="Courier"/>
              </a:rPr>
              <a:t> i = 0; i &lt; 9; i++)</a:t>
            </a:r>
          </a:p>
          <a:p>
            <a:r>
              <a:rPr lang="en-US" sz="1200" dirty="0">
                <a:latin typeface="Courier"/>
              </a:rPr>
              <a:t> 20        for (</a:t>
            </a:r>
            <a:r>
              <a:rPr lang="en-US" sz="1200" dirty="0" err="1">
                <a:latin typeface="Courier"/>
              </a:rPr>
              <a:t>int</a:t>
            </a:r>
            <a:r>
              <a:rPr lang="en-US" sz="1200" dirty="0">
                <a:latin typeface="Courier"/>
              </a:rPr>
              <a:t> j = 0; j &lt; 9; </a:t>
            </a:r>
            <a:r>
              <a:rPr lang="en-US" sz="1200" dirty="0" err="1">
                <a:latin typeface="Courier"/>
              </a:rPr>
              <a:t>j++</a:t>
            </a:r>
            <a:r>
              <a:rPr lang="en-US" sz="1200" dirty="0">
                <a:latin typeface="Courier"/>
              </a:rPr>
              <a:t>)</a:t>
            </a:r>
          </a:p>
          <a:p>
            <a:r>
              <a:rPr lang="en-US" sz="1200" dirty="0">
                <a:latin typeface="Courier"/>
              </a:rPr>
              <a:t> 21          grid[i][j] = </a:t>
            </a:r>
            <a:r>
              <a:rPr lang="en-US" sz="1200" dirty="0" err="1">
                <a:latin typeface="Courier"/>
              </a:rPr>
              <a:t>input.nextInt</a:t>
            </a:r>
            <a:r>
              <a:rPr lang="en-US" sz="1200" dirty="0">
                <a:latin typeface="Courier"/>
              </a:rPr>
              <a:t>();</a:t>
            </a:r>
          </a:p>
          <a:p>
            <a:r>
              <a:rPr lang="en-US" sz="1200" dirty="0">
                <a:latin typeface="Courier"/>
              </a:rPr>
              <a:t> 22  </a:t>
            </a:r>
          </a:p>
          <a:p>
            <a:r>
              <a:rPr lang="en-US" sz="1200" dirty="0">
                <a:latin typeface="Courier"/>
              </a:rPr>
              <a:t> 23      return grid;</a:t>
            </a:r>
          </a:p>
          <a:p>
            <a:r>
              <a:rPr lang="en-US" sz="1200" dirty="0">
                <a:latin typeface="Courier"/>
              </a:rPr>
              <a:t> 24    }</a:t>
            </a:r>
          </a:p>
          <a:p>
            <a:r>
              <a:rPr lang="en-US" sz="1200" dirty="0">
                <a:latin typeface="Courier"/>
              </a:rPr>
              <a:t> 25  </a:t>
            </a:r>
          </a:p>
          <a:p>
            <a:r>
              <a:rPr lang="en-US" sz="1200" dirty="0">
                <a:latin typeface="Courier"/>
              </a:rPr>
              <a:t> 26    /** Check whether a solution is valid */</a:t>
            </a:r>
          </a:p>
          <a:p>
            <a:r>
              <a:rPr lang="en-US" sz="1200" dirty="0">
                <a:latin typeface="Courier"/>
              </a:rPr>
              <a:t> 27    public static </a:t>
            </a:r>
            <a:r>
              <a:rPr lang="en-US" sz="1200" b="1" dirty="0" err="1">
                <a:solidFill>
                  <a:srgbClr val="C00000"/>
                </a:solidFill>
                <a:latin typeface="Courier"/>
              </a:rPr>
              <a:t>boolean</a:t>
            </a:r>
            <a:r>
              <a:rPr lang="en-US" sz="1200" dirty="0">
                <a:latin typeface="Courier"/>
              </a:rPr>
              <a:t> </a:t>
            </a:r>
            <a:r>
              <a:rPr lang="en-US" sz="1200" b="1" dirty="0" err="1">
                <a:solidFill>
                  <a:srgbClr val="00B0F0"/>
                </a:solidFill>
                <a:latin typeface="Courier"/>
              </a:rPr>
              <a:t>isValid</a:t>
            </a:r>
            <a:r>
              <a:rPr lang="en-US" sz="1200" b="1" dirty="0">
                <a:solidFill>
                  <a:srgbClr val="00B0F0"/>
                </a:solidFill>
                <a:latin typeface="Courier"/>
              </a:rPr>
              <a:t>(</a:t>
            </a:r>
            <a:r>
              <a:rPr lang="en-US" sz="1200" b="1" dirty="0" err="1">
                <a:solidFill>
                  <a:srgbClr val="00B0F0"/>
                </a:solidFill>
                <a:latin typeface="Courier"/>
              </a:rPr>
              <a:t>int</a:t>
            </a:r>
            <a:r>
              <a:rPr lang="en-US" sz="1200" b="1" dirty="0">
                <a:solidFill>
                  <a:srgbClr val="00B0F0"/>
                </a:solidFill>
                <a:latin typeface="Courier"/>
              </a:rPr>
              <a:t>[][] grid)</a:t>
            </a:r>
            <a:r>
              <a:rPr lang="en-US" sz="1200" dirty="0">
                <a:latin typeface="Courier"/>
              </a:rPr>
              <a:t> {</a:t>
            </a:r>
          </a:p>
          <a:p>
            <a:r>
              <a:rPr lang="en-US" sz="1200" dirty="0">
                <a:latin typeface="Courier"/>
              </a:rPr>
              <a:t> 28      for (</a:t>
            </a:r>
            <a:r>
              <a:rPr lang="en-US" sz="1200" dirty="0" err="1">
                <a:latin typeface="Courier"/>
              </a:rPr>
              <a:t>int</a:t>
            </a:r>
            <a:r>
              <a:rPr lang="en-US" sz="1200" dirty="0">
                <a:latin typeface="Courier"/>
              </a:rPr>
              <a:t> i = 0; i &lt; 9; i++)</a:t>
            </a:r>
          </a:p>
          <a:p>
            <a:r>
              <a:rPr lang="en-US" sz="1200" dirty="0">
                <a:latin typeface="Courier"/>
              </a:rPr>
              <a:t> 29        for (</a:t>
            </a:r>
            <a:r>
              <a:rPr lang="en-US" sz="1200" dirty="0" err="1">
                <a:latin typeface="Courier"/>
              </a:rPr>
              <a:t>int</a:t>
            </a:r>
            <a:r>
              <a:rPr lang="en-US" sz="1200" dirty="0">
                <a:latin typeface="Courier"/>
              </a:rPr>
              <a:t> j = 0; j &lt; 9; </a:t>
            </a:r>
            <a:r>
              <a:rPr lang="en-US" sz="1200" dirty="0" err="1">
                <a:latin typeface="Courier"/>
              </a:rPr>
              <a:t>j++</a:t>
            </a:r>
            <a:r>
              <a:rPr lang="en-US" sz="1200" dirty="0">
                <a:latin typeface="Courier"/>
              </a:rPr>
              <a:t>)</a:t>
            </a:r>
          </a:p>
          <a:p>
            <a:r>
              <a:rPr lang="en-US" sz="1200" dirty="0">
                <a:latin typeface="Courier"/>
              </a:rPr>
              <a:t> 30          if (grid[i][j] &lt; 1 || grid[i][j] &gt; 9 </a:t>
            </a:r>
          </a:p>
          <a:p>
            <a:r>
              <a:rPr lang="en-US" sz="1200" dirty="0">
                <a:latin typeface="Courier"/>
              </a:rPr>
              <a:t> 31              || !</a:t>
            </a:r>
            <a:r>
              <a:rPr lang="en-US" sz="1200" dirty="0" err="1">
                <a:latin typeface="Courier"/>
              </a:rPr>
              <a:t>isValid</a:t>
            </a:r>
            <a:r>
              <a:rPr lang="en-US" sz="1200" dirty="0">
                <a:latin typeface="Courier"/>
              </a:rPr>
              <a:t>(i, j, grid))</a:t>
            </a:r>
          </a:p>
          <a:p>
            <a:r>
              <a:rPr lang="en-US" sz="1200" dirty="0">
                <a:latin typeface="Courier"/>
              </a:rPr>
              <a:t> 32            return false;</a:t>
            </a:r>
          </a:p>
          <a:p>
            <a:r>
              <a:rPr lang="en-US" sz="1200" dirty="0">
                <a:latin typeface="Courier"/>
              </a:rPr>
              <a:t> 33      return true; // The solution is valid</a:t>
            </a:r>
          </a:p>
          <a:p>
            <a:r>
              <a:rPr lang="en-US" sz="1200" dirty="0">
                <a:latin typeface="Courier"/>
              </a:rPr>
              <a:t> 34    }</a:t>
            </a:r>
          </a:p>
          <a:p>
            <a:r>
              <a:rPr lang="en-US" sz="1200" dirty="0">
                <a:latin typeface="Courier"/>
              </a:rPr>
              <a:t> 35 </a:t>
            </a:r>
            <a:endParaRPr lang="en-US" sz="1200" b="1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39093967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Sudoku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2900" y="2161635"/>
            <a:ext cx="8458200" cy="397031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latin typeface="Courier"/>
              </a:rPr>
              <a:t> 36    /** Check whether grid[i][j] is valid in the grid */</a:t>
            </a:r>
          </a:p>
          <a:p>
            <a:r>
              <a:rPr lang="en-US" sz="1200" dirty="0">
                <a:latin typeface="Courier"/>
              </a:rPr>
              <a:t> 37    public static </a:t>
            </a:r>
            <a:r>
              <a:rPr lang="en-US" sz="1200" dirty="0" err="1">
                <a:latin typeface="Courier"/>
              </a:rPr>
              <a:t>boolean</a:t>
            </a:r>
            <a:r>
              <a:rPr lang="en-US" sz="1200" dirty="0">
                <a:latin typeface="Courier"/>
              </a:rPr>
              <a:t> </a:t>
            </a:r>
            <a:r>
              <a:rPr lang="en-US" sz="1200" b="1" dirty="0" err="1">
                <a:solidFill>
                  <a:srgbClr val="C00000"/>
                </a:solidFill>
                <a:latin typeface="Courier"/>
              </a:rPr>
              <a:t>isValid</a:t>
            </a:r>
            <a:r>
              <a:rPr lang="en-US" sz="1200" b="1" dirty="0">
                <a:solidFill>
                  <a:srgbClr val="C00000"/>
                </a:solidFill>
                <a:latin typeface="Courier"/>
              </a:rPr>
              <a:t>(</a:t>
            </a:r>
            <a:r>
              <a:rPr lang="en-US" sz="1200" b="1" dirty="0" err="1">
                <a:solidFill>
                  <a:srgbClr val="C00000"/>
                </a:solidFill>
                <a:latin typeface="Courier"/>
              </a:rPr>
              <a:t>int</a:t>
            </a:r>
            <a:r>
              <a:rPr lang="en-US" sz="1200" b="1" dirty="0">
                <a:solidFill>
                  <a:srgbClr val="C00000"/>
                </a:solidFill>
                <a:latin typeface="Courier"/>
              </a:rPr>
              <a:t> i, </a:t>
            </a:r>
            <a:r>
              <a:rPr lang="en-US" sz="1200" b="1" dirty="0" err="1">
                <a:solidFill>
                  <a:srgbClr val="C00000"/>
                </a:solidFill>
                <a:latin typeface="Courier"/>
              </a:rPr>
              <a:t>int</a:t>
            </a:r>
            <a:r>
              <a:rPr lang="en-US" sz="1200" b="1" dirty="0">
                <a:solidFill>
                  <a:srgbClr val="C00000"/>
                </a:solidFill>
                <a:latin typeface="Courier"/>
              </a:rPr>
              <a:t> j, </a:t>
            </a:r>
            <a:r>
              <a:rPr lang="en-US" sz="1200" b="1" dirty="0" err="1">
                <a:solidFill>
                  <a:srgbClr val="C00000"/>
                </a:solidFill>
                <a:latin typeface="Courier"/>
              </a:rPr>
              <a:t>int</a:t>
            </a:r>
            <a:r>
              <a:rPr lang="en-US" sz="1200" b="1" dirty="0">
                <a:solidFill>
                  <a:srgbClr val="C00000"/>
                </a:solidFill>
                <a:latin typeface="Courier"/>
              </a:rPr>
              <a:t>[][] grid)</a:t>
            </a:r>
            <a:r>
              <a:rPr lang="en-US" sz="1200" dirty="0">
                <a:latin typeface="Courier"/>
              </a:rPr>
              <a:t> {</a:t>
            </a:r>
          </a:p>
          <a:p>
            <a:r>
              <a:rPr lang="en-US" sz="1200" dirty="0">
                <a:latin typeface="Courier"/>
              </a:rPr>
              <a:t> 38      // Check whether grid[i][j] is valid at the i's row</a:t>
            </a:r>
          </a:p>
          <a:p>
            <a:r>
              <a:rPr lang="en-US" sz="1200" dirty="0">
                <a:latin typeface="Courier"/>
              </a:rPr>
              <a:t> 39      for (</a:t>
            </a:r>
            <a:r>
              <a:rPr lang="en-US" sz="1200" dirty="0" err="1">
                <a:latin typeface="Courier"/>
              </a:rPr>
              <a:t>int</a:t>
            </a:r>
            <a:r>
              <a:rPr lang="en-US" sz="1200" dirty="0">
                <a:latin typeface="Courier"/>
              </a:rPr>
              <a:t> column = 0; column &lt; 9; column++)</a:t>
            </a:r>
          </a:p>
          <a:p>
            <a:r>
              <a:rPr lang="en-US" sz="1200" dirty="0">
                <a:latin typeface="Courier"/>
              </a:rPr>
              <a:t> 40        if (column != j &amp;&amp; grid[i][column] == grid[i][j])</a:t>
            </a:r>
          </a:p>
          <a:p>
            <a:r>
              <a:rPr lang="en-US" sz="1200" dirty="0">
                <a:latin typeface="Courier"/>
              </a:rPr>
              <a:t> 41          return false;</a:t>
            </a:r>
          </a:p>
          <a:p>
            <a:r>
              <a:rPr lang="en-US" sz="1200" dirty="0">
                <a:latin typeface="Courier"/>
              </a:rPr>
              <a:t> 42  </a:t>
            </a:r>
          </a:p>
          <a:p>
            <a:r>
              <a:rPr lang="en-US" sz="1200" dirty="0">
                <a:latin typeface="Courier"/>
              </a:rPr>
              <a:t> 43      // Check whether grid[i][j] is valid at the j's column</a:t>
            </a:r>
          </a:p>
          <a:p>
            <a:r>
              <a:rPr lang="en-US" sz="1200" dirty="0">
                <a:latin typeface="Courier"/>
              </a:rPr>
              <a:t> 44      for (</a:t>
            </a:r>
            <a:r>
              <a:rPr lang="en-US" sz="1200" dirty="0" err="1">
                <a:latin typeface="Courier"/>
              </a:rPr>
              <a:t>int</a:t>
            </a:r>
            <a:r>
              <a:rPr lang="en-US" sz="1200" dirty="0">
                <a:latin typeface="Courier"/>
              </a:rPr>
              <a:t> row = 0; row &lt; 9; row++)</a:t>
            </a:r>
          </a:p>
          <a:p>
            <a:r>
              <a:rPr lang="en-US" sz="1200" dirty="0">
                <a:latin typeface="Courier"/>
              </a:rPr>
              <a:t> 45        if (row != i &amp;&amp; grid[row][j] == grid[i][j])</a:t>
            </a:r>
          </a:p>
          <a:p>
            <a:r>
              <a:rPr lang="en-US" sz="1200" dirty="0">
                <a:latin typeface="Courier"/>
              </a:rPr>
              <a:t> 46          return false;</a:t>
            </a:r>
          </a:p>
          <a:p>
            <a:r>
              <a:rPr lang="en-US" sz="1200" dirty="0">
                <a:latin typeface="Courier"/>
              </a:rPr>
              <a:t> 47  </a:t>
            </a:r>
          </a:p>
          <a:p>
            <a:r>
              <a:rPr lang="en-US" sz="1200" dirty="0">
                <a:latin typeface="Courier"/>
              </a:rPr>
              <a:t> 48      // Check whether grid[i][j] is valid in the 3 by 3 box</a:t>
            </a:r>
          </a:p>
          <a:p>
            <a:r>
              <a:rPr lang="en-US" sz="1200" dirty="0">
                <a:latin typeface="Courier"/>
              </a:rPr>
              <a:t> 49      for (</a:t>
            </a:r>
            <a:r>
              <a:rPr lang="en-US" sz="1200" dirty="0" err="1">
                <a:latin typeface="Courier"/>
              </a:rPr>
              <a:t>int</a:t>
            </a:r>
            <a:r>
              <a:rPr lang="en-US" sz="1200" dirty="0">
                <a:latin typeface="Courier"/>
              </a:rPr>
              <a:t> row = (i / 3) * 3; row &lt; (i / 3) * 3 + 3; row++)</a:t>
            </a:r>
          </a:p>
          <a:p>
            <a:r>
              <a:rPr lang="en-US" sz="1200" dirty="0">
                <a:latin typeface="Courier"/>
              </a:rPr>
              <a:t> 50        for (</a:t>
            </a:r>
            <a:r>
              <a:rPr lang="en-US" sz="1200" dirty="0" err="1">
                <a:latin typeface="Courier"/>
              </a:rPr>
              <a:t>int</a:t>
            </a:r>
            <a:r>
              <a:rPr lang="en-US" sz="1200" dirty="0">
                <a:latin typeface="Courier"/>
              </a:rPr>
              <a:t> col = (j / 3) * 3; col &lt; (j / 3) * 3 + 3; col++)</a:t>
            </a:r>
          </a:p>
          <a:p>
            <a:r>
              <a:rPr lang="en-US" sz="1200" dirty="0">
                <a:latin typeface="Courier"/>
              </a:rPr>
              <a:t> 51          if (row != i &amp;&amp; col != j &amp;&amp; grid[row][col] == grid[i][j])</a:t>
            </a:r>
          </a:p>
          <a:p>
            <a:r>
              <a:rPr lang="en-US" sz="1200" dirty="0">
                <a:latin typeface="Courier"/>
              </a:rPr>
              <a:t> 52            return false;</a:t>
            </a:r>
          </a:p>
          <a:p>
            <a:r>
              <a:rPr lang="en-US" sz="1200" dirty="0">
                <a:latin typeface="Courier"/>
              </a:rPr>
              <a:t> 53  </a:t>
            </a:r>
          </a:p>
          <a:p>
            <a:r>
              <a:rPr lang="en-US" sz="1200" dirty="0">
                <a:latin typeface="Courier"/>
              </a:rPr>
              <a:t> 54      return true; // The current value at grid[i][j] is valid</a:t>
            </a:r>
          </a:p>
          <a:p>
            <a:r>
              <a:rPr lang="en-US" sz="1200" dirty="0">
                <a:latin typeface="Courier"/>
              </a:rPr>
              <a:t> 55    }</a:t>
            </a:r>
          </a:p>
          <a:p>
            <a:r>
              <a:rPr lang="en-US" sz="1200" dirty="0">
                <a:latin typeface="Courier"/>
              </a:rPr>
              <a:t> 56  }</a:t>
            </a:r>
            <a:endParaRPr lang="en-US" sz="1200" b="1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5343132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Sudoku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Run the Program:</a:t>
            </a:r>
          </a:p>
        </p:txBody>
      </p:sp>
      <p:sp>
        <p:nvSpPr>
          <p:cNvPr id="8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855" y="2158923"/>
            <a:ext cx="8370868" cy="32579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845602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Multidimensional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59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With Java, you can also create n-dimensional arrays for any integer n</a:t>
            </a:r>
          </a:p>
          <a:p>
            <a:r>
              <a:rPr lang="en-US" altLang="en-US" dirty="0">
                <a:cs typeface="Times New Roman" panose="02020603050405020304" pitchFamily="18" charset="0"/>
              </a:rPr>
              <a:t>Example: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Suppose you have a class of six students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Each student has five exam grades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this sounds like a 2d array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Rows are students and the columns are five exam grades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However, each exam has two graded parts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Multiple choice and essay section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For this example, we need a three-dimensional array!</a:t>
            </a:r>
          </a:p>
        </p:txBody>
      </p:sp>
    </p:spTree>
    <p:extLst>
      <p:ext uri="{BB962C8B-B14F-4D97-AF65-F5344CB8AC3E}">
        <p14:creationId xmlns:p14="http://schemas.microsoft.com/office/powerpoint/2010/main" val="2828348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Declaring &amp; Creating</a:t>
            </a:r>
            <a:br>
              <a:rPr lang="en-US" dirty="0"/>
            </a:br>
            <a:r>
              <a:rPr lang="en-US" dirty="0"/>
              <a:t>Two-Dimensional arrays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508750"/>
            <a:ext cx="8794744" cy="4954244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An element in a two-dimensional array is accessed through a row index and a column index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 new array is shown on the left below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And on the right, we save the value 7 into a cell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Which cell? </a:t>
            </a:r>
            <a:r>
              <a:rPr lang="en-US" b="1" dirty="0">
                <a:cs typeface="Times New Roman" panose="02020603050405020304" pitchFamily="18" charset="0"/>
              </a:rPr>
              <a:t>Row 2 </a:t>
            </a:r>
            <a:r>
              <a:rPr lang="en-US" dirty="0">
                <a:cs typeface="Times New Roman" panose="02020603050405020304" pitchFamily="18" charset="0"/>
              </a:rPr>
              <a:t>, </a:t>
            </a:r>
            <a:r>
              <a:rPr lang="en-US" b="1" dirty="0">
                <a:cs typeface="Times New Roman" panose="02020603050405020304" pitchFamily="18" charset="0"/>
              </a:rPr>
              <a:t>Column 1</a:t>
            </a:r>
            <a:r>
              <a:rPr lang="en-US" dirty="0">
                <a:cs typeface="Times New Roman" panose="02020603050405020304" pitchFamily="18" charset="0"/>
              </a:rPr>
              <a:t>.</a:t>
            </a:r>
            <a:endParaRPr lang="en-US" dirty="0"/>
          </a:p>
          <a:p>
            <a:pPr lvl="2"/>
            <a:endParaRPr lang="en-US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70" b="26872"/>
          <a:stretch/>
        </p:blipFill>
        <p:spPr bwMode="auto">
          <a:xfrm>
            <a:off x="2353660" y="4158695"/>
            <a:ext cx="4436680" cy="22050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37542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Multidimensional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59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Example:</a:t>
            </a:r>
          </a:p>
          <a:p>
            <a:pPr marL="457200" lvl="1" indent="0">
              <a:buNone/>
            </a:pPr>
            <a:r>
              <a:rPr lang="en-US" altLang="en-US" sz="2400" b="1" dirty="0">
                <a:latin typeface="Courier"/>
                <a:cs typeface="Times New Roman" panose="02020603050405020304" pitchFamily="18" charset="0"/>
              </a:rPr>
              <a:t>double[][][] scores = new double[6][5][2];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You can also use short-hand notation to create and initialize in one step:</a:t>
            </a:r>
          </a:p>
          <a:p>
            <a:pPr lvl="5"/>
            <a:endParaRPr lang="en-US" altLang="en-US" dirty="0">
              <a:cs typeface="Times New Roman" panose="02020603050405020304" pitchFamily="18" charset="0"/>
            </a:endParaRPr>
          </a:p>
          <a:p>
            <a:pPr lvl="5"/>
            <a:endParaRPr lang="en-US" altLang="en-US" dirty="0">
              <a:cs typeface="Times New Roman" panose="02020603050405020304" pitchFamily="18" charset="0"/>
            </a:endParaRPr>
          </a:p>
          <a:p>
            <a:pPr lvl="1"/>
            <a:endParaRPr lang="en-US" altLang="en-US" dirty="0">
              <a:cs typeface="Times New Roman" panose="02020603050405020304" pitchFamily="18" charset="0"/>
            </a:endParaRPr>
          </a:p>
          <a:p>
            <a:pPr lvl="1"/>
            <a:endParaRPr lang="en-US" altLang="en-US" dirty="0">
              <a:cs typeface="Times New Roman" panose="02020603050405020304" pitchFamily="18" charset="0"/>
            </a:endParaRPr>
          </a:p>
          <a:p>
            <a:pPr lvl="1"/>
            <a:endParaRPr lang="en-US" altLang="en-US" dirty="0">
              <a:cs typeface="Times New Roman" panose="02020603050405020304" pitchFamily="18" charset="0"/>
            </a:endParaRPr>
          </a:p>
          <a:p>
            <a:pPr lvl="3"/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scores[0][1][0]</a:t>
            </a:r>
            <a:r>
              <a:rPr lang="en-US" altLang="en-US" dirty="0">
                <a:cs typeface="Times New Roman" panose="02020603050405020304" pitchFamily="18" charset="0"/>
              </a:rPr>
              <a:t> refers to MC score for first students 2</a:t>
            </a:r>
            <a:r>
              <a:rPr lang="en-US" altLang="en-US" baseline="30000" dirty="0">
                <a:cs typeface="Times New Roman" panose="02020603050405020304" pitchFamily="18" charset="0"/>
              </a:rPr>
              <a:t>nd</a:t>
            </a:r>
            <a:r>
              <a:rPr lang="en-US" altLang="en-US" dirty="0">
                <a:cs typeface="Times New Roman" panose="02020603050405020304" pitchFamily="18" charset="0"/>
              </a:rPr>
              <a:t> exam</a:t>
            </a:r>
          </a:p>
          <a:p>
            <a:pPr lvl="3"/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scores[0][1][1]</a:t>
            </a:r>
            <a:r>
              <a:rPr lang="en-US" altLang="en-US" dirty="0">
                <a:cs typeface="Times New Roman" panose="02020603050405020304" pitchFamily="18" charset="0"/>
              </a:rPr>
              <a:t> refers to the essay score for that same student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392" y="3429000"/>
            <a:ext cx="7935927" cy="18050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857528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2415842"/>
            <a:ext cx="7772400" cy="2026315"/>
          </a:xfrm>
        </p:spPr>
        <p:txBody>
          <a:bodyPr/>
          <a:lstStyle/>
          <a:p>
            <a:r>
              <a:rPr lang="en-US" dirty="0"/>
              <a:t>The end of </a:t>
            </a:r>
            <a:br>
              <a:rPr lang="en-US" dirty="0"/>
            </a:br>
            <a:r>
              <a:rPr lang="en-US" dirty="0"/>
              <a:t>Arrays</a:t>
            </a:r>
            <a:br>
              <a:rPr lang="en-US" dirty="0"/>
            </a:br>
            <a:r>
              <a:rPr lang="en-US" dirty="0"/>
              <a:t>(Multidimensional Arrays)</a:t>
            </a:r>
          </a:p>
        </p:txBody>
      </p:sp>
    </p:spTree>
    <p:extLst>
      <p:ext uri="{BB962C8B-B14F-4D97-AF65-F5344CB8AC3E}">
        <p14:creationId xmlns:p14="http://schemas.microsoft.com/office/powerpoint/2010/main" val="1354227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Declaring &amp; Creating</a:t>
            </a:r>
            <a:br>
              <a:rPr lang="en-US" dirty="0"/>
            </a:br>
            <a:r>
              <a:rPr lang="en-US" dirty="0"/>
              <a:t>Two-Dimensional arrays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508750"/>
            <a:ext cx="8794744" cy="4954244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Of course, you can declare and create in one step: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Syntax:</a:t>
            </a:r>
          </a:p>
          <a:p>
            <a:pPr marL="914400" lvl="2" indent="0">
              <a:buNone/>
            </a:pPr>
            <a:r>
              <a:rPr 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[][] matrix = new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[5][5];</a:t>
            </a:r>
          </a:p>
          <a:p>
            <a:r>
              <a:rPr lang="en-US" dirty="0">
                <a:cs typeface="Times New Roman" panose="02020603050405020304" pitchFamily="18" charset="0"/>
              </a:rPr>
              <a:t>And like 1d arrays, you can use the array initializer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Here you declare, create, and initialize in one step:</a:t>
            </a:r>
            <a:endParaRPr lang="en-US" dirty="0"/>
          </a:p>
          <a:p>
            <a:pPr lvl="2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222" y="4965200"/>
            <a:ext cx="8871555" cy="13768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8164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Lengths of Two-dimensional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59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A two-dimensional array is actually an array in which each element is a one-dimensional array!</a:t>
            </a:r>
            <a:endParaRPr lang="en-US" dirty="0"/>
          </a:p>
          <a:p>
            <a:r>
              <a:rPr lang="en-US" dirty="0"/>
              <a:t>The length of an array, </a:t>
            </a:r>
            <a:r>
              <a:rPr lang="en-US" b="1" dirty="0">
                <a:latin typeface="Courier"/>
              </a:rPr>
              <a:t>x</a:t>
            </a:r>
            <a:r>
              <a:rPr lang="en-US" dirty="0"/>
              <a:t>, is the number of elements in the array</a:t>
            </a:r>
          </a:p>
          <a:p>
            <a:pPr lvl="1"/>
            <a:r>
              <a:rPr lang="en-US" dirty="0"/>
              <a:t>And each element is a row of the 2d array</a:t>
            </a:r>
          </a:p>
          <a:p>
            <a:pPr lvl="1"/>
            <a:r>
              <a:rPr lang="en-US" dirty="0"/>
              <a:t>You can get the number of rows by using </a:t>
            </a:r>
            <a:r>
              <a:rPr lang="en-US" b="1" dirty="0" err="1">
                <a:latin typeface="Courier"/>
              </a:rPr>
              <a:t>x.length</a:t>
            </a:r>
            <a:endParaRPr lang="en-US" b="1" dirty="0">
              <a:latin typeface="Courier"/>
            </a:endParaRPr>
          </a:p>
          <a:p>
            <a:r>
              <a:rPr lang="en-US" dirty="0"/>
              <a:t>Then, </a:t>
            </a:r>
            <a:r>
              <a:rPr lang="en-US" b="1" dirty="0">
                <a:latin typeface="Courier"/>
              </a:rPr>
              <a:t>x[0]</a:t>
            </a:r>
            <a:r>
              <a:rPr lang="en-US" dirty="0"/>
              <a:t>, </a:t>
            </a:r>
            <a:r>
              <a:rPr lang="en-US" b="1" dirty="0">
                <a:latin typeface="Courier"/>
              </a:rPr>
              <a:t>x[1]</a:t>
            </a:r>
            <a:r>
              <a:rPr lang="en-US" dirty="0"/>
              <a:t>, …, </a:t>
            </a:r>
            <a:r>
              <a:rPr lang="en-US" b="1" dirty="0">
                <a:latin typeface="Courier"/>
              </a:rPr>
              <a:t>x[x.length-1]</a:t>
            </a:r>
            <a:r>
              <a:rPr lang="en-US" dirty="0"/>
              <a:t> are arrays</a:t>
            </a:r>
          </a:p>
          <a:p>
            <a:pPr lvl="1"/>
            <a:r>
              <a:rPr lang="en-US" dirty="0"/>
              <a:t>You can get their lengths by using </a:t>
            </a:r>
            <a:r>
              <a:rPr lang="en-US" b="1" dirty="0">
                <a:latin typeface="Courier"/>
              </a:rPr>
              <a:t>x[0].length</a:t>
            </a:r>
            <a:r>
              <a:rPr lang="en-US" dirty="0"/>
              <a:t>, </a:t>
            </a:r>
            <a:r>
              <a:rPr lang="en-US" b="1" dirty="0">
                <a:latin typeface="Courier"/>
              </a:rPr>
              <a:t>x[1].length</a:t>
            </a:r>
            <a:r>
              <a:rPr lang="en-US" dirty="0"/>
              <a:t>, …, and </a:t>
            </a:r>
            <a:r>
              <a:rPr lang="en-US" b="1" dirty="0">
                <a:latin typeface="Courier"/>
              </a:rPr>
              <a:t>x[x.length-1].length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886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Lengths of Two-dimensional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59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Example:</a:t>
            </a:r>
          </a:p>
          <a:p>
            <a:pPr marL="457200" lvl="1" indent="0">
              <a:buNone/>
            </a:pPr>
            <a:r>
              <a:rPr lang="en-US" b="1" dirty="0">
                <a:latin typeface="Courier"/>
                <a:cs typeface="Times New Roman" panose="02020603050405020304" pitchFamily="18" charset="0"/>
              </a:rPr>
              <a:t>x = new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[3][4];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Therefore, 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x[0]</a:t>
            </a:r>
            <a:r>
              <a:rPr lang="en-US" dirty="0">
                <a:cs typeface="Times New Roman" panose="02020603050405020304" pitchFamily="18" charset="0"/>
              </a:rPr>
              <a:t>, 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x[1]</a:t>
            </a:r>
            <a:r>
              <a:rPr lang="en-US" dirty="0">
                <a:cs typeface="Times New Roman" panose="02020603050405020304" pitchFamily="18" charset="0"/>
              </a:rPr>
              <a:t>, and 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x[2]</a:t>
            </a:r>
            <a:r>
              <a:rPr lang="en-US" dirty="0">
                <a:cs typeface="Times New Roman" panose="02020603050405020304" pitchFamily="18" charset="0"/>
              </a:rPr>
              <a:t> are one-dimensional arrays, and each contains four elements</a:t>
            </a:r>
          </a:p>
          <a:p>
            <a:pPr lvl="3"/>
            <a:endParaRPr lang="en-US" dirty="0">
              <a:cs typeface="Times New Roman" panose="02020603050405020304" pitchFamily="18" charset="0"/>
            </a:endParaRPr>
          </a:p>
          <a:p>
            <a:pPr lvl="2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2"/>
            <a:endParaRPr lang="en-US" dirty="0">
              <a:cs typeface="Times New Roman" panose="02020603050405020304" pitchFamily="18" charset="0"/>
            </a:endParaRPr>
          </a:p>
          <a:p>
            <a:pPr lvl="2"/>
            <a:endParaRPr lang="en-US" dirty="0">
              <a:cs typeface="Times New Roman" panose="02020603050405020304" pitchFamily="18" charset="0"/>
            </a:endParaRPr>
          </a:p>
          <a:p>
            <a:pPr lvl="2"/>
            <a:r>
              <a:rPr lang="en-US" b="1" dirty="0" err="1">
                <a:latin typeface="Courier"/>
                <a:cs typeface="Times New Roman" panose="02020603050405020304" pitchFamily="18" charset="0"/>
              </a:rPr>
              <a:t>x.length</a:t>
            </a:r>
            <a:r>
              <a:rPr lang="en-US" dirty="0">
                <a:cs typeface="Times New Roman" panose="02020603050405020304" pitchFamily="18" charset="0"/>
              </a:rPr>
              <a:t> is </a:t>
            </a:r>
            <a:r>
              <a:rPr 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3</a:t>
            </a:r>
          </a:p>
          <a:p>
            <a:pPr lvl="2"/>
            <a:r>
              <a:rPr lang="en-US" b="1" dirty="0">
                <a:latin typeface="Courier"/>
                <a:cs typeface="Times New Roman" panose="02020603050405020304" pitchFamily="18" charset="0"/>
              </a:rPr>
              <a:t>x[0].length</a:t>
            </a:r>
            <a:r>
              <a:rPr lang="en-US" dirty="0">
                <a:cs typeface="Times New Roman" panose="02020603050405020304" pitchFamily="18" charset="0"/>
              </a:rPr>
              <a:t>, 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x[1].length</a:t>
            </a:r>
            <a:r>
              <a:rPr lang="en-US" dirty="0">
                <a:cs typeface="Times New Roman" panose="02020603050405020304" pitchFamily="18" charset="0"/>
              </a:rPr>
              <a:t>, and 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x[2].length</a:t>
            </a:r>
            <a:r>
              <a:rPr lang="en-US" dirty="0">
                <a:cs typeface="Times New Roman" panose="02020603050405020304" pitchFamily="18" charset="0"/>
              </a:rPr>
              <a:t> is </a:t>
            </a:r>
            <a:r>
              <a:rPr 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4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182" y="3467405"/>
            <a:ext cx="6835635" cy="19939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62926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Processing Two-Dimensional Arrays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We never review several examples of array processing two-dimensional arrays:</a:t>
            </a:r>
          </a:p>
          <a:p>
            <a:pPr marL="1009650" lvl="1" indent="-609600">
              <a:lnSpc>
                <a:spcPct val="80000"/>
              </a:lnSpc>
              <a:spcBef>
                <a:spcPct val="50000"/>
              </a:spcBef>
              <a:buFont typeface="Monotype Sorts" pitchFamily="2" charset="2"/>
              <a:buAutoNum type="arabicPeriod"/>
            </a:pPr>
            <a:r>
              <a:rPr lang="en-US" altLang="en-US" sz="2500" dirty="0">
                <a:cs typeface="Times New Roman" panose="02020603050405020304" pitchFamily="18" charset="0"/>
              </a:rPr>
              <a:t>Initializing arrays with input values</a:t>
            </a:r>
          </a:p>
          <a:p>
            <a:pPr marL="1009650" lvl="1" indent="-609600">
              <a:lnSpc>
                <a:spcPct val="80000"/>
              </a:lnSpc>
              <a:spcBef>
                <a:spcPct val="50000"/>
              </a:spcBef>
              <a:buFont typeface="Monotype Sorts" pitchFamily="2" charset="2"/>
              <a:buAutoNum type="arabicPeriod"/>
            </a:pPr>
            <a:r>
              <a:rPr lang="en-US" altLang="en-US" sz="2500" dirty="0">
                <a:cs typeface="Times New Roman" panose="02020603050405020304" pitchFamily="18" charset="0"/>
              </a:rPr>
              <a:t>Printing arrays</a:t>
            </a:r>
          </a:p>
          <a:p>
            <a:pPr marL="1009650" lvl="1" indent="-609600">
              <a:lnSpc>
                <a:spcPct val="80000"/>
              </a:lnSpc>
              <a:spcBef>
                <a:spcPct val="50000"/>
              </a:spcBef>
              <a:buFont typeface="Monotype Sorts" pitchFamily="2" charset="2"/>
              <a:buAutoNum type="arabicPeriod"/>
            </a:pPr>
            <a:r>
              <a:rPr lang="en-US" altLang="en-US" sz="2500" dirty="0">
                <a:cs typeface="Times New Roman" panose="02020603050405020304" pitchFamily="18" charset="0"/>
              </a:rPr>
              <a:t>Summing all elements</a:t>
            </a:r>
          </a:p>
          <a:p>
            <a:pPr marL="1009650" lvl="1" indent="-609600">
              <a:lnSpc>
                <a:spcPct val="80000"/>
              </a:lnSpc>
              <a:spcBef>
                <a:spcPct val="50000"/>
              </a:spcBef>
              <a:buFont typeface="Monotype Sorts" pitchFamily="2" charset="2"/>
              <a:buAutoNum type="arabicPeriod"/>
            </a:pPr>
            <a:r>
              <a:rPr lang="en-US" altLang="en-US" sz="2500" dirty="0">
                <a:cs typeface="Times New Roman" panose="02020603050405020304" pitchFamily="18" charset="0"/>
              </a:rPr>
              <a:t>Summing all elements by column</a:t>
            </a:r>
          </a:p>
          <a:p>
            <a:pPr marL="1009650" lvl="1" indent="-609600">
              <a:lnSpc>
                <a:spcPct val="80000"/>
              </a:lnSpc>
              <a:spcBef>
                <a:spcPct val="50000"/>
              </a:spcBef>
              <a:buFont typeface="Monotype Sorts" pitchFamily="2" charset="2"/>
              <a:buAutoNum type="arabicPeriod"/>
            </a:pPr>
            <a:r>
              <a:rPr lang="en-US" altLang="en-US" sz="2500" dirty="0">
                <a:cs typeface="Times New Roman" panose="02020603050405020304" pitchFamily="18" charset="0"/>
              </a:rPr>
              <a:t>Which row has the largest sum</a:t>
            </a:r>
          </a:p>
          <a:p>
            <a:pPr marL="1009650" lvl="1" indent="-609600">
              <a:lnSpc>
                <a:spcPct val="80000"/>
              </a:lnSpc>
              <a:spcBef>
                <a:spcPct val="50000"/>
              </a:spcBef>
              <a:buFont typeface="Monotype Sorts" pitchFamily="2" charset="2"/>
              <a:buAutoNum type="arabicPeriod"/>
            </a:pPr>
            <a:r>
              <a:rPr lang="en-US" altLang="en-US" sz="2500" dirty="0">
                <a:cs typeface="Times New Roman" panose="02020603050405020304" pitchFamily="18" charset="0"/>
              </a:rPr>
              <a:t>Finding the smallest index of the largest element</a:t>
            </a:r>
          </a:p>
          <a:p>
            <a:pPr marL="1009650" lvl="1" indent="-609600">
              <a:lnSpc>
                <a:spcPct val="80000"/>
              </a:lnSpc>
              <a:spcBef>
                <a:spcPct val="50000"/>
              </a:spcBef>
              <a:buFont typeface="Monotype Sorts" pitchFamily="2" charset="2"/>
              <a:buAutoNum type="arabicPeriod"/>
            </a:pPr>
            <a:r>
              <a:rPr lang="en-US" altLang="en-US" sz="2500" i="1" dirty="0"/>
              <a:t>Random shuffling</a:t>
            </a:r>
            <a:endParaRPr lang="en-US" altLang="en-US" sz="2500" dirty="0"/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722512"/>
      </p:ext>
    </p:extLst>
  </p:cSld>
  <p:clrMapOvr>
    <a:masterClrMapping/>
  </p:clrMapOvr>
</p:sld>
</file>

<file path=ppt/theme/theme1.xml><?xml version="1.0" encoding="utf-8"?>
<a:theme xmlns:a="http://schemas.openxmlformats.org/drawingml/2006/main" name="International">
  <a:themeElements>
    <a:clrScheme name="International 3">
      <a:dk1>
        <a:srgbClr val="000000"/>
      </a:dk1>
      <a:lt1>
        <a:srgbClr val="FFFFFF"/>
      </a:lt1>
      <a:dk2>
        <a:srgbClr val="000000"/>
      </a:dk2>
      <a:lt2>
        <a:srgbClr val="5F5F5F"/>
      </a:lt2>
      <a:accent1>
        <a:srgbClr val="CBCBCB"/>
      </a:accent1>
      <a:accent2>
        <a:srgbClr val="969696"/>
      </a:accent2>
      <a:accent3>
        <a:srgbClr val="FFFFFF"/>
      </a:accent3>
      <a:accent4>
        <a:srgbClr val="000000"/>
      </a:accent4>
      <a:accent5>
        <a:srgbClr val="E2E2E2"/>
      </a:accent5>
      <a:accent6>
        <a:srgbClr val="878787"/>
      </a:accent6>
      <a:hlink>
        <a:srgbClr val="DDDDDD"/>
      </a:hlink>
      <a:folHlink>
        <a:srgbClr val="EAEAEA"/>
      </a:folHlink>
    </a:clrScheme>
    <a:fontScheme name="Internati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International 1">
        <a:dk1>
          <a:srgbClr val="000000"/>
        </a:dk1>
        <a:lt1>
          <a:srgbClr val="FFFFFF"/>
        </a:lt1>
        <a:dk2>
          <a:srgbClr val="0000FF"/>
        </a:dk2>
        <a:lt2>
          <a:srgbClr val="FFFF99"/>
        </a:lt2>
        <a:accent1>
          <a:srgbClr val="009966"/>
        </a:accent1>
        <a:accent2>
          <a:srgbClr val="00CCCC"/>
        </a:accent2>
        <a:accent3>
          <a:srgbClr val="AAAAFF"/>
        </a:accent3>
        <a:accent4>
          <a:srgbClr val="DADADA"/>
        </a:accent4>
        <a:accent5>
          <a:srgbClr val="AACAB8"/>
        </a:accent5>
        <a:accent6>
          <a:srgbClr val="00B9B9"/>
        </a:accent6>
        <a:hlink>
          <a:srgbClr val="000080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tional 2">
        <a:dk1>
          <a:srgbClr val="000000"/>
        </a:dk1>
        <a:lt1>
          <a:srgbClr val="FFFFFF"/>
        </a:lt1>
        <a:dk2>
          <a:srgbClr val="000080"/>
        </a:dk2>
        <a:lt2>
          <a:srgbClr val="003399"/>
        </a:lt2>
        <a:accent1>
          <a:srgbClr val="9999FF"/>
        </a:accent1>
        <a:accent2>
          <a:srgbClr val="FF99FF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E78AE7"/>
        </a:accent6>
        <a:hlink>
          <a:srgbClr val="85AD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tional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DDDDD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28968</TotalTime>
  <Words>3853</Words>
  <Application>Microsoft Office PowerPoint</Application>
  <PresentationFormat>On-screen Show (4:3)</PresentationFormat>
  <Paragraphs>458</Paragraphs>
  <Slides>51</Slides>
  <Notes>2</Notes>
  <HiddenSlides>0</HiddenSlides>
  <MMClips>0</MMClips>
  <ScaleCrop>false</ScaleCrop>
  <HeadingPairs>
    <vt:vector size="10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  <vt:variant>
        <vt:lpstr>Custom Shows</vt:lpstr>
      </vt:variant>
      <vt:variant>
        <vt:i4>1</vt:i4>
      </vt:variant>
    </vt:vector>
  </HeadingPairs>
  <TitlesOfParts>
    <vt:vector size="61" baseType="lpstr">
      <vt:lpstr>Arial</vt:lpstr>
      <vt:lpstr>Cambria Math</vt:lpstr>
      <vt:lpstr>Courier</vt:lpstr>
      <vt:lpstr>Courier New</vt:lpstr>
      <vt:lpstr>Monotype Sorts</vt:lpstr>
      <vt:lpstr>Times New Roman</vt:lpstr>
      <vt:lpstr>Wingdings</vt:lpstr>
      <vt:lpstr>International</vt:lpstr>
      <vt:lpstr>Picture</vt:lpstr>
      <vt:lpstr>Chapter 8: Arrays (Multidimensional Arrays)</vt:lpstr>
      <vt:lpstr>Objectives</vt:lpstr>
      <vt:lpstr>Motivations</vt:lpstr>
      <vt:lpstr>Declaring &amp; Creating Two-Dimensional arrays</vt:lpstr>
      <vt:lpstr>Declaring &amp; Creating Two-Dimensional arrays</vt:lpstr>
      <vt:lpstr>Declaring &amp; Creating Two-Dimensional arrays</vt:lpstr>
      <vt:lpstr>Lengths of Two-dimensional Arrays</vt:lpstr>
      <vt:lpstr>Lengths of Two-dimensional Arrays</vt:lpstr>
      <vt:lpstr>Processing Two-Dimensional Arrays</vt:lpstr>
      <vt:lpstr>Processing Two-Dimensional Arrays</vt:lpstr>
      <vt:lpstr>Processing Two-Dimensional Arrays</vt:lpstr>
      <vt:lpstr>Processing Two-Dimensional Arrays</vt:lpstr>
      <vt:lpstr>Processing Two-Dimensional Arrays</vt:lpstr>
      <vt:lpstr>Processing Two-Dimensional Arrays</vt:lpstr>
      <vt:lpstr>Processing Two-Dimensional Arrays</vt:lpstr>
      <vt:lpstr>Processing Two-Dimensional Arrays</vt:lpstr>
      <vt:lpstr>Processing Two-Dimensional Arrays</vt:lpstr>
      <vt:lpstr>Check Point</vt:lpstr>
      <vt:lpstr>Check Point</vt:lpstr>
      <vt:lpstr>Passing 2d Arrays to Methods</vt:lpstr>
      <vt:lpstr>Passing 2d Arrays to Methods</vt:lpstr>
      <vt:lpstr>Passing 2d Arrays to Methods</vt:lpstr>
      <vt:lpstr>Passing 2d Arrays to Methods</vt:lpstr>
      <vt:lpstr>Program 1: Grade Exam</vt:lpstr>
      <vt:lpstr>Program 1: Grade Exam</vt:lpstr>
      <vt:lpstr>Program 1: Grade Exam</vt:lpstr>
      <vt:lpstr>Program 1: Grade Exam</vt:lpstr>
      <vt:lpstr>Program 1: Grade Exam</vt:lpstr>
      <vt:lpstr>Program 1: Grade Exam</vt:lpstr>
      <vt:lpstr>Program 2: Find Nearest Points</vt:lpstr>
      <vt:lpstr>Program 2: Find Nearest Points</vt:lpstr>
      <vt:lpstr>Program 2: Find Nearest Points</vt:lpstr>
      <vt:lpstr>Program 2: Find Nearest Points</vt:lpstr>
      <vt:lpstr>Program 2: Find Nearest Points</vt:lpstr>
      <vt:lpstr>Program 2: Find Nearest Points</vt:lpstr>
      <vt:lpstr>Program 2: Find Nearest Points</vt:lpstr>
      <vt:lpstr>Program 3: Sudoku</vt:lpstr>
      <vt:lpstr>Program 3: Sudoku</vt:lpstr>
      <vt:lpstr>Program 3: Sudoku</vt:lpstr>
      <vt:lpstr>Program 3: Sudoku</vt:lpstr>
      <vt:lpstr>Program 3: Sudoku</vt:lpstr>
      <vt:lpstr>Program 3: Sudoku</vt:lpstr>
      <vt:lpstr>Program 3: Sudoku</vt:lpstr>
      <vt:lpstr>Program 3: Sudoku</vt:lpstr>
      <vt:lpstr>Program 3: Sudoku</vt:lpstr>
      <vt:lpstr>Program 3: Sudoku</vt:lpstr>
      <vt:lpstr>Program 3: Sudoku</vt:lpstr>
      <vt:lpstr>Program 3: Sudoku</vt:lpstr>
      <vt:lpstr>Multidimensional Arrays</vt:lpstr>
      <vt:lpstr>Multidimensional Arrays</vt:lpstr>
      <vt:lpstr>The end of  Arrays (Multidimensional Arrays)</vt:lpstr>
      <vt:lpstr>Custom Show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Primitive Data Type and Operations</dc:title>
  <dc:creator>Y. Daniel Liang</dc:creator>
  <cp:lastModifiedBy>LAMYA FOUAD MOHAMAD DAGHESTANI</cp:lastModifiedBy>
  <cp:revision>606</cp:revision>
  <dcterms:created xsi:type="dcterms:W3CDTF">1995-06-10T17:31:50Z</dcterms:created>
  <dcterms:modified xsi:type="dcterms:W3CDTF">2019-03-31T11:25:13Z</dcterms:modified>
</cp:coreProperties>
</file>