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41"/>
  </p:notesMasterIdLst>
  <p:sldIdLst>
    <p:sldId id="569" r:id="rId2"/>
    <p:sldId id="632" r:id="rId3"/>
    <p:sldId id="570" r:id="rId4"/>
    <p:sldId id="631" r:id="rId5"/>
    <p:sldId id="633" r:id="rId6"/>
    <p:sldId id="634" r:id="rId7"/>
    <p:sldId id="572" r:id="rId8"/>
    <p:sldId id="573" r:id="rId9"/>
    <p:sldId id="635" r:id="rId10"/>
    <p:sldId id="636" r:id="rId11"/>
    <p:sldId id="645" r:id="rId12"/>
    <p:sldId id="646" r:id="rId13"/>
    <p:sldId id="647" r:id="rId14"/>
    <p:sldId id="648" r:id="rId15"/>
    <p:sldId id="576" r:id="rId16"/>
    <p:sldId id="649" r:id="rId17"/>
    <p:sldId id="651" r:id="rId18"/>
    <p:sldId id="653" r:id="rId19"/>
    <p:sldId id="652" r:id="rId20"/>
    <p:sldId id="654" r:id="rId21"/>
    <p:sldId id="655" r:id="rId22"/>
    <p:sldId id="656" r:id="rId23"/>
    <p:sldId id="657" r:id="rId24"/>
    <p:sldId id="658" r:id="rId25"/>
    <p:sldId id="659" r:id="rId26"/>
    <p:sldId id="660" r:id="rId27"/>
    <p:sldId id="661" r:id="rId28"/>
    <p:sldId id="662" r:id="rId29"/>
    <p:sldId id="663" r:id="rId30"/>
    <p:sldId id="582" r:id="rId31"/>
    <p:sldId id="583" r:id="rId32"/>
    <p:sldId id="584" r:id="rId33"/>
    <p:sldId id="585" r:id="rId34"/>
    <p:sldId id="586" r:id="rId35"/>
    <p:sldId id="664" r:id="rId36"/>
    <p:sldId id="665" r:id="rId37"/>
    <p:sldId id="666" r:id="rId38"/>
    <p:sldId id="667" r:id="rId39"/>
    <p:sldId id="668" r:id="rId40"/>
    <p:sldId id="669" r:id="rId41"/>
    <p:sldId id="670" r:id="rId42"/>
    <p:sldId id="671" r:id="rId43"/>
    <p:sldId id="672" r:id="rId44"/>
    <p:sldId id="673" r:id="rId45"/>
    <p:sldId id="674" r:id="rId46"/>
    <p:sldId id="675" r:id="rId47"/>
    <p:sldId id="676" r:id="rId48"/>
    <p:sldId id="677" r:id="rId49"/>
    <p:sldId id="681" r:id="rId50"/>
    <p:sldId id="684" r:id="rId51"/>
    <p:sldId id="685" r:id="rId52"/>
    <p:sldId id="683" r:id="rId53"/>
    <p:sldId id="686" r:id="rId54"/>
    <p:sldId id="687" r:id="rId55"/>
    <p:sldId id="688" r:id="rId56"/>
    <p:sldId id="691" r:id="rId57"/>
    <p:sldId id="693" r:id="rId58"/>
    <p:sldId id="690" r:id="rId59"/>
    <p:sldId id="692" r:id="rId60"/>
    <p:sldId id="694" r:id="rId61"/>
    <p:sldId id="695" r:id="rId62"/>
    <p:sldId id="696" r:id="rId63"/>
    <p:sldId id="596" r:id="rId64"/>
    <p:sldId id="597" r:id="rId65"/>
    <p:sldId id="598" r:id="rId66"/>
    <p:sldId id="599" r:id="rId67"/>
    <p:sldId id="600" r:id="rId68"/>
    <p:sldId id="697" r:id="rId69"/>
    <p:sldId id="698" r:id="rId70"/>
    <p:sldId id="699" r:id="rId71"/>
    <p:sldId id="700" r:id="rId72"/>
    <p:sldId id="701" r:id="rId73"/>
    <p:sldId id="702" r:id="rId74"/>
    <p:sldId id="704" r:id="rId75"/>
    <p:sldId id="703" r:id="rId76"/>
    <p:sldId id="705" r:id="rId77"/>
    <p:sldId id="706" r:id="rId78"/>
    <p:sldId id="707" r:id="rId79"/>
    <p:sldId id="708" r:id="rId80"/>
    <p:sldId id="713" r:id="rId81"/>
    <p:sldId id="714" r:id="rId82"/>
    <p:sldId id="710" r:id="rId83"/>
    <p:sldId id="711" r:id="rId84"/>
    <p:sldId id="712" r:id="rId85"/>
    <p:sldId id="726" r:id="rId86"/>
    <p:sldId id="727" r:id="rId87"/>
    <p:sldId id="729" r:id="rId88"/>
    <p:sldId id="728" r:id="rId89"/>
    <p:sldId id="730" r:id="rId90"/>
    <p:sldId id="731" r:id="rId91"/>
    <p:sldId id="732" r:id="rId92"/>
    <p:sldId id="733" r:id="rId93"/>
    <p:sldId id="734" r:id="rId94"/>
    <p:sldId id="735" r:id="rId95"/>
    <p:sldId id="736" r:id="rId96"/>
    <p:sldId id="760" r:id="rId97"/>
    <p:sldId id="761" r:id="rId98"/>
    <p:sldId id="762" r:id="rId99"/>
    <p:sldId id="763" r:id="rId100"/>
    <p:sldId id="764" r:id="rId101"/>
    <p:sldId id="765" r:id="rId102"/>
    <p:sldId id="766" r:id="rId103"/>
    <p:sldId id="767" r:id="rId104"/>
    <p:sldId id="768" r:id="rId105"/>
    <p:sldId id="769" r:id="rId106"/>
    <p:sldId id="770" r:id="rId107"/>
    <p:sldId id="771" r:id="rId108"/>
    <p:sldId id="772" r:id="rId109"/>
    <p:sldId id="773" r:id="rId110"/>
    <p:sldId id="774" r:id="rId111"/>
    <p:sldId id="775" r:id="rId112"/>
    <p:sldId id="776" r:id="rId113"/>
    <p:sldId id="777" r:id="rId114"/>
    <p:sldId id="778" r:id="rId115"/>
    <p:sldId id="779" r:id="rId116"/>
    <p:sldId id="780" r:id="rId117"/>
    <p:sldId id="781" r:id="rId118"/>
    <p:sldId id="782" r:id="rId119"/>
    <p:sldId id="611" r:id="rId120"/>
    <p:sldId id="612" r:id="rId121"/>
    <p:sldId id="613" r:id="rId122"/>
    <p:sldId id="614" r:id="rId123"/>
    <p:sldId id="615" r:id="rId124"/>
    <p:sldId id="616" r:id="rId125"/>
    <p:sldId id="617" r:id="rId126"/>
    <p:sldId id="746" r:id="rId127"/>
    <p:sldId id="747" r:id="rId128"/>
    <p:sldId id="748" r:id="rId129"/>
    <p:sldId id="749" r:id="rId130"/>
    <p:sldId id="750" r:id="rId131"/>
    <p:sldId id="751" r:id="rId132"/>
    <p:sldId id="752" r:id="rId133"/>
    <p:sldId id="753" r:id="rId134"/>
    <p:sldId id="754" r:id="rId135"/>
    <p:sldId id="755" r:id="rId136"/>
    <p:sldId id="756" r:id="rId137"/>
    <p:sldId id="757" r:id="rId138"/>
    <p:sldId id="758" r:id="rId139"/>
    <p:sldId id="759" r:id="rId140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2C355"/>
    <a:srgbClr val="C4E3AF"/>
    <a:srgbClr val="9BCF77"/>
    <a:srgbClr val="B4DB99"/>
    <a:srgbClr val="9DD07A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9" autoAdjust="0"/>
    <p:restoredTop sz="94618" autoAdjust="0"/>
  </p:normalViewPr>
  <p:slideViewPr>
    <p:cSldViewPr>
      <p:cViewPr varScale="1">
        <p:scale>
          <a:sx n="64" d="100"/>
          <a:sy n="64" d="100"/>
        </p:scale>
        <p:origin x="1236" y="44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64" y="108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notesMaster" Target="notesMasters/notesMaster1.xml"/><Relationship Id="rId146" Type="http://schemas.microsoft.com/office/2016/11/relationships/changesInfo" Target="changesInfos/changesInfo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presProps" Target="pres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MYA FOUAD MOHAMAD DAGHESTANI" userId="a436c0b0-45b9-4e41-97cd-63c07e065e95" providerId="ADAL" clId="{79255C19-F0FF-4D8F-A975-CB5A4BFB4DE3}"/>
  </pc:docChgLst>
  <pc:docChgLst>
    <pc:chgData name="LAMYA FOUAD MOHAMAD DAGHESTANI" userId="a436c0b0-45b9-4e41-97cd-63c07e065e95" providerId="ADAL" clId="{CB5B19E0-9DCB-4C81-801E-2F6522FEE487}"/>
    <pc:docChg chg="delSld modSld">
      <pc:chgData name="LAMYA FOUAD MOHAMAD DAGHESTANI" userId="a436c0b0-45b9-4e41-97cd-63c07e065e95" providerId="ADAL" clId="{CB5B19E0-9DCB-4C81-801E-2F6522FEE487}" dt="2019-01-12T15:10:57.456" v="42" actId="2696"/>
      <pc:docMkLst>
        <pc:docMk/>
      </pc:docMkLst>
      <pc:sldChg chg="del">
        <pc:chgData name="LAMYA FOUAD MOHAMAD DAGHESTANI" userId="a436c0b0-45b9-4e41-97cd-63c07e065e95" providerId="ADAL" clId="{CB5B19E0-9DCB-4C81-801E-2F6522FEE487}" dt="2019-01-12T15:05:28.597" v="0" actId="2696"/>
        <pc:sldMkLst>
          <pc:docMk/>
          <pc:sldMk cId="1886563926" sldId="637"/>
        </pc:sldMkLst>
      </pc:sldChg>
      <pc:sldChg chg="del">
        <pc:chgData name="LAMYA FOUAD MOHAMAD DAGHESTANI" userId="a436c0b0-45b9-4e41-97cd-63c07e065e95" providerId="ADAL" clId="{CB5B19E0-9DCB-4C81-801E-2F6522FEE487}" dt="2019-01-12T15:05:28.620" v="1" actId="2696"/>
        <pc:sldMkLst>
          <pc:docMk/>
          <pc:sldMk cId="1797104532" sldId="638"/>
        </pc:sldMkLst>
      </pc:sldChg>
      <pc:sldChg chg="del">
        <pc:chgData name="LAMYA FOUAD MOHAMAD DAGHESTANI" userId="a436c0b0-45b9-4e41-97cd-63c07e065e95" providerId="ADAL" clId="{CB5B19E0-9DCB-4C81-801E-2F6522FEE487}" dt="2019-01-12T15:05:28.647" v="2" actId="2696"/>
        <pc:sldMkLst>
          <pc:docMk/>
          <pc:sldMk cId="3476011983" sldId="639"/>
        </pc:sldMkLst>
      </pc:sldChg>
      <pc:sldChg chg="del">
        <pc:chgData name="LAMYA FOUAD MOHAMAD DAGHESTANI" userId="a436c0b0-45b9-4e41-97cd-63c07e065e95" providerId="ADAL" clId="{CB5B19E0-9DCB-4C81-801E-2F6522FEE487}" dt="2019-01-12T15:05:28.669" v="3" actId="2696"/>
        <pc:sldMkLst>
          <pc:docMk/>
          <pc:sldMk cId="529906259" sldId="640"/>
        </pc:sldMkLst>
      </pc:sldChg>
      <pc:sldChg chg="del">
        <pc:chgData name="LAMYA FOUAD MOHAMAD DAGHESTANI" userId="a436c0b0-45b9-4e41-97cd-63c07e065e95" providerId="ADAL" clId="{CB5B19E0-9DCB-4C81-801E-2F6522FEE487}" dt="2019-01-12T15:05:28.689" v="4" actId="2696"/>
        <pc:sldMkLst>
          <pc:docMk/>
          <pc:sldMk cId="1116270833" sldId="641"/>
        </pc:sldMkLst>
      </pc:sldChg>
      <pc:sldChg chg="del">
        <pc:chgData name="LAMYA FOUAD MOHAMAD DAGHESTANI" userId="a436c0b0-45b9-4e41-97cd-63c07e065e95" providerId="ADAL" clId="{CB5B19E0-9DCB-4C81-801E-2F6522FEE487}" dt="2019-01-12T15:05:28.706" v="5" actId="2696"/>
        <pc:sldMkLst>
          <pc:docMk/>
          <pc:sldMk cId="1452643220" sldId="642"/>
        </pc:sldMkLst>
      </pc:sldChg>
      <pc:sldChg chg="del">
        <pc:chgData name="LAMYA FOUAD MOHAMAD DAGHESTANI" userId="a436c0b0-45b9-4e41-97cd-63c07e065e95" providerId="ADAL" clId="{CB5B19E0-9DCB-4C81-801E-2F6522FEE487}" dt="2019-01-12T15:05:28.726" v="6" actId="2696"/>
        <pc:sldMkLst>
          <pc:docMk/>
          <pc:sldMk cId="3460692781" sldId="643"/>
        </pc:sldMkLst>
      </pc:sldChg>
      <pc:sldChg chg="del">
        <pc:chgData name="LAMYA FOUAD MOHAMAD DAGHESTANI" userId="a436c0b0-45b9-4e41-97cd-63c07e065e95" providerId="ADAL" clId="{CB5B19E0-9DCB-4C81-801E-2F6522FEE487}" dt="2019-01-12T15:05:28.757" v="7" actId="2696"/>
        <pc:sldMkLst>
          <pc:docMk/>
          <pc:sldMk cId="1610895156" sldId="644"/>
        </pc:sldMkLst>
      </pc:sldChg>
      <pc:sldChg chg="modSp">
        <pc:chgData name="LAMYA FOUAD MOHAMAD DAGHESTANI" userId="a436c0b0-45b9-4e41-97cd-63c07e065e95" providerId="ADAL" clId="{CB5B19E0-9DCB-4C81-801E-2F6522FEE487}" dt="2019-01-12T15:05:50.096" v="8" actId="20577"/>
        <pc:sldMkLst>
          <pc:docMk/>
          <pc:sldMk cId="2931689162" sldId="649"/>
        </pc:sldMkLst>
        <pc:spChg chg="mod">
          <ac:chgData name="LAMYA FOUAD MOHAMAD DAGHESTANI" userId="a436c0b0-45b9-4e41-97cd-63c07e065e95" providerId="ADAL" clId="{CB5B19E0-9DCB-4C81-801E-2F6522FEE487}" dt="2019-01-12T15:05:50.096" v="8" actId="20577"/>
          <ac:spMkLst>
            <pc:docMk/>
            <pc:sldMk cId="2931689162" sldId="649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5:54.688" v="9" actId="20577"/>
        <pc:sldMkLst>
          <pc:docMk/>
          <pc:sldMk cId="1844518218" sldId="651"/>
        </pc:sldMkLst>
        <pc:spChg chg="mod">
          <ac:chgData name="LAMYA FOUAD MOHAMAD DAGHESTANI" userId="a436c0b0-45b9-4e41-97cd-63c07e065e95" providerId="ADAL" clId="{CB5B19E0-9DCB-4C81-801E-2F6522FEE487}" dt="2019-01-12T15:05:54.688" v="9" actId="20577"/>
          <ac:spMkLst>
            <pc:docMk/>
            <pc:sldMk cId="1844518218" sldId="65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6:03.280" v="11" actId="20577"/>
        <pc:sldMkLst>
          <pc:docMk/>
          <pc:sldMk cId="1841619072" sldId="652"/>
        </pc:sldMkLst>
        <pc:spChg chg="mod">
          <ac:chgData name="LAMYA FOUAD MOHAMAD DAGHESTANI" userId="a436c0b0-45b9-4e41-97cd-63c07e065e95" providerId="ADAL" clId="{CB5B19E0-9DCB-4C81-801E-2F6522FEE487}" dt="2019-01-12T15:06:03.280" v="11" actId="20577"/>
          <ac:spMkLst>
            <pc:docMk/>
            <pc:sldMk cId="1841619072" sldId="652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5:59.192" v="10" actId="20577"/>
        <pc:sldMkLst>
          <pc:docMk/>
          <pc:sldMk cId="1261901161" sldId="653"/>
        </pc:sldMkLst>
        <pc:spChg chg="mod">
          <ac:chgData name="LAMYA FOUAD MOHAMAD DAGHESTANI" userId="a436c0b0-45b9-4e41-97cd-63c07e065e95" providerId="ADAL" clId="{CB5B19E0-9DCB-4C81-801E-2F6522FEE487}" dt="2019-01-12T15:05:59.192" v="10" actId="20577"/>
          <ac:spMkLst>
            <pc:docMk/>
            <pc:sldMk cId="1261901161" sldId="653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7:43.300" v="12" actId="20577"/>
        <pc:sldMkLst>
          <pc:docMk/>
          <pc:sldMk cId="1017044088" sldId="676"/>
        </pc:sldMkLst>
        <pc:spChg chg="mod">
          <ac:chgData name="LAMYA FOUAD MOHAMAD DAGHESTANI" userId="a436c0b0-45b9-4e41-97cd-63c07e065e95" providerId="ADAL" clId="{CB5B19E0-9DCB-4C81-801E-2F6522FEE487}" dt="2019-01-12T15:07:43.300" v="12" actId="20577"/>
          <ac:spMkLst>
            <pc:docMk/>
            <pc:sldMk cId="1017044088" sldId="676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7:48.098" v="13" actId="20577"/>
        <pc:sldMkLst>
          <pc:docMk/>
          <pc:sldMk cId="1448893658" sldId="677"/>
        </pc:sldMkLst>
        <pc:spChg chg="mod">
          <ac:chgData name="LAMYA FOUAD MOHAMAD DAGHESTANI" userId="a436c0b0-45b9-4e41-97cd-63c07e065e95" providerId="ADAL" clId="{CB5B19E0-9DCB-4C81-801E-2F6522FEE487}" dt="2019-01-12T15:07:48.098" v="13" actId="20577"/>
          <ac:spMkLst>
            <pc:docMk/>
            <pc:sldMk cId="1448893658" sldId="677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7:52.680" v="14" actId="20577"/>
        <pc:sldMkLst>
          <pc:docMk/>
          <pc:sldMk cId="2678769725" sldId="681"/>
        </pc:sldMkLst>
        <pc:spChg chg="mod">
          <ac:chgData name="LAMYA FOUAD MOHAMAD DAGHESTANI" userId="a436c0b0-45b9-4e41-97cd-63c07e065e95" providerId="ADAL" clId="{CB5B19E0-9DCB-4C81-801E-2F6522FEE487}" dt="2019-01-12T15:07:52.680" v="14" actId="20577"/>
          <ac:spMkLst>
            <pc:docMk/>
            <pc:sldMk cId="2678769725" sldId="68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06.061" v="17" actId="20577"/>
        <pc:sldMkLst>
          <pc:docMk/>
          <pc:sldMk cId="12608009" sldId="683"/>
        </pc:sldMkLst>
        <pc:spChg chg="mod">
          <ac:chgData name="LAMYA FOUAD MOHAMAD DAGHESTANI" userId="a436c0b0-45b9-4e41-97cd-63c07e065e95" providerId="ADAL" clId="{CB5B19E0-9DCB-4C81-801E-2F6522FEE487}" dt="2019-01-12T15:08:06.061" v="17" actId="20577"/>
          <ac:spMkLst>
            <pc:docMk/>
            <pc:sldMk cId="12608009" sldId="683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7:56.826" v="15" actId="20577"/>
        <pc:sldMkLst>
          <pc:docMk/>
          <pc:sldMk cId="2343926618" sldId="684"/>
        </pc:sldMkLst>
        <pc:spChg chg="mod">
          <ac:chgData name="LAMYA FOUAD MOHAMAD DAGHESTANI" userId="a436c0b0-45b9-4e41-97cd-63c07e065e95" providerId="ADAL" clId="{CB5B19E0-9DCB-4C81-801E-2F6522FEE487}" dt="2019-01-12T15:07:56.826" v="15" actId="20577"/>
          <ac:spMkLst>
            <pc:docMk/>
            <pc:sldMk cId="2343926618" sldId="684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02.025" v="16" actId="20577"/>
        <pc:sldMkLst>
          <pc:docMk/>
          <pc:sldMk cId="4033015108" sldId="685"/>
        </pc:sldMkLst>
        <pc:spChg chg="mod">
          <ac:chgData name="LAMYA FOUAD MOHAMAD DAGHESTANI" userId="a436c0b0-45b9-4e41-97cd-63c07e065e95" providerId="ADAL" clId="{CB5B19E0-9DCB-4C81-801E-2F6522FEE487}" dt="2019-01-12T15:08:02.025" v="16" actId="20577"/>
          <ac:spMkLst>
            <pc:docMk/>
            <pc:sldMk cId="4033015108" sldId="685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15.711" v="18" actId="20577"/>
        <pc:sldMkLst>
          <pc:docMk/>
          <pc:sldMk cId="1484652910" sldId="687"/>
        </pc:sldMkLst>
        <pc:spChg chg="mod">
          <ac:chgData name="LAMYA FOUAD MOHAMAD DAGHESTANI" userId="a436c0b0-45b9-4e41-97cd-63c07e065e95" providerId="ADAL" clId="{CB5B19E0-9DCB-4C81-801E-2F6522FEE487}" dt="2019-01-12T15:08:15.711" v="18" actId="20577"/>
          <ac:spMkLst>
            <pc:docMk/>
            <pc:sldMk cId="1484652910" sldId="687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23.937" v="19" actId="20577"/>
        <pc:sldMkLst>
          <pc:docMk/>
          <pc:sldMk cId="3346901271" sldId="688"/>
        </pc:sldMkLst>
        <pc:spChg chg="mod">
          <ac:chgData name="LAMYA FOUAD MOHAMAD DAGHESTANI" userId="a436c0b0-45b9-4e41-97cd-63c07e065e95" providerId="ADAL" clId="{CB5B19E0-9DCB-4C81-801E-2F6522FEE487}" dt="2019-01-12T15:08:23.937" v="19" actId="20577"/>
          <ac:spMkLst>
            <pc:docMk/>
            <pc:sldMk cId="3346901271" sldId="688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39.238" v="22" actId="20577"/>
        <pc:sldMkLst>
          <pc:docMk/>
          <pc:sldMk cId="4261848622" sldId="690"/>
        </pc:sldMkLst>
        <pc:spChg chg="mod">
          <ac:chgData name="LAMYA FOUAD MOHAMAD DAGHESTANI" userId="a436c0b0-45b9-4e41-97cd-63c07e065e95" providerId="ADAL" clId="{CB5B19E0-9DCB-4C81-801E-2F6522FEE487}" dt="2019-01-12T15:08:39.238" v="22" actId="20577"/>
          <ac:spMkLst>
            <pc:docMk/>
            <pc:sldMk cId="4261848622" sldId="690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29.219" v="20" actId="20577"/>
        <pc:sldMkLst>
          <pc:docMk/>
          <pc:sldMk cId="1831024171" sldId="691"/>
        </pc:sldMkLst>
        <pc:spChg chg="mod">
          <ac:chgData name="LAMYA FOUAD MOHAMAD DAGHESTANI" userId="a436c0b0-45b9-4e41-97cd-63c07e065e95" providerId="ADAL" clId="{CB5B19E0-9DCB-4C81-801E-2F6522FEE487}" dt="2019-01-12T15:08:29.219" v="20" actId="20577"/>
          <ac:spMkLst>
            <pc:docMk/>
            <pc:sldMk cId="1831024171" sldId="69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43.420" v="23" actId="20577"/>
        <pc:sldMkLst>
          <pc:docMk/>
          <pc:sldMk cId="401582179" sldId="692"/>
        </pc:sldMkLst>
        <pc:spChg chg="mod">
          <ac:chgData name="LAMYA FOUAD MOHAMAD DAGHESTANI" userId="a436c0b0-45b9-4e41-97cd-63c07e065e95" providerId="ADAL" clId="{CB5B19E0-9DCB-4C81-801E-2F6522FEE487}" dt="2019-01-12T15:08:43.420" v="23" actId="20577"/>
          <ac:spMkLst>
            <pc:docMk/>
            <pc:sldMk cId="401582179" sldId="692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34.300" v="21" actId="20577"/>
        <pc:sldMkLst>
          <pc:docMk/>
          <pc:sldMk cId="772199720" sldId="693"/>
        </pc:sldMkLst>
        <pc:spChg chg="mod">
          <ac:chgData name="LAMYA FOUAD MOHAMAD DAGHESTANI" userId="a436c0b0-45b9-4e41-97cd-63c07e065e95" providerId="ADAL" clId="{CB5B19E0-9DCB-4C81-801E-2F6522FEE487}" dt="2019-01-12T15:08:34.300" v="21" actId="20577"/>
          <ac:spMkLst>
            <pc:docMk/>
            <pc:sldMk cId="772199720" sldId="693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8:47.491" v="24" actId="20577"/>
        <pc:sldMkLst>
          <pc:docMk/>
          <pc:sldMk cId="2992272517" sldId="694"/>
        </pc:sldMkLst>
        <pc:spChg chg="mod">
          <ac:chgData name="LAMYA FOUAD MOHAMAD DAGHESTANI" userId="a436c0b0-45b9-4e41-97cd-63c07e065e95" providerId="ADAL" clId="{CB5B19E0-9DCB-4C81-801E-2F6522FEE487}" dt="2019-01-12T15:08:47.491" v="24" actId="20577"/>
          <ac:spMkLst>
            <pc:docMk/>
            <pc:sldMk cId="2992272517" sldId="694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10.747" v="25" actId="20577"/>
        <pc:sldMkLst>
          <pc:docMk/>
          <pc:sldMk cId="1273079795" sldId="697"/>
        </pc:sldMkLst>
        <pc:spChg chg="mod">
          <ac:chgData name="LAMYA FOUAD MOHAMAD DAGHESTANI" userId="a436c0b0-45b9-4e41-97cd-63c07e065e95" providerId="ADAL" clId="{CB5B19E0-9DCB-4C81-801E-2F6522FEE487}" dt="2019-01-12T15:09:10.747" v="25" actId="20577"/>
          <ac:spMkLst>
            <pc:docMk/>
            <pc:sldMk cId="1273079795" sldId="697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16.045" v="26" actId="20577"/>
        <pc:sldMkLst>
          <pc:docMk/>
          <pc:sldMk cId="2408118123" sldId="698"/>
        </pc:sldMkLst>
        <pc:spChg chg="mod">
          <ac:chgData name="LAMYA FOUAD MOHAMAD DAGHESTANI" userId="a436c0b0-45b9-4e41-97cd-63c07e065e95" providerId="ADAL" clId="{CB5B19E0-9DCB-4C81-801E-2F6522FEE487}" dt="2019-01-12T15:09:16.045" v="26" actId="20577"/>
          <ac:spMkLst>
            <pc:docMk/>
            <pc:sldMk cId="2408118123" sldId="698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21.281" v="27" actId="20577"/>
        <pc:sldMkLst>
          <pc:docMk/>
          <pc:sldMk cId="1778651642" sldId="699"/>
        </pc:sldMkLst>
        <pc:spChg chg="mod">
          <ac:chgData name="LAMYA FOUAD MOHAMAD DAGHESTANI" userId="a436c0b0-45b9-4e41-97cd-63c07e065e95" providerId="ADAL" clId="{CB5B19E0-9DCB-4C81-801E-2F6522FEE487}" dt="2019-01-12T15:09:21.281" v="27" actId="20577"/>
          <ac:spMkLst>
            <pc:docMk/>
            <pc:sldMk cId="1778651642" sldId="699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24.939" v="28" actId="20577"/>
        <pc:sldMkLst>
          <pc:docMk/>
          <pc:sldMk cId="3937605244" sldId="700"/>
        </pc:sldMkLst>
        <pc:spChg chg="mod">
          <ac:chgData name="LAMYA FOUAD MOHAMAD DAGHESTANI" userId="a436c0b0-45b9-4e41-97cd-63c07e065e95" providerId="ADAL" clId="{CB5B19E0-9DCB-4C81-801E-2F6522FEE487}" dt="2019-01-12T15:09:24.939" v="28" actId="20577"/>
          <ac:spMkLst>
            <pc:docMk/>
            <pc:sldMk cId="3937605244" sldId="700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29.456" v="29" actId="20577"/>
        <pc:sldMkLst>
          <pc:docMk/>
          <pc:sldMk cId="2166145473" sldId="701"/>
        </pc:sldMkLst>
        <pc:spChg chg="mod">
          <ac:chgData name="LAMYA FOUAD MOHAMAD DAGHESTANI" userId="a436c0b0-45b9-4e41-97cd-63c07e065e95" providerId="ADAL" clId="{CB5B19E0-9DCB-4C81-801E-2F6522FEE487}" dt="2019-01-12T15:09:29.456" v="29" actId="20577"/>
          <ac:spMkLst>
            <pc:docMk/>
            <pc:sldMk cId="2166145473" sldId="70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33.662" v="30" actId="20577"/>
        <pc:sldMkLst>
          <pc:docMk/>
          <pc:sldMk cId="1507402517" sldId="702"/>
        </pc:sldMkLst>
        <pc:spChg chg="mod">
          <ac:chgData name="LAMYA FOUAD MOHAMAD DAGHESTANI" userId="a436c0b0-45b9-4e41-97cd-63c07e065e95" providerId="ADAL" clId="{CB5B19E0-9DCB-4C81-801E-2F6522FEE487}" dt="2019-01-12T15:09:33.662" v="30" actId="20577"/>
          <ac:spMkLst>
            <pc:docMk/>
            <pc:sldMk cId="1507402517" sldId="702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45.059" v="31" actId="20577"/>
        <pc:sldMkLst>
          <pc:docMk/>
          <pc:sldMk cId="719670816" sldId="707"/>
        </pc:sldMkLst>
        <pc:spChg chg="mod">
          <ac:chgData name="LAMYA FOUAD MOHAMAD DAGHESTANI" userId="a436c0b0-45b9-4e41-97cd-63c07e065e95" providerId="ADAL" clId="{CB5B19E0-9DCB-4C81-801E-2F6522FEE487}" dt="2019-01-12T15:09:45.059" v="31" actId="20577"/>
          <ac:spMkLst>
            <pc:docMk/>
            <pc:sldMk cId="719670816" sldId="707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49.019" v="32" actId="20577"/>
        <pc:sldMkLst>
          <pc:docMk/>
          <pc:sldMk cId="3425166425" sldId="708"/>
        </pc:sldMkLst>
        <pc:spChg chg="mod">
          <ac:chgData name="LAMYA FOUAD MOHAMAD DAGHESTANI" userId="a436c0b0-45b9-4e41-97cd-63c07e065e95" providerId="ADAL" clId="{CB5B19E0-9DCB-4C81-801E-2F6522FEE487}" dt="2019-01-12T15:09:49.019" v="32" actId="20577"/>
          <ac:spMkLst>
            <pc:docMk/>
            <pc:sldMk cId="3425166425" sldId="708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10:03.176" v="35" actId="20577"/>
        <pc:sldMkLst>
          <pc:docMk/>
          <pc:sldMk cId="2983479337" sldId="710"/>
        </pc:sldMkLst>
        <pc:spChg chg="mod">
          <ac:chgData name="LAMYA FOUAD MOHAMAD DAGHESTANI" userId="a436c0b0-45b9-4e41-97cd-63c07e065e95" providerId="ADAL" clId="{CB5B19E0-9DCB-4C81-801E-2F6522FEE487}" dt="2019-01-12T15:10:03.176" v="35" actId="20577"/>
          <ac:spMkLst>
            <pc:docMk/>
            <pc:sldMk cId="2983479337" sldId="710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10:06.941" v="36" actId="20577"/>
        <pc:sldMkLst>
          <pc:docMk/>
          <pc:sldMk cId="674642680" sldId="711"/>
        </pc:sldMkLst>
        <pc:spChg chg="mod">
          <ac:chgData name="LAMYA FOUAD MOHAMAD DAGHESTANI" userId="a436c0b0-45b9-4e41-97cd-63c07e065e95" providerId="ADAL" clId="{CB5B19E0-9DCB-4C81-801E-2F6522FEE487}" dt="2019-01-12T15:10:06.941" v="36" actId="20577"/>
          <ac:spMkLst>
            <pc:docMk/>
            <pc:sldMk cId="674642680" sldId="711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10:11.827" v="37" actId="20577"/>
        <pc:sldMkLst>
          <pc:docMk/>
          <pc:sldMk cId="1843164101" sldId="712"/>
        </pc:sldMkLst>
        <pc:spChg chg="mod">
          <ac:chgData name="LAMYA FOUAD MOHAMAD DAGHESTANI" userId="a436c0b0-45b9-4e41-97cd-63c07e065e95" providerId="ADAL" clId="{CB5B19E0-9DCB-4C81-801E-2F6522FEE487}" dt="2019-01-12T15:10:11.827" v="37" actId="20577"/>
          <ac:spMkLst>
            <pc:docMk/>
            <pc:sldMk cId="1843164101" sldId="712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53.998" v="33" actId="20577"/>
        <pc:sldMkLst>
          <pc:docMk/>
          <pc:sldMk cId="1867850272" sldId="713"/>
        </pc:sldMkLst>
        <pc:spChg chg="mod">
          <ac:chgData name="LAMYA FOUAD MOHAMAD DAGHESTANI" userId="a436c0b0-45b9-4e41-97cd-63c07e065e95" providerId="ADAL" clId="{CB5B19E0-9DCB-4C81-801E-2F6522FEE487}" dt="2019-01-12T15:09:53.998" v="33" actId="20577"/>
          <ac:spMkLst>
            <pc:docMk/>
            <pc:sldMk cId="1867850272" sldId="713"/>
            <ac:spMk id="2" creationId="{00000000-0000-0000-0000-000000000000}"/>
          </ac:spMkLst>
        </pc:spChg>
      </pc:sldChg>
      <pc:sldChg chg="modSp">
        <pc:chgData name="LAMYA FOUAD MOHAMAD DAGHESTANI" userId="a436c0b0-45b9-4e41-97cd-63c07e065e95" providerId="ADAL" clId="{CB5B19E0-9DCB-4C81-801E-2F6522FEE487}" dt="2019-01-12T15:09:58.774" v="34" actId="20577"/>
        <pc:sldMkLst>
          <pc:docMk/>
          <pc:sldMk cId="1582751118" sldId="714"/>
        </pc:sldMkLst>
        <pc:spChg chg="mod">
          <ac:chgData name="LAMYA FOUAD MOHAMAD DAGHESTANI" userId="a436c0b0-45b9-4e41-97cd-63c07e065e95" providerId="ADAL" clId="{CB5B19E0-9DCB-4C81-801E-2F6522FEE487}" dt="2019-01-12T15:09:58.774" v="34" actId="20577"/>
          <ac:spMkLst>
            <pc:docMk/>
            <pc:sldMk cId="1582751118" sldId="714"/>
            <ac:spMk id="2" creationId="{00000000-0000-0000-0000-000000000000}"/>
          </ac:spMkLst>
        </pc:spChg>
      </pc:sldChg>
      <pc:sldChg chg="del">
        <pc:chgData name="LAMYA FOUAD MOHAMAD DAGHESTANI" userId="a436c0b0-45b9-4e41-97cd-63c07e065e95" providerId="ADAL" clId="{CB5B19E0-9DCB-4C81-801E-2F6522FEE487}" dt="2019-01-12T15:10:57.456" v="42" actId="2696"/>
        <pc:sldMkLst>
          <pc:docMk/>
          <pc:sldMk cId="836764112" sldId="737"/>
        </pc:sldMkLst>
      </pc:sldChg>
      <pc:sldChg chg="del">
        <pc:chgData name="LAMYA FOUAD MOHAMAD DAGHESTANI" userId="a436c0b0-45b9-4e41-97cd-63c07e065e95" providerId="ADAL" clId="{CB5B19E0-9DCB-4C81-801E-2F6522FEE487}" dt="2019-01-12T15:10:53.891" v="38" actId="2696"/>
        <pc:sldMkLst>
          <pc:docMk/>
          <pc:sldMk cId="1297419537" sldId="739"/>
        </pc:sldMkLst>
      </pc:sldChg>
      <pc:sldChg chg="del">
        <pc:chgData name="LAMYA FOUAD MOHAMAD DAGHESTANI" userId="a436c0b0-45b9-4e41-97cd-63c07e065e95" providerId="ADAL" clId="{CB5B19E0-9DCB-4C81-801E-2F6522FEE487}" dt="2019-01-12T15:10:53.905" v="39" actId="2696"/>
        <pc:sldMkLst>
          <pc:docMk/>
          <pc:sldMk cId="2473915269" sldId="740"/>
        </pc:sldMkLst>
      </pc:sldChg>
      <pc:sldChg chg="del">
        <pc:chgData name="LAMYA FOUAD MOHAMAD DAGHESTANI" userId="a436c0b0-45b9-4e41-97cd-63c07e065e95" providerId="ADAL" clId="{CB5B19E0-9DCB-4C81-801E-2F6522FEE487}" dt="2019-01-12T15:10:53.920" v="40" actId="2696"/>
        <pc:sldMkLst>
          <pc:docMk/>
          <pc:sldMk cId="3706846223" sldId="743"/>
        </pc:sldMkLst>
      </pc:sldChg>
      <pc:sldChg chg="del">
        <pc:chgData name="LAMYA FOUAD MOHAMAD DAGHESTANI" userId="a436c0b0-45b9-4e41-97cd-63c07e065e95" providerId="ADAL" clId="{CB5B19E0-9DCB-4C81-801E-2F6522FEE487}" dt="2019-01-12T15:10:53.950" v="41" actId="2696"/>
        <pc:sldMkLst>
          <pc:docMk/>
          <pc:sldMk cId="1649900239" sldId="745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204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867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408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743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724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9204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804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0235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10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790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7182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090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3091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5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84905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2341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778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9933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2046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272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99319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38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6374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641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591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05787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94235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4708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9594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9778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6842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32258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60907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635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71189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269107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7590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30497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84445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6693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888894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01678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44591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61421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032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1935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9047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157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3488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2027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0569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10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72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56600"/>
            <a:ext cx="7772400" cy="20263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240673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459115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pic>
        <p:nvPicPr>
          <p:cNvPr id="65" name="Picture 64" descr="KAU-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973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70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8575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991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7049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261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735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072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019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736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41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54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5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4E3A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4576"/>
            <a:ext cx="7772400" cy="11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pic>
        <p:nvPicPr>
          <p:cNvPr id="35" name="Picture 34" descr="KAU-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14"/>
          <p:cNvSpPr>
            <a:spLocks noChangeArrowheads="1"/>
          </p:cNvSpPr>
          <p:nvPr userDrawn="1"/>
        </p:nvSpPr>
        <p:spPr bwMode="auto">
          <a:xfrm>
            <a:off x="0" y="6781800"/>
            <a:ext cx="9144000" cy="762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 userDrawn="1"/>
        </p:nvSpPr>
        <p:spPr bwMode="auto">
          <a:xfrm>
            <a:off x="0" y="6477000"/>
            <a:ext cx="9144000" cy="762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8" name="Rectangle 16"/>
          <p:cNvSpPr>
            <a:spLocks noChangeArrowheads="1"/>
          </p:cNvSpPr>
          <p:nvPr userDrawn="1"/>
        </p:nvSpPr>
        <p:spPr bwMode="auto">
          <a:xfrm>
            <a:off x="0" y="6553200"/>
            <a:ext cx="9144000" cy="228600"/>
          </a:xfrm>
          <a:prstGeom prst="rect">
            <a:avLst/>
          </a:prstGeom>
          <a:gradFill rotWithShape="0">
            <a:gsLst>
              <a:gs pos="0">
                <a:srgbClr val="EAEAEA">
                  <a:gamma/>
                  <a:shade val="81176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8117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9" name="Text Box 17"/>
          <p:cNvSpPr txBox="1">
            <a:spLocks noChangeArrowheads="1"/>
          </p:cNvSpPr>
          <p:nvPr userDrawn="1"/>
        </p:nvSpPr>
        <p:spPr bwMode="auto">
          <a:xfrm>
            <a:off x="0" y="6553200"/>
            <a:ext cx="9144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ctr" eaLnBrk="0" hangingPunct="0">
              <a:defRPr/>
            </a:pPr>
            <a:r>
              <a:rPr lang="en-US" sz="1200" b="1" dirty="0">
                <a:latin typeface="Arial" charset="0"/>
                <a:cs typeface="Arial" charset="0"/>
              </a:rPr>
              <a:t>Chapter 3:</a:t>
            </a:r>
            <a:r>
              <a:rPr lang="en-US" sz="1200" b="1" baseline="0" dirty="0">
                <a:latin typeface="Arial" charset="0"/>
                <a:cs typeface="Arial" charset="0"/>
              </a:rPr>
              <a:t> Selections</a:t>
            </a:r>
            <a:endParaRPr lang="en-US" sz="1200" b="1" i="1" dirty="0">
              <a:latin typeface="Arial" charset="0"/>
              <a:cs typeface="Arial" charset="0"/>
            </a:endParaRPr>
          </a:p>
        </p:txBody>
      </p:sp>
      <p:sp>
        <p:nvSpPr>
          <p:cNvPr id="40" name="Text Box 18"/>
          <p:cNvSpPr txBox="1">
            <a:spLocks noChangeArrowheads="1"/>
          </p:cNvSpPr>
          <p:nvPr userDrawn="1"/>
        </p:nvSpPr>
        <p:spPr bwMode="auto">
          <a:xfrm>
            <a:off x="8077200" y="6553200"/>
            <a:ext cx="9906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7432" rIns="0" bIns="0">
            <a:spAutoFit/>
          </a:bodyPr>
          <a:lstStyle/>
          <a:p>
            <a:pPr algn="r" eaLnBrk="0" hangingPunct="0">
              <a:defRPr/>
            </a:pPr>
            <a:r>
              <a:rPr lang="en-US" sz="1000" i="1">
                <a:latin typeface="Arial" charset="0"/>
                <a:cs typeface="Arial" charset="0"/>
              </a:rPr>
              <a:t>page </a:t>
            </a:r>
            <a:fld id="{50B22645-DC31-4892-A364-81D5F1FDD504}" type="slidenum">
              <a:rPr lang="en-US" sz="1000" i="1">
                <a:latin typeface="Arial" charset="0"/>
                <a:cs typeface="Arial" charset="0"/>
              </a:rPr>
              <a:pPr algn="r" eaLnBrk="0" hangingPunct="0">
                <a:defRPr/>
              </a:pPr>
              <a:t>‹#›</a:t>
            </a:fld>
            <a:endParaRPr lang="en-US" sz="1000" i="1">
              <a:latin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11113" y="6550025"/>
            <a:ext cx="1540806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000" i="1" dirty="0"/>
              <a:t>© Dr. Jonathan Cazalas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F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s.armstrong.edu/liang/intro11e/html/SimpleIfDemo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s.armstrong.edu/liang/intro11e/html/SubtractionQuiz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s.armstrong.edu/liang/intro11e/html/ComputeAndInterpretBM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s.armstrong.edu/liang/intro11e/html/TestBooleanOperator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www.cs.armstrong.edu/liang/intro11e/html/LeapYear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85800" y="663840"/>
            <a:ext cx="7772400" cy="2026315"/>
          </a:xfrm>
        </p:spPr>
        <p:txBody>
          <a:bodyPr/>
          <a:lstStyle/>
          <a:p>
            <a:r>
              <a:rPr lang="en-US" dirty="0"/>
              <a:t>Chapter 3:</a:t>
            </a:r>
            <a:br>
              <a:rPr lang="en-US" dirty="0"/>
            </a:br>
            <a:r>
              <a:rPr lang="en-US" dirty="0"/>
              <a:t>Selections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745" y="3148934"/>
            <a:ext cx="4258509" cy="28532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3129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27140"/>
          </a:xfrm>
        </p:spPr>
        <p:txBody>
          <a:bodyPr/>
          <a:lstStyle/>
          <a:p>
            <a:r>
              <a:rPr lang="en-US" altLang="en-US" sz="3900" dirty="0"/>
              <a:t>The </a:t>
            </a:r>
            <a:r>
              <a:rPr lang="en-US" altLang="en-US" sz="3900" b="1" dirty="0" err="1">
                <a:solidFill>
                  <a:srgbClr val="00B0F0"/>
                </a:solidFill>
                <a:latin typeface="Courier New" panose="02070309020205020404" pitchFamily="49" charset="0"/>
              </a:rPr>
              <a:t>boolean</a:t>
            </a:r>
            <a:r>
              <a:rPr lang="en-US" altLang="en-US" sz="3900" dirty="0"/>
              <a:t> Type and Operators</a:t>
            </a:r>
            <a:endParaRPr lang="en-US" alt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1939"/>
            <a:ext cx="8305800" cy="503105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A variable that holds a Boolean value is known as a </a:t>
            </a:r>
            <a:r>
              <a:rPr lang="en-US" altLang="en-US" i="1" dirty="0"/>
              <a:t>Boolean variable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The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boolean</a:t>
            </a:r>
            <a:r>
              <a:rPr lang="en-US" altLang="en-US" dirty="0"/>
              <a:t> data type is used to declare Boolean variables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A Boolean variable can hold one of two values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b="1" dirty="0">
                <a:latin typeface="Courier"/>
              </a:rPr>
              <a:t>true</a:t>
            </a:r>
            <a:r>
              <a:rPr lang="en-US" altLang="en-US" dirty="0"/>
              <a:t> or </a:t>
            </a:r>
            <a:r>
              <a:rPr lang="en-US" altLang="en-US" b="1" dirty="0">
                <a:latin typeface="Courier"/>
              </a:rPr>
              <a:t>false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For example, the following statement assigns the value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to the variable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</a:rPr>
              <a:t>lightsOn</a:t>
            </a:r>
            <a:r>
              <a:rPr lang="en-US" altLang="en-US" dirty="0"/>
              <a:t>:</a:t>
            </a:r>
          </a:p>
          <a:p>
            <a:pPr marL="91440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dirty="0" err="1">
                <a:latin typeface="Courier"/>
              </a:rPr>
              <a:t>boolean</a:t>
            </a:r>
            <a:r>
              <a:rPr lang="en-US" altLang="en-US" dirty="0">
                <a:latin typeface="Courier"/>
              </a:rPr>
              <a:t> </a:t>
            </a:r>
            <a:r>
              <a:rPr lang="en-US" altLang="en-US" dirty="0" err="1">
                <a:latin typeface="Courier"/>
              </a:rPr>
              <a:t>lightsOn</a:t>
            </a:r>
            <a:r>
              <a:rPr lang="en-US" altLang="en-US" dirty="0">
                <a:latin typeface="Courier"/>
              </a:rPr>
              <a:t> = true;</a:t>
            </a:r>
          </a:p>
        </p:txBody>
      </p:sp>
    </p:spTree>
    <p:extLst>
      <p:ext uri="{BB962C8B-B14F-4D97-AF65-F5344CB8AC3E}">
        <p14:creationId xmlns:p14="http://schemas.microsoft.com/office/powerpoint/2010/main" val="4294459351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385763" y="1874838"/>
            <a:ext cx="7297737" cy="45243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ONE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SEVEN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THREE</a:t>
            </a:r>
          </a:p>
        </p:txBody>
      </p:sp>
      <p:sp>
        <p:nvSpPr>
          <p:cNvPr id="57350" name="Rectangle 5"/>
          <p:cNvSpPr>
            <a:spLocks noChangeArrowheads="1"/>
          </p:cNvSpPr>
          <p:nvPr/>
        </p:nvSpPr>
        <p:spPr bwMode="auto">
          <a:xfrm>
            <a:off x="2267700" y="3774645"/>
            <a:ext cx="514667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3542" name="AutoShape 6"/>
          <p:cNvSpPr>
            <a:spLocks noChangeArrowheads="1"/>
          </p:cNvSpPr>
          <p:nvPr/>
        </p:nvSpPr>
        <p:spPr bwMode="auto">
          <a:xfrm>
            <a:off x="2420938" y="876300"/>
            <a:ext cx="2573337" cy="536575"/>
          </a:xfrm>
          <a:prstGeom prst="wedgeRoundRectCallout">
            <a:avLst>
              <a:gd name="adj1" fmla="val -12032"/>
              <a:gd name="adj2" fmla="val 50727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57352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81994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2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566025" cy="37861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Next statement;</a:t>
            </a:r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461963" y="4810125"/>
            <a:ext cx="42640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9686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-88815"/>
              <a:gd name="adj2" fmla="val 60751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next statement</a:t>
            </a:r>
          </a:p>
        </p:txBody>
      </p:sp>
      <p:sp>
        <p:nvSpPr>
          <p:cNvPr id="58376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9652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6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(break)</a:t>
            </a: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373937" cy="37861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1077913" y="2314575"/>
            <a:ext cx="12668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4566" name="AutoShape 6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8546"/>
              <a:gd name="adj2" fmla="val 18372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Suppose a is 1: </a:t>
            </a:r>
          </a:p>
        </p:txBody>
      </p:sp>
      <p:sp>
        <p:nvSpPr>
          <p:cNvPr id="59400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02574" y="1112235"/>
            <a:ext cx="2457920" cy="83099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Pay attention:</a:t>
            </a:r>
          </a:p>
          <a:p>
            <a:r>
              <a:rPr lang="en-US" dirty="0"/>
              <a:t>We now use “</a:t>
            </a:r>
            <a:r>
              <a:rPr lang="en-US" b="1" dirty="0">
                <a:latin typeface="Courier"/>
              </a:rPr>
              <a:t>break</a:t>
            </a:r>
            <a:r>
              <a:rPr lang="en-US" dirty="0"/>
              <a:t>” to exit the switch statement.</a:t>
            </a:r>
          </a:p>
        </p:txBody>
      </p:sp>
    </p:spTree>
    <p:extLst>
      <p:ext uri="{BB962C8B-B14F-4D97-AF65-F5344CB8AC3E}">
        <p14:creationId xmlns:p14="http://schemas.microsoft.com/office/powerpoint/2010/main" val="33639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(break)</a:t>
            </a:r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0421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642225" cy="41544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1806575" y="3006725"/>
            <a:ext cx="42227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5590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-70495"/>
              <a:gd name="adj2" fmla="val 29414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 is 1: </a:t>
            </a:r>
          </a:p>
        </p:txBody>
      </p:sp>
      <p:sp>
        <p:nvSpPr>
          <p:cNvPr id="60424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423622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0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(break)</a:t>
            </a:r>
          </a:p>
        </p:txBody>
      </p:sp>
      <p:sp>
        <p:nvSpPr>
          <p:cNvPr id="6144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385763" y="1874838"/>
            <a:ext cx="7642225" cy="45243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ONE </a:t>
            </a:r>
          </a:p>
        </p:txBody>
      </p:sp>
      <p:sp>
        <p:nvSpPr>
          <p:cNvPr id="196614" name="AutoShape 6"/>
          <p:cNvSpPr>
            <a:spLocks noChangeArrowheads="1"/>
          </p:cNvSpPr>
          <p:nvPr/>
        </p:nvSpPr>
        <p:spPr bwMode="auto">
          <a:xfrm>
            <a:off x="2476500" y="1104900"/>
            <a:ext cx="2573338" cy="536575"/>
          </a:xfrm>
          <a:prstGeom prst="wedgeRoundRectCallout">
            <a:avLst>
              <a:gd name="adj1" fmla="val -2574"/>
              <a:gd name="adj2" fmla="val 31145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267700" y="3055249"/>
            <a:ext cx="472381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49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(break)</a:t>
            </a:r>
          </a:p>
        </p:txBody>
      </p:sp>
      <p:sp>
        <p:nvSpPr>
          <p:cNvPr id="6246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385763" y="1816100"/>
            <a:ext cx="7988300" cy="45243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ONE</a:t>
            </a:r>
          </a:p>
        </p:txBody>
      </p:sp>
      <p:sp>
        <p:nvSpPr>
          <p:cNvPr id="197638" name="AutoShape 6"/>
          <p:cNvSpPr>
            <a:spLocks noChangeArrowheads="1"/>
          </p:cNvSpPr>
          <p:nvPr/>
        </p:nvSpPr>
        <p:spPr bwMode="auto">
          <a:xfrm>
            <a:off x="2420938" y="971550"/>
            <a:ext cx="2573337" cy="536575"/>
          </a:xfrm>
          <a:prstGeom prst="wedgeRoundRectCallout">
            <a:avLst>
              <a:gd name="adj1" fmla="val -4803"/>
              <a:gd name="adj2" fmla="val 38782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67700" y="3351455"/>
            <a:ext cx="472381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85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(break)</a:t>
            </a:r>
          </a:p>
        </p:txBody>
      </p:sp>
      <p:sp>
        <p:nvSpPr>
          <p:cNvPr id="6349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527925" cy="41544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Next statement;</a:t>
            </a:r>
          </a:p>
        </p:txBody>
      </p:sp>
      <p:sp>
        <p:nvSpPr>
          <p:cNvPr id="63494" name="Rectangle 5"/>
          <p:cNvSpPr>
            <a:spLocks noChangeArrowheads="1"/>
          </p:cNvSpPr>
          <p:nvPr/>
        </p:nvSpPr>
        <p:spPr bwMode="auto">
          <a:xfrm>
            <a:off x="461963" y="5924550"/>
            <a:ext cx="42640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8662" name="AutoShape 6"/>
          <p:cNvSpPr>
            <a:spLocks noChangeArrowheads="1"/>
          </p:cNvSpPr>
          <p:nvPr/>
        </p:nvSpPr>
        <p:spPr bwMode="auto">
          <a:xfrm>
            <a:off x="4225925" y="1239838"/>
            <a:ext cx="2573338" cy="536575"/>
          </a:xfrm>
          <a:prstGeom prst="wedgeRoundRectCallout">
            <a:avLst>
              <a:gd name="adj1" fmla="val -76931"/>
              <a:gd name="adj2" fmla="val 81269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next statement</a:t>
            </a:r>
          </a:p>
        </p:txBody>
      </p:sp>
      <p:sp>
        <p:nvSpPr>
          <p:cNvPr id="63496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43790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2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 (default)</a:t>
            </a:r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4517" name="Text Box 4"/>
          <p:cNvSpPr txBox="1">
            <a:spLocks noChangeArrowheads="1"/>
          </p:cNvSpPr>
          <p:nvPr/>
        </p:nvSpPr>
        <p:spPr bwMode="auto">
          <a:xfrm>
            <a:off x="385763" y="1201738"/>
            <a:ext cx="7988300" cy="52625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10;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default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: 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System.out.println(“ERROR”);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ERROR</a:t>
            </a:r>
          </a:p>
        </p:txBody>
      </p:sp>
      <p:sp>
        <p:nvSpPr>
          <p:cNvPr id="64518" name="Rectangle 5"/>
          <p:cNvSpPr>
            <a:spLocks noChangeArrowheads="1"/>
          </p:cNvSpPr>
          <p:nvPr/>
        </p:nvSpPr>
        <p:spPr bwMode="auto">
          <a:xfrm>
            <a:off x="2247900" y="4887913"/>
            <a:ext cx="5243513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7638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8532"/>
              <a:gd name="adj2" fmla="val 638699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4520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6050" y="5541275"/>
            <a:ext cx="3341235" cy="830997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Pay attention:</a:t>
            </a:r>
          </a:p>
          <a:p>
            <a:r>
              <a:rPr lang="en-US" dirty="0"/>
              <a:t>Here, we used the default option, which is used for any case not listed.</a:t>
            </a:r>
          </a:p>
        </p:txBody>
      </p:sp>
    </p:spTree>
    <p:extLst>
      <p:ext uri="{BB962C8B-B14F-4D97-AF65-F5344CB8AC3E}">
        <p14:creationId xmlns:p14="http://schemas.microsoft.com/office/powerpoint/2010/main" val="2125875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6554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1116013" y="1239838"/>
            <a:ext cx="6726237" cy="30464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char </a:t>
            </a:r>
            <a:r>
              <a:rPr lang="en-US" altLang="en-US" b="1" dirty="0" err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= ‘a’;</a:t>
            </a:r>
          </a:p>
          <a:p>
            <a:endParaRPr lang="en-US" altLang="en-US" b="1" dirty="0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 dirty="0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65542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49041058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6565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2678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char </a:t>
            </a:r>
            <a:r>
              <a:rPr lang="en-US" altLang="en-US" b="1" dirty="0" err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= ‘a’;</a:t>
            </a:r>
          </a:p>
          <a:p>
            <a:endParaRPr lang="en-US" altLang="en-US" b="1" dirty="0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90470" name="AutoShape 6"/>
          <p:cNvSpPr>
            <a:spLocks noChangeArrowheads="1"/>
          </p:cNvSpPr>
          <p:nvPr/>
        </p:nvSpPr>
        <p:spPr bwMode="auto">
          <a:xfrm>
            <a:off x="3035300" y="1547813"/>
            <a:ext cx="2573338" cy="536575"/>
          </a:xfrm>
          <a:prstGeom prst="wedgeRoundRectCallout">
            <a:avLst>
              <a:gd name="adj1" fmla="val -82278"/>
              <a:gd name="adj2" fmla="val 24532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ch is 'a': </a:t>
            </a:r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45734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Assuming that </a:t>
            </a:r>
            <a:r>
              <a:rPr lang="en-US" b="1" dirty="0">
                <a:latin typeface="Courier"/>
              </a:rPr>
              <a:t>x</a:t>
            </a:r>
            <a:r>
              <a:rPr lang="en-US" dirty="0"/>
              <a:t> is </a:t>
            </a:r>
            <a:r>
              <a:rPr lang="en-US" b="1" dirty="0">
                <a:latin typeface="Courier"/>
              </a:rPr>
              <a:t>1</a:t>
            </a:r>
            <a:r>
              <a:rPr lang="en-US" dirty="0"/>
              <a:t>, show the result of the following Boolean expressions: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&gt;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&lt;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!=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&gt;=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!=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==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5472" y="2392065"/>
            <a:ext cx="1489108" cy="312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false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false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59943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6758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2678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 </a:t>
            </a:r>
          </a:p>
        </p:txBody>
      </p:sp>
      <p:sp>
        <p:nvSpPr>
          <p:cNvPr id="67590" name="Rectangle 5"/>
          <p:cNvSpPr>
            <a:spLocks noChangeArrowheads="1"/>
          </p:cNvSpPr>
          <p:nvPr/>
        </p:nvSpPr>
        <p:spPr bwMode="auto">
          <a:xfrm>
            <a:off x="2651125" y="2698750"/>
            <a:ext cx="42640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1494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588"/>
              <a:gd name="adj2" fmla="val 22159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7592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29159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4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3046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68614" name="Rectangle 5"/>
          <p:cNvSpPr>
            <a:spLocks noChangeArrowheads="1"/>
          </p:cNvSpPr>
          <p:nvPr/>
        </p:nvSpPr>
        <p:spPr bwMode="auto">
          <a:xfrm>
            <a:off x="2651125" y="3044825"/>
            <a:ext cx="42640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2518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-2560"/>
              <a:gd name="adj2" fmla="val 28580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8616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85212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8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3416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69638" name="Rectangle 5"/>
          <p:cNvSpPr>
            <a:spLocks noChangeArrowheads="1"/>
          </p:cNvSpPr>
          <p:nvPr/>
        </p:nvSpPr>
        <p:spPr bwMode="auto">
          <a:xfrm>
            <a:off x="2613025" y="3390900"/>
            <a:ext cx="42640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3542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-8481"/>
              <a:gd name="adj2" fmla="val 34822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69640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79170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2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066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2678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 dirty="0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Next statement;</a:t>
            </a:r>
          </a:p>
        </p:txBody>
      </p:sp>
      <p:sp>
        <p:nvSpPr>
          <p:cNvPr id="70662" name="Rectangle 5"/>
          <p:cNvSpPr>
            <a:spLocks noChangeArrowheads="1"/>
          </p:cNvSpPr>
          <p:nvPr/>
        </p:nvSpPr>
        <p:spPr bwMode="auto">
          <a:xfrm>
            <a:off x="461963" y="4503738"/>
            <a:ext cx="426402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9686" name="AutoShape 6"/>
          <p:cNvSpPr>
            <a:spLocks noChangeArrowheads="1"/>
          </p:cNvSpPr>
          <p:nvPr/>
        </p:nvSpPr>
        <p:spPr bwMode="auto">
          <a:xfrm>
            <a:off x="2728913" y="1316038"/>
            <a:ext cx="2573337" cy="536575"/>
          </a:xfrm>
          <a:prstGeom prst="wedgeRoundRectCallout">
            <a:avLst>
              <a:gd name="adj1" fmla="val -84671"/>
              <a:gd name="adj2" fmla="val 53934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next statement</a:t>
            </a:r>
          </a:p>
        </p:txBody>
      </p:sp>
      <p:sp>
        <p:nvSpPr>
          <p:cNvPr id="70664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57561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6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1685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2678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break</a:t>
            </a:r>
            <a:r>
              <a:rPr lang="en-US" altLang="en-US" dirty="0">
                <a:solidFill>
                  <a:srgbClr val="000000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1922463" y="2314575"/>
            <a:ext cx="42227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4566" name="AutoShape 6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8546"/>
              <a:gd name="adj2" fmla="val 18372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Suppose ch is 'a': </a:t>
            </a:r>
          </a:p>
        </p:txBody>
      </p:sp>
      <p:sp>
        <p:nvSpPr>
          <p:cNvPr id="71688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9682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26781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break</a:t>
            </a:r>
            <a:r>
              <a:rPr lang="en-US" altLang="en-US" dirty="0">
                <a:solidFill>
                  <a:srgbClr val="000000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72710" name="Rectangle 5"/>
          <p:cNvSpPr>
            <a:spLocks noChangeArrowheads="1"/>
          </p:cNvSpPr>
          <p:nvPr/>
        </p:nvSpPr>
        <p:spPr bwMode="auto">
          <a:xfrm>
            <a:off x="1806575" y="2698750"/>
            <a:ext cx="42227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5590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-60426"/>
              <a:gd name="adj2" fmla="val 231657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ch is 'a': </a:t>
            </a:r>
          </a:p>
        </p:txBody>
      </p:sp>
      <p:sp>
        <p:nvSpPr>
          <p:cNvPr id="72712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87037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0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3416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break</a:t>
            </a:r>
            <a:r>
              <a:rPr lang="en-US" altLang="en-US" dirty="0">
                <a:solidFill>
                  <a:srgbClr val="000000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 </a:t>
            </a:r>
          </a:p>
        </p:txBody>
      </p:sp>
      <p:sp>
        <p:nvSpPr>
          <p:cNvPr id="73734" name="Rectangle 5"/>
          <p:cNvSpPr>
            <a:spLocks noChangeArrowheads="1"/>
          </p:cNvSpPr>
          <p:nvPr/>
        </p:nvSpPr>
        <p:spPr bwMode="auto">
          <a:xfrm>
            <a:off x="2613025" y="2660650"/>
            <a:ext cx="42640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6614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-7495"/>
              <a:gd name="adj2" fmla="val 22781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15301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4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3416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break</a:t>
            </a:r>
            <a:r>
              <a:rPr lang="en-US" altLang="en-US" dirty="0">
                <a:solidFill>
                  <a:srgbClr val="000000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a </a:t>
            </a: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2613025" y="3044825"/>
            <a:ext cx="42640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7638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-5088"/>
              <a:gd name="adj2" fmla="val 30355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95824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8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7578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6726237" cy="34163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'a'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break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'B'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    break</a:t>
            </a:r>
            <a:r>
              <a:rPr lang="en-US" altLang="en-US" dirty="0">
                <a:solidFill>
                  <a:srgbClr val="000000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'c'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 dirty="0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Next statement;</a:t>
            </a:r>
          </a:p>
        </p:txBody>
      </p:sp>
      <p:sp>
        <p:nvSpPr>
          <p:cNvPr id="75782" name="Rectangle 5"/>
          <p:cNvSpPr>
            <a:spLocks noChangeArrowheads="1"/>
          </p:cNvSpPr>
          <p:nvPr/>
        </p:nvSpPr>
        <p:spPr bwMode="auto">
          <a:xfrm>
            <a:off x="423863" y="5233988"/>
            <a:ext cx="42640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8662" name="AutoShape 6"/>
          <p:cNvSpPr>
            <a:spLocks noChangeArrowheads="1"/>
          </p:cNvSpPr>
          <p:nvPr/>
        </p:nvSpPr>
        <p:spPr bwMode="auto">
          <a:xfrm>
            <a:off x="2459038" y="1201738"/>
            <a:ext cx="2573337" cy="536575"/>
          </a:xfrm>
          <a:prstGeom prst="wedgeRoundRectCallout">
            <a:avLst>
              <a:gd name="adj1" fmla="val -86769"/>
              <a:gd name="adj2" fmla="val 69733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next statement</a:t>
            </a:r>
          </a:p>
        </p:txBody>
      </p:sp>
      <p:sp>
        <p:nvSpPr>
          <p:cNvPr id="75784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8101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2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26EF6BE-1C7B-4C68-9B96-EB7205042B5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119</a:t>
            </a:fld>
            <a:endParaRPr lang="en-US" altLang="en-US" sz="140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492250" y="2306638"/>
            <a:ext cx="42227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6745"/>
              <a:gd name="adj2" fmla="val 177255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day is 2: 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96092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The previous program would display a message such as “6 + 2 = 7 is false”</a:t>
            </a:r>
          </a:p>
          <a:p>
            <a:r>
              <a:rPr lang="en-US" dirty="0"/>
              <a:t>What if you wanted to print something else, such as “6 + 2 = 7 is incorrect”</a:t>
            </a:r>
          </a:p>
          <a:p>
            <a:r>
              <a:rPr lang="en-US" dirty="0"/>
              <a:t>How would you do this?</a:t>
            </a:r>
          </a:p>
          <a:p>
            <a:pPr lvl="1"/>
            <a:r>
              <a:rPr lang="en-US" dirty="0"/>
              <a:t>Answer: selection statements!</a:t>
            </a:r>
          </a:p>
          <a:p>
            <a:r>
              <a:rPr lang="en-US" dirty="0"/>
              <a:t>Java has several types of selection statements:</a:t>
            </a:r>
          </a:p>
          <a:p>
            <a:pPr lvl="1"/>
            <a:r>
              <a:rPr lang="en-US" dirty="0"/>
              <a:t>one-way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statements, two-way </a:t>
            </a:r>
            <a:r>
              <a:rPr lang="en-US" b="1" dirty="0">
                <a:solidFill>
                  <a:srgbClr val="00B0F0"/>
                </a:solidFill>
              </a:rPr>
              <a:t>if-else</a:t>
            </a:r>
            <a:r>
              <a:rPr lang="en-US" dirty="0"/>
              <a:t> statements, nested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statements, multi-way </a:t>
            </a:r>
            <a:r>
              <a:rPr lang="en-US" b="1" dirty="0">
                <a:solidFill>
                  <a:srgbClr val="00B0F0"/>
                </a:solidFill>
              </a:rPr>
              <a:t>if-else</a:t>
            </a:r>
            <a:r>
              <a:rPr lang="en-US" dirty="0"/>
              <a:t> statements, </a:t>
            </a:r>
            <a:r>
              <a:rPr lang="en-US" b="1" dirty="0">
                <a:solidFill>
                  <a:srgbClr val="00B0F0"/>
                </a:solidFill>
              </a:rPr>
              <a:t>switch</a:t>
            </a:r>
            <a:r>
              <a:rPr lang="en-US" dirty="0"/>
              <a:t> statements, and conditional expressions</a:t>
            </a:r>
          </a:p>
        </p:txBody>
      </p:sp>
    </p:spTree>
    <p:extLst>
      <p:ext uri="{BB962C8B-B14F-4D97-AF65-F5344CB8AC3E}">
        <p14:creationId xmlns:p14="http://schemas.microsoft.com/office/powerpoint/2010/main" val="70847965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E36DCD5-1CE5-4418-BE5D-D47633D717E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120</a:t>
            </a:fld>
            <a:endParaRPr lang="en-US" altLang="en-US" sz="140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33736"/>
              <a:gd name="adj2" fmla="val 29805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Match case 2 </a:t>
            </a:r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574675" y="3082925"/>
            <a:ext cx="9493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66485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69F0D3-12A8-4748-A8E2-0203D22C1F47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121</a:t>
            </a:fld>
            <a:endParaRPr lang="en-US" altLang="en-US" sz="140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31958"/>
              <a:gd name="adj2" fmla="val 38894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Fall through case 3</a:t>
            </a:r>
          </a:p>
        </p:txBody>
      </p:sp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48136" name="Rectangle 6"/>
          <p:cNvSpPr>
            <a:spLocks noChangeArrowheads="1"/>
          </p:cNvSpPr>
          <p:nvPr/>
        </p:nvSpPr>
        <p:spPr bwMode="auto">
          <a:xfrm>
            <a:off x="574675" y="3429000"/>
            <a:ext cx="9493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241438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67792A-400A-4218-AE3A-C92F49DB593B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122</a:t>
            </a:fld>
            <a:endParaRPr lang="en-US" altLang="en-US" sz="140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30181"/>
              <a:gd name="adj2" fmla="val 445750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Fall through case 4 </a:t>
            </a:r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49160" name="Rectangle 6"/>
          <p:cNvSpPr>
            <a:spLocks noChangeArrowheads="1"/>
          </p:cNvSpPr>
          <p:nvPr/>
        </p:nvSpPr>
        <p:spPr bwMode="auto">
          <a:xfrm>
            <a:off x="571500" y="3773488"/>
            <a:ext cx="9493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96338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F2496F3-B0B7-477A-A701-A83B30433463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123</a:t>
            </a:fld>
            <a:endParaRPr lang="en-US" altLang="en-US" sz="140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30630"/>
              <a:gd name="adj2" fmla="val 50830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Fall through case 5 </a:t>
            </a:r>
          </a:p>
        </p:txBody>
      </p:sp>
      <p:sp>
        <p:nvSpPr>
          <p:cNvPr id="50183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50184" name="Rectangle 6"/>
          <p:cNvSpPr>
            <a:spLocks noChangeArrowheads="1"/>
          </p:cNvSpPr>
          <p:nvPr/>
        </p:nvSpPr>
        <p:spPr bwMode="auto">
          <a:xfrm>
            <a:off x="568325" y="4119563"/>
            <a:ext cx="949325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36477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F61A90E-F4A8-465C-BF86-5B5E64815366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124</a:t>
            </a:fld>
            <a:endParaRPr lang="en-US" altLang="en-US" sz="140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1205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150185"/>
              <a:gd name="adj2" fmla="val 514778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Encounter break</a:t>
            </a:r>
          </a:p>
        </p:txBody>
      </p:sp>
      <p:sp>
        <p:nvSpPr>
          <p:cNvPr id="51207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51208" name="Rectangle 6"/>
          <p:cNvSpPr>
            <a:spLocks noChangeArrowheads="1"/>
          </p:cNvSpPr>
          <p:nvPr/>
        </p:nvSpPr>
        <p:spPr bwMode="auto">
          <a:xfrm>
            <a:off x="5494338" y="4119563"/>
            <a:ext cx="947737" cy="3460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  <p:extLst>
      <p:ext uri="{BB962C8B-B14F-4D97-AF65-F5344CB8AC3E}">
        <p14:creationId xmlns:p14="http://schemas.microsoft.com/office/powerpoint/2010/main" val="9756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9921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FCFC9DF-2918-4B9D-96B8-5EA1F2B17A6E}" type="slidenum">
              <a:rPr lang="en-US" altLang="en-US" sz="14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125</a:t>
            </a:fld>
            <a:endParaRPr lang="en-US" altLang="en-US" sz="140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82962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/>
              <a:t>switch</a:t>
            </a:r>
            <a:r>
              <a:rPr lang="en-US" altLang="en-US" sz="2400"/>
              <a:t> (day) {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1: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2: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3: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4: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5: System.out.println("Weekday"); </a:t>
            </a:r>
            <a:r>
              <a:rPr lang="en-US" altLang="en-US" sz="2400" b="1"/>
              <a:t>break</a:t>
            </a:r>
            <a:r>
              <a:rPr lang="en-US" altLang="en-US" sz="2400"/>
              <a:t>;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0: 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</a:t>
            </a:r>
            <a:r>
              <a:rPr lang="en-US" altLang="en-US" sz="2400" b="1"/>
              <a:t>case</a:t>
            </a:r>
            <a:r>
              <a:rPr lang="en-US" altLang="en-US" sz="2400"/>
              <a:t> 6: System.out.println("Weekend"); </a:t>
            </a:r>
            <a:endParaRPr lang="en-US" altLang="en-US" sz="2400" u="sng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}  </a:t>
            </a:r>
            <a:endParaRPr lang="en-US" altLang="en-US" sz="2400" u="sng"/>
          </a:p>
        </p:txBody>
      </p:sp>
      <p:sp>
        <p:nvSpPr>
          <p:cNvPr id="189447" name="AutoShape 7"/>
          <p:cNvSpPr>
            <a:spLocks noChangeArrowheads="1"/>
          </p:cNvSpPr>
          <p:nvPr/>
        </p:nvSpPr>
        <p:spPr bwMode="auto">
          <a:xfrm>
            <a:off x="654050" y="1123950"/>
            <a:ext cx="2573338" cy="536575"/>
          </a:xfrm>
          <a:prstGeom prst="wedgeRoundRectCallout">
            <a:avLst>
              <a:gd name="adj1" fmla="val -57167"/>
              <a:gd name="adj2" fmla="val 83403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Exit the statement</a:t>
            </a:r>
          </a:p>
        </p:txBody>
      </p:sp>
      <p:sp>
        <p:nvSpPr>
          <p:cNvPr id="52231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06921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7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sz="2800" dirty="0"/>
              <a:t>Write a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switch</a:t>
            </a:r>
            <a:r>
              <a:rPr lang="en-US" sz="2800" dirty="0">
                <a:solidFill>
                  <a:srgbClr val="00B0F0"/>
                </a:solidFill>
              </a:rPr>
              <a:t> </a:t>
            </a:r>
            <a:r>
              <a:rPr lang="en-US" sz="2800" dirty="0"/>
              <a:t>statement that displays Sunday, Monday, Tuesday, Wednesday, Thursday, Friday, Saturday if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day</a:t>
            </a:r>
            <a:r>
              <a:rPr lang="en-US" sz="2800" dirty="0">
                <a:solidFill>
                  <a:srgbClr val="00B0F0"/>
                </a:solidFill>
              </a:rPr>
              <a:t> </a:t>
            </a:r>
            <a:r>
              <a:rPr lang="en-US" sz="2800" dirty="0"/>
              <a:t>is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2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3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4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5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6</a:t>
            </a:r>
            <a:r>
              <a:rPr lang="en-US" sz="2800" dirty="0"/>
              <a:t>, respectively.</a:t>
            </a:r>
          </a:p>
          <a:p>
            <a:pPr lvl="1"/>
            <a:r>
              <a:rPr lang="en-US" sz="2400" dirty="0"/>
              <a:t>Solution: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switch (day) {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0: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(“Sunday”);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1: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(“Monday”);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2: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(“Tuesday”);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3: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(“Wednesday”);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4: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(“Thursday”);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5: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(“Friday”);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   case 6: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(“Saturday”); break;</a:t>
            </a:r>
          </a:p>
          <a:p>
            <a:pPr marL="857250" lvl="2" indent="0">
              <a:buNone/>
            </a:pPr>
            <a:r>
              <a:rPr lang="en-US" sz="1800" b="1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6417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Conditional Expressions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You may want to assign a value to a variable based off of certain conditions</a:t>
            </a:r>
          </a:p>
          <a:p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following statement assigns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dirty="0">
                <a:cs typeface="Times New Roman" panose="02020603050405020304" pitchFamily="18" charset="0"/>
              </a:rPr>
              <a:t> to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y</a:t>
            </a:r>
            <a:r>
              <a:rPr lang="en-US" dirty="0">
                <a:cs typeface="Times New Roman" panose="02020603050405020304" pitchFamily="18" charset="0"/>
              </a:rPr>
              <a:t> if </a:t>
            </a:r>
            <a:r>
              <a:rPr lang="en-US" b="1" dirty="0">
                <a:cs typeface="Times New Roman" panose="02020603050405020304" pitchFamily="18" charset="0"/>
              </a:rPr>
              <a:t>x &gt; 0</a:t>
            </a:r>
            <a:r>
              <a:rPr lang="en-US" dirty="0">
                <a:cs typeface="Times New Roman" panose="02020603050405020304" pitchFamily="18" charset="0"/>
              </a:rPr>
              <a:t>, and it assigns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-1</a:t>
            </a:r>
            <a:r>
              <a:rPr lang="en-US" dirty="0">
                <a:cs typeface="Times New Roman" panose="02020603050405020304" pitchFamily="18" charset="0"/>
              </a:rPr>
              <a:t> to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y</a:t>
            </a:r>
            <a:r>
              <a:rPr lang="en-US" dirty="0">
                <a:cs typeface="Times New Roman" panose="02020603050405020304" pitchFamily="18" charset="0"/>
              </a:rPr>
              <a:t> if </a:t>
            </a:r>
            <a:r>
              <a:rPr lang="en-US" b="1" dirty="0">
                <a:cs typeface="Times New Roman" panose="02020603050405020304" pitchFamily="18" charset="0"/>
              </a:rPr>
              <a:t>x &lt;= 0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Code: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if (x &gt; 0)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   y = 1;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else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</a:rPr>
              <a:t>   y = -1;</a:t>
            </a:r>
          </a:p>
        </p:txBody>
      </p:sp>
    </p:spTree>
    <p:extLst>
      <p:ext uri="{BB962C8B-B14F-4D97-AF65-F5344CB8AC3E}">
        <p14:creationId xmlns:p14="http://schemas.microsoft.com/office/powerpoint/2010/main" val="314700337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Conditional Expressions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The last code works just fine</a:t>
            </a:r>
          </a:p>
          <a:p>
            <a:r>
              <a:rPr lang="en-US" dirty="0">
                <a:cs typeface="Times New Roman" panose="02020603050405020304" pitchFamily="18" charset="0"/>
              </a:rPr>
              <a:t>But you can use a conditional expression to achieve the same result:</a:t>
            </a:r>
          </a:p>
          <a:p>
            <a:pPr marL="457200" lvl="1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y = (x &gt;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) ?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: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-1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;</a:t>
            </a:r>
          </a:p>
          <a:p>
            <a:r>
              <a:rPr lang="en-US" dirty="0">
                <a:cs typeface="Times New Roman" panose="02020603050405020304" pitchFamily="18" charset="0"/>
              </a:rPr>
              <a:t>The generic syntax is as follows:</a:t>
            </a:r>
          </a:p>
          <a:p>
            <a:pPr marL="457200" lvl="1" indent="0">
              <a:buNone/>
            </a:pP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boolean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-expression ? expression1 : expression2;</a:t>
            </a:r>
          </a:p>
          <a:p>
            <a:r>
              <a:rPr lang="en-US" dirty="0">
                <a:cs typeface="Times New Roman" panose="02020603050405020304" pitchFamily="18" charset="0"/>
              </a:rPr>
              <a:t>The result of this conditional expression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expression1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u="sng" dirty="0">
                <a:cs typeface="Times New Roman" panose="02020603050405020304" pitchFamily="18" charset="0"/>
              </a:rPr>
              <a:t>if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b="1" dirty="0" err="1">
                <a:cs typeface="Times New Roman" panose="02020603050405020304" pitchFamily="18" charset="0"/>
              </a:rPr>
              <a:t>boolean</a:t>
            </a:r>
            <a:r>
              <a:rPr lang="en-US" b="1" dirty="0">
                <a:cs typeface="Times New Roman" panose="02020603050405020304" pitchFamily="18" charset="0"/>
              </a:rPr>
              <a:t>-expression</a:t>
            </a:r>
            <a:r>
              <a:rPr lang="en-US" dirty="0">
                <a:cs typeface="Times New Roman" panose="02020603050405020304" pitchFamily="18" charset="0"/>
              </a:rPr>
              <a:t> is </a:t>
            </a:r>
            <a:r>
              <a:rPr lang="en-US" u="sng" dirty="0">
                <a:cs typeface="Times New Roman" panose="02020603050405020304" pitchFamily="18" charset="0"/>
              </a:rPr>
              <a:t>true</a:t>
            </a:r>
            <a:r>
              <a:rPr lang="en-US" dirty="0">
                <a:cs typeface="Times New Roman" panose="02020603050405020304" pitchFamily="18" charset="0"/>
              </a:rPr>
              <a:t>; otherwise, the result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expression2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638109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Conditional Expressions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Given two numbers,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num1</a:t>
            </a:r>
            <a:r>
              <a:rPr lang="en-US" dirty="0">
                <a:cs typeface="Times New Roman" panose="02020603050405020304" pitchFamily="18" charset="0"/>
              </a:rPr>
              <a:t> and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num2</a:t>
            </a:r>
            <a:r>
              <a:rPr lang="en-US" dirty="0">
                <a:cs typeface="Times New Roman" panose="02020603050405020304" pitchFamily="18" charset="0"/>
              </a:rPr>
              <a:t>, save the larger into a variable called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max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do this with an if/else statement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if (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1 &gt; num2)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  max = num1;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else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  max = num2;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Or you can use one conditional expression as follows: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max = (num1 &gt; num2) ? num1 : num2;</a:t>
            </a:r>
          </a:p>
        </p:txBody>
      </p:sp>
    </p:spTree>
    <p:extLst>
      <p:ext uri="{BB962C8B-B14F-4D97-AF65-F5344CB8AC3E}">
        <p14:creationId xmlns:p14="http://schemas.microsoft.com/office/powerpoint/2010/main" val="1000188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One-way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A one-way if statement executes an action if and only if the condition is true</a:t>
            </a:r>
          </a:p>
          <a:p>
            <a:pPr lvl="1"/>
            <a:r>
              <a:rPr lang="en-US" dirty="0"/>
              <a:t>Syntax:</a:t>
            </a:r>
          </a:p>
          <a:p>
            <a:pPr marL="914400" lvl="2" indent="0">
              <a:buNone/>
            </a:pPr>
            <a:r>
              <a:rPr lang="en-US" dirty="0">
                <a:latin typeface="Courier"/>
              </a:rPr>
              <a:t>if (</a:t>
            </a:r>
            <a:r>
              <a:rPr lang="en-US" dirty="0" err="1">
                <a:latin typeface="Courier"/>
              </a:rPr>
              <a:t>boolean</a:t>
            </a:r>
            <a:r>
              <a:rPr lang="en-US" dirty="0">
                <a:latin typeface="Courier"/>
              </a:rPr>
              <a:t>-expression) {</a:t>
            </a:r>
          </a:p>
          <a:p>
            <a:pPr marL="914400" lvl="2" indent="0">
              <a:buNone/>
            </a:pPr>
            <a:r>
              <a:rPr lang="en-US" dirty="0">
                <a:latin typeface="Courier"/>
              </a:rPr>
              <a:t>   statement(s);</a:t>
            </a:r>
          </a:p>
          <a:p>
            <a:pPr marL="914400" lvl="2" indent="0">
              <a:buNone/>
            </a:pPr>
            <a:r>
              <a:rPr lang="en-US" dirty="0">
                <a:latin typeface="Courier"/>
              </a:rPr>
              <a:t>}</a:t>
            </a:r>
          </a:p>
          <a:p>
            <a:pPr marL="914400" lvl="2" indent="0">
              <a:buNone/>
            </a:pPr>
            <a:endParaRPr lang="en-US" dirty="0">
              <a:latin typeface="Courier"/>
            </a:endParaRPr>
          </a:p>
          <a:p>
            <a:pPr lvl="1"/>
            <a:r>
              <a:rPr lang="en-US" dirty="0"/>
              <a:t>The flowchart to the right</a:t>
            </a:r>
            <a:br>
              <a:rPr lang="en-US" dirty="0"/>
            </a:br>
            <a:r>
              <a:rPr lang="en-US" dirty="0"/>
              <a:t>demonstrates the syntax of</a:t>
            </a:r>
            <a:br>
              <a:rPr lang="en-US" dirty="0"/>
            </a:br>
            <a:r>
              <a:rPr lang="en-US" dirty="0"/>
              <a:t>an if statement.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60" y="2954774"/>
            <a:ext cx="2460625" cy="341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002069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Conditional Expressions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Given a variable, </a:t>
            </a:r>
            <a:r>
              <a:rPr lang="en-US" dirty="0" err="1">
                <a:cs typeface="Times New Roman" panose="02020603050405020304" pitchFamily="18" charset="0"/>
              </a:rPr>
              <a:t>num</a:t>
            </a:r>
            <a:r>
              <a:rPr lang="en-US" dirty="0">
                <a:cs typeface="Times New Roman" panose="02020603050405020304" pitchFamily="18" charset="0"/>
              </a:rPr>
              <a:t>, display the message “</a:t>
            </a:r>
            <a:r>
              <a:rPr lang="en-US" dirty="0" err="1">
                <a:cs typeface="Times New Roman" panose="02020603050405020304" pitchFamily="18" charset="0"/>
              </a:rPr>
              <a:t>num</a:t>
            </a:r>
            <a:r>
              <a:rPr lang="en-US" dirty="0">
                <a:cs typeface="Times New Roman" panose="02020603050405020304" pitchFamily="18" charset="0"/>
              </a:rPr>
              <a:t> is even” if </a:t>
            </a:r>
            <a:r>
              <a:rPr lang="en-US" dirty="0" err="1">
                <a:cs typeface="Times New Roman" panose="02020603050405020304" pitchFamily="18" charset="0"/>
              </a:rPr>
              <a:t>num</a:t>
            </a:r>
            <a:r>
              <a:rPr lang="en-US" dirty="0">
                <a:cs typeface="Times New Roman" panose="02020603050405020304" pitchFamily="18" charset="0"/>
              </a:rPr>
              <a:t> is even; otherwise, display “</a:t>
            </a:r>
            <a:r>
              <a:rPr lang="en-US" dirty="0" err="1">
                <a:cs typeface="Times New Roman" panose="02020603050405020304" pitchFamily="18" charset="0"/>
              </a:rPr>
              <a:t>num</a:t>
            </a:r>
            <a:r>
              <a:rPr lang="en-US" dirty="0">
                <a:cs typeface="Times New Roman" panose="02020603050405020304" pitchFamily="18" charset="0"/>
              </a:rPr>
              <a:t> is odd”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do this with an if/else statement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if (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% 2 == 0)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(“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is even”);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else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  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(“</a:t>
            </a:r>
            <a:r>
              <a:rPr lang="en-US" sz="2000" b="1" dirty="0" err="1"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 is odd”);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Or you can use one conditional expression as follows:</a:t>
            </a:r>
          </a:p>
          <a:p>
            <a:pPr marL="914400" lvl="2" indent="0">
              <a:buNone/>
            </a:pPr>
            <a:r>
              <a:rPr lang="en-US" b="1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((</a:t>
            </a:r>
            <a:r>
              <a:rPr lang="en-US" b="1" dirty="0" err="1"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 % 2 == 0) ? </a:t>
            </a:r>
          </a:p>
          <a:p>
            <a:pPr marL="914400" lvl="2" indent="0">
              <a:buNone/>
            </a:pPr>
            <a:r>
              <a:rPr lang="en-US" b="1" dirty="0">
                <a:latin typeface="Courier"/>
                <a:cs typeface="Times New Roman" panose="02020603050405020304" pitchFamily="18" charset="0"/>
              </a:rPr>
              <a:t>   “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is even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” : “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 is odd</a:t>
            </a:r>
            <a:r>
              <a:rPr lang="en-US" b="1" dirty="0">
                <a:latin typeface="Courier"/>
                <a:cs typeface="Times New Roman" panose="02020603050405020304" pitchFamily="18" charset="0"/>
              </a:rPr>
              <a:t>”);</a:t>
            </a:r>
          </a:p>
        </p:txBody>
      </p:sp>
    </p:spTree>
    <p:extLst>
      <p:ext uri="{BB962C8B-B14F-4D97-AF65-F5344CB8AC3E}">
        <p14:creationId xmlns:p14="http://schemas.microsoft.com/office/powerpoint/2010/main" val="170001047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sz="2800" dirty="0"/>
              <a:t>Rewrite the following if statements using the conditional operator.</a:t>
            </a:r>
          </a:p>
          <a:p>
            <a:pPr marL="857250" lvl="2" indent="0">
              <a:buNone/>
            </a:pPr>
            <a:r>
              <a:rPr lang="en-US" sz="2000" b="1" dirty="0">
                <a:latin typeface="Courier"/>
              </a:rPr>
              <a:t>if (ages &gt;= 16)</a:t>
            </a:r>
          </a:p>
          <a:p>
            <a:pPr marL="857250" lvl="2" indent="0">
              <a:buNone/>
            </a:pPr>
            <a:r>
              <a:rPr lang="en-US" sz="2000" b="1" dirty="0">
                <a:latin typeface="Courier"/>
              </a:rPr>
              <a:t>   </a:t>
            </a:r>
            <a:r>
              <a:rPr lang="en-US" sz="2000" b="1" dirty="0" err="1">
                <a:latin typeface="Courier"/>
              </a:rPr>
              <a:t>ticketPrice</a:t>
            </a:r>
            <a:r>
              <a:rPr lang="en-US" sz="2000" b="1" dirty="0">
                <a:latin typeface="Courier"/>
              </a:rPr>
              <a:t> = 20;</a:t>
            </a:r>
          </a:p>
          <a:p>
            <a:pPr marL="857250" lvl="2" indent="0">
              <a:buNone/>
            </a:pPr>
            <a:r>
              <a:rPr lang="en-US" sz="2000" b="1" dirty="0">
                <a:latin typeface="Courier"/>
              </a:rPr>
              <a:t>else</a:t>
            </a:r>
          </a:p>
          <a:p>
            <a:pPr marL="857250" lvl="2" indent="0">
              <a:buNone/>
            </a:pPr>
            <a:r>
              <a:rPr lang="en-US" sz="2000" b="1" dirty="0">
                <a:latin typeface="Courier"/>
              </a:rPr>
              <a:t>   </a:t>
            </a:r>
            <a:r>
              <a:rPr lang="en-US" sz="2000" b="1" dirty="0" err="1">
                <a:latin typeface="Courier"/>
              </a:rPr>
              <a:t>ticketPrice</a:t>
            </a:r>
            <a:r>
              <a:rPr lang="en-US" sz="2000" b="1" dirty="0">
                <a:latin typeface="Courier"/>
              </a:rPr>
              <a:t> = 10;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Solution:</a:t>
            </a:r>
          </a:p>
          <a:p>
            <a:pPr marL="457200" lvl="1" indent="0">
              <a:buNone/>
            </a:pPr>
            <a:endParaRPr lang="en-US" sz="2400" dirty="0"/>
          </a:p>
          <a:p>
            <a:pPr marL="857250" lvl="2" indent="0">
              <a:buNone/>
            </a:pPr>
            <a:r>
              <a:rPr lang="en-US" b="1" dirty="0" err="1">
                <a:latin typeface="Courier"/>
              </a:rPr>
              <a:t>ticketPrice</a:t>
            </a:r>
            <a:r>
              <a:rPr lang="en-US" b="1" dirty="0">
                <a:latin typeface="Courier"/>
              </a:rPr>
              <a:t> = (ages &gt;= 16) ? 20 : 10;</a:t>
            </a:r>
          </a:p>
        </p:txBody>
      </p:sp>
    </p:spTree>
    <p:extLst>
      <p:ext uri="{BB962C8B-B14F-4D97-AF65-F5344CB8AC3E}">
        <p14:creationId xmlns:p14="http://schemas.microsoft.com/office/powerpoint/2010/main" val="399799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Operator Precedence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Chapter 2 introduced operator precedence involving arithmetic operators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* and / has higher precedence than + and –</a:t>
            </a:r>
          </a:p>
          <a:p>
            <a:r>
              <a:rPr lang="en-US" dirty="0">
                <a:cs typeface="Times New Roman" panose="02020603050405020304" pitchFamily="18" charset="0"/>
              </a:rPr>
              <a:t>But what about expressions with other operators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US" sz="2000" b="1" dirty="0">
                <a:latin typeface="Courier"/>
                <a:cs typeface="Times New Roman" panose="02020603050405020304" pitchFamily="18" charset="0"/>
              </a:rPr>
              <a:t>3 + 4 * 4 &gt; 5 * (4 + 3) – 1 &amp;&amp; (4 – 3 &gt; 5)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What is the value? What is the execution order of the above example?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We need to know the precedence rules for this!</a:t>
            </a:r>
          </a:p>
        </p:txBody>
      </p:sp>
    </p:spTree>
    <p:extLst>
      <p:ext uri="{BB962C8B-B14F-4D97-AF65-F5344CB8AC3E}">
        <p14:creationId xmlns:p14="http://schemas.microsoft.com/office/powerpoint/2010/main" val="132314492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Operator Precedence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510" y="1316725"/>
            <a:ext cx="6551869" cy="49633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381175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Operator Precedence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Details: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expression in the parentheses is evaluated first.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Parentheses can be nested, in which case the expression in the inner parentheses is executed first.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When evaluating an expression without parentheses, the </a:t>
            </a:r>
            <a:r>
              <a:rPr lang="en-US" altLang="en-US" u="sng" dirty="0">
                <a:cs typeface="Times New Roman" panose="02020603050405020304" pitchFamily="18" charset="0"/>
              </a:rPr>
              <a:t>operators</a:t>
            </a:r>
            <a:r>
              <a:rPr lang="en-US" altLang="en-US" dirty="0">
                <a:cs typeface="Times New Roman" panose="02020603050405020304" pitchFamily="18" charset="0"/>
              </a:rPr>
              <a:t> are </a:t>
            </a:r>
            <a:r>
              <a:rPr lang="en-US" altLang="en-US" u="sng" dirty="0">
                <a:cs typeface="Times New Roman" panose="02020603050405020304" pitchFamily="18" charset="0"/>
              </a:rPr>
              <a:t>applied</a:t>
            </a:r>
            <a:r>
              <a:rPr lang="en-US" altLang="en-US" dirty="0">
                <a:cs typeface="Times New Roman" panose="02020603050405020304" pitchFamily="18" charset="0"/>
              </a:rPr>
              <a:t> </a:t>
            </a:r>
            <a:r>
              <a:rPr lang="en-US" altLang="en-US" u="sng" dirty="0">
                <a:cs typeface="Times New Roman" panose="02020603050405020304" pitchFamily="18" charset="0"/>
              </a:rPr>
              <a:t>according</a:t>
            </a:r>
            <a:r>
              <a:rPr lang="en-US" altLang="en-US" dirty="0">
                <a:cs typeface="Times New Roman" panose="02020603050405020304" pitchFamily="18" charset="0"/>
              </a:rPr>
              <a:t> to the </a:t>
            </a:r>
            <a:r>
              <a:rPr lang="en-US" altLang="en-US" b="1" i="1" dirty="0">
                <a:cs typeface="Times New Roman" panose="02020603050405020304" pitchFamily="18" charset="0"/>
              </a:rPr>
              <a:t>precedence rule</a:t>
            </a:r>
            <a:r>
              <a:rPr lang="en-US" altLang="en-US" dirty="0">
                <a:cs typeface="Times New Roman" panose="02020603050405020304" pitchFamily="18" charset="0"/>
              </a:rPr>
              <a:t> and the </a:t>
            </a:r>
            <a:r>
              <a:rPr lang="en-US" altLang="en-US" b="1" i="1" dirty="0">
                <a:cs typeface="Times New Roman" panose="02020603050405020304" pitchFamily="18" charset="0"/>
              </a:rPr>
              <a:t>associativity rule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If operators with the same precedence are next to each other, their associativity determines the order of evaluation. All binary operators except assignment operators are left-associative.</a:t>
            </a: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33361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/>
              <a:t>Operator Precedence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Details: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altLang="en-US" dirty="0">
                <a:latin typeface="Courier"/>
                <a:cs typeface="Times New Roman" panose="02020603050405020304" pitchFamily="18" charset="0"/>
              </a:rPr>
              <a:t>+</a:t>
            </a:r>
            <a:r>
              <a:rPr lang="en-US" altLang="en-US" dirty="0">
                <a:cs typeface="Times New Roman" panose="02020603050405020304" pitchFamily="18" charset="0"/>
              </a:rPr>
              <a:t> and 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–</a:t>
            </a:r>
            <a:r>
              <a:rPr lang="en-US" altLang="en-US" dirty="0">
                <a:cs typeface="Times New Roman" panose="02020603050405020304" pitchFamily="18" charset="0"/>
              </a:rPr>
              <a:t> are of the same precedence and are </a:t>
            </a:r>
            <a:r>
              <a:rPr lang="en-US" altLang="en-US" i="1" dirty="0">
                <a:cs typeface="Times New Roman" panose="02020603050405020304" pitchFamily="18" charset="0"/>
              </a:rPr>
              <a:t>left associative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Therefore,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en-US" altLang="en-US" dirty="0">
              <a:cs typeface="Times New Roman" panose="02020603050405020304" pitchFamily="18" charset="0"/>
            </a:endParaRP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Assignment operators are </a:t>
            </a:r>
            <a:r>
              <a:rPr lang="en-US" altLang="en-US" i="1" dirty="0">
                <a:cs typeface="Times New Roman" panose="02020603050405020304" pitchFamily="18" charset="0"/>
              </a:rPr>
              <a:t>right associative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Therefore,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005" y="3467405"/>
            <a:ext cx="5918427" cy="5116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005" y="5656490"/>
            <a:ext cx="6086434" cy="526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64543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>
                <a:cs typeface="Times New Roman" panose="02020603050405020304" pitchFamily="18" charset="0"/>
              </a:rPr>
              <a:t>Debugging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Dealing with programming errors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Remember: syntax errors and runtime errors are not difficult to find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However, logic errors can be very challenging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Logic errors are called bugs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Debugging is the process of finding and corrected these logic errors</a:t>
            </a:r>
          </a:p>
        </p:txBody>
      </p:sp>
    </p:spTree>
    <p:extLst>
      <p:ext uri="{BB962C8B-B14F-4D97-AF65-F5344CB8AC3E}">
        <p14:creationId xmlns:p14="http://schemas.microsoft.com/office/powerpoint/2010/main" val="4285879665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>
                <a:cs typeface="Times New Roman" panose="02020603050405020304" pitchFamily="18" charset="0"/>
              </a:rPr>
              <a:t>Debugging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Methods of debugging: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hand-trace the program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Meaning, you try to find the error by reading the program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Clearly, this is very difficult and time consuming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insert print statements throughout the program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 print statements allow you to see how far the execution has reached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You can also print, and then view, the values of variables during execution of the program.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Again, this is time consuming</a:t>
            </a:r>
          </a:p>
        </p:txBody>
      </p:sp>
    </p:spTree>
    <p:extLst>
      <p:ext uri="{BB962C8B-B14F-4D97-AF65-F5344CB8AC3E}">
        <p14:creationId xmlns:p14="http://schemas.microsoft.com/office/powerpoint/2010/main" val="38754213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>
                <a:cs typeface="Times New Roman" panose="02020603050405020304" pitchFamily="18" charset="0"/>
              </a:rPr>
              <a:t>Debugging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Methods of debugging: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These two methods are okay, but they are slow.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They really only work for small, simple programs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So what about large, complex programs?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best solution is to use a debugger utility</a:t>
            </a:r>
          </a:p>
          <a:p>
            <a:pPr lvl="1"/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All Java IDE programs, such as Eclipse and NetBeans, include integrated debuggers.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Learning how to use these debuggers is very important.</a:t>
            </a:r>
          </a:p>
        </p:txBody>
      </p:sp>
    </p:spTree>
    <p:extLst>
      <p:ext uri="{BB962C8B-B14F-4D97-AF65-F5344CB8AC3E}">
        <p14:creationId xmlns:p14="http://schemas.microsoft.com/office/powerpoint/2010/main" val="344759699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000" dirty="0">
                <a:cs typeface="Times New Roman" panose="02020603050405020304" pitchFamily="18" charset="0"/>
              </a:rPr>
              <a:t>Debugging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Debugger is a program that facilitates debugging.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You can use a debugger to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Execute a single statement at a time.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Trace into or stepping over a method.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Set breakpoints.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Display variables.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Display call stack.</a:t>
            </a:r>
          </a:p>
          <a:p>
            <a:pPr marL="400050" lvl="1" indent="0">
              <a:spcBef>
                <a:spcPct val="0"/>
              </a:spcBef>
              <a:spcAft>
                <a:spcPts val="600"/>
              </a:spcAft>
            </a:pPr>
            <a:r>
              <a:rPr lang="en-US" altLang="en-US" dirty="0">
                <a:cs typeface="Times New Roman" panose="02020603050405020304" pitchFamily="18" charset="0"/>
              </a:rPr>
              <a:t>Modify variables.</a:t>
            </a:r>
          </a:p>
        </p:txBody>
      </p:sp>
    </p:spTree>
    <p:extLst>
      <p:ext uri="{BB962C8B-B14F-4D97-AF65-F5344CB8AC3E}">
        <p14:creationId xmlns:p14="http://schemas.microsoft.com/office/powerpoint/2010/main" val="1540124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One-way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So if the </a:t>
            </a:r>
            <a:r>
              <a:rPr lang="en-US" b="1" dirty="0" err="1">
                <a:solidFill>
                  <a:srgbClr val="00B0F0"/>
                </a:solidFill>
                <a:latin typeface="Courier"/>
              </a:rPr>
              <a:t>boolean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-expression</a:t>
            </a:r>
            <a:r>
              <a:rPr lang="en-US" dirty="0"/>
              <a:t> evaluates to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dirty="0"/>
              <a:t>, the statements in the block are executed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50" y="3797551"/>
            <a:ext cx="4120485" cy="2598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020" y="3797551"/>
            <a:ext cx="4562467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57150"/>
            <a:r>
              <a:rPr lang="en-US" dirty="0">
                <a:latin typeface="Courier"/>
              </a:rPr>
              <a:t>if (radius &gt;= 0) {</a:t>
            </a:r>
          </a:p>
          <a:p>
            <a:pPr marL="57150"/>
            <a:r>
              <a:rPr lang="en-US" dirty="0">
                <a:latin typeface="Courier"/>
              </a:rPr>
              <a:t>   area = radius * radius * PI;</a:t>
            </a:r>
          </a:p>
          <a:p>
            <a:pPr marL="57150"/>
            <a:r>
              <a:rPr lang="en-US" dirty="0">
                <a:latin typeface="Courier"/>
              </a:rPr>
              <a:t>   </a:t>
            </a:r>
            <a:r>
              <a:rPr lang="en-US" dirty="0" err="1">
                <a:latin typeface="Courier"/>
              </a:rPr>
              <a:t>System.out.println</a:t>
            </a:r>
            <a:r>
              <a:rPr lang="en-US" dirty="0">
                <a:latin typeface="Courier"/>
              </a:rPr>
              <a:t>(“The area ” +</a:t>
            </a:r>
          </a:p>
          <a:p>
            <a:pPr marL="57150"/>
            <a:r>
              <a:rPr lang="en-US" dirty="0">
                <a:latin typeface="Courier"/>
              </a:rPr>
              <a:t>     “for the circle ” +</a:t>
            </a:r>
          </a:p>
          <a:p>
            <a:pPr marL="57150"/>
            <a:r>
              <a:rPr lang="en-US" dirty="0">
                <a:latin typeface="Courier"/>
              </a:rPr>
              <a:t>     “of radius ” + radius +</a:t>
            </a:r>
          </a:p>
          <a:p>
            <a:pPr marL="57150"/>
            <a:r>
              <a:rPr lang="en-US" dirty="0">
                <a:latin typeface="Courier"/>
              </a:rPr>
              <a:t>     “ is ” + area);</a:t>
            </a:r>
          </a:p>
          <a:p>
            <a:pPr marL="57150"/>
            <a:r>
              <a:rPr lang="en-US" dirty="0">
                <a:latin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54185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sz="2800" dirty="0"/>
              <a:t>The </a:t>
            </a:r>
            <a:r>
              <a:rPr lang="en-US" sz="2800" dirty="0" err="1"/>
              <a:t>boolean</a:t>
            </a:r>
            <a:r>
              <a:rPr lang="en-US" sz="2800" dirty="0"/>
              <a:t>-expression should be enclosed in parenthesis: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The block braces can be removed if they enclose a single statement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2000" dirty="0"/>
              <a:t>but if several statements are inside the if, then the block braces are required</a:t>
            </a: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995488" y="2071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2138363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0" y="3113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024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440757"/>
              </p:ext>
            </p:extLst>
          </p:nvPr>
        </p:nvGraphicFramePr>
        <p:xfrm>
          <a:off x="269875" y="2392065"/>
          <a:ext cx="8604250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icture" r:id="rId4" imgW="5191828" imgH="558459" progId="Word.Picture.8">
                  <p:embed/>
                </p:oleObj>
              </mc:Choice>
              <mc:Fallback>
                <p:oleObj name="Picture" r:id="rId4" imgW="5191828" imgH="558459" progId="Word.Picture.8">
                  <p:embed/>
                  <p:pic>
                    <p:nvPicPr>
                      <p:cNvPr id="10247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2392065"/>
                        <a:ext cx="8604250" cy="11080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82C355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15"/>
          <p:cNvSpPr>
            <a:spLocks noChangeArrowheads="1"/>
          </p:cNvSpPr>
          <p:nvPr/>
        </p:nvSpPr>
        <p:spPr bwMode="auto">
          <a:xfrm>
            <a:off x="0" y="3097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1024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816840"/>
              </p:ext>
            </p:extLst>
          </p:nvPr>
        </p:nvGraphicFramePr>
        <p:xfrm>
          <a:off x="270180" y="4871225"/>
          <a:ext cx="868045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icture" r:id="rId6" imgW="5748528" imgH="579120" progId="Word.Picture.8">
                  <p:embed/>
                </p:oleObj>
              </mc:Choice>
              <mc:Fallback>
                <p:oleObj name="Picture" r:id="rId6" imgW="5748528" imgH="579120" progId="Word.Picture.8">
                  <p:embed/>
                  <p:pic>
                    <p:nvPicPr>
                      <p:cNvPr id="10249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180" y="4871225"/>
                        <a:ext cx="8680450" cy="1054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82C355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2513353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</a:t>
            </a:r>
            <a:r>
              <a:rPr lang="en-US" dirty="0" err="1"/>
              <a:t>SimpleIfDemo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prompts the user to enter an integer. If the number is a multiple of </a:t>
            </a:r>
            <a:r>
              <a:rPr lang="en-US" alt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5</a:t>
            </a:r>
            <a:r>
              <a:rPr lang="en-US" altLang="en-US" dirty="0">
                <a:cs typeface="Times New Roman" panose="02020603050405020304" pitchFamily="18" charset="0"/>
              </a:rPr>
              <a:t>, the program should print </a:t>
            </a:r>
            <a:r>
              <a:rPr lang="en-US" alt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HiFive</a:t>
            </a:r>
            <a:r>
              <a:rPr lang="en-US" altLang="en-US" dirty="0">
                <a:cs typeface="Times New Roman" panose="02020603050405020304" pitchFamily="18" charset="0"/>
              </a:rPr>
              <a:t>. If the number is divisible by </a:t>
            </a:r>
            <a:r>
              <a:rPr lang="en-US" alt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dirty="0">
                <a:cs typeface="Times New Roman" panose="02020603050405020304" pitchFamily="18" charset="0"/>
              </a:rPr>
              <a:t>, the program should print </a:t>
            </a:r>
            <a:r>
              <a:rPr lang="en-US" alt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HiEven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89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</a:t>
            </a:r>
            <a:r>
              <a:rPr lang="en-US" dirty="0" err="1"/>
              <a:t>SimpleIfDemo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Prompt the user to enter an integer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Scan the value from user and save to variable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number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If number is a multiple of </a:t>
            </a:r>
            <a:r>
              <a:rPr lang="en-US" alt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5</a:t>
            </a:r>
            <a:r>
              <a:rPr lang="en-US" altLang="en-US" dirty="0">
                <a:cs typeface="Times New Roman" panose="02020603050405020304" pitchFamily="18" charset="0"/>
              </a:rPr>
              <a:t>, print </a:t>
            </a:r>
            <a:r>
              <a:rPr lang="en-US" alt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HiFive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marL="1371600" lvl="3" indent="0">
              <a:buNone/>
            </a:pPr>
            <a:r>
              <a:rPr lang="en-US" altLang="en-US" dirty="0">
                <a:cs typeface="Times New Roman" panose="02020603050405020304" pitchFamily="18" charset="0"/>
              </a:rPr>
              <a:t>	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if (number % 5 == 0)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If number is divisible by </a:t>
            </a:r>
            <a:r>
              <a:rPr lang="en-US" altLang="en-US" b="1" dirty="0">
                <a:solidFill>
                  <a:srgbClr val="00B0F0"/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dirty="0">
                <a:cs typeface="Times New Roman" panose="02020603050405020304" pitchFamily="18" charset="0"/>
              </a:rPr>
              <a:t>, print </a:t>
            </a:r>
            <a:r>
              <a:rPr lang="en-US" altLang="en-US" b="1" dirty="0" err="1">
                <a:solidFill>
                  <a:srgbClr val="00B0F0"/>
                </a:solidFill>
                <a:cs typeface="Times New Roman" panose="02020603050405020304" pitchFamily="18" charset="0"/>
              </a:rPr>
              <a:t>HiEven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marL="1828800" lvl="4" indent="0">
              <a:buNone/>
            </a:pP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if (number % 2 == 0)</a:t>
            </a:r>
          </a:p>
        </p:txBody>
      </p:sp>
    </p:spTree>
    <p:extLst>
      <p:ext uri="{BB962C8B-B14F-4D97-AF65-F5344CB8AC3E}">
        <p14:creationId xmlns:p14="http://schemas.microsoft.com/office/powerpoint/2010/main" val="18445182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</a:t>
            </a:r>
            <a:r>
              <a:rPr lang="en-US" dirty="0" err="1"/>
              <a:t>SimpleIfDemo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644" y="2238445"/>
            <a:ext cx="5344711" cy="38020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1901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1: </a:t>
            </a:r>
            <a:r>
              <a:rPr lang="en-US" dirty="0" err="1"/>
              <a:t>SimpleIfDemo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55" y="2315255"/>
            <a:ext cx="8382414" cy="26239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161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457200"/>
          </a:xfrm>
        </p:spPr>
        <p:txBody>
          <a:bodyPr/>
          <a:lstStyle/>
          <a:p>
            <a:r>
              <a:rPr lang="en-US" altLang="en-US" sz="4000"/>
              <a:t>Objectives</a:t>
            </a: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304800" y="914400"/>
            <a:ext cx="8610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declare </a:t>
            </a:r>
            <a:r>
              <a:rPr lang="en-US" altLang="en-US" sz="2000" b="1"/>
              <a:t>boolean</a:t>
            </a:r>
            <a:r>
              <a:rPr lang="en-US" altLang="en-US" sz="2000"/>
              <a:t> variables and write Boolean expressions using relational operators (§3.2).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implement selection control using one-way </a:t>
            </a:r>
            <a:r>
              <a:rPr lang="en-US" altLang="en-US" sz="2000" b="1"/>
              <a:t>if</a:t>
            </a:r>
            <a:r>
              <a:rPr lang="en-US" altLang="en-US" sz="2000"/>
              <a:t> statements (§3.3).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implement selection control using two-way </a:t>
            </a:r>
            <a:r>
              <a:rPr lang="en-US" altLang="en-US" sz="2000" b="1"/>
              <a:t>if-else</a:t>
            </a:r>
            <a:r>
              <a:rPr lang="en-US" altLang="en-US" sz="2000"/>
              <a:t> statements (§3.4).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implement selection control using nested </a:t>
            </a:r>
            <a:r>
              <a:rPr lang="en-US" altLang="en-US" sz="2000" b="1"/>
              <a:t>if</a:t>
            </a:r>
            <a:r>
              <a:rPr lang="en-US" altLang="en-US" sz="2000"/>
              <a:t> and multi-way </a:t>
            </a:r>
            <a:r>
              <a:rPr lang="en-US" altLang="en-US" sz="2000" b="1"/>
              <a:t>if</a:t>
            </a:r>
            <a:r>
              <a:rPr lang="en-US" altLang="en-US" sz="2000"/>
              <a:t> statements (§3.5).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avoid common errors and pitfalls in </a:t>
            </a:r>
            <a:r>
              <a:rPr lang="en-US" altLang="en-US" sz="2000" b="1"/>
              <a:t>if</a:t>
            </a:r>
            <a:r>
              <a:rPr lang="en-US" altLang="en-US" sz="2000"/>
              <a:t> statements (§3.6).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generate random numbers using the </a:t>
            </a:r>
            <a:r>
              <a:rPr lang="en-US" altLang="en-US" sz="2000" b="1"/>
              <a:t>Math.random()</a:t>
            </a:r>
            <a:r>
              <a:rPr lang="en-US" altLang="en-US" sz="2000"/>
              <a:t> method (§3.7).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program using selection statements for a variety of examples (</a:t>
            </a:r>
            <a:r>
              <a:rPr lang="en-US" altLang="en-US" sz="2000" b="1"/>
              <a:t>SubtractionQuiz</a:t>
            </a:r>
            <a:r>
              <a:rPr lang="en-US" altLang="en-US" sz="2000"/>
              <a:t>, </a:t>
            </a:r>
            <a:r>
              <a:rPr lang="en-US" altLang="en-US" sz="2000" b="1"/>
              <a:t>BMI</a:t>
            </a:r>
            <a:r>
              <a:rPr lang="en-US" altLang="en-US" sz="2000"/>
              <a:t>, </a:t>
            </a:r>
            <a:r>
              <a:rPr lang="en-US" altLang="en-US" sz="2000" b="1"/>
              <a:t>ComputeTax</a:t>
            </a:r>
            <a:r>
              <a:rPr lang="en-US" altLang="en-US" sz="2000"/>
              <a:t>) (§§3.7–3.9).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combine conditions using logical operators (</a:t>
            </a:r>
            <a:r>
              <a:rPr lang="en-US" altLang="en-US" sz="2000" b="1"/>
              <a:t>&amp;&amp;</a:t>
            </a:r>
            <a:r>
              <a:rPr lang="en-US" altLang="en-US" sz="2000"/>
              <a:t>, </a:t>
            </a:r>
            <a:r>
              <a:rPr lang="en-US" altLang="en-US" sz="2000" b="1"/>
              <a:t>||</a:t>
            </a:r>
            <a:r>
              <a:rPr lang="en-US" altLang="en-US" sz="2000"/>
              <a:t>, and </a:t>
            </a:r>
            <a:r>
              <a:rPr lang="en-US" altLang="en-US" sz="2000" b="1"/>
              <a:t>!</a:t>
            </a:r>
            <a:r>
              <a:rPr lang="en-US" altLang="en-US" sz="2000"/>
              <a:t>) (§3.10).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program using selection statements with combined conditions (</a:t>
            </a:r>
            <a:r>
              <a:rPr lang="en-US" altLang="en-US" sz="2000" b="1"/>
              <a:t>LeapYear</a:t>
            </a:r>
            <a:r>
              <a:rPr lang="en-US" altLang="en-US" sz="2000"/>
              <a:t>, </a:t>
            </a:r>
            <a:r>
              <a:rPr lang="en-US" altLang="en-US" sz="2000" b="1"/>
              <a:t>Lottery</a:t>
            </a:r>
            <a:r>
              <a:rPr lang="en-US" altLang="en-US" sz="2000"/>
              <a:t>) (§§3.11–3.12).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implement selection control using </a:t>
            </a:r>
            <a:r>
              <a:rPr lang="en-US" altLang="en-US" sz="2000" b="1"/>
              <a:t>switch</a:t>
            </a:r>
            <a:r>
              <a:rPr lang="en-US" altLang="en-US" sz="2000"/>
              <a:t> statements (§3.13).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write expressions using the conditional expression (§3.14).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examine the rules governing operator precedence and associativity (§3.15).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/>
              <a:t>To apply common techniques to debug errors (§3.16).</a:t>
            </a:r>
          </a:p>
        </p:txBody>
      </p:sp>
    </p:spTree>
    <p:extLst>
      <p:ext uri="{BB962C8B-B14F-4D97-AF65-F5344CB8AC3E}">
        <p14:creationId xmlns:p14="http://schemas.microsoft.com/office/powerpoint/2010/main" val="28566273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Write an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 that increases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pay</a:t>
            </a:r>
            <a:r>
              <a:rPr lang="en-US" dirty="0"/>
              <a:t> by 3% if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score</a:t>
            </a:r>
            <a:r>
              <a:rPr lang="en-US" dirty="0"/>
              <a:t> is greater than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90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if (score &gt; 90) {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   pay = pay + pay*0.03;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}</a:t>
            </a:r>
          </a:p>
          <a:p>
            <a:pPr marL="457200" lvl="1" indent="0">
              <a:buNone/>
            </a:pPr>
            <a:r>
              <a:rPr lang="en-US" b="1" dirty="0"/>
              <a:t>or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if (score &gt; 90) {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   pay *= 1.03;  // same as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}                // pay = pay * 1.03;</a:t>
            </a:r>
          </a:p>
        </p:txBody>
      </p:sp>
    </p:spTree>
    <p:extLst>
      <p:ext uri="{BB962C8B-B14F-4D97-AF65-F5344CB8AC3E}">
        <p14:creationId xmlns:p14="http://schemas.microsoft.com/office/powerpoint/2010/main" val="11162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A one-way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 performs an action if the given condition is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the condition is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dirty="0"/>
              <a:t>, nothing is done.</a:t>
            </a:r>
          </a:p>
          <a:p>
            <a:r>
              <a:rPr lang="en-US" dirty="0"/>
              <a:t>But what if you want to take alternative actions when the condition is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dirty="0"/>
              <a:t>?</a:t>
            </a:r>
          </a:p>
          <a:p>
            <a:r>
              <a:rPr lang="en-US" dirty="0"/>
              <a:t>Answer: use a 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statement.</a:t>
            </a:r>
          </a:p>
          <a:p>
            <a:r>
              <a:rPr lang="en-US" dirty="0"/>
              <a:t>The actions specified by a 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 differ based on whether the condition is true or false</a:t>
            </a:r>
          </a:p>
        </p:txBody>
      </p:sp>
    </p:spTree>
    <p:extLst>
      <p:ext uri="{BB962C8B-B14F-4D97-AF65-F5344CB8AC3E}">
        <p14:creationId xmlns:p14="http://schemas.microsoft.com/office/powerpoint/2010/main" val="3111088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Syntax</a:t>
            </a:r>
            <a:r>
              <a:rPr lang="en-US" dirty="0"/>
              <a:t>: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if (</a:t>
            </a:r>
            <a:r>
              <a:rPr lang="en-US" sz="1800" b="1" dirty="0" err="1">
                <a:solidFill>
                  <a:schemeClr val="accent4"/>
                </a:solidFill>
                <a:latin typeface="Courier New" pitchFamily="49" charset="0"/>
              </a:rPr>
              <a:t>boolean</a:t>
            </a: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-expression) { 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  statement(s)-for-the-true-case;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}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else {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  statement(s)-for-the-false-case;</a:t>
            </a:r>
          </a:p>
          <a:p>
            <a:pPr lvl="1">
              <a:lnSpc>
                <a:spcPct val="90000"/>
              </a:lnSpc>
              <a:buNone/>
              <a:defRPr/>
            </a:pPr>
            <a:r>
              <a:rPr lang="en-US" sz="1800" b="1" dirty="0">
                <a:solidFill>
                  <a:schemeClr val="accent4"/>
                </a:solidFill>
                <a:latin typeface="Courier New" pitchFamily="49" charset="0"/>
              </a:rPr>
              <a:t>}</a:t>
            </a:r>
            <a:endParaRPr lang="en-US" sz="1800" b="1" dirty="0">
              <a:solidFill>
                <a:schemeClr val="accent4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02" y="3849274"/>
            <a:ext cx="5814395" cy="2439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9928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If the </a:t>
            </a:r>
            <a:r>
              <a:rPr lang="en-US" b="1" dirty="0" err="1">
                <a:solidFill>
                  <a:srgbClr val="00B0F0"/>
                </a:solidFill>
              </a:rPr>
              <a:t>boolean</a:t>
            </a:r>
            <a:r>
              <a:rPr lang="en-US" b="1" dirty="0">
                <a:solidFill>
                  <a:srgbClr val="00B0F0"/>
                </a:solidFill>
              </a:rPr>
              <a:t>-expression</a:t>
            </a:r>
            <a:r>
              <a:rPr lang="en-US" dirty="0"/>
              <a:t> evaluates to </a:t>
            </a:r>
            <a:r>
              <a:rPr lang="en-US" b="1" dirty="0">
                <a:solidFill>
                  <a:srgbClr val="00B0F0"/>
                </a:solidFill>
              </a:rPr>
              <a:t>true</a:t>
            </a:r>
            <a:r>
              <a:rPr lang="en-US" dirty="0"/>
              <a:t>, the statement(s) for the true case are executed</a:t>
            </a:r>
          </a:p>
          <a:p>
            <a:r>
              <a:rPr lang="en-US" dirty="0"/>
              <a:t>Else, the statement(s) for the false case are executed</a:t>
            </a:r>
          </a:p>
          <a:p>
            <a:r>
              <a:rPr lang="en-US" dirty="0"/>
              <a:t>Example: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69" y="4158695"/>
            <a:ext cx="7246672" cy="2079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153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Two-way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Another example:</a:t>
            </a:r>
          </a:p>
          <a:p>
            <a:pPr lvl="1"/>
            <a:r>
              <a:rPr lang="en-US" dirty="0"/>
              <a:t>Check whether a number is even or odd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042" y="2968140"/>
            <a:ext cx="6562725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5214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Check Point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Write an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statement that increases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pay</a:t>
            </a:r>
            <a:r>
              <a:rPr lang="en-US" dirty="0"/>
              <a:t> by 3% if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score</a:t>
            </a:r>
            <a:r>
              <a:rPr lang="en-US" dirty="0"/>
              <a:t> is greater than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90</a:t>
            </a:r>
            <a:r>
              <a:rPr lang="en-US" dirty="0"/>
              <a:t>, otherwise increases pay by only 1%.</a:t>
            </a:r>
          </a:p>
          <a:p>
            <a:endParaRPr lang="en-US" dirty="0"/>
          </a:p>
          <a:p>
            <a:r>
              <a:rPr lang="en-US" dirty="0"/>
              <a:t>Solution: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if (score &gt; 90)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   pay *= 1.03;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else</a:t>
            </a:r>
          </a:p>
          <a:p>
            <a:pPr marL="457200" lvl="1" indent="0">
              <a:buNone/>
            </a:pPr>
            <a:r>
              <a:rPr lang="en-US" dirty="0">
                <a:latin typeface="Courier"/>
              </a:rPr>
              <a:t>   pay *= 1.01;</a:t>
            </a:r>
          </a:p>
        </p:txBody>
      </p:sp>
    </p:spTree>
    <p:extLst>
      <p:ext uri="{BB962C8B-B14F-4D97-AF65-F5344CB8AC3E}">
        <p14:creationId xmlns:p14="http://schemas.microsoft.com/office/powerpoint/2010/main" val="335491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Nested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and</a:t>
            </a:r>
            <a:br>
              <a:rPr lang="en-US" dirty="0"/>
            </a:br>
            <a:r>
              <a:rPr lang="en-US" dirty="0"/>
              <a:t>Multi-Way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The statement inside an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or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 can be any legal Java statement</a:t>
            </a:r>
          </a:p>
          <a:p>
            <a:pPr lvl="1"/>
            <a:r>
              <a:rPr lang="en-US" dirty="0"/>
              <a:t>including another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or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statement!</a:t>
            </a:r>
          </a:p>
          <a:p>
            <a:r>
              <a:rPr lang="en-US" dirty="0"/>
              <a:t>The inner if statement is said to be </a:t>
            </a:r>
            <a:r>
              <a:rPr lang="en-US" i="1" dirty="0"/>
              <a:t>nested</a:t>
            </a:r>
            <a:r>
              <a:rPr lang="en-US" dirty="0"/>
              <a:t> inside the outer if statement</a:t>
            </a:r>
          </a:p>
          <a:p>
            <a:r>
              <a:rPr lang="en-US" dirty="0"/>
              <a:t>Example: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94" y="4657960"/>
            <a:ext cx="6607277" cy="1653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608935" y="3736240"/>
            <a:ext cx="3110805" cy="765420"/>
          </a:xfrm>
          <a:prstGeom prst="wedgeRoundRectCallout">
            <a:avLst>
              <a:gd name="adj1" fmla="val -157729"/>
              <a:gd name="adj2" fmla="val 12550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This statement is nested inside the </a:t>
            </a:r>
            <a:r>
              <a:rPr lang="en-US" altLang="en-US" sz="1800" b="1" dirty="0">
                <a:latin typeface="Courier"/>
              </a:rPr>
              <a:t>if (i &gt; k)</a:t>
            </a:r>
            <a:r>
              <a:rPr lang="en-US" altLang="en-US" sz="1800" dirty="0"/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39571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Nested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and</a:t>
            </a:r>
            <a:br>
              <a:rPr lang="en-US" dirty="0"/>
            </a:br>
            <a:r>
              <a:rPr lang="en-US" dirty="0"/>
              <a:t>Multi-Way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More details:</a:t>
            </a:r>
          </a:p>
          <a:p>
            <a:pPr lvl="1"/>
            <a:r>
              <a:rPr lang="en-US" dirty="0"/>
              <a:t>The inner if statement can contain another if statement</a:t>
            </a:r>
          </a:p>
          <a:p>
            <a:pPr lvl="1"/>
            <a:r>
              <a:rPr lang="en-US" dirty="0"/>
              <a:t>In fact, there is no limit to the depth of the nesting</a:t>
            </a:r>
          </a:p>
          <a:p>
            <a:pPr lvl="1"/>
            <a:endParaRPr lang="en-US" dirty="0"/>
          </a:p>
          <a:p>
            <a:r>
              <a:rPr lang="en-US" dirty="0"/>
              <a:t>So what is the purpose?</a:t>
            </a:r>
          </a:p>
          <a:p>
            <a:pPr lvl="1"/>
            <a:r>
              <a:rPr lang="en-US" dirty="0"/>
              <a:t>The nested if statement can be used to implement multiple alternatives</a:t>
            </a:r>
          </a:p>
          <a:p>
            <a:pPr lvl="1"/>
            <a:r>
              <a:rPr lang="en-US" dirty="0"/>
              <a:t>Consider the following example, which prints a letter grade according to the final number grade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171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Nested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and</a:t>
            </a:r>
            <a:br>
              <a:rPr lang="en-US" dirty="0"/>
            </a:br>
            <a:r>
              <a:rPr lang="en-US" dirty="0"/>
              <a:t>Multi-Way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4734770"/>
            <a:ext cx="8679530" cy="1651414"/>
          </a:xfrm>
        </p:spPr>
        <p:txBody>
          <a:bodyPr/>
          <a:lstStyle/>
          <a:p>
            <a:pPr lvl="1"/>
            <a:r>
              <a:rPr lang="en-US" sz="2400" dirty="0"/>
              <a:t>While (a) works, the preferred format for multiple alternatives is shown in (b) using a multi-way </a:t>
            </a:r>
            <a:r>
              <a:rPr lang="en-US" sz="2400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sz="2400" dirty="0"/>
              <a:t> statement</a:t>
            </a:r>
          </a:p>
          <a:p>
            <a:pPr lvl="1"/>
            <a:r>
              <a:rPr lang="en-US" sz="2400" dirty="0"/>
              <a:t>This </a:t>
            </a:r>
            <a:r>
              <a:rPr lang="en-US" sz="2400" i="1" dirty="0"/>
              <a:t>multi-way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sz="2400" dirty="0"/>
              <a:t> style </a:t>
            </a:r>
            <a:r>
              <a:rPr lang="en-US" sz="2400" u="sng" dirty="0"/>
              <a:t>avoids</a:t>
            </a:r>
            <a:r>
              <a:rPr lang="en-US" sz="2400" dirty="0"/>
              <a:t> deep indentation and makes the program easier to read</a:t>
            </a:r>
          </a:p>
          <a:p>
            <a:pPr lvl="1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930" y="1689816"/>
            <a:ext cx="7220140" cy="28145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95510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Nested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and</a:t>
            </a:r>
            <a:br>
              <a:rPr lang="en-US" dirty="0"/>
            </a:br>
            <a:r>
              <a:rPr lang="en-US" dirty="0"/>
              <a:t>Multi-Way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if-else</a:t>
            </a:r>
            <a:r>
              <a:rPr lang="en-US" dirty="0"/>
              <a:t> Statements</a:t>
            </a: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673" y="1547155"/>
            <a:ext cx="6178653" cy="4767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444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altLang="en-US"/>
              <a:t>Motivations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114800"/>
          </a:xfrm>
        </p:spPr>
        <p:txBody>
          <a:bodyPr/>
          <a:lstStyle/>
          <a:p>
            <a:r>
              <a:rPr lang="en-US" altLang="en-US" dirty="0"/>
              <a:t>Consider this problem from Chapter 2: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045" y="2123230"/>
            <a:ext cx="8564315" cy="42002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32499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14400"/>
          </a:xfrm>
        </p:spPr>
        <p:txBody>
          <a:bodyPr/>
          <a:lstStyle/>
          <a:p>
            <a:r>
              <a:rPr lang="en-US" altLang="en-US"/>
              <a:t>Trace if-else statement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3429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if (score &gt;= 90.0)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("A");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80.0)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("B");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70.0)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("C");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60.0)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("D");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("F");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33400" y="914400"/>
            <a:ext cx="2590800" cy="536575"/>
          </a:xfrm>
          <a:prstGeom prst="wedgeRoundRectCallout">
            <a:avLst>
              <a:gd name="adj1" fmla="val -16421"/>
              <a:gd name="adj2" fmla="val 8846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score is 70.0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1000" y="1600200"/>
            <a:ext cx="3048000" cy="3810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3810000" y="914400"/>
            <a:ext cx="2590800" cy="536575"/>
          </a:xfrm>
          <a:prstGeom prst="wedgeRoundRectCallout">
            <a:avLst>
              <a:gd name="adj1" fmla="val -99144"/>
              <a:gd name="adj2" fmla="val 9023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/>
              <a:t>The condition is false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021950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14400"/>
          </a:xfrm>
        </p:spPr>
        <p:txBody>
          <a:bodyPr/>
          <a:lstStyle/>
          <a:p>
            <a:r>
              <a:rPr lang="en-US" altLang="en-US"/>
              <a:t>Trace if-else statement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3429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if (score &gt;= 90.0)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("A");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80.0)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("B");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70.0)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("C");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60.0)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("D");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("F");</a:t>
            </a:r>
          </a:p>
        </p:txBody>
      </p:sp>
      <p:sp>
        <p:nvSpPr>
          <p:cNvPr id="17414" name="AutoShape 5"/>
          <p:cNvSpPr>
            <a:spLocks noChangeArrowheads="1"/>
          </p:cNvSpPr>
          <p:nvPr/>
        </p:nvSpPr>
        <p:spPr bwMode="auto">
          <a:xfrm>
            <a:off x="533400" y="914400"/>
            <a:ext cx="2590800" cy="536575"/>
          </a:xfrm>
          <a:prstGeom prst="wedgeRoundRectCallout">
            <a:avLst>
              <a:gd name="adj1" fmla="val -16421"/>
              <a:gd name="adj2" fmla="val 8846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score is 70.0</a:t>
            </a: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3810000" y="914400"/>
            <a:ext cx="2590800" cy="536575"/>
          </a:xfrm>
          <a:prstGeom prst="wedgeRoundRectCallout">
            <a:avLst>
              <a:gd name="adj1" fmla="val -87745"/>
              <a:gd name="adj2" fmla="val 22278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The condition is false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81000" y="2286000"/>
            <a:ext cx="3048000" cy="3810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162093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14400"/>
          </a:xfrm>
        </p:spPr>
        <p:txBody>
          <a:bodyPr/>
          <a:lstStyle/>
          <a:p>
            <a:r>
              <a:rPr lang="en-US" altLang="en-US"/>
              <a:t>Trace if-else statement</a:t>
            </a: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3429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if (score &gt;= 90.0)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("A");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80.0)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("B");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70.0)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("C");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60.0)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("D");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("F");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533400" y="914400"/>
            <a:ext cx="2590800" cy="536575"/>
          </a:xfrm>
          <a:prstGeom prst="wedgeRoundRectCallout">
            <a:avLst>
              <a:gd name="adj1" fmla="val -16421"/>
              <a:gd name="adj2" fmla="val 8846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score is 70.0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810000" y="914400"/>
            <a:ext cx="2590800" cy="536575"/>
          </a:xfrm>
          <a:prstGeom prst="wedgeRoundRectCallout">
            <a:avLst>
              <a:gd name="adj1" fmla="val -79472"/>
              <a:gd name="adj2" fmla="val 35710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The condition is true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381000" y="3048000"/>
            <a:ext cx="3048000" cy="3810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215013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14400"/>
          </a:xfrm>
        </p:spPr>
        <p:txBody>
          <a:bodyPr/>
          <a:lstStyle/>
          <a:p>
            <a:r>
              <a:rPr lang="en-US" altLang="en-US"/>
              <a:t>Trace if-else statement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3429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if (score &gt;= 90.0)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("A");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80.0)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("B");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70.0)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("C");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60.0)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("D");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("F");</a:t>
            </a: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533400" y="914400"/>
            <a:ext cx="2590800" cy="536575"/>
          </a:xfrm>
          <a:prstGeom prst="wedgeRoundRectCallout">
            <a:avLst>
              <a:gd name="adj1" fmla="val -16421"/>
              <a:gd name="adj2" fmla="val 8846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score is 70.0</a:t>
            </a:r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auto">
          <a:xfrm>
            <a:off x="3810000" y="914400"/>
            <a:ext cx="2590800" cy="536575"/>
          </a:xfrm>
          <a:prstGeom prst="wedgeRoundRectCallout">
            <a:avLst>
              <a:gd name="adj1" fmla="val -78676"/>
              <a:gd name="adj2" fmla="val 453551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grade is C</a:t>
            </a: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381000" y="3429000"/>
            <a:ext cx="3048000" cy="3810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9000029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001000" cy="914400"/>
          </a:xfrm>
        </p:spPr>
        <p:txBody>
          <a:bodyPr/>
          <a:lstStyle/>
          <a:p>
            <a:r>
              <a:rPr lang="en-US" altLang="en-US"/>
              <a:t>Trace if-else statement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3429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if (score &gt;= 90.0)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("A");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80.0)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("B");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70.0)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("C");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 if (score &gt;= 60.0)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("D");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else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accent4"/>
                </a:solidFill>
                <a:cs typeface="+mn-cs"/>
              </a:rPr>
              <a:t>  </a:t>
            </a:r>
            <a:r>
              <a:rPr lang="en-US" dirty="0" err="1">
                <a:solidFill>
                  <a:schemeClr val="accent4"/>
                </a:solidFill>
                <a:cs typeface="+mn-cs"/>
              </a:rPr>
              <a:t>System.out.print</a:t>
            </a:r>
            <a:r>
              <a:rPr lang="en-US" dirty="0">
                <a:solidFill>
                  <a:schemeClr val="accent4"/>
                </a:solidFill>
                <a:cs typeface="+mn-cs"/>
              </a:rPr>
              <a:t>("F");</a:t>
            </a:r>
          </a:p>
        </p:txBody>
      </p:sp>
      <p:sp>
        <p:nvSpPr>
          <p:cNvPr id="20486" name="AutoShape 5"/>
          <p:cNvSpPr>
            <a:spLocks noChangeArrowheads="1"/>
          </p:cNvSpPr>
          <p:nvPr/>
        </p:nvSpPr>
        <p:spPr bwMode="auto">
          <a:xfrm>
            <a:off x="533400" y="914400"/>
            <a:ext cx="2590800" cy="536575"/>
          </a:xfrm>
          <a:prstGeom prst="wedgeRoundRectCallout">
            <a:avLst>
              <a:gd name="adj1" fmla="val -16421"/>
              <a:gd name="adj2" fmla="val 88463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Suppose score is 70.0</a:t>
            </a: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381000" y="5334000"/>
            <a:ext cx="3048000" cy="381000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381000" y="5257800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bg2"/>
              </a:solidFill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381000" y="5334000"/>
            <a:ext cx="30480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0490" name="AutoShape 6"/>
          <p:cNvSpPr>
            <a:spLocks noChangeArrowheads="1"/>
          </p:cNvSpPr>
          <p:nvPr/>
        </p:nvSpPr>
        <p:spPr bwMode="auto">
          <a:xfrm>
            <a:off x="3810000" y="914400"/>
            <a:ext cx="2590800" cy="536575"/>
          </a:xfrm>
          <a:prstGeom prst="wedgeRoundRectCallout">
            <a:avLst>
              <a:gd name="adj1" fmla="val -88847"/>
              <a:gd name="adj2" fmla="val 81716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Exit the if statement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40900" y="2615148"/>
            <a:ext cx="3072400" cy="13234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u="sng" dirty="0"/>
              <a:t>Note</a:t>
            </a:r>
            <a:r>
              <a:rPr lang="en-US" sz="2000" dirty="0"/>
              <a:t>:</a:t>
            </a:r>
          </a:p>
          <a:p>
            <a:r>
              <a:rPr lang="en-US" sz="2000" dirty="0"/>
              <a:t>A condition is only tested when all the conditions that come before it are false.</a:t>
            </a:r>
          </a:p>
        </p:txBody>
      </p:sp>
    </p:spTree>
    <p:extLst>
      <p:ext uri="{BB962C8B-B14F-4D97-AF65-F5344CB8AC3E}">
        <p14:creationId xmlns:p14="http://schemas.microsoft.com/office/powerpoint/2010/main" val="800010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Given the following code, show the output when:</a:t>
            </a:r>
          </a:p>
          <a:p>
            <a:pPr marL="857250" lvl="2" indent="0">
              <a:buNone/>
            </a:pPr>
            <a:r>
              <a:rPr lang="en-US" sz="2800" dirty="0"/>
              <a:t>x = 2 and y = 3</a:t>
            </a:r>
          </a:p>
          <a:p>
            <a:pPr marL="857250" lvl="2" indent="0">
              <a:buNone/>
            </a:pPr>
            <a:r>
              <a:rPr lang="en-US" sz="2800" dirty="0"/>
              <a:t>x = 3 and y = 2</a:t>
            </a:r>
          </a:p>
          <a:p>
            <a:pPr marL="857250" lvl="2" indent="0">
              <a:buNone/>
            </a:pPr>
            <a:r>
              <a:rPr lang="en-US" sz="2800" dirty="0"/>
              <a:t>x = 3 and y = 3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13050"/>
            <a:ext cx="5543122" cy="2304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89361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1</a:t>
            </a:r>
            <a:r>
              <a:rPr lang="en-US" dirty="0"/>
              <a:t>: Forgetting Necessary Braces</a:t>
            </a:r>
          </a:p>
          <a:p>
            <a:pPr lvl="1"/>
            <a:r>
              <a:rPr lang="en-US" dirty="0"/>
              <a:t>Remember: braces can be removed IF the block only contains a single statement (only one statement)</a:t>
            </a:r>
          </a:p>
          <a:p>
            <a:pPr lvl="1"/>
            <a:r>
              <a:rPr lang="en-US" dirty="0"/>
              <a:t>However, if there are multiple statements, brackets are required.</a:t>
            </a:r>
          </a:p>
          <a:p>
            <a:pPr lvl="1"/>
            <a:r>
              <a:rPr lang="en-US" dirty="0"/>
              <a:t>A common error is to forget these required braces when grouping multiple lines together</a:t>
            </a:r>
          </a:p>
        </p:txBody>
      </p:sp>
    </p:spTree>
    <p:extLst>
      <p:ext uri="{BB962C8B-B14F-4D97-AF65-F5344CB8AC3E}">
        <p14:creationId xmlns:p14="http://schemas.microsoft.com/office/powerpoint/2010/main" val="9362901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1</a:t>
            </a:r>
            <a:r>
              <a:rPr lang="en-US" dirty="0"/>
              <a:t>: Forgetting Necessary Braces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(a) is wrong</a:t>
            </a:r>
          </a:p>
          <a:p>
            <a:pPr lvl="2"/>
            <a:r>
              <a:rPr lang="en-US" dirty="0"/>
              <a:t>the braces are required</a:t>
            </a:r>
          </a:p>
          <a:p>
            <a:pPr lvl="1"/>
            <a:r>
              <a:rPr lang="en-US" dirty="0"/>
              <a:t>(b) is correct</a:t>
            </a:r>
          </a:p>
          <a:p>
            <a:pPr lvl="2"/>
            <a:r>
              <a:rPr lang="en-US" dirty="0"/>
              <a:t>the required braces are now included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24" y="2276290"/>
            <a:ext cx="8486752" cy="15751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84059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2</a:t>
            </a:r>
            <a:r>
              <a:rPr lang="en-US" dirty="0"/>
              <a:t>: Wrong Semicolon at the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Line</a:t>
            </a:r>
          </a:p>
          <a:p>
            <a:pPr lvl="1"/>
            <a:r>
              <a:rPr lang="en-US" dirty="0"/>
              <a:t>There should *not* be a semicolon at the end of the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line.</a:t>
            </a:r>
          </a:p>
          <a:p>
            <a:pPr lvl="1"/>
            <a:r>
              <a:rPr lang="en-US" dirty="0"/>
              <a:t>This is a common mistake new programmers make.</a:t>
            </a:r>
          </a:p>
          <a:p>
            <a:pPr lvl="2"/>
            <a:r>
              <a:rPr lang="en-US" dirty="0"/>
              <a:t>And this mistake is hard to find, because it is a logic error.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0" y="4081885"/>
            <a:ext cx="8761292" cy="22141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86668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3</a:t>
            </a:r>
            <a:r>
              <a:rPr lang="en-US" dirty="0"/>
              <a:t>: Dangling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else</a:t>
            </a:r>
            <a:r>
              <a:rPr lang="en-US" dirty="0"/>
              <a:t> Ambiguity</a:t>
            </a:r>
          </a:p>
          <a:p>
            <a:pPr lvl="1"/>
            <a:r>
              <a:rPr lang="en-US" dirty="0"/>
              <a:t>The code in (a) below has two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clauses and one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clause. Which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 is matched by the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clause?</a:t>
            </a:r>
          </a:p>
          <a:p>
            <a:pPr lvl="2"/>
            <a:r>
              <a:rPr lang="en-US" dirty="0"/>
              <a:t>The indentation suggests that the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 matches the first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clause.</a:t>
            </a:r>
          </a:p>
          <a:p>
            <a:pPr lvl="2"/>
            <a:r>
              <a:rPr lang="en-US" dirty="0"/>
              <a:t>However, this is NOT correct.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77" y="4350147"/>
            <a:ext cx="8258855" cy="2036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612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altLang="en-US"/>
              <a:t>Motivations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114800"/>
          </a:xfrm>
        </p:spPr>
        <p:txBody>
          <a:bodyPr/>
          <a:lstStyle/>
          <a:p>
            <a:r>
              <a:rPr lang="en-US" altLang="en-US" dirty="0"/>
              <a:t>What happens if the user inputs a negative value for </a:t>
            </a:r>
            <a:r>
              <a:rPr lang="en-US" altLang="en-US" u="sng" dirty="0"/>
              <a:t>radius</a:t>
            </a:r>
            <a:r>
              <a:rPr lang="en-US" altLang="en-US" dirty="0"/>
              <a:t>?</a:t>
            </a:r>
          </a:p>
          <a:p>
            <a:pPr lvl="1"/>
            <a:r>
              <a:rPr lang="en-US" altLang="en-US" dirty="0"/>
              <a:t>the program would print an invalid result.</a:t>
            </a:r>
          </a:p>
          <a:p>
            <a:r>
              <a:rPr lang="en-US" altLang="en-US" dirty="0"/>
              <a:t>If the radius is negative, you don't want the program to compute the area.</a:t>
            </a:r>
          </a:p>
          <a:p>
            <a:r>
              <a:rPr lang="en-US" altLang="en-US" dirty="0"/>
              <a:t>How can you deal with this situation? </a:t>
            </a:r>
          </a:p>
        </p:txBody>
      </p:sp>
    </p:spTree>
    <p:extLst>
      <p:ext uri="{BB962C8B-B14F-4D97-AF65-F5344CB8AC3E}">
        <p14:creationId xmlns:p14="http://schemas.microsoft.com/office/powerpoint/2010/main" val="1088351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3</a:t>
            </a:r>
            <a:r>
              <a:rPr lang="en-US" dirty="0"/>
              <a:t>: Dangling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else</a:t>
            </a:r>
            <a:r>
              <a:rPr lang="en-US" dirty="0"/>
              <a:t> Ambiguity</a:t>
            </a:r>
          </a:p>
          <a:p>
            <a:pPr lvl="1"/>
            <a:r>
              <a:rPr lang="en-US" dirty="0"/>
              <a:t>The code in (a) below has two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clauses and one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clause. Which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 is matched by the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clause?</a:t>
            </a:r>
          </a:p>
          <a:p>
            <a:pPr lvl="2"/>
            <a:r>
              <a:rPr lang="en-US" dirty="0"/>
              <a:t>The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clauses actually matches the second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clause.</a:t>
            </a:r>
          </a:p>
          <a:p>
            <a:pPr lvl="2"/>
            <a:r>
              <a:rPr lang="en-US" dirty="0"/>
              <a:t>The </a:t>
            </a:r>
            <a:r>
              <a:rPr lang="en-US" b="1" dirty="0">
                <a:solidFill>
                  <a:srgbClr val="00B0F0"/>
                </a:solidFill>
              </a:rPr>
              <a:t>else</a:t>
            </a:r>
            <a:r>
              <a:rPr lang="en-US" dirty="0"/>
              <a:t> clause </a:t>
            </a:r>
            <a:r>
              <a:rPr lang="en-US" b="1" u="sng" dirty="0"/>
              <a:t>always</a:t>
            </a:r>
            <a:r>
              <a:rPr lang="en-US" dirty="0"/>
              <a:t> matches the most recent unmatched </a:t>
            </a:r>
            <a:r>
              <a:rPr lang="en-US" b="1" dirty="0">
                <a:solidFill>
                  <a:srgbClr val="00B0F0"/>
                </a:solidFill>
              </a:rPr>
              <a:t>if</a:t>
            </a:r>
            <a:r>
              <a:rPr lang="en-US" dirty="0"/>
              <a:t> clause in the same block. See corrected code in (b).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77" y="4350147"/>
            <a:ext cx="8258855" cy="2036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71224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Error 3</a:t>
            </a:r>
            <a:r>
              <a:rPr lang="en-US" dirty="0"/>
              <a:t>: Dangling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else</a:t>
            </a:r>
            <a:r>
              <a:rPr lang="en-US" dirty="0"/>
              <a:t> Ambiguity</a:t>
            </a:r>
          </a:p>
          <a:p>
            <a:pPr lvl="1"/>
            <a:r>
              <a:rPr lang="en-US" dirty="0"/>
              <a:t>If you actually wanted the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else</a:t>
            </a:r>
            <a:r>
              <a:rPr lang="en-US" dirty="0"/>
              <a:t> clause to match with the first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if</a:t>
            </a:r>
            <a:r>
              <a:rPr lang="en-US" dirty="0"/>
              <a:t> clause, then you must add a pair of braces: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This statement displays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B</a:t>
            </a:r>
            <a:r>
              <a:rPr lang="en-US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550" y="2964116"/>
            <a:ext cx="4800625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800" b="1" dirty="0" err="1">
                <a:latin typeface="Courier"/>
              </a:rPr>
              <a:t>int</a:t>
            </a:r>
            <a:r>
              <a:rPr lang="en-US" sz="1800" b="1" dirty="0">
                <a:latin typeface="Courier"/>
              </a:rPr>
              <a:t> i = 1, j = 2, k = 3;</a:t>
            </a:r>
          </a:p>
          <a:p>
            <a:endParaRPr lang="en-US" sz="1800" b="1" dirty="0">
              <a:latin typeface="Courier"/>
            </a:endParaRPr>
          </a:p>
          <a:p>
            <a:r>
              <a:rPr lang="en-US" sz="1800" b="1" dirty="0">
                <a:latin typeface="Courier"/>
              </a:rPr>
              <a:t>if (i &gt; j) </a:t>
            </a:r>
            <a:r>
              <a:rPr lang="en-US" sz="1800" b="1" dirty="0">
                <a:solidFill>
                  <a:srgbClr val="FF0000"/>
                </a:solidFill>
                <a:latin typeface="Courier"/>
              </a:rPr>
              <a:t>{</a:t>
            </a:r>
          </a:p>
          <a:p>
            <a:r>
              <a:rPr lang="en-US" sz="1800" b="1" dirty="0">
                <a:latin typeface="Courier"/>
              </a:rPr>
              <a:t>   if (i &gt; k)</a:t>
            </a:r>
          </a:p>
          <a:p>
            <a:r>
              <a:rPr lang="en-US" sz="1800" b="1" dirty="0">
                <a:latin typeface="Courier"/>
              </a:rPr>
              <a:t>     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("A");</a:t>
            </a:r>
          </a:p>
          <a:p>
            <a:r>
              <a:rPr lang="en-US" sz="1800" b="1" dirty="0">
                <a:solidFill>
                  <a:srgbClr val="FF0000"/>
                </a:solidFill>
                <a:latin typeface="Courier"/>
              </a:rPr>
              <a:t>}</a:t>
            </a:r>
          </a:p>
          <a:p>
            <a:r>
              <a:rPr lang="en-US" sz="1800" b="1" dirty="0">
                <a:latin typeface="Courier"/>
              </a:rPr>
              <a:t>else</a:t>
            </a:r>
          </a:p>
          <a:p>
            <a:r>
              <a:rPr lang="en-US" sz="1800" b="1" dirty="0">
                <a:latin typeface="Courier"/>
              </a:rPr>
              <a:t>   </a:t>
            </a:r>
            <a:r>
              <a:rPr lang="en-US" sz="1800" b="1" dirty="0" err="1">
                <a:latin typeface="Courier"/>
              </a:rPr>
              <a:t>System.out.println</a:t>
            </a:r>
            <a:r>
              <a:rPr lang="en-US" sz="1800" b="1" dirty="0">
                <a:latin typeface="Courier"/>
              </a:rPr>
              <a:t>("B");</a:t>
            </a:r>
          </a:p>
        </p:txBody>
      </p:sp>
    </p:spTree>
    <p:extLst>
      <p:ext uri="{BB962C8B-B14F-4D97-AF65-F5344CB8AC3E}">
        <p14:creationId xmlns:p14="http://schemas.microsoft.com/office/powerpoint/2010/main" val="22698517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Pitfall 1</a:t>
            </a:r>
            <a:r>
              <a:rPr lang="en-US" dirty="0"/>
              <a:t>: Simplifying Boolean Variable Assignment</a:t>
            </a:r>
          </a:p>
          <a:p>
            <a:pPr lvl="1"/>
            <a:r>
              <a:rPr lang="en-US" dirty="0"/>
              <a:t>Often, new programmers write code like (a).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This is not an error</a:t>
            </a:r>
          </a:p>
          <a:p>
            <a:pPr lvl="1"/>
            <a:r>
              <a:rPr lang="en-US" dirty="0"/>
              <a:t>But it is better written (and shorter) as shown in (b).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155" y="3160165"/>
            <a:ext cx="7597690" cy="15178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4872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Pitfall 2</a:t>
            </a:r>
            <a:r>
              <a:rPr lang="en-US" dirty="0"/>
              <a:t>: Avoid Duplicating Code in Different Cases</a:t>
            </a:r>
          </a:p>
          <a:p>
            <a:pPr lvl="1"/>
            <a:r>
              <a:rPr lang="en-US" dirty="0"/>
              <a:t>Often, new programmers write duplicate code that should be combined in one place.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This is not an error, but it is duplicating efforts.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50" y="3589777"/>
            <a:ext cx="5696607" cy="1913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4797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Common Errors and Pitfalls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u="sng" dirty="0"/>
              <a:t>Common Pitfall 2</a:t>
            </a:r>
            <a:r>
              <a:rPr lang="en-US" dirty="0"/>
              <a:t>: Avoid Duplicating Code in Different Cases</a:t>
            </a:r>
          </a:p>
          <a:p>
            <a:pPr lvl="1"/>
            <a:r>
              <a:rPr lang="en-US" dirty="0"/>
              <a:t>It is better written as follows: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50" y="3160165"/>
            <a:ext cx="5454803" cy="1721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33957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Rewrite the following statement using a Boolean expression:</a:t>
            </a:r>
          </a:p>
          <a:p>
            <a:pPr marL="457200" lvl="1" indent="0">
              <a:buNone/>
            </a:pPr>
            <a:r>
              <a:rPr lang="en-US" sz="2400" dirty="0">
                <a:latin typeface="Courier"/>
              </a:rPr>
              <a:t>if (count % 10 == 0)</a:t>
            </a:r>
          </a:p>
          <a:p>
            <a:pPr marL="457200" lvl="1" indent="0">
              <a:buNone/>
            </a:pPr>
            <a:r>
              <a:rPr lang="en-US" sz="2400" dirty="0">
                <a:latin typeface="Courier"/>
              </a:rPr>
              <a:t>   newline = true;</a:t>
            </a:r>
          </a:p>
          <a:p>
            <a:pPr marL="457200" lvl="1" indent="0">
              <a:buNone/>
            </a:pPr>
            <a:r>
              <a:rPr lang="en-US" sz="2400" dirty="0">
                <a:latin typeface="Courier"/>
              </a:rPr>
              <a:t>else</a:t>
            </a:r>
          </a:p>
          <a:p>
            <a:pPr marL="457200" lvl="1" indent="0">
              <a:buNone/>
            </a:pPr>
            <a:r>
              <a:rPr lang="en-US" sz="2400" dirty="0">
                <a:latin typeface="Courier"/>
              </a:rPr>
              <a:t>   newline = false;</a:t>
            </a:r>
          </a:p>
          <a:p>
            <a:endParaRPr lang="en-US" sz="2800" dirty="0"/>
          </a:p>
          <a:p>
            <a:r>
              <a:rPr lang="en-US" sz="2800" u="sng" dirty="0"/>
              <a:t>Solution</a:t>
            </a:r>
            <a:r>
              <a:rPr lang="en-US" sz="2800" dirty="0"/>
              <a:t>:</a:t>
            </a:r>
          </a:p>
          <a:p>
            <a:pPr marL="457200" lvl="1" indent="0">
              <a:buNone/>
            </a:pPr>
            <a:r>
              <a:rPr lang="en-US" sz="2400" b="1" dirty="0">
                <a:latin typeface="Courier"/>
              </a:rPr>
              <a:t>newline = count % 10 == 0;</a:t>
            </a:r>
          </a:p>
        </p:txBody>
      </p:sp>
    </p:spTree>
    <p:extLst>
      <p:ext uri="{BB962C8B-B14F-4D97-AF65-F5344CB8AC3E}">
        <p14:creationId xmlns:p14="http://schemas.microsoft.com/office/powerpoint/2010/main" val="221703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What is the output of the following code if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number</a:t>
            </a:r>
            <a:r>
              <a:rPr lang="en-US" dirty="0"/>
              <a:t> is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14</a:t>
            </a:r>
            <a:r>
              <a:rPr lang="en-US" dirty="0"/>
              <a:t>,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15</a:t>
            </a:r>
            <a:r>
              <a:rPr lang="en-US" dirty="0"/>
              <a:t>, or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30</a:t>
            </a:r>
            <a:r>
              <a:rPr lang="en-US" dirty="0"/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8" y="2776115"/>
            <a:ext cx="8900164" cy="18148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16164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helps a first-grader practice </a:t>
            </a:r>
            <a:r>
              <a:rPr lang="en-US" altLang="en-US" u="sng" dirty="0">
                <a:cs typeface="Times New Roman" panose="02020603050405020304" pitchFamily="18" charset="0"/>
              </a:rPr>
              <a:t>subtraction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The program should randomly generate two single-digit integers and should then ask the user for the answer. The program will then display a message stating if the answer is correct. If wrong, the program should display the correct answer.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440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How can we generate random numbers?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used </a:t>
            </a:r>
            <a:r>
              <a:rPr lang="en-US" altLang="en-US" dirty="0" err="1">
                <a:latin typeface="Courier"/>
                <a:cs typeface="Times New Roman" panose="02020603050405020304" pitchFamily="18" charset="0"/>
              </a:rPr>
              <a:t>currentTimeMillis</a:t>
            </a:r>
            <a:r>
              <a:rPr lang="en-US" altLang="en-US" dirty="0">
                <a:latin typeface="Courier"/>
                <a:cs typeface="Times New Roman" panose="02020603050405020304" pitchFamily="18" charset="0"/>
              </a:rPr>
              <a:t>()</a:t>
            </a:r>
            <a:r>
              <a:rPr lang="en-US" altLang="en-US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previously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better approach is to the use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random()</a:t>
            </a:r>
            <a:r>
              <a:rPr lang="en-US" altLang="en-US" dirty="0">
                <a:cs typeface="Times New Roman" panose="02020603050405020304" pitchFamily="18" charset="0"/>
              </a:rPr>
              <a:t> method, which Java provides for you in the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Math</a:t>
            </a:r>
            <a:r>
              <a:rPr lang="en-US" altLang="en-US" dirty="0">
                <a:cs typeface="Times New Roman" panose="02020603050405020304" pitchFamily="18" charset="0"/>
              </a:rPr>
              <a:t> class.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If you call this method, it will return a random </a:t>
            </a:r>
            <a:r>
              <a:rPr lang="en-US" altLang="en-US" u="sng" dirty="0">
                <a:cs typeface="Times New Roman" panose="02020603050405020304" pitchFamily="18" charset="0"/>
              </a:rPr>
              <a:t>double</a:t>
            </a:r>
            <a:r>
              <a:rPr lang="en-US" altLang="en-US" dirty="0">
                <a:cs typeface="Times New Roman" panose="02020603050405020304" pitchFamily="18" charset="0"/>
              </a:rPr>
              <a:t> value,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</a:t>
            </a:r>
            <a:r>
              <a:rPr lang="en-US" altLang="en-US" dirty="0">
                <a:cs typeface="Times New Roman" panose="02020603050405020304" pitchFamily="18" charset="0"/>
              </a:rPr>
              <a:t>, such that 0.0 ≤ </a:t>
            </a:r>
            <a:r>
              <a:rPr lang="en-US" altLang="en-US" i="1" dirty="0">
                <a:cs typeface="Times New Roman" panose="02020603050405020304" pitchFamily="18" charset="0"/>
              </a:rPr>
              <a:t>d</a:t>
            </a:r>
            <a:r>
              <a:rPr lang="en-US" altLang="en-US" dirty="0">
                <a:cs typeface="Times New Roman" panose="02020603050405020304" pitchFamily="18" charset="0"/>
              </a:rPr>
              <a:t> &lt; 1.0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Examples: 0.832 or 0.258, or 0.927, or 0.004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from these numbers, how do we get a single digit </a:t>
            </a:r>
            <a:r>
              <a:rPr lang="en-US" altLang="en-US" dirty="0" err="1">
                <a:cs typeface="Times New Roman" panose="02020603050405020304" pitchFamily="18" charset="0"/>
              </a:rPr>
              <a:t>int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A number between 0 and 9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Easy: we </a:t>
            </a:r>
            <a:r>
              <a:rPr lang="en-US" altLang="en-US" u="sng" dirty="0">
                <a:cs typeface="Times New Roman" panose="02020603050405020304" pitchFamily="18" charset="0"/>
              </a:rPr>
              <a:t>multiply</a:t>
            </a:r>
            <a:r>
              <a:rPr lang="en-US" altLang="en-US" dirty="0">
                <a:cs typeface="Times New Roman" panose="02020603050405020304" pitchFamily="18" charset="0"/>
              </a:rPr>
              <a:t> it by 10 and then cast it as an </a:t>
            </a:r>
            <a:r>
              <a:rPr lang="en-US" alt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endParaRPr lang="en-US" altLang="en-US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  <a:p>
            <a:pPr marL="1371600" lvl="3" indent="0">
              <a:buNone/>
            </a:pPr>
            <a:r>
              <a:rPr lang="en-US" alt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number1 = (</a:t>
            </a:r>
            <a:r>
              <a:rPr lang="en-US" altLang="en-US" sz="1800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sz="1800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()*10);</a:t>
            </a:r>
            <a:endParaRPr lang="en-US" altLang="en-US" sz="1800" b="1" dirty="0">
              <a:solidFill>
                <a:srgbClr val="00B0F0"/>
              </a:solidFill>
              <a:latin typeface="Courie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8936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So here is our algorithm: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Generate two random numbers</a:t>
            </a:r>
          </a:p>
          <a:p>
            <a:pPr marL="1771650" lvl="4" indent="0">
              <a:buNone/>
            </a:pP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number1 =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()*10);</a:t>
            </a:r>
          </a:p>
          <a:p>
            <a:pPr marL="1771650" lvl="4" indent="0">
              <a:buNone/>
            </a:pP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number2 =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()*10);</a:t>
            </a:r>
            <a:endParaRPr lang="en-US" altLang="en-US" dirty="0">
              <a:cs typeface="Times New Roman" panose="02020603050405020304" pitchFamily="18" charset="0"/>
            </a:endParaRP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Make sure that number1 is larger than number 2. If not, swap them!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Ask the user to answer a question</a:t>
            </a:r>
          </a:p>
          <a:p>
            <a:pPr marL="1828800" lvl="3" indent="-514350"/>
            <a:r>
              <a:rPr lang="en-US" altLang="en-US" dirty="0">
                <a:cs typeface="Times New Roman" panose="02020603050405020304" pitchFamily="18" charset="0"/>
              </a:rPr>
              <a:t>Example: “What is 6 - 2?”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Scan the user’s answer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Print whether the answer is correct.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69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altLang="en-US"/>
              <a:t>Motivations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114800"/>
          </a:xfrm>
        </p:spPr>
        <p:txBody>
          <a:bodyPr/>
          <a:lstStyle/>
          <a:p>
            <a:r>
              <a:rPr lang="en-US" altLang="en-US" dirty="0"/>
              <a:t>Java provides </a:t>
            </a:r>
            <a:r>
              <a:rPr lang="en-US" altLang="en-US" b="1" u="sng" dirty="0"/>
              <a:t>selection statements</a:t>
            </a:r>
            <a:r>
              <a:rPr lang="en-US" altLang="en-US" dirty="0"/>
              <a:t>, which allow you to choose actions based on certain conditions</a:t>
            </a:r>
          </a:p>
          <a:p>
            <a:r>
              <a:rPr lang="en-US" altLang="en-US" dirty="0"/>
              <a:t>For example, the following selection statement could be used in the previous program: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030" y="3813050"/>
            <a:ext cx="5735920" cy="2112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74780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370" y="2092230"/>
            <a:ext cx="7375260" cy="41981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39266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78" y="2152044"/>
            <a:ext cx="8571454" cy="40076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30151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2: Math Learning Tool</a:t>
            </a:r>
            <a:r>
              <a:rPr lang="en-US" baseline="30000" dirty="0"/>
              <a:t>+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149" y="2174421"/>
            <a:ext cx="8631340" cy="23217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080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How do you generate a random integer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</a:t>
            </a:r>
            <a:r>
              <a:rPr lang="en-US" dirty="0"/>
              <a:t>, such that 0 </a:t>
            </a:r>
            <a:r>
              <a:rPr lang="en-US" altLang="en-US" dirty="0">
                <a:cs typeface="Times New Roman" panose="02020603050405020304" pitchFamily="18" charset="0"/>
              </a:rPr>
              <a:t>≤ </a:t>
            </a:r>
            <a:r>
              <a:rPr lang="en-US" altLang="en-US" i="1" dirty="0">
                <a:cs typeface="Times New Roman" panose="02020603050405020304" pitchFamily="18" charset="0"/>
              </a:rPr>
              <a:t>i</a:t>
            </a:r>
            <a:r>
              <a:rPr lang="en-US" altLang="en-US" dirty="0">
                <a:cs typeface="Times New Roman" panose="02020603050405020304" pitchFamily="18" charset="0"/>
              </a:rPr>
              <a:t> &lt; 10 ?</a:t>
            </a:r>
          </a:p>
          <a:p>
            <a:r>
              <a:rPr lang="en-US" dirty="0"/>
              <a:t>How do you generate a random integer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</a:t>
            </a:r>
            <a:r>
              <a:rPr lang="en-US" dirty="0"/>
              <a:t>, such that 0 </a:t>
            </a:r>
            <a:r>
              <a:rPr lang="en-US" altLang="en-US" dirty="0">
                <a:cs typeface="Times New Roman" panose="02020603050405020304" pitchFamily="18" charset="0"/>
              </a:rPr>
              <a:t>≤ </a:t>
            </a:r>
            <a:r>
              <a:rPr lang="en-US" altLang="en-US" i="1" dirty="0">
                <a:cs typeface="Times New Roman" panose="02020603050405020304" pitchFamily="18" charset="0"/>
              </a:rPr>
              <a:t>i</a:t>
            </a:r>
            <a:r>
              <a:rPr lang="en-US" altLang="en-US" dirty="0">
                <a:cs typeface="Times New Roman" panose="02020603050405020304" pitchFamily="18" charset="0"/>
              </a:rPr>
              <a:t> &lt; 20 ?</a:t>
            </a:r>
          </a:p>
          <a:p>
            <a:r>
              <a:rPr lang="en-US" dirty="0"/>
              <a:t>How do you generate a random integer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</a:t>
            </a:r>
            <a:r>
              <a:rPr lang="en-US" dirty="0"/>
              <a:t>, such that 10 </a:t>
            </a:r>
            <a:r>
              <a:rPr lang="en-US" altLang="en-US" dirty="0">
                <a:cs typeface="Times New Roman" panose="02020603050405020304" pitchFamily="18" charset="0"/>
              </a:rPr>
              <a:t>≤ </a:t>
            </a:r>
            <a:r>
              <a:rPr lang="en-US" altLang="en-US" i="1" dirty="0">
                <a:cs typeface="Times New Roman" panose="02020603050405020304" pitchFamily="18" charset="0"/>
              </a:rPr>
              <a:t>i</a:t>
            </a:r>
            <a:r>
              <a:rPr lang="en-US" altLang="en-US" dirty="0">
                <a:cs typeface="Times New Roman" panose="02020603050405020304" pitchFamily="18" charset="0"/>
              </a:rPr>
              <a:t> &lt; 20 ?</a:t>
            </a:r>
          </a:p>
          <a:p>
            <a:r>
              <a:rPr lang="en-US" dirty="0"/>
              <a:t>How do you generate a random integer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i</a:t>
            </a:r>
            <a:r>
              <a:rPr lang="en-US" dirty="0"/>
              <a:t>, such that 10 </a:t>
            </a:r>
            <a:r>
              <a:rPr lang="en-US" altLang="en-US" dirty="0">
                <a:cs typeface="Times New Roman" panose="02020603050405020304" pitchFamily="18" charset="0"/>
              </a:rPr>
              <a:t>≤ </a:t>
            </a:r>
            <a:r>
              <a:rPr lang="en-US" altLang="en-US" i="1" dirty="0">
                <a:cs typeface="Times New Roman" panose="02020603050405020304" pitchFamily="18" charset="0"/>
              </a:rPr>
              <a:t>i</a:t>
            </a:r>
            <a:r>
              <a:rPr lang="en-US" altLang="en-US" dirty="0">
                <a:cs typeface="Times New Roman" panose="02020603050405020304" pitchFamily="18" charset="0"/>
              </a:rPr>
              <a:t> &lt; 50 ?</a:t>
            </a:r>
          </a:p>
          <a:p>
            <a:r>
              <a:rPr lang="en-US" dirty="0">
                <a:cs typeface="Times New Roman" panose="02020603050405020304" pitchFamily="18" charset="0"/>
              </a:rPr>
              <a:t>Write an expression that returns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dirty="0">
                <a:cs typeface="Times New Roman" panose="02020603050405020304" pitchFamily="18" charset="0"/>
              </a:rPr>
              <a:t> or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dirty="0">
                <a:cs typeface="Times New Roman" panose="02020603050405020304" pitchFamily="18" charset="0"/>
              </a:rPr>
              <a:t> randomly.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88685" y="5234035"/>
            <a:ext cx="5368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 = 10 +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()*40);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98961" y="4158695"/>
            <a:ext cx="5368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 = 10 +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()*10);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08364" y="3112810"/>
            <a:ext cx="4751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 =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()*20);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88685" y="2037470"/>
            <a:ext cx="4751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 =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()*10);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9531" y="6140098"/>
            <a:ext cx="4751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 number = 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)(</a:t>
            </a:r>
            <a:r>
              <a:rPr lang="en-US" altLang="en-US" b="1" dirty="0" err="1">
                <a:latin typeface="Courier"/>
                <a:cs typeface="Times New Roman" panose="02020603050405020304" pitchFamily="18" charset="0"/>
              </a:rPr>
              <a:t>Math.random</a:t>
            </a: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()*2);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3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computes the Body Mass Index (BMI) for the user. Your program should prompt the user to enter a weight in pounds and height in inches. Your program should then compute the BMI and display for the user.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529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9045" y="1341437"/>
                <a:ext cx="8525909" cy="5121557"/>
              </a:xfrm>
            </p:spPr>
            <p:txBody>
              <a:bodyPr/>
              <a:lstStyle/>
              <a:p>
                <a:r>
                  <a:rPr lang="en-US" b="1" dirty="0">
                    <a:cs typeface="Times New Roman" panose="02020603050405020304" pitchFamily="18" charset="0"/>
                  </a:rPr>
                  <a:t>St</a:t>
                </a:r>
                <a:r>
                  <a:rPr lang="en-US" b="1" dirty="0"/>
                  <a:t>ep 1</a:t>
                </a:r>
                <a:r>
                  <a:rPr lang="en-US" dirty="0"/>
                  <a:t>: Problem-solving Phase</a:t>
                </a:r>
              </a:p>
              <a:p>
                <a:pPr lvl="1"/>
                <a:r>
                  <a:rPr lang="en-US" altLang="en-US" dirty="0">
                    <a:cs typeface="Times New Roman" panose="02020603050405020304" pitchFamily="18" charset="0"/>
                  </a:rPr>
                  <a:t>Notes: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BMI is a measure of health based on the height and weight</a:t>
                </a: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BMI is calculated by taking the weight (in kilograms) and then dividing it by the square of the height (in meters)</a:t>
                </a:r>
              </a:p>
              <a:p>
                <a:pPr marL="1371600" lvl="3" indent="0">
                  <a:buNone/>
                </a:pPr>
                <a:r>
                  <a:rPr lang="en-US" altLang="en-US" b="0" dirty="0"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𝐵𝑀𝐼</m:t>
                    </m:r>
                    <m:r>
                      <a:rPr lang="en-US" alt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 </m:t>
                    </m:r>
                    <m:f>
                      <m:fPr>
                        <m:ctrlP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𝑤𝑒𝑖𝑔h𝑡𝐼𝑛𝐾𝑖𝑙𝑜𝑔𝑟𝑎𝑚𝑠</m:t>
                        </m:r>
                      </m:num>
                      <m:den>
                        <m: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h𝑒𝑖𝑔h𝑡𝐼𝑛𝑀𝑒𝑡𝑒𝑟𝑠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∗</m:t>
                        </m:r>
                        <m:r>
                          <a:rPr lang="en-US" alt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h𝑒𝑖𝑔h𝑡𝐼𝑛𝑀𝑒𝑡𝑒𝑟𝑠</m:t>
                        </m:r>
                      </m:den>
                    </m:f>
                  </m:oMath>
                </a14:m>
                <a:endParaRPr lang="en-US" altLang="en-US" dirty="0">
                  <a:cs typeface="Times New Roman" panose="02020603050405020304" pitchFamily="18" charset="0"/>
                </a:endParaRPr>
              </a:p>
              <a:p>
                <a:pPr lvl="2"/>
                <a:r>
                  <a:rPr lang="en-US" altLang="en-US" dirty="0">
                    <a:cs typeface="Times New Roman" panose="02020603050405020304" pitchFamily="18" charset="0"/>
                  </a:rPr>
                  <a:t>The interpretation of BMI for people 20 years or older is as follows:</a:t>
                </a:r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45" y="1341437"/>
                <a:ext cx="8525909" cy="5121557"/>
              </a:xfrm>
              <a:blipFill rotWithShape="0">
                <a:blip r:embed="rId2"/>
                <a:stretch>
                  <a:fillRect l="-1001" t="-1667" r="-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422" y="4734770"/>
            <a:ext cx="4956354" cy="1675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69012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the user input is in pounds and inches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 BMI equation is in kilograms and meters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Therefore, you will need to convert from: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pounds to kilograms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One pound is 0.45359237 kilograms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inches to meters</a:t>
            </a:r>
          </a:p>
          <a:p>
            <a:pPr lvl="4"/>
            <a:r>
              <a:rPr lang="en-US" altLang="en-US" dirty="0">
                <a:cs typeface="Times New Roman" panose="02020603050405020304" pitchFamily="18" charset="0"/>
              </a:rPr>
              <a:t>one inch is 0.0254 meters</a:t>
            </a:r>
          </a:p>
        </p:txBody>
      </p:sp>
    </p:spTree>
    <p:extLst>
      <p:ext uri="{BB962C8B-B14F-4D97-AF65-F5344CB8AC3E}">
        <p14:creationId xmlns:p14="http://schemas.microsoft.com/office/powerpoint/2010/main" val="18310241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Prompt user for input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Scan height and weight from user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Compute BMI using BMI equation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Display results to user</a:t>
            </a:r>
          </a:p>
        </p:txBody>
      </p:sp>
    </p:spTree>
    <p:extLst>
      <p:ext uri="{BB962C8B-B14F-4D97-AF65-F5344CB8AC3E}">
        <p14:creationId xmlns:p14="http://schemas.microsoft.com/office/powerpoint/2010/main" val="77219972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55" y="2158923"/>
            <a:ext cx="8376499" cy="3859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18486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27" y="2200040"/>
            <a:ext cx="8385755" cy="3702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58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066800"/>
          </a:xfrm>
        </p:spPr>
        <p:txBody>
          <a:bodyPr/>
          <a:lstStyle/>
          <a:p>
            <a:r>
              <a:rPr lang="en-US" altLang="en-US"/>
              <a:t>Motivations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610600" cy="4114800"/>
          </a:xfrm>
        </p:spPr>
        <p:txBody>
          <a:bodyPr/>
          <a:lstStyle/>
          <a:p>
            <a:r>
              <a:rPr lang="en-US" altLang="en-US" dirty="0"/>
              <a:t>Selection statements use conditions to test if something is true or false</a:t>
            </a:r>
          </a:p>
          <a:p>
            <a:pPr lvl="1"/>
            <a:r>
              <a:rPr lang="en-US" altLang="en-US" dirty="0"/>
              <a:t>These conditions are known as Boolean expressions</a:t>
            </a:r>
          </a:p>
          <a:p>
            <a:r>
              <a:rPr lang="en-US" altLang="en-US" dirty="0"/>
              <a:t>A </a:t>
            </a:r>
            <a:r>
              <a:rPr lang="en-US" altLang="en-US" b="1" u="sng" dirty="0"/>
              <a:t>Boolean expression</a:t>
            </a:r>
            <a:r>
              <a:rPr lang="en-US" altLang="en-US" dirty="0"/>
              <a:t> is an expression that evaluates to a </a:t>
            </a:r>
            <a:r>
              <a:rPr lang="en-US" altLang="en-US" b="1" dirty="0"/>
              <a:t>Boolean</a:t>
            </a:r>
            <a:r>
              <a:rPr lang="en-US" altLang="en-US" dirty="0"/>
              <a:t> value (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altLang="en-US" dirty="0"/>
              <a:t> or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altLang="en-US" dirty="0"/>
              <a:t>).</a:t>
            </a:r>
          </a:p>
          <a:p>
            <a:r>
              <a:rPr lang="en-US" altLang="en-US" dirty="0"/>
              <a:t>We now introduce Boolean types and relational operators</a:t>
            </a:r>
          </a:p>
        </p:txBody>
      </p:sp>
    </p:spTree>
    <p:extLst>
      <p:ext uri="{BB962C8B-B14F-4D97-AF65-F5344CB8AC3E}">
        <p14:creationId xmlns:p14="http://schemas.microsoft.com/office/powerpoint/2010/main" val="29325523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dirty="0"/>
              <a:t>Program 3: Computing BMI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Run the Program: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lvl="1"/>
            <a:r>
              <a:rPr lang="en-US" dirty="0"/>
              <a:t>Note the use of constants in the program</a:t>
            </a:r>
          </a:p>
          <a:p>
            <a:pPr lvl="2"/>
            <a:r>
              <a:rPr lang="en-US" dirty="0"/>
              <a:t>Makes the conversion formulas easier to read and understand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296" y="2008015"/>
            <a:ext cx="8602720" cy="1500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22725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Logical Operators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We have used conditional statements to help us determine if the execution should take one path (true path) or another path (false path)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But until now, these conditional statements have been very basic</a:t>
            </a:r>
          </a:p>
          <a:p>
            <a:r>
              <a:rPr lang="en-US" dirty="0">
                <a:cs typeface="Times New Roman" panose="02020603050405020304" pitchFamily="18" charset="0"/>
              </a:rPr>
              <a:t>Usually, whether a statement is executed is determined by a </a:t>
            </a:r>
            <a:r>
              <a:rPr lang="en-US" u="sng" dirty="0">
                <a:cs typeface="Times New Roman" panose="02020603050405020304" pitchFamily="18" charset="0"/>
              </a:rPr>
              <a:t>combination</a:t>
            </a:r>
            <a:r>
              <a:rPr lang="en-US" dirty="0">
                <a:cs typeface="Times New Roman" panose="02020603050405020304" pitchFamily="18" charset="0"/>
              </a:rPr>
              <a:t> of several conditions.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You can use logical operators to combine these conditions to form a compound Boolean expression.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7644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Logical Operators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Logical operators, also known as Boolean operators, operate on Boolean values to create a new Boolean value</a:t>
            </a:r>
          </a:p>
          <a:p>
            <a:r>
              <a:rPr lang="en-US" dirty="0">
                <a:cs typeface="Times New Roman" panose="02020603050405020304" pitchFamily="18" charset="0"/>
              </a:rPr>
              <a:t>The following page shows the four logical operators we will use</a:t>
            </a:r>
          </a:p>
          <a:p>
            <a:r>
              <a:rPr lang="en-US" dirty="0">
                <a:cs typeface="Times New Roman" panose="02020603050405020304" pitchFamily="18" charset="0"/>
              </a:rPr>
              <a:t>The four pages after that show a truth table for each logical operator and some examples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1791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371600"/>
          </a:xfrm>
        </p:spPr>
        <p:txBody>
          <a:bodyPr/>
          <a:lstStyle/>
          <a:p>
            <a:r>
              <a:rPr lang="en-US" altLang="en-US" dirty="0"/>
              <a:t>Logical Operators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209857"/>
              </p:ext>
            </p:extLst>
          </p:nvPr>
        </p:nvGraphicFramePr>
        <p:xfrm>
          <a:off x="270640" y="1618750"/>
          <a:ext cx="8604250" cy="4611690"/>
        </p:xfrm>
        <a:graphic>
          <a:graphicData uri="http://schemas.openxmlformats.org/drawingml/2006/table">
            <a:tbl>
              <a:tblPr/>
              <a:tblGrid>
                <a:gridCol w="2868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7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8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Operator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Name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Description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!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not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logical negation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&amp;&amp;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logical conjunction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||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logical disjunction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2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^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exclusive or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logical exclusion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907183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371600"/>
          </a:xfrm>
        </p:spPr>
        <p:txBody>
          <a:bodyPr/>
          <a:lstStyle/>
          <a:p>
            <a:r>
              <a:rPr lang="en-US" altLang="en-US"/>
              <a:t>Truth Table for Operator !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2362200" y="324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052638" y="3019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0" y="3021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1752" name="Rectangle 7"/>
          <p:cNvSpPr>
            <a:spLocks noChangeArrowheads="1"/>
          </p:cNvSpPr>
          <p:nvPr/>
        </p:nvSpPr>
        <p:spPr bwMode="auto">
          <a:xfrm>
            <a:off x="0" y="3021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099952"/>
              </p:ext>
            </p:extLst>
          </p:nvPr>
        </p:nvGraphicFramePr>
        <p:xfrm>
          <a:off x="2362200" y="1623965"/>
          <a:ext cx="4090440" cy="4224339"/>
        </p:xfrm>
        <a:graphic>
          <a:graphicData uri="http://schemas.openxmlformats.org/drawingml/2006/table">
            <a:tbl>
              <a:tblPr/>
              <a:tblGrid>
                <a:gridCol w="2132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08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!p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8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8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71823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371600"/>
          </a:xfrm>
        </p:spPr>
        <p:txBody>
          <a:bodyPr/>
          <a:lstStyle/>
          <a:p>
            <a:r>
              <a:rPr lang="en-US" altLang="en-US"/>
              <a:t>Truth Table for Operator &amp;&amp;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052638" y="2795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2774" name="Rectangle 5"/>
          <p:cNvSpPr>
            <a:spLocks noChangeArrowheads="1"/>
          </p:cNvSpPr>
          <p:nvPr/>
        </p:nvSpPr>
        <p:spPr bwMode="auto">
          <a:xfrm>
            <a:off x="0" y="2811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382185"/>
              </p:ext>
            </p:extLst>
          </p:nvPr>
        </p:nvGraphicFramePr>
        <p:xfrm>
          <a:off x="2756427" y="1278320"/>
          <a:ext cx="3631145" cy="5078414"/>
        </p:xfrm>
        <a:graphic>
          <a:graphicData uri="http://schemas.openxmlformats.org/drawingml/2006/table">
            <a:tbl>
              <a:tblPr/>
              <a:tblGrid>
                <a:gridCol w="1019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4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8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&amp;&amp; 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8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1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801528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371600"/>
          </a:xfrm>
        </p:spPr>
        <p:txBody>
          <a:bodyPr/>
          <a:lstStyle/>
          <a:p>
            <a:r>
              <a:rPr lang="en-US" altLang="en-US"/>
              <a:t>Truth Table for Operator ||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2052638" y="2795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0" y="2792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507628"/>
              </p:ext>
            </p:extLst>
          </p:nvPr>
        </p:nvGraphicFramePr>
        <p:xfrm>
          <a:off x="2266656" y="1163105"/>
          <a:ext cx="4610688" cy="5079999"/>
        </p:xfrm>
        <a:graphic>
          <a:graphicData uri="http://schemas.openxmlformats.org/drawingml/2006/table">
            <a:tbl>
              <a:tblPr/>
              <a:tblGrid>
                <a:gridCol w="1423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8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1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|| p</a:t>
                      </a:r>
                      <a:r>
                        <a:rPr kumimoji="0" lang="en-US" sz="2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11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43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632721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9818"/>
            <a:ext cx="7772400" cy="1371600"/>
          </a:xfrm>
        </p:spPr>
        <p:txBody>
          <a:bodyPr/>
          <a:lstStyle/>
          <a:p>
            <a:r>
              <a:rPr lang="en-US" altLang="en-US" dirty="0"/>
              <a:t>Truth Table for Operator ^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2052638" y="2795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2052638" y="2795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620696"/>
              </p:ext>
            </p:extLst>
          </p:nvPr>
        </p:nvGraphicFramePr>
        <p:xfrm>
          <a:off x="1883420" y="1323960"/>
          <a:ext cx="5377160" cy="4765427"/>
        </p:xfrm>
        <a:graphic>
          <a:graphicData uri="http://schemas.openxmlformats.org/drawingml/2006/table">
            <a:tbl>
              <a:tblPr/>
              <a:tblGrid>
                <a:gridCol w="1498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8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0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56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^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 Times Italic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77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85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7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6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38213" algn="ctr"/>
                          <a:tab pos="2025650" algn="ctr"/>
                          <a:tab pos="3052763" algn="ctr"/>
                          <a:tab pos="4090988" algn="ctr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false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oudy Sans Medium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031720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tests the usage of </a:t>
            </a:r>
            <a:r>
              <a:rPr lang="en-US" altLang="en-US" dirty="0" err="1">
                <a:cs typeface="Times New Roman" panose="02020603050405020304" pitchFamily="18" charset="0"/>
              </a:rPr>
              <a:t>boolean</a:t>
            </a:r>
            <a:r>
              <a:rPr lang="en-US" altLang="en-US" dirty="0">
                <a:cs typeface="Times New Roman" panose="02020603050405020304" pitchFamily="18" charset="0"/>
              </a:rPr>
              <a:t> operators. Specifically, your program should prompt the user to enter one integer. Your program should then determine if the value is divisible by </a:t>
            </a:r>
            <a:r>
              <a:rPr lang="en-US" altLang="en-US" u="sng" dirty="0">
                <a:cs typeface="Times New Roman" panose="02020603050405020304" pitchFamily="18" charset="0"/>
              </a:rPr>
              <a:t>2 and 3</a:t>
            </a:r>
            <a:r>
              <a:rPr lang="en-US" altLang="en-US" dirty="0">
                <a:cs typeface="Times New Roman" panose="02020603050405020304" pitchFamily="18" charset="0"/>
              </a:rPr>
              <a:t>, by </a:t>
            </a:r>
            <a:r>
              <a:rPr lang="en-US" altLang="en-US" u="sng" dirty="0">
                <a:cs typeface="Times New Roman" panose="02020603050405020304" pitchFamily="18" charset="0"/>
              </a:rPr>
              <a:t>2 or 3</a:t>
            </a:r>
            <a:r>
              <a:rPr lang="en-US" altLang="en-US" dirty="0">
                <a:cs typeface="Times New Roman" panose="02020603050405020304" pitchFamily="18" charset="0"/>
              </a:rPr>
              <a:t>, </a:t>
            </a:r>
            <a:r>
              <a:rPr lang="en-US" altLang="en-US" b="1" dirty="0">
                <a:cs typeface="Times New Roman" panose="02020603050405020304" pitchFamily="18" charset="0"/>
              </a:rPr>
              <a:t>or</a:t>
            </a:r>
            <a:r>
              <a:rPr lang="en-US" altLang="en-US" dirty="0">
                <a:cs typeface="Times New Roman" panose="02020603050405020304" pitchFamily="18" charset="0"/>
              </a:rPr>
              <a:t> by </a:t>
            </a:r>
            <a:r>
              <a:rPr lang="en-US" altLang="en-US" u="sng" dirty="0">
                <a:cs typeface="Times New Roman" panose="02020603050405020304" pitchFamily="18" charset="0"/>
              </a:rPr>
              <a:t>2 or 3 but not both</a:t>
            </a:r>
            <a:r>
              <a:rPr lang="en-US" altLang="en-US" dirty="0"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07979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64112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What does it mean “the value is divisible by”?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If a number is divisible by some other number, this means that it divides perfectly into that number with no remainder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15 is divisible by 3 and also by 5.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However, 15 is not divisible by 4.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Example: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4 is divisible by 2.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4 is not divisible by 3.</a:t>
            </a:r>
          </a:p>
        </p:txBody>
      </p:sp>
    </p:spTree>
    <p:extLst>
      <p:ext uri="{BB962C8B-B14F-4D97-AF65-F5344CB8AC3E}">
        <p14:creationId xmlns:p14="http://schemas.microsoft.com/office/powerpoint/2010/main" val="240811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27140"/>
          </a:xfrm>
        </p:spPr>
        <p:txBody>
          <a:bodyPr/>
          <a:lstStyle/>
          <a:p>
            <a:r>
              <a:rPr lang="en-US" altLang="en-US" sz="3900" dirty="0"/>
              <a:t>The </a:t>
            </a:r>
            <a:r>
              <a:rPr lang="en-US" altLang="en-US" sz="3900" b="1" dirty="0" err="1">
                <a:solidFill>
                  <a:srgbClr val="00B0F0"/>
                </a:solidFill>
                <a:latin typeface="Courier New" panose="02070309020205020404" pitchFamily="49" charset="0"/>
              </a:rPr>
              <a:t>boolean</a:t>
            </a:r>
            <a:r>
              <a:rPr lang="en-US" altLang="en-US" sz="3900" dirty="0"/>
              <a:t> Type and Operators</a:t>
            </a:r>
            <a:endParaRPr lang="en-US" alt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1939"/>
            <a:ext cx="8305800" cy="503105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Often in a program you need to compare two values, such as whether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i</a:t>
            </a:r>
            <a:r>
              <a:rPr lang="en-US" altLang="en-US" dirty="0"/>
              <a:t> is greater than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j</a:t>
            </a:r>
            <a:r>
              <a:rPr lang="en-US" altLang="en-US" dirty="0"/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Or if an inputted value, such as </a:t>
            </a:r>
            <a:r>
              <a:rPr lang="en-US" altLang="en-US" dirty="0">
                <a:latin typeface="Courier"/>
              </a:rPr>
              <a:t>radius</a:t>
            </a:r>
            <a:r>
              <a:rPr lang="en-US" altLang="en-US" dirty="0"/>
              <a:t>, is less than zero.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Java provides six </a:t>
            </a:r>
            <a:r>
              <a:rPr lang="en-US" altLang="en-US" i="1" dirty="0"/>
              <a:t>relational operators</a:t>
            </a:r>
            <a:r>
              <a:rPr lang="en-US" altLang="en-US" dirty="0"/>
              <a:t> (also known as comparison operators) that can be used to compare two values.</a:t>
            </a:r>
          </a:p>
        </p:txBody>
      </p:sp>
    </p:spTree>
    <p:extLst>
      <p:ext uri="{BB962C8B-B14F-4D97-AF65-F5344CB8AC3E}">
        <p14:creationId xmlns:p14="http://schemas.microsoft.com/office/powerpoint/2010/main" val="1889235091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 how do we check for divisibility?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use mod (%)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Example: check if some number, x, is divisible by 3</a:t>
            </a:r>
          </a:p>
          <a:p>
            <a:pPr marL="1371600" lvl="3" indent="0">
              <a:buNone/>
            </a:pPr>
            <a:r>
              <a:rPr lang="en-US" altLang="en-US" b="1" dirty="0">
                <a:latin typeface="Courier"/>
                <a:cs typeface="Times New Roman" panose="02020603050405020304" pitchFamily="18" charset="0"/>
              </a:rPr>
              <a:t>if (x % 3 == 0)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says: if we divide by 3 and the remainder is zero…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And that is exactly what we want!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However, we must check the divisibility of two numbers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both 2 and 3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This means we must use logical operators</a:t>
            </a:r>
          </a:p>
        </p:txBody>
      </p:sp>
    </p:spTree>
    <p:extLst>
      <p:ext uri="{BB962C8B-B14F-4D97-AF65-F5344CB8AC3E}">
        <p14:creationId xmlns:p14="http://schemas.microsoft.com/office/powerpoint/2010/main" val="177865164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Prompt user for input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Scan the integer value from user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Determine the divisibility conditions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Display results to user</a:t>
            </a:r>
          </a:p>
        </p:txBody>
      </p:sp>
    </p:spTree>
    <p:extLst>
      <p:ext uri="{BB962C8B-B14F-4D97-AF65-F5344CB8AC3E}">
        <p14:creationId xmlns:p14="http://schemas.microsoft.com/office/powerpoint/2010/main" val="393760524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708" y="1969610"/>
            <a:ext cx="6137067" cy="44834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614547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4: </a:t>
            </a:r>
            <a:r>
              <a:rPr lang="en-US" dirty="0" err="1"/>
              <a:t>TestBooleanOperators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4468672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22" y="2392065"/>
            <a:ext cx="8656956" cy="25731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740251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Logical Operators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Final notes: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If one of the operands of an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&amp;&amp;</a:t>
            </a:r>
            <a:r>
              <a:rPr lang="en-US" dirty="0">
                <a:cs typeface="Times New Roman" panose="02020603050405020304" pitchFamily="18" charset="0"/>
              </a:rPr>
              <a:t> operator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false</a:t>
            </a:r>
            <a:r>
              <a:rPr lang="en-US" dirty="0">
                <a:cs typeface="Times New Roman" panose="02020603050405020304" pitchFamily="18" charset="0"/>
              </a:rPr>
              <a:t>, then the expression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false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If one of the operands of an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||</a:t>
            </a:r>
            <a:r>
              <a:rPr lang="en-US" dirty="0">
                <a:cs typeface="Times New Roman" panose="02020603050405020304" pitchFamily="18" charset="0"/>
              </a:rPr>
              <a:t> operator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true</a:t>
            </a:r>
            <a:r>
              <a:rPr lang="en-US" dirty="0">
                <a:cs typeface="Times New Roman" panose="02020603050405020304" pitchFamily="18" charset="0"/>
              </a:rPr>
              <a:t>, then the expression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true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Java uses these properties to improve the performance of these operators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Example: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When evaluating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p1 &amp;&amp; p2</a:t>
            </a:r>
            <a:r>
              <a:rPr lang="en-US" dirty="0">
                <a:cs typeface="Times New Roman" panose="02020603050405020304" pitchFamily="18" charset="0"/>
              </a:rPr>
              <a:t>, Java first evaluates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p1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If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p1</a:t>
            </a:r>
            <a:r>
              <a:rPr lang="en-US" dirty="0">
                <a:cs typeface="Times New Roman" panose="02020603050405020304" pitchFamily="18" charset="0"/>
              </a:rPr>
              <a:t>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true</a:t>
            </a:r>
            <a:r>
              <a:rPr lang="en-US" dirty="0">
                <a:cs typeface="Times New Roman" panose="02020603050405020304" pitchFamily="18" charset="0"/>
              </a:rPr>
              <a:t>, Java will evaluate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p2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But if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p1</a:t>
            </a:r>
            <a:r>
              <a:rPr lang="en-US" dirty="0">
                <a:cs typeface="Times New Roman" panose="02020603050405020304" pitchFamily="18" charset="0"/>
              </a:rPr>
              <a:t> is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false</a:t>
            </a:r>
            <a:r>
              <a:rPr lang="en-US" dirty="0">
                <a:cs typeface="Times New Roman" panose="02020603050405020304" pitchFamily="18" charset="0"/>
              </a:rPr>
              <a:t>, Java will not even check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p2</a:t>
            </a:r>
            <a:endParaRPr lang="en-US" b="1" dirty="0">
              <a:solidFill>
                <a:srgbClr val="00B0F0"/>
              </a:solidFill>
              <a:latin typeface="Courier"/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9402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altLang="en-US" dirty="0"/>
              <a:t>Logical Operators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b="1" u="sng" dirty="0">
                <a:cs typeface="Times New Roman" panose="02020603050405020304" pitchFamily="18" charset="0"/>
              </a:rPr>
              <a:t>Caution</a:t>
            </a:r>
            <a:r>
              <a:rPr lang="en-US" altLang="en-US" dirty="0"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In mathematics, the following expression is correct:</a:t>
            </a:r>
          </a:p>
          <a:p>
            <a:pPr marL="857250" lvl="2" indent="0">
              <a:buNone/>
            </a:pPr>
            <a:r>
              <a:rPr lang="en-US" sz="22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</a:t>
            </a:r>
            <a:r>
              <a:rPr lang="en-US" sz="2200" b="1" dirty="0">
                <a:latin typeface="Courier"/>
                <a:cs typeface="Times New Roman" panose="02020603050405020304" pitchFamily="18" charset="0"/>
              </a:rPr>
              <a:t> &lt;= </a:t>
            </a:r>
            <a:r>
              <a:rPr lang="en-US" sz="2200" b="1" dirty="0" err="1">
                <a:latin typeface="Courier"/>
                <a:cs typeface="Times New Roman" panose="02020603050405020304" pitchFamily="18" charset="0"/>
              </a:rPr>
              <a:t>daysInMonth</a:t>
            </a:r>
            <a:r>
              <a:rPr lang="en-US" sz="2200" b="1" dirty="0">
                <a:latin typeface="Courier"/>
                <a:cs typeface="Times New Roman" panose="02020603050405020304" pitchFamily="18" charset="0"/>
              </a:rPr>
              <a:t> &lt;= </a:t>
            </a:r>
            <a:r>
              <a:rPr lang="en-US" sz="22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31</a:t>
            </a:r>
          </a:p>
          <a:p>
            <a:pPr marL="857250" lvl="2" indent="0">
              <a:buNone/>
            </a:pPr>
            <a:endParaRPr lang="en-US" dirty="0"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However, it is </a:t>
            </a:r>
            <a:r>
              <a:rPr lang="en-US" b="1" u="sng" dirty="0">
                <a:cs typeface="Times New Roman" panose="02020603050405020304" pitchFamily="18" charset="0"/>
              </a:rPr>
              <a:t>not</a:t>
            </a:r>
            <a:r>
              <a:rPr lang="en-US" dirty="0">
                <a:cs typeface="Times New Roman" panose="02020603050405020304" pitchFamily="18" charset="0"/>
              </a:rPr>
              <a:t> correct in Java, because</a:t>
            </a:r>
            <a:br>
              <a:rPr lang="en-US" dirty="0">
                <a:cs typeface="Times New Roman" panose="02020603050405020304" pitchFamily="18" charset="0"/>
              </a:rPr>
            </a:br>
            <a:r>
              <a:rPr lang="en-US" dirty="0">
                <a:latin typeface="Courier"/>
                <a:cs typeface="Times New Roman" panose="02020603050405020304" pitchFamily="18" charset="0"/>
              </a:rPr>
              <a:t>1 &lt;= </a:t>
            </a:r>
            <a:r>
              <a:rPr lang="en-US" dirty="0" err="1">
                <a:latin typeface="Courier"/>
                <a:cs typeface="Times New Roman" panose="02020603050405020304" pitchFamily="18" charset="0"/>
              </a:rPr>
              <a:t>daysInMonth</a:t>
            </a:r>
            <a:r>
              <a:rPr lang="en-US" dirty="0">
                <a:cs typeface="Times New Roman" panose="02020603050405020304" pitchFamily="18" charset="0"/>
              </a:rPr>
              <a:t> is evaluated to a </a:t>
            </a:r>
            <a:r>
              <a:rPr lang="en-US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boolean</a:t>
            </a:r>
            <a:r>
              <a:rPr lang="en-US" dirty="0">
                <a:cs typeface="Times New Roman" panose="02020603050405020304" pitchFamily="18" charset="0"/>
              </a:rPr>
              <a:t> value, which cannot be compared to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31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correct expression in Java is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2200" b="1" dirty="0">
                <a:latin typeface="Courier"/>
              </a:rPr>
              <a:t>(</a:t>
            </a:r>
            <a:r>
              <a:rPr lang="en-US" sz="2200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sz="2200" b="1" dirty="0">
                <a:latin typeface="Courier"/>
              </a:rPr>
              <a:t> &lt;= </a:t>
            </a:r>
            <a:r>
              <a:rPr lang="en-US" sz="2200" b="1" dirty="0" err="1">
                <a:latin typeface="Courier"/>
              </a:rPr>
              <a:t>daysInMonth</a:t>
            </a:r>
            <a:r>
              <a:rPr lang="en-US" sz="2200" b="1" dirty="0">
                <a:latin typeface="Courier"/>
              </a:rPr>
              <a:t>) &amp;&amp; (</a:t>
            </a:r>
            <a:r>
              <a:rPr lang="en-US" sz="2200" b="1" dirty="0" err="1">
                <a:latin typeface="Courier"/>
              </a:rPr>
              <a:t>daysInMonth</a:t>
            </a:r>
            <a:r>
              <a:rPr lang="en-US" sz="2200" b="1" dirty="0">
                <a:latin typeface="Courier"/>
              </a:rPr>
              <a:t> &lt;= </a:t>
            </a:r>
            <a:r>
              <a:rPr lang="en-US" sz="2200" b="1" dirty="0">
                <a:solidFill>
                  <a:srgbClr val="00B0F0"/>
                </a:solidFill>
                <a:latin typeface="Courier"/>
              </a:rPr>
              <a:t>31</a:t>
            </a:r>
            <a:r>
              <a:rPr lang="en-US" sz="2200" b="1" dirty="0">
                <a:latin typeface="Courier"/>
              </a:rPr>
              <a:t>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4310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dirty="0"/>
              <a:t>Assuming that </a:t>
            </a:r>
            <a:r>
              <a:rPr lang="en-US" b="1" dirty="0">
                <a:latin typeface="Courier"/>
              </a:rPr>
              <a:t>x</a:t>
            </a:r>
            <a:r>
              <a:rPr lang="en-US" dirty="0"/>
              <a:t> is </a:t>
            </a:r>
            <a:r>
              <a:rPr lang="en-US" b="1" dirty="0">
                <a:latin typeface="Courier"/>
              </a:rPr>
              <a:t>1</a:t>
            </a:r>
            <a:r>
              <a:rPr lang="en-US" dirty="0"/>
              <a:t>, show the result of the following Boolean expressions: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(true) &amp;&amp; (3 &gt; 4)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!(x &gt;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 &amp;&amp; (x &gt;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&gt;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 || (x &lt;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!=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 || (x ==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&gt;=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 || (x &lt;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0</a:t>
            </a:r>
            <a:r>
              <a:rPr lang="en-US" dirty="0">
                <a:latin typeface="Courier"/>
              </a:rPr>
              <a:t>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latin typeface="Courier"/>
              </a:rPr>
              <a:t>(x !=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) == !(x ==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dirty="0">
                <a:latin typeface="Courier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85722" y="2392065"/>
            <a:ext cx="1489108" cy="312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false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false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  <a:p>
            <a:pPr>
              <a:spcAft>
                <a:spcPts val="700"/>
              </a:spcAft>
            </a:pPr>
            <a:r>
              <a:rPr lang="en-US" sz="2800" dirty="0">
                <a:latin typeface="Courier"/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185640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6041"/>
            <a:ext cx="7772400" cy="1121300"/>
          </a:xfrm>
        </p:spPr>
        <p:txBody>
          <a:bodyPr/>
          <a:lstStyle/>
          <a:p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Check Point</a:t>
            </a:r>
            <a:endParaRPr lang="en-US" sz="5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30" cy="5044747"/>
          </a:xfrm>
        </p:spPr>
        <p:txBody>
          <a:bodyPr/>
          <a:lstStyle/>
          <a:p>
            <a:r>
              <a:rPr lang="en-US" sz="2800" dirty="0"/>
              <a:t>Write a Boolean expression that evaluates to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true </a:t>
            </a:r>
            <a:r>
              <a:rPr lang="en-US" sz="2800" dirty="0"/>
              <a:t>if a number stored in variable </a:t>
            </a:r>
            <a:r>
              <a:rPr lang="en-US" sz="2800" b="1" dirty="0" err="1">
                <a:solidFill>
                  <a:srgbClr val="00B0F0"/>
                </a:solidFill>
                <a:latin typeface="Courier"/>
              </a:rPr>
              <a:t>num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sz="2800" dirty="0"/>
              <a:t>is between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sz="2800" dirty="0"/>
              <a:t> and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100</a:t>
            </a:r>
            <a:r>
              <a:rPr lang="en-US" sz="2800" dirty="0"/>
              <a:t>.</a:t>
            </a:r>
          </a:p>
          <a:p>
            <a:pPr lvl="1"/>
            <a:r>
              <a:rPr lang="en-US" sz="2400" dirty="0"/>
              <a:t>Solution:</a:t>
            </a:r>
          </a:p>
          <a:p>
            <a:pPr marL="457200" lvl="1" indent="0">
              <a:buNone/>
            </a:pPr>
            <a:r>
              <a:rPr lang="en-US" sz="2400" b="1" dirty="0">
                <a:latin typeface="Courier"/>
              </a:rPr>
              <a:t>	(1 &lt;= </a:t>
            </a:r>
            <a:r>
              <a:rPr lang="en-US" sz="2400" b="1" dirty="0" err="1">
                <a:latin typeface="Courier"/>
              </a:rPr>
              <a:t>num</a:t>
            </a:r>
            <a:r>
              <a:rPr lang="en-US" sz="2400" b="1" dirty="0">
                <a:latin typeface="Courier"/>
              </a:rPr>
              <a:t>) &amp;&amp; (</a:t>
            </a:r>
            <a:r>
              <a:rPr lang="en-US" sz="2400" b="1" dirty="0" err="1">
                <a:latin typeface="Courier"/>
              </a:rPr>
              <a:t>num</a:t>
            </a:r>
            <a:r>
              <a:rPr lang="en-US" sz="2400" b="1" dirty="0">
                <a:latin typeface="Courier"/>
              </a:rPr>
              <a:t> &lt;= 100)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Write a Boolean expression that evaluates to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true </a:t>
            </a:r>
            <a:r>
              <a:rPr lang="en-US" sz="2800" dirty="0"/>
              <a:t>if a number stored in variable </a:t>
            </a:r>
            <a:r>
              <a:rPr lang="en-US" sz="2800" b="1" dirty="0" err="1">
                <a:solidFill>
                  <a:srgbClr val="00B0F0"/>
                </a:solidFill>
                <a:latin typeface="Courier"/>
              </a:rPr>
              <a:t>num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 </a:t>
            </a:r>
            <a:r>
              <a:rPr lang="en-US" sz="2800" dirty="0"/>
              <a:t>is between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1</a:t>
            </a:r>
            <a:r>
              <a:rPr lang="en-US" sz="2800" dirty="0"/>
              <a:t> and </a:t>
            </a:r>
            <a:r>
              <a:rPr lang="en-US" sz="2800" b="1" dirty="0">
                <a:solidFill>
                  <a:srgbClr val="00B0F0"/>
                </a:solidFill>
                <a:latin typeface="Courier"/>
              </a:rPr>
              <a:t>100</a:t>
            </a:r>
            <a:r>
              <a:rPr lang="en-US" sz="2800" dirty="0"/>
              <a:t> or the number is negative.</a:t>
            </a:r>
          </a:p>
          <a:p>
            <a:pPr lvl="1"/>
            <a:r>
              <a:rPr lang="en-US" sz="2400" dirty="0"/>
              <a:t>Solution:</a:t>
            </a:r>
          </a:p>
          <a:p>
            <a:pPr marL="457200" lvl="1" indent="0">
              <a:buNone/>
            </a:pPr>
            <a:r>
              <a:rPr lang="en-US" sz="2400" b="1" dirty="0">
                <a:latin typeface="Courier"/>
              </a:rPr>
              <a:t>	(1 &lt;= </a:t>
            </a:r>
            <a:r>
              <a:rPr lang="en-US" sz="2400" b="1" dirty="0" err="1">
                <a:latin typeface="Courier"/>
              </a:rPr>
              <a:t>num</a:t>
            </a:r>
            <a:r>
              <a:rPr lang="en-US" sz="2400" b="1" dirty="0">
                <a:latin typeface="Courier"/>
              </a:rPr>
              <a:t>) &amp;&amp; (</a:t>
            </a:r>
            <a:r>
              <a:rPr lang="en-US" sz="2400" b="1" dirty="0" err="1">
                <a:latin typeface="Courier"/>
              </a:rPr>
              <a:t>num</a:t>
            </a:r>
            <a:r>
              <a:rPr lang="en-US" sz="2400" b="1" dirty="0">
                <a:latin typeface="Courier"/>
              </a:rPr>
              <a:t> &lt;= 100) || (</a:t>
            </a:r>
            <a:r>
              <a:rPr lang="en-US" sz="2400" b="1" dirty="0" err="1">
                <a:latin typeface="Courier"/>
              </a:rPr>
              <a:t>num</a:t>
            </a:r>
            <a:r>
              <a:rPr lang="en-US" sz="2400" b="1" dirty="0">
                <a:latin typeface="Courier"/>
              </a:rPr>
              <a:t> &lt; 0)</a:t>
            </a:r>
          </a:p>
        </p:txBody>
      </p:sp>
    </p:spTree>
    <p:extLst>
      <p:ext uri="{BB962C8B-B14F-4D97-AF65-F5344CB8AC3E}">
        <p14:creationId xmlns:p14="http://schemas.microsoft.com/office/powerpoint/2010/main" val="378096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5: Leap Year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Write a program that determines if a given year is a leap year. Specifically, ask the user to enter a year. Then determine if that year is a leap year and display the results.</a:t>
            </a:r>
            <a:endParaRPr lang="en-US" dirty="0"/>
          </a:p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Step 1: Problem-solving Phase</a:t>
            </a:r>
          </a:p>
          <a:p>
            <a:pPr lvl="1"/>
            <a:r>
              <a:rPr lang="en-US" dirty="0"/>
              <a:t>Step 2: Implementation Phase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708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64112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What is a leap year?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A leap year has 366 days (instead of 365)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Why?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 earth takes approximately 365.25 days to circle around the sun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However, the Gregorian year has only 365 days</a:t>
            </a:r>
          </a:p>
          <a:p>
            <a:pPr lvl="3"/>
            <a:r>
              <a:rPr lang="en-US" altLang="en-US" dirty="0">
                <a:cs typeface="Times New Roman" panose="02020603050405020304" pitchFamily="18" charset="0"/>
              </a:rPr>
              <a:t>Therefore, every four years, the number of days is increased to 366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A year is a leap year if it is divisibly by 4 but not by 100, or if it is divisible by 400.</a:t>
            </a:r>
          </a:p>
        </p:txBody>
      </p:sp>
    </p:spTree>
    <p:extLst>
      <p:ext uri="{BB962C8B-B14F-4D97-AF65-F5344CB8AC3E}">
        <p14:creationId xmlns:p14="http://schemas.microsoft.com/office/powerpoint/2010/main" val="342516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371600"/>
          </a:xfrm>
        </p:spPr>
        <p:txBody>
          <a:bodyPr/>
          <a:lstStyle/>
          <a:p>
            <a:r>
              <a:rPr lang="en-US" altLang="en-US"/>
              <a:t>Relational Operators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15" y="1579235"/>
            <a:ext cx="8694169" cy="43844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90728333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64112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Which years are leap years?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There are three criteria: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The year must be evenly divisibly by 4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If the year can be evenly divided by 100, then it is NOT a leap year, unless…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The year is also evenly divisible by 400. Then it is a leap year.</a:t>
            </a:r>
          </a:p>
          <a:p>
            <a:pPr lvl="2"/>
            <a:endParaRPr lang="en-US" altLang="en-US" dirty="0">
              <a:cs typeface="Times New Roman" panose="02020603050405020304" pitchFamily="18" charset="0"/>
            </a:endParaRP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Summary: a year is a leap year if it is divisibly by 4 but not by 100, or if it is divisible by 400.</a:t>
            </a:r>
          </a:p>
        </p:txBody>
      </p:sp>
    </p:spTree>
    <p:extLst>
      <p:ext uri="{BB962C8B-B14F-4D97-AF65-F5344CB8AC3E}">
        <p14:creationId xmlns:p14="http://schemas.microsoft.com/office/powerpoint/2010/main" val="186785027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834955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Notes: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Summary: a year is a leap year if it is divisibly by 4 but not by 100, or if it is divisible by 400.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We need to write a Boolean expression to determine if a given variable, year, is a leap year.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Consider how to convert the above condition into a Boolean expression.</a:t>
            </a:r>
          </a:p>
          <a:p>
            <a:pPr lvl="2"/>
            <a:r>
              <a:rPr lang="en-US" altLang="en-US" dirty="0">
                <a:cs typeface="Times New Roman" panose="02020603050405020304" pitchFamily="18" charset="0"/>
              </a:rPr>
              <a:t>Solution:</a:t>
            </a:r>
          </a:p>
          <a:p>
            <a:pPr marL="1371600" lvl="3" indent="0">
              <a:buNone/>
            </a:pPr>
            <a:r>
              <a:rPr lang="en-US" altLang="en-US" sz="1600" b="1" dirty="0" err="1">
                <a:latin typeface="Courier"/>
                <a:cs typeface="Times New Roman" panose="02020603050405020304" pitchFamily="18" charset="0"/>
              </a:rPr>
              <a:t>boolean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</a:t>
            </a:r>
            <a:r>
              <a:rPr lang="en-US" altLang="en-US" sz="1600" b="1" dirty="0" err="1">
                <a:latin typeface="Courier"/>
                <a:cs typeface="Times New Roman" panose="02020603050405020304" pitchFamily="18" charset="0"/>
              </a:rPr>
              <a:t>isLeapYear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=</a:t>
            </a:r>
          </a:p>
          <a:p>
            <a:pPr marL="1371600" lvl="3" indent="0">
              <a:buNone/>
            </a:pP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 (year %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4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==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&amp;&amp; year %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100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!=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) || (year %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400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 == </a:t>
            </a:r>
            <a:r>
              <a:rPr lang="en-US" altLang="en-US" sz="16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0</a:t>
            </a:r>
            <a:r>
              <a:rPr lang="en-US" altLang="en-US" sz="1600" b="1" dirty="0">
                <a:latin typeface="Courier"/>
                <a:cs typeface="Times New Roman" panose="02020603050405020304" pitchFamily="18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827511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9045" y="1341437"/>
            <a:ext cx="8525909" cy="5121557"/>
          </a:xfrm>
        </p:spPr>
        <p:txBody>
          <a:bodyPr/>
          <a:lstStyle/>
          <a:p>
            <a:r>
              <a:rPr lang="en-US" b="1" dirty="0">
                <a:cs typeface="Times New Roman" panose="02020603050405020304" pitchFamily="18" charset="0"/>
              </a:rPr>
              <a:t>St</a:t>
            </a:r>
            <a:r>
              <a:rPr lang="en-US" b="1" dirty="0"/>
              <a:t>ep 1</a:t>
            </a:r>
            <a:r>
              <a:rPr lang="en-US" dirty="0"/>
              <a:t>: Problem-solving Phase</a:t>
            </a:r>
          </a:p>
          <a:p>
            <a:pPr lvl="1"/>
            <a:r>
              <a:rPr lang="en-US" altLang="en-US" dirty="0">
                <a:cs typeface="Times New Roman" panose="02020603050405020304" pitchFamily="18" charset="0"/>
              </a:rPr>
              <a:t>Algorithm: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Prompt user for input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Scan the year from user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Determine if it is a leap year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altLang="en-US" dirty="0">
                <a:cs typeface="Times New Roman" panose="02020603050405020304" pitchFamily="18" charset="0"/>
              </a:rPr>
              <a:t>Display results to user</a:t>
            </a:r>
          </a:p>
        </p:txBody>
      </p:sp>
    </p:spTree>
    <p:extLst>
      <p:ext uri="{BB962C8B-B14F-4D97-AF65-F5344CB8AC3E}">
        <p14:creationId xmlns:p14="http://schemas.microsoft.com/office/powerpoint/2010/main" val="29834793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46041"/>
            <a:ext cx="7841915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743388"/>
          </a:xfrm>
        </p:spPr>
        <p:txBody>
          <a:bodyPr/>
          <a:lstStyle/>
          <a:p>
            <a:r>
              <a:rPr lang="en-US" b="1" dirty="0"/>
              <a:t>Step 2</a:t>
            </a:r>
            <a:r>
              <a:rPr lang="en-US" dirty="0"/>
              <a:t>: Implementation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19" y="2200040"/>
            <a:ext cx="6946845" cy="3987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46426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dirty="0"/>
              <a:t>Program 5: Leap Year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70640" y="1341438"/>
            <a:ext cx="8679530" cy="4468672"/>
          </a:xfrm>
        </p:spPr>
        <p:txBody>
          <a:bodyPr/>
          <a:lstStyle/>
          <a:p>
            <a:r>
              <a:rPr lang="en-US" b="1" dirty="0"/>
              <a:t>Run the Program:</a:t>
            </a:r>
          </a:p>
        </p:txBody>
      </p:sp>
      <p:sp>
        <p:nvSpPr>
          <p:cNvPr id="7" name="Rectangle 10">
            <a:hlinkClick r:id="rId2"/>
          </p:cNvPr>
          <p:cNvSpPr>
            <a:spLocks noChangeArrowheads="1"/>
          </p:cNvSpPr>
          <p:nvPr/>
        </p:nvSpPr>
        <p:spPr bwMode="auto">
          <a:xfrm>
            <a:off x="2190890" y="6002135"/>
            <a:ext cx="4762220" cy="34324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 dirty="0">
                <a:solidFill>
                  <a:srgbClr val="FFFF00"/>
                </a:solidFill>
                <a:latin typeface="Courier"/>
              </a:rPr>
              <a:t>Click here</a:t>
            </a:r>
            <a:r>
              <a:rPr lang="en-US" altLang="en-US" sz="1800" b="1" dirty="0">
                <a:solidFill>
                  <a:schemeClr val="bg1"/>
                </a:solidFill>
                <a:latin typeface="Courier"/>
              </a:rPr>
              <a:t> to view and trace code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16" y="2353660"/>
            <a:ext cx="8511058" cy="21897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316410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Nested if statements are very helpful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The allow us to fully translate our logical conditions into code</a:t>
            </a:r>
          </a:p>
          <a:p>
            <a:r>
              <a:rPr lang="en-US" dirty="0">
                <a:cs typeface="Times New Roman" panose="02020603050405020304" pitchFamily="18" charset="0"/>
              </a:rPr>
              <a:t>However, overuse of nested if statements can make a program difficult to read.</a:t>
            </a:r>
          </a:p>
          <a:p>
            <a:r>
              <a:rPr lang="en-US" dirty="0">
                <a:cs typeface="Times New Roman" panose="02020603050405020304" pitchFamily="18" charset="0"/>
              </a:rPr>
              <a:t>Solution: Java provides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 to simply coding for multiple conditions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4446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Here is an example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cs typeface="Times New Roman" panose="02020603050405020304" pitchFamily="18" charset="0"/>
              </a:rPr>
              <a:t> statement:</a:t>
            </a:r>
          </a:p>
          <a:p>
            <a:pPr marL="0" indent="0">
              <a:buNone/>
            </a:pPr>
            <a:endParaRPr lang="en-US" altLang="en-US" sz="1000" dirty="0">
              <a:cs typeface="Times New Roman" panose="02020603050405020304" pitchFamily="18" charset="0"/>
            </a:endParaRP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switch (status) {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case 0:  code HERE for case 0;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         break;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case 1:  code HERE for case 1;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         break;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case 2:  code HERE for case 2;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         break;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case 3:  code HERE for case 3;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         break;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default: </a:t>
            </a:r>
            <a:r>
              <a:rPr lang="en-US" altLang="en-US" sz="1800" dirty="0" err="1">
                <a:latin typeface="Courier"/>
                <a:cs typeface="Times New Roman" panose="02020603050405020304" pitchFamily="18" charset="0"/>
              </a:rPr>
              <a:t>System.out.println</a:t>
            </a: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(“Error: invalid status");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           </a:t>
            </a:r>
            <a:r>
              <a:rPr lang="en-US" altLang="en-US" sz="1800" dirty="0" err="1">
                <a:latin typeface="Courier"/>
                <a:cs typeface="Times New Roman" panose="02020603050405020304" pitchFamily="18" charset="0"/>
              </a:rPr>
              <a:t>System.exit</a:t>
            </a: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(1);</a:t>
            </a:r>
          </a:p>
          <a:p>
            <a:pPr marL="400050" lvl="1" indent="0">
              <a:lnSpc>
                <a:spcPct val="90000"/>
              </a:lnSpc>
              <a:buNone/>
            </a:pPr>
            <a:r>
              <a:rPr lang="en-US" altLang="en-US" sz="1800" dirty="0">
                <a:latin typeface="Courier"/>
                <a:cs typeface="Times New Roman" panose="02020603050405020304" pitchFamily="18" charset="0"/>
              </a:rPr>
              <a:t>}</a:t>
            </a:r>
          </a:p>
          <a:p>
            <a:pPr marL="400050" lvl="1" indent="0">
              <a:lnSpc>
                <a:spcPct val="90000"/>
              </a:lnSpc>
              <a:buNone/>
            </a:pPr>
            <a:endParaRPr lang="en-US" sz="1800" dirty="0">
              <a:latin typeface="Courier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/>
              <a:t>Here, status is an </a:t>
            </a:r>
            <a:r>
              <a:rPr lang="en-US" dirty="0" err="1"/>
              <a:t>int</a:t>
            </a:r>
            <a:r>
              <a:rPr lang="en-US" dirty="0"/>
              <a:t> representing a user choice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472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So this </a:t>
            </a:r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cs typeface="Times New Roman" panose="02020603050405020304" pitchFamily="18" charset="0"/>
              </a:rPr>
              <a:t>statement checks to see whether status matches the value 0, 1, 3, or 3, and in that exact order.</a:t>
            </a:r>
          </a:p>
          <a:p>
            <a:r>
              <a:rPr lang="en-US" dirty="0">
                <a:cs typeface="Times New Roman" panose="02020603050405020304" pitchFamily="18" charset="0"/>
              </a:rPr>
              <a:t>If the status matches a value, the code for that status/case is executed.</a:t>
            </a:r>
          </a:p>
          <a:p>
            <a:r>
              <a:rPr lang="en-US" dirty="0">
                <a:cs typeface="Times New Roman" panose="02020603050405020304" pitchFamily="18" charset="0"/>
              </a:rPr>
              <a:t>Then, just like an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if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statement, the rest of the code is skipped.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is done with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dirty="0"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This will break us out of the switch block.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57777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Here is the flowchart for the previous code: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265" y="2046420"/>
            <a:ext cx="6439065" cy="42647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88322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5121557"/>
          </a:xfrm>
        </p:spPr>
        <p:txBody>
          <a:bodyPr/>
          <a:lstStyle/>
          <a:p>
            <a:r>
              <a:rPr lang="en-US" altLang="en-US" dirty="0">
                <a:cs typeface="Times New Roman" panose="02020603050405020304" pitchFamily="18" charset="0"/>
              </a:rPr>
              <a:t>Syntax for the switch statement:</a:t>
            </a:r>
          </a:p>
          <a:p>
            <a:endParaRPr lang="en-US" altLang="en-US" sz="1600" dirty="0">
              <a:cs typeface="Times New Roman" panose="02020603050405020304" pitchFamily="18" charset="0"/>
            </a:endParaRP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switch (switch-expression) {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case value1:  statement(s)1;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              break;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case value2:  statement(s)2;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              break;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...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case </a:t>
            </a:r>
            <a:r>
              <a:rPr lang="en-US" altLang="en-US" sz="1800" b="1" dirty="0" err="1"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:  statement(s)N;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              break;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  default:      statement(s)-for-default;</a:t>
            </a:r>
          </a:p>
          <a:p>
            <a:pPr lvl="1">
              <a:buNone/>
            </a:pPr>
            <a:r>
              <a:rPr lang="en-US" altLang="en-US" sz="1800" b="1" dirty="0">
                <a:latin typeface="Courier"/>
                <a:cs typeface="Times New Roman" panose="02020603050405020304" pitchFamily="18" charset="0"/>
              </a:rPr>
              <a:t>}</a:t>
            </a:r>
            <a:endParaRPr lang="en-US" sz="1800" b="1" dirty="0">
              <a:latin typeface="Courier"/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40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27140"/>
          </a:xfrm>
        </p:spPr>
        <p:txBody>
          <a:bodyPr/>
          <a:lstStyle/>
          <a:p>
            <a:r>
              <a:rPr lang="en-US" altLang="en-US" sz="3900" dirty="0"/>
              <a:t>The </a:t>
            </a:r>
            <a:r>
              <a:rPr lang="en-US" altLang="en-US" sz="3900" b="1" dirty="0" err="1">
                <a:solidFill>
                  <a:srgbClr val="00B0F0"/>
                </a:solidFill>
                <a:latin typeface="Courier New" panose="02070309020205020404" pitchFamily="49" charset="0"/>
              </a:rPr>
              <a:t>boolean</a:t>
            </a:r>
            <a:r>
              <a:rPr lang="en-US" altLang="en-US" sz="3900" dirty="0"/>
              <a:t> Type and Operators</a:t>
            </a:r>
            <a:endParaRPr lang="en-US" altLang="en-U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1939"/>
            <a:ext cx="8305800" cy="503105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The result of comparing two values is a Boolean value: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altLang="en-US" dirty="0">
                <a:solidFill>
                  <a:srgbClr val="00B0F0"/>
                </a:solidFill>
              </a:rPr>
              <a:t> </a:t>
            </a:r>
            <a:r>
              <a:rPr lang="en-US" altLang="en-US" dirty="0"/>
              <a:t>or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altLang="en-US" dirty="0"/>
              <a:t>.</a:t>
            </a:r>
            <a:endParaRPr lang="en-US" altLang="en-US" sz="2800" dirty="0">
              <a:latin typeface="Courier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For example, the following prints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true</a:t>
            </a:r>
            <a:r>
              <a:rPr lang="en-US" altLang="en-US" dirty="0"/>
              <a:t>:</a:t>
            </a:r>
          </a:p>
          <a:p>
            <a:pPr marL="85725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800" dirty="0" err="1">
                <a:latin typeface="Courier"/>
              </a:rPr>
              <a:t>System.out.println</a:t>
            </a:r>
            <a:r>
              <a:rPr lang="en-US" altLang="en-US" sz="2800" dirty="0">
                <a:latin typeface="Courier"/>
              </a:rPr>
              <a:t>(2 &gt; 1);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And the following prints </a:t>
            </a:r>
            <a:r>
              <a:rPr lang="en-US" altLang="en-US" b="1" dirty="0">
                <a:solidFill>
                  <a:srgbClr val="00B0F0"/>
                </a:solidFill>
                <a:latin typeface="Courier"/>
              </a:rPr>
              <a:t>false</a:t>
            </a:r>
            <a:r>
              <a:rPr lang="en-US" altLang="en-US" dirty="0"/>
              <a:t>:</a:t>
            </a:r>
          </a:p>
          <a:p>
            <a:pPr marL="857250" lvl="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800" dirty="0" err="1">
                <a:latin typeface="Courier"/>
              </a:rPr>
              <a:t>System.out.println</a:t>
            </a:r>
            <a:r>
              <a:rPr lang="en-US" altLang="en-US" sz="2800" dirty="0">
                <a:latin typeface="Courier"/>
              </a:rPr>
              <a:t>(3 &gt; 7);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50996937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628173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cs typeface="Times New Roman" panose="02020603050405020304" pitchFamily="18" charset="0"/>
              </a:rPr>
              <a:t> statements obey the following rules: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94455" y="2055633"/>
            <a:ext cx="4032525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switch (switch-expression) {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value1: statement(s)1;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value2: statement(s)2;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...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</a:t>
            </a:r>
            <a:r>
              <a:rPr lang="en-US" altLang="en-US" sz="1400" b="1" dirty="0" err="1"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: statement(s)N;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default: statement(s)-for-default;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}</a:t>
            </a:r>
            <a:endParaRPr lang="en-US" sz="1400" b="1" dirty="0">
              <a:latin typeface="Courier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54690" y="2043706"/>
            <a:ext cx="4109336" cy="44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F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expression must yield a value of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char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byte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short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int</a:t>
            </a:r>
            <a:r>
              <a:rPr lang="en-US" altLang="en-US" sz="2000" dirty="0">
                <a:cs typeface="Times New Roman" panose="02020603050405020304" pitchFamily="18" charset="0"/>
              </a:rPr>
              <a:t>, or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String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1600" dirty="0">
                <a:cs typeface="Times New Roman" panose="02020603050405020304" pitchFamily="18" charset="0"/>
              </a:rPr>
              <a:t>char and String types will be introduced in the next chapter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expression must always be in parenthesis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4341571" y="2276849"/>
            <a:ext cx="1536200" cy="230430"/>
          </a:xfrm>
          <a:prstGeom prst="line">
            <a:avLst/>
          </a:prstGeom>
          <a:noFill/>
          <a:ln w="19050" cap="rnd">
            <a:solidFill>
              <a:srgbClr val="FF0000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1488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628173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cs typeface="Times New Roman" panose="02020603050405020304" pitchFamily="18" charset="0"/>
              </a:rPr>
              <a:t> statements obey the following rules: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94455" y="2055633"/>
            <a:ext cx="4032525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switch (switch-expression) {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value1: statement(s)1;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value2: statement(s)2;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...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</a:t>
            </a:r>
            <a:r>
              <a:rPr lang="en-US" altLang="en-US" sz="1400" b="1" dirty="0" err="1"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: statement(s)N;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default: statement(s)-for-default;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}</a:t>
            </a:r>
            <a:endParaRPr lang="en-US" sz="1400" b="1" dirty="0">
              <a:latin typeface="Courier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54690" y="2043706"/>
            <a:ext cx="4109336" cy="44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F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value1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value2</a:t>
            </a:r>
            <a:r>
              <a:rPr lang="en-US" altLang="en-US" sz="2000" dirty="0">
                <a:cs typeface="Times New Roman" panose="02020603050405020304" pitchFamily="18" charset="0"/>
              </a:rPr>
              <a:t>, ..., and </a:t>
            </a:r>
            <a:r>
              <a:rPr lang="en-US" alt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2000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must have the same data type as the value of 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cs typeface="Times New Roman" panose="02020603050405020304" pitchFamily="18" charset="0"/>
              </a:rPr>
              <a:t>-expression.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Note that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value1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value2</a:t>
            </a:r>
            <a:r>
              <a:rPr lang="en-US" altLang="en-US" sz="2000" dirty="0">
                <a:cs typeface="Times New Roman" panose="02020603050405020304" pitchFamily="18" charset="0"/>
              </a:rPr>
              <a:t>, ..., and </a:t>
            </a:r>
            <a:r>
              <a:rPr lang="en-US" altLang="en-US" sz="2000" b="1" dirty="0" err="1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2000" b="1" dirty="0">
                <a:solidFill>
                  <a:srgbClr val="00B0F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are constant expressions, meaning that they cannot contain variables in the expression, such as 1 + x. 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4495190" y="2468875"/>
            <a:ext cx="1344175" cy="30419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>
            <a:off x="4495190" y="2773065"/>
            <a:ext cx="1305770" cy="30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>
            <a:off x="4495190" y="2773065"/>
            <a:ext cx="1305770" cy="69434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15017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628173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cs typeface="Times New Roman" panose="02020603050405020304" pitchFamily="18" charset="0"/>
              </a:rPr>
              <a:t> statements obey the following rules: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94455" y="2055633"/>
            <a:ext cx="4032525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switch (switch-expression) {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value1: statement(s)1;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value2: statement(s)2;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...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</a:t>
            </a:r>
            <a:r>
              <a:rPr lang="en-US" altLang="en-US" sz="1400" b="1" dirty="0" err="1"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: statement(s)N;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default: statement(s)-for-default;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}</a:t>
            </a:r>
            <a:endParaRPr lang="en-US" sz="1400" b="1" dirty="0">
              <a:latin typeface="Courier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54690" y="2043706"/>
            <a:ext cx="4109336" cy="44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F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When the value in a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case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statement matches the value of 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expression, the statements starting from this case are executed.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Execution will </a:t>
            </a:r>
            <a:r>
              <a:rPr lang="en-US" altLang="en-US" sz="2000" u="sng" dirty="0">
                <a:cs typeface="Times New Roman" panose="02020603050405020304" pitchFamily="18" charset="0"/>
              </a:rPr>
              <a:t>continue until </a:t>
            </a:r>
            <a:r>
              <a:rPr lang="en-US" altLang="en-US" sz="2000" b="1" dirty="0">
                <a:cs typeface="Times New Roman" panose="02020603050405020304" pitchFamily="18" charset="0"/>
              </a:rPr>
              <a:t>either</a:t>
            </a:r>
            <a:r>
              <a:rPr lang="en-US" altLang="en-US" sz="2000" dirty="0">
                <a:cs typeface="Times New Roman" panose="02020603050405020304" pitchFamily="18" charset="0"/>
              </a:rPr>
              <a:t> a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statement or the end of 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statement is reached.</a:t>
            </a:r>
          </a:p>
        </p:txBody>
      </p:sp>
    </p:spTree>
    <p:extLst>
      <p:ext uri="{BB962C8B-B14F-4D97-AF65-F5344CB8AC3E}">
        <p14:creationId xmlns:p14="http://schemas.microsoft.com/office/powerpoint/2010/main" val="370840569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1" y="1341437"/>
            <a:ext cx="8564314" cy="628173"/>
          </a:xfrm>
        </p:spPr>
        <p:txBody>
          <a:bodyPr/>
          <a:lstStyle/>
          <a:p>
            <a:r>
              <a:rPr lang="en-US" alt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dirty="0">
                <a:cs typeface="Times New Roman" panose="02020603050405020304" pitchFamily="18" charset="0"/>
              </a:rPr>
              <a:t> statements obey the following rules: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94455" y="2055633"/>
            <a:ext cx="4032525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switch (switch-expression) {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value1: statement(s)1;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value2: statement(s)2;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...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case </a:t>
            </a:r>
            <a:r>
              <a:rPr lang="en-US" altLang="en-US" sz="1400" b="1" dirty="0" err="1">
                <a:latin typeface="Courier"/>
                <a:cs typeface="Times New Roman" panose="02020603050405020304" pitchFamily="18" charset="0"/>
              </a:rPr>
              <a:t>valueN</a:t>
            </a:r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: statement(s)N;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             break;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  default: statement(s)-for-default;</a:t>
            </a:r>
          </a:p>
          <a:p>
            <a:r>
              <a:rPr lang="en-US" altLang="en-US" sz="1400" b="1" dirty="0">
                <a:latin typeface="Courier"/>
                <a:cs typeface="Times New Roman" panose="02020603050405020304" pitchFamily="18" charset="0"/>
              </a:rPr>
              <a:t>}</a:t>
            </a:r>
            <a:endParaRPr lang="en-US" sz="1400" b="1" dirty="0">
              <a:latin typeface="Courier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54690" y="2043706"/>
            <a:ext cx="4109336" cy="44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2" charset="2"/>
              <a:buChar char="F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The keyword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is optional, but it should be used at the end of each case in order to terminate the remainder of the switch statement.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If 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statement is not present, the next case statement will be executed.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000" dirty="0">
                <a:cs typeface="Times New Roman" panose="02020603050405020304" pitchFamily="18" charset="0"/>
              </a:rPr>
              <a:t>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default</a:t>
            </a:r>
            <a:r>
              <a:rPr lang="en-US" altLang="en-US" sz="2000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case, which is optional, can be used to perform actions when none of the specified cases matches the </a:t>
            </a:r>
            <a:r>
              <a:rPr lang="en-US" altLang="en-US" sz="2000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altLang="en-US" sz="2000" dirty="0">
                <a:cs typeface="Times New Roman" panose="02020603050405020304" pitchFamily="18" charset="0"/>
              </a:rPr>
              <a:t>-expression.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4226355" y="3966670"/>
            <a:ext cx="1036935" cy="566162"/>
          </a:xfrm>
          <a:prstGeom prst="line">
            <a:avLst/>
          </a:prstGeom>
          <a:noFill/>
          <a:ln w="19050" cap="rnd">
            <a:solidFill>
              <a:srgbClr val="FF0000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 flipV="1">
            <a:off x="4610405" y="2622495"/>
            <a:ext cx="2035465" cy="34564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4610404" y="2968140"/>
            <a:ext cx="2035465" cy="7681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4610405" y="2968140"/>
            <a:ext cx="1997060" cy="69129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704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dirty="0">
                <a:cs typeface="Times New Roman" panose="02020603050405020304" pitchFamily="18" charset="0"/>
              </a:rPr>
              <a:t>With an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if/else-if</a:t>
            </a:r>
            <a:r>
              <a:rPr lang="en-US" dirty="0">
                <a:cs typeface="Times New Roman" panose="02020603050405020304" pitchFamily="18" charset="0"/>
              </a:rPr>
              <a:t> block, once a condition is met, the code for the condition is executed, and the rest of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if/else-if</a:t>
            </a:r>
            <a:r>
              <a:rPr lang="en-US" dirty="0">
                <a:cs typeface="Times New Roman" panose="02020603050405020304" pitchFamily="18" charset="0"/>
              </a:rPr>
              <a:t> block is skipped.</a:t>
            </a:r>
          </a:p>
          <a:p>
            <a:r>
              <a:rPr lang="en-US" dirty="0">
                <a:cs typeface="Times New Roman" panose="02020603050405020304" pitchFamily="18" charset="0"/>
              </a:rPr>
              <a:t>In this same way, with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statement, once a case is correctly found, the code for that case should be executed, and then the rest of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block should be skipped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How do we do this?</a:t>
            </a:r>
          </a:p>
          <a:p>
            <a:pPr lvl="1"/>
            <a:r>
              <a:rPr lang="en-US" dirty="0"/>
              <a:t>We use a break </a:t>
            </a:r>
            <a:r>
              <a:rPr lang="en-US" b="1" dirty="0">
                <a:solidFill>
                  <a:srgbClr val="00B0F0"/>
                </a:solidFill>
                <a:latin typeface="Courier"/>
              </a:rPr>
              <a:t>statement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23356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46041"/>
            <a:ext cx="7803510" cy="1121300"/>
          </a:xfrm>
        </p:spPr>
        <p:txBody>
          <a:bodyPr/>
          <a:lstStyle/>
          <a:p>
            <a:r>
              <a:rPr lang="en-US" altLang="en-US" sz="4200" dirty="0">
                <a:latin typeface="Courier New" panose="02070309020205020404" pitchFamily="49" charset="0"/>
              </a:rPr>
              <a:t>switch</a:t>
            </a:r>
            <a:r>
              <a:rPr lang="en-US" altLang="en-US" dirty="0"/>
              <a:t> Statements</a:t>
            </a:r>
            <a:endParaRPr lang="en-US" baseline="30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70640" y="1341437"/>
            <a:ext cx="8679529" cy="5121557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statement: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Usually you will want to use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 at the end of each case.</a:t>
            </a:r>
          </a:p>
          <a:p>
            <a:pPr lvl="2"/>
            <a:r>
              <a:rPr lang="en-US" dirty="0">
                <a:cs typeface="Times New Roman" panose="02020603050405020304" pitchFamily="18" charset="0"/>
              </a:rPr>
              <a:t>This will skip all other cases in the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switch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If you do not use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statement, the next case will be executed.</a:t>
            </a:r>
          </a:p>
          <a:p>
            <a:pPr lvl="1"/>
            <a:r>
              <a:rPr lang="en-US" dirty="0">
                <a:cs typeface="Times New Roman" panose="02020603050405020304" pitchFamily="18" charset="0"/>
              </a:rPr>
              <a:t>Sometimes, depending on your logic, you may not want to use a </a:t>
            </a:r>
            <a:r>
              <a:rPr lang="en-US" b="1" dirty="0">
                <a:solidFill>
                  <a:srgbClr val="00B0F0"/>
                </a:solidFill>
                <a:latin typeface="Courier"/>
                <a:cs typeface="Times New Roman" panose="02020603050405020304" pitchFamily="18" charset="0"/>
              </a:rPr>
              <a:t>break</a:t>
            </a:r>
            <a:r>
              <a:rPr lang="en-US" dirty="0">
                <a:solidFill>
                  <a:srgbClr val="00B0F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cs typeface="Times New Roman" panose="02020603050405020304" pitchFamily="18" charset="0"/>
              </a:rPr>
              <a:t>at the end of each case</a:t>
            </a:r>
          </a:p>
        </p:txBody>
      </p:sp>
    </p:spTree>
    <p:extLst>
      <p:ext uri="{BB962C8B-B14F-4D97-AF65-F5344CB8AC3E}">
        <p14:creationId xmlns:p14="http://schemas.microsoft.com/office/powerpoint/2010/main" val="160448069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385763" y="2225675"/>
            <a:ext cx="7143750" cy="304641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 dirty="0" err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a= 1;</a:t>
            </a:r>
          </a:p>
          <a:p>
            <a:endParaRPr lang="en-US" altLang="en-US" b="1" dirty="0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(“ONE”);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(“SEVEN”);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 dirty="0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System.out.println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(“THREE”);</a:t>
            </a:r>
          </a:p>
          <a:p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 dirty="0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 dirty="0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53254" name="Rectangle 8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5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16683466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143750" cy="30464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</p:txBody>
      </p:sp>
      <p:sp>
        <p:nvSpPr>
          <p:cNvPr id="190470" name="AutoShape 6"/>
          <p:cNvSpPr>
            <a:spLocks noChangeArrowheads="1"/>
          </p:cNvSpPr>
          <p:nvPr/>
        </p:nvSpPr>
        <p:spPr bwMode="auto">
          <a:xfrm>
            <a:off x="3035300" y="1547813"/>
            <a:ext cx="2573338" cy="536575"/>
          </a:xfrm>
          <a:prstGeom prst="wedgeRoundRectCallout">
            <a:avLst>
              <a:gd name="adj1" fmla="val -82278"/>
              <a:gd name="adj2" fmla="val 245324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a is 1: </a:t>
            </a: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solidFill>
            <a:schemeClr val="bg1"/>
          </a:solidFill>
          <a:ln w="12700">
            <a:solidFill>
              <a:srgbClr val="82C355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37135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0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385763" y="2216150"/>
            <a:ext cx="7527925" cy="37861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ONE</a:t>
            </a:r>
          </a:p>
        </p:txBody>
      </p:sp>
      <p:sp>
        <p:nvSpPr>
          <p:cNvPr id="55302" name="Rectangle 5"/>
          <p:cNvSpPr>
            <a:spLocks noChangeArrowheads="1"/>
          </p:cNvSpPr>
          <p:nvPr/>
        </p:nvSpPr>
        <p:spPr bwMode="auto">
          <a:xfrm>
            <a:off x="2306638" y="3389313"/>
            <a:ext cx="4760912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1494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-4741"/>
              <a:gd name="adj2" fmla="val 357926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55304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19207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4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17500"/>
            <a:ext cx="8001000" cy="500063"/>
          </a:xfrm>
        </p:spPr>
        <p:txBody>
          <a:bodyPr/>
          <a:lstStyle/>
          <a:p>
            <a:r>
              <a:rPr lang="en-US" altLang="en-US" sz="4000"/>
              <a:t>Trace switch statement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2705100" y="2619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85763" y="2238375"/>
            <a:ext cx="7297737" cy="415448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int a= 1;</a:t>
            </a:r>
          </a:p>
          <a:p>
            <a:endParaRPr lang="en-US" altLang="en-US" b="1">
              <a:solidFill>
                <a:srgbClr val="000050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switch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(a) {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System.out.println(“ONE”);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7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System.out.println(“SEVEN”);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</a:t>
            </a:r>
            <a:r>
              <a:rPr lang="en-US" altLang="en-US" b="1">
                <a:solidFill>
                  <a:srgbClr val="00005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case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en-US">
                <a:solidFill>
                  <a:srgbClr val="3366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 System.out.println(“THREE”);</a:t>
            </a:r>
          </a:p>
          <a:p>
            <a:r>
              <a:rPr lang="en-US" altLang="en-US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}</a:t>
            </a:r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</a:p>
          <a:p>
            <a:endParaRPr lang="en-US" altLang="en-US">
              <a:solidFill>
                <a:schemeClr val="bg2"/>
              </a:solidFill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Output :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ONE</a:t>
            </a:r>
          </a:p>
          <a:p>
            <a:r>
              <a:rPr lang="en-US" altLang="en-US">
                <a:solidFill>
                  <a:schemeClr val="bg2"/>
                </a:solidFill>
                <a:ea typeface="Times New Roman" panose="02020603050405020304" pitchFamily="18" charset="0"/>
                <a:cs typeface="Courier New" panose="02070309020205020404" pitchFamily="49" charset="0"/>
              </a:rPr>
              <a:t>SEVEN</a:t>
            </a:r>
          </a:p>
        </p:txBody>
      </p:sp>
      <p:sp>
        <p:nvSpPr>
          <p:cNvPr id="56326" name="Rectangle 5"/>
          <p:cNvSpPr>
            <a:spLocks noChangeArrowheads="1"/>
          </p:cNvSpPr>
          <p:nvPr/>
        </p:nvSpPr>
        <p:spPr bwMode="auto">
          <a:xfrm>
            <a:off x="2266950" y="3774645"/>
            <a:ext cx="5108575" cy="307975"/>
          </a:xfrm>
          <a:prstGeom prst="rect">
            <a:avLst/>
          </a:prstGeom>
          <a:solidFill>
            <a:schemeClr val="accent1">
              <a:alpha val="45097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sp>
        <p:nvSpPr>
          <p:cNvPr id="192518" name="AutoShape 6"/>
          <p:cNvSpPr>
            <a:spLocks noChangeArrowheads="1"/>
          </p:cNvSpPr>
          <p:nvPr/>
        </p:nvSpPr>
        <p:spPr bwMode="auto">
          <a:xfrm>
            <a:off x="2420938" y="1239838"/>
            <a:ext cx="2573337" cy="536575"/>
          </a:xfrm>
          <a:prstGeom prst="wedgeRoundRectCallout">
            <a:avLst>
              <a:gd name="adj1" fmla="val 2176"/>
              <a:gd name="adj2" fmla="val 419292"/>
              <a:gd name="adj3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/>
              <a:t>Execute this line</a:t>
            </a:r>
          </a:p>
        </p:txBody>
      </p:sp>
      <p:sp>
        <p:nvSpPr>
          <p:cNvPr id="56328" name="Rectangle 7"/>
          <p:cNvSpPr>
            <a:spLocks noChangeArrowheads="1"/>
          </p:cNvSpPr>
          <p:nvPr/>
        </p:nvSpPr>
        <p:spPr bwMode="auto">
          <a:xfrm>
            <a:off x="0" y="0"/>
            <a:ext cx="1524000" cy="3810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>
                <a:solidFill>
                  <a:schemeClr val="bg2"/>
                </a:solidFill>
                <a:latin typeface="Forte" panose="03060902040502070203" pitchFamily="66" charset="0"/>
              </a:rPr>
              <a:t>animation</a:t>
            </a:r>
          </a:p>
        </p:txBody>
      </p:sp>
    </p:spTree>
    <p:extLst>
      <p:ext uri="{BB962C8B-B14F-4D97-AF65-F5344CB8AC3E}">
        <p14:creationId xmlns:p14="http://schemas.microsoft.com/office/powerpoint/2010/main" val="295490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8" grpId="0" animBg="1"/>
    </p:bldLst>
  </p:timing>
</p:sld>
</file>

<file path=ppt/theme/theme1.xml><?xml version="1.0" encoding="utf-8"?>
<a:theme xmlns:a="http://schemas.openxmlformats.org/drawingml/2006/main" name="International">
  <a:themeElements>
    <a:clrScheme name="International 3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CBCBCB"/>
      </a:accent1>
      <a:accent2>
        <a:srgbClr val="969696"/>
      </a:accent2>
      <a:accent3>
        <a:srgbClr val="FFFFFF"/>
      </a:accent3>
      <a:accent4>
        <a:srgbClr val="000000"/>
      </a:accent4>
      <a:accent5>
        <a:srgbClr val="E2E2E2"/>
      </a:accent5>
      <a:accent6>
        <a:srgbClr val="878787"/>
      </a:accent6>
      <a:hlink>
        <a:srgbClr val="DDDDDD"/>
      </a:hlink>
      <a:folHlink>
        <a:srgbClr val="EAEAEA"/>
      </a:folHlink>
    </a:clrScheme>
    <a:fontScheme name="Internat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International 1">
        <a:dk1>
          <a:srgbClr val="000000"/>
        </a:dk1>
        <a:lt1>
          <a:srgbClr val="FFFFFF"/>
        </a:lt1>
        <a:dk2>
          <a:srgbClr val="0000FF"/>
        </a:dk2>
        <a:lt2>
          <a:srgbClr val="FFFF99"/>
        </a:lt2>
        <a:accent1>
          <a:srgbClr val="009966"/>
        </a:accent1>
        <a:accent2>
          <a:srgbClr val="00CCCC"/>
        </a:accent2>
        <a:accent3>
          <a:srgbClr val="AAAAFF"/>
        </a:accent3>
        <a:accent4>
          <a:srgbClr val="DADADA"/>
        </a:accent4>
        <a:accent5>
          <a:srgbClr val="AACAB8"/>
        </a:accent5>
        <a:accent6>
          <a:srgbClr val="00B9B9"/>
        </a:accent6>
        <a:hlink>
          <a:srgbClr val="000080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tional 2">
        <a:dk1>
          <a:srgbClr val="000000"/>
        </a:dk1>
        <a:lt1>
          <a:srgbClr val="FFFFFF"/>
        </a:lt1>
        <a:dk2>
          <a:srgbClr val="000080"/>
        </a:dk2>
        <a:lt2>
          <a:srgbClr val="003399"/>
        </a:lt2>
        <a:accent1>
          <a:srgbClr val="9999FF"/>
        </a:accent1>
        <a:accent2>
          <a:srgbClr val="FF99FF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E78AE7"/>
        </a:accent6>
        <a:hlink>
          <a:srgbClr val="85AD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tiona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DDDDD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24818</TotalTime>
  <Words>7539</Words>
  <Application>Microsoft Office PowerPoint</Application>
  <PresentationFormat>On-screen Show (4:3)</PresentationFormat>
  <Paragraphs>1226</Paragraphs>
  <Slides>139</Slides>
  <Notes>51</Notes>
  <HiddenSlides>0</HiddenSlides>
  <MMClips>0</MMClips>
  <ScaleCrop>false</ScaleCrop>
  <HeadingPairs>
    <vt:vector size="10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139</vt:i4>
      </vt:variant>
      <vt:variant>
        <vt:lpstr>Custom Shows</vt:lpstr>
      </vt:variant>
      <vt:variant>
        <vt:i4>1</vt:i4>
      </vt:variant>
    </vt:vector>
  </HeadingPairs>
  <TitlesOfParts>
    <vt:vector size="153" baseType="lpstr">
      <vt:lpstr>Arial</vt:lpstr>
      <vt:lpstr>Cambria Math</vt:lpstr>
      <vt:lpstr>Courier</vt:lpstr>
      <vt:lpstr>Courier New</vt:lpstr>
      <vt:lpstr>Forte</vt:lpstr>
      <vt:lpstr>Goudy Sans Medium</vt:lpstr>
      <vt:lpstr>I Times Italic</vt:lpstr>
      <vt:lpstr>Monotype Sorts</vt:lpstr>
      <vt:lpstr>Times</vt:lpstr>
      <vt:lpstr>Times New Roman</vt:lpstr>
      <vt:lpstr>Wingdings</vt:lpstr>
      <vt:lpstr>International</vt:lpstr>
      <vt:lpstr>Picture</vt:lpstr>
      <vt:lpstr>Chapter 3: Selections</vt:lpstr>
      <vt:lpstr>Objectives</vt:lpstr>
      <vt:lpstr>Motivations</vt:lpstr>
      <vt:lpstr>Motivations</vt:lpstr>
      <vt:lpstr>Motivations</vt:lpstr>
      <vt:lpstr>Motivations</vt:lpstr>
      <vt:lpstr>The boolean Type and Operators</vt:lpstr>
      <vt:lpstr>Relational Operators</vt:lpstr>
      <vt:lpstr>The boolean Type and Operators</vt:lpstr>
      <vt:lpstr>The boolean Type and Operators</vt:lpstr>
      <vt:lpstr>Check Point</vt:lpstr>
      <vt:lpstr>if Statements</vt:lpstr>
      <vt:lpstr>One-way if Statements</vt:lpstr>
      <vt:lpstr>One-way if Statements</vt:lpstr>
      <vt:lpstr>Note</vt:lpstr>
      <vt:lpstr>Program 1: SimpleIfDemo</vt:lpstr>
      <vt:lpstr>Program 1: SimpleIfDemo</vt:lpstr>
      <vt:lpstr>Program 1: SimpleIfDemo</vt:lpstr>
      <vt:lpstr>Program 1: SimpleIfDemo</vt:lpstr>
      <vt:lpstr>Check Point</vt:lpstr>
      <vt:lpstr>Two-way if-else Statements</vt:lpstr>
      <vt:lpstr>Two-way if-else Statements</vt:lpstr>
      <vt:lpstr>Two-way if-else Statements</vt:lpstr>
      <vt:lpstr>Two-way if-else Statements</vt:lpstr>
      <vt:lpstr>Check Point</vt:lpstr>
      <vt:lpstr>Nested if and Multi-Way if-else Statements</vt:lpstr>
      <vt:lpstr>Nested if and Multi-Way if-else Statements</vt:lpstr>
      <vt:lpstr>Nested if and Multi-Way if-else Statements</vt:lpstr>
      <vt:lpstr>Nested if and Multi-Way if-else Statements</vt:lpstr>
      <vt:lpstr>Trace if-else statement</vt:lpstr>
      <vt:lpstr>Trace if-else statement</vt:lpstr>
      <vt:lpstr>Trace if-else statement</vt:lpstr>
      <vt:lpstr>Trace if-else statement</vt:lpstr>
      <vt:lpstr>Trace if-else statement</vt:lpstr>
      <vt:lpstr>Check Point</vt:lpstr>
      <vt:lpstr>Common Errors and Pitfalls</vt:lpstr>
      <vt:lpstr>Common Errors and Pitfalls</vt:lpstr>
      <vt:lpstr>Common Errors and Pitfalls</vt:lpstr>
      <vt:lpstr>Common Errors and Pitfalls</vt:lpstr>
      <vt:lpstr>Common Errors and Pitfalls</vt:lpstr>
      <vt:lpstr>Common Errors and Pitfalls</vt:lpstr>
      <vt:lpstr>Common Errors and Pitfalls</vt:lpstr>
      <vt:lpstr>Common Errors and Pitfalls</vt:lpstr>
      <vt:lpstr>Common Errors and Pitfalls</vt:lpstr>
      <vt:lpstr>Check Point</vt:lpstr>
      <vt:lpstr>Check Point</vt:lpstr>
      <vt:lpstr>Program 2: Math Learning Tool+</vt:lpstr>
      <vt:lpstr>Program 2: Math Learning Tool+</vt:lpstr>
      <vt:lpstr>Program 2: Math Learning Tool+</vt:lpstr>
      <vt:lpstr>Program 2: Math Learning Tool+</vt:lpstr>
      <vt:lpstr>Program 2: Math Learning Tool+</vt:lpstr>
      <vt:lpstr>Program 2: Math Learning Tool+</vt:lpstr>
      <vt:lpstr>Check Point</vt:lpstr>
      <vt:lpstr>Program 3: Computing BMI</vt:lpstr>
      <vt:lpstr>Program 3: Computing BMI</vt:lpstr>
      <vt:lpstr>Program 3: Computing BMI</vt:lpstr>
      <vt:lpstr>Program 3: Computing BMI</vt:lpstr>
      <vt:lpstr>Program 3: Computing BMI</vt:lpstr>
      <vt:lpstr>Program 3: Computing BMI</vt:lpstr>
      <vt:lpstr>Program 3: Computing BMI</vt:lpstr>
      <vt:lpstr>Logical Operators</vt:lpstr>
      <vt:lpstr>Logical Operators</vt:lpstr>
      <vt:lpstr>Logical Operators</vt:lpstr>
      <vt:lpstr>Truth Table for Operator !</vt:lpstr>
      <vt:lpstr>Truth Table for Operator &amp;&amp;</vt:lpstr>
      <vt:lpstr>Truth Table for Operator ||</vt:lpstr>
      <vt:lpstr>Truth Table for Operator ^</vt:lpstr>
      <vt:lpstr>Program 4: TestBooleanOperators</vt:lpstr>
      <vt:lpstr>Program 4: TestBooleanOperators</vt:lpstr>
      <vt:lpstr>Program 4: TestBooleanOperators</vt:lpstr>
      <vt:lpstr>Program 4: TestBooleanOperators</vt:lpstr>
      <vt:lpstr>Program 4: TestBooleanOperators</vt:lpstr>
      <vt:lpstr>Program 4: TestBooleanOperators</vt:lpstr>
      <vt:lpstr>Logical Operators</vt:lpstr>
      <vt:lpstr>Logical Operators</vt:lpstr>
      <vt:lpstr>Check Point</vt:lpstr>
      <vt:lpstr>Check Point</vt:lpstr>
      <vt:lpstr>Program 5: Leap Year</vt:lpstr>
      <vt:lpstr>Program 5: Leap Year</vt:lpstr>
      <vt:lpstr>Program 5: Leap Year</vt:lpstr>
      <vt:lpstr>Program 5: Leap Year</vt:lpstr>
      <vt:lpstr>Program 5: Leap Year</vt:lpstr>
      <vt:lpstr>Program 5: Leap Year</vt:lpstr>
      <vt:lpstr>Program 5: Leap Year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switch Statements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 (break)</vt:lpstr>
      <vt:lpstr>Trace switch statement (break)</vt:lpstr>
      <vt:lpstr>Trace switch statement (break)</vt:lpstr>
      <vt:lpstr>Trace switch statement (break)</vt:lpstr>
      <vt:lpstr>Trace switch statement (break)</vt:lpstr>
      <vt:lpstr>Trace switch statement (default)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Trace switch statement</vt:lpstr>
      <vt:lpstr>Check Point</vt:lpstr>
      <vt:lpstr>Conditional Expressions</vt:lpstr>
      <vt:lpstr>Conditional Expressions</vt:lpstr>
      <vt:lpstr>Conditional Expressions</vt:lpstr>
      <vt:lpstr>Conditional Expressions</vt:lpstr>
      <vt:lpstr>Check Point</vt:lpstr>
      <vt:lpstr>Operator Precedence</vt:lpstr>
      <vt:lpstr>Operator Precedence</vt:lpstr>
      <vt:lpstr>Operator Precedence</vt:lpstr>
      <vt:lpstr>Operator Precedence</vt:lpstr>
      <vt:lpstr>Debugging</vt:lpstr>
      <vt:lpstr>Debugging</vt:lpstr>
      <vt:lpstr>Debugging</vt:lpstr>
      <vt:lpstr>Debugging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Primitive Data Type and Operations</dc:title>
  <dc:creator>Y. Daniel Liang</dc:creator>
  <cp:lastModifiedBy>Lamya F. Daghestani</cp:lastModifiedBy>
  <cp:revision>433</cp:revision>
  <dcterms:created xsi:type="dcterms:W3CDTF">1995-06-10T17:31:50Z</dcterms:created>
  <dcterms:modified xsi:type="dcterms:W3CDTF">2019-01-12T15:11:04Z</dcterms:modified>
</cp:coreProperties>
</file>