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92"/>
  </p:notesMasterIdLst>
  <p:sldIdLst>
    <p:sldId id="569" r:id="rId2"/>
    <p:sldId id="570" r:id="rId3"/>
    <p:sldId id="571" r:id="rId4"/>
    <p:sldId id="676" r:id="rId5"/>
    <p:sldId id="572" r:id="rId6"/>
    <p:sldId id="573" r:id="rId7"/>
    <p:sldId id="574" r:id="rId8"/>
    <p:sldId id="575" r:id="rId9"/>
    <p:sldId id="576" r:id="rId10"/>
    <p:sldId id="577" r:id="rId11"/>
    <p:sldId id="578" r:id="rId12"/>
    <p:sldId id="579" r:id="rId13"/>
    <p:sldId id="580" r:id="rId14"/>
    <p:sldId id="581" r:id="rId15"/>
    <p:sldId id="582" r:id="rId16"/>
    <p:sldId id="583" r:id="rId17"/>
    <p:sldId id="674" r:id="rId18"/>
    <p:sldId id="588" r:id="rId19"/>
    <p:sldId id="589" r:id="rId20"/>
    <p:sldId id="678" r:id="rId21"/>
    <p:sldId id="585" r:id="rId22"/>
    <p:sldId id="586" r:id="rId23"/>
    <p:sldId id="590" r:id="rId24"/>
    <p:sldId id="591" r:id="rId25"/>
    <p:sldId id="592" r:id="rId26"/>
    <p:sldId id="593" r:id="rId27"/>
    <p:sldId id="599" r:id="rId28"/>
    <p:sldId id="594" r:id="rId29"/>
    <p:sldId id="595" r:id="rId30"/>
    <p:sldId id="600" r:id="rId31"/>
    <p:sldId id="598" r:id="rId32"/>
    <p:sldId id="601" r:id="rId33"/>
    <p:sldId id="602" r:id="rId34"/>
    <p:sldId id="603" r:id="rId35"/>
    <p:sldId id="604" r:id="rId36"/>
    <p:sldId id="605" r:id="rId37"/>
    <p:sldId id="606" r:id="rId38"/>
    <p:sldId id="607" r:id="rId39"/>
    <p:sldId id="608" r:id="rId40"/>
    <p:sldId id="609" r:id="rId41"/>
    <p:sldId id="610" r:id="rId42"/>
    <p:sldId id="611" r:id="rId43"/>
    <p:sldId id="612" r:id="rId44"/>
    <p:sldId id="613" r:id="rId45"/>
    <p:sldId id="614" r:id="rId46"/>
    <p:sldId id="615" r:id="rId47"/>
    <p:sldId id="616" r:id="rId48"/>
    <p:sldId id="617" r:id="rId49"/>
    <p:sldId id="618" r:id="rId50"/>
    <p:sldId id="619" r:id="rId51"/>
    <p:sldId id="620" r:id="rId52"/>
    <p:sldId id="621" r:id="rId53"/>
    <p:sldId id="622" r:id="rId54"/>
    <p:sldId id="623" r:id="rId55"/>
    <p:sldId id="624" r:id="rId56"/>
    <p:sldId id="625" r:id="rId57"/>
    <p:sldId id="626" r:id="rId58"/>
    <p:sldId id="638" r:id="rId59"/>
    <p:sldId id="639" r:id="rId60"/>
    <p:sldId id="640" r:id="rId61"/>
    <p:sldId id="641" r:id="rId62"/>
    <p:sldId id="644" r:id="rId63"/>
    <p:sldId id="645" r:id="rId64"/>
    <p:sldId id="646" r:id="rId65"/>
    <p:sldId id="647" r:id="rId66"/>
    <p:sldId id="648" r:id="rId67"/>
    <p:sldId id="649" r:id="rId68"/>
    <p:sldId id="650" r:id="rId69"/>
    <p:sldId id="651" r:id="rId70"/>
    <p:sldId id="652" r:id="rId71"/>
    <p:sldId id="653" r:id="rId72"/>
    <p:sldId id="654" r:id="rId73"/>
    <p:sldId id="655" r:id="rId74"/>
    <p:sldId id="656" r:id="rId75"/>
    <p:sldId id="657" r:id="rId76"/>
    <p:sldId id="658" r:id="rId77"/>
    <p:sldId id="659" r:id="rId78"/>
    <p:sldId id="660" r:id="rId79"/>
    <p:sldId id="661" r:id="rId80"/>
    <p:sldId id="662" r:id="rId81"/>
    <p:sldId id="663" r:id="rId82"/>
    <p:sldId id="664" r:id="rId83"/>
    <p:sldId id="665" r:id="rId84"/>
    <p:sldId id="666" r:id="rId85"/>
    <p:sldId id="667" r:id="rId86"/>
    <p:sldId id="668" r:id="rId87"/>
    <p:sldId id="669" r:id="rId88"/>
    <p:sldId id="670" r:id="rId89"/>
    <p:sldId id="671" r:id="rId90"/>
    <p:sldId id="672" r:id="rId91"/>
  </p:sldIdLst>
  <p:sldSz cx="9144000" cy="6858000" type="screen4x3"/>
  <p:notesSz cx="6858000" cy="9144000"/>
  <p:custShowLst>
    <p:custShow name="Custom Show 1" id="0">
      <p:sldLst/>
    </p:custShow>
  </p:custShowLst>
  <p:defaultTextStyle>
    <a:defPPr>
      <a:defRPr lang="en-US"/>
    </a:defPPr>
    <a:lvl1pPr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600" kern="1200">
        <a:solidFill>
          <a:schemeClr val="tx1"/>
        </a:solidFill>
        <a:latin typeface="Times New Roman" panose="02020603050405020304" pitchFamily="18" charset="0"/>
        <a:ea typeface="+mn-ea"/>
        <a:cs typeface="+mn-cs"/>
      </a:defRPr>
    </a:lvl5pPr>
    <a:lvl6pPr marL="2286000" algn="l" defTabSz="914400" rtl="0" eaLnBrk="1" latinLnBrk="0" hangingPunct="1">
      <a:defRPr sz="1600" kern="1200">
        <a:solidFill>
          <a:schemeClr val="tx1"/>
        </a:solidFill>
        <a:latin typeface="Times New Roman" panose="02020603050405020304" pitchFamily="18" charset="0"/>
        <a:ea typeface="+mn-ea"/>
        <a:cs typeface="+mn-cs"/>
      </a:defRPr>
    </a:lvl6pPr>
    <a:lvl7pPr marL="2743200" algn="l" defTabSz="914400" rtl="0" eaLnBrk="1" latinLnBrk="0" hangingPunct="1">
      <a:defRPr sz="1600" kern="1200">
        <a:solidFill>
          <a:schemeClr val="tx1"/>
        </a:solidFill>
        <a:latin typeface="Times New Roman" panose="02020603050405020304" pitchFamily="18" charset="0"/>
        <a:ea typeface="+mn-ea"/>
        <a:cs typeface="+mn-cs"/>
      </a:defRPr>
    </a:lvl7pPr>
    <a:lvl8pPr marL="3200400" algn="l" defTabSz="914400" rtl="0" eaLnBrk="1" latinLnBrk="0" hangingPunct="1">
      <a:defRPr sz="1600" kern="1200">
        <a:solidFill>
          <a:schemeClr val="tx1"/>
        </a:solidFill>
        <a:latin typeface="Times New Roman" panose="02020603050405020304" pitchFamily="18" charset="0"/>
        <a:ea typeface="+mn-ea"/>
        <a:cs typeface="+mn-cs"/>
      </a:defRPr>
    </a:lvl8pPr>
    <a:lvl9pPr marL="3657600" algn="l" defTabSz="914400" rtl="0" eaLnBrk="1" latinLnBrk="0" hangingPunct="1">
      <a:defRPr sz="16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864">
          <p15:clr>
            <a:srgbClr val="A4A3A4"/>
          </p15:clr>
        </p15:guide>
        <p15:guide id="2" pos="57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4E3AF"/>
    <a:srgbClr val="82C355"/>
    <a:srgbClr val="9BCF77"/>
    <a:srgbClr val="B4DB99"/>
    <a:srgbClr val="9DD07A"/>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8E7286-990F-4FF3-805D-6CDEC71F70ED}" v="27" dt="2019-01-09T10:13:52.7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92" autoAdjust="0"/>
    <p:restoredTop sz="94618" autoAdjust="0"/>
  </p:normalViewPr>
  <p:slideViewPr>
    <p:cSldViewPr>
      <p:cViewPr>
        <p:scale>
          <a:sx n="64" d="100"/>
          <a:sy n="64" d="100"/>
        </p:scale>
        <p:origin x="1084" y="44"/>
      </p:cViewPr>
      <p:guideLst>
        <p:guide orient="horz" pos="864"/>
        <p:guide pos="576"/>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88" d="100"/>
          <a:sy n="88" d="100"/>
        </p:scale>
        <p:origin x="2964" y="108"/>
      </p:cViewPr>
      <p:guideLst>
        <p:guide orient="horz" pos="2880"/>
        <p:guide pos="2160"/>
      </p:guideLst>
    </p:cSldViewPr>
  </p:notesViewPr>
  <p:gridSpacing cx="38405" cy="38405"/>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microsoft.com/office/2016/11/relationships/changesInfo" Target="changesInfos/changesInfo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presProps" Target="presProps.xml"/><Relationship Id="rId98"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MYA FOUAD MOHAMAD DAGHESTANI" userId="a436c0b0-45b9-4e41-97cd-63c07e065e95" providerId="ADAL" clId="{758E7286-990F-4FF3-805D-6CDEC71F70ED}"/>
    <pc:docChg chg="custSel delSld modSld sldOrd">
      <pc:chgData name="LAMYA FOUAD MOHAMAD DAGHESTANI" userId="a436c0b0-45b9-4e41-97cd-63c07e065e95" providerId="ADAL" clId="{758E7286-990F-4FF3-805D-6CDEC71F70ED}" dt="2019-01-09T10:14:01.630" v="91" actId="2696"/>
      <pc:docMkLst>
        <pc:docMk/>
      </pc:docMkLst>
      <pc:sldChg chg="modSp">
        <pc:chgData name="LAMYA FOUAD MOHAMAD DAGHESTANI" userId="a436c0b0-45b9-4e41-97cd-63c07e065e95" providerId="ADAL" clId="{758E7286-990F-4FF3-805D-6CDEC71F70ED}" dt="2019-01-09T09:54:50.377" v="9" actId="1076"/>
        <pc:sldMkLst>
          <pc:docMk/>
          <pc:sldMk cId="2093560391" sldId="583"/>
        </pc:sldMkLst>
        <pc:spChg chg="mod">
          <ac:chgData name="LAMYA FOUAD MOHAMAD DAGHESTANI" userId="a436c0b0-45b9-4e41-97cd-63c07e065e95" providerId="ADAL" clId="{758E7286-990F-4FF3-805D-6CDEC71F70ED}" dt="2019-01-09T09:54:50.377" v="9" actId="1076"/>
          <ac:spMkLst>
            <pc:docMk/>
            <pc:sldMk cId="2093560391" sldId="583"/>
            <ac:spMk id="4" creationId="{00000000-0000-0000-0000-000000000000}"/>
          </ac:spMkLst>
        </pc:spChg>
      </pc:sldChg>
      <pc:sldChg chg="modSp">
        <pc:chgData name="LAMYA FOUAD MOHAMAD DAGHESTANI" userId="a436c0b0-45b9-4e41-97cd-63c07e065e95" providerId="ADAL" clId="{758E7286-990F-4FF3-805D-6CDEC71F70ED}" dt="2019-01-09T10:00:53.264" v="28" actId="20577"/>
        <pc:sldMkLst>
          <pc:docMk/>
          <pc:sldMk cId="2614090983" sldId="585"/>
        </pc:sldMkLst>
        <pc:spChg chg="mod">
          <ac:chgData name="LAMYA FOUAD MOHAMAD DAGHESTANI" userId="a436c0b0-45b9-4e41-97cd-63c07e065e95" providerId="ADAL" clId="{758E7286-990F-4FF3-805D-6CDEC71F70ED}" dt="2019-01-09T10:00:53.264" v="28" actId="20577"/>
          <ac:spMkLst>
            <pc:docMk/>
            <pc:sldMk cId="2614090983" sldId="585"/>
            <ac:spMk id="33794" creationId="{00000000-0000-0000-0000-000000000000}"/>
          </ac:spMkLst>
        </pc:spChg>
        <pc:spChg chg="mod">
          <ac:chgData name="LAMYA FOUAD MOHAMAD DAGHESTANI" userId="a436c0b0-45b9-4e41-97cd-63c07e065e95" providerId="ADAL" clId="{758E7286-990F-4FF3-805D-6CDEC71F70ED}" dt="2019-01-09T10:00:42.939" v="24"/>
          <ac:spMkLst>
            <pc:docMk/>
            <pc:sldMk cId="2614090983" sldId="585"/>
            <ac:spMk id="33795" creationId="{00000000-0000-0000-0000-000000000000}"/>
          </ac:spMkLst>
        </pc:spChg>
      </pc:sldChg>
      <pc:sldChg chg="modSp">
        <pc:chgData name="LAMYA FOUAD MOHAMAD DAGHESTANI" userId="a436c0b0-45b9-4e41-97cd-63c07e065e95" providerId="ADAL" clId="{758E7286-990F-4FF3-805D-6CDEC71F70ED}" dt="2019-01-09T10:06:05.973" v="59"/>
        <pc:sldMkLst>
          <pc:docMk/>
          <pc:sldMk cId="3166126671" sldId="586"/>
        </pc:sldMkLst>
        <pc:spChg chg="mod">
          <ac:chgData name="LAMYA FOUAD MOHAMAD DAGHESTANI" userId="a436c0b0-45b9-4e41-97cd-63c07e065e95" providerId="ADAL" clId="{758E7286-990F-4FF3-805D-6CDEC71F70ED}" dt="2019-01-09T10:06:05.973" v="59"/>
          <ac:spMkLst>
            <pc:docMk/>
            <pc:sldMk cId="3166126671" sldId="586"/>
            <ac:spMk id="34818" creationId="{00000000-0000-0000-0000-000000000000}"/>
          </ac:spMkLst>
        </pc:spChg>
      </pc:sldChg>
      <pc:sldChg chg="del">
        <pc:chgData name="LAMYA FOUAD MOHAMAD DAGHESTANI" userId="a436c0b0-45b9-4e41-97cd-63c07e065e95" providerId="ADAL" clId="{758E7286-990F-4FF3-805D-6CDEC71F70ED}" dt="2019-01-09T10:00:23.111" v="22" actId="2696"/>
        <pc:sldMkLst>
          <pc:docMk/>
          <pc:sldMk cId="1170610699" sldId="587"/>
        </pc:sldMkLst>
      </pc:sldChg>
      <pc:sldChg chg="ord">
        <pc:chgData name="LAMYA FOUAD MOHAMAD DAGHESTANI" userId="a436c0b0-45b9-4e41-97cd-63c07e065e95" providerId="ADAL" clId="{758E7286-990F-4FF3-805D-6CDEC71F70ED}" dt="2019-01-09T09:58:56.048" v="15"/>
        <pc:sldMkLst>
          <pc:docMk/>
          <pc:sldMk cId="500582783" sldId="588"/>
        </pc:sldMkLst>
      </pc:sldChg>
      <pc:sldChg chg="ord">
        <pc:chgData name="LAMYA FOUAD MOHAMAD DAGHESTANI" userId="a436c0b0-45b9-4e41-97cd-63c07e065e95" providerId="ADAL" clId="{758E7286-990F-4FF3-805D-6CDEC71F70ED}" dt="2019-01-09T10:02:18.130" v="33"/>
        <pc:sldMkLst>
          <pc:docMk/>
          <pc:sldMk cId="725283513" sldId="589"/>
        </pc:sldMkLst>
      </pc:sldChg>
      <pc:sldChg chg="modSp">
        <pc:chgData name="LAMYA FOUAD MOHAMAD DAGHESTANI" userId="a436c0b0-45b9-4e41-97cd-63c07e065e95" providerId="ADAL" clId="{758E7286-990F-4FF3-805D-6CDEC71F70ED}" dt="2019-01-09T10:03:19.685" v="38" actId="20577"/>
        <pc:sldMkLst>
          <pc:docMk/>
          <pc:sldMk cId="1196400176" sldId="590"/>
        </pc:sldMkLst>
        <pc:spChg chg="mod">
          <ac:chgData name="LAMYA FOUAD MOHAMAD DAGHESTANI" userId="a436c0b0-45b9-4e41-97cd-63c07e065e95" providerId="ADAL" clId="{758E7286-990F-4FF3-805D-6CDEC71F70ED}" dt="2019-01-09T10:03:05.997" v="37" actId="20577"/>
          <ac:spMkLst>
            <pc:docMk/>
            <pc:sldMk cId="1196400176" sldId="590"/>
            <ac:spMk id="35843" creationId="{00000000-0000-0000-0000-000000000000}"/>
          </ac:spMkLst>
        </pc:spChg>
        <pc:spChg chg="mod">
          <ac:chgData name="LAMYA FOUAD MOHAMAD DAGHESTANI" userId="a436c0b0-45b9-4e41-97cd-63c07e065e95" providerId="ADAL" clId="{758E7286-990F-4FF3-805D-6CDEC71F70ED}" dt="2019-01-09T10:03:19.685" v="38" actId="20577"/>
          <ac:spMkLst>
            <pc:docMk/>
            <pc:sldMk cId="1196400176" sldId="590"/>
            <ac:spMk id="38914" creationId="{00000000-0000-0000-0000-000000000000}"/>
          </ac:spMkLst>
        </pc:spChg>
      </pc:sldChg>
      <pc:sldChg chg="modSp">
        <pc:chgData name="LAMYA FOUAD MOHAMAD DAGHESTANI" userId="a436c0b0-45b9-4e41-97cd-63c07e065e95" providerId="ADAL" clId="{758E7286-990F-4FF3-805D-6CDEC71F70ED}" dt="2019-01-09T10:03:26.965" v="39" actId="20577"/>
        <pc:sldMkLst>
          <pc:docMk/>
          <pc:sldMk cId="2882249227" sldId="591"/>
        </pc:sldMkLst>
        <pc:spChg chg="mod">
          <ac:chgData name="LAMYA FOUAD MOHAMAD DAGHESTANI" userId="a436c0b0-45b9-4e41-97cd-63c07e065e95" providerId="ADAL" clId="{758E7286-990F-4FF3-805D-6CDEC71F70ED}" dt="2019-01-09T10:03:26.965" v="39" actId="20577"/>
          <ac:spMkLst>
            <pc:docMk/>
            <pc:sldMk cId="2882249227" sldId="591"/>
            <ac:spMk id="39938" creationId="{00000000-0000-0000-0000-000000000000}"/>
          </ac:spMkLst>
        </pc:spChg>
      </pc:sldChg>
      <pc:sldChg chg="modSp">
        <pc:chgData name="LAMYA FOUAD MOHAMAD DAGHESTANI" userId="a436c0b0-45b9-4e41-97cd-63c07e065e95" providerId="ADAL" clId="{758E7286-990F-4FF3-805D-6CDEC71F70ED}" dt="2019-01-09T10:03:40.495" v="42" actId="20577"/>
        <pc:sldMkLst>
          <pc:docMk/>
          <pc:sldMk cId="3722267080" sldId="592"/>
        </pc:sldMkLst>
        <pc:spChg chg="mod">
          <ac:chgData name="LAMYA FOUAD MOHAMAD DAGHESTANI" userId="a436c0b0-45b9-4e41-97cd-63c07e065e95" providerId="ADAL" clId="{758E7286-990F-4FF3-805D-6CDEC71F70ED}" dt="2019-01-09T10:03:40.495" v="42" actId="20577"/>
          <ac:spMkLst>
            <pc:docMk/>
            <pc:sldMk cId="3722267080" sldId="592"/>
            <ac:spMk id="37891" creationId="{00000000-0000-0000-0000-000000000000}"/>
          </ac:spMkLst>
        </pc:spChg>
        <pc:spChg chg="mod">
          <ac:chgData name="LAMYA FOUAD MOHAMAD DAGHESTANI" userId="a436c0b0-45b9-4e41-97cd-63c07e065e95" providerId="ADAL" clId="{758E7286-990F-4FF3-805D-6CDEC71F70ED}" dt="2019-01-09T10:03:34.420" v="40" actId="20577"/>
          <ac:spMkLst>
            <pc:docMk/>
            <pc:sldMk cId="3722267080" sldId="592"/>
            <ac:spMk id="40962" creationId="{00000000-0000-0000-0000-000000000000}"/>
          </ac:spMkLst>
        </pc:spChg>
      </pc:sldChg>
      <pc:sldChg chg="addSp delSp modSp">
        <pc:chgData name="LAMYA FOUAD MOHAMAD DAGHESTANI" userId="a436c0b0-45b9-4e41-97cd-63c07e065e95" providerId="ADAL" clId="{758E7286-990F-4FF3-805D-6CDEC71F70ED}" dt="2019-01-09T10:06:47.274" v="64" actId="1076"/>
        <pc:sldMkLst>
          <pc:docMk/>
          <pc:sldMk cId="199097211" sldId="593"/>
        </pc:sldMkLst>
        <pc:spChg chg="add del mod">
          <ac:chgData name="LAMYA FOUAD MOHAMAD DAGHESTANI" userId="a436c0b0-45b9-4e41-97cd-63c07e065e95" providerId="ADAL" clId="{758E7286-990F-4FF3-805D-6CDEC71F70ED}" dt="2019-01-09T10:06:31.545" v="62"/>
          <ac:spMkLst>
            <pc:docMk/>
            <pc:sldMk cId="199097211" sldId="593"/>
            <ac:spMk id="3" creationId="{FBA70C34-8B6C-4735-B3F7-A84687E5FE28}"/>
          </ac:spMkLst>
        </pc:spChg>
        <pc:spChg chg="del mod">
          <ac:chgData name="LAMYA FOUAD MOHAMAD DAGHESTANI" userId="a436c0b0-45b9-4e41-97cd-63c07e065e95" providerId="ADAL" clId="{758E7286-990F-4FF3-805D-6CDEC71F70ED}" dt="2019-01-09T10:06:25.694" v="61" actId="478"/>
          <ac:spMkLst>
            <pc:docMk/>
            <pc:sldMk cId="199097211" sldId="593"/>
            <ac:spMk id="38915" creationId="{00000000-0000-0000-0000-000000000000}"/>
          </ac:spMkLst>
        </pc:spChg>
        <pc:spChg chg="mod">
          <ac:chgData name="LAMYA FOUAD MOHAMAD DAGHESTANI" userId="a436c0b0-45b9-4e41-97cd-63c07e065e95" providerId="ADAL" clId="{758E7286-990F-4FF3-805D-6CDEC71F70ED}" dt="2019-01-09T10:03:49.346" v="43" actId="20577"/>
          <ac:spMkLst>
            <pc:docMk/>
            <pc:sldMk cId="199097211" sldId="593"/>
            <ac:spMk id="41986" creationId="{00000000-0000-0000-0000-000000000000}"/>
          </ac:spMkLst>
        </pc:spChg>
        <pc:spChg chg="mod">
          <ac:chgData name="LAMYA FOUAD MOHAMAD DAGHESTANI" userId="a436c0b0-45b9-4e41-97cd-63c07e065e95" providerId="ADAL" clId="{758E7286-990F-4FF3-805D-6CDEC71F70ED}" dt="2019-01-09T10:06:47.274" v="64" actId="1076"/>
          <ac:spMkLst>
            <pc:docMk/>
            <pc:sldMk cId="199097211" sldId="593"/>
            <ac:spMk id="41990" creationId="{00000000-0000-0000-0000-000000000000}"/>
          </ac:spMkLst>
        </pc:spChg>
        <pc:grpChg chg="mod">
          <ac:chgData name="LAMYA FOUAD MOHAMAD DAGHESTANI" userId="a436c0b0-45b9-4e41-97cd-63c07e065e95" providerId="ADAL" clId="{758E7286-990F-4FF3-805D-6CDEC71F70ED}" dt="2019-01-09T10:06:42.297" v="63" actId="1076"/>
          <ac:grpSpMkLst>
            <pc:docMk/>
            <pc:sldMk cId="199097211" sldId="593"/>
            <ac:grpSpMk id="41988" creationId="{00000000-0000-0000-0000-000000000000}"/>
          </ac:grpSpMkLst>
        </pc:grpChg>
      </pc:sldChg>
      <pc:sldChg chg="ord">
        <pc:chgData name="LAMYA FOUAD MOHAMAD DAGHESTANI" userId="a436c0b0-45b9-4e41-97cd-63c07e065e95" providerId="ADAL" clId="{758E7286-990F-4FF3-805D-6CDEC71F70ED}" dt="2019-01-09T10:09:18.962" v="75"/>
        <pc:sldMkLst>
          <pc:docMk/>
          <pc:sldMk cId="48118224" sldId="594"/>
        </pc:sldMkLst>
      </pc:sldChg>
      <pc:sldChg chg="ord">
        <pc:chgData name="LAMYA FOUAD MOHAMAD DAGHESTANI" userId="a436c0b0-45b9-4e41-97cd-63c07e065e95" providerId="ADAL" clId="{758E7286-990F-4FF3-805D-6CDEC71F70ED}" dt="2019-01-09T10:08:03.107" v="73"/>
        <pc:sldMkLst>
          <pc:docMk/>
          <pc:sldMk cId="4074821787" sldId="595"/>
        </pc:sldMkLst>
      </pc:sldChg>
      <pc:sldChg chg="del">
        <pc:chgData name="LAMYA FOUAD MOHAMAD DAGHESTANI" userId="a436c0b0-45b9-4e41-97cd-63c07e065e95" providerId="ADAL" clId="{758E7286-990F-4FF3-805D-6CDEC71F70ED}" dt="2019-01-09T10:09:52.047" v="76" actId="2696"/>
        <pc:sldMkLst>
          <pc:docMk/>
          <pc:sldMk cId="1830915658" sldId="596"/>
        </pc:sldMkLst>
      </pc:sldChg>
      <pc:sldChg chg="del">
        <pc:chgData name="LAMYA FOUAD MOHAMAD DAGHESTANI" userId="a436c0b0-45b9-4e41-97cd-63c07e065e95" providerId="ADAL" clId="{758E7286-990F-4FF3-805D-6CDEC71F70ED}" dt="2019-01-09T10:09:54.741" v="77" actId="2696"/>
        <pc:sldMkLst>
          <pc:docMk/>
          <pc:sldMk cId="2122640027" sldId="597"/>
        </pc:sldMkLst>
      </pc:sldChg>
      <pc:sldChg chg="modSp ord">
        <pc:chgData name="LAMYA FOUAD MOHAMAD DAGHESTANI" userId="a436c0b0-45b9-4e41-97cd-63c07e065e95" providerId="ADAL" clId="{758E7286-990F-4FF3-805D-6CDEC71F70ED}" dt="2019-01-09T10:07:11.261" v="66"/>
        <pc:sldMkLst>
          <pc:docMk/>
          <pc:sldMk cId="2101798100" sldId="599"/>
        </pc:sldMkLst>
        <pc:spChg chg="mod">
          <ac:chgData name="LAMYA FOUAD MOHAMAD DAGHESTANI" userId="a436c0b0-45b9-4e41-97cd-63c07e065e95" providerId="ADAL" clId="{758E7286-990F-4FF3-805D-6CDEC71F70ED}" dt="2019-01-09T10:05:29.417" v="55" actId="1076"/>
          <ac:spMkLst>
            <pc:docMk/>
            <pc:sldMk cId="2101798100" sldId="599"/>
            <ac:spMk id="48131" creationId="{00000000-0000-0000-0000-000000000000}"/>
          </ac:spMkLst>
        </pc:spChg>
      </pc:sldChg>
      <pc:sldChg chg="ord">
        <pc:chgData name="LAMYA FOUAD MOHAMAD DAGHESTANI" userId="a436c0b0-45b9-4e41-97cd-63c07e065e95" providerId="ADAL" clId="{758E7286-990F-4FF3-805D-6CDEC71F70ED}" dt="2019-01-09T10:07:08.653" v="65"/>
        <pc:sldMkLst>
          <pc:docMk/>
          <pc:sldMk cId="2211656791" sldId="600"/>
        </pc:sldMkLst>
      </pc:sldChg>
      <pc:sldChg chg="del">
        <pc:chgData name="LAMYA FOUAD MOHAMAD DAGHESTANI" userId="a436c0b0-45b9-4e41-97cd-63c07e065e95" providerId="ADAL" clId="{758E7286-990F-4FF3-805D-6CDEC71F70ED}" dt="2019-01-09T10:12:43.684" v="78" actId="2696"/>
        <pc:sldMkLst>
          <pc:docMk/>
          <pc:sldMk cId="2007306936" sldId="627"/>
        </pc:sldMkLst>
      </pc:sldChg>
      <pc:sldChg chg="del">
        <pc:chgData name="LAMYA FOUAD MOHAMAD DAGHESTANI" userId="a436c0b0-45b9-4e41-97cd-63c07e065e95" providerId="ADAL" clId="{758E7286-990F-4FF3-805D-6CDEC71F70ED}" dt="2019-01-09T10:12:45.738" v="79" actId="2696"/>
        <pc:sldMkLst>
          <pc:docMk/>
          <pc:sldMk cId="570250784" sldId="628"/>
        </pc:sldMkLst>
      </pc:sldChg>
      <pc:sldChg chg="del">
        <pc:chgData name="LAMYA FOUAD MOHAMAD DAGHESTANI" userId="a436c0b0-45b9-4e41-97cd-63c07e065e95" providerId="ADAL" clId="{758E7286-990F-4FF3-805D-6CDEC71F70ED}" dt="2019-01-09T10:12:46.889" v="80" actId="2696"/>
        <pc:sldMkLst>
          <pc:docMk/>
          <pc:sldMk cId="1008038888" sldId="629"/>
        </pc:sldMkLst>
      </pc:sldChg>
      <pc:sldChg chg="del">
        <pc:chgData name="LAMYA FOUAD MOHAMAD DAGHESTANI" userId="a436c0b0-45b9-4e41-97cd-63c07e065e95" providerId="ADAL" clId="{758E7286-990F-4FF3-805D-6CDEC71F70ED}" dt="2019-01-09T10:12:48.028" v="81" actId="2696"/>
        <pc:sldMkLst>
          <pc:docMk/>
          <pc:sldMk cId="360488233" sldId="630"/>
        </pc:sldMkLst>
      </pc:sldChg>
      <pc:sldChg chg="del">
        <pc:chgData name="LAMYA FOUAD MOHAMAD DAGHESTANI" userId="a436c0b0-45b9-4e41-97cd-63c07e065e95" providerId="ADAL" clId="{758E7286-990F-4FF3-805D-6CDEC71F70ED}" dt="2019-01-09T10:12:51.112" v="82" actId="2696"/>
        <pc:sldMkLst>
          <pc:docMk/>
          <pc:sldMk cId="4087823467" sldId="631"/>
        </pc:sldMkLst>
      </pc:sldChg>
      <pc:sldChg chg="del">
        <pc:chgData name="LAMYA FOUAD MOHAMAD DAGHESTANI" userId="a436c0b0-45b9-4e41-97cd-63c07e065e95" providerId="ADAL" clId="{758E7286-990F-4FF3-805D-6CDEC71F70ED}" dt="2019-01-09T10:12:52.419" v="83" actId="2696"/>
        <pc:sldMkLst>
          <pc:docMk/>
          <pc:sldMk cId="2079242053" sldId="632"/>
        </pc:sldMkLst>
      </pc:sldChg>
      <pc:sldChg chg="del">
        <pc:chgData name="LAMYA FOUAD MOHAMAD DAGHESTANI" userId="a436c0b0-45b9-4e41-97cd-63c07e065e95" providerId="ADAL" clId="{758E7286-990F-4FF3-805D-6CDEC71F70ED}" dt="2019-01-09T10:12:53.234" v="84" actId="2696"/>
        <pc:sldMkLst>
          <pc:docMk/>
          <pc:sldMk cId="1871014393" sldId="633"/>
        </pc:sldMkLst>
      </pc:sldChg>
      <pc:sldChg chg="del">
        <pc:chgData name="LAMYA FOUAD MOHAMAD DAGHESTANI" userId="a436c0b0-45b9-4e41-97cd-63c07e065e95" providerId="ADAL" clId="{758E7286-990F-4FF3-805D-6CDEC71F70ED}" dt="2019-01-09T10:12:54.547" v="85" actId="2696"/>
        <pc:sldMkLst>
          <pc:docMk/>
          <pc:sldMk cId="2830060331" sldId="634"/>
        </pc:sldMkLst>
      </pc:sldChg>
      <pc:sldChg chg="del">
        <pc:chgData name="LAMYA FOUAD MOHAMAD DAGHESTANI" userId="a436c0b0-45b9-4e41-97cd-63c07e065e95" providerId="ADAL" clId="{758E7286-990F-4FF3-805D-6CDEC71F70ED}" dt="2019-01-09T10:12:55.461" v="86" actId="2696"/>
        <pc:sldMkLst>
          <pc:docMk/>
          <pc:sldMk cId="549283655" sldId="635"/>
        </pc:sldMkLst>
      </pc:sldChg>
      <pc:sldChg chg="del">
        <pc:chgData name="LAMYA FOUAD MOHAMAD DAGHESTANI" userId="a436c0b0-45b9-4e41-97cd-63c07e065e95" providerId="ADAL" clId="{758E7286-990F-4FF3-805D-6CDEC71F70ED}" dt="2019-01-09T10:12:56.160" v="87" actId="2696"/>
        <pc:sldMkLst>
          <pc:docMk/>
          <pc:sldMk cId="3572138903" sldId="636"/>
        </pc:sldMkLst>
      </pc:sldChg>
      <pc:sldChg chg="del">
        <pc:chgData name="LAMYA FOUAD MOHAMAD DAGHESTANI" userId="a436c0b0-45b9-4e41-97cd-63c07e065e95" providerId="ADAL" clId="{758E7286-990F-4FF3-805D-6CDEC71F70ED}" dt="2019-01-09T10:13:02.129" v="88" actId="2696"/>
        <pc:sldMkLst>
          <pc:docMk/>
          <pc:sldMk cId="742622555" sldId="637"/>
        </pc:sldMkLst>
      </pc:sldChg>
      <pc:sldChg chg="del ord">
        <pc:chgData name="LAMYA FOUAD MOHAMAD DAGHESTANI" userId="a436c0b0-45b9-4e41-97cd-63c07e065e95" providerId="ADAL" clId="{758E7286-990F-4FF3-805D-6CDEC71F70ED}" dt="2019-01-09T10:13:58.599" v="90" actId="2696"/>
        <pc:sldMkLst>
          <pc:docMk/>
          <pc:sldMk cId="3336574442" sldId="642"/>
        </pc:sldMkLst>
      </pc:sldChg>
      <pc:sldChg chg="del">
        <pc:chgData name="LAMYA FOUAD MOHAMAD DAGHESTANI" userId="a436c0b0-45b9-4e41-97cd-63c07e065e95" providerId="ADAL" clId="{758E7286-990F-4FF3-805D-6CDEC71F70ED}" dt="2019-01-09T10:14:01.630" v="91" actId="2696"/>
        <pc:sldMkLst>
          <pc:docMk/>
          <pc:sldMk cId="3309342415" sldId="643"/>
        </pc:sldMkLst>
      </pc:sldChg>
      <pc:sldChg chg="modSp">
        <pc:chgData name="LAMYA FOUAD MOHAMAD DAGHESTANI" userId="a436c0b0-45b9-4e41-97cd-63c07e065e95" providerId="ADAL" clId="{758E7286-990F-4FF3-805D-6CDEC71F70ED}" dt="2019-01-09T09:59:18.790" v="19" actId="1076"/>
        <pc:sldMkLst>
          <pc:docMk/>
          <pc:sldMk cId="2218582183" sldId="674"/>
        </pc:sldMkLst>
        <pc:spChg chg="mod">
          <ac:chgData name="LAMYA FOUAD MOHAMAD DAGHESTANI" userId="a436c0b0-45b9-4e41-97cd-63c07e065e95" providerId="ADAL" clId="{758E7286-990F-4FF3-805D-6CDEC71F70ED}" dt="2019-01-09T09:59:03.589" v="16" actId="6549"/>
          <ac:spMkLst>
            <pc:docMk/>
            <pc:sldMk cId="2218582183" sldId="674"/>
            <ac:spMk id="6147" creationId="{00000000-0000-0000-0000-000000000000}"/>
          </ac:spMkLst>
        </pc:spChg>
        <pc:spChg chg="mod">
          <ac:chgData name="LAMYA FOUAD MOHAMAD DAGHESTANI" userId="a436c0b0-45b9-4e41-97cd-63c07e065e95" providerId="ADAL" clId="{758E7286-990F-4FF3-805D-6CDEC71F70ED}" dt="2019-01-09T09:59:18.790" v="19" actId="1076"/>
          <ac:spMkLst>
            <pc:docMk/>
            <pc:sldMk cId="2218582183" sldId="674"/>
            <ac:spMk id="6148" creationId="{00000000-0000-0000-0000-000000000000}"/>
          </ac:spMkLst>
        </pc:spChg>
      </pc:sldChg>
      <pc:sldChg chg="del">
        <pc:chgData name="LAMYA FOUAD MOHAMAD DAGHESTANI" userId="a436c0b0-45b9-4e41-97cd-63c07e065e95" providerId="ADAL" clId="{758E7286-990F-4FF3-805D-6CDEC71F70ED}" dt="2019-01-09T09:58:33.813" v="13" actId="2696"/>
        <pc:sldMkLst>
          <pc:docMk/>
          <pc:sldMk cId="263997981" sldId="675"/>
        </pc:sldMkLst>
      </pc:sldChg>
      <pc:sldChg chg="ord">
        <pc:chgData name="LAMYA FOUAD MOHAMAD DAGHESTANI" userId="a436c0b0-45b9-4e41-97cd-63c07e065e95" providerId="ADAL" clId="{758E7286-990F-4FF3-805D-6CDEC71F70ED}" dt="2019-01-09T10:01:53.637" v="32"/>
        <pc:sldMkLst>
          <pc:docMk/>
          <pc:sldMk cId="3474344859" sldId="678"/>
        </pc:sldMkLst>
      </pc:sldChg>
      <pc:sldChg chg="del ord">
        <pc:chgData name="LAMYA FOUAD MOHAMAD DAGHESTANI" userId="a436c0b0-45b9-4e41-97cd-63c07e065e95" providerId="ADAL" clId="{758E7286-990F-4FF3-805D-6CDEC71F70ED}" dt="2019-01-09T10:02:52.187" v="35" actId="2696"/>
        <pc:sldMkLst>
          <pc:docMk/>
          <pc:sldMk cId="2806673524" sldId="679"/>
        </pc:sldMkLst>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82046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1"/>
          <p:cNvSpPr txBox="1">
            <a:spLocks noGrp="1" noRot="1" noChangeAspect="1" noChangeArrowheads="1" noTextEdit="1"/>
          </p:cNvSpPr>
          <p:nvPr>
            <p:ph type="sldImg"/>
          </p:nvPr>
        </p:nvSpPr>
        <p:spPr>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19" name="Text Box 2"/>
          <p:cNvSpPr txBox="1">
            <a:spLocks noChangeArrowheads="1"/>
          </p:cNvSpPr>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214183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4294967295"/>
          </p:nvPr>
        </p:nvSpPr>
        <p:spPr bwMode="auto">
          <a:xfrm>
            <a:off x="3849688" y="9378950"/>
            <a:ext cx="2946400" cy="493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spcBef>
                <a:spcPct val="0"/>
              </a:spcBef>
            </a:pPr>
            <a:fld id="{C58929F8-498E-4B74-A033-E4CCD2FF2071}" type="slidenum">
              <a:rPr lang="en-US" altLang="en-US" sz="2400">
                <a:solidFill>
                  <a:schemeClr val="tx1"/>
                </a:solidFill>
              </a:rPr>
              <a:pPr>
                <a:spcBef>
                  <a:spcPct val="0"/>
                </a:spcBef>
              </a:pPr>
              <a:t>15</a:t>
            </a:fld>
            <a:endParaRPr lang="en-US" altLang="en-US" sz="2400">
              <a:solidFill>
                <a:schemeClr val="tx1"/>
              </a:solidFill>
            </a:endParaRPr>
          </a:p>
        </p:txBody>
      </p:sp>
      <p:sp>
        <p:nvSpPr>
          <p:cNvPr id="29699" name="Rectangle 2"/>
          <p:cNvSpPr>
            <a:spLocks noGrp="1" noRot="1" noChangeAspect="1" noChangeArrowheads="1" noTextEdit="1"/>
          </p:cNvSpPr>
          <p:nvPr>
            <p:ph type="sldImg"/>
          </p:nvPr>
        </p:nvSpPr>
        <p:spPr>
          <a:xfrm>
            <a:off x="931863" y="741363"/>
            <a:ext cx="4933950" cy="3702050"/>
          </a:xfrm>
          <a:prstGeom prst="rect">
            <a:avLst/>
          </a:prstGeom>
          <a:noFill/>
          <a:ln>
            <a:solidFill>
              <a:srgbClr val="000000"/>
            </a:solidFill>
            <a:miter lim="800000"/>
            <a:headEnd/>
            <a:tailEnd/>
          </a:ln>
        </p:spPr>
      </p:sp>
      <p:sp>
        <p:nvSpPr>
          <p:cNvPr id="29700" name="Rectangle 3"/>
          <p:cNvSpPr>
            <a:spLocks noGrp="1" noChangeArrowheads="1"/>
          </p:cNvSpPr>
          <p:nvPr>
            <p:ph type="body" idx="1"/>
          </p:nvPr>
        </p:nvSpPr>
        <p:spPr>
          <a:xfrm>
            <a:off x="906463" y="4691063"/>
            <a:ext cx="4984750" cy="4443412"/>
          </a:xfrm>
          <a:prstGeom prst="rect">
            <a:avLst/>
          </a:prstGeom>
          <a:no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a:p>
        </p:txBody>
      </p:sp>
    </p:spTree>
    <p:extLst>
      <p:ext uri="{BB962C8B-B14F-4D97-AF65-F5344CB8AC3E}">
        <p14:creationId xmlns:p14="http://schemas.microsoft.com/office/powerpoint/2010/main" val="1901904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4294967295"/>
          </p:nvPr>
        </p:nvSpPr>
        <p:spPr bwMode="auto">
          <a:xfrm>
            <a:off x="3849688" y="9378950"/>
            <a:ext cx="2946400" cy="493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spcBef>
                <a:spcPct val="0"/>
              </a:spcBef>
            </a:pPr>
            <a:fld id="{30A9CDBF-1FF5-426C-9DBD-187D2BBA5B44}" type="slidenum">
              <a:rPr lang="en-US" altLang="en-US" sz="2400">
                <a:solidFill>
                  <a:schemeClr val="tx1"/>
                </a:solidFill>
              </a:rPr>
              <a:pPr>
                <a:spcBef>
                  <a:spcPct val="0"/>
                </a:spcBef>
              </a:pPr>
              <a:t>16</a:t>
            </a:fld>
            <a:endParaRPr lang="en-US" altLang="en-US" sz="2400">
              <a:solidFill>
                <a:schemeClr val="tx1"/>
              </a:solidFill>
            </a:endParaRPr>
          </a:p>
        </p:txBody>
      </p:sp>
      <p:sp>
        <p:nvSpPr>
          <p:cNvPr id="31747" name="Rectangle 2"/>
          <p:cNvSpPr>
            <a:spLocks noGrp="1" noRot="1" noChangeAspect="1" noChangeArrowheads="1" noTextEdit="1"/>
          </p:cNvSpPr>
          <p:nvPr>
            <p:ph type="sldImg"/>
          </p:nvPr>
        </p:nvSpPr>
        <p:spPr>
          <a:xfrm>
            <a:off x="931863" y="741363"/>
            <a:ext cx="4933950" cy="3702050"/>
          </a:xfrm>
          <a:prstGeom prst="rect">
            <a:avLst/>
          </a:prstGeom>
          <a:noFill/>
          <a:ln>
            <a:solidFill>
              <a:srgbClr val="000000"/>
            </a:solidFill>
            <a:miter lim="800000"/>
            <a:headEnd/>
            <a:tailEnd/>
          </a:ln>
        </p:spPr>
      </p:sp>
      <p:sp>
        <p:nvSpPr>
          <p:cNvPr id="31748" name="Rectangle 3"/>
          <p:cNvSpPr>
            <a:spLocks noGrp="1" noChangeArrowheads="1"/>
          </p:cNvSpPr>
          <p:nvPr>
            <p:ph type="body" idx="1"/>
          </p:nvPr>
        </p:nvSpPr>
        <p:spPr>
          <a:xfrm>
            <a:off x="906463" y="4691063"/>
            <a:ext cx="4984750" cy="4443412"/>
          </a:xfrm>
          <a:prstGeom prst="rect">
            <a:avLst/>
          </a:prstGeom>
          <a:no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a:p>
        </p:txBody>
      </p:sp>
    </p:spTree>
    <p:extLst>
      <p:ext uri="{BB962C8B-B14F-4D97-AF65-F5344CB8AC3E}">
        <p14:creationId xmlns:p14="http://schemas.microsoft.com/office/powerpoint/2010/main" val="38285178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963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p>
        </p:txBody>
      </p:sp>
    </p:spTree>
    <p:extLst>
      <p:ext uri="{BB962C8B-B14F-4D97-AF65-F5344CB8AC3E}">
        <p14:creationId xmlns:p14="http://schemas.microsoft.com/office/powerpoint/2010/main" val="30815008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963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p>
        </p:txBody>
      </p:sp>
    </p:spTree>
    <p:extLst>
      <p:ext uri="{BB962C8B-B14F-4D97-AF65-F5344CB8AC3E}">
        <p14:creationId xmlns:p14="http://schemas.microsoft.com/office/powerpoint/2010/main" val="2124948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03"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0560926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1"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7005334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299"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8701703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7"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8426392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5"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141958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43"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464207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267"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1419658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1"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8045385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39"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8997201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1"/>
          <p:cNvSpPr txBox="1">
            <a:spLocks noGrp="1" noRot="1" noChangeAspect="1" noChangeArrowheads="1" noTextEdit="1"/>
          </p:cNvSpPr>
          <p:nvPr>
            <p:ph type="sldImg"/>
          </p:nvPr>
        </p:nvSpPr>
        <p:spPr>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87" name="Text Box 2"/>
          <p:cNvSpPr txBox="1">
            <a:spLocks noChangeArrowheads="1"/>
          </p:cNvSpPr>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9242107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9635"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0997506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1683"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9382117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3731"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2567387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5779"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8524380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7827"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4623288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9875"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6005199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23"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851449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267"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5774041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970"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3971"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1440206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6019"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0336685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6"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8067"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7069511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4"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0115"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4534753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62"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163"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0997189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4210"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4211"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1914263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258"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6259"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3410096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8306"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8307"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1211458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4"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0355"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8334255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8178"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78179"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635278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315"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7518368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8546"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8547"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1607339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0594"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0595"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5912266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42"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2643"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03835731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4690"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4691"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4196508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8786" name="Rectangle 1"/>
          <p:cNvSpPr txBox="1">
            <a:spLocks noGrp="1" noRot="1" noChangeAspect="1" noChangeArrowheads="1" noTextEdit="1"/>
          </p:cNvSpPr>
          <p:nvPr>
            <p:ph type="sldImg"/>
          </p:nvPr>
        </p:nvSpPr>
        <p:spPr>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8787" name="Text Box 2"/>
          <p:cNvSpPr txBox="1">
            <a:spLocks noChangeArrowheads="1"/>
          </p:cNvSpPr>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33110559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834"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0835"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3128113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82"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2883"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01792994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4930"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4931"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6599670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6978"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6979"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73243140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9026"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9027"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968905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3"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37036750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1074"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1075"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2142999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22" name="Rectangle 1"/>
          <p:cNvSpPr txBox="1">
            <a:spLocks noGrp="1" noRot="1" noChangeAspect="1" noChangeArrowheads="1" noTextEdit="1"/>
          </p:cNvSpPr>
          <p:nvPr>
            <p:ph type="sldImg"/>
          </p:nvPr>
        </p:nvSpPr>
        <p:spPr>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3123" name="Text Box 2"/>
          <p:cNvSpPr txBox="1">
            <a:spLocks noChangeArrowheads="1"/>
          </p:cNvSpPr>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96705465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5170"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5171"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57309345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7218"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7219"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67201145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9266"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39267"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46474845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1314"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1315"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13676298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62"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3363"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86641613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5410"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5411"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28922248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7458"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47459"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00602700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xfrm>
            <a:off x="931863" y="741363"/>
            <a:ext cx="4933950" cy="3702050"/>
          </a:xfrm>
          <a:prstGeom prst="rect">
            <a:avLst/>
          </a:prstGeom>
          <a:noFill/>
          <a:ln>
            <a:solidFill>
              <a:srgbClr val="000000"/>
            </a:solidFill>
            <a:miter lim="800000"/>
            <a:headEnd/>
            <a:tailEnd/>
          </a:ln>
        </p:spPr>
      </p:sp>
      <p:sp>
        <p:nvSpPr>
          <p:cNvPr id="149507" name="Rectangle 3"/>
          <p:cNvSpPr>
            <a:spLocks noGrp="1" noChangeArrowheads="1"/>
          </p:cNvSpPr>
          <p:nvPr>
            <p:ph type="body" idx="1"/>
          </p:nvPr>
        </p:nvSpPr>
        <p:spPr>
          <a:xfrm>
            <a:off x="906463" y="4691063"/>
            <a:ext cx="4984750" cy="4443412"/>
          </a:xfrm>
          <a:prstGeom prst="rect">
            <a:avLst/>
          </a:prstGeom>
          <a:noFill/>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p>
            <a:endParaRPr lang="ar-SA" altLang="en-US"/>
          </a:p>
        </p:txBody>
      </p:sp>
    </p:spTree>
    <p:extLst>
      <p:ext uri="{BB962C8B-B14F-4D97-AF65-F5344CB8AC3E}">
        <p14:creationId xmlns:p14="http://schemas.microsoft.com/office/powerpoint/2010/main" val="823012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4294967295"/>
          </p:nvPr>
        </p:nvSpPr>
        <p:spPr bwMode="auto">
          <a:xfrm>
            <a:off x="3849688" y="9378950"/>
            <a:ext cx="2946400" cy="493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spcBef>
                <a:spcPct val="0"/>
              </a:spcBef>
            </a:pPr>
            <a:fld id="{BADA15B0-DBC9-450F-842E-E40D61139E22}" type="slidenum">
              <a:rPr lang="en-US" altLang="en-US" sz="2400">
                <a:solidFill>
                  <a:schemeClr val="tx1"/>
                </a:solidFill>
              </a:rPr>
              <a:pPr>
                <a:spcBef>
                  <a:spcPct val="0"/>
                </a:spcBef>
              </a:pPr>
              <a:t>11</a:t>
            </a:fld>
            <a:endParaRPr lang="en-US" altLang="en-US" sz="2400">
              <a:solidFill>
                <a:schemeClr val="tx1"/>
              </a:solidFill>
            </a:endParaRPr>
          </a:p>
        </p:txBody>
      </p:sp>
      <p:sp>
        <p:nvSpPr>
          <p:cNvPr id="21507" name="Rectangle 2"/>
          <p:cNvSpPr>
            <a:spLocks noGrp="1" noRot="1" noChangeAspect="1" noChangeArrowheads="1" noTextEdit="1"/>
          </p:cNvSpPr>
          <p:nvPr>
            <p:ph type="sldImg"/>
          </p:nvPr>
        </p:nvSpPr>
        <p:spPr>
          <a:xfrm>
            <a:off x="931863" y="741363"/>
            <a:ext cx="4933950" cy="3702050"/>
          </a:xfrm>
          <a:prstGeom prst="rect">
            <a:avLst/>
          </a:prstGeom>
          <a:noFill/>
          <a:ln>
            <a:solidFill>
              <a:srgbClr val="000000"/>
            </a:solidFill>
            <a:miter lim="800000"/>
            <a:headEnd/>
            <a:tailEnd/>
          </a:ln>
        </p:spPr>
      </p:sp>
      <p:sp>
        <p:nvSpPr>
          <p:cNvPr id="21508" name="Rectangle 3"/>
          <p:cNvSpPr>
            <a:spLocks noGrp="1" noChangeArrowheads="1"/>
          </p:cNvSpPr>
          <p:nvPr>
            <p:ph type="body" idx="1"/>
          </p:nvPr>
        </p:nvSpPr>
        <p:spPr>
          <a:xfrm>
            <a:off x="906463" y="4691063"/>
            <a:ext cx="4984750" cy="4443412"/>
          </a:xfrm>
          <a:prstGeom prst="rect">
            <a:avLst/>
          </a:prstGeom>
          <a:no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a:p>
        </p:txBody>
      </p:sp>
    </p:spTree>
    <p:extLst>
      <p:ext uri="{BB962C8B-B14F-4D97-AF65-F5344CB8AC3E}">
        <p14:creationId xmlns:p14="http://schemas.microsoft.com/office/powerpoint/2010/main" val="69609455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1554"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1555"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5442969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02"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3603"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97002031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5650"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5651"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71635314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7698"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7699"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98443735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9746"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59747"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93280674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1794"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1795"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87223609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42"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3843"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28865878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5890"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5891"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43316779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7938"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7939"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17804796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9986"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69987"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260503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4294967295"/>
          </p:nvPr>
        </p:nvSpPr>
        <p:spPr bwMode="auto">
          <a:xfrm>
            <a:off x="3849688" y="9378950"/>
            <a:ext cx="2946400" cy="493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spcBef>
                <a:spcPct val="0"/>
              </a:spcBef>
            </a:pPr>
            <a:fld id="{1105C18B-E440-486A-AE2F-55DBC1DB9120}" type="slidenum">
              <a:rPr lang="en-US" altLang="en-US" sz="2400">
                <a:solidFill>
                  <a:schemeClr val="tx1"/>
                </a:solidFill>
              </a:rPr>
              <a:pPr>
                <a:spcBef>
                  <a:spcPct val="0"/>
                </a:spcBef>
              </a:pPr>
              <a:t>12</a:t>
            </a:fld>
            <a:endParaRPr lang="en-US" altLang="en-US" sz="2400">
              <a:solidFill>
                <a:schemeClr val="tx1"/>
              </a:solidFill>
            </a:endParaRPr>
          </a:p>
        </p:txBody>
      </p:sp>
      <p:sp>
        <p:nvSpPr>
          <p:cNvPr id="23555" name="Rectangle 2"/>
          <p:cNvSpPr>
            <a:spLocks noGrp="1" noRot="1" noChangeAspect="1" noChangeArrowheads="1" noTextEdit="1"/>
          </p:cNvSpPr>
          <p:nvPr>
            <p:ph type="sldImg"/>
          </p:nvPr>
        </p:nvSpPr>
        <p:spPr>
          <a:xfrm>
            <a:off x="931863" y="741363"/>
            <a:ext cx="4933950" cy="3702050"/>
          </a:xfrm>
          <a:prstGeom prst="rect">
            <a:avLst/>
          </a:prstGeom>
          <a:noFill/>
          <a:ln>
            <a:solidFill>
              <a:srgbClr val="000000"/>
            </a:solidFill>
            <a:miter lim="800000"/>
            <a:headEnd/>
            <a:tailEnd/>
          </a:ln>
        </p:spPr>
      </p:sp>
      <p:sp>
        <p:nvSpPr>
          <p:cNvPr id="23556" name="Rectangle 3"/>
          <p:cNvSpPr>
            <a:spLocks noGrp="1" noChangeArrowheads="1"/>
          </p:cNvSpPr>
          <p:nvPr>
            <p:ph type="body" idx="1"/>
          </p:nvPr>
        </p:nvSpPr>
        <p:spPr>
          <a:xfrm>
            <a:off x="906463" y="4691063"/>
            <a:ext cx="4984750" cy="4443412"/>
          </a:xfrm>
          <a:prstGeom prst="rect">
            <a:avLst/>
          </a:prstGeom>
          <a:no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a:p>
        </p:txBody>
      </p:sp>
    </p:spTree>
    <p:extLst>
      <p:ext uri="{BB962C8B-B14F-4D97-AF65-F5344CB8AC3E}">
        <p14:creationId xmlns:p14="http://schemas.microsoft.com/office/powerpoint/2010/main" val="134885479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2034"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72035"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69806600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82"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74083"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19002564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6130" name="Rectangle 1"/>
          <p:cNvSpPr txBox="1">
            <a:spLocks noGrp="1" noRot="1" noChangeAspect="1" noChangeArrowheads="1" noTextEdit="1"/>
          </p:cNvSpPr>
          <p:nvPr>
            <p:ph type="sldImg"/>
          </p:nvPr>
        </p:nvSpPr>
        <p:spPr>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76131" name="Rectangle 2"/>
          <p:cNvSpPr txBox="1">
            <a:spLocks noGrp="1" noChangeArrowheads="1"/>
          </p:cNvSpPr>
          <p:nvPr>
            <p:ph type="body" idx="1"/>
          </p:nvPr>
        </p:nvSpPr>
        <p:spPr>
          <a:xfrm>
            <a:off x="685800" y="4343400"/>
            <a:ext cx="5486400" cy="4114800"/>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24069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4294967295"/>
          </p:nvPr>
        </p:nvSpPr>
        <p:spPr bwMode="auto">
          <a:xfrm>
            <a:off x="3849688" y="9378950"/>
            <a:ext cx="2946400" cy="493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spcBef>
                <a:spcPct val="0"/>
              </a:spcBef>
            </a:pPr>
            <a:fld id="{3C21B430-5950-4630-8D19-E2E36E875E0B}" type="slidenum">
              <a:rPr lang="en-US" altLang="en-US" sz="2400">
                <a:solidFill>
                  <a:schemeClr val="tx1"/>
                </a:solidFill>
              </a:rPr>
              <a:pPr>
                <a:spcBef>
                  <a:spcPct val="0"/>
                </a:spcBef>
              </a:pPr>
              <a:t>13</a:t>
            </a:fld>
            <a:endParaRPr lang="en-US" altLang="en-US" sz="2400">
              <a:solidFill>
                <a:schemeClr val="tx1"/>
              </a:solidFill>
            </a:endParaRPr>
          </a:p>
        </p:txBody>
      </p:sp>
      <p:sp>
        <p:nvSpPr>
          <p:cNvPr id="25603" name="Rectangle 2"/>
          <p:cNvSpPr>
            <a:spLocks noGrp="1" noRot="1" noChangeAspect="1" noChangeArrowheads="1" noTextEdit="1"/>
          </p:cNvSpPr>
          <p:nvPr>
            <p:ph type="sldImg"/>
          </p:nvPr>
        </p:nvSpPr>
        <p:spPr>
          <a:xfrm>
            <a:off x="931863" y="741363"/>
            <a:ext cx="4933950" cy="3702050"/>
          </a:xfrm>
          <a:prstGeom prst="rect">
            <a:avLst/>
          </a:prstGeom>
          <a:noFill/>
          <a:ln>
            <a:solidFill>
              <a:srgbClr val="000000"/>
            </a:solidFill>
            <a:miter lim="800000"/>
            <a:headEnd/>
            <a:tailEnd/>
          </a:ln>
        </p:spPr>
      </p:sp>
      <p:sp>
        <p:nvSpPr>
          <p:cNvPr id="25604" name="Rectangle 3"/>
          <p:cNvSpPr>
            <a:spLocks noGrp="1" noChangeArrowheads="1"/>
          </p:cNvSpPr>
          <p:nvPr>
            <p:ph type="body" idx="1"/>
          </p:nvPr>
        </p:nvSpPr>
        <p:spPr>
          <a:xfrm>
            <a:off x="906463" y="4691063"/>
            <a:ext cx="4984750" cy="4443412"/>
          </a:xfrm>
          <a:prstGeom prst="rect">
            <a:avLst/>
          </a:prstGeom>
          <a:no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a:p>
        </p:txBody>
      </p:sp>
    </p:spTree>
    <p:extLst>
      <p:ext uri="{BB962C8B-B14F-4D97-AF65-F5344CB8AC3E}">
        <p14:creationId xmlns:p14="http://schemas.microsoft.com/office/powerpoint/2010/main" val="460173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4294967295"/>
          </p:nvPr>
        </p:nvSpPr>
        <p:spPr bwMode="auto">
          <a:xfrm>
            <a:off x="3849688" y="9378950"/>
            <a:ext cx="2946400" cy="493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spcBef>
                <a:spcPct val="0"/>
              </a:spcBef>
            </a:pPr>
            <a:fld id="{20F07D6B-F899-42B9-B570-C8B73812F5A1}" type="slidenum">
              <a:rPr lang="en-US" altLang="en-US" sz="2400">
                <a:solidFill>
                  <a:schemeClr val="tx1"/>
                </a:solidFill>
              </a:rPr>
              <a:pPr>
                <a:spcBef>
                  <a:spcPct val="0"/>
                </a:spcBef>
              </a:pPr>
              <a:t>14</a:t>
            </a:fld>
            <a:endParaRPr lang="en-US" altLang="en-US" sz="2400">
              <a:solidFill>
                <a:schemeClr val="tx1"/>
              </a:solidFill>
            </a:endParaRPr>
          </a:p>
        </p:txBody>
      </p:sp>
      <p:sp>
        <p:nvSpPr>
          <p:cNvPr id="27651" name="Rectangle 2"/>
          <p:cNvSpPr>
            <a:spLocks noGrp="1" noRot="1" noChangeAspect="1" noChangeArrowheads="1" noTextEdit="1"/>
          </p:cNvSpPr>
          <p:nvPr>
            <p:ph type="sldImg"/>
          </p:nvPr>
        </p:nvSpPr>
        <p:spPr>
          <a:xfrm>
            <a:off x="931863" y="741363"/>
            <a:ext cx="4933950" cy="3702050"/>
          </a:xfrm>
          <a:prstGeom prst="rect">
            <a:avLst/>
          </a:prstGeom>
          <a:noFill/>
          <a:ln>
            <a:solidFill>
              <a:srgbClr val="000000"/>
            </a:solidFill>
            <a:miter lim="800000"/>
            <a:headEnd/>
            <a:tailEnd/>
          </a:ln>
        </p:spPr>
      </p:sp>
      <p:sp>
        <p:nvSpPr>
          <p:cNvPr id="27652" name="Rectangle 3"/>
          <p:cNvSpPr>
            <a:spLocks noGrp="1" noChangeArrowheads="1"/>
          </p:cNvSpPr>
          <p:nvPr>
            <p:ph type="body" idx="1"/>
          </p:nvPr>
        </p:nvSpPr>
        <p:spPr>
          <a:xfrm>
            <a:off x="906463" y="4691063"/>
            <a:ext cx="4984750" cy="4443412"/>
          </a:xfrm>
          <a:prstGeom prst="rect">
            <a:avLst/>
          </a:prstGeom>
          <a:noFill/>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altLang="en-US"/>
          </a:p>
        </p:txBody>
      </p:sp>
    </p:spTree>
    <p:extLst>
      <p:ext uri="{BB962C8B-B14F-4D97-AF65-F5344CB8AC3E}">
        <p14:creationId xmlns:p14="http://schemas.microsoft.com/office/powerpoint/2010/main" val="551726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1"/>
            </a:gs>
            <a:gs pos="100000">
              <a:srgbClr val="C4E3AF"/>
            </a:gs>
          </a:gsLst>
          <a:path path="rect">
            <a:fillToRect r="100000" b="100000"/>
          </a:path>
        </a:gradFill>
        <a:effectLst/>
      </p:bgPr>
    </p:bg>
    <p:spTree>
      <p:nvGrpSpPr>
        <p:cNvPr id="1" name=""/>
        <p:cNvGrpSpPr/>
        <p:nvPr/>
      </p:nvGrpSpPr>
      <p:grpSpPr>
        <a:xfrm>
          <a:off x="0" y="0"/>
          <a:ext cx="0" cy="0"/>
          <a:chOff x="0" y="0"/>
          <a:chExt cx="0" cy="0"/>
        </a:xfrm>
      </p:grpSpPr>
      <p:sp>
        <p:nvSpPr>
          <p:cNvPr id="240672" name="Rectangle 32"/>
          <p:cNvSpPr>
            <a:spLocks noGrp="1" noChangeArrowheads="1"/>
          </p:cNvSpPr>
          <p:nvPr>
            <p:ph type="ctrTitle" sz="quarter"/>
          </p:nvPr>
        </p:nvSpPr>
        <p:spPr>
          <a:xfrm>
            <a:off x="685800" y="356600"/>
            <a:ext cx="7772400" cy="2026315"/>
          </a:xfrm>
        </p:spPr>
        <p:txBody>
          <a:bodyPr/>
          <a:lstStyle>
            <a:lvl1pPr>
              <a:defRPr/>
            </a:lvl1pPr>
          </a:lstStyle>
          <a:p>
            <a:pPr lvl="0"/>
            <a:r>
              <a:rPr lang="en-US" noProof="0" dirty="0"/>
              <a:t>Click to edit Master title style</a:t>
            </a:r>
          </a:p>
        </p:txBody>
      </p:sp>
      <p:sp>
        <p:nvSpPr>
          <p:cNvPr id="240673" name="Rectangle 33"/>
          <p:cNvSpPr>
            <a:spLocks noGrp="1" noChangeArrowheads="1"/>
          </p:cNvSpPr>
          <p:nvPr>
            <p:ph type="subTitle" sz="quarter" idx="1"/>
          </p:nvPr>
        </p:nvSpPr>
        <p:spPr>
          <a:xfrm>
            <a:off x="1371600" y="2459115"/>
            <a:ext cx="6400800" cy="1752600"/>
          </a:xfrm>
        </p:spPr>
        <p:txBody>
          <a:bodyPr anchor="ctr"/>
          <a:lstStyle>
            <a:lvl1pPr marL="0" indent="0" algn="ctr">
              <a:buFont typeface="Monotype Sorts" pitchFamily="2" charset="2"/>
              <a:buNone/>
              <a:defRPr/>
            </a:lvl1pPr>
          </a:lstStyle>
          <a:p>
            <a:pPr lvl="0"/>
            <a:r>
              <a:rPr lang="en-US" noProof="0"/>
              <a:t>Click to edit Master subtitle style</a:t>
            </a:r>
          </a:p>
        </p:txBody>
      </p:sp>
      <p:pic>
        <p:nvPicPr>
          <p:cNvPr id="65" name="Picture 64" descr="KAU-logo.jpg"/>
          <p:cNvPicPr>
            <a:picLocks noChangeAspect="1"/>
          </p:cNvPicPr>
          <p:nvPr userDrawn="1"/>
        </p:nvPicPr>
        <p:blipFill>
          <a:blip r:embed="rId2" cstate="print"/>
          <a:srcRect/>
          <a:stretch>
            <a:fillRect/>
          </a:stretch>
        </p:blipFill>
        <p:spPr bwMode="auto">
          <a:xfrm>
            <a:off x="8686800" y="0"/>
            <a:ext cx="457200" cy="457200"/>
          </a:xfrm>
          <a:prstGeom prst="rect">
            <a:avLst/>
          </a:prstGeom>
          <a:noFill/>
          <a:ln w="9525">
            <a:noFill/>
            <a:miter lim="800000"/>
            <a:headEnd/>
            <a:tailEnd/>
          </a:ln>
        </p:spPr>
      </p:pic>
    </p:spTree>
    <p:extLst>
      <p:ext uri="{BB962C8B-B14F-4D97-AF65-F5344CB8AC3E}">
        <p14:creationId xmlns:p14="http://schemas.microsoft.com/office/powerpoint/2010/main" val="59973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7705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8575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28575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89913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p>
        </p:txBody>
      </p:sp>
      <p:sp>
        <p:nvSpPr>
          <p:cNvPr id="3" name="Table Placeholder 2"/>
          <p:cNvSpPr>
            <a:spLocks noGrp="1"/>
          </p:cNvSpPr>
          <p:nvPr>
            <p:ph type="tbl" idx="1"/>
          </p:nvPr>
        </p:nvSpPr>
        <p:spPr>
          <a:xfrm>
            <a:off x="457200" y="1981200"/>
            <a:ext cx="8229600" cy="3886200"/>
          </a:xfrm>
        </p:spPr>
        <p:txBody>
          <a:bodyPr/>
          <a:lstStyle/>
          <a:p>
            <a:pPr lvl="0"/>
            <a:endParaRPr lang="en-US" noProof="0"/>
          </a:p>
        </p:txBody>
      </p:sp>
      <p:sp>
        <p:nvSpPr>
          <p:cNvPr id="4" name="Rectangle 2"/>
          <p:cNvSpPr>
            <a:spLocks noGrp="1" noChangeArrowheads="1"/>
          </p:cNvSpPr>
          <p:nvPr>
            <p:ph type="ftr" sz="quarter" idx="10"/>
          </p:nvPr>
        </p:nvSpPr>
        <p:spPr>
          <a:xfrm>
            <a:off x="3124200" y="6248400"/>
            <a:ext cx="2895600" cy="457200"/>
          </a:xfrm>
          <a:prstGeom prst="rect">
            <a:avLst/>
          </a:prstGeom>
        </p:spPr>
        <p:txBody>
          <a:bodyPr/>
          <a:lstStyle>
            <a:lvl1pPr>
              <a:buClr>
                <a:srgbClr val="000000"/>
              </a:buClr>
              <a:buSzPct val="100000"/>
              <a:buFont typeface="Times New Roman" panose="02020603050405020304" pitchFamily="18" charset="0"/>
              <a:buNone/>
              <a:defRPr>
                <a:ea typeface="+mn-ea"/>
                <a:cs typeface="+mn-cs"/>
              </a:defRPr>
            </a:lvl1pPr>
          </a:lstStyle>
          <a:p>
            <a:pPr>
              <a:defRPr/>
            </a:pPr>
            <a:endParaRPr lang="en-US"/>
          </a:p>
        </p:txBody>
      </p:sp>
      <p:sp>
        <p:nvSpPr>
          <p:cNvPr id="5" name="Rectangle 3"/>
          <p:cNvSpPr>
            <a:spLocks noGrp="1" noChangeArrowheads="1"/>
          </p:cNvSpPr>
          <p:nvPr>
            <p:ph type="sldNum" sz="quarter" idx="11"/>
          </p:nvPr>
        </p:nvSpPr>
        <p:spPr>
          <a:xfrm>
            <a:off x="6553200" y="6399213"/>
            <a:ext cx="1903413" cy="455612"/>
          </a:xfrm>
          <a:prstGeom prst="rect">
            <a:avLst/>
          </a:prstGeom>
        </p:spPr>
        <p:txBody>
          <a:bodyPr/>
          <a:lstStyle>
            <a:lvl1pPr>
              <a:defRPr smtClean="0"/>
            </a:lvl1pPr>
          </a:lstStyle>
          <a:p>
            <a:pPr>
              <a:defRPr/>
            </a:pPr>
            <a:fld id="{F47408E7-4D2B-4EC5-B144-9E4547C2DCF6}" type="slidenum">
              <a:rPr lang="en-US" altLang="en-US"/>
              <a:pPr>
                <a:defRPr/>
              </a:pPr>
              <a:t>‹#›</a:t>
            </a:fld>
            <a:endParaRPr lang="en-US" altLang="en-US"/>
          </a:p>
        </p:txBody>
      </p:sp>
      <p:sp>
        <p:nvSpPr>
          <p:cNvPr id="6" name="Rectangle 16"/>
          <p:cNvSpPr>
            <a:spLocks noGrp="1" noChangeArrowheads="1"/>
          </p:cNvSpPr>
          <p:nvPr>
            <p:ph type="dt" sz="half" idx="12"/>
          </p:nvPr>
        </p:nvSpPr>
        <p:spPr>
          <a:xfrm>
            <a:off x="685800" y="6400800"/>
            <a:ext cx="1903413" cy="455613"/>
          </a:xfrm>
          <a:prstGeom prst="rect">
            <a:avLst/>
          </a:prstGeom>
        </p:spPr>
        <p:txBody>
          <a:bodyPr/>
          <a:lstStyle>
            <a:lvl1pPr>
              <a:defRPr/>
            </a:lvl1pPr>
          </a:lstStyle>
          <a:p>
            <a:pPr>
              <a:defRPr/>
            </a:pPr>
            <a:endParaRPr lang="en-US"/>
          </a:p>
        </p:txBody>
      </p:sp>
    </p:spTree>
    <p:extLst>
      <p:ext uri="{BB962C8B-B14F-4D97-AF65-F5344CB8AC3E}">
        <p14:creationId xmlns:p14="http://schemas.microsoft.com/office/powerpoint/2010/main" val="533938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gradFill>
          <a:gsLst>
            <a:gs pos="0">
              <a:schemeClr val="bg1"/>
            </a:gs>
            <a:gs pos="100000">
              <a:srgbClr val="C4E3AF"/>
            </a:gs>
          </a:gsLst>
          <a:path path="rect">
            <a:fillToRect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7049098"/>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884261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65735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5735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40725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90196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47360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419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756546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185585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C4E3AF"/>
            </a:gs>
          </a:gsLst>
          <a:path path="rect">
            <a:fillToRect r="100000" b="100000"/>
          </a:path>
        </a:gradFill>
        <a:effectLst/>
      </p:bgPr>
    </p:bg>
    <p:spTree>
      <p:nvGrpSpPr>
        <p:cNvPr id="1" name=""/>
        <p:cNvGrpSpPr/>
        <p:nvPr/>
      </p:nvGrpSpPr>
      <p:grpSpPr>
        <a:xfrm>
          <a:off x="0" y="0"/>
          <a:ext cx="0" cy="0"/>
          <a:chOff x="0" y="0"/>
          <a:chExt cx="0" cy="0"/>
        </a:xfrm>
      </p:grpSpPr>
      <p:sp>
        <p:nvSpPr>
          <p:cNvPr id="1027" name="Rectangle 30"/>
          <p:cNvSpPr>
            <a:spLocks noGrp="1" noChangeArrowheads="1"/>
          </p:cNvSpPr>
          <p:nvPr>
            <p:ph type="title"/>
          </p:nvPr>
        </p:nvSpPr>
        <p:spPr bwMode="auto">
          <a:xfrm>
            <a:off x="685800" y="164576"/>
            <a:ext cx="7772400" cy="112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altLang="en-US" dirty="0"/>
              <a:t>Click to edit Master title style</a:t>
            </a:r>
          </a:p>
        </p:txBody>
      </p:sp>
      <p:sp>
        <p:nvSpPr>
          <p:cNvPr id="1028" name="Rectangle 31"/>
          <p:cNvSpPr>
            <a:spLocks noGrp="1" noChangeArrowheads="1"/>
          </p:cNvSpPr>
          <p:nvPr>
            <p:ph type="body" idx="1"/>
          </p:nvPr>
        </p:nvSpPr>
        <p:spPr bwMode="auto">
          <a:xfrm>
            <a:off x="685800" y="1341438"/>
            <a:ext cx="7772400" cy="443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pic>
        <p:nvPicPr>
          <p:cNvPr id="35" name="Picture 34" descr="KAU-logo.jpg"/>
          <p:cNvPicPr>
            <a:picLocks noChangeAspect="1"/>
          </p:cNvPicPr>
          <p:nvPr userDrawn="1"/>
        </p:nvPicPr>
        <p:blipFill>
          <a:blip r:embed="rId14" cstate="print"/>
          <a:srcRect/>
          <a:stretch>
            <a:fillRect/>
          </a:stretch>
        </p:blipFill>
        <p:spPr bwMode="auto">
          <a:xfrm>
            <a:off x="8686800" y="0"/>
            <a:ext cx="457200" cy="457200"/>
          </a:xfrm>
          <a:prstGeom prst="rect">
            <a:avLst/>
          </a:prstGeom>
          <a:noFill/>
          <a:ln w="9525">
            <a:noFill/>
            <a:miter lim="800000"/>
            <a:headEnd/>
            <a:tailEnd/>
          </a:ln>
        </p:spPr>
      </p:pic>
      <p:sp>
        <p:nvSpPr>
          <p:cNvPr id="36" name="Rectangle 14"/>
          <p:cNvSpPr>
            <a:spLocks noChangeArrowheads="1"/>
          </p:cNvSpPr>
          <p:nvPr userDrawn="1"/>
        </p:nvSpPr>
        <p:spPr bwMode="auto">
          <a:xfrm>
            <a:off x="0" y="6781800"/>
            <a:ext cx="9144000" cy="76200"/>
          </a:xfrm>
          <a:prstGeom prst="rect">
            <a:avLst/>
          </a:prstGeom>
          <a:gradFill rotWithShape="0">
            <a:gsLst>
              <a:gs pos="0">
                <a:srgbClr val="DDDDDD"/>
              </a:gs>
              <a:gs pos="100000">
                <a:srgbClr val="DDDDDD">
                  <a:gamma/>
                  <a:shade val="46275"/>
                  <a:invGamma/>
                </a:srgbClr>
              </a:gs>
            </a:gsLst>
            <a:lin ang="5400000" scaled="1"/>
          </a:gradFill>
          <a:ln w="9525">
            <a:solidFill>
              <a:schemeClr val="tx1"/>
            </a:solidFill>
            <a:miter lim="800000"/>
            <a:headEnd/>
            <a:tailEnd/>
          </a:ln>
          <a:effectLst/>
        </p:spPr>
        <p:txBody>
          <a:bodyPr wrap="none" anchor="ctr"/>
          <a:lstStyle/>
          <a:p>
            <a:pPr>
              <a:defRPr/>
            </a:pPr>
            <a:endParaRPr lang="en-US">
              <a:latin typeface="Arial" charset="0"/>
              <a:cs typeface="Arial" charset="0"/>
            </a:endParaRPr>
          </a:p>
        </p:txBody>
      </p:sp>
      <p:sp>
        <p:nvSpPr>
          <p:cNvPr id="37" name="Rectangle 15"/>
          <p:cNvSpPr>
            <a:spLocks noChangeArrowheads="1"/>
          </p:cNvSpPr>
          <p:nvPr userDrawn="1"/>
        </p:nvSpPr>
        <p:spPr bwMode="auto">
          <a:xfrm>
            <a:off x="0" y="6477000"/>
            <a:ext cx="9144000" cy="76200"/>
          </a:xfrm>
          <a:prstGeom prst="rect">
            <a:avLst/>
          </a:prstGeom>
          <a:gradFill rotWithShape="0">
            <a:gsLst>
              <a:gs pos="0">
                <a:srgbClr val="EAEAEA">
                  <a:gamma/>
                  <a:shade val="46275"/>
                  <a:invGamma/>
                </a:srgbClr>
              </a:gs>
              <a:gs pos="100000">
                <a:srgbClr val="EAEAEA"/>
              </a:gs>
            </a:gsLst>
            <a:lin ang="5400000" scaled="1"/>
          </a:gradFill>
          <a:ln w="9525">
            <a:solidFill>
              <a:schemeClr val="tx1"/>
            </a:solidFill>
            <a:miter lim="800000"/>
            <a:headEnd/>
            <a:tailEnd/>
          </a:ln>
          <a:effectLst/>
        </p:spPr>
        <p:txBody>
          <a:bodyPr wrap="none" anchor="ctr"/>
          <a:lstStyle/>
          <a:p>
            <a:pPr>
              <a:defRPr/>
            </a:pPr>
            <a:endParaRPr lang="en-US">
              <a:latin typeface="Arial" charset="0"/>
              <a:cs typeface="Arial" charset="0"/>
            </a:endParaRPr>
          </a:p>
        </p:txBody>
      </p:sp>
      <p:sp>
        <p:nvSpPr>
          <p:cNvPr id="38" name="Rectangle 16"/>
          <p:cNvSpPr>
            <a:spLocks noChangeArrowheads="1"/>
          </p:cNvSpPr>
          <p:nvPr userDrawn="1"/>
        </p:nvSpPr>
        <p:spPr bwMode="auto">
          <a:xfrm>
            <a:off x="0" y="6553200"/>
            <a:ext cx="9144000" cy="228600"/>
          </a:xfrm>
          <a:prstGeom prst="rect">
            <a:avLst/>
          </a:prstGeom>
          <a:gradFill rotWithShape="0">
            <a:gsLst>
              <a:gs pos="0">
                <a:srgbClr val="EAEAEA">
                  <a:gamma/>
                  <a:shade val="81176"/>
                  <a:invGamma/>
                </a:srgbClr>
              </a:gs>
              <a:gs pos="50000">
                <a:srgbClr val="EAEAEA"/>
              </a:gs>
              <a:gs pos="100000">
                <a:srgbClr val="EAEAEA">
                  <a:gamma/>
                  <a:shade val="81176"/>
                  <a:invGamma/>
                </a:srgbClr>
              </a:gs>
            </a:gsLst>
            <a:lin ang="5400000" scaled="1"/>
          </a:gradFill>
          <a:ln w="9525">
            <a:solidFill>
              <a:schemeClr val="tx1"/>
            </a:solidFill>
            <a:miter lim="800000"/>
            <a:headEnd/>
            <a:tailEnd/>
          </a:ln>
          <a:effectLst/>
        </p:spPr>
        <p:txBody>
          <a:bodyPr wrap="none" anchor="ctr"/>
          <a:lstStyle/>
          <a:p>
            <a:pPr>
              <a:defRPr/>
            </a:pPr>
            <a:endParaRPr lang="en-US">
              <a:latin typeface="Arial" charset="0"/>
              <a:cs typeface="Arial" charset="0"/>
            </a:endParaRPr>
          </a:p>
        </p:txBody>
      </p:sp>
      <p:sp>
        <p:nvSpPr>
          <p:cNvPr id="39" name="Text Box 17"/>
          <p:cNvSpPr txBox="1">
            <a:spLocks noChangeArrowheads="1"/>
          </p:cNvSpPr>
          <p:nvPr userDrawn="1"/>
        </p:nvSpPr>
        <p:spPr bwMode="auto">
          <a:xfrm>
            <a:off x="0" y="6553200"/>
            <a:ext cx="9144000" cy="212725"/>
          </a:xfrm>
          <a:prstGeom prst="rect">
            <a:avLst/>
          </a:prstGeom>
          <a:noFill/>
          <a:ln w="9525">
            <a:noFill/>
            <a:miter lim="800000"/>
            <a:headEnd/>
            <a:tailEnd/>
          </a:ln>
          <a:effectLst/>
        </p:spPr>
        <p:txBody>
          <a:bodyPr lIns="0" tIns="27432" rIns="0" bIns="0">
            <a:spAutoFit/>
          </a:bodyPr>
          <a:lstStyle/>
          <a:p>
            <a:pPr algn="ctr" eaLnBrk="0" hangingPunct="0">
              <a:defRPr/>
            </a:pPr>
            <a:r>
              <a:rPr lang="en-US" sz="1200" b="1" dirty="0">
                <a:latin typeface="Arial" charset="0"/>
                <a:cs typeface="Arial" charset="0"/>
              </a:rPr>
              <a:t>Chapter 1: Introduction to Programming and Java</a:t>
            </a:r>
            <a:endParaRPr lang="en-US" sz="1200" b="1" i="1" dirty="0">
              <a:latin typeface="Arial" charset="0"/>
              <a:cs typeface="Arial" charset="0"/>
            </a:endParaRPr>
          </a:p>
        </p:txBody>
      </p:sp>
      <p:sp>
        <p:nvSpPr>
          <p:cNvPr id="40" name="Text Box 18"/>
          <p:cNvSpPr txBox="1">
            <a:spLocks noChangeArrowheads="1"/>
          </p:cNvSpPr>
          <p:nvPr userDrawn="1"/>
        </p:nvSpPr>
        <p:spPr bwMode="auto">
          <a:xfrm>
            <a:off x="8077200" y="6553200"/>
            <a:ext cx="990600" cy="179388"/>
          </a:xfrm>
          <a:prstGeom prst="rect">
            <a:avLst/>
          </a:prstGeom>
          <a:noFill/>
          <a:ln w="9525">
            <a:noFill/>
            <a:miter lim="800000"/>
            <a:headEnd/>
            <a:tailEnd/>
          </a:ln>
          <a:effectLst/>
        </p:spPr>
        <p:txBody>
          <a:bodyPr lIns="0" tIns="27432" rIns="0" bIns="0">
            <a:spAutoFit/>
          </a:bodyPr>
          <a:lstStyle/>
          <a:p>
            <a:pPr algn="r" eaLnBrk="0" hangingPunct="0">
              <a:defRPr/>
            </a:pPr>
            <a:r>
              <a:rPr lang="en-US" sz="1000" i="1">
                <a:latin typeface="Arial" charset="0"/>
                <a:cs typeface="Arial" charset="0"/>
              </a:rPr>
              <a:t>page </a:t>
            </a:r>
            <a:fld id="{50B22645-DC31-4892-A364-81D5F1FDD504}" type="slidenum">
              <a:rPr lang="en-US" sz="1000" i="1">
                <a:latin typeface="Arial" charset="0"/>
                <a:cs typeface="Arial" charset="0"/>
              </a:rPr>
              <a:pPr algn="r" eaLnBrk="0" hangingPunct="0">
                <a:defRPr/>
              </a:pPr>
              <a:t>‹#›</a:t>
            </a:fld>
            <a:endParaRPr lang="en-US" sz="1000" i="1">
              <a:latin typeface="Arial" charset="0"/>
              <a:cs typeface="Arial" charset="0"/>
            </a:endParaRPr>
          </a:p>
        </p:txBody>
      </p:sp>
      <p:sp>
        <p:nvSpPr>
          <p:cNvPr id="41" name="TextBox 40"/>
          <p:cNvSpPr txBox="1"/>
          <p:nvPr userDrawn="1"/>
        </p:nvSpPr>
        <p:spPr>
          <a:xfrm>
            <a:off x="11113" y="6550025"/>
            <a:ext cx="1584088" cy="246221"/>
          </a:xfrm>
          <a:prstGeom prst="rect">
            <a:avLst/>
          </a:prstGeom>
          <a:noFill/>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sz="1000" i="1" dirty="0"/>
              <a:t>© Dr. Jonathan Cazalas</a:t>
            </a:r>
          </a:p>
        </p:txBody>
      </p:sp>
    </p:spTree>
  </p:cSld>
  <p:clrMap bg1="lt1" tx1="dk1" bg2="lt2" tx2="dk2" accent1="accent1" accent2="accent2" accent3="accent3" accent4="accent4" accent5="accent5" accent6="accent6" hlink="hlink" folHlink="folHlink"/>
  <p:sldLayoutIdLst>
    <p:sldLayoutId id="2147483904" r:id="rId1"/>
    <p:sldLayoutId id="2147483905"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 id="2147483906" r:id="rId12"/>
  </p:sldLayoutIdLst>
  <p:hf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F"/>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2"/>
        </a:buClr>
        <a:buSzPct val="65000"/>
        <a:buFont typeface="Monotype Sorts" pitchFamily="2" charset="2"/>
        <a:buChar char="u"/>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10.emf"/><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11.wmf"/><Relationship Id="rId4" Type="http://schemas.openxmlformats.org/officeDocument/2006/relationships/oleObject" Target="../embeddings/oleObject3.bin"/></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685800" y="1508750"/>
            <a:ext cx="7772400" cy="2026315"/>
          </a:xfrm>
        </p:spPr>
        <p:txBody>
          <a:bodyPr/>
          <a:lstStyle/>
          <a:p>
            <a:r>
              <a:rPr lang="en-US" b="1" dirty="0"/>
              <a:t>Chapter 1:</a:t>
            </a:r>
            <a:br>
              <a:rPr lang="en-US" b="1"/>
            </a:br>
            <a:r>
              <a:rPr lang="en-US" b="1"/>
              <a:t> Introduction </a:t>
            </a:r>
            <a:r>
              <a:rPr lang="en-US" b="1" dirty="0"/>
              <a:t>to</a:t>
            </a:r>
            <a:br>
              <a:rPr lang="en-US" b="1" dirty="0"/>
            </a:br>
            <a:r>
              <a:rPr lang="en-US" b="1" dirty="0"/>
              <a:t>Programming and Java</a:t>
            </a:r>
          </a:p>
        </p:txBody>
      </p:sp>
    </p:spTree>
    <p:extLst>
      <p:ext uri="{BB962C8B-B14F-4D97-AF65-F5344CB8AC3E}">
        <p14:creationId xmlns:p14="http://schemas.microsoft.com/office/powerpoint/2010/main" val="553129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57200" y="990600"/>
            <a:ext cx="8229600" cy="4530725"/>
          </a:xfrm>
          <a:prstGeom prst="rect">
            <a:avLst/>
          </a:prstGeom>
          <a:noFill/>
          <a:ln w="9525">
            <a:noFill/>
            <a:miter lim="800000"/>
            <a:headEnd/>
            <a:tailEnd/>
          </a:ln>
          <a:effectLst/>
        </p:spPr>
        <p:txBody>
          <a:bodyPr/>
          <a:lstStyle/>
          <a:p>
            <a:pPr marL="342900" indent="-342900" algn="just">
              <a:lnSpc>
                <a:spcPct val="80000"/>
              </a:lnSpc>
              <a:buClr>
                <a:schemeClr val="bg2"/>
              </a:buClr>
              <a:buSzPct val="75000"/>
              <a:buFont typeface="Wingdings" pitchFamily="2" charset="2"/>
              <a:buChar char="n"/>
              <a:defRPr/>
            </a:pPr>
            <a:r>
              <a:rPr lang="en-US" sz="2800" i="1" kern="0" dirty="0">
                <a:solidFill>
                  <a:schemeClr val="tx1"/>
                </a:solidFill>
                <a:latin typeface="+mn-lt"/>
                <a:ea typeface="+mn-ea"/>
                <a:cs typeface="+mn-cs"/>
              </a:rPr>
              <a:t>Concrete Solution (Program)</a:t>
            </a:r>
            <a:r>
              <a:rPr lang="en-US" sz="2800" kern="0" dirty="0">
                <a:solidFill>
                  <a:schemeClr val="tx1"/>
                </a:solidFill>
                <a:latin typeface="+mn-lt"/>
                <a:ea typeface="+mn-ea"/>
                <a:cs typeface="+mn-cs"/>
              </a:rPr>
              <a:t>- Translate the algorithm (the general solution) into a programming language.</a:t>
            </a:r>
          </a:p>
          <a:p>
            <a:pPr marL="342900" indent="-342900" algn="just">
              <a:lnSpc>
                <a:spcPct val="80000"/>
              </a:lnSpc>
              <a:buClr>
                <a:schemeClr val="bg2"/>
              </a:buClr>
              <a:buSzPct val="75000"/>
              <a:buFont typeface="Wingdings" pitchFamily="2" charset="2"/>
              <a:buChar char="n"/>
              <a:defRPr/>
            </a:pPr>
            <a:endParaRPr lang="en-US" sz="2800" kern="0" dirty="0">
              <a:solidFill>
                <a:schemeClr val="tx1"/>
              </a:solidFill>
              <a:latin typeface="+mn-lt"/>
              <a:ea typeface="+mn-ea"/>
              <a:cs typeface="+mn-cs"/>
            </a:endParaRPr>
          </a:p>
          <a:p>
            <a:pPr marL="342900" indent="-342900" algn="just">
              <a:lnSpc>
                <a:spcPct val="80000"/>
              </a:lnSpc>
              <a:buClr>
                <a:schemeClr val="bg2"/>
              </a:buClr>
              <a:buSzPct val="75000"/>
              <a:buFont typeface="Wingdings" pitchFamily="2" charset="2"/>
              <a:buChar char="n"/>
              <a:defRPr/>
            </a:pPr>
            <a:r>
              <a:rPr lang="en-US" sz="2800" i="1" kern="0" dirty="0">
                <a:solidFill>
                  <a:schemeClr val="tx1"/>
                </a:solidFill>
                <a:latin typeface="+mn-lt"/>
                <a:ea typeface="+mn-ea"/>
                <a:cs typeface="+mn-cs"/>
              </a:rPr>
              <a:t>Test</a:t>
            </a:r>
            <a:r>
              <a:rPr lang="en-US" sz="2800" kern="0" dirty="0">
                <a:solidFill>
                  <a:schemeClr val="tx1"/>
                </a:solidFill>
                <a:latin typeface="+mn-lt"/>
                <a:ea typeface="+mn-ea"/>
                <a:cs typeface="+mn-cs"/>
              </a:rPr>
              <a:t>- Have the computer follow the instructions.</a:t>
            </a:r>
          </a:p>
          <a:p>
            <a:pPr marL="800100" lvl="1" indent="-342900" algn="just">
              <a:lnSpc>
                <a:spcPct val="80000"/>
              </a:lnSpc>
              <a:buClr>
                <a:schemeClr val="bg2"/>
              </a:buClr>
              <a:buSzPct val="75000"/>
              <a:buFont typeface="Wingdings" pitchFamily="2" charset="2"/>
              <a:buChar char="n"/>
              <a:defRPr/>
            </a:pPr>
            <a:r>
              <a:rPr lang="en-US" kern="0" dirty="0">
                <a:solidFill>
                  <a:schemeClr val="tx1"/>
                </a:solidFill>
                <a:latin typeface="+mn-lt"/>
                <a:ea typeface="+mn-ea"/>
                <a:cs typeface="+mn-cs"/>
              </a:rPr>
              <a:t>Then manually check the results. </a:t>
            </a:r>
          </a:p>
          <a:p>
            <a:pPr marL="800100" lvl="1" indent="-342900" algn="just">
              <a:lnSpc>
                <a:spcPct val="80000"/>
              </a:lnSpc>
              <a:buClr>
                <a:schemeClr val="bg2"/>
              </a:buClr>
              <a:buSzPct val="75000"/>
              <a:buFont typeface="Wingdings" pitchFamily="2" charset="2"/>
              <a:buChar char="n"/>
              <a:defRPr/>
            </a:pPr>
            <a:r>
              <a:rPr lang="en-US" kern="0" dirty="0">
                <a:solidFill>
                  <a:schemeClr val="tx1"/>
                </a:solidFill>
                <a:latin typeface="+mn-lt"/>
                <a:ea typeface="+mn-ea"/>
                <a:cs typeface="+mn-cs"/>
              </a:rPr>
              <a:t>If you find errors, analyze the program and the algorithm to determine the source of the errors, and then make corrections.</a:t>
            </a:r>
          </a:p>
          <a:p>
            <a:pPr marL="342900" indent="-342900" algn="just">
              <a:lnSpc>
                <a:spcPct val="80000"/>
              </a:lnSpc>
              <a:buClr>
                <a:schemeClr val="bg2"/>
              </a:buClr>
              <a:buSzPct val="75000"/>
              <a:buFont typeface="Wingdings" pitchFamily="2" charset="2"/>
              <a:buChar char="n"/>
              <a:defRPr/>
            </a:pPr>
            <a:endParaRPr lang="en-US" sz="2800" kern="0" dirty="0">
              <a:solidFill>
                <a:schemeClr val="tx1"/>
              </a:solidFill>
              <a:latin typeface="+mn-lt"/>
              <a:ea typeface="+mn-ea"/>
              <a:cs typeface="+mn-cs"/>
            </a:endParaRPr>
          </a:p>
          <a:p>
            <a:pPr marL="342900" indent="-342900" algn="just">
              <a:lnSpc>
                <a:spcPct val="80000"/>
              </a:lnSpc>
              <a:buClr>
                <a:schemeClr val="bg2"/>
              </a:buClr>
              <a:buSzPct val="75000"/>
              <a:buFont typeface="Wingdings" pitchFamily="2" charset="2"/>
              <a:buChar char="n"/>
              <a:defRPr/>
            </a:pPr>
            <a:r>
              <a:rPr lang="en-US" sz="2800" kern="0" dirty="0">
                <a:solidFill>
                  <a:schemeClr val="tx1"/>
                </a:solidFill>
                <a:latin typeface="+mn-lt"/>
                <a:ea typeface="+mn-ea"/>
                <a:cs typeface="+mn-cs"/>
              </a:rPr>
              <a:t>Once a program is tested, it enters into next phase (maintenance). </a:t>
            </a:r>
          </a:p>
          <a:p>
            <a:pPr marL="342900" indent="-342900" algn="just">
              <a:lnSpc>
                <a:spcPct val="80000"/>
              </a:lnSpc>
              <a:buClr>
                <a:schemeClr val="bg2"/>
              </a:buClr>
              <a:buSzPct val="75000"/>
              <a:buFont typeface="Wingdings" pitchFamily="2" charset="2"/>
              <a:buChar char="n"/>
              <a:defRPr/>
            </a:pPr>
            <a:endParaRPr lang="en-US" sz="2800" kern="0" dirty="0">
              <a:solidFill>
                <a:schemeClr val="tx1"/>
              </a:solidFill>
              <a:latin typeface="+mn-lt"/>
              <a:ea typeface="+mn-ea"/>
              <a:cs typeface="+mn-cs"/>
            </a:endParaRPr>
          </a:p>
          <a:p>
            <a:pPr marL="342900" indent="-342900" algn="just">
              <a:lnSpc>
                <a:spcPct val="80000"/>
              </a:lnSpc>
              <a:buClr>
                <a:schemeClr val="bg2"/>
              </a:buClr>
              <a:buSzPct val="75000"/>
              <a:buFont typeface="Wingdings" pitchFamily="2" charset="2"/>
              <a:buChar char="n"/>
              <a:defRPr/>
            </a:pPr>
            <a:r>
              <a:rPr lang="en-US" sz="2800" kern="0" dirty="0">
                <a:solidFill>
                  <a:schemeClr val="tx1"/>
                </a:solidFill>
                <a:ea typeface="+mn-ea"/>
                <a:cs typeface="+mn-cs"/>
              </a:rPr>
              <a:t>Maintenance requires Modification of the program to meet changing requirements or to correct any errors that show up while using it.</a:t>
            </a:r>
            <a:endParaRPr lang="en-US" sz="2800" kern="0" dirty="0">
              <a:solidFill>
                <a:schemeClr val="tx1"/>
              </a:solidFill>
              <a:latin typeface="+mn-lt"/>
              <a:ea typeface="+mn-ea"/>
              <a:cs typeface="+mn-cs"/>
            </a:endParaRPr>
          </a:p>
          <a:p>
            <a:pPr marL="342900" indent="-342900" eaLnBrk="1" hangingPunct="1">
              <a:lnSpc>
                <a:spcPct val="80000"/>
              </a:lnSpc>
              <a:spcBef>
                <a:spcPct val="20000"/>
              </a:spcBef>
              <a:buClr>
                <a:schemeClr val="bg2"/>
              </a:buClr>
              <a:buSzPct val="75000"/>
              <a:buFont typeface="Wingdings" pitchFamily="2" charset="2"/>
              <a:buChar char="n"/>
              <a:defRPr/>
            </a:pPr>
            <a:endParaRPr lang="en-US" sz="2000" b="1" kern="0" dirty="0">
              <a:solidFill>
                <a:schemeClr val="tx1"/>
              </a:solidFill>
              <a:latin typeface="+mn-lt"/>
              <a:ea typeface="+mn-ea"/>
              <a:cs typeface="+mn-cs"/>
            </a:endParaRPr>
          </a:p>
        </p:txBody>
      </p:sp>
      <p:sp>
        <p:nvSpPr>
          <p:cNvPr id="19459" name="Rectangle 2"/>
          <p:cNvSpPr>
            <a:spLocks noGrp="1" noChangeArrowheads="1"/>
          </p:cNvSpPr>
          <p:nvPr>
            <p:ph type="title"/>
          </p:nvPr>
        </p:nvSpPr>
        <p:spPr>
          <a:xfrm>
            <a:off x="457200" y="304800"/>
            <a:ext cx="8229600" cy="685800"/>
          </a:xfrm>
        </p:spPr>
        <p:txBody>
          <a:bodyPr/>
          <a:lstStyle/>
          <a:p>
            <a:pPr eaLnBrk="1" hangingPunct="1"/>
            <a:r>
              <a:rPr lang="en-US" altLang="en-US" sz="3000" b="1" dirty="0"/>
              <a:t>Implementation Phase</a:t>
            </a:r>
          </a:p>
        </p:txBody>
      </p:sp>
    </p:spTree>
    <p:extLst>
      <p:ext uri="{BB962C8B-B14F-4D97-AF65-F5344CB8AC3E}">
        <p14:creationId xmlns:p14="http://schemas.microsoft.com/office/powerpoint/2010/main" val="123088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360075"/>
            <a:ext cx="9144000" cy="1569660"/>
          </a:xfrm>
          <a:prstGeom prst="rect">
            <a:avLst/>
          </a:prstGeom>
        </p:spPr>
        <p:txBody>
          <a:bodyPr wrap="square">
            <a:spAutoFit/>
          </a:bodyPr>
          <a:lstStyle/>
          <a:p>
            <a:pPr algn="ctr">
              <a:buClr>
                <a:srgbClr val="000000"/>
              </a:buClr>
              <a:buSzPct val="100000"/>
              <a:buFont typeface="Times New Roman" panose="02020603050405020304" pitchFamily="18" charset="0"/>
              <a:buNone/>
              <a:defRPr/>
            </a:pPr>
            <a:r>
              <a:rPr lang="en-US" sz="4800" b="1" dirty="0">
                <a:solidFill>
                  <a:schemeClr val="tx1">
                    <a:lumMod val="85000"/>
                    <a:lumOff val="15000"/>
                  </a:schemeClr>
                </a:solidFill>
                <a:latin typeface="+mj-lt"/>
                <a:ea typeface="+mj-ea"/>
                <a:cs typeface="+mj-cs"/>
              </a:rPr>
              <a:t>Steps in Program</a:t>
            </a:r>
          </a:p>
          <a:p>
            <a:pPr algn="ctr">
              <a:buClr>
                <a:srgbClr val="000000"/>
              </a:buClr>
              <a:buSzPct val="100000"/>
              <a:buFont typeface="Times New Roman" panose="02020603050405020304" pitchFamily="18" charset="0"/>
              <a:buNone/>
              <a:defRPr/>
            </a:pPr>
            <a:r>
              <a:rPr lang="en-US" sz="4800" b="1" dirty="0">
                <a:solidFill>
                  <a:schemeClr val="tx1">
                    <a:lumMod val="85000"/>
                    <a:lumOff val="15000"/>
                  </a:schemeClr>
                </a:solidFill>
                <a:latin typeface="+mj-lt"/>
                <a:ea typeface="+mj-ea"/>
                <a:cs typeface="+mj-cs"/>
              </a:rPr>
              <a:t>Development</a:t>
            </a:r>
            <a:endParaRPr lang="en-AU" sz="4800" b="1" dirty="0">
              <a:solidFill>
                <a:schemeClr val="tx1">
                  <a:lumMod val="85000"/>
                  <a:lumOff val="15000"/>
                </a:schemeClr>
              </a:solidFill>
              <a:latin typeface="+mj-lt"/>
              <a:ea typeface="+mj-ea"/>
              <a:cs typeface="+mj-cs"/>
            </a:endParaRPr>
          </a:p>
        </p:txBody>
      </p:sp>
    </p:spTree>
    <p:extLst>
      <p:ext uri="{BB962C8B-B14F-4D97-AF65-F5344CB8AC3E}">
        <p14:creationId xmlns:p14="http://schemas.microsoft.com/office/powerpoint/2010/main" val="3504238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tLang="en-US"/>
              <a:t>Steps in Program Development</a:t>
            </a:r>
          </a:p>
        </p:txBody>
      </p:sp>
      <p:sp>
        <p:nvSpPr>
          <p:cNvPr id="22531" name="Rectangle 3"/>
          <p:cNvSpPr>
            <a:spLocks noGrp="1" noChangeArrowheads="1"/>
          </p:cNvSpPr>
          <p:nvPr>
            <p:ph type="body" idx="1"/>
          </p:nvPr>
        </p:nvSpPr>
        <p:spPr/>
        <p:txBody>
          <a:bodyPr/>
          <a:lstStyle/>
          <a:p>
            <a:pPr marL="533400" indent="-533400" algn="just" eaLnBrk="1" hangingPunct="1">
              <a:buFontTx/>
              <a:buAutoNum type="arabicPeriod"/>
            </a:pPr>
            <a:r>
              <a:rPr lang="en-US" altLang="en-US"/>
              <a:t>Define the problem into three separate components:</a:t>
            </a:r>
          </a:p>
          <a:p>
            <a:pPr marL="990600" lvl="1" indent="-533400" algn="just" eaLnBrk="1" hangingPunct="1">
              <a:buFont typeface="Arial" panose="020B0604020202020204" pitchFamily="34" charset="0"/>
              <a:buChar char="•"/>
            </a:pPr>
            <a:r>
              <a:rPr lang="en-US" altLang="en-US"/>
              <a:t>inputs</a:t>
            </a:r>
          </a:p>
          <a:p>
            <a:pPr marL="990600" lvl="1" indent="-533400" algn="just" eaLnBrk="1" hangingPunct="1">
              <a:buFont typeface="Arial" panose="020B0604020202020204" pitchFamily="34" charset="0"/>
              <a:buChar char="•"/>
            </a:pPr>
            <a:r>
              <a:rPr lang="en-US" altLang="en-US"/>
              <a:t>processing steps to produce required outputs.</a:t>
            </a:r>
          </a:p>
          <a:p>
            <a:pPr marL="990600" lvl="1" indent="-533400" algn="just" eaLnBrk="1" hangingPunct="1">
              <a:buFont typeface="Arial" panose="020B0604020202020204" pitchFamily="34" charset="0"/>
              <a:buChar char="•"/>
            </a:pPr>
            <a:r>
              <a:rPr lang="en-US" altLang="en-US"/>
              <a:t>outputs</a:t>
            </a:r>
          </a:p>
          <a:p>
            <a:pPr marL="990600" lvl="1" indent="-533400" algn="just" eaLnBrk="1" hangingPunct="1"/>
            <a:endParaRPr lang="en-US" altLang="en-US"/>
          </a:p>
          <a:p>
            <a:pPr marL="990600" lvl="1" indent="-533400" eaLnBrk="1" hangingPunct="1"/>
            <a:endParaRPr lang="en-US" altLang="en-US"/>
          </a:p>
        </p:txBody>
      </p:sp>
    </p:spTree>
    <p:extLst>
      <p:ext uri="{BB962C8B-B14F-4D97-AF65-F5344CB8AC3E}">
        <p14:creationId xmlns:p14="http://schemas.microsoft.com/office/powerpoint/2010/main" val="41152328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1"/>
          </p:nvPr>
        </p:nvSpPr>
        <p:spPr>
          <a:xfrm>
            <a:off x="685800" y="1752600"/>
            <a:ext cx="7772400" cy="4687888"/>
          </a:xfrm>
        </p:spPr>
        <p:txBody>
          <a:bodyPr/>
          <a:lstStyle/>
          <a:p>
            <a:pPr marL="533400" indent="-533400" algn="just" eaLnBrk="1" hangingPunct="1">
              <a:lnSpc>
                <a:spcPct val="90000"/>
              </a:lnSpc>
              <a:buFontTx/>
              <a:buAutoNum type="arabicPeriod" startAt="2"/>
            </a:pPr>
            <a:r>
              <a:rPr lang="en-US" altLang="en-US" dirty="0"/>
              <a:t>Outline the solution.</a:t>
            </a:r>
          </a:p>
          <a:p>
            <a:pPr marL="990600" lvl="1" indent="-533400" algn="just" eaLnBrk="1" hangingPunct="1">
              <a:lnSpc>
                <a:spcPct val="90000"/>
              </a:lnSpc>
              <a:buFont typeface="Arial" panose="020B0604020202020204" pitchFamily="34" charset="0"/>
              <a:buChar char="•"/>
            </a:pPr>
            <a:r>
              <a:rPr lang="en-US" altLang="en-US" dirty="0"/>
              <a:t>Decompose the problem to smaller steps.</a:t>
            </a:r>
          </a:p>
          <a:p>
            <a:pPr marL="990600" lvl="1" indent="-533400" algn="just" eaLnBrk="1" hangingPunct="1">
              <a:lnSpc>
                <a:spcPct val="90000"/>
              </a:lnSpc>
              <a:buFont typeface="Arial" panose="020B0604020202020204" pitchFamily="34" charset="0"/>
              <a:buChar char="•"/>
            </a:pPr>
            <a:r>
              <a:rPr lang="en-US" altLang="en-US" dirty="0"/>
              <a:t>Establish a solution outline.</a:t>
            </a:r>
          </a:p>
          <a:p>
            <a:pPr marL="990600" lvl="1" indent="-533400" algn="just" eaLnBrk="1" hangingPunct="1">
              <a:lnSpc>
                <a:spcPct val="90000"/>
              </a:lnSpc>
              <a:buFontTx/>
              <a:buNone/>
            </a:pPr>
            <a:endParaRPr lang="en-US" altLang="en-US" dirty="0"/>
          </a:p>
          <a:p>
            <a:pPr marL="533400" indent="-533400" algn="just" eaLnBrk="1" hangingPunct="1">
              <a:buFontTx/>
              <a:buAutoNum type="arabicPeriod" startAt="3"/>
            </a:pPr>
            <a:r>
              <a:rPr lang="en-US" altLang="en-US" dirty="0"/>
              <a:t>Develop the outline into an algorithm.</a:t>
            </a:r>
          </a:p>
          <a:p>
            <a:pPr marL="990600" lvl="1" indent="-533400" algn="just" eaLnBrk="1" hangingPunct="1">
              <a:buFont typeface="Arial" panose="020B0604020202020204" pitchFamily="34" charset="0"/>
              <a:buChar char="•"/>
            </a:pPr>
            <a:r>
              <a:rPr lang="en-US" altLang="en-US" dirty="0"/>
              <a:t>The solution outline is now expanded into an </a:t>
            </a:r>
            <a:r>
              <a:rPr lang="en-US" altLang="en-US" dirty="0">
                <a:solidFill>
                  <a:srgbClr val="01BCE7"/>
                </a:solidFill>
              </a:rPr>
              <a:t>algorithm.</a:t>
            </a:r>
          </a:p>
          <a:p>
            <a:pPr marL="990600" lvl="1" indent="-533400" algn="just" eaLnBrk="1" hangingPunct="1">
              <a:lnSpc>
                <a:spcPct val="90000"/>
              </a:lnSpc>
              <a:buFontTx/>
              <a:buNone/>
            </a:pPr>
            <a:endParaRPr lang="en-US" altLang="en-US" dirty="0"/>
          </a:p>
        </p:txBody>
      </p:sp>
      <p:sp>
        <p:nvSpPr>
          <p:cNvPr id="24580" name="Rectangle 2"/>
          <p:cNvSpPr>
            <a:spLocks noGrp="1" noChangeArrowheads="1"/>
          </p:cNvSpPr>
          <p:nvPr>
            <p:ph type="title"/>
          </p:nvPr>
        </p:nvSpPr>
        <p:spPr/>
        <p:txBody>
          <a:bodyPr/>
          <a:lstStyle/>
          <a:p>
            <a:pPr eaLnBrk="1" hangingPunct="1"/>
            <a:r>
              <a:rPr lang="en-US" altLang="en-US"/>
              <a:t>Steps in Program Development</a:t>
            </a:r>
          </a:p>
        </p:txBody>
      </p:sp>
    </p:spTree>
    <p:extLst>
      <p:ext uri="{BB962C8B-B14F-4D97-AF65-F5344CB8AC3E}">
        <p14:creationId xmlns:p14="http://schemas.microsoft.com/office/powerpoint/2010/main" val="467487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a:xfrm>
            <a:off x="457200" y="1600200"/>
            <a:ext cx="8229600" cy="4419600"/>
          </a:xfrm>
        </p:spPr>
        <p:txBody>
          <a:bodyPr/>
          <a:lstStyle/>
          <a:p>
            <a:pPr marL="533400" indent="-533400" algn="just" eaLnBrk="1" hangingPunct="1">
              <a:buFontTx/>
              <a:buAutoNum type="arabicPeriod" startAt="4"/>
            </a:pPr>
            <a:r>
              <a:rPr lang="en-US" altLang="en-US"/>
              <a:t>Test the algorithm for correctness.</a:t>
            </a:r>
          </a:p>
          <a:p>
            <a:pPr marL="990600" lvl="1" indent="-533400" algn="just" eaLnBrk="1" hangingPunct="1">
              <a:buFont typeface="Arial" panose="020B0604020202020204" pitchFamily="34" charset="0"/>
              <a:buChar char="•"/>
            </a:pPr>
            <a:r>
              <a:rPr lang="en-US" altLang="en-US"/>
              <a:t>Very important in the development of a program, but often forgotten</a:t>
            </a:r>
          </a:p>
          <a:p>
            <a:pPr marL="990600" lvl="1" indent="-533400" algn="just" eaLnBrk="1" hangingPunct="1">
              <a:buFont typeface="Arial" panose="020B0604020202020204" pitchFamily="34" charset="0"/>
              <a:buChar char="•"/>
            </a:pPr>
            <a:r>
              <a:rPr lang="en-US" altLang="en-US"/>
              <a:t>Major logic errors can be detected and corrected at an early stage.</a:t>
            </a:r>
          </a:p>
          <a:p>
            <a:pPr marL="990600" lvl="1" indent="-533400" algn="just" eaLnBrk="1" hangingPunct="1">
              <a:buFontTx/>
              <a:buNone/>
            </a:pPr>
            <a:endParaRPr lang="en-US" altLang="en-US"/>
          </a:p>
          <a:p>
            <a:pPr marL="533400" indent="-533400" eaLnBrk="1" hangingPunct="1">
              <a:buFontTx/>
              <a:buAutoNum type="arabicPeriod" startAt="5"/>
            </a:pPr>
            <a:r>
              <a:rPr lang="en-US" altLang="en-US"/>
              <a:t>Code the algorithm into a specific programming language.</a:t>
            </a:r>
          </a:p>
          <a:p>
            <a:pPr marL="990600" lvl="1" indent="-533400" algn="just" eaLnBrk="1" hangingPunct="1">
              <a:buFontTx/>
              <a:buNone/>
            </a:pPr>
            <a:endParaRPr lang="en-US" altLang="en-US"/>
          </a:p>
        </p:txBody>
      </p:sp>
      <p:sp>
        <p:nvSpPr>
          <p:cNvPr id="26628" name="Rectangle 2"/>
          <p:cNvSpPr>
            <a:spLocks noGrp="1" noChangeArrowheads="1"/>
          </p:cNvSpPr>
          <p:nvPr>
            <p:ph type="title"/>
          </p:nvPr>
        </p:nvSpPr>
        <p:spPr/>
        <p:txBody>
          <a:bodyPr/>
          <a:lstStyle/>
          <a:p>
            <a:pPr eaLnBrk="1" hangingPunct="1"/>
            <a:r>
              <a:rPr lang="en-US" altLang="en-US"/>
              <a:t>Steps in Program Development</a:t>
            </a:r>
          </a:p>
        </p:txBody>
      </p:sp>
    </p:spTree>
    <p:extLst>
      <p:ext uri="{BB962C8B-B14F-4D97-AF65-F5344CB8AC3E}">
        <p14:creationId xmlns:p14="http://schemas.microsoft.com/office/powerpoint/2010/main" val="37177171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1"/>
          </p:nvPr>
        </p:nvSpPr>
        <p:spPr/>
        <p:txBody>
          <a:bodyPr/>
          <a:lstStyle/>
          <a:p>
            <a:pPr marL="533400" indent="-533400" eaLnBrk="1" hangingPunct="1">
              <a:buFontTx/>
              <a:buAutoNum type="arabicPeriod" startAt="6"/>
            </a:pPr>
            <a:r>
              <a:rPr lang="en-US" altLang="en-US"/>
              <a:t>Run the program on the computer.</a:t>
            </a:r>
          </a:p>
          <a:p>
            <a:pPr marL="990600" lvl="1" indent="-533400" eaLnBrk="1" hangingPunct="1">
              <a:buFont typeface="Arial" panose="020B0604020202020204" pitchFamily="34" charset="0"/>
              <a:buChar char="•"/>
            </a:pPr>
            <a:r>
              <a:rPr lang="en-US" altLang="en-US"/>
              <a:t>This step uses a program compiler and programmer-designed test data to machine-test the code for</a:t>
            </a:r>
          </a:p>
          <a:p>
            <a:pPr marL="1371600" lvl="2" indent="-457200" eaLnBrk="1" hangingPunct="1">
              <a:buFont typeface="Arial" panose="020B0604020202020204" pitchFamily="34" charset="0"/>
              <a:buChar char="•"/>
            </a:pPr>
            <a:r>
              <a:rPr lang="en-US" altLang="en-US"/>
              <a:t>syntax errors</a:t>
            </a:r>
          </a:p>
          <a:p>
            <a:pPr marL="1371600" lvl="2" indent="-457200" eaLnBrk="1" hangingPunct="1">
              <a:buFont typeface="Arial" panose="020B0604020202020204" pitchFamily="34" charset="0"/>
              <a:buChar char="•"/>
            </a:pPr>
            <a:r>
              <a:rPr lang="en-US" altLang="en-US"/>
              <a:t>logic errors</a:t>
            </a:r>
          </a:p>
          <a:p>
            <a:pPr marL="1371600" lvl="2" indent="-457200" eaLnBrk="1" hangingPunct="1">
              <a:buFont typeface="Monotype Sorts" charset="2"/>
              <a:buNone/>
            </a:pPr>
            <a:endParaRPr lang="en-US" altLang="en-US"/>
          </a:p>
          <a:p>
            <a:pPr marL="533400" indent="-533400" eaLnBrk="1" hangingPunct="1">
              <a:buFontTx/>
              <a:buAutoNum type="arabicPeriod" startAt="7"/>
            </a:pPr>
            <a:r>
              <a:rPr lang="en-US" altLang="en-US"/>
              <a:t>Document and maintain the program.</a:t>
            </a:r>
          </a:p>
          <a:p>
            <a:pPr marL="1371600" lvl="2" indent="-457200" eaLnBrk="1" hangingPunct="1">
              <a:buFont typeface="Monotype Sorts" charset="2"/>
              <a:buNone/>
            </a:pPr>
            <a:endParaRPr lang="en-US" altLang="en-US"/>
          </a:p>
          <a:p>
            <a:pPr marL="990600" lvl="1" indent="-533400" eaLnBrk="1" hangingPunct="1">
              <a:buFontTx/>
              <a:buNone/>
            </a:pPr>
            <a:endParaRPr lang="en-US" altLang="en-US"/>
          </a:p>
          <a:p>
            <a:pPr marL="990600" lvl="1" indent="-533400" eaLnBrk="1" hangingPunct="1">
              <a:buFontTx/>
              <a:buNone/>
            </a:pPr>
            <a:endParaRPr lang="en-US" altLang="en-US"/>
          </a:p>
        </p:txBody>
      </p:sp>
      <p:sp>
        <p:nvSpPr>
          <p:cNvPr id="28676" name="Rectangle 2"/>
          <p:cNvSpPr>
            <a:spLocks noGrp="1" noChangeArrowheads="1"/>
          </p:cNvSpPr>
          <p:nvPr>
            <p:ph type="title"/>
          </p:nvPr>
        </p:nvSpPr>
        <p:spPr/>
        <p:txBody>
          <a:bodyPr/>
          <a:lstStyle/>
          <a:p>
            <a:pPr eaLnBrk="1" hangingPunct="1"/>
            <a:r>
              <a:rPr lang="en-US" altLang="en-US"/>
              <a:t>Steps in Program Development</a:t>
            </a:r>
          </a:p>
        </p:txBody>
      </p:sp>
    </p:spTree>
    <p:extLst>
      <p:ext uri="{BB962C8B-B14F-4D97-AF65-F5344CB8AC3E}">
        <p14:creationId xmlns:p14="http://schemas.microsoft.com/office/powerpoint/2010/main" val="1894922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93095" y="2008015"/>
            <a:ext cx="7445767" cy="2286000"/>
          </a:xfrm>
          <a:prstGeom prst="rect">
            <a:avLst/>
          </a:prstGeom>
          <a:noFill/>
          <a:ln w="9525">
            <a:noFill/>
            <a:miter lim="800000"/>
            <a:headEnd/>
            <a:tailEnd/>
          </a:ln>
        </p:spPr>
        <p:txBody>
          <a:bodyPr anchor="ctr"/>
          <a:lstStyle/>
          <a:p>
            <a:pPr algn="ctr" eaLnBrk="1" hangingPunct="1">
              <a:buClr>
                <a:srgbClr val="000000"/>
              </a:buClr>
              <a:buSzPct val="100000"/>
              <a:buFont typeface="Times New Roman" panose="02020603050405020304" pitchFamily="18" charset="0"/>
              <a:buNone/>
              <a:defRPr/>
            </a:pPr>
            <a:r>
              <a:rPr lang="en-US" sz="4800" b="1" kern="0" dirty="0">
                <a:solidFill>
                  <a:schemeClr val="tx2">
                    <a:lumMod val="95000"/>
                    <a:lumOff val="5000"/>
                  </a:schemeClr>
                </a:solidFill>
                <a:latin typeface="+mj-lt"/>
                <a:ea typeface="+mj-ea"/>
                <a:cs typeface="+mj-cs"/>
              </a:rPr>
              <a:t>Algorithms &amp; Flowcharts</a:t>
            </a:r>
          </a:p>
        </p:txBody>
      </p:sp>
    </p:spTree>
    <p:extLst>
      <p:ext uri="{BB962C8B-B14F-4D97-AF65-F5344CB8AC3E}">
        <p14:creationId xmlns:p14="http://schemas.microsoft.com/office/powerpoint/2010/main" val="20935603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304800"/>
            <a:ext cx="9144000" cy="1127140"/>
          </a:xfrm>
        </p:spPr>
        <p:txBody>
          <a:bodyPr/>
          <a:lstStyle/>
          <a:p>
            <a:r>
              <a:rPr lang="en-US" altLang="en-US" sz="3900" dirty="0"/>
              <a:t>Algorithm</a:t>
            </a:r>
            <a:endParaRPr lang="en-US" altLang="en-US" dirty="0"/>
          </a:p>
        </p:txBody>
      </p:sp>
      <p:sp>
        <p:nvSpPr>
          <p:cNvPr id="6148" name="Rectangle 3"/>
          <p:cNvSpPr>
            <a:spLocks noGrp="1" noChangeArrowheads="1"/>
          </p:cNvSpPr>
          <p:nvPr>
            <p:ph type="body" idx="1"/>
          </p:nvPr>
        </p:nvSpPr>
        <p:spPr>
          <a:xfrm>
            <a:off x="440730" y="2161635"/>
            <a:ext cx="8262540" cy="3341236"/>
          </a:xfrm>
        </p:spPr>
        <p:txBody>
          <a:bodyPr/>
          <a:lstStyle/>
          <a:p>
            <a:pPr>
              <a:spcBef>
                <a:spcPts val="0"/>
              </a:spcBef>
              <a:spcAft>
                <a:spcPts val="600"/>
              </a:spcAft>
            </a:pPr>
            <a:r>
              <a:rPr lang="en-US" altLang="en-US" dirty="0"/>
              <a:t>What is an algorithm?</a:t>
            </a:r>
          </a:p>
          <a:p>
            <a:pPr lvl="1">
              <a:spcBef>
                <a:spcPts val="0"/>
              </a:spcBef>
              <a:spcAft>
                <a:spcPts val="600"/>
              </a:spcAft>
            </a:pPr>
            <a:r>
              <a:rPr lang="en-US" altLang="en-US" dirty="0"/>
              <a:t>A step-by-step series of instructions in order to perform a specific task.</a:t>
            </a:r>
          </a:p>
          <a:p>
            <a:pPr lvl="1">
              <a:spcBef>
                <a:spcPts val="0"/>
              </a:spcBef>
              <a:spcAft>
                <a:spcPts val="600"/>
              </a:spcAft>
            </a:pPr>
            <a:r>
              <a:rPr lang="en-US" altLang="en-US" dirty="0"/>
              <a:t>An algorithm must:</a:t>
            </a:r>
          </a:p>
          <a:p>
            <a:pPr lvl="2">
              <a:spcBef>
                <a:spcPts val="0"/>
              </a:spcBef>
              <a:spcAft>
                <a:spcPts val="600"/>
              </a:spcAft>
            </a:pPr>
            <a:r>
              <a:rPr lang="en-US" altLang="en-US" dirty="0"/>
              <a:t>Be lucid (clear), precise and unambiguous</a:t>
            </a:r>
          </a:p>
          <a:p>
            <a:pPr lvl="2">
              <a:spcBef>
                <a:spcPts val="0"/>
              </a:spcBef>
              <a:spcAft>
                <a:spcPts val="600"/>
              </a:spcAft>
            </a:pPr>
            <a:r>
              <a:rPr lang="en-US" altLang="en-US" dirty="0"/>
              <a:t>Give the correct solution in all cases, and eventually end</a:t>
            </a:r>
          </a:p>
        </p:txBody>
      </p:sp>
    </p:spTree>
    <p:extLst>
      <p:ext uri="{BB962C8B-B14F-4D97-AF65-F5344CB8AC3E}">
        <p14:creationId xmlns:p14="http://schemas.microsoft.com/office/powerpoint/2010/main" val="221858218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0"/>
            <a:ext cx="8229600" cy="990600"/>
          </a:xfrm>
        </p:spPr>
        <p:txBody>
          <a:bodyPr/>
          <a:lstStyle/>
          <a:p>
            <a:pPr eaLnBrk="1" hangingPunct="1"/>
            <a:r>
              <a:rPr lang="en-US" altLang="en-US"/>
              <a:t>Flowchart</a:t>
            </a:r>
          </a:p>
        </p:txBody>
      </p:sp>
      <p:sp>
        <p:nvSpPr>
          <p:cNvPr id="33795" name="Rectangle 3"/>
          <p:cNvSpPr>
            <a:spLocks noGrp="1" noChangeArrowheads="1"/>
          </p:cNvSpPr>
          <p:nvPr>
            <p:ph type="body" idx="1"/>
          </p:nvPr>
        </p:nvSpPr>
        <p:spPr>
          <a:xfrm>
            <a:off x="228600" y="914400"/>
            <a:ext cx="8229600" cy="4038600"/>
          </a:xfrm>
        </p:spPr>
        <p:txBody>
          <a:bodyPr/>
          <a:lstStyle/>
          <a:p>
            <a:pPr marL="457200" indent="-457200" algn="just" eaLnBrk="1" hangingPunct="1">
              <a:lnSpc>
                <a:spcPct val="90000"/>
              </a:lnSpc>
              <a:buFont typeface="Arial" panose="020B0604020202020204" pitchFamily="34" charset="0"/>
              <a:buChar char="•"/>
              <a:defRPr/>
            </a:pPr>
            <a:r>
              <a:rPr lang="en-US" altLang="en-US" sz="2800" dirty="0"/>
              <a:t>A graphical representation of the sequence of operations in an information system or program. </a:t>
            </a:r>
          </a:p>
          <a:p>
            <a:pPr marL="457200" indent="-457200" algn="just" eaLnBrk="1" hangingPunct="1">
              <a:lnSpc>
                <a:spcPct val="90000"/>
              </a:lnSpc>
              <a:buFont typeface="Arial" panose="020B0604020202020204" pitchFamily="34" charset="0"/>
              <a:buChar char="•"/>
              <a:defRPr/>
            </a:pPr>
            <a:endParaRPr lang="en-US" altLang="en-US" sz="2800" dirty="0"/>
          </a:p>
          <a:p>
            <a:pPr marL="457200" indent="-457200" algn="just" eaLnBrk="1" hangingPunct="1">
              <a:lnSpc>
                <a:spcPct val="90000"/>
              </a:lnSpc>
              <a:buFont typeface="Arial" panose="020B0604020202020204" pitchFamily="34" charset="0"/>
              <a:buChar char="•"/>
              <a:defRPr/>
            </a:pPr>
            <a:r>
              <a:rPr lang="en-US" altLang="en-US" sz="2800" dirty="0"/>
              <a:t>Program flowcharts show the sequence of instructions in a single program or subroutine. </a:t>
            </a:r>
          </a:p>
          <a:p>
            <a:pPr marL="914400" lvl="1" indent="-457200" eaLnBrk="1" hangingPunct="1">
              <a:buFont typeface="Arial" panose="020B0604020202020204" pitchFamily="34" charset="0"/>
              <a:buChar char="•"/>
              <a:defRPr/>
            </a:pPr>
            <a:r>
              <a:rPr lang="en-US" altLang="en-US" dirty="0"/>
              <a:t>shows logic of an algorithm</a:t>
            </a:r>
          </a:p>
          <a:p>
            <a:pPr marL="914400" lvl="1" indent="-457200" eaLnBrk="1" hangingPunct="1">
              <a:buFont typeface="Arial" panose="020B0604020202020204" pitchFamily="34" charset="0"/>
              <a:buChar char="•"/>
              <a:defRPr/>
            </a:pPr>
            <a:r>
              <a:rPr lang="en-US" altLang="en-US" dirty="0"/>
              <a:t>emphasizes individual steps and their interconnections</a:t>
            </a:r>
          </a:p>
          <a:p>
            <a:pPr marL="914400" lvl="1" indent="-457200" eaLnBrk="1" hangingPunct="1">
              <a:buFont typeface="Arial" panose="020B0604020202020204" pitchFamily="34" charset="0"/>
              <a:buChar char="•"/>
              <a:defRPr/>
            </a:pPr>
            <a:r>
              <a:rPr lang="en-US" altLang="en-US" dirty="0"/>
              <a:t>e.g. control flow from one action to the next</a:t>
            </a:r>
          </a:p>
          <a:p>
            <a:pPr marL="457200" lvl="1" indent="0" eaLnBrk="1" hangingPunct="1">
              <a:defRPr/>
            </a:pPr>
            <a:r>
              <a:rPr lang="en-US" altLang="en-US" b="1" dirty="0">
                <a:solidFill>
                  <a:schemeClr val="tx2"/>
                </a:solidFill>
              </a:rPr>
              <a:t>Note: </a:t>
            </a:r>
            <a:r>
              <a:rPr lang="en-US" altLang="en-US" dirty="0"/>
              <a:t>Different symbols are used to draw each</a:t>
            </a:r>
            <a:br>
              <a:rPr lang="en-US" altLang="en-US" dirty="0"/>
            </a:br>
            <a:r>
              <a:rPr lang="en-US" altLang="en-US" dirty="0"/>
              <a:t>type of flowchart.</a:t>
            </a:r>
          </a:p>
          <a:p>
            <a:pPr marL="457200" indent="-457200" algn="just" eaLnBrk="1" hangingPunct="1">
              <a:lnSpc>
                <a:spcPct val="90000"/>
              </a:lnSpc>
              <a:buFont typeface="Arial" panose="020B0604020202020204" pitchFamily="34" charset="0"/>
              <a:buChar char="•"/>
              <a:defRPr/>
            </a:pPr>
            <a:endParaRPr lang="en-US" altLang="en-US" sz="2800" dirty="0"/>
          </a:p>
        </p:txBody>
      </p:sp>
    </p:spTree>
    <p:extLst>
      <p:ext uri="{BB962C8B-B14F-4D97-AF65-F5344CB8AC3E}">
        <p14:creationId xmlns:p14="http://schemas.microsoft.com/office/powerpoint/2010/main" val="5005827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0"/>
            <a:ext cx="7772400" cy="762000"/>
          </a:xfrm>
        </p:spPr>
        <p:txBody>
          <a:bodyPr/>
          <a:lstStyle/>
          <a:p>
            <a:pPr eaLnBrk="1" hangingPunct="1"/>
            <a:r>
              <a:rPr lang="en-US" altLang="en-US" dirty="0"/>
              <a:t>Flowchart Symbols </a:t>
            </a:r>
          </a:p>
        </p:txBody>
      </p:sp>
      <p:grpSp>
        <p:nvGrpSpPr>
          <p:cNvPr id="37892" name="Group 3"/>
          <p:cNvGrpSpPr>
            <a:grpSpLocks noChangeAspect="1"/>
          </p:cNvGrpSpPr>
          <p:nvPr/>
        </p:nvGrpSpPr>
        <p:grpSpPr bwMode="auto">
          <a:xfrm>
            <a:off x="685800" y="762000"/>
            <a:ext cx="6526213" cy="5857875"/>
            <a:chOff x="720" y="1320"/>
            <a:chExt cx="10278" cy="9226"/>
          </a:xfrm>
        </p:grpSpPr>
        <p:sp>
          <p:nvSpPr>
            <p:cNvPr id="37893" name="AutoShape 4"/>
            <p:cNvSpPr>
              <a:spLocks noChangeAspect="1" noChangeArrowheads="1"/>
            </p:cNvSpPr>
            <p:nvPr/>
          </p:nvSpPr>
          <p:spPr bwMode="auto">
            <a:xfrm>
              <a:off x="720" y="1320"/>
              <a:ext cx="10278" cy="9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pPr>
              <a:endParaRPr lang="ar-SA" altLang="en-US" sz="2400">
                <a:solidFill>
                  <a:schemeClr val="tx1"/>
                </a:solidFill>
              </a:endParaRPr>
            </a:p>
          </p:txBody>
        </p:sp>
        <p:sp>
          <p:nvSpPr>
            <p:cNvPr id="37894" name="Freeform 5"/>
            <p:cNvSpPr>
              <a:spLocks/>
            </p:cNvSpPr>
            <p:nvPr/>
          </p:nvSpPr>
          <p:spPr bwMode="auto">
            <a:xfrm>
              <a:off x="2264" y="1994"/>
              <a:ext cx="1860" cy="930"/>
            </a:xfrm>
            <a:custGeom>
              <a:avLst/>
              <a:gdLst>
                <a:gd name="T0" fmla="*/ 1858 w 1860"/>
                <a:gd name="T1" fmla="*/ 429 h 930"/>
                <a:gd name="T2" fmla="*/ 1846 w 1860"/>
                <a:gd name="T3" fmla="*/ 383 h 930"/>
                <a:gd name="T4" fmla="*/ 1826 w 1860"/>
                <a:gd name="T5" fmla="*/ 338 h 930"/>
                <a:gd name="T6" fmla="*/ 1796 w 1860"/>
                <a:gd name="T7" fmla="*/ 295 h 930"/>
                <a:gd name="T8" fmla="*/ 1759 w 1860"/>
                <a:gd name="T9" fmla="*/ 253 h 930"/>
                <a:gd name="T10" fmla="*/ 1714 w 1860"/>
                <a:gd name="T11" fmla="*/ 214 h 930"/>
                <a:gd name="T12" fmla="*/ 1661 w 1860"/>
                <a:gd name="T13" fmla="*/ 178 h 930"/>
                <a:gd name="T14" fmla="*/ 1604 w 1860"/>
                <a:gd name="T15" fmla="*/ 144 h 930"/>
                <a:gd name="T16" fmla="*/ 1486 w 1860"/>
                <a:gd name="T17" fmla="*/ 93 h 930"/>
                <a:gd name="T18" fmla="*/ 1333 w 1860"/>
                <a:gd name="T19" fmla="*/ 47 h 930"/>
                <a:gd name="T20" fmla="*/ 1162 w 1860"/>
                <a:gd name="T21" fmla="*/ 14 h 930"/>
                <a:gd name="T22" fmla="*/ 978 w 1860"/>
                <a:gd name="T23" fmla="*/ 0 h 930"/>
                <a:gd name="T24" fmla="*/ 789 w 1860"/>
                <a:gd name="T25" fmla="*/ 5 h 930"/>
                <a:gd name="T26" fmla="*/ 610 w 1860"/>
                <a:gd name="T27" fmla="*/ 28 h 930"/>
                <a:gd name="T28" fmla="*/ 448 w 1860"/>
                <a:gd name="T29" fmla="*/ 67 h 930"/>
                <a:gd name="T30" fmla="*/ 305 w 1860"/>
                <a:gd name="T31" fmla="*/ 121 h 930"/>
                <a:gd name="T32" fmla="*/ 228 w 1860"/>
                <a:gd name="T33" fmla="*/ 161 h 930"/>
                <a:gd name="T34" fmla="*/ 172 w 1860"/>
                <a:gd name="T35" fmla="*/ 195 h 930"/>
                <a:gd name="T36" fmla="*/ 124 w 1860"/>
                <a:gd name="T37" fmla="*/ 234 h 930"/>
                <a:gd name="T38" fmla="*/ 82 w 1860"/>
                <a:gd name="T39" fmla="*/ 275 h 930"/>
                <a:gd name="T40" fmla="*/ 49 w 1860"/>
                <a:gd name="T41" fmla="*/ 316 h 930"/>
                <a:gd name="T42" fmla="*/ 25 w 1860"/>
                <a:gd name="T43" fmla="*/ 360 h 930"/>
                <a:gd name="T44" fmla="*/ 8 w 1860"/>
                <a:gd name="T45" fmla="*/ 406 h 930"/>
                <a:gd name="T46" fmla="*/ 0 w 1860"/>
                <a:gd name="T47" fmla="*/ 453 h 930"/>
                <a:gd name="T48" fmla="*/ 3 w 1860"/>
                <a:gd name="T49" fmla="*/ 501 h 930"/>
                <a:gd name="T50" fmla="*/ 15 w 1860"/>
                <a:gd name="T51" fmla="*/ 547 h 930"/>
                <a:gd name="T52" fmla="*/ 35 w 1860"/>
                <a:gd name="T53" fmla="*/ 592 h 930"/>
                <a:gd name="T54" fmla="*/ 65 w 1860"/>
                <a:gd name="T55" fmla="*/ 636 h 930"/>
                <a:gd name="T56" fmla="*/ 102 w 1860"/>
                <a:gd name="T57" fmla="*/ 677 h 930"/>
                <a:gd name="T58" fmla="*/ 147 w 1860"/>
                <a:gd name="T59" fmla="*/ 716 h 930"/>
                <a:gd name="T60" fmla="*/ 198 w 1860"/>
                <a:gd name="T61" fmla="*/ 752 h 930"/>
                <a:gd name="T62" fmla="*/ 257 w 1860"/>
                <a:gd name="T63" fmla="*/ 786 h 930"/>
                <a:gd name="T64" fmla="*/ 373 w 1860"/>
                <a:gd name="T65" fmla="*/ 837 h 930"/>
                <a:gd name="T66" fmla="*/ 527 w 1860"/>
                <a:gd name="T67" fmla="*/ 884 h 930"/>
                <a:gd name="T68" fmla="*/ 697 w 1860"/>
                <a:gd name="T69" fmla="*/ 915 h 930"/>
                <a:gd name="T70" fmla="*/ 882 w 1860"/>
                <a:gd name="T71" fmla="*/ 930 h 930"/>
                <a:gd name="T72" fmla="*/ 1072 w 1860"/>
                <a:gd name="T73" fmla="*/ 925 h 930"/>
                <a:gd name="T74" fmla="*/ 1251 w 1860"/>
                <a:gd name="T75" fmla="*/ 902 h 930"/>
                <a:gd name="T76" fmla="*/ 1412 w 1860"/>
                <a:gd name="T77" fmla="*/ 863 h 930"/>
                <a:gd name="T78" fmla="*/ 1556 w 1860"/>
                <a:gd name="T79" fmla="*/ 809 h 930"/>
                <a:gd name="T80" fmla="*/ 1633 w 1860"/>
                <a:gd name="T81" fmla="*/ 769 h 930"/>
                <a:gd name="T82" fmla="*/ 1689 w 1860"/>
                <a:gd name="T83" fmla="*/ 735 h 930"/>
                <a:gd name="T84" fmla="*/ 1737 w 1860"/>
                <a:gd name="T85" fmla="*/ 696 h 930"/>
                <a:gd name="T86" fmla="*/ 1778 w 1860"/>
                <a:gd name="T87" fmla="*/ 657 h 930"/>
                <a:gd name="T88" fmla="*/ 1812 w 1860"/>
                <a:gd name="T89" fmla="*/ 614 h 930"/>
                <a:gd name="T90" fmla="*/ 1836 w 1860"/>
                <a:gd name="T91" fmla="*/ 571 h 930"/>
                <a:gd name="T92" fmla="*/ 1852 w 1860"/>
                <a:gd name="T93" fmla="*/ 524 h 930"/>
                <a:gd name="T94" fmla="*/ 1860 w 1860"/>
                <a:gd name="T95" fmla="*/ 478 h 93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60"/>
                <a:gd name="T145" fmla="*/ 0 h 930"/>
                <a:gd name="T146" fmla="*/ 1860 w 1860"/>
                <a:gd name="T147" fmla="*/ 930 h 93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60" h="930">
                  <a:moveTo>
                    <a:pt x="1860" y="465"/>
                  </a:moveTo>
                  <a:lnTo>
                    <a:pt x="1860" y="453"/>
                  </a:lnTo>
                  <a:lnTo>
                    <a:pt x="1858" y="442"/>
                  </a:lnTo>
                  <a:lnTo>
                    <a:pt x="1858" y="429"/>
                  </a:lnTo>
                  <a:lnTo>
                    <a:pt x="1855" y="417"/>
                  </a:lnTo>
                  <a:lnTo>
                    <a:pt x="1852" y="406"/>
                  </a:lnTo>
                  <a:lnTo>
                    <a:pt x="1849" y="394"/>
                  </a:lnTo>
                  <a:lnTo>
                    <a:pt x="1846" y="383"/>
                  </a:lnTo>
                  <a:lnTo>
                    <a:pt x="1841" y="372"/>
                  </a:lnTo>
                  <a:lnTo>
                    <a:pt x="1836" y="360"/>
                  </a:lnTo>
                  <a:lnTo>
                    <a:pt x="1830" y="349"/>
                  </a:lnTo>
                  <a:lnTo>
                    <a:pt x="1826" y="338"/>
                  </a:lnTo>
                  <a:lnTo>
                    <a:pt x="1818" y="327"/>
                  </a:lnTo>
                  <a:lnTo>
                    <a:pt x="1812" y="316"/>
                  </a:lnTo>
                  <a:lnTo>
                    <a:pt x="1804" y="306"/>
                  </a:lnTo>
                  <a:lnTo>
                    <a:pt x="1796" y="295"/>
                  </a:lnTo>
                  <a:lnTo>
                    <a:pt x="1787" y="284"/>
                  </a:lnTo>
                  <a:lnTo>
                    <a:pt x="1778" y="275"/>
                  </a:lnTo>
                  <a:lnTo>
                    <a:pt x="1768" y="264"/>
                  </a:lnTo>
                  <a:lnTo>
                    <a:pt x="1759" y="253"/>
                  </a:lnTo>
                  <a:lnTo>
                    <a:pt x="1748" y="244"/>
                  </a:lnTo>
                  <a:lnTo>
                    <a:pt x="1737" y="234"/>
                  </a:lnTo>
                  <a:lnTo>
                    <a:pt x="1725" y="223"/>
                  </a:lnTo>
                  <a:lnTo>
                    <a:pt x="1714" y="214"/>
                  </a:lnTo>
                  <a:lnTo>
                    <a:pt x="1702" y="205"/>
                  </a:lnTo>
                  <a:lnTo>
                    <a:pt x="1689" y="195"/>
                  </a:lnTo>
                  <a:lnTo>
                    <a:pt x="1675" y="188"/>
                  </a:lnTo>
                  <a:lnTo>
                    <a:pt x="1661" y="178"/>
                  </a:lnTo>
                  <a:lnTo>
                    <a:pt x="1647" y="169"/>
                  </a:lnTo>
                  <a:lnTo>
                    <a:pt x="1633" y="161"/>
                  </a:lnTo>
                  <a:lnTo>
                    <a:pt x="1618" y="152"/>
                  </a:lnTo>
                  <a:lnTo>
                    <a:pt x="1604" y="144"/>
                  </a:lnTo>
                  <a:lnTo>
                    <a:pt x="1588" y="137"/>
                  </a:lnTo>
                  <a:lnTo>
                    <a:pt x="1556" y="121"/>
                  </a:lnTo>
                  <a:lnTo>
                    <a:pt x="1522" y="107"/>
                  </a:lnTo>
                  <a:lnTo>
                    <a:pt x="1486" y="93"/>
                  </a:lnTo>
                  <a:lnTo>
                    <a:pt x="1451" y="79"/>
                  </a:lnTo>
                  <a:lnTo>
                    <a:pt x="1412" y="67"/>
                  </a:lnTo>
                  <a:lnTo>
                    <a:pt x="1373" y="56"/>
                  </a:lnTo>
                  <a:lnTo>
                    <a:pt x="1333" y="47"/>
                  </a:lnTo>
                  <a:lnTo>
                    <a:pt x="1292" y="37"/>
                  </a:lnTo>
                  <a:lnTo>
                    <a:pt x="1251" y="28"/>
                  </a:lnTo>
                  <a:lnTo>
                    <a:pt x="1207" y="22"/>
                  </a:lnTo>
                  <a:lnTo>
                    <a:pt x="1162" y="14"/>
                  </a:lnTo>
                  <a:lnTo>
                    <a:pt x="1117" y="9"/>
                  </a:lnTo>
                  <a:lnTo>
                    <a:pt x="1072" y="5"/>
                  </a:lnTo>
                  <a:lnTo>
                    <a:pt x="1026" y="3"/>
                  </a:lnTo>
                  <a:lnTo>
                    <a:pt x="978" y="0"/>
                  </a:lnTo>
                  <a:lnTo>
                    <a:pt x="930" y="0"/>
                  </a:lnTo>
                  <a:lnTo>
                    <a:pt x="882" y="0"/>
                  </a:lnTo>
                  <a:lnTo>
                    <a:pt x="835" y="3"/>
                  </a:lnTo>
                  <a:lnTo>
                    <a:pt x="789" y="5"/>
                  </a:lnTo>
                  <a:lnTo>
                    <a:pt x="742" y="9"/>
                  </a:lnTo>
                  <a:lnTo>
                    <a:pt x="697" y="14"/>
                  </a:lnTo>
                  <a:lnTo>
                    <a:pt x="654" y="22"/>
                  </a:lnTo>
                  <a:lnTo>
                    <a:pt x="610" y="28"/>
                  </a:lnTo>
                  <a:lnTo>
                    <a:pt x="569" y="37"/>
                  </a:lnTo>
                  <a:lnTo>
                    <a:pt x="527" y="47"/>
                  </a:lnTo>
                  <a:lnTo>
                    <a:pt x="486" y="56"/>
                  </a:lnTo>
                  <a:lnTo>
                    <a:pt x="448" y="67"/>
                  </a:lnTo>
                  <a:lnTo>
                    <a:pt x="410" y="79"/>
                  </a:lnTo>
                  <a:lnTo>
                    <a:pt x="373" y="93"/>
                  </a:lnTo>
                  <a:lnTo>
                    <a:pt x="339" y="107"/>
                  </a:lnTo>
                  <a:lnTo>
                    <a:pt x="305" y="121"/>
                  </a:lnTo>
                  <a:lnTo>
                    <a:pt x="273" y="137"/>
                  </a:lnTo>
                  <a:lnTo>
                    <a:pt x="257" y="144"/>
                  </a:lnTo>
                  <a:lnTo>
                    <a:pt x="242" y="152"/>
                  </a:lnTo>
                  <a:lnTo>
                    <a:pt x="228" y="161"/>
                  </a:lnTo>
                  <a:lnTo>
                    <a:pt x="212" y="169"/>
                  </a:lnTo>
                  <a:lnTo>
                    <a:pt x="198" y="178"/>
                  </a:lnTo>
                  <a:lnTo>
                    <a:pt x="184" y="188"/>
                  </a:lnTo>
                  <a:lnTo>
                    <a:pt x="172" y="195"/>
                  </a:lnTo>
                  <a:lnTo>
                    <a:pt x="159" y="205"/>
                  </a:lnTo>
                  <a:lnTo>
                    <a:pt x="147" y="214"/>
                  </a:lnTo>
                  <a:lnTo>
                    <a:pt x="135" y="223"/>
                  </a:lnTo>
                  <a:lnTo>
                    <a:pt x="124" y="234"/>
                  </a:lnTo>
                  <a:lnTo>
                    <a:pt x="113" y="244"/>
                  </a:lnTo>
                  <a:lnTo>
                    <a:pt x="102" y="253"/>
                  </a:lnTo>
                  <a:lnTo>
                    <a:pt x="91" y="264"/>
                  </a:lnTo>
                  <a:lnTo>
                    <a:pt x="82" y="275"/>
                  </a:lnTo>
                  <a:lnTo>
                    <a:pt x="73" y="284"/>
                  </a:lnTo>
                  <a:lnTo>
                    <a:pt x="65" y="295"/>
                  </a:lnTo>
                  <a:lnTo>
                    <a:pt x="57" y="306"/>
                  </a:lnTo>
                  <a:lnTo>
                    <a:pt x="49" y="316"/>
                  </a:lnTo>
                  <a:lnTo>
                    <a:pt x="42" y="327"/>
                  </a:lnTo>
                  <a:lnTo>
                    <a:pt x="35" y="338"/>
                  </a:lnTo>
                  <a:lnTo>
                    <a:pt x="29" y="349"/>
                  </a:lnTo>
                  <a:lnTo>
                    <a:pt x="25" y="360"/>
                  </a:lnTo>
                  <a:lnTo>
                    <a:pt x="18" y="372"/>
                  </a:lnTo>
                  <a:lnTo>
                    <a:pt x="15" y="383"/>
                  </a:lnTo>
                  <a:lnTo>
                    <a:pt x="11" y="394"/>
                  </a:lnTo>
                  <a:lnTo>
                    <a:pt x="8" y="406"/>
                  </a:lnTo>
                  <a:lnTo>
                    <a:pt x="4" y="417"/>
                  </a:lnTo>
                  <a:lnTo>
                    <a:pt x="3" y="429"/>
                  </a:lnTo>
                  <a:lnTo>
                    <a:pt x="1" y="442"/>
                  </a:lnTo>
                  <a:lnTo>
                    <a:pt x="0" y="453"/>
                  </a:lnTo>
                  <a:lnTo>
                    <a:pt x="0" y="465"/>
                  </a:lnTo>
                  <a:lnTo>
                    <a:pt x="0" y="478"/>
                  </a:lnTo>
                  <a:lnTo>
                    <a:pt x="1" y="488"/>
                  </a:lnTo>
                  <a:lnTo>
                    <a:pt x="3" y="501"/>
                  </a:lnTo>
                  <a:lnTo>
                    <a:pt x="4" y="513"/>
                  </a:lnTo>
                  <a:lnTo>
                    <a:pt x="8" y="524"/>
                  </a:lnTo>
                  <a:lnTo>
                    <a:pt x="11" y="536"/>
                  </a:lnTo>
                  <a:lnTo>
                    <a:pt x="15" y="547"/>
                  </a:lnTo>
                  <a:lnTo>
                    <a:pt x="18" y="558"/>
                  </a:lnTo>
                  <a:lnTo>
                    <a:pt x="25" y="571"/>
                  </a:lnTo>
                  <a:lnTo>
                    <a:pt x="29" y="581"/>
                  </a:lnTo>
                  <a:lnTo>
                    <a:pt x="35" y="592"/>
                  </a:lnTo>
                  <a:lnTo>
                    <a:pt x="42" y="603"/>
                  </a:lnTo>
                  <a:lnTo>
                    <a:pt x="49" y="614"/>
                  </a:lnTo>
                  <a:lnTo>
                    <a:pt x="57" y="625"/>
                  </a:lnTo>
                  <a:lnTo>
                    <a:pt x="65" y="636"/>
                  </a:lnTo>
                  <a:lnTo>
                    <a:pt x="73" y="646"/>
                  </a:lnTo>
                  <a:lnTo>
                    <a:pt x="82" y="657"/>
                  </a:lnTo>
                  <a:lnTo>
                    <a:pt x="91" y="667"/>
                  </a:lnTo>
                  <a:lnTo>
                    <a:pt x="102" y="677"/>
                  </a:lnTo>
                  <a:lnTo>
                    <a:pt x="113" y="687"/>
                  </a:lnTo>
                  <a:lnTo>
                    <a:pt x="124" y="696"/>
                  </a:lnTo>
                  <a:lnTo>
                    <a:pt x="135" y="707"/>
                  </a:lnTo>
                  <a:lnTo>
                    <a:pt x="147" y="716"/>
                  </a:lnTo>
                  <a:lnTo>
                    <a:pt x="159" y="726"/>
                  </a:lnTo>
                  <a:lnTo>
                    <a:pt x="172" y="735"/>
                  </a:lnTo>
                  <a:lnTo>
                    <a:pt x="184" y="744"/>
                  </a:lnTo>
                  <a:lnTo>
                    <a:pt x="198" y="752"/>
                  </a:lnTo>
                  <a:lnTo>
                    <a:pt x="212" y="761"/>
                  </a:lnTo>
                  <a:lnTo>
                    <a:pt x="228" y="769"/>
                  </a:lnTo>
                  <a:lnTo>
                    <a:pt x="242" y="778"/>
                  </a:lnTo>
                  <a:lnTo>
                    <a:pt x="257" y="786"/>
                  </a:lnTo>
                  <a:lnTo>
                    <a:pt x="273" y="794"/>
                  </a:lnTo>
                  <a:lnTo>
                    <a:pt x="305" y="809"/>
                  </a:lnTo>
                  <a:lnTo>
                    <a:pt x="339" y="825"/>
                  </a:lnTo>
                  <a:lnTo>
                    <a:pt x="373" y="837"/>
                  </a:lnTo>
                  <a:lnTo>
                    <a:pt x="410" y="851"/>
                  </a:lnTo>
                  <a:lnTo>
                    <a:pt x="448" y="863"/>
                  </a:lnTo>
                  <a:lnTo>
                    <a:pt x="486" y="874"/>
                  </a:lnTo>
                  <a:lnTo>
                    <a:pt x="527" y="884"/>
                  </a:lnTo>
                  <a:lnTo>
                    <a:pt x="569" y="893"/>
                  </a:lnTo>
                  <a:lnTo>
                    <a:pt x="610" y="902"/>
                  </a:lnTo>
                  <a:lnTo>
                    <a:pt x="654" y="908"/>
                  </a:lnTo>
                  <a:lnTo>
                    <a:pt x="697" y="915"/>
                  </a:lnTo>
                  <a:lnTo>
                    <a:pt x="742" y="921"/>
                  </a:lnTo>
                  <a:lnTo>
                    <a:pt x="789" y="924"/>
                  </a:lnTo>
                  <a:lnTo>
                    <a:pt x="835" y="927"/>
                  </a:lnTo>
                  <a:lnTo>
                    <a:pt x="882" y="930"/>
                  </a:lnTo>
                  <a:lnTo>
                    <a:pt x="930" y="930"/>
                  </a:lnTo>
                  <a:lnTo>
                    <a:pt x="978" y="930"/>
                  </a:lnTo>
                  <a:lnTo>
                    <a:pt x="1026" y="927"/>
                  </a:lnTo>
                  <a:lnTo>
                    <a:pt x="1072" y="925"/>
                  </a:lnTo>
                  <a:lnTo>
                    <a:pt x="1117" y="921"/>
                  </a:lnTo>
                  <a:lnTo>
                    <a:pt x="1162" y="916"/>
                  </a:lnTo>
                  <a:lnTo>
                    <a:pt x="1207" y="910"/>
                  </a:lnTo>
                  <a:lnTo>
                    <a:pt x="1251" y="902"/>
                  </a:lnTo>
                  <a:lnTo>
                    <a:pt x="1292" y="893"/>
                  </a:lnTo>
                  <a:lnTo>
                    <a:pt x="1333" y="884"/>
                  </a:lnTo>
                  <a:lnTo>
                    <a:pt x="1373" y="874"/>
                  </a:lnTo>
                  <a:lnTo>
                    <a:pt x="1412" y="863"/>
                  </a:lnTo>
                  <a:lnTo>
                    <a:pt x="1451" y="851"/>
                  </a:lnTo>
                  <a:lnTo>
                    <a:pt x="1486" y="837"/>
                  </a:lnTo>
                  <a:lnTo>
                    <a:pt x="1522" y="825"/>
                  </a:lnTo>
                  <a:lnTo>
                    <a:pt x="1556" y="809"/>
                  </a:lnTo>
                  <a:lnTo>
                    <a:pt x="1588" y="794"/>
                  </a:lnTo>
                  <a:lnTo>
                    <a:pt x="1604" y="786"/>
                  </a:lnTo>
                  <a:lnTo>
                    <a:pt x="1618" y="778"/>
                  </a:lnTo>
                  <a:lnTo>
                    <a:pt x="1633" y="769"/>
                  </a:lnTo>
                  <a:lnTo>
                    <a:pt x="1647" y="761"/>
                  </a:lnTo>
                  <a:lnTo>
                    <a:pt x="1661" y="752"/>
                  </a:lnTo>
                  <a:lnTo>
                    <a:pt x="1675" y="744"/>
                  </a:lnTo>
                  <a:lnTo>
                    <a:pt x="1689" y="735"/>
                  </a:lnTo>
                  <a:lnTo>
                    <a:pt x="1702" y="726"/>
                  </a:lnTo>
                  <a:lnTo>
                    <a:pt x="1714" y="716"/>
                  </a:lnTo>
                  <a:lnTo>
                    <a:pt x="1725" y="707"/>
                  </a:lnTo>
                  <a:lnTo>
                    <a:pt x="1737" y="696"/>
                  </a:lnTo>
                  <a:lnTo>
                    <a:pt x="1748" y="687"/>
                  </a:lnTo>
                  <a:lnTo>
                    <a:pt x="1759" y="677"/>
                  </a:lnTo>
                  <a:lnTo>
                    <a:pt x="1768" y="667"/>
                  </a:lnTo>
                  <a:lnTo>
                    <a:pt x="1778" y="657"/>
                  </a:lnTo>
                  <a:lnTo>
                    <a:pt x="1787" y="646"/>
                  </a:lnTo>
                  <a:lnTo>
                    <a:pt x="1796" y="636"/>
                  </a:lnTo>
                  <a:lnTo>
                    <a:pt x="1804" y="625"/>
                  </a:lnTo>
                  <a:lnTo>
                    <a:pt x="1812" y="614"/>
                  </a:lnTo>
                  <a:lnTo>
                    <a:pt x="1818" y="603"/>
                  </a:lnTo>
                  <a:lnTo>
                    <a:pt x="1824" y="592"/>
                  </a:lnTo>
                  <a:lnTo>
                    <a:pt x="1830" y="581"/>
                  </a:lnTo>
                  <a:lnTo>
                    <a:pt x="1836" y="571"/>
                  </a:lnTo>
                  <a:lnTo>
                    <a:pt x="1841" y="558"/>
                  </a:lnTo>
                  <a:lnTo>
                    <a:pt x="1846" y="547"/>
                  </a:lnTo>
                  <a:lnTo>
                    <a:pt x="1849" y="536"/>
                  </a:lnTo>
                  <a:lnTo>
                    <a:pt x="1852" y="524"/>
                  </a:lnTo>
                  <a:lnTo>
                    <a:pt x="1855" y="513"/>
                  </a:lnTo>
                  <a:lnTo>
                    <a:pt x="1857" y="501"/>
                  </a:lnTo>
                  <a:lnTo>
                    <a:pt x="1858" y="488"/>
                  </a:lnTo>
                  <a:lnTo>
                    <a:pt x="1860" y="478"/>
                  </a:lnTo>
                  <a:lnTo>
                    <a:pt x="1860" y="46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895" name="Freeform 6"/>
            <p:cNvSpPr>
              <a:spLocks/>
            </p:cNvSpPr>
            <p:nvPr/>
          </p:nvSpPr>
          <p:spPr bwMode="auto">
            <a:xfrm>
              <a:off x="2264" y="1994"/>
              <a:ext cx="1860" cy="930"/>
            </a:xfrm>
            <a:custGeom>
              <a:avLst/>
              <a:gdLst>
                <a:gd name="T0" fmla="*/ 1858 w 1860"/>
                <a:gd name="T1" fmla="*/ 429 h 930"/>
                <a:gd name="T2" fmla="*/ 1846 w 1860"/>
                <a:gd name="T3" fmla="*/ 383 h 930"/>
                <a:gd name="T4" fmla="*/ 1826 w 1860"/>
                <a:gd name="T5" fmla="*/ 338 h 930"/>
                <a:gd name="T6" fmla="*/ 1796 w 1860"/>
                <a:gd name="T7" fmla="*/ 295 h 930"/>
                <a:gd name="T8" fmla="*/ 1759 w 1860"/>
                <a:gd name="T9" fmla="*/ 253 h 930"/>
                <a:gd name="T10" fmla="*/ 1714 w 1860"/>
                <a:gd name="T11" fmla="*/ 214 h 930"/>
                <a:gd name="T12" fmla="*/ 1661 w 1860"/>
                <a:gd name="T13" fmla="*/ 178 h 930"/>
                <a:gd name="T14" fmla="*/ 1604 w 1860"/>
                <a:gd name="T15" fmla="*/ 144 h 930"/>
                <a:gd name="T16" fmla="*/ 1486 w 1860"/>
                <a:gd name="T17" fmla="*/ 93 h 930"/>
                <a:gd name="T18" fmla="*/ 1333 w 1860"/>
                <a:gd name="T19" fmla="*/ 47 h 930"/>
                <a:gd name="T20" fmla="*/ 1162 w 1860"/>
                <a:gd name="T21" fmla="*/ 14 h 930"/>
                <a:gd name="T22" fmla="*/ 978 w 1860"/>
                <a:gd name="T23" fmla="*/ 0 h 930"/>
                <a:gd name="T24" fmla="*/ 789 w 1860"/>
                <a:gd name="T25" fmla="*/ 5 h 930"/>
                <a:gd name="T26" fmla="*/ 610 w 1860"/>
                <a:gd name="T27" fmla="*/ 28 h 930"/>
                <a:gd name="T28" fmla="*/ 448 w 1860"/>
                <a:gd name="T29" fmla="*/ 67 h 930"/>
                <a:gd name="T30" fmla="*/ 305 w 1860"/>
                <a:gd name="T31" fmla="*/ 121 h 930"/>
                <a:gd name="T32" fmla="*/ 228 w 1860"/>
                <a:gd name="T33" fmla="*/ 161 h 930"/>
                <a:gd name="T34" fmla="*/ 172 w 1860"/>
                <a:gd name="T35" fmla="*/ 195 h 930"/>
                <a:gd name="T36" fmla="*/ 124 w 1860"/>
                <a:gd name="T37" fmla="*/ 234 h 930"/>
                <a:gd name="T38" fmla="*/ 82 w 1860"/>
                <a:gd name="T39" fmla="*/ 275 h 930"/>
                <a:gd name="T40" fmla="*/ 49 w 1860"/>
                <a:gd name="T41" fmla="*/ 316 h 930"/>
                <a:gd name="T42" fmla="*/ 25 w 1860"/>
                <a:gd name="T43" fmla="*/ 360 h 930"/>
                <a:gd name="T44" fmla="*/ 8 w 1860"/>
                <a:gd name="T45" fmla="*/ 406 h 930"/>
                <a:gd name="T46" fmla="*/ 0 w 1860"/>
                <a:gd name="T47" fmla="*/ 453 h 930"/>
                <a:gd name="T48" fmla="*/ 3 w 1860"/>
                <a:gd name="T49" fmla="*/ 501 h 930"/>
                <a:gd name="T50" fmla="*/ 15 w 1860"/>
                <a:gd name="T51" fmla="*/ 547 h 930"/>
                <a:gd name="T52" fmla="*/ 35 w 1860"/>
                <a:gd name="T53" fmla="*/ 592 h 930"/>
                <a:gd name="T54" fmla="*/ 65 w 1860"/>
                <a:gd name="T55" fmla="*/ 636 h 930"/>
                <a:gd name="T56" fmla="*/ 102 w 1860"/>
                <a:gd name="T57" fmla="*/ 677 h 930"/>
                <a:gd name="T58" fmla="*/ 147 w 1860"/>
                <a:gd name="T59" fmla="*/ 716 h 930"/>
                <a:gd name="T60" fmla="*/ 198 w 1860"/>
                <a:gd name="T61" fmla="*/ 752 h 930"/>
                <a:gd name="T62" fmla="*/ 257 w 1860"/>
                <a:gd name="T63" fmla="*/ 786 h 930"/>
                <a:gd name="T64" fmla="*/ 373 w 1860"/>
                <a:gd name="T65" fmla="*/ 837 h 930"/>
                <a:gd name="T66" fmla="*/ 527 w 1860"/>
                <a:gd name="T67" fmla="*/ 884 h 930"/>
                <a:gd name="T68" fmla="*/ 697 w 1860"/>
                <a:gd name="T69" fmla="*/ 915 h 930"/>
                <a:gd name="T70" fmla="*/ 882 w 1860"/>
                <a:gd name="T71" fmla="*/ 930 h 930"/>
                <a:gd name="T72" fmla="*/ 1072 w 1860"/>
                <a:gd name="T73" fmla="*/ 925 h 930"/>
                <a:gd name="T74" fmla="*/ 1251 w 1860"/>
                <a:gd name="T75" fmla="*/ 902 h 930"/>
                <a:gd name="T76" fmla="*/ 1412 w 1860"/>
                <a:gd name="T77" fmla="*/ 863 h 930"/>
                <a:gd name="T78" fmla="*/ 1556 w 1860"/>
                <a:gd name="T79" fmla="*/ 809 h 930"/>
                <a:gd name="T80" fmla="*/ 1633 w 1860"/>
                <a:gd name="T81" fmla="*/ 769 h 930"/>
                <a:gd name="T82" fmla="*/ 1689 w 1860"/>
                <a:gd name="T83" fmla="*/ 735 h 930"/>
                <a:gd name="T84" fmla="*/ 1737 w 1860"/>
                <a:gd name="T85" fmla="*/ 696 h 930"/>
                <a:gd name="T86" fmla="*/ 1778 w 1860"/>
                <a:gd name="T87" fmla="*/ 657 h 930"/>
                <a:gd name="T88" fmla="*/ 1812 w 1860"/>
                <a:gd name="T89" fmla="*/ 614 h 930"/>
                <a:gd name="T90" fmla="*/ 1836 w 1860"/>
                <a:gd name="T91" fmla="*/ 571 h 930"/>
                <a:gd name="T92" fmla="*/ 1852 w 1860"/>
                <a:gd name="T93" fmla="*/ 524 h 930"/>
                <a:gd name="T94" fmla="*/ 1860 w 1860"/>
                <a:gd name="T95" fmla="*/ 478 h 93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60"/>
                <a:gd name="T145" fmla="*/ 0 h 930"/>
                <a:gd name="T146" fmla="*/ 1860 w 1860"/>
                <a:gd name="T147" fmla="*/ 930 h 93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60" h="930">
                  <a:moveTo>
                    <a:pt x="1860" y="465"/>
                  </a:moveTo>
                  <a:lnTo>
                    <a:pt x="1860" y="453"/>
                  </a:lnTo>
                  <a:lnTo>
                    <a:pt x="1858" y="442"/>
                  </a:lnTo>
                  <a:lnTo>
                    <a:pt x="1858" y="429"/>
                  </a:lnTo>
                  <a:lnTo>
                    <a:pt x="1855" y="417"/>
                  </a:lnTo>
                  <a:lnTo>
                    <a:pt x="1852" y="406"/>
                  </a:lnTo>
                  <a:lnTo>
                    <a:pt x="1849" y="394"/>
                  </a:lnTo>
                  <a:lnTo>
                    <a:pt x="1846" y="383"/>
                  </a:lnTo>
                  <a:lnTo>
                    <a:pt x="1841" y="372"/>
                  </a:lnTo>
                  <a:lnTo>
                    <a:pt x="1836" y="360"/>
                  </a:lnTo>
                  <a:lnTo>
                    <a:pt x="1830" y="349"/>
                  </a:lnTo>
                  <a:lnTo>
                    <a:pt x="1826" y="338"/>
                  </a:lnTo>
                  <a:lnTo>
                    <a:pt x="1818" y="327"/>
                  </a:lnTo>
                  <a:lnTo>
                    <a:pt x="1812" y="316"/>
                  </a:lnTo>
                  <a:lnTo>
                    <a:pt x="1804" y="306"/>
                  </a:lnTo>
                  <a:lnTo>
                    <a:pt x="1796" y="295"/>
                  </a:lnTo>
                  <a:lnTo>
                    <a:pt x="1787" y="284"/>
                  </a:lnTo>
                  <a:lnTo>
                    <a:pt x="1778" y="275"/>
                  </a:lnTo>
                  <a:lnTo>
                    <a:pt x="1768" y="264"/>
                  </a:lnTo>
                  <a:lnTo>
                    <a:pt x="1759" y="253"/>
                  </a:lnTo>
                  <a:lnTo>
                    <a:pt x="1748" y="244"/>
                  </a:lnTo>
                  <a:lnTo>
                    <a:pt x="1737" y="234"/>
                  </a:lnTo>
                  <a:lnTo>
                    <a:pt x="1725" y="223"/>
                  </a:lnTo>
                  <a:lnTo>
                    <a:pt x="1714" y="214"/>
                  </a:lnTo>
                  <a:lnTo>
                    <a:pt x="1702" y="205"/>
                  </a:lnTo>
                  <a:lnTo>
                    <a:pt x="1689" y="195"/>
                  </a:lnTo>
                  <a:lnTo>
                    <a:pt x="1675" y="188"/>
                  </a:lnTo>
                  <a:lnTo>
                    <a:pt x="1661" y="178"/>
                  </a:lnTo>
                  <a:lnTo>
                    <a:pt x="1647" y="169"/>
                  </a:lnTo>
                  <a:lnTo>
                    <a:pt x="1633" y="161"/>
                  </a:lnTo>
                  <a:lnTo>
                    <a:pt x="1618" y="152"/>
                  </a:lnTo>
                  <a:lnTo>
                    <a:pt x="1604" y="144"/>
                  </a:lnTo>
                  <a:lnTo>
                    <a:pt x="1588" y="137"/>
                  </a:lnTo>
                  <a:lnTo>
                    <a:pt x="1556" y="121"/>
                  </a:lnTo>
                  <a:lnTo>
                    <a:pt x="1522" y="107"/>
                  </a:lnTo>
                  <a:lnTo>
                    <a:pt x="1486" y="93"/>
                  </a:lnTo>
                  <a:lnTo>
                    <a:pt x="1451" y="79"/>
                  </a:lnTo>
                  <a:lnTo>
                    <a:pt x="1412" y="67"/>
                  </a:lnTo>
                  <a:lnTo>
                    <a:pt x="1373" y="56"/>
                  </a:lnTo>
                  <a:lnTo>
                    <a:pt x="1333" y="47"/>
                  </a:lnTo>
                  <a:lnTo>
                    <a:pt x="1292" y="37"/>
                  </a:lnTo>
                  <a:lnTo>
                    <a:pt x="1251" y="28"/>
                  </a:lnTo>
                  <a:lnTo>
                    <a:pt x="1207" y="22"/>
                  </a:lnTo>
                  <a:lnTo>
                    <a:pt x="1162" y="14"/>
                  </a:lnTo>
                  <a:lnTo>
                    <a:pt x="1117" y="9"/>
                  </a:lnTo>
                  <a:lnTo>
                    <a:pt x="1072" y="5"/>
                  </a:lnTo>
                  <a:lnTo>
                    <a:pt x="1026" y="3"/>
                  </a:lnTo>
                  <a:lnTo>
                    <a:pt x="978" y="0"/>
                  </a:lnTo>
                  <a:lnTo>
                    <a:pt x="930" y="0"/>
                  </a:lnTo>
                  <a:lnTo>
                    <a:pt x="882" y="0"/>
                  </a:lnTo>
                  <a:lnTo>
                    <a:pt x="835" y="3"/>
                  </a:lnTo>
                  <a:lnTo>
                    <a:pt x="789" y="5"/>
                  </a:lnTo>
                  <a:lnTo>
                    <a:pt x="742" y="9"/>
                  </a:lnTo>
                  <a:lnTo>
                    <a:pt x="697" y="14"/>
                  </a:lnTo>
                  <a:lnTo>
                    <a:pt x="654" y="22"/>
                  </a:lnTo>
                  <a:lnTo>
                    <a:pt x="610" y="28"/>
                  </a:lnTo>
                  <a:lnTo>
                    <a:pt x="569" y="37"/>
                  </a:lnTo>
                  <a:lnTo>
                    <a:pt x="527" y="47"/>
                  </a:lnTo>
                  <a:lnTo>
                    <a:pt x="486" y="56"/>
                  </a:lnTo>
                  <a:lnTo>
                    <a:pt x="448" y="67"/>
                  </a:lnTo>
                  <a:lnTo>
                    <a:pt x="410" y="79"/>
                  </a:lnTo>
                  <a:lnTo>
                    <a:pt x="373" y="93"/>
                  </a:lnTo>
                  <a:lnTo>
                    <a:pt x="339" y="107"/>
                  </a:lnTo>
                  <a:lnTo>
                    <a:pt x="305" y="121"/>
                  </a:lnTo>
                  <a:lnTo>
                    <a:pt x="273" y="137"/>
                  </a:lnTo>
                  <a:lnTo>
                    <a:pt x="257" y="144"/>
                  </a:lnTo>
                  <a:lnTo>
                    <a:pt x="242" y="152"/>
                  </a:lnTo>
                  <a:lnTo>
                    <a:pt x="228" y="161"/>
                  </a:lnTo>
                  <a:lnTo>
                    <a:pt x="212" y="169"/>
                  </a:lnTo>
                  <a:lnTo>
                    <a:pt x="198" y="178"/>
                  </a:lnTo>
                  <a:lnTo>
                    <a:pt x="184" y="188"/>
                  </a:lnTo>
                  <a:lnTo>
                    <a:pt x="172" y="195"/>
                  </a:lnTo>
                  <a:lnTo>
                    <a:pt x="159" y="205"/>
                  </a:lnTo>
                  <a:lnTo>
                    <a:pt x="147" y="214"/>
                  </a:lnTo>
                  <a:lnTo>
                    <a:pt x="135" y="223"/>
                  </a:lnTo>
                  <a:lnTo>
                    <a:pt x="124" y="234"/>
                  </a:lnTo>
                  <a:lnTo>
                    <a:pt x="113" y="244"/>
                  </a:lnTo>
                  <a:lnTo>
                    <a:pt x="102" y="253"/>
                  </a:lnTo>
                  <a:lnTo>
                    <a:pt x="91" y="264"/>
                  </a:lnTo>
                  <a:lnTo>
                    <a:pt x="82" y="275"/>
                  </a:lnTo>
                  <a:lnTo>
                    <a:pt x="73" y="284"/>
                  </a:lnTo>
                  <a:lnTo>
                    <a:pt x="65" y="295"/>
                  </a:lnTo>
                  <a:lnTo>
                    <a:pt x="57" y="306"/>
                  </a:lnTo>
                  <a:lnTo>
                    <a:pt x="49" y="316"/>
                  </a:lnTo>
                  <a:lnTo>
                    <a:pt x="42" y="327"/>
                  </a:lnTo>
                  <a:lnTo>
                    <a:pt x="35" y="338"/>
                  </a:lnTo>
                  <a:lnTo>
                    <a:pt x="29" y="349"/>
                  </a:lnTo>
                  <a:lnTo>
                    <a:pt x="25" y="360"/>
                  </a:lnTo>
                  <a:lnTo>
                    <a:pt x="18" y="372"/>
                  </a:lnTo>
                  <a:lnTo>
                    <a:pt x="15" y="383"/>
                  </a:lnTo>
                  <a:lnTo>
                    <a:pt x="11" y="394"/>
                  </a:lnTo>
                  <a:lnTo>
                    <a:pt x="8" y="406"/>
                  </a:lnTo>
                  <a:lnTo>
                    <a:pt x="4" y="417"/>
                  </a:lnTo>
                  <a:lnTo>
                    <a:pt x="3" y="429"/>
                  </a:lnTo>
                  <a:lnTo>
                    <a:pt x="1" y="442"/>
                  </a:lnTo>
                  <a:lnTo>
                    <a:pt x="0" y="453"/>
                  </a:lnTo>
                  <a:lnTo>
                    <a:pt x="0" y="465"/>
                  </a:lnTo>
                  <a:lnTo>
                    <a:pt x="0" y="478"/>
                  </a:lnTo>
                  <a:lnTo>
                    <a:pt x="1" y="488"/>
                  </a:lnTo>
                  <a:lnTo>
                    <a:pt x="3" y="501"/>
                  </a:lnTo>
                  <a:lnTo>
                    <a:pt x="4" y="513"/>
                  </a:lnTo>
                  <a:lnTo>
                    <a:pt x="8" y="524"/>
                  </a:lnTo>
                  <a:lnTo>
                    <a:pt x="11" y="536"/>
                  </a:lnTo>
                  <a:lnTo>
                    <a:pt x="15" y="547"/>
                  </a:lnTo>
                  <a:lnTo>
                    <a:pt x="18" y="558"/>
                  </a:lnTo>
                  <a:lnTo>
                    <a:pt x="25" y="571"/>
                  </a:lnTo>
                  <a:lnTo>
                    <a:pt x="29" y="581"/>
                  </a:lnTo>
                  <a:lnTo>
                    <a:pt x="35" y="592"/>
                  </a:lnTo>
                  <a:lnTo>
                    <a:pt x="42" y="603"/>
                  </a:lnTo>
                  <a:lnTo>
                    <a:pt x="49" y="614"/>
                  </a:lnTo>
                  <a:lnTo>
                    <a:pt x="57" y="625"/>
                  </a:lnTo>
                  <a:lnTo>
                    <a:pt x="65" y="636"/>
                  </a:lnTo>
                  <a:lnTo>
                    <a:pt x="73" y="646"/>
                  </a:lnTo>
                  <a:lnTo>
                    <a:pt x="82" y="657"/>
                  </a:lnTo>
                  <a:lnTo>
                    <a:pt x="91" y="667"/>
                  </a:lnTo>
                  <a:lnTo>
                    <a:pt x="102" y="677"/>
                  </a:lnTo>
                  <a:lnTo>
                    <a:pt x="113" y="687"/>
                  </a:lnTo>
                  <a:lnTo>
                    <a:pt x="124" y="696"/>
                  </a:lnTo>
                  <a:lnTo>
                    <a:pt x="135" y="707"/>
                  </a:lnTo>
                  <a:lnTo>
                    <a:pt x="147" y="716"/>
                  </a:lnTo>
                  <a:lnTo>
                    <a:pt x="159" y="726"/>
                  </a:lnTo>
                  <a:lnTo>
                    <a:pt x="172" y="735"/>
                  </a:lnTo>
                  <a:lnTo>
                    <a:pt x="184" y="744"/>
                  </a:lnTo>
                  <a:lnTo>
                    <a:pt x="198" y="752"/>
                  </a:lnTo>
                  <a:lnTo>
                    <a:pt x="212" y="761"/>
                  </a:lnTo>
                  <a:lnTo>
                    <a:pt x="228" y="769"/>
                  </a:lnTo>
                  <a:lnTo>
                    <a:pt x="242" y="778"/>
                  </a:lnTo>
                  <a:lnTo>
                    <a:pt x="257" y="786"/>
                  </a:lnTo>
                  <a:lnTo>
                    <a:pt x="273" y="794"/>
                  </a:lnTo>
                  <a:lnTo>
                    <a:pt x="305" y="809"/>
                  </a:lnTo>
                  <a:lnTo>
                    <a:pt x="339" y="825"/>
                  </a:lnTo>
                  <a:lnTo>
                    <a:pt x="373" y="837"/>
                  </a:lnTo>
                  <a:lnTo>
                    <a:pt x="410" y="851"/>
                  </a:lnTo>
                  <a:lnTo>
                    <a:pt x="448" y="863"/>
                  </a:lnTo>
                  <a:lnTo>
                    <a:pt x="486" y="874"/>
                  </a:lnTo>
                  <a:lnTo>
                    <a:pt x="527" y="884"/>
                  </a:lnTo>
                  <a:lnTo>
                    <a:pt x="569" y="893"/>
                  </a:lnTo>
                  <a:lnTo>
                    <a:pt x="610" y="902"/>
                  </a:lnTo>
                  <a:lnTo>
                    <a:pt x="654" y="908"/>
                  </a:lnTo>
                  <a:lnTo>
                    <a:pt x="697" y="915"/>
                  </a:lnTo>
                  <a:lnTo>
                    <a:pt x="742" y="921"/>
                  </a:lnTo>
                  <a:lnTo>
                    <a:pt x="789" y="924"/>
                  </a:lnTo>
                  <a:lnTo>
                    <a:pt x="835" y="927"/>
                  </a:lnTo>
                  <a:lnTo>
                    <a:pt x="882" y="930"/>
                  </a:lnTo>
                  <a:lnTo>
                    <a:pt x="930" y="930"/>
                  </a:lnTo>
                  <a:lnTo>
                    <a:pt x="978" y="930"/>
                  </a:lnTo>
                  <a:lnTo>
                    <a:pt x="1026" y="927"/>
                  </a:lnTo>
                  <a:lnTo>
                    <a:pt x="1072" y="925"/>
                  </a:lnTo>
                  <a:lnTo>
                    <a:pt x="1117" y="921"/>
                  </a:lnTo>
                  <a:lnTo>
                    <a:pt x="1162" y="916"/>
                  </a:lnTo>
                  <a:lnTo>
                    <a:pt x="1207" y="910"/>
                  </a:lnTo>
                  <a:lnTo>
                    <a:pt x="1251" y="902"/>
                  </a:lnTo>
                  <a:lnTo>
                    <a:pt x="1292" y="893"/>
                  </a:lnTo>
                  <a:lnTo>
                    <a:pt x="1333" y="884"/>
                  </a:lnTo>
                  <a:lnTo>
                    <a:pt x="1373" y="874"/>
                  </a:lnTo>
                  <a:lnTo>
                    <a:pt x="1412" y="863"/>
                  </a:lnTo>
                  <a:lnTo>
                    <a:pt x="1451" y="851"/>
                  </a:lnTo>
                  <a:lnTo>
                    <a:pt x="1486" y="837"/>
                  </a:lnTo>
                  <a:lnTo>
                    <a:pt x="1522" y="825"/>
                  </a:lnTo>
                  <a:lnTo>
                    <a:pt x="1556" y="809"/>
                  </a:lnTo>
                  <a:lnTo>
                    <a:pt x="1588" y="794"/>
                  </a:lnTo>
                  <a:lnTo>
                    <a:pt x="1604" y="786"/>
                  </a:lnTo>
                  <a:lnTo>
                    <a:pt x="1618" y="778"/>
                  </a:lnTo>
                  <a:lnTo>
                    <a:pt x="1633" y="769"/>
                  </a:lnTo>
                  <a:lnTo>
                    <a:pt x="1647" y="761"/>
                  </a:lnTo>
                  <a:lnTo>
                    <a:pt x="1661" y="752"/>
                  </a:lnTo>
                  <a:lnTo>
                    <a:pt x="1675" y="744"/>
                  </a:lnTo>
                  <a:lnTo>
                    <a:pt x="1689" y="735"/>
                  </a:lnTo>
                  <a:lnTo>
                    <a:pt x="1702" y="726"/>
                  </a:lnTo>
                  <a:lnTo>
                    <a:pt x="1714" y="716"/>
                  </a:lnTo>
                  <a:lnTo>
                    <a:pt x="1725" y="707"/>
                  </a:lnTo>
                  <a:lnTo>
                    <a:pt x="1737" y="696"/>
                  </a:lnTo>
                  <a:lnTo>
                    <a:pt x="1748" y="687"/>
                  </a:lnTo>
                  <a:lnTo>
                    <a:pt x="1759" y="677"/>
                  </a:lnTo>
                  <a:lnTo>
                    <a:pt x="1768" y="667"/>
                  </a:lnTo>
                  <a:lnTo>
                    <a:pt x="1778" y="657"/>
                  </a:lnTo>
                  <a:lnTo>
                    <a:pt x="1787" y="646"/>
                  </a:lnTo>
                  <a:lnTo>
                    <a:pt x="1796" y="636"/>
                  </a:lnTo>
                  <a:lnTo>
                    <a:pt x="1804" y="625"/>
                  </a:lnTo>
                  <a:lnTo>
                    <a:pt x="1812" y="614"/>
                  </a:lnTo>
                  <a:lnTo>
                    <a:pt x="1818" y="603"/>
                  </a:lnTo>
                  <a:lnTo>
                    <a:pt x="1824" y="592"/>
                  </a:lnTo>
                  <a:lnTo>
                    <a:pt x="1830" y="581"/>
                  </a:lnTo>
                  <a:lnTo>
                    <a:pt x="1836" y="571"/>
                  </a:lnTo>
                  <a:lnTo>
                    <a:pt x="1841" y="558"/>
                  </a:lnTo>
                  <a:lnTo>
                    <a:pt x="1846" y="547"/>
                  </a:lnTo>
                  <a:lnTo>
                    <a:pt x="1849" y="536"/>
                  </a:lnTo>
                  <a:lnTo>
                    <a:pt x="1852" y="524"/>
                  </a:lnTo>
                  <a:lnTo>
                    <a:pt x="1855" y="513"/>
                  </a:lnTo>
                  <a:lnTo>
                    <a:pt x="1857" y="501"/>
                  </a:lnTo>
                  <a:lnTo>
                    <a:pt x="1858" y="488"/>
                  </a:lnTo>
                  <a:lnTo>
                    <a:pt x="1860" y="478"/>
                  </a:lnTo>
                  <a:lnTo>
                    <a:pt x="1860" y="465"/>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896" name="Line 7"/>
            <p:cNvSpPr>
              <a:spLocks noChangeShapeType="1"/>
            </p:cNvSpPr>
            <p:nvPr/>
          </p:nvSpPr>
          <p:spPr bwMode="auto">
            <a:xfrm>
              <a:off x="2636" y="3482"/>
              <a:ext cx="186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7" name="Line 8"/>
            <p:cNvSpPr>
              <a:spLocks noChangeShapeType="1"/>
            </p:cNvSpPr>
            <p:nvPr/>
          </p:nvSpPr>
          <p:spPr bwMode="auto">
            <a:xfrm>
              <a:off x="2264" y="4412"/>
              <a:ext cx="186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8" name="Line 9"/>
            <p:cNvSpPr>
              <a:spLocks noChangeShapeType="1"/>
            </p:cNvSpPr>
            <p:nvPr/>
          </p:nvSpPr>
          <p:spPr bwMode="auto">
            <a:xfrm flipH="1">
              <a:off x="4124" y="3482"/>
              <a:ext cx="372" cy="93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9" name="Line 10"/>
            <p:cNvSpPr>
              <a:spLocks noChangeShapeType="1"/>
            </p:cNvSpPr>
            <p:nvPr/>
          </p:nvSpPr>
          <p:spPr bwMode="auto">
            <a:xfrm flipH="1">
              <a:off x="2264" y="3482"/>
              <a:ext cx="372" cy="93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0" name="Line 11"/>
            <p:cNvSpPr>
              <a:spLocks noChangeShapeType="1"/>
            </p:cNvSpPr>
            <p:nvPr/>
          </p:nvSpPr>
          <p:spPr bwMode="auto">
            <a:xfrm>
              <a:off x="2450" y="8318"/>
              <a:ext cx="186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1" name="Line 12"/>
            <p:cNvSpPr>
              <a:spLocks noChangeShapeType="1"/>
            </p:cNvSpPr>
            <p:nvPr/>
          </p:nvSpPr>
          <p:spPr bwMode="auto">
            <a:xfrm>
              <a:off x="2450" y="9433"/>
              <a:ext cx="186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2" name="Line 13"/>
            <p:cNvSpPr>
              <a:spLocks noChangeShapeType="1"/>
            </p:cNvSpPr>
            <p:nvPr/>
          </p:nvSpPr>
          <p:spPr bwMode="auto">
            <a:xfrm flipH="1">
              <a:off x="1892" y="8318"/>
              <a:ext cx="558" cy="55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3" name="Line 14"/>
            <p:cNvSpPr>
              <a:spLocks noChangeShapeType="1"/>
            </p:cNvSpPr>
            <p:nvPr/>
          </p:nvSpPr>
          <p:spPr bwMode="auto">
            <a:xfrm>
              <a:off x="1892" y="8876"/>
              <a:ext cx="558" cy="5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4" name="Freeform 15"/>
            <p:cNvSpPr>
              <a:spLocks/>
            </p:cNvSpPr>
            <p:nvPr/>
          </p:nvSpPr>
          <p:spPr bwMode="auto">
            <a:xfrm>
              <a:off x="4310" y="8318"/>
              <a:ext cx="558" cy="558"/>
            </a:xfrm>
            <a:custGeom>
              <a:avLst/>
              <a:gdLst>
                <a:gd name="T0" fmla="*/ 0 w 558"/>
                <a:gd name="T1" fmla="*/ 0 h 558"/>
                <a:gd name="T2" fmla="*/ 29 w 558"/>
                <a:gd name="T3" fmla="*/ 0 h 558"/>
                <a:gd name="T4" fmla="*/ 57 w 558"/>
                <a:gd name="T5" fmla="*/ 3 h 558"/>
                <a:gd name="T6" fmla="*/ 85 w 558"/>
                <a:gd name="T7" fmla="*/ 6 h 558"/>
                <a:gd name="T8" fmla="*/ 113 w 558"/>
                <a:gd name="T9" fmla="*/ 10 h 558"/>
                <a:gd name="T10" fmla="*/ 139 w 558"/>
                <a:gd name="T11" fmla="*/ 17 h 558"/>
                <a:gd name="T12" fmla="*/ 166 w 558"/>
                <a:gd name="T13" fmla="*/ 24 h 558"/>
                <a:gd name="T14" fmla="*/ 192 w 558"/>
                <a:gd name="T15" fmla="*/ 34 h 558"/>
                <a:gd name="T16" fmla="*/ 217 w 558"/>
                <a:gd name="T17" fmla="*/ 43 h 558"/>
                <a:gd name="T18" fmla="*/ 241 w 558"/>
                <a:gd name="T19" fmla="*/ 55 h 558"/>
                <a:gd name="T20" fmla="*/ 266 w 558"/>
                <a:gd name="T21" fmla="*/ 66 h 558"/>
                <a:gd name="T22" fmla="*/ 290 w 558"/>
                <a:gd name="T23" fmla="*/ 80 h 558"/>
                <a:gd name="T24" fmla="*/ 313 w 558"/>
                <a:gd name="T25" fmla="*/ 96 h 558"/>
                <a:gd name="T26" fmla="*/ 334 w 558"/>
                <a:gd name="T27" fmla="*/ 111 h 558"/>
                <a:gd name="T28" fmla="*/ 355 w 558"/>
                <a:gd name="T29" fmla="*/ 127 h 558"/>
                <a:gd name="T30" fmla="*/ 375 w 558"/>
                <a:gd name="T31" fmla="*/ 145 h 558"/>
                <a:gd name="T32" fmla="*/ 395 w 558"/>
                <a:gd name="T33" fmla="*/ 162 h 558"/>
                <a:gd name="T34" fmla="*/ 414 w 558"/>
                <a:gd name="T35" fmla="*/ 182 h 558"/>
                <a:gd name="T36" fmla="*/ 431 w 558"/>
                <a:gd name="T37" fmla="*/ 203 h 558"/>
                <a:gd name="T38" fmla="*/ 448 w 558"/>
                <a:gd name="T39" fmla="*/ 224 h 558"/>
                <a:gd name="T40" fmla="*/ 463 w 558"/>
                <a:gd name="T41" fmla="*/ 246 h 558"/>
                <a:gd name="T42" fmla="*/ 477 w 558"/>
                <a:gd name="T43" fmla="*/ 268 h 558"/>
                <a:gd name="T44" fmla="*/ 491 w 558"/>
                <a:gd name="T45" fmla="*/ 291 h 558"/>
                <a:gd name="T46" fmla="*/ 503 w 558"/>
                <a:gd name="T47" fmla="*/ 316 h 558"/>
                <a:gd name="T48" fmla="*/ 514 w 558"/>
                <a:gd name="T49" fmla="*/ 341 h 558"/>
                <a:gd name="T50" fmla="*/ 524 w 558"/>
                <a:gd name="T51" fmla="*/ 365 h 558"/>
                <a:gd name="T52" fmla="*/ 533 w 558"/>
                <a:gd name="T53" fmla="*/ 392 h 558"/>
                <a:gd name="T54" fmla="*/ 541 w 558"/>
                <a:gd name="T55" fmla="*/ 418 h 558"/>
                <a:gd name="T56" fmla="*/ 547 w 558"/>
                <a:gd name="T57" fmla="*/ 444 h 558"/>
                <a:gd name="T58" fmla="*/ 551 w 558"/>
                <a:gd name="T59" fmla="*/ 472 h 558"/>
                <a:gd name="T60" fmla="*/ 555 w 558"/>
                <a:gd name="T61" fmla="*/ 500 h 558"/>
                <a:gd name="T62" fmla="*/ 558 w 558"/>
                <a:gd name="T63" fmla="*/ 530 h 558"/>
                <a:gd name="T64" fmla="*/ 558 w 558"/>
                <a:gd name="T65" fmla="*/ 558 h 5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8"/>
                <a:gd name="T100" fmla="*/ 0 h 558"/>
                <a:gd name="T101" fmla="*/ 558 w 558"/>
                <a:gd name="T102" fmla="*/ 558 h 5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8" h="558">
                  <a:moveTo>
                    <a:pt x="0" y="0"/>
                  </a:moveTo>
                  <a:lnTo>
                    <a:pt x="29" y="0"/>
                  </a:lnTo>
                  <a:lnTo>
                    <a:pt x="57" y="3"/>
                  </a:lnTo>
                  <a:lnTo>
                    <a:pt x="85" y="6"/>
                  </a:lnTo>
                  <a:lnTo>
                    <a:pt x="113" y="10"/>
                  </a:lnTo>
                  <a:lnTo>
                    <a:pt x="139" y="17"/>
                  </a:lnTo>
                  <a:lnTo>
                    <a:pt x="166" y="24"/>
                  </a:lnTo>
                  <a:lnTo>
                    <a:pt x="192" y="34"/>
                  </a:lnTo>
                  <a:lnTo>
                    <a:pt x="217" y="43"/>
                  </a:lnTo>
                  <a:lnTo>
                    <a:pt x="241" y="55"/>
                  </a:lnTo>
                  <a:lnTo>
                    <a:pt x="266" y="66"/>
                  </a:lnTo>
                  <a:lnTo>
                    <a:pt x="290" y="80"/>
                  </a:lnTo>
                  <a:lnTo>
                    <a:pt x="313" y="96"/>
                  </a:lnTo>
                  <a:lnTo>
                    <a:pt x="334" y="111"/>
                  </a:lnTo>
                  <a:lnTo>
                    <a:pt x="355" y="127"/>
                  </a:lnTo>
                  <a:lnTo>
                    <a:pt x="375" y="145"/>
                  </a:lnTo>
                  <a:lnTo>
                    <a:pt x="395" y="162"/>
                  </a:lnTo>
                  <a:lnTo>
                    <a:pt x="414" y="182"/>
                  </a:lnTo>
                  <a:lnTo>
                    <a:pt x="431" y="203"/>
                  </a:lnTo>
                  <a:lnTo>
                    <a:pt x="448" y="224"/>
                  </a:lnTo>
                  <a:lnTo>
                    <a:pt x="463" y="246"/>
                  </a:lnTo>
                  <a:lnTo>
                    <a:pt x="477" y="268"/>
                  </a:lnTo>
                  <a:lnTo>
                    <a:pt x="491" y="291"/>
                  </a:lnTo>
                  <a:lnTo>
                    <a:pt x="503" y="316"/>
                  </a:lnTo>
                  <a:lnTo>
                    <a:pt x="514" y="341"/>
                  </a:lnTo>
                  <a:lnTo>
                    <a:pt x="524" y="365"/>
                  </a:lnTo>
                  <a:lnTo>
                    <a:pt x="533" y="392"/>
                  </a:lnTo>
                  <a:lnTo>
                    <a:pt x="541" y="418"/>
                  </a:lnTo>
                  <a:lnTo>
                    <a:pt x="547" y="444"/>
                  </a:lnTo>
                  <a:lnTo>
                    <a:pt x="551" y="472"/>
                  </a:lnTo>
                  <a:lnTo>
                    <a:pt x="555" y="500"/>
                  </a:lnTo>
                  <a:lnTo>
                    <a:pt x="558" y="530"/>
                  </a:lnTo>
                  <a:lnTo>
                    <a:pt x="558" y="558"/>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905" name="Freeform 16"/>
            <p:cNvSpPr>
              <a:spLocks/>
            </p:cNvSpPr>
            <p:nvPr/>
          </p:nvSpPr>
          <p:spPr bwMode="auto">
            <a:xfrm>
              <a:off x="4310" y="8876"/>
              <a:ext cx="558" cy="557"/>
            </a:xfrm>
            <a:custGeom>
              <a:avLst/>
              <a:gdLst>
                <a:gd name="T0" fmla="*/ 0 w 558"/>
                <a:gd name="T1" fmla="*/ 557 h 557"/>
                <a:gd name="T2" fmla="*/ 29 w 558"/>
                <a:gd name="T3" fmla="*/ 557 h 557"/>
                <a:gd name="T4" fmla="*/ 57 w 558"/>
                <a:gd name="T5" fmla="*/ 554 h 557"/>
                <a:gd name="T6" fmla="*/ 85 w 558"/>
                <a:gd name="T7" fmla="*/ 551 h 557"/>
                <a:gd name="T8" fmla="*/ 113 w 558"/>
                <a:gd name="T9" fmla="*/ 547 h 557"/>
                <a:gd name="T10" fmla="*/ 139 w 558"/>
                <a:gd name="T11" fmla="*/ 540 h 557"/>
                <a:gd name="T12" fmla="*/ 166 w 558"/>
                <a:gd name="T13" fmla="*/ 533 h 557"/>
                <a:gd name="T14" fmla="*/ 192 w 558"/>
                <a:gd name="T15" fmla="*/ 523 h 557"/>
                <a:gd name="T16" fmla="*/ 217 w 558"/>
                <a:gd name="T17" fmla="*/ 514 h 557"/>
                <a:gd name="T18" fmla="*/ 241 w 558"/>
                <a:gd name="T19" fmla="*/ 503 h 557"/>
                <a:gd name="T20" fmla="*/ 266 w 558"/>
                <a:gd name="T21" fmla="*/ 491 h 557"/>
                <a:gd name="T22" fmla="*/ 290 w 558"/>
                <a:gd name="T23" fmla="*/ 477 h 557"/>
                <a:gd name="T24" fmla="*/ 313 w 558"/>
                <a:gd name="T25" fmla="*/ 463 h 557"/>
                <a:gd name="T26" fmla="*/ 334 w 558"/>
                <a:gd name="T27" fmla="*/ 447 h 557"/>
                <a:gd name="T28" fmla="*/ 355 w 558"/>
                <a:gd name="T29" fmla="*/ 430 h 557"/>
                <a:gd name="T30" fmla="*/ 375 w 558"/>
                <a:gd name="T31" fmla="*/ 413 h 557"/>
                <a:gd name="T32" fmla="*/ 395 w 558"/>
                <a:gd name="T33" fmla="*/ 395 h 557"/>
                <a:gd name="T34" fmla="*/ 414 w 558"/>
                <a:gd name="T35" fmla="*/ 375 h 557"/>
                <a:gd name="T36" fmla="*/ 431 w 558"/>
                <a:gd name="T37" fmla="*/ 354 h 557"/>
                <a:gd name="T38" fmla="*/ 448 w 558"/>
                <a:gd name="T39" fmla="*/ 333 h 557"/>
                <a:gd name="T40" fmla="*/ 463 w 558"/>
                <a:gd name="T41" fmla="*/ 311 h 557"/>
                <a:gd name="T42" fmla="*/ 477 w 558"/>
                <a:gd name="T43" fmla="*/ 289 h 557"/>
                <a:gd name="T44" fmla="*/ 491 w 558"/>
                <a:gd name="T45" fmla="*/ 266 h 557"/>
                <a:gd name="T46" fmla="*/ 503 w 558"/>
                <a:gd name="T47" fmla="*/ 241 h 557"/>
                <a:gd name="T48" fmla="*/ 514 w 558"/>
                <a:gd name="T49" fmla="*/ 217 h 557"/>
                <a:gd name="T50" fmla="*/ 524 w 558"/>
                <a:gd name="T51" fmla="*/ 192 h 557"/>
                <a:gd name="T52" fmla="*/ 533 w 558"/>
                <a:gd name="T53" fmla="*/ 165 h 557"/>
                <a:gd name="T54" fmla="*/ 541 w 558"/>
                <a:gd name="T55" fmla="*/ 139 h 557"/>
                <a:gd name="T56" fmla="*/ 547 w 558"/>
                <a:gd name="T57" fmla="*/ 113 h 557"/>
                <a:gd name="T58" fmla="*/ 551 w 558"/>
                <a:gd name="T59" fmla="*/ 85 h 557"/>
                <a:gd name="T60" fmla="*/ 555 w 558"/>
                <a:gd name="T61" fmla="*/ 57 h 557"/>
                <a:gd name="T62" fmla="*/ 558 w 558"/>
                <a:gd name="T63" fmla="*/ 29 h 557"/>
                <a:gd name="T64" fmla="*/ 558 w 558"/>
                <a:gd name="T65" fmla="*/ 0 h 5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8"/>
                <a:gd name="T100" fmla="*/ 0 h 557"/>
                <a:gd name="T101" fmla="*/ 558 w 558"/>
                <a:gd name="T102" fmla="*/ 557 h 5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8" h="557">
                  <a:moveTo>
                    <a:pt x="0" y="557"/>
                  </a:moveTo>
                  <a:lnTo>
                    <a:pt x="29" y="557"/>
                  </a:lnTo>
                  <a:lnTo>
                    <a:pt x="57" y="554"/>
                  </a:lnTo>
                  <a:lnTo>
                    <a:pt x="85" y="551"/>
                  </a:lnTo>
                  <a:lnTo>
                    <a:pt x="113" y="547"/>
                  </a:lnTo>
                  <a:lnTo>
                    <a:pt x="139" y="540"/>
                  </a:lnTo>
                  <a:lnTo>
                    <a:pt x="166" y="533"/>
                  </a:lnTo>
                  <a:lnTo>
                    <a:pt x="192" y="523"/>
                  </a:lnTo>
                  <a:lnTo>
                    <a:pt x="217" y="514"/>
                  </a:lnTo>
                  <a:lnTo>
                    <a:pt x="241" y="503"/>
                  </a:lnTo>
                  <a:lnTo>
                    <a:pt x="266" y="491"/>
                  </a:lnTo>
                  <a:lnTo>
                    <a:pt x="290" y="477"/>
                  </a:lnTo>
                  <a:lnTo>
                    <a:pt x="313" y="463"/>
                  </a:lnTo>
                  <a:lnTo>
                    <a:pt x="334" y="447"/>
                  </a:lnTo>
                  <a:lnTo>
                    <a:pt x="355" y="430"/>
                  </a:lnTo>
                  <a:lnTo>
                    <a:pt x="375" y="413"/>
                  </a:lnTo>
                  <a:lnTo>
                    <a:pt x="395" y="395"/>
                  </a:lnTo>
                  <a:lnTo>
                    <a:pt x="414" y="375"/>
                  </a:lnTo>
                  <a:lnTo>
                    <a:pt x="431" y="354"/>
                  </a:lnTo>
                  <a:lnTo>
                    <a:pt x="448" y="333"/>
                  </a:lnTo>
                  <a:lnTo>
                    <a:pt x="463" y="311"/>
                  </a:lnTo>
                  <a:lnTo>
                    <a:pt x="477" y="289"/>
                  </a:lnTo>
                  <a:lnTo>
                    <a:pt x="491" y="266"/>
                  </a:lnTo>
                  <a:lnTo>
                    <a:pt x="503" y="241"/>
                  </a:lnTo>
                  <a:lnTo>
                    <a:pt x="514" y="217"/>
                  </a:lnTo>
                  <a:lnTo>
                    <a:pt x="524" y="192"/>
                  </a:lnTo>
                  <a:lnTo>
                    <a:pt x="533" y="165"/>
                  </a:lnTo>
                  <a:lnTo>
                    <a:pt x="541" y="139"/>
                  </a:lnTo>
                  <a:lnTo>
                    <a:pt x="547" y="113"/>
                  </a:lnTo>
                  <a:lnTo>
                    <a:pt x="551" y="85"/>
                  </a:lnTo>
                  <a:lnTo>
                    <a:pt x="555" y="57"/>
                  </a:lnTo>
                  <a:lnTo>
                    <a:pt x="558" y="29"/>
                  </a:lnTo>
                  <a:lnTo>
                    <a:pt x="558"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906" name="Line 17"/>
            <p:cNvSpPr>
              <a:spLocks noChangeShapeType="1"/>
            </p:cNvSpPr>
            <p:nvPr/>
          </p:nvSpPr>
          <p:spPr bwMode="auto">
            <a:xfrm>
              <a:off x="2264" y="4970"/>
              <a:ext cx="1" cy="93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7" name="Line 18"/>
            <p:cNvSpPr>
              <a:spLocks noChangeShapeType="1"/>
            </p:cNvSpPr>
            <p:nvPr/>
          </p:nvSpPr>
          <p:spPr bwMode="auto">
            <a:xfrm>
              <a:off x="4124" y="4970"/>
              <a:ext cx="1" cy="93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8" name="Line 19"/>
            <p:cNvSpPr>
              <a:spLocks noChangeShapeType="1"/>
            </p:cNvSpPr>
            <p:nvPr/>
          </p:nvSpPr>
          <p:spPr bwMode="auto">
            <a:xfrm>
              <a:off x="2264" y="4970"/>
              <a:ext cx="186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9" name="Line 20"/>
            <p:cNvSpPr>
              <a:spLocks noChangeShapeType="1"/>
            </p:cNvSpPr>
            <p:nvPr/>
          </p:nvSpPr>
          <p:spPr bwMode="auto">
            <a:xfrm>
              <a:off x="2264" y="5900"/>
              <a:ext cx="1860"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0" name="Rectangle 21"/>
            <p:cNvSpPr>
              <a:spLocks noChangeArrowheads="1"/>
            </p:cNvSpPr>
            <p:nvPr/>
          </p:nvSpPr>
          <p:spPr bwMode="auto">
            <a:xfrm>
              <a:off x="754" y="2357"/>
              <a:ext cx="497"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Oval</a:t>
              </a:r>
              <a:endParaRPr lang="en-US" altLang="en-US" sz="2400">
                <a:solidFill>
                  <a:schemeClr val="tx1"/>
                </a:solidFill>
              </a:endParaRPr>
            </a:p>
          </p:txBody>
        </p:sp>
        <p:sp>
          <p:nvSpPr>
            <p:cNvPr id="37911" name="Rectangle 22"/>
            <p:cNvSpPr>
              <a:spLocks noChangeArrowheads="1"/>
            </p:cNvSpPr>
            <p:nvPr/>
          </p:nvSpPr>
          <p:spPr bwMode="auto">
            <a:xfrm>
              <a:off x="802" y="3705"/>
              <a:ext cx="1487"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Parallelogram</a:t>
              </a:r>
              <a:endParaRPr lang="en-US" altLang="en-US" sz="2400">
                <a:solidFill>
                  <a:schemeClr val="tx1"/>
                </a:solidFill>
              </a:endParaRPr>
            </a:p>
          </p:txBody>
        </p:sp>
        <p:sp>
          <p:nvSpPr>
            <p:cNvPr id="37912" name="Rectangle 23"/>
            <p:cNvSpPr>
              <a:spLocks noChangeArrowheads="1"/>
            </p:cNvSpPr>
            <p:nvPr/>
          </p:nvSpPr>
          <p:spPr bwMode="auto">
            <a:xfrm>
              <a:off x="776" y="5193"/>
              <a:ext cx="108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Rectangle</a:t>
              </a:r>
              <a:endParaRPr lang="en-US" altLang="en-US" sz="2400">
                <a:solidFill>
                  <a:schemeClr val="tx1"/>
                </a:solidFill>
              </a:endParaRPr>
            </a:p>
          </p:txBody>
        </p:sp>
        <p:sp>
          <p:nvSpPr>
            <p:cNvPr id="37913" name="Rectangle 24"/>
            <p:cNvSpPr>
              <a:spLocks noChangeArrowheads="1"/>
            </p:cNvSpPr>
            <p:nvPr/>
          </p:nvSpPr>
          <p:spPr bwMode="auto">
            <a:xfrm>
              <a:off x="745" y="6774"/>
              <a:ext cx="96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Diamond</a:t>
              </a:r>
              <a:endParaRPr lang="en-US" altLang="en-US" sz="2400">
                <a:solidFill>
                  <a:schemeClr val="tx1"/>
                </a:solidFill>
              </a:endParaRPr>
            </a:p>
          </p:txBody>
        </p:sp>
        <p:sp>
          <p:nvSpPr>
            <p:cNvPr id="37914" name="Line 25"/>
            <p:cNvSpPr>
              <a:spLocks noChangeShapeType="1"/>
            </p:cNvSpPr>
            <p:nvPr/>
          </p:nvSpPr>
          <p:spPr bwMode="auto">
            <a:xfrm flipH="1">
              <a:off x="1892" y="6272"/>
              <a:ext cx="1116" cy="7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5" name="Line 26"/>
            <p:cNvSpPr>
              <a:spLocks noChangeShapeType="1"/>
            </p:cNvSpPr>
            <p:nvPr/>
          </p:nvSpPr>
          <p:spPr bwMode="auto">
            <a:xfrm>
              <a:off x="3008" y="6272"/>
              <a:ext cx="1116" cy="7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6" name="Line 27"/>
            <p:cNvSpPr>
              <a:spLocks noChangeShapeType="1"/>
            </p:cNvSpPr>
            <p:nvPr/>
          </p:nvSpPr>
          <p:spPr bwMode="auto">
            <a:xfrm flipV="1">
              <a:off x="3008" y="7016"/>
              <a:ext cx="1116" cy="7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7" name="Line 28"/>
            <p:cNvSpPr>
              <a:spLocks noChangeShapeType="1"/>
            </p:cNvSpPr>
            <p:nvPr/>
          </p:nvSpPr>
          <p:spPr bwMode="auto">
            <a:xfrm>
              <a:off x="1892" y="7016"/>
              <a:ext cx="1116" cy="7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8" name="Rectangle 29"/>
            <p:cNvSpPr>
              <a:spLocks noChangeArrowheads="1"/>
            </p:cNvSpPr>
            <p:nvPr/>
          </p:nvSpPr>
          <p:spPr bwMode="auto">
            <a:xfrm>
              <a:off x="743" y="8587"/>
              <a:ext cx="697"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Hybrid</a:t>
              </a:r>
              <a:endParaRPr lang="en-US" altLang="en-US" sz="2400">
                <a:solidFill>
                  <a:schemeClr val="tx1"/>
                </a:solidFill>
              </a:endParaRPr>
            </a:p>
          </p:txBody>
        </p:sp>
        <p:sp>
          <p:nvSpPr>
            <p:cNvPr id="37919" name="Rectangle 30"/>
            <p:cNvSpPr>
              <a:spLocks noChangeArrowheads="1"/>
            </p:cNvSpPr>
            <p:nvPr/>
          </p:nvSpPr>
          <p:spPr bwMode="auto">
            <a:xfrm>
              <a:off x="763" y="1375"/>
              <a:ext cx="65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b="1" u="sng">
                  <a:solidFill>
                    <a:schemeClr val="tx1"/>
                  </a:solidFill>
                  <a:latin typeface="Arial" panose="020B0604020202020204" pitchFamily="34" charset="0"/>
                </a:rPr>
                <a:t>Name</a:t>
              </a:r>
              <a:endParaRPr lang="en-US" altLang="en-US" sz="2400" u="sng">
                <a:solidFill>
                  <a:schemeClr val="tx1"/>
                </a:solidFill>
              </a:endParaRPr>
            </a:p>
          </p:txBody>
        </p:sp>
        <p:sp>
          <p:nvSpPr>
            <p:cNvPr id="37920" name="Rectangle 31"/>
            <p:cNvSpPr>
              <a:spLocks noChangeArrowheads="1"/>
            </p:cNvSpPr>
            <p:nvPr/>
          </p:nvSpPr>
          <p:spPr bwMode="auto">
            <a:xfrm>
              <a:off x="2653" y="1375"/>
              <a:ext cx="87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b="1" u="sng">
                  <a:solidFill>
                    <a:schemeClr val="tx1"/>
                  </a:solidFill>
                  <a:latin typeface="Arial" panose="020B0604020202020204" pitchFamily="34" charset="0"/>
                </a:rPr>
                <a:t>Symbol</a:t>
              </a:r>
              <a:endParaRPr lang="en-US" altLang="en-US" sz="2400" u="sng">
                <a:solidFill>
                  <a:schemeClr val="tx1"/>
                </a:solidFill>
              </a:endParaRPr>
            </a:p>
          </p:txBody>
        </p:sp>
        <p:sp>
          <p:nvSpPr>
            <p:cNvPr id="37921" name="Rectangle 32"/>
            <p:cNvSpPr>
              <a:spLocks noChangeArrowheads="1"/>
            </p:cNvSpPr>
            <p:nvPr/>
          </p:nvSpPr>
          <p:spPr bwMode="auto">
            <a:xfrm>
              <a:off x="5224" y="1375"/>
              <a:ext cx="1941"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b="1" u="sng">
                  <a:solidFill>
                    <a:schemeClr val="tx1"/>
                  </a:solidFill>
                  <a:latin typeface="Arial" panose="020B0604020202020204" pitchFamily="34" charset="0"/>
                </a:rPr>
                <a:t>Use in Flowchart</a:t>
              </a:r>
              <a:endParaRPr lang="en-US" altLang="en-US" sz="2400" u="sng">
                <a:solidFill>
                  <a:schemeClr val="tx1"/>
                </a:solidFill>
              </a:endParaRPr>
            </a:p>
          </p:txBody>
        </p:sp>
        <p:sp>
          <p:nvSpPr>
            <p:cNvPr id="37922" name="Rectangle 33"/>
            <p:cNvSpPr>
              <a:spLocks noChangeArrowheads="1"/>
            </p:cNvSpPr>
            <p:nvPr/>
          </p:nvSpPr>
          <p:spPr bwMode="auto">
            <a:xfrm>
              <a:off x="5237" y="2264"/>
              <a:ext cx="4807"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Denotes the beginning or end of the program</a:t>
              </a:r>
              <a:endParaRPr lang="en-US" altLang="en-US" sz="2400">
                <a:solidFill>
                  <a:schemeClr val="tx1"/>
                </a:solidFill>
              </a:endParaRPr>
            </a:p>
          </p:txBody>
        </p:sp>
        <p:sp>
          <p:nvSpPr>
            <p:cNvPr id="37923" name="Rectangle 34"/>
            <p:cNvSpPr>
              <a:spLocks noChangeArrowheads="1"/>
            </p:cNvSpPr>
            <p:nvPr/>
          </p:nvSpPr>
          <p:spPr bwMode="auto">
            <a:xfrm>
              <a:off x="5238" y="3705"/>
              <a:ext cx="289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Denotes an input operation</a:t>
              </a:r>
              <a:endParaRPr lang="en-US" altLang="en-US" sz="2400">
                <a:solidFill>
                  <a:schemeClr val="tx1"/>
                </a:solidFill>
              </a:endParaRPr>
            </a:p>
          </p:txBody>
        </p:sp>
        <p:sp>
          <p:nvSpPr>
            <p:cNvPr id="37924" name="Rectangle 35"/>
            <p:cNvSpPr>
              <a:spLocks noChangeArrowheads="1"/>
            </p:cNvSpPr>
            <p:nvPr/>
          </p:nvSpPr>
          <p:spPr bwMode="auto">
            <a:xfrm>
              <a:off x="5257" y="8634"/>
              <a:ext cx="3047"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Denotes an output operation</a:t>
              </a:r>
              <a:endParaRPr lang="en-US" altLang="en-US" sz="2400">
                <a:solidFill>
                  <a:schemeClr val="tx1"/>
                </a:solidFill>
              </a:endParaRPr>
            </a:p>
          </p:txBody>
        </p:sp>
        <p:sp>
          <p:nvSpPr>
            <p:cNvPr id="37925" name="Rectangle 36"/>
            <p:cNvSpPr>
              <a:spLocks noChangeArrowheads="1"/>
            </p:cNvSpPr>
            <p:nvPr/>
          </p:nvSpPr>
          <p:spPr bwMode="auto">
            <a:xfrm>
              <a:off x="5230" y="6663"/>
              <a:ext cx="2121"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Denotes a decision </a:t>
              </a:r>
              <a:endParaRPr lang="en-US" altLang="en-US" sz="2400">
                <a:solidFill>
                  <a:schemeClr val="tx1"/>
                </a:solidFill>
              </a:endParaRPr>
            </a:p>
          </p:txBody>
        </p:sp>
        <p:sp>
          <p:nvSpPr>
            <p:cNvPr id="37926" name="Rectangle 37"/>
            <p:cNvSpPr>
              <a:spLocks noChangeArrowheads="1"/>
            </p:cNvSpPr>
            <p:nvPr/>
          </p:nvSpPr>
          <p:spPr bwMode="auto">
            <a:xfrm>
              <a:off x="7408" y="6663"/>
              <a:ext cx="81"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a:t>
              </a:r>
              <a:endParaRPr lang="en-US" altLang="en-US" sz="2400">
                <a:solidFill>
                  <a:schemeClr val="tx1"/>
                </a:solidFill>
              </a:endParaRPr>
            </a:p>
          </p:txBody>
        </p:sp>
        <p:sp>
          <p:nvSpPr>
            <p:cNvPr id="37927" name="Rectangle 38"/>
            <p:cNvSpPr>
              <a:spLocks noChangeArrowheads="1"/>
            </p:cNvSpPr>
            <p:nvPr/>
          </p:nvSpPr>
          <p:spPr bwMode="auto">
            <a:xfrm>
              <a:off x="7490" y="6663"/>
              <a:ext cx="1020"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or branch</a:t>
              </a:r>
              <a:endParaRPr lang="en-US" altLang="en-US" sz="2400">
                <a:solidFill>
                  <a:schemeClr val="tx1"/>
                </a:solidFill>
              </a:endParaRPr>
            </a:p>
          </p:txBody>
        </p:sp>
        <p:sp>
          <p:nvSpPr>
            <p:cNvPr id="37928" name="Rectangle 39"/>
            <p:cNvSpPr>
              <a:spLocks noChangeArrowheads="1"/>
            </p:cNvSpPr>
            <p:nvPr/>
          </p:nvSpPr>
          <p:spPr bwMode="auto">
            <a:xfrm>
              <a:off x="8538" y="6663"/>
              <a:ext cx="14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 </a:t>
              </a:r>
              <a:endParaRPr lang="en-US" altLang="en-US" sz="2400">
                <a:solidFill>
                  <a:schemeClr val="tx1"/>
                </a:solidFill>
              </a:endParaRPr>
            </a:p>
          </p:txBody>
        </p:sp>
        <p:sp>
          <p:nvSpPr>
            <p:cNvPr id="37929" name="Rectangle 40"/>
            <p:cNvSpPr>
              <a:spLocks noChangeArrowheads="1"/>
            </p:cNvSpPr>
            <p:nvPr/>
          </p:nvSpPr>
          <p:spPr bwMode="auto">
            <a:xfrm>
              <a:off x="8690" y="6663"/>
              <a:ext cx="120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to be made</a:t>
              </a:r>
              <a:endParaRPr lang="en-US" altLang="en-US" sz="2400">
                <a:solidFill>
                  <a:schemeClr val="tx1"/>
                </a:solidFill>
              </a:endParaRPr>
            </a:p>
          </p:txBody>
        </p:sp>
        <p:sp>
          <p:nvSpPr>
            <p:cNvPr id="37930" name="Rectangle 41"/>
            <p:cNvSpPr>
              <a:spLocks noChangeArrowheads="1"/>
            </p:cNvSpPr>
            <p:nvPr/>
          </p:nvSpPr>
          <p:spPr bwMode="auto">
            <a:xfrm>
              <a:off x="9930" y="6663"/>
              <a:ext cx="13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 </a:t>
              </a:r>
              <a:endParaRPr lang="en-US" altLang="en-US" sz="2400">
                <a:solidFill>
                  <a:schemeClr val="tx1"/>
                </a:solidFill>
              </a:endParaRPr>
            </a:p>
          </p:txBody>
        </p:sp>
        <p:sp>
          <p:nvSpPr>
            <p:cNvPr id="37931" name="Rectangle 42"/>
            <p:cNvSpPr>
              <a:spLocks noChangeArrowheads="1"/>
            </p:cNvSpPr>
            <p:nvPr/>
          </p:nvSpPr>
          <p:spPr bwMode="auto">
            <a:xfrm>
              <a:off x="5230" y="6960"/>
              <a:ext cx="4605"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The program should continue along one of </a:t>
              </a:r>
              <a:endParaRPr lang="en-US" altLang="en-US" sz="2400">
                <a:solidFill>
                  <a:schemeClr val="tx1"/>
                </a:solidFill>
              </a:endParaRPr>
            </a:p>
          </p:txBody>
        </p:sp>
        <p:sp>
          <p:nvSpPr>
            <p:cNvPr id="37932" name="Rectangle 43"/>
            <p:cNvSpPr>
              <a:spLocks noChangeArrowheads="1"/>
            </p:cNvSpPr>
            <p:nvPr/>
          </p:nvSpPr>
          <p:spPr bwMode="auto">
            <a:xfrm>
              <a:off x="5230" y="7258"/>
              <a:ext cx="111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two routes</a:t>
              </a:r>
              <a:endParaRPr lang="en-US" altLang="en-US" sz="2400">
                <a:solidFill>
                  <a:schemeClr val="tx1"/>
                </a:solidFill>
              </a:endParaRPr>
            </a:p>
          </p:txBody>
        </p:sp>
        <p:sp>
          <p:nvSpPr>
            <p:cNvPr id="37933" name="Rectangle 44"/>
            <p:cNvSpPr>
              <a:spLocks noChangeArrowheads="1"/>
            </p:cNvSpPr>
            <p:nvPr/>
          </p:nvSpPr>
          <p:spPr bwMode="auto">
            <a:xfrm>
              <a:off x="6374" y="7258"/>
              <a:ext cx="217"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 (</a:t>
              </a:r>
              <a:endParaRPr lang="en-US" altLang="en-US" sz="2400">
                <a:solidFill>
                  <a:schemeClr val="tx1"/>
                </a:solidFill>
              </a:endParaRPr>
            </a:p>
          </p:txBody>
        </p:sp>
        <p:sp>
          <p:nvSpPr>
            <p:cNvPr id="37934" name="Rectangle 45"/>
            <p:cNvSpPr>
              <a:spLocks noChangeArrowheads="1"/>
            </p:cNvSpPr>
            <p:nvPr/>
          </p:nvSpPr>
          <p:spPr bwMode="auto">
            <a:xfrm>
              <a:off x="6594" y="7258"/>
              <a:ext cx="13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e</a:t>
              </a:r>
              <a:endParaRPr lang="en-US" altLang="en-US" sz="2400">
                <a:solidFill>
                  <a:schemeClr val="tx1"/>
                </a:solidFill>
              </a:endParaRPr>
            </a:p>
          </p:txBody>
        </p:sp>
        <p:sp>
          <p:nvSpPr>
            <p:cNvPr id="37935" name="Rectangle 46"/>
            <p:cNvSpPr>
              <a:spLocks noChangeArrowheads="1"/>
            </p:cNvSpPr>
            <p:nvPr/>
          </p:nvSpPr>
          <p:spPr bwMode="auto">
            <a:xfrm>
              <a:off x="6732" y="7258"/>
              <a:ext cx="6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a:t>
              </a:r>
              <a:endParaRPr lang="en-US" altLang="en-US" sz="2400">
                <a:solidFill>
                  <a:schemeClr val="tx1"/>
                </a:solidFill>
              </a:endParaRPr>
            </a:p>
          </p:txBody>
        </p:sp>
        <p:sp>
          <p:nvSpPr>
            <p:cNvPr id="37936" name="Rectangle 47"/>
            <p:cNvSpPr>
              <a:spLocks noChangeArrowheads="1"/>
            </p:cNvSpPr>
            <p:nvPr/>
          </p:nvSpPr>
          <p:spPr bwMode="auto">
            <a:xfrm>
              <a:off x="6800" y="7258"/>
              <a:ext cx="13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g</a:t>
              </a:r>
              <a:endParaRPr lang="en-US" altLang="en-US" sz="2400">
                <a:solidFill>
                  <a:schemeClr val="tx1"/>
                </a:solidFill>
              </a:endParaRPr>
            </a:p>
          </p:txBody>
        </p:sp>
        <p:sp>
          <p:nvSpPr>
            <p:cNvPr id="37937" name="Rectangle 48"/>
            <p:cNvSpPr>
              <a:spLocks noChangeArrowheads="1"/>
            </p:cNvSpPr>
            <p:nvPr/>
          </p:nvSpPr>
          <p:spPr bwMode="auto">
            <a:xfrm>
              <a:off x="6938" y="7258"/>
              <a:ext cx="13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 </a:t>
              </a:r>
              <a:endParaRPr lang="en-US" altLang="en-US" sz="2400">
                <a:solidFill>
                  <a:schemeClr val="tx1"/>
                </a:solidFill>
              </a:endParaRPr>
            </a:p>
          </p:txBody>
        </p:sp>
        <p:sp>
          <p:nvSpPr>
            <p:cNvPr id="37938" name="Rectangle 49"/>
            <p:cNvSpPr>
              <a:spLocks noChangeArrowheads="1"/>
            </p:cNvSpPr>
            <p:nvPr/>
          </p:nvSpPr>
          <p:spPr bwMode="auto">
            <a:xfrm>
              <a:off x="7076" y="7258"/>
              <a:ext cx="217"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IF</a:t>
              </a:r>
              <a:endParaRPr lang="en-US" altLang="en-US" sz="2400">
                <a:solidFill>
                  <a:schemeClr val="tx1"/>
                </a:solidFill>
              </a:endParaRPr>
            </a:p>
          </p:txBody>
        </p:sp>
        <p:sp>
          <p:nvSpPr>
            <p:cNvPr id="37939" name="Rectangle 50"/>
            <p:cNvSpPr>
              <a:spLocks noChangeArrowheads="1"/>
            </p:cNvSpPr>
            <p:nvPr/>
          </p:nvSpPr>
          <p:spPr bwMode="auto">
            <a:xfrm>
              <a:off x="7296" y="7258"/>
              <a:ext cx="6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a:t>
              </a:r>
              <a:endParaRPr lang="en-US" altLang="en-US" sz="2400">
                <a:solidFill>
                  <a:schemeClr val="tx1"/>
                </a:solidFill>
              </a:endParaRPr>
            </a:p>
          </p:txBody>
        </p:sp>
        <p:sp>
          <p:nvSpPr>
            <p:cNvPr id="37940" name="Rectangle 51"/>
            <p:cNvSpPr>
              <a:spLocks noChangeArrowheads="1"/>
            </p:cNvSpPr>
            <p:nvPr/>
          </p:nvSpPr>
          <p:spPr bwMode="auto">
            <a:xfrm>
              <a:off x="7366" y="7258"/>
              <a:ext cx="65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THEN</a:t>
              </a:r>
              <a:endParaRPr lang="en-US" altLang="en-US" sz="2400">
                <a:solidFill>
                  <a:schemeClr val="tx1"/>
                </a:solidFill>
              </a:endParaRPr>
            </a:p>
          </p:txBody>
        </p:sp>
        <p:sp>
          <p:nvSpPr>
            <p:cNvPr id="37941" name="Rectangle 52"/>
            <p:cNvSpPr>
              <a:spLocks noChangeArrowheads="1"/>
            </p:cNvSpPr>
            <p:nvPr/>
          </p:nvSpPr>
          <p:spPr bwMode="auto">
            <a:xfrm>
              <a:off x="8040" y="7258"/>
              <a:ext cx="6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a:t>
              </a:r>
              <a:endParaRPr lang="en-US" altLang="en-US" sz="2400">
                <a:solidFill>
                  <a:schemeClr val="tx1"/>
                </a:solidFill>
              </a:endParaRPr>
            </a:p>
          </p:txBody>
        </p:sp>
        <p:sp>
          <p:nvSpPr>
            <p:cNvPr id="37942" name="Rectangle 53"/>
            <p:cNvSpPr>
              <a:spLocks noChangeArrowheads="1"/>
            </p:cNvSpPr>
            <p:nvPr/>
          </p:nvSpPr>
          <p:spPr bwMode="auto">
            <a:xfrm>
              <a:off x="8110" y="7258"/>
              <a:ext cx="61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ELSE</a:t>
              </a:r>
              <a:endParaRPr lang="en-US" altLang="en-US" sz="2400">
                <a:solidFill>
                  <a:schemeClr val="tx1"/>
                </a:solidFill>
              </a:endParaRPr>
            </a:p>
          </p:txBody>
        </p:sp>
        <p:sp>
          <p:nvSpPr>
            <p:cNvPr id="37943" name="Rectangle 54"/>
            <p:cNvSpPr>
              <a:spLocks noChangeArrowheads="1"/>
            </p:cNvSpPr>
            <p:nvPr/>
          </p:nvSpPr>
          <p:spPr bwMode="auto">
            <a:xfrm>
              <a:off x="8744" y="7258"/>
              <a:ext cx="81"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a:t>
              </a:r>
              <a:endParaRPr lang="en-US" altLang="en-US" sz="2400">
                <a:solidFill>
                  <a:schemeClr val="tx1"/>
                </a:solidFill>
              </a:endParaRPr>
            </a:p>
          </p:txBody>
        </p:sp>
        <p:sp>
          <p:nvSpPr>
            <p:cNvPr id="37944" name="Rectangle 55"/>
            <p:cNvSpPr>
              <a:spLocks noChangeArrowheads="1"/>
            </p:cNvSpPr>
            <p:nvPr/>
          </p:nvSpPr>
          <p:spPr bwMode="auto">
            <a:xfrm>
              <a:off x="5230" y="5091"/>
              <a:ext cx="3830"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Denotes a process to be carried out</a:t>
              </a:r>
              <a:endParaRPr lang="en-US" altLang="en-US" sz="2400">
                <a:solidFill>
                  <a:schemeClr val="tx1"/>
                </a:solidFill>
              </a:endParaRPr>
            </a:p>
          </p:txBody>
        </p:sp>
        <p:sp>
          <p:nvSpPr>
            <p:cNvPr id="37945" name="Rectangle 56"/>
            <p:cNvSpPr>
              <a:spLocks noChangeArrowheads="1"/>
            </p:cNvSpPr>
            <p:nvPr/>
          </p:nvSpPr>
          <p:spPr bwMode="auto">
            <a:xfrm>
              <a:off x="5230" y="5389"/>
              <a:ext cx="13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e</a:t>
              </a:r>
              <a:endParaRPr lang="en-US" altLang="en-US" sz="2400">
                <a:solidFill>
                  <a:schemeClr val="tx1"/>
                </a:solidFill>
              </a:endParaRPr>
            </a:p>
          </p:txBody>
        </p:sp>
        <p:sp>
          <p:nvSpPr>
            <p:cNvPr id="37946" name="Rectangle 57"/>
            <p:cNvSpPr>
              <a:spLocks noChangeArrowheads="1"/>
            </p:cNvSpPr>
            <p:nvPr/>
          </p:nvSpPr>
          <p:spPr bwMode="auto">
            <a:xfrm>
              <a:off x="5367" y="5389"/>
              <a:ext cx="6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a:t>
              </a:r>
              <a:endParaRPr lang="en-US" altLang="en-US" sz="2400">
                <a:solidFill>
                  <a:schemeClr val="tx1"/>
                </a:solidFill>
              </a:endParaRPr>
            </a:p>
          </p:txBody>
        </p:sp>
        <p:sp>
          <p:nvSpPr>
            <p:cNvPr id="37947" name="Rectangle 58"/>
            <p:cNvSpPr>
              <a:spLocks noChangeArrowheads="1"/>
            </p:cNvSpPr>
            <p:nvPr/>
          </p:nvSpPr>
          <p:spPr bwMode="auto">
            <a:xfrm>
              <a:off x="5437" y="5389"/>
              <a:ext cx="13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g</a:t>
              </a:r>
              <a:endParaRPr lang="en-US" altLang="en-US" sz="2400">
                <a:solidFill>
                  <a:schemeClr val="tx1"/>
                </a:solidFill>
              </a:endParaRPr>
            </a:p>
          </p:txBody>
        </p:sp>
        <p:sp>
          <p:nvSpPr>
            <p:cNvPr id="37948" name="Rectangle 59"/>
            <p:cNvSpPr>
              <a:spLocks noChangeArrowheads="1"/>
            </p:cNvSpPr>
            <p:nvPr/>
          </p:nvSpPr>
          <p:spPr bwMode="auto">
            <a:xfrm>
              <a:off x="5574" y="5389"/>
              <a:ext cx="13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 </a:t>
              </a:r>
              <a:endParaRPr lang="en-US" altLang="en-US" sz="2400">
                <a:solidFill>
                  <a:schemeClr val="tx1"/>
                </a:solidFill>
              </a:endParaRPr>
            </a:p>
          </p:txBody>
        </p:sp>
        <p:sp>
          <p:nvSpPr>
            <p:cNvPr id="37949" name="Rectangle 60"/>
            <p:cNvSpPr>
              <a:spLocks noChangeArrowheads="1"/>
            </p:cNvSpPr>
            <p:nvPr/>
          </p:nvSpPr>
          <p:spPr bwMode="auto">
            <a:xfrm>
              <a:off x="5712" y="5389"/>
              <a:ext cx="843"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addition</a:t>
              </a:r>
              <a:endParaRPr lang="en-US" altLang="en-US" sz="2400">
                <a:solidFill>
                  <a:schemeClr val="tx1"/>
                </a:solidFill>
              </a:endParaRPr>
            </a:p>
          </p:txBody>
        </p:sp>
        <p:sp>
          <p:nvSpPr>
            <p:cNvPr id="37950" name="Rectangle 61"/>
            <p:cNvSpPr>
              <a:spLocks noChangeArrowheads="1"/>
            </p:cNvSpPr>
            <p:nvPr/>
          </p:nvSpPr>
          <p:spPr bwMode="auto">
            <a:xfrm>
              <a:off x="6580" y="5389"/>
              <a:ext cx="13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 </a:t>
              </a:r>
              <a:endParaRPr lang="en-US" altLang="en-US" sz="2400">
                <a:solidFill>
                  <a:schemeClr val="tx1"/>
                </a:solidFill>
              </a:endParaRPr>
            </a:p>
          </p:txBody>
        </p:sp>
        <p:sp>
          <p:nvSpPr>
            <p:cNvPr id="37951" name="Rectangle 62"/>
            <p:cNvSpPr>
              <a:spLocks noChangeArrowheads="1"/>
            </p:cNvSpPr>
            <p:nvPr/>
          </p:nvSpPr>
          <p:spPr bwMode="auto">
            <a:xfrm>
              <a:off x="6718" y="5389"/>
              <a:ext cx="1181"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subtraction</a:t>
              </a:r>
              <a:endParaRPr lang="en-US" altLang="en-US" sz="2400">
                <a:solidFill>
                  <a:schemeClr val="tx1"/>
                </a:solidFill>
              </a:endParaRPr>
            </a:p>
          </p:txBody>
        </p:sp>
        <p:sp>
          <p:nvSpPr>
            <p:cNvPr id="37952" name="Rectangle 63"/>
            <p:cNvSpPr>
              <a:spLocks noChangeArrowheads="1"/>
            </p:cNvSpPr>
            <p:nvPr/>
          </p:nvSpPr>
          <p:spPr bwMode="auto">
            <a:xfrm>
              <a:off x="7932" y="5389"/>
              <a:ext cx="13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 </a:t>
              </a:r>
              <a:endParaRPr lang="en-US" altLang="en-US" sz="2400">
                <a:solidFill>
                  <a:schemeClr val="tx1"/>
                </a:solidFill>
              </a:endParaRPr>
            </a:p>
          </p:txBody>
        </p:sp>
        <p:sp>
          <p:nvSpPr>
            <p:cNvPr id="37953" name="Rectangle 64"/>
            <p:cNvSpPr>
              <a:spLocks noChangeArrowheads="1"/>
            </p:cNvSpPr>
            <p:nvPr/>
          </p:nvSpPr>
          <p:spPr bwMode="auto">
            <a:xfrm>
              <a:off x="8070" y="5389"/>
              <a:ext cx="119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division etc</a:t>
              </a:r>
              <a:endParaRPr lang="en-US" altLang="en-US" sz="2400">
                <a:solidFill>
                  <a:schemeClr val="tx1"/>
                </a:solidFill>
              </a:endParaRPr>
            </a:p>
          </p:txBody>
        </p:sp>
        <p:sp>
          <p:nvSpPr>
            <p:cNvPr id="37954" name="Rectangle 65"/>
            <p:cNvSpPr>
              <a:spLocks noChangeArrowheads="1"/>
            </p:cNvSpPr>
            <p:nvPr/>
          </p:nvSpPr>
          <p:spPr bwMode="auto">
            <a:xfrm>
              <a:off x="9296" y="5389"/>
              <a:ext cx="6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a:t>
              </a:r>
              <a:endParaRPr lang="en-US" altLang="en-US" sz="2400">
                <a:solidFill>
                  <a:schemeClr val="tx1"/>
                </a:solidFill>
              </a:endParaRPr>
            </a:p>
          </p:txBody>
        </p:sp>
        <p:sp>
          <p:nvSpPr>
            <p:cNvPr id="37955" name="Line 66"/>
            <p:cNvSpPr>
              <a:spLocks noChangeShapeType="1"/>
            </p:cNvSpPr>
            <p:nvPr/>
          </p:nvSpPr>
          <p:spPr bwMode="auto">
            <a:xfrm>
              <a:off x="2078" y="9962"/>
              <a:ext cx="2235"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56" name="Freeform 67"/>
            <p:cNvSpPr>
              <a:spLocks/>
            </p:cNvSpPr>
            <p:nvPr/>
          </p:nvSpPr>
          <p:spPr bwMode="auto">
            <a:xfrm>
              <a:off x="4296" y="9896"/>
              <a:ext cx="200" cy="133"/>
            </a:xfrm>
            <a:custGeom>
              <a:avLst/>
              <a:gdLst>
                <a:gd name="T0" fmla="*/ 0 w 200"/>
                <a:gd name="T1" fmla="*/ 0 h 133"/>
                <a:gd name="T2" fmla="*/ 200 w 200"/>
                <a:gd name="T3" fmla="*/ 66 h 133"/>
                <a:gd name="T4" fmla="*/ 0 w 200"/>
                <a:gd name="T5" fmla="*/ 133 h 133"/>
                <a:gd name="T6" fmla="*/ 0 w 200"/>
                <a:gd name="T7" fmla="*/ 0 h 133"/>
                <a:gd name="T8" fmla="*/ 0 60000 65536"/>
                <a:gd name="T9" fmla="*/ 0 60000 65536"/>
                <a:gd name="T10" fmla="*/ 0 60000 65536"/>
                <a:gd name="T11" fmla="*/ 0 60000 65536"/>
                <a:gd name="T12" fmla="*/ 0 w 200"/>
                <a:gd name="T13" fmla="*/ 0 h 133"/>
                <a:gd name="T14" fmla="*/ 200 w 200"/>
                <a:gd name="T15" fmla="*/ 133 h 133"/>
              </a:gdLst>
              <a:ahLst/>
              <a:cxnLst>
                <a:cxn ang="T8">
                  <a:pos x="T0" y="T1"/>
                </a:cxn>
                <a:cxn ang="T9">
                  <a:pos x="T2" y="T3"/>
                </a:cxn>
                <a:cxn ang="T10">
                  <a:pos x="T4" y="T5"/>
                </a:cxn>
                <a:cxn ang="T11">
                  <a:pos x="T6" y="T7"/>
                </a:cxn>
              </a:cxnLst>
              <a:rect l="T12" t="T13" r="T14" b="T15"/>
              <a:pathLst>
                <a:path w="200" h="133">
                  <a:moveTo>
                    <a:pt x="0" y="0"/>
                  </a:moveTo>
                  <a:lnTo>
                    <a:pt x="200" y="66"/>
                  </a:lnTo>
                  <a:lnTo>
                    <a:pt x="0" y="133"/>
                  </a:lnTo>
                  <a:lnTo>
                    <a:pt x="0" y="0"/>
                  </a:lnTo>
                  <a:close/>
                </a:path>
              </a:pathLst>
            </a:custGeom>
            <a:solidFill>
              <a:srgbClr val="000000"/>
            </a:solidFill>
            <a:ln w="9525">
              <a:solidFill>
                <a:schemeClr val="tx1"/>
              </a:solidFill>
              <a:round/>
              <a:headEnd/>
              <a:tailEnd/>
            </a:ln>
          </p:spPr>
          <p:txBody>
            <a:bodyPr/>
            <a:lstStyle/>
            <a:p>
              <a:endParaRPr lang="en-US"/>
            </a:p>
          </p:txBody>
        </p:sp>
        <p:sp>
          <p:nvSpPr>
            <p:cNvPr id="37957" name="Rectangle 68"/>
            <p:cNvSpPr>
              <a:spLocks noChangeArrowheads="1"/>
            </p:cNvSpPr>
            <p:nvPr/>
          </p:nvSpPr>
          <p:spPr bwMode="auto">
            <a:xfrm>
              <a:off x="799" y="9814"/>
              <a:ext cx="95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Flow line</a:t>
              </a:r>
              <a:endParaRPr lang="en-US" altLang="en-US" sz="2400">
                <a:solidFill>
                  <a:schemeClr val="tx1"/>
                </a:solidFill>
              </a:endParaRPr>
            </a:p>
          </p:txBody>
        </p:sp>
        <p:sp>
          <p:nvSpPr>
            <p:cNvPr id="37958" name="Rectangle 69"/>
            <p:cNvSpPr>
              <a:spLocks noChangeArrowheads="1"/>
            </p:cNvSpPr>
            <p:nvPr/>
          </p:nvSpPr>
          <p:spPr bwMode="auto">
            <a:xfrm>
              <a:off x="5249" y="9721"/>
              <a:ext cx="5238"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spcAft>
                  <a:spcPts val="1000"/>
                </a:spcAft>
              </a:pPr>
              <a:r>
                <a:rPr lang="en-US" altLang="en-US" sz="1200">
                  <a:solidFill>
                    <a:schemeClr val="tx1"/>
                  </a:solidFill>
                  <a:latin typeface="Arial" panose="020B0604020202020204" pitchFamily="34" charset="0"/>
                </a:rPr>
                <a:t>Denotes the direction of logic flow in the program</a:t>
              </a:r>
              <a:endParaRPr lang="en-US" altLang="en-US" sz="2400">
                <a:solidFill>
                  <a:schemeClr val="tx1"/>
                </a:solidFill>
              </a:endParaRPr>
            </a:p>
          </p:txBody>
        </p:sp>
      </p:grpSp>
    </p:spTree>
    <p:extLst>
      <p:ext uri="{BB962C8B-B14F-4D97-AF65-F5344CB8AC3E}">
        <p14:creationId xmlns:p14="http://schemas.microsoft.com/office/powerpoint/2010/main" val="725283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2"/>
          <p:cNvSpPr txBox="1">
            <a:spLocks noChangeArrowheads="1"/>
          </p:cNvSpPr>
          <p:nvPr/>
        </p:nvSpPr>
        <p:spPr bwMode="auto">
          <a:xfrm>
            <a:off x="685800" y="30480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Objectives</a:t>
            </a:r>
          </a:p>
        </p:txBody>
      </p:sp>
      <p:sp>
        <p:nvSpPr>
          <p:cNvPr id="8196" name="Text Box 3"/>
          <p:cNvSpPr txBox="1">
            <a:spLocks noChangeArrowheads="1"/>
          </p:cNvSpPr>
          <p:nvPr/>
        </p:nvSpPr>
        <p:spPr bwMode="auto">
          <a:xfrm>
            <a:off x="304800" y="1219200"/>
            <a:ext cx="8610600" cy="510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500"/>
              </a:spcBef>
              <a:buSzPct val="75000"/>
              <a:buFont typeface="Monotype Sorts" charset="2"/>
              <a:buChar char=""/>
            </a:pPr>
            <a:r>
              <a:rPr lang="en-US" altLang="en-US" sz="2000">
                <a:solidFill>
                  <a:srgbClr val="000000"/>
                </a:solidFill>
              </a:rPr>
              <a:t>To review Program Design and Problem-Solving Techniques</a:t>
            </a:r>
          </a:p>
          <a:p>
            <a:pPr>
              <a:spcBef>
                <a:spcPts val="500"/>
              </a:spcBef>
              <a:buSzPct val="75000"/>
              <a:buFont typeface="Monotype Sorts" charset="2"/>
              <a:buChar char=""/>
            </a:pPr>
            <a:r>
              <a:rPr lang="en-US" altLang="en-US" sz="2000">
                <a:solidFill>
                  <a:srgbClr val="000000"/>
                </a:solidFill>
              </a:rPr>
              <a:t>To describe the relationship between Java and the World Wide Web (§1.5).</a:t>
            </a:r>
          </a:p>
          <a:p>
            <a:pPr>
              <a:spcBef>
                <a:spcPts val="500"/>
              </a:spcBef>
              <a:buSzPct val="75000"/>
              <a:buFont typeface="Monotype Sorts" charset="2"/>
              <a:buChar char=""/>
            </a:pPr>
            <a:r>
              <a:rPr lang="en-US" altLang="en-US" sz="2000">
                <a:solidFill>
                  <a:srgbClr val="000000"/>
                </a:solidFill>
              </a:rPr>
              <a:t>To understand the meaning of Java language specification, API, JDK, and IDE (§1.6).</a:t>
            </a:r>
          </a:p>
          <a:p>
            <a:pPr>
              <a:spcBef>
                <a:spcPts val="500"/>
              </a:spcBef>
              <a:buSzPct val="75000"/>
              <a:buFont typeface="Monotype Sorts" charset="2"/>
              <a:buChar char=""/>
            </a:pPr>
            <a:r>
              <a:rPr lang="en-US" altLang="en-US" sz="2000">
                <a:solidFill>
                  <a:srgbClr val="000000"/>
                </a:solidFill>
              </a:rPr>
              <a:t>To write a simple Java program (§1.7).</a:t>
            </a:r>
          </a:p>
          <a:p>
            <a:pPr>
              <a:spcBef>
                <a:spcPts val="500"/>
              </a:spcBef>
              <a:buSzPct val="75000"/>
              <a:buFont typeface="Monotype Sorts" charset="2"/>
              <a:buChar char=""/>
            </a:pPr>
            <a:r>
              <a:rPr lang="en-US" altLang="en-US" sz="2000">
                <a:solidFill>
                  <a:srgbClr val="000000"/>
                </a:solidFill>
              </a:rPr>
              <a:t>To display output on the console (§1.7).</a:t>
            </a:r>
          </a:p>
          <a:p>
            <a:pPr>
              <a:spcBef>
                <a:spcPts val="500"/>
              </a:spcBef>
              <a:buSzPct val="75000"/>
              <a:buFont typeface="Monotype Sorts" charset="2"/>
              <a:buChar char=""/>
            </a:pPr>
            <a:r>
              <a:rPr lang="en-US" altLang="en-US" sz="2000">
                <a:solidFill>
                  <a:srgbClr val="000000"/>
                </a:solidFill>
              </a:rPr>
              <a:t>To explain the basic syntax of a Java program (§1.7).</a:t>
            </a:r>
          </a:p>
          <a:p>
            <a:pPr>
              <a:spcBef>
                <a:spcPts val="500"/>
              </a:spcBef>
              <a:buSzPct val="75000"/>
              <a:buFont typeface="Monotype Sorts" charset="2"/>
              <a:buChar char=""/>
            </a:pPr>
            <a:r>
              <a:rPr lang="en-US" altLang="en-US" sz="2000">
                <a:solidFill>
                  <a:srgbClr val="000000"/>
                </a:solidFill>
              </a:rPr>
              <a:t>To create, compile, and run Java programs (§1.8).</a:t>
            </a:r>
          </a:p>
          <a:p>
            <a:pPr>
              <a:spcBef>
                <a:spcPts val="500"/>
              </a:spcBef>
              <a:buSzPct val="75000"/>
              <a:buFont typeface="Monotype Sorts" charset="2"/>
              <a:buChar char=""/>
            </a:pPr>
            <a:r>
              <a:rPr lang="en-US" altLang="en-US" sz="2000">
                <a:solidFill>
                  <a:srgbClr val="000000"/>
                </a:solidFill>
              </a:rPr>
              <a:t>To use sound Java programming style and document programs properly (§1.9).</a:t>
            </a:r>
          </a:p>
          <a:p>
            <a:pPr>
              <a:spcBef>
                <a:spcPts val="500"/>
              </a:spcBef>
              <a:buSzPct val="75000"/>
              <a:buFont typeface="Monotype Sorts" charset="2"/>
              <a:buChar char=""/>
            </a:pPr>
            <a:r>
              <a:rPr lang="en-US" altLang="en-US" sz="2000">
                <a:solidFill>
                  <a:srgbClr val="000000"/>
                </a:solidFill>
              </a:rPr>
              <a:t>To explain the differences between syntax errors, runtime errors, and logic errors (§1.10).</a:t>
            </a:r>
          </a:p>
          <a:p>
            <a:pPr>
              <a:spcBef>
                <a:spcPts val="500"/>
              </a:spcBef>
              <a:buSzPct val="75000"/>
              <a:buFont typeface="Monotype Sorts" charset="2"/>
              <a:buChar char=""/>
            </a:pPr>
            <a:r>
              <a:rPr lang="en-US" altLang="en-US" sz="2000">
                <a:solidFill>
                  <a:srgbClr val="000000"/>
                </a:solidFill>
              </a:rPr>
              <a:t>To develop Java programs using NetBeans (§1.11).</a:t>
            </a:r>
          </a:p>
        </p:txBody>
      </p:sp>
    </p:spTree>
    <p:extLst>
      <p:ext uri="{BB962C8B-B14F-4D97-AF65-F5344CB8AC3E}">
        <p14:creationId xmlns:p14="http://schemas.microsoft.com/office/powerpoint/2010/main" val="32759772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266395"/>
            <a:ext cx="9144000" cy="1127140"/>
          </a:xfrm>
        </p:spPr>
        <p:txBody>
          <a:bodyPr/>
          <a:lstStyle/>
          <a:p>
            <a:r>
              <a:rPr lang="en-US" altLang="en-US" sz="3900" dirty="0"/>
              <a:t>Flowcharts</a:t>
            </a:r>
            <a:endParaRPr lang="en-US" altLang="en-US" dirty="0"/>
          </a:p>
        </p:txBody>
      </p:sp>
      <p:sp>
        <p:nvSpPr>
          <p:cNvPr id="6148" name="Rectangle 3"/>
          <p:cNvSpPr>
            <a:spLocks noGrp="1" noChangeArrowheads="1"/>
          </p:cNvSpPr>
          <p:nvPr>
            <p:ph type="body" idx="1"/>
          </p:nvPr>
        </p:nvSpPr>
        <p:spPr>
          <a:xfrm>
            <a:off x="457200" y="1431939"/>
            <a:ext cx="8686800" cy="5031055"/>
          </a:xfrm>
        </p:spPr>
        <p:txBody>
          <a:bodyPr/>
          <a:lstStyle/>
          <a:p>
            <a:pPr>
              <a:spcBef>
                <a:spcPts val="0"/>
              </a:spcBef>
              <a:spcAft>
                <a:spcPts val="600"/>
              </a:spcAft>
            </a:pPr>
            <a:r>
              <a:rPr lang="en-US" altLang="en-US" dirty="0"/>
              <a:t>Are Flowcharts really necessary or helpful?</a:t>
            </a:r>
          </a:p>
          <a:p>
            <a:pPr lvl="1">
              <a:spcBef>
                <a:spcPts val="0"/>
              </a:spcBef>
              <a:spcAft>
                <a:spcPts val="600"/>
              </a:spcAft>
            </a:pPr>
            <a:r>
              <a:rPr lang="en-US" altLang="en-US" dirty="0"/>
              <a:t>In the real world, programs are not only 1000 lines</a:t>
            </a:r>
          </a:p>
          <a:p>
            <a:pPr lvl="1">
              <a:spcBef>
                <a:spcPts val="0"/>
              </a:spcBef>
              <a:spcAft>
                <a:spcPts val="600"/>
              </a:spcAft>
            </a:pPr>
            <a:r>
              <a:rPr lang="en-US" altLang="en-US" dirty="0"/>
              <a:t>Programs are hundreds of thousands of lines of code</a:t>
            </a:r>
          </a:p>
          <a:p>
            <a:pPr lvl="2">
              <a:spcBef>
                <a:spcPts val="0"/>
              </a:spcBef>
              <a:spcAft>
                <a:spcPts val="600"/>
              </a:spcAft>
            </a:pPr>
            <a:r>
              <a:rPr lang="en-US" altLang="en-US" dirty="0"/>
              <a:t>Even Millions of lines of code</a:t>
            </a:r>
          </a:p>
          <a:p>
            <a:pPr lvl="1">
              <a:spcBef>
                <a:spcPts val="0"/>
              </a:spcBef>
              <a:spcAft>
                <a:spcPts val="600"/>
              </a:spcAft>
            </a:pPr>
            <a:r>
              <a:rPr lang="en-US" altLang="en-US" dirty="0"/>
              <a:t>Could you use only English to describe your program?</a:t>
            </a:r>
          </a:p>
          <a:p>
            <a:pPr lvl="2">
              <a:spcBef>
                <a:spcPts val="0"/>
              </a:spcBef>
              <a:spcAft>
                <a:spcPts val="600"/>
              </a:spcAft>
            </a:pPr>
            <a:r>
              <a:rPr lang="en-US" altLang="en-US" dirty="0"/>
              <a:t>Sure you could, but you would end up with a book!</a:t>
            </a:r>
          </a:p>
          <a:p>
            <a:pPr lvl="1">
              <a:spcBef>
                <a:spcPts val="0"/>
              </a:spcBef>
              <a:spcAft>
                <a:spcPts val="600"/>
              </a:spcAft>
            </a:pPr>
            <a:r>
              <a:rPr lang="en-US" altLang="en-US" dirty="0"/>
              <a:t>Therefore, think of Flowcharts as an easier, clearer way to quickly understand what a program is doing.</a:t>
            </a:r>
          </a:p>
          <a:p>
            <a:pPr lvl="2">
              <a:spcBef>
                <a:spcPts val="0"/>
              </a:spcBef>
              <a:spcAft>
                <a:spcPts val="600"/>
              </a:spcAft>
            </a:pPr>
            <a:endParaRPr lang="en-US" altLang="en-US" dirty="0"/>
          </a:p>
          <a:p>
            <a:pPr lvl="1">
              <a:spcBef>
                <a:spcPts val="0"/>
              </a:spcBef>
              <a:spcAft>
                <a:spcPts val="600"/>
              </a:spcAft>
            </a:pPr>
            <a:endParaRPr lang="en-US" altLang="en-US" dirty="0"/>
          </a:p>
        </p:txBody>
      </p:sp>
    </p:spTree>
    <p:extLst>
      <p:ext uri="{BB962C8B-B14F-4D97-AF65-F5344CB8AC3E}">
        <p14:creationId xmlns:p14="http://schemas.microsoft.com/office/powerpoint/2010/main" val="3474344859"/>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b="1" dirty="0"/>
              <a:t>Example 1</a:t>
            </a:r>
            <a:endParaRPr lang="en-US" altLang="en-US" dirty="0"/>
          </a:p>
        </p:txBody>
      </p:sp>
      <p:sp>
        <p:nvSpPr>
          <p:cNvPr id="33795" name="Rectangle 3"/>
          <p:cNvSpPr>
            <a:spLocks noGrp="1" noChangeArrowheads="1"/>
          </p:cNvSpPr>
          <p:nvPr>
            <p:ph type="body" idx="1"/>
          </p:nvPr>
        </p:nvSpPr>
        <p:spPr/>
        <p:txBody>
          <a:bodyPr/>
          <a:lstStyle/>
          <a:p>
            <a:pPr algn="just" eaLnBrk="1" hangingPunct="1"/>
            <a:r>
              <a:rPr lang="en-US" altLang="en-US" dirty="0"/>
              <a:t>Write an algorithm to determine a student’s final grade and indicate whether it is passing or failing. The final grade is calculated as the average of four marks.</a:t>
            </a:r>
          </a:p>
        </p:txBody>
      </p:sp>
    </p:spTree>
    <p:extLst>
      <p:ext uri="{BB962C8B-B14F-4D97-AF65-F5344CB8AC3E}">
        <p14:creationId xmlns:p14="http://schemas.microsoft.com/office/powerpoint/2010/main" val="26140909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en-US" b="1" dirty="0"/>
              <a:t>Example 1</a:t>
            </a:r>
            <a:endParaRPr lang="en-US" altLang="en-US" dirty="0"/>
          </a:p>
        </p:txBody>
      </p:sp>
      <p:sp>
        <p:nvSpPr>
          <p:cNvPr id="31747" name="Rectangle 3"/>
          <p:cNvSpPr>
            <a:spLocks noGrp="1" noChangeArrowheads="1"/>
          </p:cNvSpPr>
          <p:nvPr>
            <p:ph type="body" idx="1"/>
          </p:nvPr>
        </p:nvSpPr>
        <p:spPr>
          <a:xfrm>
            <a:off x="685800" y="1341438"/>
            <a:ext cx="8458200" cy="4430712"/>
          </a:xfrm>
        </p:spPr>
        <p:txBody>
          <a:bodyPr/>
          <a:lstStyle/>
          <a:p>
            <a:pPr eaLnBrk="1" hangingPunct="1">
              <a:lnSpc>
                <a:spcPct val="90000"/>
              </a:lnSpc>
              <a:buFont typeface="Wingdings" panose="05000000000000000000" pitchFamily="2" charset="2"/>
              <a:buNone/>
              <a:defRPr/>
            </a:pPr>
            <a:r>
              <a:rPr lang="en-US" altLang="en-US" sz="2800" b="1" u="sng" dirty="0"/>
              <a:t>Algorithm:</a:t>
            </a:r>
            <a:endParaRPr lang="en-US" altLang="en-US" sz="2800" u="sng" dirty="0"/>
          </a:p>
          <a:p>
            <a:pPr marL="457200" indent="-457200" eaLnBrk="1" hangingPunct="1">
              <a:lnSpc>
                <a:spcPct val="90000"/>
              </a:lnSpc>
              <a:buFont typeface="Wingdings" panose="05000000000000000000" pitchFamily="2" charset="2"/>
              <a:buChar char="Ø"/>
              <a:defRPr/>
            </a:pPr>
            <a:r>
              <a:rPr lang="en-US" altLang="en-US" sz="2800" i="1" dirty="0"/>
              <a:t>Input a set of 4 marks</a:t>
            </a:r>
          </a:p>
          <a:p>
            <a:pPr marL="457200" indent="-457200" eaLnBrk="1" hangingPunct="1">
              <a:lnSpc>
                <a:spcPct val="90000"/>
              </a:lnSpc>
              <a:buFont typeface="Wingdings" panose="05000000000000000000" pitchFamily="2" charset="2"/>
              <a:buChar char="Ø"/>
              <a:defRPr/>
            </a:pPr>
            <a:r>
              <a:rPr lang="en-US" altLang="en-US" sz="2800" i="1" dirty="0"/>
              <a:t>Calculate their average by summing and dividing by 4</a:t>
            </a:r>
          </a:p>
          <a:p>
            <a:pPr marL="457200" indent="-457200" eaLnBrk="1" hangingPunct="1">
              <a:lnSpc>
                <a:spcPct val="90000"/>
              </a:lnSpc>
              <a:buFont typeface="Wingdings" panose="05000000000000000000" pitchFamily="2" charset="2"/>
              <a:buChar char="Ø"/>
              <a:defRPr/>
            </a:pPr>
            <a:r>
              <a:rPr lang="en-US" altLang="en-US" sz="2800" i="1" dirty="0"/>
              <a:t>If average is below 60</a:t>
            </a:r>
          </a:p>
          <a:p>
            <a:pPr eaLnBrk="1" hangingPunct="1">
              <a:lnSpc>
                <a:spcPct val="90000"/>
              </a:lnSpc>
              <a:buFont typeface="Wingdings" panose="05000000000000000000" pitchFamily="2" charset="2"/>
              <a:buNone/>
              <a:defRPr/>
            </a:pPr>
            <a:r>
              <a:rPr lang="en-US" altLang="en-US" sz="2800" i="1" dirty="0"/>
              <a:t>			Print “FAIL”</a:t>
            </a:r>
          </a:p>
          <a:p>
            <a:pPr eaLnBrk="1" hangingPunct="1">
              <a:lnSpc>
                <a:spcPct val="90000"/>
              </a:lnSpc>
              <a:buFont typeface="Wingdings" panose="05000000000000000000" pitchFamily="2" charset="2"/>
              <a:buNone/>
              <a:defRPr/>
            </a:pPr>
            <a:r>
              <a:rPr lang="en-US" altLang="en-US" sz="2800" i="1" dirty="0"/>
              <a:t>	Else</a:t>
            </a:r>
          </a:p>
          <a:p>
            <a:pPr eaLnBrk="1" hangingPunct="1">
              <a:lnSpc>
                <a:spcPct val="90000"/>
              </a:lnSpc>
              <a:buFont typeface="Wingdings" panose="05000000000000000000" pitchFamily="2" charset="2"/>
              <a:buNone/>
              <a:defRPr/>
            </a:pPr>
            <a:r>
              <a:rPr lang="en-US" altLang="en-US" sz="2800" i="1" dirty="0"/>
              <a:t>			Print “PASS”</a:t>
            </a:r>
            <a:endParaRPr lang="en-US" altLang="en-US" sz="2800" dirty="0"/>
          </a:p>
        </p:txBody>
      </p:sp>
    </p:spTree>
    <p:extLst>
      <p:ext uri="{BB962C8B-B14F-4D97-AF65-F5344CB8AC3E}">
        <p14:creationId xmlns:p14="http://schemas.microsoft.com/office/powerpoint/2010/main" val="31661266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tLang="en-US" dirty="0"/>
              <a:t>Example 2</a:t>
            </a:r>
          </a:p>
        </p:txBody>
      </p:sp>
      <p:sp>
        <p:nvSpPr>
          <p:cNvPr id="35843" name="Rectangle 3"/>
          <p:cNvSpPr>
            <a:spLocks noGrp="1" noChangeArrowheads="1"/>
          </p:cNvSpPr>
          <p:nvPr>
            <p:ph type="body" idx="1"/>
          </p:nvPr>
        </p:nvSpPr>
        <p:spPr/>
        <p:txBody>
          <a:bodyPr/>
          <a:lstStyle/>
          <a:p>
            <a:pPr marL="457200" indent="-457200" eaLnBrk="1" hangingPunct="1">
              <a:lnSpc>
                <a:spcPct val="90000"/>
              </a:lnSpc>
              <a:buFont typeface="Arial" panose="020B0604020202020204" pitchFamily="34" charset="0"/>
              <a:buChar char="•"/>
              <a:defRPr/>
            </a:pPr>
            <a:r>
              <a:rPr lang="en-US" altLang="en-US" dirty="0"/>
              <a:t>Write an Algorithm and draw a flowchart to convert the length in feet to centimeter.</a:t>
            </a:r>
          </a:p>
          <a:p>
            <a:pPr marL="0" indent="0" eaLnBrk="1" hangingPunct="1">
              <a:lnSpc>
                <a:spcPct val="90000"/>
              </a:lnSpc>
              <a:buNone/>
              <a:defRPr/>
            </a:pPr>
            <a:endParaRPr lang="en-US" altLang="en-US" dirty="0"/>
          </a:p>
          <a:p>
            <a:pPr eaLnBrk="1" hangingPunct="1">
              <a:lnSpc>
                <a:spcPct val="90000"/>
              </a:lnSpc>
              <a:buFont typeface="Wingdings" panose="05000000000000000000" pitchFamily="2" charset="2"/>
              <a:buNone/>
              <a:defRPr/>
            </a:pPr>
            <a:r>
              <a:rPr lang="en-US" altLang="en-US" b="1" u="sng" dirty="0"/>
              <a:t>Algorithm</a:t>
            </a:r>
            <a:r>
              <a:rPr lang="en-US" altLang="en-US" dirty="0"/>
              <a:t>:	</a:t>
            </a:r>
          </a:p>
          <a:p>
            <a:pPr marL="457200" indent="-457200" eaLnBrk="1" hangingPunct="1">
              <a:lnSpc>
                <a:spcPct val="90000"/>
              </a:lnSpc>
              <a:buFont typeface="Arial" panose="020B0604020202020204" pitchFamily="34" charset="0"/>
              <a:buChar char="•"/>
              <a:defRPr/>
            </a:pPr>
            <a:r>
              <a:rPr lang="en-US" altLang="en-US" i="1" dirty="0"/>
              <a:t>Input the length in feet (LFT)</a:t>
            </a:r>
          </a:p>
          <a:p>
            <a:pPr marL="457200" indent="-457200" eaLnBrk="1" hangingPunct="1">
              <a:lnSpc>
                <a:spcPct val="90000"/>
              </a:lnSpc>
              <a:buFont typeface="Arial" panose="020B0604020202020204" pitchFamily="34" charset="0"/>
              <a:buChar char="•"/>
              <a:defRPr/>
            </a:pPr>
            <a:r>
              <a:rPr lang="en-US" altLang="en-US" i="1" dirty="0"/>
              <a:t>Calculate the length in cm (LCM) by multiplying LFT with 30</a:t>
            </a:r>
          </a:p>
          <a:p>
            <a:pPr marL="457200" indent="-457200" eaLnBrk="1" hangingPunct="1">
              <a:lnSpc>
                <a:spcPct val="90000"/>
              </a:lnSpc>
              <a:buFont typeface="Arial" panose="020B0604020202020204" pitchFamily="34" charset="0"/>
              <a:buChar char="•"/>
              <a:defRPr/>
            </a:pPr>
            <a:r>
              <a:rPr lang="en-US" altLang="en-US" i="1" dirty="0"/>
              <a:t>Print length in cm (LCM)</a:t>
            </a:r>
          </a:p>
        </p:txBody>
      </p:sp>
    </p:spTree>
    <p:extLst>
      <p:ext uri="{BB962C8B-B14F-4D97-AF65-F5344CB8AC3E}">
        <p14:creationId xmlns:p14="http://schemas.microsoft.com/office/powerpoint/2010/main" val="11964001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ltLang="en-US" dirty="0"/>
              <a:t>Example 2</a:t>
            </a:r>
          </a:p>
        </p:txBody>
      </p:sp>
      <p:sp>
        <p:nvSpPr>
          <p:cNvPr id="36867" name="Rectangle 3"/>
          <p:cNvSpPr>
            <a:spLocks noGrp="1" noChangeArrowheads="1"/>
          </p:cNvSpPr>
          <p:nvPr>
            <p:ph type="body" idx="1"/>
          </p:nvPr>
        </p:nvSpPr>
        <p:spPr/>
        <p:txBody>
          <a:bodyPr/>
          <a:lstStyle/>
          <a:p>
            <a:pPr eaLnBrk="1" hangingPunct="1">
              <a:buFont typeface="Wingdings" panose="05000000000000000000" pitchFamily="2" charset="2"/>
              <a:buNone/>
              <a:defRPr/>
            </a:pPr>
            <a:r>
              <a:rPr lang="en-US" altLang="en-US" b="1" u="sng" dirty="0"/>
              <a:t>Pseudocode</a:t>
            </a:r>
            <a:r>
              <a:rPr lang="en-US" altLang="en-US" b="1" dirty="0"/>
              <a:t>:</a:t>
            </a:r>
            <a:r>
              <a:rPr lang="en-US" altLang="en-US" dirty="0"/>
              <a:t> </a:t>
            </a:r>
          </a:p>
          <a:p>
            <a:pPr marL="457200" indent="-457200" eaLnBrk="1" hangingPunct="1">
              <a:buFont typeface="Arial" panose="020B0604020202020204" pitchFamily="34" charset="0"/>
              <a:buChar char="•"/>
              <a:defRPr/>
            </a:pPr>
            <a:r>
              <a:rPr lang="en-US" altLang="en-US" dirty="0"/>
              <a:t>Step 1:  Input LFT</a:t>
            </a:r>
          </a:p>
          <a:p>
            <a:pPr marL="457200" indent="-457200" eaLnBrk="1" hangingPunct="1">
              <a:buFont typeface="Arial" panose="020B0604020202020204" pitchFamily="34" charset="0"/>
              <a:buChar char="•"/>
              <a:defRPr/>
            </a:pPr>
            <a:r>
              <a:rPr lang="en-US" altLang="en-US" dirty="0"/>
              <a:t>Step 2: 	LCM </a:t>
            </a:r>
            <a:r>
              <a:rPr lang="en-US" altLang="en-US" dirty="0">
                <a:sym typeface="Symbol" panose="05050102010706020507" pitchFamily="18" charset="2"/>
              </a:rPr>
              <a:t></a:t>
            </a:r>
            <a:r>
              <a:rPr lang="en-US" altLang="en-US" dirty="0"/>
              <a:t> LFT x 30 </a:t>
            </a:r>
          </a:p>
          <a:p>
            <a:pPr marL="457200" indent="-457200" eaLnBrk="1" hangingPunct="1">
              <a:buFont typeface="Arial" panose="020B0604020202020204" pitchFamily="34" charset="0"/>
              <a:buChar char="•"/>
              <a:defRPr/>
            </a:pPr>
            <a:r>
              <a:rPr lang="en-US" altLang="en-US" dirty="0"/>
              <a:t>Step 3: 	Print LCM</a:t>
            </a:r>
          </a:p>
          <a:p>
            <a:pPr eaLnBrk="1" hangingPunct="1">
              <a:defRPr/>
            </a:pPr>
            <a:endParaRPr lang="en-US" altLang="en-US" dirty="0"/>
          </a:p>
        </p:txBody>
      </p:sp>
      <p:grpSp>
        <p:nvGrpSpPr>
          <p:cNvPr id="39940" name="Group 4"/>
          <p:cNvGrpSpPr>
            <a:grpSpLocks/>
          </p:cNvGrpSpPr>
          <p:nvPr/>
        </p:nvGrpSpPr>
        <p:grpSpPr bwMode="auto">
          <a:xfrm>
            <a:off x="6512380" y="2232345"/>
            <a:ext cx="2011363" cy="3670300"/>
            <a:chOff x="2448" y="5328"/>
            <a:chExt cx="3168" cy="5779"/>
          </a:xfrm>
        </p:grpSpPr>
        <p:sp>
          <p:nvSpPr>
            <p:cNvPr id="39943" name="AutoShape 5"/>
            <p:cNvSpPr>
              <a:spLocks noChangeArrowheads="1"/>
            </p:cNvSpPr>
            <p:nvPr/>
          </p:nvSpPr>
          <p:spPr bwMode="auto">
            <a:xfrm>
              <a:off x="3338" y="5328"/>
              <a:ext cx="1438" cy="575"/>
            </a:xfrm>
            <a:prstGeom prst="flowChartTerminator">
              <a:avLst/>
            </a:prstGeom>
            <a:solidFill>
              <a:srgbClr val="CCFFFF"/>
            </a:solidFill>
            <a:ln w="9525">
              <a:solidFill>
                <a:srgbClr val="000000"/>
              </a:solidFill>
              <a:miter lim="800000"/>
              <a:headEnd/>
              <a:tailEnd/>
            </a:ln>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pPr>
              <a:r>
                <a:rPr lang="en-US" altLang="en-US" sz="1200" b="1">
                  <a:solidFill>
                    <a:schemeClr val="bg2"/>
                  </a:solidFill>
                </a:rPr>
                <a:t>START</a:t>
              </a:r>
              <a:endParaRPr lang="en-US" altLang="en-US" sz="2400">
                <a:solidFill>
                  <a:schemeClr val="bg2"/>
                </a:solidFill>
              </a:endParaRPr>
            </a:p>
          </p:txBody>
        </p:sp>
        <p:sp>
          <p:nvSpPr>
            <p:cNvPr id="39944" name="Line 6"/>
            <p:cNvSpPr>
              <a:spLocks noChangeShapeType="1"/>
            </p:cNvSpPr>
            <p:nvPr/>
          </p:nvSpPr>
          <p:spPr bwMode="auto">
            <a:xfrm>
              <a:off x="4057" y="5904"/>
              <a:ext cx="0" cy="432"/>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45" name="AutoShape 7"/>
            <p:cNvSpPr>
              <a:spLocks noChangeArrowheads="1"/>
            </p:cNvSpPr>
            <p:nvPr/>
          </p:nvSpPr>
          <p:spPr bwMode="auto">
            <a:xfrm>
              <a:off x="2448" y="6355"/>
              <a:ext cx="3168" cy="865"/>
            </a:xfrm>
            <a:prstGeom prst="flowChartInputOutput">
              <a:avLst/>
            </a:prstGeom>
            <a:solidFill>
              <a:srgbClr val="CCFFFF"/>
            </a:solidFill>
            <a:ln w="9525">
              <a:solidFill>
                <a:srgbClr val="000000"/>
              </a:solidFill>
              <a:miter lim="800000"/>
              <a:headEnd/>
              <a:tailEnd/>
            </a:ln>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1200" b="1">
                  <a:solidFill>
                    <a:schemeClr val="bg2"/>
                  </a:solidFill>
                </a:rPr>
                <a:t>Input</a:t>
              </a:r>
            </a:p>
            <a:p>
              <a:pPr algn="ctr">
                <a:spcBef>
                  <a:spcPct val="0"/>
                </a:spcBef>
              </a:pPr>
              <a:r>
                <a:rPr lang="en-US" altLang="en-US" sz="1200" b="1">
                  <a:solidFill>
                    <a:schemeClr val="bg2"/>
                  </a:solidFill>
                </a:rPr>
                <a:t>LFT</a:t>
              </a:r>
              <a:endParaRPr lang="en-US" altLang="en-US" sz="2400">
                <a:solidFill>
                  <a:schemeClr val="bg2"/>
                </a:solidFill>
              </a:endParaRPr>
            </a:p>
          </p:txBody>
        </p:sp>
        <p:sp>
          <p:nvSpPr>
            <p:cNvPr id="39946" name="AutoShape 8"/>
            <p:cNvSpPr>
              <a:spLocks noChangeArrowheads="1"/>
            </p:cNvSpPr>
            <p:nvPr/>
          </p:nvSpPr>
          <p:spPr bwMode="auto">
            <a:xfrm>
              <a:off x="2968" y="7800"/>
              <a:ext cx="2600" cy="767"/>
            </a:xfrm>
            <a:prstGeom prst="flowChartProcess">
              <a:avLst/>
            </a:prstGeom>
            <a:solidFill>
              <a:srgbClr val="CCFFFF"/>
            </a:solidFill>
            <a:ln w="9525">
              <a:solidFill>
                <a:srgbClr val="000000"/>
              </a:solidFill>
              <a:miter lim="800000"/>
              <a:headEnd/>
              <a:tailEnd/>
            </a:ln>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1200" b="1">
                  <a:solidFill>
                    <a:schemeClr val="bg2"/>
                  </a:solidFill>
                </a:rPr>
                <a:t>LCM </a:t>
              </a:r>
              <a:r>
                <a:rPr lang="en-US" altLang="en-US" sz="2400">
                  <a:solidFill>
                    <a:schemeClr val="bg2"/>
                  </a:solidFill>
                  <a:sym typeface="Symbol" panose="05050102010706020507" pitchFamily="18" charset="2"/>
                </a:rPr>
                <a:t></a:t>
              </a:r>
              <a:r>
                <a:rPr lang="en-US" altLang="en-US" sz="1200" b="1">
                  <a:solidFill>
                    <a:schemeClr val="bg2"/>
                  </a:solidFill>
                </a:rPr>
                <a:t> LFT x 30</a:t>
              </a:r>
            </a:p>
          </p:txBody>
        </p:sp>
        <p:sp>
          <p:nvSpPr>
            <p:cNvPr id="39947" name="Line 9"/>
            <p:cNvSpPr>
              <a:spLocks noChangeShapeType="1"/>
            </p:cNvSpPr>
            <p:nvPr/>
          </p:nvSpPr>
          <p:spPr bwMode="auto">
            <a:xfrm>
              <a:off x="4032" y="7219"/>
              <a:ext cx="0" cy="576"/>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48" name="AutoShape 10"/>
            <p:cNvSpPr>
              <a:spLocks noChangeArrowheads="1"/>
            </p:cNvSpPr>
            <p:nvPr/>
          </p:nvSpPr>
          <p:spPr bwMode="auto">
            <a:xfrm>
              <a:off x="2813" y="8947"/>
              <a:ext cx="2448" cy="1007"/>
            </a:xfrm>
            <a:prstGeom prst="flowChartDisplay">
              <a:avLst/>
            </a:prstGeom>
            <a:solidFill>
              <a:srgbClr val="CCFFFF"/>
            </a:solidFill>
            <a:ln w="9525">
              <a:solidFill>
                <a:srgbClr val="000000"/>
              </a:solidFill>
              <a:miter lim="800000"/>
              <a:headEnd/>
              <a:tailEnd/>
            </a:ln>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1200" b="1">
                  <a:solidFill>
                    <a:schemeClr val="bg2"/>
                  </a:solidFill>
                </a:rPr>
                <a:t>Print</a:t>
              </a:r>
            </a:p>
            <a:p>
              <a:pPr algn="ctr">
                <a:spcBef>
                  <a:spcPct val="0"/>
                </a:spcBef>
              </a:pPr>
              <a:r>
                <a:rPr lang="en-US" altLang="en-US" sz="1200" b="1">
                  <a:solidFill>
                    <a:schemeClr val="bg2"/>
                  </a:solidFill>
                </a:rPr>
                <a:t>LCM</a:t>
              </a:r>
              <a:endParaRPr lang="en-US" altLang="en-US" sz="2400">
                <a:solidFill>
                  <a:schemeClr val="bg2"/>
                </a:solidFill>
              </a:endParaRPr>
            </a:p>
          </p:txBody>
        </p:sp>
        <p:sp>
          <p:nvSpPr>
            <p:cNvPr id="39949" name="AutoShape 11"/>
            <p:cNvSpPr>
              <a:spLocks noChangeArrowheads="1"/>
            </p:cNvSpPr>
            <p:nvPr/>
          </p:nvSpPr>
          <p:spPr bwMode="auto">
            <a:xfrm>
              <a:off x="3293" y="10512"/>
              <a:ext cx="1440" cy="595"/>
            </a:xfrm>
            <a:prstGeom prst="flowChartTerminator">
              <a:avLst/>
            </a:prstGeom>
            <a:solidFill>
              <a:srgbClr val="CCFFFF"/>
            </a:solidFill>
            <a:ln w="9525">
              <a:solidFill>
                <a:srgbClr val="000000"/>
              </a:solidFill>
              <a:miter lim="800000"/>
              <a:headEnd/>
              <a:tailEnd/>
            </a:ln>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1200" b="1">
                  <a:solidFill>
                    <a:schemeClr val="bg2"/>
                  </a:solidFill>
                </a:rPr>
                <a:t>STOP</a:t>
              </a:r>
              <a:endParaRPr lang="en-US" altLang="en-US" sz="2400">
                <a:solidFill>
                  <a:schemeClr val="bg2"/>
                </a:solidFill>
              </a:endParaRPr>
            </a:p>
          </p:txBody>
        </p:sp>
        <p:sp>
          <p:nvSpPr>
            <p:cNvPr id="39950" name="Line 12"/>
            <p:cNvSpPr>
              <a:spLocks noChangeShapeType="1"/>
            </p:cNvSpPr>
            <p:nvPr/>
          </p:nvSpPr>
          <p:spPr bwMode="auto">
            <a:xfrm>
              <a:off x="4008" y="8567"/>
              <a:ext cx="24" cy="380"/>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951" name="Line 13"/>
            <p:cNvSpPr>
              <a:spLocks noChangeShapeType="1"/>
            </p:cNvSpPr>
            <p:nvPr/>
          </p:nvSpPr>
          <p:spPr bwMode="auto">
            <a:xfrm>
              <a:off x="4032" y="9955"/>
              <a:ext cx="0" cy="576"/>
            </a:xfrm>
            <a:prstGeom prst="line">
              <a:avLst/>
            </a:prstGeom>
            <a:noFill/>
            <a:ln w="9525">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39941" name="Text Box 14"/>
          <p:cNvSpPr txBox="1">
            <a:spLocks noChangeArrowheads="1"/>
          </p:cNvSpPr>
          <p:nvPr/>
        </p:nvSpPr>
        <p:spPr bwMode="auto">
          <a:xfrm>
            <a:off x="6817180" y="1470345"/>
            <a:ext cx="2209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50000"/>
              </a:spcBef>
            </a:pPr>
            <a:r>
              <a:rPr lang="en-US" altLang="en-US" sz="2400" b="1" u="sng" dirty="0">
                <a:solidFill>
                  <a:schemeClr val="tx1"/>
                </a:solidFill>
              </a:rPr>
              <a:t>Flowchart</a:t>
            </a:r>
            <a:r>
              <a:rPr lang="en-US" altLang="en-US" sz="2400" dirty="0">
                <a:solidFill>
                  <a:schemeClr val="tx1"/>
                </a:solidFill>
              </a:rPr>
              <a:t> </a:t>
            </a:r>
          </a:p>
        </p:txBody>
      </p:sp>
    </p:spTree>
    <p:extLst>
      <p:ext uri="{BB962C8B-B14F-4D97-AF65-F5344CB8AC3E}">
        <p14:creationId xmlns:p14="http://schemas.microsoft.com/office/powerpoint/2010/main" val="28822492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tLang="en-US" dirty="0"/>
              <a:t>Example 3 </a:t>
            </a:r>
          </a:p>
        </p:txBody>
      </p:sp>
      <p:sp>
        <p:nvSpPr>
          <p:cNvPr id="37891" name="Rectangle 3"/>
          <p:cNvSpPr>
            <a:spLocks noGrp="1" noChangeArrowheads="1"/>
          </p:cNvSpPr>
          <p:nvPr>
            <p:ph type="body" idx="1"/>
          </p:nvPr>
        </p:nvSpPr>
        <p:spPr/>
        <p:txBody>
          <a:bodyPr/>
          <a:lstStyle/>
          <a:p>
            <a:pPr eaLnBrk="1" hangingPunct="1">
              <a:buFont typeface="Wingdings" panose="05000000000000000000" pitchFamily="2" charset="2"/>
              <a:buNone/>
              <a:defRPr/>
            </a:pPr>
            <a:r>
              <a:rPr lang="en-US" altLang="en-US" sz="2800" b="1" dirty="0"/>
              <a:t>	Write an Algorithm and draw a flowchart that will read the two sides of a rectangle and calculate its area.</a:t>
            </a:r>
            <a:r>
              <a:rPr lang="en-US" altLang="en-US" sz="2800" dirty="0"/>
              <a:t> </a:t>
            </a:r>
          </a:p>
          <a:p>
            <a:pPr eaLnBrk="1" hangingPunct="1">
              <a:buFont typeface="Wingdings" panose="05000000000000000000" pitchFamily="2" charset="2"/>
              <a:buNone/>
              <a:defRPr/>
            </a:pPr>
            <a:endParaRPr lang="en-US" altLang="en-US" sz="2800" b="1" dirty="0"/>
          </a:p>
          <a:p>
            <a:pPr eaLnBrk="1" hangingPunct="1">
              <a:buFont typeface="Wingdings" panose="05000000000000000000" pitchFamily="2" charset="2"/>
              <a:buNone/>
              <a:defRPr/>
            </a:pPr>
            <a:r>
              <a:rPr lang="en-US" altLang="en-US" sz="2800" b="1" u="sng" dirty="0"/>
              <a:t>Algorithm</a:t>
            </a:r>
            <a:r>
              <a:rPr lang="en-US" altLang="en-US" sz="2800" b="1" dirty="0"/>
              <a:t>:</a:t>
            </a:r>
            <a:r>
              <a:rPr lang="en-US" altLang="en-US" sz="2800" dirty="0"/>
              <a:t> </a:t>
            </a:r>
          </a:p>
          <a:p>
            <a:pPr marL="457200" indent="-457200" eaLnBrk="1" hangingPunct="1">
              <a:buFont typeface="Arial" panose="020B0604020202020204" pitchFamily="34" charset="0"/>
              <a:buChar char="•"/>
              <a:defRPr/>
            </a:pPr>
            <a:r>
              <a:rPr lang="en-US" altLang="en-US" sz="2800" i="1" dirty="0"/>
              <a:t>Input the Length (L)  and width (W) of a rectangle</a:t>
            </a:r>
          </a:p>
          <a:p>
            <a:pPr marL="457200" indent="-457200" eaLnBrk="1" hangingPunct="1">
              <a:buFont typeface="Arial" panose="020B0604020202020204" pitchFamily="34" charset="0"/>
              <a:buChar char="•"/>
              <a:defRPr/>
            </a:pPr>
            <a:r>
              <a:rPr lang="en-US" altLang="en-US" sz="2800" i="1" dirty="0"/>
              <a:t>Calculate the area (A) by multiplying L with W</a:t>
            </a:r>
          </a:p>
          <a:p>
            <a:pPr marL="457200" indent="-457200" eaLnBrk="1" hangingPunct="1">
              <a:buFont typeface="Arial" panose="020B0604020202020204" pitchFamily="34" charset="0"/>
              <a:buChar char="•"/>
              <a:defRPr/>
            </a:pPr>
            <a:r>
              <a:rPr lang="en-US" altLang="en-US" sz="2800" i="1" dirty="0"/>
              <a:t>Print  A</a:t>
            </a:r>
          </a:p>
        </p:txBody>
      </p:sp>
    </p:spTree>
    <p:extLst>
      <p:ext uri="{BB962C8B-B14F-4D97-AF65-F5344CB8AC3E}">
        <p14:creationId xmlns:p14="http://schemas.microsoft.com/office/powerpoint/2010/main" val="37222670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dirty="0"/>
              <a:t>Example 3</a:t>
            </a:r>
          </a:p>
        </p:txBody>
      </p:sp>
      <p:grpSp>
        <p:nvGrpSpPr>
          <p:cNvPr id="41988" name="Group 5"/>
          <p:cNvGrpSpPr>
            <a:grpSpLocks/>
          </p:cNvGrpSpPr>
          <p:nvPr/>
        </p:nvGrpSpPr>
        <p:grpSpPr bwMode="auto">
          <a:xfrm>
            <a:off x="2819400" y="2084825"/>
            <a:ext cx="3124200" cy="4191000"/>
            <a:chOff x="2448" y="5328"/>
            <a:chExt cx="3168" cy="5779"/>
          </a:xfrm>
        </p:grpSpPr>
        <p:sp>
          <p:nvSpPr>
            <p:cNvPr id="29702" name="AutoShape 6"/>
            <p:cNvSpPr>
              <a:spLocks noChangeArrowheads="1"/>
            </p:cNvSpPr>
            <p:nvPr/>
          </p:nvSpPr>
          <p:spPr bwMode="auto">
            <a:xfrm>
              <a:off x="3337" y="5328"/>
              <a:ext cx="1441" cy="576"/>
            </a:xfrm>
            <a:prstGeom prst="flowChartTerminator">
              <a:avLst/>
            </a:prstGeom>
            <a:solidFill>
              <a:srgbClr val="CCFFFF">
                <a:alpha val="79999"/>
              </a:srgbClr>
            </a:solidFill>
            <a:ln w="9525">
              <a:solidFill>
                <a:srgbClr val="000000"/>
              </a:solidFill>
              <a:miter lim="800000"/>
              <a:headEnd/>
              <a:tailEnd/>
            </a:ln>
          </p:spPr>
          <p:txBody>
            <a:bodyPr/>
            <a:lstStyle/>
            <a:p>
              <a:pPr algn="ctr">
                <a:buClr>
                  <a:srgbClr val="000000"/>
                </a:buClr>
                <a:buSzPct val="100000"/>
                <a:buFont typeface="Times New Roman" panose="02020603050405020304" pitchFamily="18" charset="0"/>
                <a:buNone/>
                <a:defRPr/>
              </a:pPr>
              <a:r>
                <a:rPr lang="en-US" sz="1400" b="1">
                  <a:solidFill>
                    <a:schemeClr val="bg2">
                      <a:lumMod val="65000"/>
                      <a:lumOff val="35000"/>
                    </a:schemeClr>
                  </a:solidFill>
                  <a:ea typeface="+mn-ea"/>
                  <a:cs typeface="+mn-cs"/>
                </a:rPr>
                <a:t>START</a:t>
              </a:r>
              <a:endParaRPr lang="en-US" sz="1400">
                <a:solidFill>
                  <a:schemeClr val="bg2">
                    <a:lumMod val="65000"/>
                    <a:lumOff val="35000"/>
                  </a:schemeClr>
                </a:solidFill>
                <a:ea typeface="+mn-ea"/>
                <a:cs typeface="+mn-cs"/>
              </a:endParaRPr>
            </a:p>
          </p:txBody>
        </p:sp>
        <p:sp>
          <p:nvSpPr>
            <p:cNvPr id="29703" name="Line 7"/>
            <p:cNvSpPr>
              <a:spLocks noChangeShapeType="1"/>
            </p:cNvSpPr>
            <p:nvPr/>
          </p:nvSpPr>
          <p:spPr bwMode="auto">
            <a:xfrm>
              <a:off x="4058" y="5904"/>
              <a:ext cx="0" cy="431"/>
            </a:xfrm>
            <a:prstGeom prst="line">
              <a:avLst/>
            </a:prstGeom>
            <a:noFill/>
            <a:ln w="9525">
              <a:solidFill>
                <a:schemeClr val="tx2">
                  <a:lumMod val="90000"/>
                </a:schemeClr>
              </a:solidFill>
              <a:round/>
              <a:headEnd/>
              <a:tailEnd type="triangle" w="med" len="med"/>
            </a:ln>
          </p:spPr>
          <p:txBody>
            <a:bodyPr/>
            <a:lstStyle/>
            <a:p>
              <a:pPr>
                <a:buClr>
                  <a:srgbClr val="000000"/>
                </a:buClr>
                <a:buSzPct val="100000"/>
                <a:buFont typeface="Times New Roman" panose="02020603050405020304" pitchFamily="18" charset="0"/>
                <a:buNone/>
                <a:defRPr/>
              </a:pPr>
              <a:endParaRPr lang="en-US">
                <a:ea typeface="+mn-ea"/>
                <a:cs typeface="+mn-cs"/>
              </a:endParaRPr>
            </a:p>
          </p:txBody>
        </p:sp>
        <p:sp>
          <p:nvSpPr>
            <p:cNvPr id="29704" name="AutoShape 8"/>
            <p:cNvSpPr>
              <a:spLocks noChangeArrowheads="1"/>
            </p:cNvSpPr>
            <p:nvPr/>
          </p:nvSpPr>
          <p:spPr bwMode="auto">
            <a:xfrm>
              <a:off x="2448" y="6355"/>
              <a:ext cx="3168" cy="865"/>
            </a:xfrm>
            <a:prstGeom prst="flowChartInputOutput">
              <a:avLst/>
            </a:prstGeom>
            <a:solidFill>
              <a:srgbClr val="CCFFFF">
                <a:alpha val="79999"/>
              </a:srgbClr>
            </a:solidFill>
            <a:ln w="9525">
              <a:solidFill>
                <a:srgbClr val="000000"/>
              </a:solidFill>
              <a:miter lim="800000"/>
              <a:headEnd/>
              <a:tailEnd/>
            </a:ln>
          </p:spPr>
          <p:txBody>
            <a:bodyPr/>
            <a:lstStyle/>
            <a:p>
              <a:pPr algn="ctr">
                <a:buClr>
                  <a:srgbClr val="000000"/>
                </a:buClr>
                <a:buSzPct val="100000"/>
                <a:buFont typeface="Times New Roman" panose="02020603050405020304" pitchFamily="18" charset="0"/>
                <a:buNone/>
                <a:defRPr/>
              </a:pPr>
              <a:r>
                <a:rPr lang="en-US" sz="1400" b="1" dirty="0">
                  <a:solidFill>
                    <a:schemeClr val="bg2">
                      <a:lumMod val="65000"/>
                      <a:lumOff val="35000"/>
                    </a:schemeClr>
                  </a:solidFill>
                  <a:ea typeface="+mn-ea"/>
                  <a:cs typeface="+mn-cs"/>
                </a:rPr>
                <a:t>Input</a:t>
              </a:r>
            </a:p>
            <a:p>
              <a:pPr algn="ctr">
                <a:buClr>
                  <a:srgbClr val="000000"/>
                </a:buClr>
                <a:buSzPct val="100000"/>
                <a:buFont typeface="Times New Roman" panose="02020603050405020304" pitchFamily="18" charset="0"/>
                <a:buNone/>
                <a:defRPr/>
              </a:pPr>
              <a:r>
                <a:rPr lang="en-US" sz="1400" b="1" dirty="0">
                  <a:solidFill>
                    <a:schemeClr val="bg2">
                      <a:lumMod val="65000"/>
                      <a:lumOff val="35000"/>
                    </a:schemeClr>
                  </a:solidFill>
                  <a:ea typeface="+mn-ea"/>
                  <a:cs typeface="+mn-cs"/>
                </a:rPr>
                <a:t>L , W</a:t>
              </a:r>
              <a:endParaRPr lang="en-US" sz="1400" dirty="0">
                <a:solidFill>
                  <a:schemeClr val="bg2">
                    <a:lumMod val="65000"/>
                    <a:lumOff val="35000"/>
                  </a:schemeClr>
                </a:solidFill>
                <a:ea typeface="+mn-ea"/>
                <a:cs typeface="+mn-cs"/>
              </a:endParaRPr>
            </a:p>
          </p:txBody>
        </p:sp>
        <p:sp>
          <p:nvSpPr>
            <p:cNvPr id="29705" name="AutoShape 9"/>
            <p:cNvSpPr>
              <a:spLocks noChangeArrowheads="1"/>
            </p:cNvSpPr>
            <p:nvPr/>
          </p:nvSpPr>
          <p:spPr bwMode="auto">
            <a:xfrm>
              <a:off x="2966" y="7802"/>
              <a:ext cx="2141" cy="576"/>
            </a:xfrm>
            <a:prstGeom prst="flowChartProcess">
              <a:avLst/>
            </a:prstGeom>
            <a:solidFill>
              <a:srgbClr val="CCFFFF">
                <a:alpha val="79999"/>
              </a:srgbClr>
            </a:solidFill>
            <a:ln w="9525">
              <a:solidFill>
                <a:srgbClr val="000000"/>
              </a:solidFill>
              <a:miter lim="800000"/>
              <a:headEnd/>
              <a:tailEnd/>
            </a:ln>
          </p:spPr>
          <p:txBody>
            <a:bodyPr/>
            <a:lstStyle/>
            <a:p>
              <a:pPr algn="ctr">
                <a:buClr>
                  <a:srgbClr val="000000"/>
                </a:buClr>
                <a:buSzPct val="100000"/>
                <a:buFont typeface="Times New Roman" panose="02020603050405020304" pitchFamily="18" charset="0"/>
                <a:buNone/>
                <a:defRPr/>
              </a:pPr>
              <a:r>
                <a:rPr lang="en-US" sz="1400" b="1">
                  <a:solidFill>
                    <a:schemeClr val="bg2">
                      <a:lumMod val="65000"/>
                      <a:lumOff val="35000"/>
                    </a:schemeClr>
                  </a:solidFill>
                  <a:ea typeface="+mn-ea"/>
                  <a:cs typeface="+mn-cs"/>
                </a:rPr>
                <a:t>A </a:t>
              </a:r>
              <a:r>
                <a:rPr lang="en-US">
                  <a:solidFill>
                    <a:schemeClr val="bg2">
                      <a:lumMod val="65000"/>
                      <a:lumOff val="35000"/>
                    </a:schemeClr>
                  </a:solidFill>
                  <a:ea typeface="+mn-ea"/>
                  <a:cs typeface="+mn-cs"/>
                  <a:sym typeface="Symbol" pitchFamily="18" charset="2"/>
                </a:rPr>
                <a:t></a:t>
              </a:r>
              <a:r>
                <a:rPr lang="en-US" sz="1400" b="1">
                  <a:solidFill>
                    <a:schemeClr val="bg2">
                      <a:lumMod val="65000"/>
                      <a:lumOff val="35000"/>
                    </a:schemeClr>
                  </a:solidFill>
                  <a:ea typeface="+mn-ea"/>
                  <a:cs typeface="+mn-cs"/>
                </a:rPr>
                <a:t> L x W</a:t>
              </a:r>
            </a:p>
          </p:txBody>
        </p:sp>
        <p:sp>
          <p:nvSpPr>
            <p:cNvPr id="29706" name="Line 10"/>
            <p:cNvSpPr>
              <a:spLocks noChangeShapeType="1"/>
            </p:cNvSpPr>
            <p:nvPr/>
          </p:nvSpPr>
          <p:spPr bwMode="auto">
            <a:xfrm>
              <a:off x="4032" y="7219"/>
              <a:ext cx="0" cy="576"/>
            </a:xfrm>
            <a:prstGeom prst="line">
              <a:avLst/>
            </a:prstGeom>
            <a:noFill/>
            <a:ln w="9525">
              <a:solidFill>
                <a:schemeClr val="tx2">
                  <a:lumMod val="90000"/>
                </a:schemeClr>
              </a:solidFill>
              <a:round/>
              <a:headEnd/>
              <a:tailEnd type="triangle" w="med" len="med"/>
            </a:ln>
          </p:spPr>
          <p:txBody>
            <a:bodyPr/>
            <a:lstStyle/>
            <a:p>
              <a:pPr>
                <a:buClr>
                  <a:srgbClr val="000000"/>
                </a:buClr>
                <a:buSzPct val="100000"/>
                <a:buFont typeface="Times New Roman" panose="02020603050405020304" pitchFamily="18" charset="0"/>
                <a:buNone/>
                <a:defRPr/>
              </a:pPr>
              <a:endParaRPr lang="en-US">
                <a:ea typeface="+mn-ea"/>
                <a:cs typeface="+mn-cs"/>
              </a:endParaRPr>
            </a:p>
          </p:txBody>
        </p:sp>
        <p:sp>
          <p:nvSpPr>
            <p:cNvPr id="29707" name="AutoShape 11"/>
            <p:cNvSpPr>
              <a:spLocks noChangeArrowheads="1"/>
            </p:cNvSpPr>
            <p:nvPr/>
          </p:nvSpPr>
          <p:spPr bwMode="auto">
            <a:xfrm>
              <a:off x="2812" y="8946"/>
              <a:ext cx="2448" cy="1009"/>
            </a:xfrm>
            <a:prstGeom prst="flowChartDisplay">
              <a:avLst/>
            </a:prstGeom>
            <a:solidFill>
              <a:srgbClr val="CCFFFF">
                <a:alpha val="79999"/>
              </a:srgbClr>
            </a:solidFill>
            <a:ln w="9525">
              <a:solidFill>
                <a:srgbClr val="000000"/>
              </a:solidFill>
              <a:miter lim="800000"/>
              <a:headEnd/>
              <a:tailEnd/>
            </a:ln>
          </p:spPr>
          <p:txBody>
            <a:bodyPr/>
            <a:lstStyle/>
            <a:p>
              <a:pPr algn="ctr">
                <a:buClr>
                  <a:srgbClr val="000000"/>
                </a:buClr>
                <a:buSzPct val="100000"/>
                <a:buFont typeface="Times New Roman" panose="02020603050405020304" pitchFamily="18" charset="0"/>
                <a:buNone/>
                <a:defRPr/>
              </a:pPr>
              <a:r>
                <a:rPr lang="en-US" sz="1400" b="1">
                  <a:solidFill>
                    <a:schemeClr val="bg2">
                      <a:lumMod val="65000"/>
                      <a:lumOff val="35000"/>
                    </a:schemeClr>
                  </a:solidFill>
                  <a:ea typeface="+mn-ea"/>
                  <a:cs typeface="+mn-cs"/>
                </a:rPr>
                <a:t>Print</a:t>
              </a:r>
            </a:p>
            <a:p>
              <a:pPr algn="ctr">
                <a:buClr>
                  <a:srgbClr val="000000"/>
                </a:buClr>
                <a:buSzPct val="100000"/>
                <a:buFont typeface="Times New Roman" panose="02020603050405020304" pitchFamily="18" charset="0"/>
                <a:buNone/>
                <a:defRPr/>
              </a:pPr>
              <a:r>
                <a:rPr lang="en-US" sz="1400" b="1">
                  <a:solidFill>
                    <a:schemeClr val="bg2">
                      <a:lumMod val="65000"/>
                      <a:lumOff val="35000"/>
                    </a:schemeClr>
                  </a:solidFill>
                  <a:ea typeface="+mn-ea"/>
                  <a:cs typeface="+mn-cs"/>
                </a:rPr>
                <a:t>A</a:t>
              </a:r>
              <a:endParaRPr lang="en-US" sz="1400">
                <a:solidFill>
                  <a:schemeClr val="bg2">
                    <a:lumMod val="65000"/>
                    <a:lumOff val="35000"/>
                  </a:schemeClr>
                </a:solidFill>
                <a:ea typeface="+mn-ea"/>
                <a:cs typeface="+mn-cs"/>
              </a:endParaRPr>
            </a:p>
          </p:txBody>
        </p:sp>
        <p:sp>
          <p:nvSpPr>
            <p:cNvPr id="29708" name="AutoShape 12"/>
            <p:cNvSpPr>
              <a:spLocks noChangeArrowheads="1"/>
            </p:cNvSpPr>
            <p:nvPr/>
          </p:nvSpPr>
          <p:spPr bwMode="auto">
            <a:xfrm>
              <a:off x="3293" y="10512"/>
              <a:ext cx="1439" cy="595"/>
            </a:xfrm>
            <a:prstGeom prst="flowChartTerminator">
              <a:avLst/>
            </a:prstGeom>
            <a:solidFill>
              <a:srgbClr val="CCFFFF">
                <a:alpha val="79999"/>
              </a:srgbClr>
            </a:solidFill>
            <a:ln w="9525">
              <a:solidFill>
                <a:srgbClr val="000000"/>
              </a:solidFill>
              <a:miter lim="800000"/>
              <a:headEnd/>
              <a:tailEnd/>
            </a:ln>
          </p:spPr>
          <p:txBody>
            <a:bodyPr/>
            <a:lstStyle/>
            <a:p>
              <a:pPr algn="ctr">
                <a:buClr>
                  <a:srgbClr val="000000"/>
                </a:buClr>
                <a:buSzPct val="100000"/>
                <a:buFont typeface="Times New Roman" panose="02020603050405020304" pitchFamily="18" charset="0"/>
                <a:buNone/>
                <a:defRPr/>
              </a:pPr>
              <a:r>
                <a:rPr lang="en-US" sz="1400" b="1">
                  <a:solidFill>
                    <a:schemeClr val="bg2">
                      <a:lumMod val="65000"/>
                      <a:lumOff val="35000"/>
                    </a:schemeClr>
                  </a:solidFill>
                  <a:ea typeface="+mn-ea"/>
                  <a:cs typeface="+mn-cs"/>
                </a:rPr>
                <a:t>STOP</a:t>
              </a:r>
              <a:endParaRPr lang="en-US" sz="1400">
                <a:solidFill>
                  <a:schemeClr val="bg2">
                    <a:lumMod val="65000"/>
                    <a:lumOff val="35000"/>
                  </a:schemeClr>
                </a:solidFill>
                <a:ea typeface="+mn-ea"/>
                <a:cs typeface="+mn-cs"/>
              </a:endParaRPr>
            </a:p>
          </p:txBody>
        </p:sp>
        <p:sp>
          <p:nvSpPr>
            <p:cNvPr id="29709" name="Line 13"/>
            <p:cNvSpPr>
              <a:spLocks noChangeShapeType="1"/>
            </p:cNvSpPr>
            <p:nvPr/>
          </p:nvSpPr>
          <p:spPr bwMode="auto">
            <a:xfrm>
              <a:off x="4032" y="8371"/>
              <a:ext cx="0" cy="576"/>
            </a:xfrm>
            <a:prstGeom prst="line">
              <a:avLst/>
            </a:prstGeom>
            <a:noFill/>
            <a:ln w="9525">
              <a:solidFill>
                <a:schemeClr val="tx2">
                  <a:lumMod val="90000"/>
                </a:schemeClr>
              </a:solidFill>
              <a:round/>
              <a:headEnd/>
              <a:tailEnd type="triangle" w="med" len="med"/>
            </a:ln>
          </p:spPr>
          <p:txBody>
            <a:bodyPr/>
            <a:lstStyle/>
            <a:p>
              <a:pPr>
                <a:buClr>
                  <a:srgbClr val="000000"/>
                </a:buClr>
                <a:buSzPct val="100000"/>
                <a:buFont typeface="Times New Roman" panose="02020603050405020304" pitchFamily="18" charset="0"/>
                <a:buNone/>
                <a:defRPr/>
              </a:pPr>
              <a:endParaRPr lang="en-US">
                <a:ea typeface="+mn-ea"/>
                <a:cs typeface="+mn-cs"/>
              </a:endParaRPr>
            </a:p>
          </p:txBody>
        </p:sp>
        <p:sp>
          <p:nvSpPr>
            <p:cNvPr id="29710" name="Line 14"/>
            <p:cNvSpPr>
              <a:spLocks noChangeShapeType="1"/>
            </p:cNvSpPr>
            <p:nvPr/>
          </p:nvSpPr>
          <p:spPr bwMode="auto">
            <a:xfrm>
              <a:off x="4032" y="9956"/>
              <a:ext cx="0" cy="576"/>
            </a:xfrm>
            <a:prstGeom prst="line">
              <a:avLst/>
            </a:prstGeom>
            <a:noFill/>
            <a:ln w="9525">
              <a:solidFill>
                <a:schemeClr val="tx2">
                  <a:lumMod val="90000"/>
                </a:schemeClr>
              </a:solidFill>
              <a:round/>
              <a:headEnd/>
              <a:tailEnd type="triangle" w="med" len="med"/>
            </a:ln>
          </p:spPr>
          <p:txBody>
            <a:bodyPr/>
            <a:lstStyle/>
            <a:p>
              <a:pPr>
                <a:buClr>
                  <a:srgbClr val="000000"/>
                </a:buClr>
                <a:buSzPct val="100000"/>
                <a:buFont typeface="Times New Roman" panose="02020603050405020304" pitchFamily="18" charset="0"/>
                <a:buNone/>
                <a:defRPr/>
              </a:pPr>
              <a:endParaRPr lang="en-US">
                <a:ea typeface="+mn-ea"/>
                <a:cs typeface="+mn-cs"/>
              </a:endParaRPr>
            </a:p>
          </p:txBody>
        </p:sp>
      </p:grpSp>
      <p:sp>
        <p:nvSpPr>
          <p:cNvPr id="41990" name="Text Box 14"/>
          <p:cNvSpPr txBox="1">
            <a:spLocks noChangeArrowheads="1"/>
          </p:cNvSpPr>
          <p:nvPr/>
        </p:nvSpPr>
        <p:spPr bwMode="auto">
          <a:xfrm>
            <a:off x="309045" y="1285876"/>
            <a:ext cx="2209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50000"/>
              </a:spcBef>
            </a:pPr>
            <a:r>
              <a:rPr lang="en-US" altLang="en-US" sz="2400" b="1" u="sng" dirty="0">
                <a:solidFill>
                  <a:schemeClr val="tx1"/>
                </a:solidFill>
              </a:rPr>
              <a:t>Flowchart</a:t>
            </a:r>
            <a:r>
              <a:rPr lang="en-US" altLang="en-US" sz="2400" dirty="0">
                <a:solidFill>
                  <a:schemeClr val="tx1"/>
                </a:solidFill>
              </a:rPr>
              <a:t> </a:t>
            </a:r>
          </a:p>
        </p:txBody>
      </p:sp>
    </p:spTree>
    <p:extLst>
      <p:ext uri="{BB962C8B-B14F-4D97-AF65-F5344CB8AC3E}">
        <p14:creationId xmlns:p14="http://schemas.microsoft.com/office/powerpoint/2010/main" val="199097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a:t>Example 4 </a:t>
            </a:r>
          </a:p>
        </p:txBody>
      </p:sp>
      <p:sp>
        <p:nvSpPr>
          <p:cNvPr id="48131" name="Rectangle 3"/>
          <p:cNvSpPr>
            <a:spLocks noGrp="1" noChangeArrowheads="1"/>
          </p:cNvSpPr>
          <p:nvPr>
            <p:ph type="body" idx="1"/>
          </p:nvPr>
        </p:nvSpPr>
        <p:spPr>
          <a:xfrm>
            <a:off x="685800" y="2446588"/>
            <a:ext cx="7772400" cy="1626702"/>
          </a:xfrm>
        </p:spPr>
        <p:txBody>
          <a:bodyPr/>
          <a:lstStyle/>
          <a:p>
            <a:pPr eaLnBrk="1" hangingPunct="1">
              <a:lnSpc>
                <a:spcPct val="80000"/>
              </a:lnSpc>
              <a:buFont typeface="Arial" panose="020B0604020202020204" pitchFamily="34" charset="0"/>
              <a:buChar char="•"/>
            </a:pPr>
            <a:r>
              <a:rPr lang="en-US" altLang="en-US" sz="2400" dirty="0"/>
              <a:t>Write a flowchart that reads two values, determines the largest value and prints the largest value with an identifying message.</a:t>
            </a:r>
          </a:p>
          <a:p>
            <a:pPr eaLnBrk="1" hangingPunct="1">
              <a:lnSpc>
                <a:spcPct val="80000"/>
              </a:lnSpc>
              <a:buFont typeface="Wingdings" panose="05000000000000000000" pitchFamily="2" charset="2"/>
              <a:buNone/>
            </a:pPr>
            <a:endParaRPr lang="en-US" altLang="en-US" sz="2400" b="1" dirty="0"/>
          </a:p>
          <a:p>
            <a:pPr eaLnBrk="1" hangingPunct="1">
              <a:lnSpc>
                <a:spcPct val="80000"/>
              </a:lnSpc>
              <a:buFont typeface="Wingdings" panose="05000000000000000000" pitchFamily="2" charset="2"/>
              <a:buNone/>
            </a:pPr>
            <a:endParaRPr lang="en-US" altLang="en-US" sz="2400" i="1" dirty="0"/>
          </a:p>
        </p:txBody>
      </p:sp>
    </p:spTree>
    <p:extLst>
      <p:ext uri="{BB962C8B-B14F-4D97-AF65-F5344CB8AC3E}">
        <p14:creationId xmlns:p14="http://schemas.microsoft.com/office/powerpoint/2010/main" val="21017981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altLang="en-US"/>
              <a:t>Decision Structures </a:t>
            </a:r>
          </a:p>
        </p:txBody>
      </p:sp>
      <p:sp>
        <p:nvSpPr>
          <p:cNvPr id="43011" name="Rectangle 3"/>
          <p:cNvSpPr>
            <a:spLocks noGrp="1" noChangeArrowheads="1"/>
          </p:cNvSpPr>
          <p:nvPr>
            <p:ph type="body" idx="1"/>
          </p:nvPr>
        </p:nvSpPr>
        <p:spPr/>
        <p:txBody>
          <a:bodyPr/>
          <a:lstStyle/>
          <a:p>
            <a:pPr marL="457200" indent="-457200" eaLnBrk="1" hangingPunct="1">
              <a:lnSpc>
                <a:spcPct val="90000"/>
              </a:lnSpc>
              <a:buFont typeface="Arial" panose="020B0604020202020204" pitchFamily="34" charset="0"/>
              <a:buChar char="•"/>
            </a:pPr>
            <a:r>
              <a:rPr lang="en-US" altLang="en-US" sz="2800"/>
              <a:t>The expression A&gt;B is a logical expression</a:t>
            </a:r>
            <a:endParaRPr lang="en-US" altLang="en-US" sz="2800" i="1"/>
          </a:p>
          <a:p>
            <a:pPr marL="457200" indent="-457200" eaLnBrk="1" hangingPunct="1">
              <a:lnSpc>
                <a:spcPct val="90000"/>
              </a:lnSpc>
              <a:buFont typeface="Arial" panose="020B0604020202020204" pitchFamily="34" charset="0"/>
              <a:buChar char="•"/>
            </a:pPr>
            <a:r>
              <a:rPr lang="en-US" altLang="en-US" sz="2800" i="1"/>
              <a:t>it describes a</a:t>
            </a:r>
            <a:r>
              <a:rPr lang="en-US" altLang="en-US" sz="2800" b="1" i="1"/>
              <a:t> condition </a:t>
            </a:r>
            <a:r>
              <a:rPr lang="en-US" altLang="en-US" sz="2800" i="1"/>
              <a:t>we want to test</a:t>
            </a:r>
            <a:endParaRPr lang="en-US" altLang="en-US" sz="2800" b="1" i="1"/>
          </a:p>
          <a:p>
            <a:pPr marL="457200" indent="-457200" eaLnBrk="1" hangingPunct="1">
              <a:lnSpc>
                <a:spcPct val="90000"/>
              </a:lnSpc>
              <a:buFont typeface="Arial" panose="020B0604020202020204" pitchFamily="34" charset="0"/>
              <a:buChar char="•"/>
            </a:pPr>
            <a:r>
              <a:rPr lang="en-US" altLang="en-US" sz="2800" b="1" i="1"/>
              <a:t>if A&gt;B is true (if A is greater than B) </a:t>
            </a:r>
            <a:r>
              <a:rPr lang="en-US" altLang="en-US" sz="2800" i="1"/>
              <a:t>we take the action on left</a:t>
            </a:r>
            <a:endParaRPr lang="en-US" altLang="en-US" sz="2800"/>
          </a:p>
          <a:p>
            <a:pPr marL="457200" indent="-457200" eaLnBrk="1" hangingPunct="1">
              <a:lnSpc>
                <a:spcPct val="90000"/>
              </a:lnSpc>
              <a:buFont typeface="Arial" panose="020B0604020202020204" pitchFamily="34" charset="0"/>
              <a:buChar char="•"/>
            </a:pPr>
            <a:r>
              <a:rPr lang="en-US" altLang="en-US" sz="2800"/>
              <a:t>print the value of A </a:t>
            </a:r>
          </a:p>
          <a:p>
            <a:pPr marL="457200" indent="-457200" eaLnBrk="1" hangingPunct="1">
              <a:lnSpc>
                <a:spcPct val="90000"/>
              </a:lnSpc>
              <a:buFont typeface="Arial" panose="020B0604020202020204" pitchFamily="34" charset="0"/>
              <a:buChar char="•"/>
            </a:pPr>
            <a:r>
              <a:rPr lang="en-US" altLang="en-US" sz="2800" b="1" i="1"/>
              <a:t>if A&gt;B is false (if A is not greater than B) </a:t>
            </a:r>
            <a:r>
              <a:rPr lang="en-US" altLang="en-US" sz="2800" i="1"/>
              <a:t>we take the action on right</a:t>
            </a:r>
            <a:endParaRPr lang="en-US" altLang="en-US" sz="2800"/>
          </a:p>
          <a:p>
            <a:pPr marL="457200" indent="-457200" eaLnBrk="1" hangingPunct="1">
              <a:lnSpc>
                <a:spcPct val="90000"/>
              </a:lnSpc>
              <a:buFont typeface="Arial" panose="020B0604020202020204" pitchFamily="34" charset="0"/>
              <a:buChar char="•"/>
            </a:pPr>
            <a:r>
              <a:rPr lang="en-US" altLang="en-US" sz="2800"/>
              <a:t>print the value of B</a:t>
            </a:r>
            <a:endParaRPr lang="en-US" altLang="en-US" sz="2800" b="1"/>
          </a:p>
        </p:txBody>
      </p:sp>
    </p:spTree>
    <p:extLst>
      <p:ext uri="{BB962C8B-B14F-4D97-AF65-F5344CB8AC3E}">
        <p14:creationId xmlns:p14="http://schemas.microsoft.com/office/powerpoint/2010/main" val="481182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ltLang="en-US"/>
              <a:t>Decision Structures</a:t>
            </a:r>
          </a:p>
        </p:txBody>
      </p:sp>
      <p:grpSp>
        <p:nvGrpSpPr>
          <p:cNvPr id="44035" name="Group 4"/>
          <p:cNvGrpSpPr>
            <a:grpSpLocks/>
          </p:cNvGrpSpPr>
          <p:nvPr/>
        </p:nvGrpSpPr>
        <p:grpSpPr bwMode="auto">
          <a:xfrm>
            <a:off x="1752600" y="2098675"/>
            <a:ext cx="5334000" cy="3006725"/>
            <a:chOff x="2976" y="3931"/>
            <a:chExt cx="6720" cy="3125"/>
          </a:xfrm>
        </p:grpSpPr>
        <p:sp>
          <p:nvSpPr>
            <p:cNvPr id="44038" name="AutoShape 5"/>
            <p:cNvSpPr>
              <a:spLocks noChangeArrowheads="1"/>
            </p:cNvSpPr>
            <p:nvPr/>
          </p:nvSpPr>
          <p:spPr bwMode="auto">
            <a:xfrm>
              <a:off x="5472" y="4320"/>
              <a:ext cx="2016" cy="1786"/>
            </a:xfrm>
            <a:prstGeom prst="flowChartDecision">
              <a:avLst/>
            </a:pr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2400" b="1">
                  <a:solidFill>
                    <a:schemeClr val="tx2"/>
                  </a:solidFill>
                </a:rPr>
                <a:t>is</a:t>
              </a:r>
            </a:p>
            <a:p>
              <a:pPr algn="ctr">
                <a:spcBef>
                  <a:spcPct val="0"/>
                </a:spcBef>
              </a:pPr>
              <a:r>
                <a:rPr lang="en-US" altLang="en-US" sz="2400" b="1">
                  <a:solidFill>
                    <a:schemeClr val="tx2"/>
                  </a:solidFill>
                </a:rPr>
                <a:t>A&gt;B</a:t>
              </a:r>
              <a:endParaRPr lang="en-US" altLang="en-US" sz="2400">
                <a:solidFill>
                  <a:schemeClr val="tx2"/>
                </a:solidFill>
              </a:endParaRPr>
            </a:p>
          </p:txBody>
        </p:sp>
        <p:sp>
          <p:nvSpPr>
            <p:cNvPr id="44039" name="Line 6"/>
            <p:cNvSpPr>
              <a:spLocks noChangeShapeType="1"/>
            </p:cNvSpPr>
            <p:nvPr/>
          </p:nvSpPr>
          <p:spPr bwMode="auto">
            <a:xfrm>
              <a:off x="7200" y="4896"/>
              <a:ext cx="672" cy="2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0" name="Line 7"/>
            <p:cNvSpPr>
              <a:spLocks noChangeShapeType="1"/>
            </p:cNvSpPr>
            <p:nvPr/>
          </p:nvSpPr>
          <p:spPr bwMode="auto">
            <a:xfrm>
              <a:off x="8064" y="5314"/>
              <a:ext cx="0" cy="446"/>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1" name="Line 8"/>
            <p:cNvSpPr>
              <a:spLocks noChangeShapeType="1"/>
            </p:cNvSpPr>
            <p:nvPr/>
          </p:nvSpPr>
          <p:spPr bwMode="auto">
            <a:xfrm>
              <a:off x="4896" y="4918"/>
              <a:ext cx="864"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2" name="AutoShape 10"/>
            <p:cNvSpPr>
              <a:spLocks noChangeArrowheads="1"/>
            </p:cNvSpPr>
            <p:nvPr/>
          </p:nvSpPr>
          <p:spPr bwMode="auto">
            <a:xfrm>
              <a:off x="7200" y="5760"/>
              <a:ext cx="2496" cy="576"/>
            </a:xfrm>
            <a:prstGeom prst="flowChartDisplay">
              <a:avLst/>
            </a:pr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2400" b="1">
                  <a:solidFill>
                    <a:schemeClr val="tx2"/>
                  </a:solidFill>
                </a:rPr>
                <a:t>Print B</a:t>
              </a:r>
              <a:endParaRPr lang="en-US" altLang="en-US" sz="2400">
                <a:solidFill>
                  <a:schemeClr val="tx2"/>
                </a:solidFill>
              </a:endParaRPr>
            </a:p>
          </p:txBody>
        </p:sp>
        <p:sp>
          <p:nvSpPr>
            <p:cNvPr id="44043" name="AutoShape 11"/>
            <p:cNvSpPr>
              <a:spLocks noChangeArrowheads="1"/>
            </p:cNvSpPr>
            <p:nvPr/>
          </p:nvSpPr>
          <p:spPr bwMode="auto">
            <a:xfrm>
              <a:off x="2976" y="5752"/>
              <a:ext cx="2496" cy="576"/>
            </a:xfrm>
            <a:prstGeom prst="flowChartDisplay">
              <a:avLst/>
            </a:pr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2400" b="1">
                  <a:solidFill>
                    <a:schemeClr val="tx2"/>
                  </a:solidFill>
                </a:rPr>
                <a:t>Print A</a:t>
              </a:r>
              <a:endParaRPr lang="en-US" altLang="en-US" sz="2400">
                <a:solidFill>
                  <a:schemeClr val="tx2"/>
                </a:solidFill>
              </a:endParaRPr>
            </a:p>
          </p:txBody>
        </p:sp>
        <p:sp>
          <p:nvSpPr>
            <p:cNvPr id="44044" name="Line 12"/>
            <p:cNvSpPr>
              <a:spLocks noChangeShapeType="1"/>
            </p:cNvSpPr>
            <p:nvPr/>
          </p:nvSpPr>
          <p:spPr bwMode="auto">
            <a:xfrm>
              <a:off x="6528" y="3931"/>
              <a:ext cx="0" cy="43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5" name="Line 13"/>
            <p:cNvSpPr>
              <a:spLocks noChangeShapeType="1"/>
            </p:cNvSpPr>
            <p:nvPr/>
          </p:nvSpPr>
          <p:spPr bwMode="auto">
            <a:xfrm>
              <a:off x="4608" y="6336"/>
              <a:ext cx="0" cy="288"/>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6" name="Line 14"/>
            <p:cNvSpPr>
              <a:spLocks noChangeShapeType="1"/>
            </p:cNvSpPr>
            <p:nvPr/>
          </p:nvSpPr>
          <p:spPr bwMode="auto">
            <a:xfrm>
              <a:off x="4608" y="6624"/>
              <a:ext cx="3456"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7" name="Line 15"/>
            <p:cNvSpPr>
              <a:spLocks noChangeShapeType="1"/>
            </p:cNvSpPr>
            <p:nvPr/>
          </p:nvSpPr>
          <p:spPr bwMode="auto">
            <a:xfrm flipV="1">
              <a:off x="8064" y="6336"/>
              <a:ext cx="0" cy="288"/>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8" name="Line 16"/>
            <p:cNvSpPr>
              <a:spLocks noChangeShapeType="1"/>
            </p:cNvSpPr>
            <p:nvPr/>
          </p:nvSpPr>
          <p:spPr bwMode="auto">
            <a:xfrm>
              <a:off x="6192" y="6624"/>
              <a:ext cx="0" cy="43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049" name="Text Box 17"/>
            <p:cNvSpPr txBox="1">
              <a:spLocks noChangeArrowheads="1"/>
            </p:cNvSpPr>
            <p:nvPr/>
          </p:nvSpPr>
          <p:spPr bwMode="auto">
            <a:xfrm>
              <a:off x="4032" y="4680"/>
              <a:ext cx="864" cy="432"/>
            </a:xfrm>
            <a:prstGeom prst="rect">
              <a:avLst/>
            </a:pr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2400" b="1">
                  <a:solidFill>
                    <a:schemeClr val="tx2"/>
                  </a:solidFill>
                </a:rPr>
                <a:t>Y</a:t>
              </a:r>
              <a:endParaRPr lang="en-US" altLang="en-US" sz="2400">
                <a:solidFill>
                  <a:schemeClr val="tx2"/>
                </a:solidFill>
              </a:endParaRPr>
            </a:p>
          </p:txBody>
        </p:sp>
        <p:sp>
          <p:nvSpPr>
            <p:cNvPr id="44050" name="Text Box 18"/>
            <p:cNvSpPr txBox="1">
              <a:spLocks noChangeArrowheads="1"/>
            </p:cNvSpPr>
            <p:nvPr/>
          </p:nvSpPr>
          <p:spPr bwMode="auto">
            <a:xfrm>
              <a:off x="7872" y="4838"/>
              <a:ext cx="864" cy="432"/>
            </a:xfrm>
            <a:prstGeom prst="rect">
              <a:avLst/>
            </a:pr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2400" b="1">
                  <a:solidFill>
                    <a:schemeClr val="tx2"/>
                  </a:solidFill>
                </a:rPr>
                <a:t>N</a:t>
              </a:r>
              <a:endParaRPr lang="en-US" altLang="en-US" sz="2400">
                <a:solidFill>
                  <a:schemeClr val="tx2"/>
                </a:solidFill>
              </a:endParaRPr>
            </a:p>
          </p:txBody>
        </p:sp>
      </p:grpSp>
      <p:cxnSp>
        <p:nvCxnSpPr>
          <p:cNvPr id="44037" name="Straight Arrow Connector 21"/>
          <p:cNvCxnSpPr>
            <a:cxnSpLocks noChangeShapeType="1"/>
          </p:cNvCxnSpPr>
          <p:nvPr/>
        </p:nvCxnSpPr>
        <p:spPr bwMode="auto">
          <a:xfrm rot="5400000">
            <a:off x="2667001" y="3581400"/>
            <a:ext cx="609600" cy="3175"/>
          </a:xfrm>
          <a:prstGeom prst="straightConnector1">
            <a:avLst/>
          </a:prstGeom>
          <a:noFill/>
          <a:ln w="9525">
            <a:solidFill>
              <a:schemeClr val="tx2"/>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074821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2"/>
          <p:cNvSpPr txBox="1">
            <a:spLocks noChangeArrowheads="1"/>
          </p:cNvSpPr>
          <p:nvPr/>
        </p:nvSpPr>
        <p:spPr bwMode="auto">
          <a:xfrm>
            <a:off x="609600" y="228600"/>
            <a:ext cx="7772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000" b="1" u="sng" dirty="0">
                <a:solidFill>
                  <a:schemeClr val="accent1">
                    <a:lumMod val="50000"/>
                  </a:schemeClr>
                </a:solidFill>
                <a:latin typeface="Arial" panose="020B0604020202020204" pitchFamily="34" charset="0"/>
                <a:cs typeface="Arial" panose="020B0604020202020204" pitchFamily="34" charset="0"/>
              </a:rPr>
              <a:t>What is Computer Science?</a:t>
            </a:r>
          </a:p>
        </p:txBody>
      </p:sp>
      <p:sp>
        <p:nvSpPr>
          <p:cNvPr id="10244" name="Text Box 3"/>
          <p:cNvSpPr txBox="1">
            <a:spLocks noChangeArrowheads="1"/>
          </p:cNvSpPr>
          <p:nvPr/>
        </p:nvSpPr>
        <p:spPr bwMode="auto">
          <a:xfrm>
            <a:off x="304800" y="1143000"/>
            <a:ext cx="8458200" cy="518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850"/>
              </a:spcBef>
              <a:buSzPct val="75000"/>
              <a:buFont typeface="Monotype Sorts" charset="2"/>
              <a:buChar char=""/>
            </a:pPr>
            <a:r>
              <a:rPr lang="en-US" altLang="en-US" sz="3400" dirty="0">
                <a:solidFill>
                  <a:srgbClr val="000000"/>
                </a:solidFill>
              </a:rPr>
              <a:t>Computer Science can be summarized with two simple words: </a:t>
            </a:r>
            <a:r>
              <a:rPr lang="en-US" altLang="en-US" sz="3400" b="1" u="sng" dirty="0">
                <a:solidFill>
                  <a:srgbClr val="000000"/>
                </a:solidFill>
              </a:rPr>
              <a:t>problem solving</a:t>
            </a:r>
            <a:r>
              <a:rPr lang="en-US" altLang="en-US" sz="3400" dirty="0">
                <a:solidFill>
                  <a:srgbClr val="000000"/>
                </a:solidFill>
              </a:rPr>
              <a:t>.</a:t>
            </a:r>
          </a:p>
          <a:p>
            <a:pPr>
              <a:spcBef>
                <a:spcPts val="850"/>
              </a:spcBef>
              <a:buSzPct val="75000"/>
              <a:buFont typeface="Monotype Sorts" charset="2"/>
              <a:buChar char=""/>
            </a:pPr>
            <a:r>
              <a:rPr lang="en-US" altLang="en-US" sz="3400" dirty="0">
                <a:solidFill>
                  <a:srgbClr val="000000"/>
                </a:solidFill>
              </a:rPr>
              <a:t>Computer Science is the study of problems, problem-solving, and the solutions that come out of this problem-solving process.</a:t>
            </a:r>
          </a:p>
          <a:p>
            <a:pPr>
              <a:spcBef>
                <a:spcPts val="850"/>
              </a:spcBef>
              <a:buSzPct val="75000"/>
              <a:buFont typeface="Monotype Sorts" charset="2"/>
              <a:buChar char=""/>
            </a:pPr>
            <a:r>
              <a:rPr lang="en-US" altLang="en-US" sz="3400" dirty="0">
                <a:solidFill>
                  <a:srgbClr val="000000"/>
                </a:solidFill>
              </a:rPr>
              <a:t>Given a problem, the goal is to develop an </a:t>
            </a:r>
            <a:r>
              <a:rPr lang="en-US" altLang="en-US" sz="3400" b="1" i="1" dirty="0">
                <a:solidFill>
                  <a:srgbClr val="000000"/>
                </a:solidFill>
              </a:rPr>
              <a:t>algorithm</a:t>
            </a:r>
            <a:r>
              <a:rPr lang="en-US" altLang="en-US" sz="3400" dirty="0">
                <a:solidFill>
                  <a:srgbClr val="000000"/>
                </a:solidFill>
              </a:rPr>
              <a:t> to solve the problem.</a:t>
            </a:r>
          </a:p>
          <a:p>
            <a:pPr>
              <a:spcBef>
                <a:spcPts val="850"/>
              </a:spcBef>
              <a:buSzPct val="75000"/>
              <a:buFont typeface="Monotype Sorts" charset="2"/>
              <a:buChar char=""/>
            </a:pPr>
            <a:r>
              <a:rPr lang="en-US" altLang="en-US" sz="3400" dirty="0">
                <a:solidFill>
                  <a:srgbClr val="000000"/>
                </a:solidFill>
              </a:rPr>
              <a:t>An algorithm is a step-by-step list of instructions to solve the problem.</a:t>
            </a:r>
          </a:p>
          <a:p>
            <a:pPr>
              <a:spcBef>
                <a:spcPts val="850"/>
              </a:spcBef>
              <a:buSzPct val="75000"/>
              <a:buFont typeface="Monotype Sorts" charset="2"/>
              <a:buNone/>
            </a:pPr>
            <a:endParaRPr lang="en-US" altLang="en-US" sz="3400" dirty="0">
              <a:solidFill>
                <a:srgbClr val="000000"/>
              </a:solidFill>
            </a:endParaRPr>
          </a:p>
          <a:p>
            <a:pPr>
              <a:spcBef>
                <a:spcPts val="850"/>
              </a:spcBef>
              <a:buSzPct val="75000"/>
              <a:buFont typeface="Monotype Sorts" charset="2"/>
              <a:buNone/>
            </a:pPr>
            <a:endParaRPr lang="en-US" altLang="en-US" sz="3400" dirty="0">
              <a:solidFill>
                <a:srgbClr val="000000"/>
              </a:solidFill>
            </a:endParaRPr>
          </a:p>
        </p:txBody>
      </p:sp>
    </p:spTree>
    <p:extLst>
      <p:ext uri="{BB962C8B-B14F-4D97-AF65-F5344CB8AC3E}">
        <p14:creationId xmlns:p14="http://schemas.microsoft.com/office/powerpoint/2010/main" val="1393247998"/>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0"/>
            <a:ext cx="7772400" cy="762000"/>
          </a:xfrm>
        </p:spPr>
        <p:txBody>
          <a:bodyPr/>
          <a:lstStyle/>
          <a:p>
            <a:pPr eaLnBrk="1" hangingPunct="1"/>
            <a:r>
              <a:rPr lang="en-US" altLang="en-US"/>
              <a:t>Example 4 </a:t>
            </a:r>
          </a:p>
        </p:txBody>
      </p:sp>
      <p:grpSp>
        <p:nvGrpSpPr>
          <p:cNvPr id="49155" name="Group 26"/>
          <p:cNvGrpSpPr>
            <a:grpSpLocks/>
          </p:cNvGrpSpPr>
          <p:nvPr/>
        </p:nvGrpSpPr>
        <p:grpSpPr bwMode="auto">
          <a:xfrm>
            <a:off x="2514600" y="990600"/>
            <a:ext cx="4419600" cy="5257800"/>
            <a:chOff x="2688" y="720"/>
            <a:chExt cx="2784" cy="3312"/>
          </a:xfrm>
        </p:grpSpPr>
        <p:sp>
          <p:nvSpPr>
            <p:cNvPr id="49157" name="AutoShape 5"/>
            <p:cNvSpPr>
              <a:spLocks noChangeArrowheads="1"/>
            </p:cNvSpPr>
            <p:nvPr/>
          </p:nvSpPr>
          <p:spPr bwMode="auto">
            <a:xfrm>
              <a:off x="2688" y="2464"/>
              <a:ext cx="1071" cy="272"/>
            </a:xfrm>
            <a:prstGeom prst="flowChartProcess">
              <a:avLst/>
            </a:prstGeom>
            <a:solidFill>
              <a:srgbClr val="FFFF99"/>
            </a:solidFill>
            <a:ln w="9525">
              <a:solidFill>
                <a:srgbClr val="000000"/>
              </a:solidFill>
              <a:miter lim="800000"/>
              <a:headEnd/>
              <a:tailEnd/>
            </a:ln>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pPr>
              <a:r>
                <a:rPr lang="en-US" altLang="en-US" sz="1400" b="1">
                  <a:solidFill>
                    <a:schemeClr val="bg2"/>
                  </a:solidFill>
                </a:rPr>
                <a:t>MAX </a:t>
              </a:r>
              <a:r>
                <a:rPr lang="en-US" altLang="en-US" sz="2400">
                  <a:solidFill>
                    <a:schemeClr val="bg2"/>
                  </a:solidFill>
                  <a:sym typeface="Symbol" panose="05050102010706020507" pitchFamily="18" charset="2"/>
                </a:rPr>
                <a:t></a:t>
              </a:r>
              <a:r>
                <a:rPr lang="en-US" altLang="en-US" sz="1400" b="1">
                  <a:solidFill>
                    <a:schemeClr val="bg2"/>
                  </a:solidFill>
                </a:rPr>
                <a:t> VALUE1</a:t>
              </a:r>
              <a:endParaRPr lang="en-US" altLang="en-US" sz="1400" b="1">
                <a:solidFill>
                  <a:schemeClr val="bg2"/>
                </a:solidFill>
                <a:latin typeface="TimesNewRomanPSMT" charset="0"/>
              </a:endParaRPr>
            </a:p>
            <a:p>
              <a:pPr>
                <a:spcBef>
                  <a:spcPct val="0"/>
                </a:spcBef>
              </a:pPr>
              <a:endParaRPr lang="en-US" altLang="en-US" sz="1400">
                <a:solidFill>
                  <a:schemeClr val="bg2"/>
                </a:solidFill>
              </a:endParaRPr>
            </a:p>
          </p:txBody>
        </p:sp>
        <p:sp>
          <p:nvSpPr>
            <p:cNvPr id="49158" name="AutoShape 6"/>
            <p:cNvSpPr>
              <a:spLocks noChangeArrowheads="1"/>
            </p:cNvSpPr>
            <p:nvPr/>
          </p:nvSpPr>
          <p:spPr bwMode="auto">
            <a:xfrm>
              <a:off x="2797" y="3133"/>
              <a:ext cx="2356" cy="426"/>
            </a:xfrm>
            <a:prstGeom prst="flowChartDisplay">
              <a:avLst/>
            </a:prstGeom>
            <a:solidFill>
              <a:srgbClr val="FFFF99"/>
            </a:solidFill>
            <a:ln w="9525">
              <a:solidFill>
                <a:srgbClr val="000000"/>
              </a:solidFill>
              <a:miter lim="800000"/>
              <a:headEnd/>
              <a:tailEnd/>
            </a:ln>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1400" b="1">
                  <a:solidFill>
                    <a:schemeClr val="bg2"/>
                  </a:solidFill>
                </a:rPr>
                <a:t>Print</a:t>
              </a:r>
            </a:p>
            <a:p>
              <a:pPr algn="ctr">
                <a:spcBef>
                  <a:spcPct val="0"/>
                </a:spcBef>
              </a:pPr>
              <a:r>
                <a:rPr lang="en-US" altLang="en-US" sz="1400" b="1" i="1">
                  <a:solidFill>
                    <a:schemeClr val="bg2"/>
                  </a:solidFill>
                </a:rPr>
                <a:t>“The largest value is”, MAX</a:t>
              </a:r>
              <a:r>
                <a:rPr lang="en-US" altLang="en-US" sz="1400" b="1">
                  <a:solidFill>
                    <a:schemeClr val="bg2"/>
                  </a:solidFill>
                </a:rPr>
                <a:t> </a:t>
              </a:r>
              <a:endParaRPr lang="en-US" altLang="en-US" sz="1400">
                <a:solidFill>
                  <a:schemeClr val="bg2"/>
                </a:solidFill>
              </a:endParaRPr>
            </a:p>
          </p:txBody>
        </p:sp>
        <p:sp>
          <p:nvSpPr>
            <p:cNvPr id="49159" name="AutoShape 7"/>
            <p:cNvSpPr>
              <a:spLocks noChangeArrowheads="1"/>
            </p:cNvSpPr>
            <p:nvPr/>
          </p:nvSpPr>
          <p:spPr bwMode="auto">
            <a:xfrm>
              <a:off x="3644" y="3729"/>
              <a:ext cx="714" cy="303"/>
            </a:xfrm>
            <a:prstGeom prst="flowChartTerminator">
              <a:avLst/>
            </a:prstGeom>
            <a:solidFill>
              <a:srgbClr val="FFFF99"/>
            </a:solidFill>
            <a:ln w="9525">
              <a:solidFill>
                <a:srgbClr val="000000"/>
              </a:solidFill>
              <a:miter lim="800000"/>
              <a:headEnd/>
              <a:tailEnd/>
            </a:ln>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1400" b="1">
                  <a:solidFill>
                    <a:schemeClr val="bg2"/>
                  </a:solidFill>
                </a:rPr>
                <a:t>STOP</a:t>
              </a:r>
              <a:endParaRPr lang="en-US" altLang="en-US" sz="1400">
                <a:solidFill>
                  <a:schemeClr val="bg2"/>
                </a:solidFill>
              </a:endParaRPr>
            </a:p>
          </p:txBody>
        </p:sp>
        <p:sp>
          <p:nvSpPr>
            <p:cNvPr id="49160" name="Line 8"/>
            <p:cNvSpPr>
              <a:spLocks noChangeShapeType="1"/>
            </p:cNvSpPr>
            <p:nvPr/>
          </p:nvSpPr>
          <p:spPr bwMode="auto">
            <a:xfrm>
              <a:off x="4005" y="3556"/>
              <a:ext cx="0" cy="18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61" name="AutoShape 9"/>
            <p:cNvSpPr>
              <a:spLocks noChangeArrowheads="1"/>
            </p:cNvSpPr>
            <p:nvPr/>
          </p:nvSpPr>
          <p:spPr bwMode="auto">
            <a:xfrm>
              <a:off x="3654" y="1731"/>
              <a:ext cx="906" cy="669"/>
            </a:xfrm>
            <a:prstGeom prst="flowChartDecision">
              <a:avLst/>
            </a:prstGeom>
            <a:solidFill>
              <a:srgbClr val="FFFF99"/>
            </a:solidFill>
            <a:ln w="9525">
              <a:solidFill>
                <a:srgbClr val="000000"/>
              </a:solidFill>
              <a:miter lim="800000"/>
              <a:headEnd/>
              <a:tailEnd/>
            </a:ln>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pPr>
              <a:endParaRPr lang="tr-TR" altLang="en-US" sz="1400">
                <a:solidFill>
                  <a:schemeClr val="bg2"/>
                </a:solidFill>
              </a:endParaRPr>
            </a:p>
          </p:txBody>
        </p:sp>
        <p:sp>
          <p:nvSpPr>
            <p:cNvPr id="49162" name="Line 10"/>
            <p:cNvSpPr>
              <a:spLocks noChangeShapeType="1"/>
            </p:cNvSpPr>
            <p:nvPr/>
          </p:nvSpPr>
          <p:spPr bwMode="auto">
            <a:xfrm>
              <a:off x="4510" y="2024"/>
              <a:ext cx="42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163" name="Line 11"/>
            <p:cNvSpPr>
              <a:spLocks noChangeShapeType="1"/>
            </p:cNvSpPr>
            <p:nvPr/>
          </p:nvSpPr>
          <p:spPr bwMode="auto">
            <a:xfrm>
              <a:off x="4939" y="2024"/>
              <a:ext cx="0" cy="44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64" name="Line 12"/>
            <p:cNvSpPr>
              <a:spLocks noChangeShapeType="1"/>
            </p:cNvSpPr>
            <p:nvPr/>
          </p:nvSpPr>
          <p:spPr bwMode="auto">
            <a:xfrm>
              <a:off x="3235" y="2024"/>
              <a:ext cx="42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165" name="Line 13"/>
            <p:cNvSpPr>
              <a:spLocks noChangeShapeType="1"/>
            </p:cNvSpPr>
            <p:nvPr/>
          </p:nvSpPr>
          <p:spPr bwMode="auto">
            <a:xfrm>
              <a:off x="3235" y="2024"/>
              <a:ext cx="0" cy="44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66" name="Line 14"/>
            <p:cNvSpPr>
              <a:spLocks noChangeShapeType="1"/>
            </p:cNvSpPr>
            <p:nvPr/>
          </p:nvSpPr>
          <p:spPr bwMode="auto">
            <a:xfrm>
              <a:off x="3225" y="2684"/>
              <a:ext cx="0" cy="2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167" name="Line 15"/>
            <p:cNvSpPr>
              <a:spLocks noChangeShapeType="1"/>
            </p:cNvSpPr>
            <p:nvPr/>
          </p:nvSpPr>
          <p:spPr bwMode="auto">
            <a:xfrm>
              <a:off x="3225" y="2904"/>
              <a:ext cx="171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168" name="Line 16"/>
            <p:cNvSpPr>
              <a:spLocks noChangeShapeType="1"/>
            </p:cNvSpPr>
            <p:nvPr/>
          </p:nvSpPr>
          <p:spPr bwMode="auto">
            <a:xfrm flipV="1">
              <a:off x="4939" y="2684"/>
              <a:ext cx="0" cy="2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169" name="Line 17"/>
            <p:cNvSpPr>
              <a:spLocks noChangeShapeType="1"/>
            </p:cNvSpPr>
            <p:nvPr/>
          </p:nvSpPr>
          <p:spPr bwMode="auto">
            <a:xfrm>
              <a:off x="4011" y="2904"/>
              <a:ext cx="0" cy="21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70" name="Text Box 18"/>
            <p:cNvSpPr txBox="1">
              <a:spLocks noChangeArrowheads="1"/>
            </p:cNvSpPr>
            <p:nvPr/>
          </p:nvSpPr>
          <p:spPr bwMode="auto">
            <a:xfrm>
              <a:off x="3154" y="1804"/>
              <a:ext cx="428"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1400" b="1">
                  <a:solidFill>
                    <a:schemeClr val="tx1"/>
                  </a:solidFill>
                </a:rPr>
                <a:t>Y</a:t>
              </a:r>
              <a:endParaRPr lang="en-US" altLang="en-US" sz="1400">
                <a:solidFill>
                  <a:schemeClr val="tx1"/>
                </a:solidFill>
              </a:endParaRPr>
            </a:p>
          </p:txBody>
        </p:sp>
        <p:sp>
          <p:nvSpPr>
            <p:cNvPr id="49171" name="Text Box 19"/>
            <p:cNvSpPr txBox="1">
              <a:spLocks noChangeArrowheads="1"/>
            </p:cNvSpPr>
            <p:nvPr/>
          </p:nvSpPr>
          <p:spPr bwMode="auto">
            <a:xfrm>
              <a:off x="4724" y="1804"/>
              <a:ext cx="429"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pPr>
              <a:r>
                <a:rPr lang="en-US" altLang="en-US" sz="1400" b="1">
                  <a:solidFill>
                    <a:schemeClr val="tx1"/>
                  </a:solidFill>
                </a:rPr>
                <a:t>N</a:t>
              </a:r>
              <a:endParaRPr lang="en-US" altLang="en-US" sz="1400">
                <a:solidFill>
                  <a:schemeClr val="tx1"/>
                </a:solidFill>
              </a:endParaRPr>
            </a:p>
          </p:txBody>
        </p:sp>
        <p:sp>
          <p:nvSpPr>
            <p:cNvPr id="49172" name="AutoShape 20"/>
            <p:cNvSpPr>
              <a:spLocks noChangeArrowheads="1"/>
            </p:cNvSpPr>
            <p:nvPr/>
          </p:nvSpPr>
          <p:spPr bwMode="auto">
            <a:xfrm>
              <a:off x="3737" y="720"/>
              <a:ext cx="714" cy="293"/>
            </a:xfrm>
            <a:prstGeom prst="flowChartTerminator">
              <a:avLst/>
            </a:prstGeom>
            <a:solidFill>
              <a:srgbClr val="FFFF99"/>
            </a:solidFill>
            <a:ln w="9525">
              <a:solidFill>
                <a:srgbClr val="000000"/>
              </a:solidFill>
              <a:miter lim="800000"/>
              <a:headEnd/>
              <a:tailEnd/>
            </a:ln>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pPr>
              <a:r>
                <a:rPr lang="en-US" altLang="en-US" sz="1400" b="1">
                  <a:solidFill>
                    <a:schemeClr val="bg2"/>
                  </a:solidFill>
                </a:rPr>
                <a:t>START</a:t>
              </a:r>
              <a:endParaRPr lang="en-US" altLang="en-US" sz="1400">
                <a:solidFill>
                  <a:schemeClr val="bg2"/>
                </a:solidFill>
              </a:endParaRPr>
            </a:p>
          </p:txBody>
        </p:sp>
        <p:sp>
          <p:nvSpPr>
            <p:cNvPr id="49173" name="Line 21"/>
            <p:cNvSpPr>
              <a:spLocks noChangeShapeType="1"/>
            </p:cNvSpPr>
            <p:nvPr/>
          </p:nvSpPr>
          <p:spPr bwMode="auto">
            <a:xfrm>
              <a:off x="4094" y="1013"/>
              <a:ext cx="0" cy="18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74" name="AutoShape 22"/>
            <p:cNvSpPr>
              <a:spLocks noChangeArrowheads="1"/>
            </p:cNvSpPr>
            <p:nvPr/>
          </p:nvSpPr>
          <p:spPr bwMode="auto">
            <a:xfrm>
              <a:off x="3154" y="1214"/>
              <a:ext cx="1847" cy="348"/>
            </a:xfrm>
            <a:prstGeom prst="flowChartInputOutput">
              <a:avLst/>
            </a:prstGeom>
            <a:solidFill>
              <a:srgbClr val="FFFF99"/>
            </a:solidFill>
            <a:ln w="9525">
              <a:solidFill>
                <a:srgbClr val="000000"/>
              </a:solidFill>
              <a:miter lim="800000"/>
              <a:headEnd/>
              <a:tailEnd/>
            </a:ln>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1400" b="1">
                  <a:solidFill>
                    <a:schemeClr val="bg2"/>
                  </a:solidFill>
                </a:rPr>
                <a:t>Input</a:t>
              </a:r>
            </a:p>
            <a:p>
              <a:pPr algn="ctr">
                <a:spcBef>
                  <a:spcPct val="0"/>
                </a:spcBef>
              </a:pPr>
              <a:r>
                <a:rPr lang="en-US" altLang="en-US" sz="1400" b="1">
                  <a:solidFill>
                    <a:schemeClr val="bg2"/>
                  </a:solidFill>
                </a:rPr>
                <a:t>VALUE1,VALUE2</a:t>
              </a:r>
              <a:endParaRPr lang="en-US" altLang="en-US" sz="1400">
                <a:solidFill>
                  <a:schemeClr val="bg2"/>
                </a:solidFill>
              </a:endParaRPr>
            </a:p>
          </p:txBody>
        </p:sp>
        <p:sp>
          <p:nvSpPr>
            <p:cNvPr id="49175" name="Line 23"/>
            <p:cNvSpPr>
              <a:spLocks noChangeShapeType="1"/>
            </p:cNvSpPr>
            <p:nvPr/>
          </p:nvSpPr>
          <p:spPr bwMode="auto">
            <a:xfrm>
              <a:off x="4082" y="1562"/>
              <a:ext cx="0" cy="18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176" name="AutoShape 24"/>
            <p:cNvSpPr>
              <a:spLocks noChangeArrowheads="1"/>
            </p:cNvSpPr>
            <p:nvPr/>
          </p:nvSpPr>
          <p:spPr bwMode="auto">
            <a:xfrm>
              <a:off x="4401" y="2473"/>
              <a:ext cx="1071" cy="263"/>
            </a:xfrm>
            <a:prstGeom prst="flowChartProcess">
              <a:avLst/>
            </a:prstGeom>
            <a:solidFill>
              <a:srgbClr val="FFFF99"/>
            </a:solidFill>
            <a:ln w="9525">
              <a:solidFill>
                <a:srgbClr val="000000"/>
              </a:solidFill>
              <a:miter lim="800000"/>
              <a:headEnd/>
              <a:tailEnd/>
            </a:ln>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0"/>
                </a:spcBef>
              </a:pPr>
              <a:r>
                <a:rPr lang="en-US" altLang="en-US" sz="1400" b="1">
                  <a:solidFill>
                    <a:schemeClr val="bg2"/>
                  </a:solidFill>
                </a:rPr>
                <a:t>MAX </a:t>
              </a:r>
              <a:r>
                <a:rPr lang="en-US" altLang="en-US" sz="2400">
                  <a:solidFill>
                    <a:schemeClr val="bg2"/>
                  </a:solidFill>
                  <a:sym typeface="Symbol" panose="05050102010706020507" pitchFamily="18" charset="2"/>
                </a:rPr>
                <a:t></a:t>
              </a:r>
              <a:r>
                <a:rPr lang="en-US" altLang="en-US" sz="1400" b="1">
                  <a:solidFill>
                    <a:schemeClr val="bg2"/>
                  </a:solidFill>
                </a:rPr>
                <a:t> VALUE2</a:t>
              </a:r>
              <a:endParaRPr lang="en-US" altLang="en-US" sz="1400" b="1">
                <a:solidFill>
                  <a:schemeClr val="bg2"/>
                </a:solidFill>
                <a:latin typeface="TimesNewRomanPSMT" charset="0"/>
              </a:endParaRPr>
            </a:p>
            <a:p>
              <a:pPr>
                <a:spcBef>
                  <a:spcPct val="0"/>
                </a:spcBef>
              </a:pPr>
              <a:endParaRPr lang="en-US" altLang="en-US" sz="1400">
                <a:solidFill>
                  <a:schemeClr val="bg2"/>
                </a:solidFill>
              </a:endParaRPr>
            </a:p>
          </p:txBody>
        </p:sp>
        <p:sp>
          <p:nvSpPr>
            <p:cNvPr id="49177" name="Text Box 25"/>
            <p:cNvSpPr txBox="1">
              <a:spLocks noChangeArrowheads="1"/>
            </p:cNvSpPr>
            <p:nvPr/>
          </p:nvSpPr>
          <p:spPr bwMode="auto">
            <a:xfrm>
              <a:off x="3443" y="1872"/>
              <a:ext cx="1357" cy="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lgn="ctr">
                <a:spcBef>
                  <a:spcPct val="0"/>
                </a:spcBef>
              </a:pPr>
              <a:r>
                <a:rPr lang="en-US" altLang="en-US" sz="1100" b="1">
                  <a:solidFill>
                    <a:schemeClr val="bg2"/>
                  </a:solidFill>
                </a:rPr>
                <a:t>is</a:t>
              </a:r>
            </a:p>
            <a:p>
              <a:pPr algn="ctr">
                <a:spcBef>
                  <a:spcPct val="0"/>
                </a:spcBef>
              </a:pPr>
              <a:r>
                <a:rPr lang="en-US" altLang="en-US" sz="1100" b="1">
                  <a:solidFill>
                    <a:schemeClr val="bg2"/>
                  </a:solidFill>
                </a:rPr>
                <a:t>VALUE1&gt;VALUE2</a:t>
              </a:r>
            </a:p>
          </p:txBody>
        </p:sp>
      </p:grpSp>
    </p:spTree>
    <p:extLst>
      <p:ext uri="{BB962C8B-B14F-4D97-AF65-F5344CB8AC3E}">
        <p14:creationId xmlns:p14="http://schemas.microsoft.com/office/powerpoint/2010/main" val="22116567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altLang="en-US"/>
              <a:t>Relational Operators</a:t>
            </a:r>
          </a:p>
        </p:txBody>
      </p:sp>
      <p:graphicFrame>
        <p:nvGraphicFramePr>
          <p:cNvPr id="27755" name="Group 107"/>
          <p:cNvGraphicFramePr>
            <a:graphicFrameLocks noGrp="1"/>
          </p:cNvGraphicFramePr>
          <p:nvPr>
            <p:ph idx="1"/>
          </p:nvPr>
        </p:nvGraphicFramePr>
        <p:xfrm>
          <a:off x="457200" y="1828800"/>
          <a:ext cx="8229600" cy="3638550"/>
        </p:xfrm>
        <a:graphic>
          <a:graphicData uri="http://schemas.openxmlformats.org/drawingml/2006/table">
            <a:tbl>
              <a:tblPr/>
              <a:tblGrid>
                <a:gridCol w="3086100">
                  <a:extLst>
                    <a:ext uri="{9D8B030D-6E8A-4147-A177-3AD203B41FA5}">
                      <a16:colId xmlns:a16="http://schemas.microsoft.com/office/drawing/2014/main" val="20000"/>
                    </a:ext>
                  </a:extLst>
                </a:gridCol>
                <a:gridCol w="5143500">
                  <a:extLst>
                    <a:ext uri="{9D8B030D-6E8A-4147-A177-3AD203B41FA5}">
                      <a16:colId xmlns:a16="http://schemas.microsoft.com/office/drawing/2014/main" val="20001"/>
                    </a:ext>
                  </a:extLst>
                </a:gridCol>
              </a:tblGrid>
              <a:tr h="457179">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80"/>
                          </a:solidFill>
                          <a:effectLst/>
                          <a:latin typeface="TimesNewRomanPSMT" charset="0"/>
                          <a:cs typeface="Times New Roman" pitchFamily="18" charset="0"/>
                        </a:rPr>
                        <a:t>Relational Operators</a:t>
                      </a:r>
                      <a:endParaRPr kumimoji="0" lang="en-US" sz="2400" b="0" i="0" u="none" strike="noStrike" cap="none" normalizeH="0" baseline="0" dirty="0">
                        <a:ln>
                          <a:noFill/>
                        </a:ln>
                        <a:solidFill>
                          <a:schemeClr val="tx1"/>
                        </a:solidFill>
                        <a:effectLst/>
                        <a:latin typeface="Arial" pitchFamily="34"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extLst>
                  <a:ext uri="{0D108BD9-81ED-4DB2-BD59-A6C34878D82A}">
                    <a16:rowId xmlns:a16="http://schemas.microsoft.com/office/drawing/2014/main" val="10000"/>
                  </a:ext>
                </a:extLst>
              </a:tr>
              <a:tr h="518139">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80"/>
                          </a:solidFill>
                          <a:effectLst/>
                          <a:latin typeface="TimesNewRomanPSMT" charset="0"/>
                          <a:cs typeface="Times New Roman" pitchFamily="18" charset="0"/>
                        </a:rPr>
                        <a:t>Operator</a:t>
                      </a:r>
                      <a:endParaRPr kumimoji="0" lang="en-US" sz="2800" b="1" i="0" u="none" strike="noStrike" cap="none" normalizeH="0" baseline="0">
                        <a:ln>
                          <a:noFill/>
                        </a:ln>
                        <a:solidFill>
                          <a:schemeClr val="tx1"/>
                        </a:solidFill>
                        <a:effectLst/>
                        <a:latin typeface="Arial" pitchFamily="34"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000080"/>
                          </a:solidFill>
                          <a:effectLst/>
                          <a:latin typeface="TimesNewRomanPSMT" charset="0"/>
                          <a:cs typeface="Times New Roman" pitchFamily="18" charset="0"/>
                        </a:rPr>
                        <a:t>Description</a:t>
                      </a:r>
                      <a:endParaRPr kumimoji="0" lang="en-US" sz="2800" b="0" i="0" u="none" strike="noStrike" cap="none" normalizeH="0" baseline="0">
                        <a:ln>
                          <a:noFill/>
                        </a:ln>
                        <a:solidFill>
                          <a:schemeClr val="tx1"/>
                        </a:solidFill>
                        <a:effectLst/>
                        <a:latin typeface="Arial" pitchFamily="34"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4475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80"/>
                          </a:solidFill>
                          <a:effectLst/>
                          <a:latin typeface="TimesNewRomanPSMT" charset="0"/>
                          <a:cs typeface="Times New Roman" pitchFamily="18" charset="0"/>
                        </a:rPr>
                        <a:t>&gt;</a:t>
                      </a:r>
                      <a:endParaRPr kumimoji="0" lang="en-US" sz="2000" b="0" i="0" u="none" strike="noStrike" cap="none" normalizeH="0" baseline="0">
                        <a:ln>
                          <a:noFill/>
                        </a:ln>
                        <a:solidFill>
                          <a:schemeClr val="tx1"/>
                        </a:solidFill>
                        <a:effectLst/>
                        <a:latin typeface="Arial" pitchFamily="34"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80"/>
                          </a:solidFill>
                          <a:effectLst/>
                          <a:latin typeface="TimesNewRomanPSMT" charset="0"/>
                          <a:cs typeface="Times New Roman" pitchFamily="18" charset="0"/>
                        </a:rPr>
                        <a:t>Greater than</a:t>
                      </a:r>
                      <a:endParaRPr kumimoji="0" lang="en-US" sz="2000" b="0" i="0" u="none" strike="noStrike" cap="none" normalizeH="0" baseline="0">
                        <a:ln>
                          <a:noFill/>
                        </a:ln>
                        <a:solidFill>
                          <a:schemeClr val="tx1"/>
                        </a:solidFill>
                        <a:effectLst/>
                        <a:latin typeface="Arial" pitchFamily="34"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4459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80"/>
                          </a:solidFill>
                          <a:effectLst/>
                          <a:latin typeface="TimesNewRomanPSMT" charset="0"/>
                          <a:cs typeface="Times New Roman" pitchFamily="18" charset="0"/>
                        </a:rPr>
                        <a:t>&lt;</a:t>
                      </a:r>
                      <a:endParaRPr kumimoji="0" lang="en-US" sz="2000" b="0" i="0" u="none" strike="noStrike" cap="none" normalizeH="0" baseline="0">
                        <a:ln>
                          <a:noFill/>
                        </a:ln>
                        <a:solidFill>
                          <a:schemeClr val="tx1"/>
                        </a:solidFill>
                        <a:effectLst/>
                        <a:latin typeface="Arial" pitchFamily="34"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80"/>
                          </a:solidFill>
                          <a:effectLst/>
                          <a:latin typeface="TimesNewRomanPSMT" charset="0"/>
                          <a:cs typeface="Times New Roman" pitchFamily="18" charset="0"/>
                        </a:rPr>
                        <a:t>Less than </a:t>
                      </a:r>
                      <a:endParaRPr kumimoji="0" lang="en-US" sz="2000" b="0" i="0" u="none" strike="noStrike" cap="none" normalizeH="0" baseline="0">
                        <a:ln>
                          <a:noFill/>
                        </a:ln>
                        <a:solidFill>
                          <a:schemeClr val="tx1"/>
                        </a:solidFill>
                        <a:effectLst/>
                        <a:latin typeface="Arial" pitchFamily="34"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r h="4475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80"/>
                          </a:solidFill>
                          <a:effectLst/>
                          <a:latin typeface="TimesNewRomanPSMT" charset="0"/>
                          <a:cs typeface="Times New Roman" pitchFamily="18" charset="0"/>
                        </a:rPr>
                        <a:t>=</a:t>
                      </a:r>
                      <a:endParaRPr kumimoji="0" lang="en-US" sz="2000" b="0" i="0" u="none" strike="noStrike" cap="none" normalizeH="0" baseline="0">
                        <a:ln>
                          <a:noFill/>
                        </a:ln>
                        <a:solidFill>
                          <a:schemeClr val="tx1"/>
                        </a:solidFill>
                        <a:effectLst/>
                        <a:latin typeface="Arial" pitchFamily="34"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80"/>
                          </a:solidFill>
                          <a:effectLst/>
                          <a:latin typeface="TimesNewRomanPSMT" charset="0"/>
                          <a:cs typeface="Times New Roman" pitchFamily="18" charset="0"/>
                        </a:rPr>
                        <a:t>Equal to</a:t>
                      </a:r>
                      <a:endParaRPr kumimoji="0" lang="en-US" sz="2000" b="0" i="0" u="none" strike="noStrike" cap="none" normalizeH="0" baseline="0">
                        <a:ln>
                          <a:noFill/>
                        </a:ln>
                        <a:solidFill>
                          <a:schemeClr val="tx1"/>
                        </a:solidFill>
                        <a:effectLst/>
                        <a:latin typeface="Arial" pitchFamily="34"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4"/>
                  </a:ext>
                </a:extLst>
              </a:tr>
              <a:tr h="428529">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000080"/>
                          </a:solidFill>
                          <a:effectLst/>
                          <a:latin typeface="TimesNewRomanPSMT" charset="0"/>
                          <a:cs typeface="Times New Roman" pitchFamily="18" charset="0"/>
                          <a:sym typeface="Symbol" pitchFamily="18" charset="2"/>
                        </a:rPr>
                        <a:t> Or &gt;=</a:t>
                      </a: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80"/>
                          </a:solidFill>
                          <a:effectLst/>
                          <a:latin typeface="TimesNewRomanPSMT" charset="0"/>
                          <a:cs typeface="Times New Roman" pitchFamily="18" charset="0"/>
                        </a:rPr>
                        <a:t>Greater than or equal to</a:t>
                      </a:r>
                      <a:endParaRPr kumimoji="0" lang="en-US" sz="2000" b="0" i="0" u="none" strike="noStrike" cap="none" normalizeH="0" baseline="0">
                        <a:ln>
                          <a:noFill/>
                        </a:ln>
                        <a:solidFill>
                          <a:schemeClr val="tx1"/>
                        </a:solidFill>
                        <a:effectLst/>
                        <a:latin typeface="Arial" pitchFamily="34"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5"/>
                  </a:ext>
                </a:extLst>
              </a:tr>
              <a:tr h="4459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000080"/>
                          </a:solidFill>
                          <a:effectLst/>
                          <a:latin typeface="TimesNewRomanPSMT" charset="0"/>
                          <a:cs typeface="Times New Roman" pitchFamily="18" charset="0"/>
                          <a:sym typeface="Symbol" pitchFamily="18" charset="2"/>
                        </a:rPr>
                        <a:t> Or &lt;=</a:t>
                      </a: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80"/>
                          </a:solidFill>
                          <a:effectLst/>
                          <a:latin typeface="TimesNewRomanPSMT" charset="0"/>
                          <a:cs typeface="Times New Roman" pitchFamily="18" charset="0"/>
                        </a:rPr>
                        <a:t>Less than or equal to</a:t>
                      </a:r>
                      <a:endParaRPr kumimoji="0" lang="en-US" sz="2000" b="0" i="0" u="none" strike="noStrike" cap="none" normalizeH="0" baseline="0">
                        <a:ln>
                          <a:noFill/>
                        </a:ln>
                        <a:solidFill>
                          <a:schemeClr val="tx1"/>
                        </a:solidFill>
                        <a:effectLst/>
                        <a:latin typeface="Arial" pitchFamily="34"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6"/>
                  </a:ext>
                </a:extLst>
              </a:tr>
              <a:tr h="4475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000080"/>
                          </a:solidFill>
                          <a:effectLst/>
                          <a:latin typeface="TimesNewRomanPSMT" charset="0"/>
                          <a:cs typeface="Times New Roman" pitchFamily="18" charset="0"/>
                          <a:sym typeface="Symbol" pitchFamily="18" charset="2"/>
                        </a:rPr>
                        <a:t> Or !=</a:t>
                      </a: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000080"/>
                          </a:solidFill>
                          <a:effectLst/>
                          <a:latin typeface="TimesNewRomanPSMT" charset="0"/>
                          <a:cs typeface="Times New Roman" pitchFamily="18" charset="0"/>
                        </a:rPr>
                        <a:t>Not equal to</a:t>
                      </a:r>
                      <a:endParaRPr kumimoji="0" lang="en-US" sz="2000" b="0" i="0" u="none" strike="noStrike" cap="none" normalizeH="0" baseline="0" dirty="0">
                        <a:ln>
                          <a:noFill/>
                        </a:ln>
                        <a:solidFill>
                          <a:schemeClr val="tx1"/>
                        </a:solidFill>
                        <a:effectLst/>
                        <a:latin typeface="Arial" pitchFamily="34"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095101979"/>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Text Box 2"/>
          <p:cNvSpPr txBox="1">
            <a:spLocks noChangeArrowheads="1"/>
          </p:cNvSpPr>
          <p:nvPr/>
        </p:nvSpPr>
        <p:spPr bwMode="auto">
          <a:xfrm>
            <a:off x="685800" y="228600"/>
            <a:ext cx="7772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Programs</a:t>
            </a:r>
          </a:p>
        </p:txBody>
      </p:sp>
      <p:sp>
        <p:nvSpPr>
          <p:cNvPr id="50180" name="Text Box 3"/>
          <p:cNvSpPr txBox="1">
            <a:spLocks noChangeArrowheads="1"/>
          </p:cNvSpPr>
          <p:nvPr/>
        </p:nvSpPr>
        <p:spPr bwMode="auto">
          <a:xfrm>
            <a:off x="228600" y="1371600"/>
            <a:ext cx="8686800" cy="457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9pPr>
          </a:lstStyle>
          <a:p>
            <a:pPr>
              <a:spcBef>
                <a:spcPts val="700"/>
              </a:spcBef>
              <a:buClrTx/>
              <a:buSzPct val="75000"/>
              <a:buFontTx/>
              <a:buNone/>
            </a:pPr>
            <a:r>
              <a:rPr lang="en-US" altLang="en-US" sz="2800">
                <a:solidFill>
                  <a:srgbClr val="000000"/>
                </a:solidFill>
                <a:cs typeface="Times New Roman" panose="02020603050405020304" pitchFamily="18" charset="0"/>
              </a:rPr>
              <a:t>Computer </a:t>
            </a:r>
            <a:r>
              <a:rPr lang="en-US" altLang="en-US" sz="2800" i="1">
                <a:solidFill>
                  <a:srgbClr val="000000"/>
                </a:solidFill>
                <a:cs typeface="Times New Roman" panose="02020603050405020304" pitchFamily="18" charset="0"/>
              </a:rPr>
              <a:t>programs</a:t>
            </a:r>
            <a:r>
              <a:rPr lang="en-US" altLang="en-US" sz="2800">
                <a:solidFill>
                  <a:srgbClr val="000000"/>
                </a:solidFill>
                <a:cs typeface="Times New Roman" panose="02020603050405020304" pitchFamily="18" charset="0"/>
              </a:rPr>
              <a:t>, known as </a:t>
            </a:r>
            <a:r>
              <a:rPr lang="en-US" altLang="en-US" sz="2800" i="1">
                <a:solidFill>
                  <a:srgbClr val="000000"/>
                </a:solidFill>
                <a:cs typeface="Times New Roman" panose="02020603050405020304" pitchFamily="18" charset="0"/>
              </a:rPr>
              <a:t>software</a:t>
            </a:r>
            <a:r>
              <a:rPr lang="en-US" altLang="en-US" sz="2800">
                <a:solidFill>
                  <a:srgbClr val="000000"/>
                </a:solidFill>
                <a:cs typeface="Times New Roman" panose="02020603050405020304" pitchFamily="18" charset="0"/>
              </a:rPr>
              <a:t>, are instructions to the computer.</a:t>
            </a:r>
          </a:p>
          <a:p>
            <a:pPr>
              <a:spcBef>
                <a:spcPts val="700"/>
              </a:spcBef>
              <a:buClrTx/>
              <a:buSzPct val="75000"/>
              <a:buFontTx/>
              <a:buNone/>
            </a:pPr>
            <a:r>
              <a:rPr lang="en-US" altLang="en-US" sz="2800">
                <a:solidFill>
                  <a:srgbClr val="000000"/>
                </a:solidFill>
              </a:rPr>
              <a:t> </a:t>
            </a:r>
          </a:p>
          <a:p>
            <a:pPr>
              <a:spcBef>
                <a:spcPts val="700"/>
              </a:spcBef>
              <a:buClrTx/>
              <a:buSzPct val="75000"/>
              <a:buFontTx/>
              <a:buNone/>
            </a:pPr>
            <a:r>
              <a:rPr lang="en-US" altLang="en-US" sz="2800">
                <a:solidFill>
                  <a:srgbClr val="000000"/>
                </a:solidFill>
                <a:cs typeface="Times New Roman" panose="02020603050405020304" pitchFamily="18" charset="0"/>
              </a:rPr>
              <a:t>You tell a computer what to do through programs. Without programs, a computer is an empty machine. Computers do not understand human languages, so you need to use computer languages to communicate with them.</a:t>
            </a:r>
            <a:r>
              <a:rPr lang="en-US" altLang="en-US" sz="2800">
                <a:solidFill>
                  <a:srgbClr val="000000"/>
                </a:solidFill>
              </a:rPr>
              <a:t> </a:t>
            </a:r>
          </a:p>
          <a:p>
            <a:pPr>
              <a:spcBef>
                <a:spcPts val="700"/>
              </a:spcBef>
              <a:buClrTx/>
              <a:buSzPct val="75000"/>
              <a:buFontTx/>
              <a:buNone/>
            </a:pPr>
            <a:endParaRPr lang="en-US" altLang="en-US" sz="2800">
              <a:solidFill>
                <a:srgbClr val="000000"/>
              </a:solidFill>
            </a:endParaRPr>
          </a:p>
          <a:p>
            <a:pPr>
              <a:spcBef>
                <a:spcPts val="700"/>
              </a:spcBef>
              <a:buClrTx/>
              <a:buSzPct val="75000"/>
              <a:buFontTx/>
              <a:buNone/>
            </a:pPr>
            <a:r>
              <a:rPr lang="en-US" altLang="en-US" sz="2800">
                <a:solidFill>
                  <a:srgbClr val="000000"/>
                </a:solidFill>
              </a:rPr>
              <a:t>Programs are written using programming languages.</a:t>
            </a:r>
          </a:p>
        </p:txBody>
      </p:sp>
    </p:spTree>
    <p:extLst>
      <p:ext uri="{BB962C8B-B14F-4D97-AF65-F5344CB8AC3E}">
        <p14:creationId xmlns:p14="http://schemas.microsoft.com/office/powerpoint/2010/main" val="71033881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Text Box 2"/>
          <p:cNvSpPr txBox="1">
            <a:spLocks noChangeArrowheads="1"/>
          </p:cNvSpPr>
          <p:nvPr/>
        </p:nvSpPr>
        <p:spPr bwMode="auto">
          <a:xfrm>
            <a:off x="685800" y="228600"/>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Languages</a:t>
            </a:r>
          </a:p>
        </p:txBody>
      </p:sp>
      <p:sp>
        <p:nvSpPr>
          <p:cNvPr id="52228" name="Text Box 3"/>
          <p:cNvSpPr txBox="1">
            <a:spLocks noChangeArrowheads="1"/>
          </p:cNvSpPr>
          <p:nvPr/>
        </p:nvSpPr>
        <p:spPr bwMode="auto">
          <a:xfrm>
            <a:off x="228600" y="990600"/>
            <a:ext cx="8534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a:solidFill>
                  <a:srgbClr val="FF0000"/>
                </a:solidFill>
              </a:rPr>
              <a:t>Machine Language    </a:t>
            </a:r>
            <a:r>
              <a:rPr lang="en-US" altLang="en-US">
                <a:solidFill>
                  <a:srgbClr val="000000"/>
                </a:solidFill>
              </a:rPr>
              <a:t>Assembly Language      High-Level Language</a:t>
            </a:r>
          </a:p>
        </p:txBody>
      </p:sp>
      <p:sp>
        <p:nvSpPr>
          <p:cNvPr id="52229" name="Rectangle 4"/>
          <p:cNvSpPr>
            <a:spLocks noChangeArrowheads="1"/>
          </p:cNvSpPr>
          <p:nvPr/>
        </p:nvSpPr>
        <p:spPr bwMode="auto">
          <a:xfrm>
            <a:off x="228600" y="1600200"/>
            <a:ext cx="8686800" cy="44958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indent="-284163">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800"/>
              </a:spcBef>
              <a:buClrTx/>
              <a:buSzPct val="75000"/>
              <a:buFontTx/>
              <a:buNone/>
            </a:pPr>
            <a:r>
              <a:rPr lang="en-US" altLang="en-US" sz="3200" dirty="0">
                <a:solidFill>
                  <a:srgbClr val="000000"/>
                </a:solidFill>
              </a:rPr>
              <a:t>Machine language </a:t>
            </a:r>
            <a:r>
              <a:rPr lang="en-US" altLang="en-US" sz="3200" dirty="0">
                <a:solidFill>
                  <a:srgbClr val="000000"/>
                </a:solidFill>
                <a:cs typeface="Times New Roman" panose="02020603050405020304" pitchFamily="18" charset="0"/>
              </a:rPr>
              <a:t>is a set of primitive instructions built into every computer. The instructions are in the form of binary code, so you have to enter binary codes for various instructions.</a:t>
            </a:r>
            <a:r>
              <a:rPr lang="en-US" altLang="en-US" sz="3200" dirty="0">
                <a:solidFill>
                  <a:srgbClr val="000000"/>
                </a:solidFill>
              </a:rPr>
              <a:t> </a:t>
            </a:r>
            <a:r>
              <a:rPr lang="en-US" altLang="en-US" sz="3200" dirty="0">
                <a:solidFill>
                  <a:srgbClr val="000000"/>
                </a:solidFill>
                <a:cs typeface="Times New Roman" panose="02020603050405020304" pitchFamily="18" charset="0"/>
              </a:rPr>
              <a:t>Program with native machine language is a tedious process. Moreover the programs are highly difficult to read and modify. For example, to add two numbers, you might write an instruction in binary like this:</a:t>
            </a:r>
          </a:p>
          <a:p>
            <a:pPr algn="ctr">
              <a:lnSpc>
                <a:spcPct val="90000"/>
              </a:lnSpc>
              <a:buClrTx/>
              <a:buSzPct val="75000"/>
              <a:buFontTx/>
              <a:buNone/>
            </a:pPr>
            <a:r>
              <a:rPr lang="en-US" altLang="en-US" sz="3200" dirty="0">
                <a:solidFill>
                  <a:srgbClr val="000000"/>
                </a:solidFill>
              </a:rPr>
              <a:t> </a:t>
            </a:r>
          </a:p>
          <a:p>
            <a:pPr lvl="1">
              <a:lnSpc>
                <a:spcPct val="90000"/>
              </a:lnSpc>
              <a:spcBef>
                <a:spcPts val="700"/>
              </a:spcBef>
              <a:buClrTx/>
              <a:buFontTx/>
              <a:buNone/>
            </a:pPr>
            <a:r>
              <a:rPr lang="en-US" altLang="en-US" sz="2800" dirty="0">
                <a:solidFill>
                  <a:srgbClr val="000000"/>
                </a:solidFill>
                <a:latin typeface="Courier New" panose="02070309020205020404" pitchFamily="49" charset="0"/>
                <a:cs typeface="Times New Roman" panose="02020603050405020304" pitchFamily="18" charset="0"/>
              </a:rPr>
              <a:t>1101101010011010</a:t>
            </a:r>
          </a:p>
        </p:txBody>
      </p:sp>
    </p:spTree>
    <p:extLst>
      <p:ext uri="{BB962C8B-B14F-4D97-AF65-F5344CB8AC3E}">
        <p14:creationId xmlns:p14="http://schemas.microsoft.com/office/powerpoint/2010/main" val="182911138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ext Box 2"/>
          <p:cNvSpPr txBox="1">
            <a:spLocks noChangeArrowheads="1"/>
          </p:cNvSpPr>
          <p:nvPr/>
        </p:nvSpPr>
        <p:spPr bwMode="auto">
          <a:xfrm>
            <a:off x="685800" y="228600"/>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Languages</a:t>
            </a:r>
          </a:p>
        </p:txBody>
      </p:sp>
      <p:sp>
        <p:nvSpPr>
          <p:cNvPr id="54276" name="Text Box 3"/>
          <p:cNvSpPr txBox="1">
            <a:spLocks noChangeArrowheads="1"/>
          </p:cNvSpPr>
          <p:nvPr/>
        </p:nvSpPr>
        <p:spPr bwMode="auto">
          <a:xfrm>
            <a:off x="228600" y="990600"/>
            <a:ext cx="8534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a:solidFill>
                  <a:srgbClr val="000000"/>
                </a:solidFill>
              </a:rPr>
              <a:t>Machine Language    </a:t>
            </a:r>
            <a:r>
              <a:rPr lang="en-US" altLang="en-US">
                <a:solidFill>
                  <a:srgbClr val="FF0000"/>
                </a:solidFill>
              </a:rPr>
              <a:t>Assembly Language</a:t>
            </a:r>
            <a:r>
              <a:rPr lang="en-US" altLang="en-US">
                <a:solidFill>
                  <a:srgbClr val="000000"/>
                </a:solidFill>
              </a:rPr>
              <a:t>      High-Level Language</a:t>
            </a:r>
          </a:p>
        </p:txBody>
      </p:sp>
      <p:sp>
        <p:nvSpPr>
          <p:cNvPr id="54277" name="Rectangle 4"/>
          <p:cNvSpPr>
            <a:spLocks noChangeArrowheads="1"/>
          </p:cNvSpPr>
          <p:nvPr/>
        </p:nvSpPr>
        <p:spPr bwMode="auto">
          <a:xfrm>
            <a:off x="228600" y="1600200"/>
            <a:ext cx="8686800" cy="44958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700"/>
              </a:spcBef>
              <a:buClrTx/>
              <a:buSzPct val="75000"/>
              <a:buFontTx/>
              <a:buNone/>
            </a:pPr>
            <a:r>
              <a:rPr lang="en-US" altLang="en-US" sz="2800">
                <a:solidFill>
                  <a:srgbClr val="000000"/>
                </a:solidFill>
                <a:cs typeface="Times New Roman" panose="02020603050405020304" pitchFamily="18" charset="0"/>
              </a:rPr>
              <a:t>Assembly languages were developed to make programming easy. Since the computer cannot understand assembly language, however, a program called assembler is used to convert assembly language programs into machine code. For example, to add two numbers, you might write an instruction in assembly code like this:</a:t>
            </a:r>
          </a:p>
          <a:p>
            <a:pPr>
              <a:lnSpc>
                <a:spcPct val="90000"/>
              </a:lnSpc>
              <a:spcBef>
                <a:spcPts val="700"/>
              </a:spcBef>
              <a:buClrTx/>
              <a:buSzPct val="75000"/>
              <a:buFontTx/>
              <a:buNone/>
            </a:pPr>
            <a:r>
              <a:rPr lang="en-US" altLang="en-US" sz="2800">
                <a:solidFill>
                  <a:srgbClr val="000000"/>
                </a:solidFill>
                <a:cs typeface="Times New Roman" panose="02020603050405020304" pitchFamily="18" charset="0"/>
              </a:rPr>
              <a:t>      ADDF3 R1, R2, R3</a:t>
            </a:r>
          </a:p>
        </p:txBody>
      </p:sp>
      <p:pic>
        <p:nvPicPr>
          <p:cNvPr id="5427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1750" y="4419600"/>
            <a:ext cx="7613650" cy="18764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21912794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Text Box 2"/>
          <p:cNvSpPr txBox="1">
            <a:spLocks noChangeArrowheads="1"/>
          </p:cNvSpPr>
          <p:nvPr/>
        </p:nvSpPr>
        <p:spPr bwMode="auto">
          <a:xfrm>
            <a:off x="685800" y="228600"/>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Languages</a:t>
            </a:r>
          </a:p>
        </p:txBody>
      </p:sp>
      <p:sp>
        <p:nvSpPr>
          <p:cNvPr id="56324" name="Text Box 3"/>
          <p:cNvSpPr txBox="1">
            <a:spLocks noChangeArrowheads="1"/>
          </p:cNvSpPr>
          <p:nvPr/>
        </p:nvSpPr>
        <p:spPr bwMode="auto">
          <a:xfrm>
            <a:off x="228600" y="990600"/>
            <a:ext cx="8534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a:solidFill>
                  <a:srgbClr val="000000"/>
                </a:solidFill>
              </a:rPr>
              <a:t>Machine Language    Assembly Language      </a:t>
            </a:r>
            <a:r>
              <a:rPr lang="en-US" altLang="en-US">
                <a:solidFill>
                  <a:srgbClr val="FF0000"/>
                </a:solidFill>
              </a:rPr>
              <a:t>High-Level Language</a:t>
            </a:r>
          </a:p>
        </p:txBody>
      </p:sp>
      <p:sp>
        <p:nvSpPr>
          <p:cNvPr id="56325" name="Rectangle 4"/>
          <p:cNvSpPr>
            <a:spLocks noChangeArrowheads="1"/>
          </p:cNvSpPr>
          <p:nvPr/>
        </p:nvSpPr>
        <p:spPr bwMode="auto">
          <a:xfrm>
            <a:off x="228600" y="1600200"/>
            <a:ext cx="8686800" cy="44958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spcBef>
                <a:spcPts val="700"/>
              </a:spcBef>
              <a:buClrTx/>
              <a:buSzPct val="75000"/>
              <a:buFontTx/>
              <a:buNone/>
            </a:pPr>
            <a:r>
              <a:rPr lang="en-US" altLang="en-US" sz="2800">
                <a:solidFill>
                  <a:srgbClr val="000000"/>
                </a:solidFill>
                <a:cs typeface="Times New Roman" panose="02020603050405020304" pitchFamily="18" charset="0"/>
              </a:rPr>
              <a:t>The high-level languages are English-like and easy to learn and program. For example, the following is a high-level language statement that computes the area of a circle with radius 5:</a:t>
            </a:r>
          </a:p>
          <a:p>
            <a:pPr>
              <a:spcBef>
                <a:spcPts val="700"/>
              </a:spcBef>
              <a:buClrTx/>
              <a:buSzPct val="75000"/>
              <a:buFontTx/>
              <a:buNone/>
            </a:pPr>
            <a:r>
              <a:rPr lang="en-US" altLang="en-US" sz="2800">
                <a:solidFill>
                  <a:srgbClr val="000000"/>
                </a:solidFill>
                <a:cs typeface="Times New Roman" panose="02020603050405020304" pitchFamily="18" charset="0"/>
              </a:rPr>
              <a:t>         area = 5 * 5 * 3.1415;</a:t>
            </a:r>
          </a:p>
          <a:p>
            <a:pPr>
              <a:spcBef>
                <a:spcPts val="700"/>
              </a:spcBef>
              <a:buClrTx/>
              <a:buSzPct val="75000"/>
              <a:buFontTx/>
              <a:buNone/>
            </a:pPr>
            <a:r>
              <a:rPr lang="en-US" altLang="en-US" sz="2800">
                <a:solidFill>
                  <a:srgbClr val="000000"/>
                </a:solidFill>
                <a:cs typeface="Times New Roman" panose="02020603050405020304" pitchFamily="18" charset="0"/>
              </a:rPr>
              <a:t> </a:t>
            </a:r>
          </a:p>
          <a:p>
            <a:pPr>
              <a:spcBef>
                <a:spcPts val="700"/>
              </a:spcBef>
              <a:buClrTx/>
              <a:buSzPct val="75000"/>
              <a:buFontTx/>
              <a:buNone/>
            </a:pPr>
            <a:endParaRPr lang="en-US" altLang="en-US" sz="2800">
              <a:solidFill>
                <a:srgbClr val="000000"/>
              </a:solidFill>
              <a:cs typeface="Times New Roman" panose="02020603050405020304" pitchFamily="18" charset="0"/>
            </a:endParaRPr>
          </a:p>
        </p:txBody>
      </p:sp>
    </p:spTree>
    <p:extLst>
      <p:ext uri="{BB962C8B-B14F-4D97-AF65-F5344CB8AC3E}">
        <p14:creationId xmlns:p14="http://schemas.microsoft.com/office/powerpoint/2010/main" val="75041583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Text Box 2"/>
          <p:cNvSpPr txBox="1">
            <a:spLocks noChangeArrowheads="1"/>
          </p:cNvSpPr>
          <p:nvPr/>
        </p:nvSpPr>
        <p:spPr bwMode="auto">
          <a:xfrm>
            <a:off x="685800" y="228600"/>
            <a:ext cx="7772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Popular High-Level Languages</a:t>
            </a:r>
          </a:p>
        </p:txBody>
      </p:sp>
      <p:sp>
        <p:nvSpPr>
          <p:cNvPr id="58372" name="Rectangle 3"/>
          <p:cNvSpPr>
            <a:spLocks noChangeArrowheads="1"/>
          </p:cNvSpPr>
          <p:nvPr/>
        </p:nvSpPr>
        <p:spPr bwMode="auto">
          <a:xfrm>
            <a:off x="0" y="2005013"/>
            <a:ext cx="9144000" cy="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graphicFrame>
        <p:nvGraphicFramePr>
          <p:cNvPr id="58373" name="Object 4"/>
          <p:cNvGraphicFramePr>
            <a:graphicFrameLocks noChangeAspect="1"/>
          </p:cNvGraphicFramePr>
          <p:nvPr/>
        </p:nvGraphicFramePr>
        <p:xfrm>
          <a:off x="152400" y="1143000"/>
          <a:ext cx="8839200" cy="5222875"/>
        </p:xfrm>
        <a:graphic>
          <a:graphicData uri="http://schemas.openxmlformats.org/presentationml/2006/ole">
            <mc:AlternateContent xmlns:mc="http://schemas.openxmlformats.org/markup-compatibility/2006">
              <mc:Choice xmlns:v="urn:schemas-microsoft-com:vml" Requires="v">
                <p:oleObj spid="_x0000_s1026" r:id="rId4" imgW="4826160" imgH="2844720" progId="">
                  <p:embed/>
                </p:oleObj>
              </mc:Choice>
              <mc:Fallback>
                <p:oleObj r:id="rId4" imgW="4826160" imgH="2844720" progId="">
                  <p:embed/>
                  <p:pic>
                    <p:nvPicPr>
                      <p:cNvPr id="58373"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1143000"/>
                        <a:ext cx="8839200" cy="52228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36476864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Text Box 2"/>
          <p:cNvSpPr txBox="1">
            <a:spLocks noChangeArrowheads="1"/>
          </p:cNvSpPr>
          <p:nvPr/>
        </p:nvSpPr>
        <p:spPr bwMode="auto">
          <a:xfrm>
            <a:off x="685800" y="228600"/>
            <a:ext cx="7772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000" dirty="0">
                <a:solidFill>
                  <a:schemeClr val="accent1">
                    <a:lumMod val="50000"/>
                  </a:schemeClr>
                </a:solidFill>
              </a:rPr>
              <a:t>Interpreting/Compiling Source Code</a:t>
            </a:r>
          </a:p>
        </p:txBody>
      </p:sp>
      <p:sp>
        <p:nvSpPr>
          <p:cNvPr id="60420" name="Text Box 3"/>
          <p:cNvSpPr txBox="1">
            <a:spLocks noChangeArrowheads="1"/>
          </p:cNvSpPr>
          <p:nvPr/>
        </p:nvSpPr>
        <p:spPr bwMode="auto">
          <a:xfrm>
            <a:off x="228600" y="1143000"/>
            <a:ext cx="8686800" cy="403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457200" indent="-457200">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9pPr>
          </a:lstStyle>
          <a:p>
            <a:pPr>
              <a:spcBef>
                <a:spcPts val="800"/>
              </a:spcBef>
              <a:buClrTx/>
              <a:buSzPct val="75000"/>
              <a:buFont typeface="Arial" panose="020B0604020202020204" pitchFamily="34" charset="0"/>
              <a:buChar char="•"/>
            </a:pPr>
            <a:r>
              <a:rPr lang="en-US" altLang="en-US" sz="3200">
                <a:solidFill>
                  <a:srgbClr val="000000"/>
                </a:solidFill>
              </a:rPr>
              <a:t>A program written in a high-level language is called a </a:t>
            </a:r>
            <a:r>
              <a:rPr lang="en-US" altLang="en-US" sz="3200" i="1">
                <a:solidFill>
                  <a:srgbClr val="000000"/>
                </a:solidFill>
              </a:rPr>
              <a:t>source program </a:t>
            </a:r>
            <a:r>
              <a:rPr lang="en-US" altLang="en-US" sz="3200">
                <a:solidFill>
                  <a:srgbClr val="000000"/>
                </a:solidFill>
              </a:rPr>
              <a:t>or</a:t>
            </a:r>
            <a:r>
              <a:rPr lang="en-US" altLang="en-US" sz="3200" i="1">
                <a:solidFill>
                  <a:srgbClr val="000000"/>
                </a:solidFill>
              </a:rPr>
              <a:t> source code</a:t>
            </a:r>
            <a:r>
              <a:rPr lang="en-US" altLang="en-US" sz="3200">
                <a:solidFill>
                  <a:srgbClr val="000000"/>
                </a:solidFill>
              </a:rPr>
              <a:t>.</a:t>
            </a:r>
          </a:p>
          <a:p>
            <a:pPr>
              <a:spcBef>
                <a:spcPts val="800"/>
              </a:spcBef>
              <a:buClrTx/>
              <a:buSzPct val="75000"/>
              <a:buFont typeface="Arial" panose="020B0604020202020204" pitchFamily="34" charset="0"/>
              <a:buChar char="•"/>
            </a:pPr>
            <a:r>
              <a:rPr lang="en-US" altLang="en-US" sz="3200">
                <a:solidFill>
                  <a:srgbClr val="000000"/>
                </a:solidFill>
              </a:rPr>
              <a:t>Because a computer cannot understand a source program, a source program must be translated into machine code for execution.</a:t>
            </a:r>
          </a:p>
          <a:p>
            <a:pPr>
              <a:spcBef>
                <a:spcPts val="800"/>
              </a:spcBef>
              <a:buClrTx/>
              <a:buSzPct val="75000"/>
              <a:buFont typeface="Arial" panose="020B0604020202020204" pitchFamily="34" charset="0"/>
              <a:buChar char="•"/>
            </a:pPr>
            <a:r>
              <a:rPr lang="en-US" altLang="en-US" sz="3200">
                <a:solidFill>
                  <a:srgbClr val="000000"/>
                </a:solidFill>
              </a:rPr>
              <a:t>The translation can be done using another programming tool called an </a:t>
            </a:r>
            <a:r>
              <a:rPr lang="en-US" altLang="en-US" sz="3200" i="1">
                <a:solidFill>
                  <a:srgbClr val="000000"/>
                </a:solidFill>
              </a:rPr>
              <a:t>interpreter</a:t>
            </a:r>
            <a:r>
              <a:rPr lang="en-US" altLang="en-US" sz="3200">
                <a:solidFill>
                  <a:srgbClr val="000000"/>
                </a:solidFill>
              </a:rPr>
              <a:t> or a </a:t>
            </a:r>
            <a:r>
              <a:rPr lang="en-US" altLang="en-US" sz="3200" i="1">
                <a:solidFill>
                  <a:srgbClr val="000000"/>
                </a:solidFill>
              </a:rPr>
              <a:t>compiler</a:t>
            </a:r>
            <a:r>
              <a:rPr lang="en-US" altLang="en-US" sz="3200">
                <a:solidFill>
                  <a:srgbClr val="000000"/>
                </a:solidFill>
              </a:rPr>
              <a:t>.</a:t>
            </a:r>
          </a:p>
        </p:txBody>
      </p:sp>
      <p:sp>
        <p:nvSpPr>
          <p:cNvPr id="60421" name="Rectangle 4"/>
          <p:cNvSpPr>
            <a:spLocks noChangeArrowheads="1"/>
          </p:cNvSpPr>
          <p:nvPr/>
        </p:nvSpPr>
        <p:spPr bwMode="auto">
          <a:xfrm>
            <a:off x="2238375" y="3138488"/>
            <a:ext cx="9144000" cy="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60422" name="Rectangle 5"/>
          <p:cNvSpPr>
            <a:spLocks noChangeArrowheads="1"/>
          </p:cNvSpPr>
          <p:nvPr/>
        </p:nvSpPr>
        <p:spPr bwMode="auto">
          <a:xfrm>
            <a:off x="0" y="302895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361364021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Text Box 2"/>
          <p:cNvSpPr txBox="1">
            <a:spLocks noChangeArrowheads="1"/>
          </p:cNvSpPr>
          <p:nvPr/>
        </p:nvSpPr>
        <p:spPr bwMode="auto">
          <a:xfrm>
            <a:off x="685800" y="228600"/>
            <a:ext cx="7772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Interpreting Source Code</a:t>
            </a:r>
          </a:p>
        </p:txBody>
      </p:sp>
      <p:sp>
        <p:nvSpPr>
          <p:cNvPr id="62468" name="Text Box 3"/>
          <p:cNvSpPr txBox="1">
            <a:spLocks noChangeArrowheads="1"/>
          </p:cNvSpPr>
          <p:nvPr/>
        </p:nvSpPr>
        <p:spPr bwMode="auto">
          <a:xfrm>
            <a:off x="228600" y="1066800"/>
            <a:ext cx="8686800" cy="281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9pPr>
          </a:lstStyle>
          <a:p>
            <a:pPr>
              <a:spcBef>
                <a:spcPts val="800"/>
              </a:spcBef>
              <a:buClrTx/>
              <a:buSzPct val="75000"/>
              <a:buFontTx/>
              <a:buNone/>
            </a:pPr>
            <a:r>
              <a:rPr lang="en-US" altLang="en-US" sz="3200">
                <a:solidFill>
                  <a:srgbClr val="000000"/>
                </a:solidFill>
              </a:rPr>
              <a:t>An interpreter reads one statement from the source code, translates it to the machine code or virtual machine code, and then executes it right away, as shown in the following figure. Note that a statement from the source code may be translated into several machine instructions.</a:t>
            </a:r>
          </a:p>
        </p:txBody>
      </p:sp>
      <p:sp>
        <p:nvSpPr>
          <p:cNvPr id="62469" name="Rectangle 4"/>
          <p:cNvSpPr>
            <a:spLocks noChangeArrowheads="1"/>
          </p:cNvSpPr>
          <p:nvPr/>
        </p:nvSpPr>
        <p:spPr bwMode="auto">
          <a:xfrm>
            <a:off x="0" y="302895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62470" name="Rectangle 5"/>
          <p:cNvSpPr>
            <a:spLocks noChangeArrowheads="1"/>
          </p:cNvSpPr>
          <p:nvPr/>
        </p:nvSpPr>
        <p:spPr bwMode="auto">
          <a:xfrm>
            <a:off x="0" y="2871788"/>
            <a:ext cx="9144000" cy="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pic>
        <p:nvPicPr>
          <p:cNvPr id="6247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114800"/>
            <a:ext cx="7867650" cy="22955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85229141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Text Box 2"/>
          <p:cNvSpPr txBox="1">
            <a:spLocks noChangeArrowheads="1"/>
          </p:cNvSpPr>
          <p:nvPr/>
        </p:nvSpPr>
        <p:spPr bwMode="auto">
          <a:xfrm>
            <a:off x="685800" y="228600"/>
            <a:ext cx="7772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Compiling Source Code</a:t>
            </a:r>
          </a:p>
        </p:txBody>
      </p:sp>
      <p:sp>
        <p:nvSpPr>
          <p:cNvPr id="64516" name="Text Box 3"/>
          <p:cNvSpPr txBox="1">
            <a:spLocks noChangeArrowheads="1"/>
          </p:cNvSpPr>
          <p:nvPr/>
        </p:nvSpPr>
        <p:spPr bwMode="auto">
          <a:xfrm>
            <a:off x="228600" y="1447800"/>
            <a:ext cx="8686800" cy="182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9pPr>
          </a:lstStyle>
          <a:p>
            <a:pPr>
              <a:spcBef>
                <a:spcPts val="800"/>
              </a:spcBef>
              <a:buClrTx/>
              <a:buSzPct val="75000"/>
              <a:buFontTx/>
              <a:buNone/>
            </a:pPr>
            <a:r>
              <a:rPr lang="en-US" altLang="en-US" sz="3200">
                <a:solidFill>
                  <a:srgbClr val="000000"/>
                </a:solidFill>
              </a:rPr>
              <a:t>A compiler translates the entire source code into a machine-code file, and the machine-code file is then executed, as shown in the following figure.</a:t>
            </a:r>
          </a:p>
        </p:txBody>
      </p:sp>
      <p:sp>
        <p:nvSpPr>
          <p:cNvPr id="64517" name="Rectangle 4"/>
          <p:cNvSpPr>
            <a:spLocks noChangeArrowheads="1"/>
          </p:cNvSpPr>
          <p:nvPr/>
        </p:nvSpPr>
        <p:spPr bwMode="auto">
          <a:xfrm>
            <a:off x="0" y="302895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64518" name="Rectangle 5"/>
          <p:cNvSpPr>
            <a:spLocks noChangeArrowheads="1"/>
          </p:cNvSpPr>
          <p:nvPr/>
        </p:nvSpPr>
        <p:spPr bwMode="auto">
          <a:xfrm>
            <a:off x="0" y="2871788"/>
            <a:ext cx="9144000" cy="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64519" name="Rectangle 6"/>
          <p:cNvSpPr>
            <a:spLocks noChangeArrowheads="1"/>
          </p:cNvSpPr>
          <p:nvPr/>
        </p:nvSpPr>
        <p:spPr bwMode="auto">
          <a:xfrm>
            <a:off x="0" y="2871788"/>
            <a:ext cx="9144000" cy="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pic>
        <p:nvPicPr>
          <p:cNvPr id="6452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25" y="3668713"/>
            <a:ext cx="8972550" cy="15811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59937827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2"/>
          <p:cNvSpPr txBox="1">
            <a:spLocks noChangeArrowheads="1"/>
          </p:cNvSpPr>
          <p:nvPr/>
        </p:nvSpPr>
        <p:spPr bwMode="auto">
          <a:xfrm>
            <a:off x="609600" y="228600"/>
            <a:ext cx="7772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000" b="1" u="sng" dirty="0">
                <a:solidFill>
                  <a:schemeClr val="accent1">
                    <a:lumMod val="50000"/>
                  </a:schemeClr>
                </a:solidFill>
                <a:latin typeface="Arial" panose="020B0604020202020204" pitchFamily="34" charset="0"/>
                <a:cs typeface="Arial" panose="020B0604020202020204" pitchFamily="34" charset="0"/>
              </a:rPr>
              <a:t>Algorithm</a:t>
            </a:r>
          </a:p>
        </p:txBody>
      </p:sp>
      <p:sp>
        <p:nvSpPr>
          <p:cNvPr id="10244" name="Text Box 3"/>
          <p:cNvSpPr txBox="1">
            <a:spLocks noChangeArrowheads="1"/>
          </p:cNvSpPr>
          <p:nvPr/>
        </p:nvSpPr>
        <p:spPr bwMode="auto">
          <a:xfrm>
            <a:off x="304800" y="1143000"/>
            <a:ext cx="8458200" cy="518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850"/>
              </a:spcBef>
              <a:buSzPct val="75000"/>
              <a:buFont typeface="Monotype Sorts" charset="2"/>
              <a:buChar char=""/>
            </a:pPr>
            <a:r>
              <a:rPr lang="en-US" altLang="en-US" sz="3400" dirty="0">
                <a:solidFill>
                  <a:srgbClr val="000000"/>
                </a:solidFill>
              </a:rPr>
              <a:t>Algorithm: a step-by-step series of instructions to complete a task</a:t>
            </a:r>
          </a:p>
          <a:p>
            <a:pPr>
              <a:spcBef>
                <a:spcPts val="850"/>
              </a:spcBef>
              <a:buSzPct val="75000"/>
              <a:buFont typeface="Monotype Sorts" charset="2"/>
              <a:buChar char=""/>
            </a:pPr>
            <a:r>
              <a:rPr lang="en-US" altLang="en-US" sz="3400" dirty="0">
                <a:solidFill>
                  <a:srgbClr val="000000"/>
                </a:solidFill>
              </a:rPr>
              <a:t>Similar to a recipe!</a:t>
            </a:r>
          </a:p>
          <a:p>
            <a:pPr lvl="1">
              <a:spcBef>
                <a:spcPts val="850"/>
              </a:spcBef>
              <a:buSzPct val="75000"/>
              <a:buFont typeface="Monotype Sorts" charset="2"/>
              <a:buChar char=""/>
            </a:pPr>
            <a:r>
              <a:rPr lang="en-US" altLang="en-US" sz="3400" dirty="0">
                <a:solidFill>
                  <a:srgbClr val="000000"/>
                </a:solidFill>
              </a:rPr>
              <a:t>a step-by-step series of instructions to prepare a specific food</a:t>
            </a:r>
          </a:p>
          <a:p>
            <a:pPr lvl="2">
              <a:spcBef>
                <a:spcPts val="850"/>
              </a:spcBef>
              <a:buSzPct val="75000"/>
              <a:buFont typeface="Monotype Sorts" charset="2"/>
              <a:buChar char=""/>
            </a:pPr>
            <a:r>
              <a:rPr lang="en-US" altLang="en-US" sz="3400" dirty="0">
                <a:solidFill>
                  <a:srgbClr val="000000"/>
                </a:solidFill>
              </a:rPr>
              <a:t>Such as Mandi!</a:t>
            </a:r>
          </a:p>
          <a:p>
            <a:pPr>
              <a:spcBef>
                <a:spcPts val="850"/>
              </a:spcBef>
              <a:buSzPct val="75000"/>
              <a:buFont typeface="Monotype Sorts" charset="2"/>
              <a:buChar char=""/>
            </a:pPr>
            <a:r>
              <a:rPr lang="en-US" altLang="en-US" sz="3400" dirty="0">
                <a:solidFill>
                  <a:srgbClr val="000000"/>
                </a:solidFill>
              </a:rPr>
              <a:t>So you can think of a recipe as a type of algorithm that is specific for making food.</a:t>
            </a:r>
          </a:p>
          <a:p>
            <a:pPr>
              <a:spcBef>
                <a:spcPts val="850"/>
              </a:spcBef>
              <a:buSzPct val="75000"/>
              <a:buFont typeface="Monotype Sorts" charset="2"/>
              <a:buNone/>
            </a:pPr>
            <a:endParaRPr lang="en-US" altLang="en-US" sz="3400" dirty="0">
              <a:solidFill>
                <a:srgbClr val="000000"/>
              </a:solidFill>
            </a:endParaRPr>
          </a:p>
          <a:p>
            <a:pPr>
              <a:spcBef>
                <a:spcPts val="850"/>
              </a:spcBef>
              <a:buSzPct val="75000"/>
              <a:buFont typeface="Monotype Sorts" charset="2"/>
              <a:buNone/>
            </a:pPr>
            <a:endParaRPr lang="en-US" altLang="en-US" sz="3400" dirty="0">
              <a:solidFill>
                <a:srgbClr val="000000"/>
              </a:solidFill>
            </a:endParaRPr>
          </a:p>
        </p:txBody>
      </p:sp>
    </p:spTree>
    <p:extLst>
      <p:ext uri="{BB962C8B-B14F-4D97-AF65-F5344CB8AC3E}">
        <p14:creationId xmlns:p14="http://schemas.microsoft.com/office/powerpoint/2010/main" val="146238103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Text Box 2"/>
          <p:cNvSpPr txBox="1">
            <a:spLocks noChangeArrowheads="1"/>
          </p:cNvSpPr>
          <p:nvPr/>
        </p:nvSpPr>
        <p:spPr bwMode="auto">
          <a:xfrm>
            <a:off x="685800" y="228600"/>
            <a:ext cx="7772400" cy="62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3600" dirty="0">
                <a:solidFill>
                  <a:schemeClr val="accent1">
                    <a:lumMod val="50000"/>
                  </a:schemeClr>
                </a:solidFill>
              </a:rPr>
              <a:t>Why Java?</a:t>
            </a:r>
          </a:p>
        </p:txBody>
      </p:sp>
      <p:sp>
        <p:nvSpPr>
          <p:cNvPr id="66564" name="Rectangle 3"/>
          <p:cNvSpPr>
            <a:spLocks noChangeArrowheads="1"/>
          </p:cNvSpPr>
          <p:nvPr/>
        </p:nvSpPr>
        <p:spPr bwMode="auto">
          <a:xfrm>
            <a:off x="228600" y="1066800"/>
            <a:ext cx="86868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110000"/>
              </a:lnSpc>
              <a:spcBef>
                <a:spcPts val="700"/>
              </a:spcBef>
              <a:buClrTx/>
              <a:buSzPct val="75000"/>
              <a:buFontTx/>
              <a:buNone/>
            </a:pPr>
            <a:r>
              <a:rPr lang="en-US" altLang="en-US" sz="2800">
                <a:solidFill>
                  <a:srgbClr val="000000"/>
                </a:solidFill>
              </a:rPr>
              <a:t>The answer is that Java enables users to develop and deploy applications on the Internet for servers, desktop computers, and small hand-held devices. The future of computing is being profoundly influenced by the Internet, and Java promises to remain a big part of that future. Java is the Internet programming language.</a:t>
            </a:r>
          </a:p>
          <a:p>
            <a:pPr>
              <a:lnSpc>
                <a:spcPct val="110000"/>
              </a:lnSpc>
              <a:spcBef>
                <a:spcPts val="700"/>
              </a:spcBef>
              <a:buClrTx/>
              <a:buSzPct val="75000"/>
              <a:buFontTx/>
              <a:buNone/>
            </a:pPr>
            <a:endParaRPr lang="en-US" altLang="en-US" sz="2800">
              <a:solidFill>
                <a:srgbClr val="000000"/>
              </a:solidFill>
            </a:endParaRPr>
          </a:p>
          <a:p>
            <a:pPr>
              <a:lnSpc>
                <a:spcPct val="110000"/>
              </a:lnSpc>
              <a:spcBef>
                <a:spcPts val="700"/>
              </a:spcBef>
              <a:buSzPct val="75000"/>
              <a:buFont typeface="Monotype Sorts" charset="2"/>
              <a:buChar char=""/>
            </a:pPr>
            <a:r>
              <a:rPr lang="en-US" altLang="en-US" sz="2800">
                <a:solidFill>
                  <a:srgbClr val="000000"/>
                </a:solidFill>
              </a:rPr>
              <a:t>Java is a general purpose programming language. </a:t>
            </a:r>
          </a:p>
          <a:p>
            <a:pPr>
              <a:lnSpc>
                <a:spcPct val="110000"/>
              </a:lnSpc>
              <a:spcBef>
                <a:spcPts val="700"/>
              </a:spcBef>
              <a:buSzPct val="75000"/>
              <a:buFont typeface="Monotype Sorts" charset="2"/>
              <a:buChar char=""/>
            </a:pPr>
            <a:r>
              <a:rPr lang="en-US" altLang="en-US" sz="2800">
                <a:solidFill>
                  <a:srgbClr val="000000"/>
                </a:solidFill>
              </a:rPr>
              <a:t>Java is the Internet programming language.</a:t>
            </a:r>
          </a:p>
        </p:txBody>
      </p:sp>
    </p:spTree>
    <p:extLst>
      <p:ext uri="{BB962C8B-B14F-4D97-AF65-F5344CB8AC3E}">
        <p14:creationId xmlns:p14="http://schemas.microsoft.com/office/powerpoint/2010/main" val="189431706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Text Box 2"/>
          <p:cNvSpPr txBox="1">
            <a:spLocks noChangeArrowheads="1"/>
          </p:cNvSpPr>
          <p:nvPr/>
        </p:nvSpPr>
        <p:spPr bwMode="auto">
          <a:xfrm>
            <a:off x="609600" y="228600"/>
            <a:ext cx="7772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000" dirty="0">
                <a:solidFill>
                  <a:schemeClr val="accent1">
                    <a:lumMod val="50000"/>
                  </a:schemeClr>
                </a:solidFill>
              </a:rPr>
              <a:t>Java, Web, and Beyond</a:t>
            </a:r>
          </a:p>
        </p:txBody>
      </p:sp>
      <p:sp>
        <p:nvSpPr>
          <p:cNvPr id="68612" name="Text Box 3"/>
          <p:cNvSpPr txBox="1">
            <a:spLocks noChangeArrowheads="1"/>
          </p:cNvSpPr>
          <p:nvPr/>
        </p:nvSpPr>
        <p:spPr bwMode="auto">
          <a:xfrm>
            <a:off x="304800" y="1143000"/>
            <a:ext cx="8458200" cy="518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850"/>
              </a:spcBef>
              <a:buSzPct val="75000"/>
              <a:buFont typeface="Monotype Sorts" charset="2"/>
              <a:buChar char=""/>
            </a:pPr>
            <a:r>
              <a:rPr lang="en-US" altLang="en-US" sz="3400" dirty="0">
                <a:solidFill>
                  <a:srgbClr val="000000"/>
                </a:solidFill>
              </a:rPr>
              <a:t>Java can be used to develop standalone applications.</a:t>
            </a:r>
          </a:p>
          <a:p>
            <a:pPr>
              <a:spcBef>
                <a:spcPts val="850"/>
              </a:spcBef>
              <a:buSzPct val="75000"/>
              <a:buFont typeface="Monotype Sorts" charset="2"/>
              <a:buChar char=""/>
            </a:pPr>
            <a:r>
              <a:rPr lang="en-US" altLang="en-US" sz="3400" dirty="0">
                <a:solidFill>
                  <a:srgbClr val="000000"/>
                </a:solidFill>
              </a:rPr>
              <a:t>Java can be used to develop applications running from a browser.</a:t>
            </a:r>
          </a:p>
          <a:p>
            <a:pPr>
              <a:spcBef>
                <a:spcPts val="850"/>
              </a:spcBef>
              <a:buSzPct val="75000"/>
              <a:buFont typeface="Monotype Sorts" charset="2"/>
              <a:buChar char=""/>
            </a:pPr>
            <a:r>
              <a:rPr lang="en-US" altLang="en-US" sz="3400" dirty="0">
                <a:solidFill>
                  <a:srgbClr val="000000"/>
                </a:solidFill>
              </a:rPr>
              <a:t>Java can also be used to develop applications for hand-held devices.</a:t>
            </a:r>
          </a:p>
          <a:p>
            <a:pPr>
              <a:spcBef>
                <a:spcPts val="850"/>
              </a:spcBef>
              <a:buSzPct val="75000"/>
              <a:buFont typeface="Monotype Sorts" charset="2"/>
              <a:buChar char=""/>
            </a:pPr>
            <a:r>
              <a:rPr lang="en-US" altLang="en-US" sz="3400" dirty="0">
                <a:solidFill>
                  <a:srgbClr val="000000"/>
                </a:solidFill>
              </a:rPr>
              <a:t>Java can be used to develop applications for Web servers.</a:t>
            </a:r>
          </a:p>
          <a:p>
            <a:pPr>
              <a:spcBef>
                <a:spcPts val="850"/>
              </a:spcBef>
              <a:buSzPct val="75000"/>
              <a:buFont typeface="Monotype Sorts" charset="2"/>
              <a:buNone/>
            </a:pPr>
            <a:endParaRPr lang="en-US" altLang="en-US" sz="3400" dirty="0">
              <a:solidFill>
                <a:srgbClr val="000000"/>
              </a:solidFill>
            </a:endParaRPr>
          </a:p>
          <a:p>
            <a:pPr>
              <a:spcBef>
                <a:spcPts val="850"/>
              </a:spcBef>
              <a:buSzPct val="75000"/>
              <a:buFont typeface="Monotype Sorts" charset="2"/>
              <a:buNone/>
            </a:pPr>
            <a:endParaRPr lang="en-US" altLang="en-US" sz="3400" dirty="0">
              <a:solidFill>
                <a:srgbClr val="000000"/>
              </a:solidFill>
            </a:endParaRPr>
          </a:p>
        </p:txBody>
      </p:sp>
    </p:spTree>
    <p:extLst>
      <p:ext uri="{BB962C8B-B14F-4D97-AF65-F5344CB8AC3E}">
        <p14:creationId xmlns:p14="http://schemas.microsoft.com/office/powerpoint/2010/main" val="291091395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Text Box 2"/>
          <p:cNvSpPr txBox="1">
            <a:spLocks noChangeArrowheads="1"/>
          </p:cNvSpPr>
          <p:nvPr/>
        </p:nvSpPr>
        <p:spPr bwMode="auto">
          <a:xfrm>
            <a:off x="685800" y="228600"/>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Characteristics of Java</a:t>
            </a:r>
          </a:p>
        </p:txBody>
      </p:sp>
      <p:sp>
        <p:nvSpPr>
          <p:cNvPr id="70660" name="Text Box 3"/>
          <p:cNvSpPr txBox="1">
            <a:spLocks noChangeArrowheads="1"/>
          </p:cNvSpPr>
          <p:nvPr/>
        </p:nvSpPr>
        <p:spPr bwMode="auto">
          <a:xfrm>
            <a:off x="304800" y="838200"/>
            <a:ext cx="8610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700"/>
              </a:spcBef>
              <a:buSzPct val="75000"/>
              <a:buFont typeface="Monotype Sorts" charset="2"/>
              <a:buChar char=""/>
            </a:pPr>
            <a:r>
              <a:rPr lang="en-US" altLang="en-US" sz="2800">
                <a:solidFill>
                  <a:srgbClr val="000000"/>
                </a:solidFill>
                <a:cs typeface="Times New Roman" panose="02020603050405020304" pitchFamily="18" charset="0"/>
              </a:rPr>
              <a:t>Java Is Simple</a:t>
            </a:r>
            <a:r>
              <a:rPr lang="en-US" altLang="en-US" sz="2800">
                <a:solidFill>
                  <a:srgbClr val="000000"/>
                </a:solidFill>
              </a:rPr>
              <a:t> </a:t>
            </a:r>
          </a:p>
          <a:p>
            <a:pPr>
              <a:lnSpc>
                <a:spcPct val="90000"/>
              </a:lnSpc>
              <a:spcBef>
                <a:spcPts val="700"/>
              </a:spcBef>
              <a:buSzPct val="75000"/>
              <a:buFont typeface="Monotype Sorts" charset="2"/>
              <a:buChar char=""/>
            </a:pPr>
            <a:r>
              <a:rPr lang="en-US" altLang="en-US" sz="2800">
                <a:solidFill>
                  <a:srgbClr val="000000"/>
                </a:solidFill>
                <a:cs typeface="Times New Roman" panose="02020603050405020304" pitchFamily="18" charset="0"/>
              </a:rPr>
              <a:t>Java Is Object-Oriented</a:t>
            </a:r>
            <a:r>
              <a:rPr lang="en-US" altLang="en-US" sz="2800">
                <a:solidFill>
                  <a:srgbClr val="000000"/>
                </a:solidFill>
              </a:rPr>
              <a:t> </a:t>
            </a:r>
          </a:p>
          <a:p>
            <a:pPr>
              <a:lnSpc>
                <a:spcPct val="90000"/>
              </a:lnSpc>
              <a:spcBef>
                <a:spcPts val="700"/>
              </a:spcBef>
              <a:buSzPct val="75000"/>
              <a:buFont typeface="Monotype Sorts" charset="2"/>
              <a:buChar char=""/>
            </a:pPr>
            <a:r>
              <a:rPr lang="en-US" altLang="en-US" sz="2800">
                <a:solidFill>
                  <a:srgbClr val="000000"/>
                </a:solidFill>
                <a:cs typeface="Times New Roman" panose="02020603050405020304" pitchFamily="18" charset="0"/>
              </a:rPr>
              <a:t>Java Is Distributed</a:t>
            </a:r>
            <a:r>
              <a:rPr lang="en-US" altLang="en-US" sz="2800">
                <a:solidFill>
                  <a:srgbClr val="000000"/>
                </a:solidFill>
              </a:rPr>
              <a:t> </a:t>
            </a:r>
          </a:p>
          <a:p>
            <a:pPr>
              <a:lnSpc>
                <a:spcPct val="90000"/>
              </a:lnSpc>
              <a:spcBef>
                <a:spcPts val="700"/>
              </a:spcBef>
              <a:buSzPct val="75000"/>
              <a:buFont typeface="Monotype Sorts" charset="2"/>
              <a:buChar char=""/>
            </a:pPr>
            <a:r>
              <a:rPr lang="en-US" altLang="en-US" sz="2800">
                <a:solidFill>
                  <a:srgbClr val="000000"/>
                </a:solidFill>
                <a:cs typeface="Times New Roman" panose="02020603050405020304" pitchFamily="18" charset="0"/>
              </a:rPr>
              <a:t>Java Is Interpreted</a:t>
            </a:r>
            <a:r>
              <a:rPr lang="en-US" altLang="en-US" sz="2800">
                <a:solidFill>
                  <a:srgbClr val="000000"/>
                </a:solidFill>
              </a:rPr>
              <a:t> </a:t>
            </a:r>
          </a:p>
          <a:p>
            <a:pPr>
              <a:lnSpc>
                <a:spcPct val="90000"/>
              </a:lnSpc>
              <a:spcBef>
                <a:spcPts val="700"/>
              </a:spcBef>
              <a:buSzPct val="75000"/>
              <a:buFont typeface="Monotype Sorts" charset="2"/>
              <a:buChar char=""/>
            </a:pPr>
            <a:r>
              <a:rPr lang="en-US" altLang="en-US" sz="2800">
                <a:solidFill>
                  <a:srgbClr val="000000"/>
                </a:solidFill>
                <a:cs typeface="Times New Roman" panose="02020603050405020304" pitchFamily="18" charset="0"/>
              </a:rPr>
              <a:t>Java Is Robust</a:t>
            </a:r>
            <a:r>
              <a:rPr lang="en-US" altLang="en-US" sz="2800">
                <a:solidFill>
                  <a:srgbClr val="000000"/>
                </a:solidFill>
              </a:rPr>
              <a:t> </a:t>
            </a:r>
          </a:p>
          <a:p>
            <a:pPr>
              <a:lnSpc>
                <a:spcPct val="90000"/>
              </a:lnSpc>
              <a:spcBef>
                <a:spcPts val="700"/>
              </a:spcBef>
              <a:buSzPct val="75000"/>
              <a:buFont typeface="Monotype Sorts" charset="2"/>
              <a:buChar char=""/>
            </a:pPr>
            <a:r>
              <a:rPr lang="en-US" altLang="en-US" sz="2800">
                <a:solidFill>
                  <a:srgbClr val="000000"/>
                </a:solidFill>
                <a:cs typeface="Times New Roman" panose="02020603050405020304" pitchFamily="18" charset="0"/>
              </a:rPr>
              <a:t>Java Is Secure</a:t>
            </a:r>
            <a:r>
              <a:rPr lang="en-US" altLang="en-US" sz="2800">
                <a:solidFill>
                  <a:srgbClr val="000000"/>
                </a:solidFill>
              </a:rPr>
              <a:t> </a:t>
            </a:r>
          </a:p>
          <a:p>
            <a:pPr>
              <a:lnSpc>
                <a:spcPct val="90000"/>
              </a:lnSpc>
              <a:spcBef>
                <a:spcPts val="700"/>
              </a:spcBef>
              <a:buSzPct val="75000"/>
              <a:buFont typeface="Monotype Sorts" charset="2"/>
              <a:buChar char=""/>
            </a:pPr>
            <a:r>
              <a:rPr lang="en-US" altLang="en-US" sz="2800">
                <a:solidFill>
                  <a:srgbClr val="000000"/>
                </a:solidFill>
                <a:cs typeface="Times New Roman" panose="02020603050405020304" pitchFamily="18" charset="0"/>
              </a:rPr>
              <a:t>Java Is Architecture-Neutral</a:t>
            </a:r>
            <a:r>
              <a:rPr lang="en-US" altLang="en-US" sz="2800">
                <a:solidFill>
                  <a:srgbClr val="000000"/>
                </a:solidFill>
              </a:rPr>
              <a:t> </a:t>
            </a:r>
          </a:p>
          <a:p>
            <a:pPr>
              <a:lnSpc>
                <a:spcPct val="90000"/>
              </a:lnSpc>
              <a:spcBef>
                <a:spcPts val="700"/>
              </a:spcBef>
              <a:buSzPct val="75000"/>
              <a:buFont typeface="Monotype Sorts" charset="2"/>
              <a:buChar char=""/>
            </a:pPr>
            <a:r>
              <a:rPr lang="en-US" altLang="en-US" sz="2800">
                <a:solidFill>
                  <a:srgbClr val="000000"/>
                </a:solidFill>
                <a:cs typeface="Times New Roman" panose="02020603050405020304" pitchFamily="18" charset="0"/>
              </a:rPr>
              <a:t>Java Is Portable</a:t>
            </a:r>
            <a:r>
              <a:rPr lang="en-US" altLang="en-US" sz="2800">
                <a:solidFill>
                  <a:srgbClr val="000000"/>
                </a:solidFill>
              </a:rPr>
              <a:t> </a:t>
            </a:r>
          </a:p>
          <a:p>
            <a:pPr>
              <a:lnSpc>
                <a:spcPct val="90000"/>
              </a:lnSpc>
              <a:spcBef>
                <a:spcPts val="700"/>
              </a:spcBef>
              <a:buSzPct val="75000"/>
              <a:buFont typeface="Monotype Sorts" charset="2"/>
              <a:buChar char=""/>
            </a:pPr>
            <a:r>
              <a:rPr lang="en-US" altLang="en-US" sz="2800">
                <a:solidFill>
                  <a:srgbClr val="000000"/>
                </a:solidFill>
                <a:cs typeface="Times New Roman" panose="02020603050405020304" pitchFamily="18" charset="0"/>
              </a:rPr>
              <a:t>Java's Performance</a:t>
            </a:r>
            <a:r>
              <a:rPr lang="en-US" altLang="en-US" sz="2800">
                <a:solidFill>
                  <a:srgbClr val="000000"/>
                </a:solidFill>
              </a:rPr>
              <a:t> </a:t>
            </a:r>
          </a:p>
          <a:p>
            <a:pPr>
              <a:lnSpc>
                <a:spcPct val="90000"/>
              </a:lnSpc>
              <a:spcBef>
                <a:spcPts val="700"/>
              </a:spcBef>
              <a:buSzPct val="75000"/>
              <a:buFont typeface="Monotype Sorts" charset="2"/>
              <a:buChar char=""/>
            </a:pPr>
            <a:r>
              <a:rPr lang="en-US" altLang="en-US" sz="2800">
                <a:solidFill>
                  <a:srgbClr val="000000"/>
                </a:solidFill>
                <a:cs typeface="Times New Roman" panose="02020603050405020304" pitchFamily="18" charset="0"/>
              </a:rPr>
              <a:t>Java Is Multithreaded</a:t>
            </a:r>
            <a:r>
              <a:rPr lang="en-US" altLang="en-US" sz="2800">
                <a:solidFill>
                  <a:srgbClr val="000000"/>
                </a:solidFill>
              </a:rPr>
              <a:t> </a:t>
            </a:r>
          </a:p>
          <a:p>
            <a:pPr>
              <a:lnSpc>
                <a:spcPct val="90000"/>
              </a:lnSpc>
              <a:spcBef>
                <a:spcPts val="700"/>
              </a:spcBef>
              <a:buSzPct val="75000"/>
              <a:buFont typeface="Monotype Sorts" charset="2"/>
              <a:buChar char=""/>
            </a:pPr>
            <a:r>
              <a:rPr lang="en-US" altLang="en-US" sz="2800">
                <a:solidFill>
                  <a:srgbClr val="000000"/>
                </a:solidFill>
                <a:cs typeface="Times New Roman" panose="02020603050405020304" pitchFamily="18" charset="0"/>
              </a:rPr>
              <a:t>Java Is Dynamic</a:t>
            </a:r>
            <a:r>
              <a:rPr lang="en-US" altLang="en-US" sz="2800">
                <a:solidFill>
                  <a:srgbClr val="000000"/>
                </a:solidFill>
              </a:rPr>
              <a:t> </a:t>
            </a:r>
          </a:p>
        </p:txBody>
      </p:sp>
      <p:sp>
        <p:nvSpPr>
          <p:cNvPr id="70661" name="Rectangle 4"/>
          <p:cNvSpPr>
            <a:spLocks noChangeArrowheads="1"/>
          </p:cNvSpPr>
          <p:nvPr/>
        </p:nvSpPr>
        <p:spPr bwMode="auto">
          <a:xfrm>
            <a:off x="152400" y="152400"/>
            <a:ext cx="1371600" cy="5334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450"/>
              </a:spcBef>
              <a:buClrTx/>
              <a:buSzPct val="75000"/>
              <a:buFontTx/>
              <a:buNone/>
            </a:pPr>
            <a:r>
              <a:rPr lang="en-US" altLang="en-US" sz="1800">
                <a:solidFill>
                  <a:srgbClr val="000000"/>
                </a:solidFill>
              </a:rPr>
              <a:t>Companion Website</a:t>
            </a:r>
          </a:p>
        </p:txBody>
      </p:sp>
      <p:sp>
        <p:nvSpPr>
          <p:cNvPr id="70662" name="AutoShape 5"/>
          <p:cNvSpPr>
            <a:spLocks noChangeArrowheads="1"/>
          </p:cNvSpPr>
          <p:nvPr/>
        </p:nvSpPr>
        <p:spPr bwMode="auto">
          <a:xfrm>
            <a:off x="457200" y="5943600"/>
            <a:ext cx="7924800" cy="455613"/>
          </a:xfrm>
          <a:prstGeom prst="roundRect">
            <a:avLst>
              <a:gd name="adj" fmla="val 16667"/>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spcBef>
                <a:spcPts val="1500"/>
              </a:spcBef>
              <a:buClrTx/>
              <a:buSzPct val="75000"/>
              <a:buFontTx/>
              <a:buNone/>
            </a:pPr>
            <a:r>
              <a:rPr lang="en-US" altLang="en-US" u="sng">
                <a:solidFill>
                  <a:srgbClr val="00B050"/>
                </a:solidFill>
              </a:rPr>
              <a:t>www.cs.armstrong.edu/liang/JavaCharacteristics.pdf</a:t>
            </a:r>
          </a:p>
        </p:txBody>
      </p:sp>
    </p:spTree>
    <p:extLst>
      <p:ext uri="{BB962C8B-B14F-4D97-AF65-F5344CB8AC3E}">
        <p14:creationId xmlns:p14="http://schemas.microsoft.com/office/powerpoint/2010/main" val="22975080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Text Box 2"/>
          <p:cNvSpPr txBox="1">
            <a:spLocks noChangeArrowheads="1"/>
          </p:cNvSpPr>
          <p:nvPr/>
        </p:nvSpPr>
        <p:spPr bwMode="auto">
          <a:xfrm>
            <a:off x="685800" y="228600"/>
            <a:ext cx="79248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Characteristics of Java</a:t>
            </a:r>
          </a:p>
        </p:txBody>
      </p:sp>
      <p:sp>
        <p:nvSpPr>
          <p:cNvPr id="72708" name="Text Box 3"/>
          <p:cNvSpPr txBox="1">
            <a:spLocks noChangeArrowheads="1"/>
          </p:cNvSpPr>
          <p:nvPr/>
        </p:nvSpPr>
        <p:spPr bwMode="auto">
          <a:xfrm>
            <a:off x="304800" y="990600"/>
            <a:ext cx="4038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SzPct val="75000"/>
              <a:buFont typeface="Monotype Sorts" charset="2"/>
              <a:buChar char=""/>
            </a:pPr>
            <a:r>
              <a:rPr lang="en-US" altLang="en-US">
                <a:solidFill>
                  <a:srgbClr val="FF9900"/>
                </a:solidFill>
                <a:cs typeface="Times New Roman" panose="02020603050405020304" pitchFamily="18" charset="0"/>
              </a:rPr>
              <a:t>Java Is Simple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Object-Oriented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Distributed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Interpreted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Robust</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Secure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Architecture-Neutral</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Portable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Java's Performance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Multithreaded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Dynamic</a:t>
            </a:r>
            <a:r>
              <a:rPr lang="en-US" altLang="en-US">
                <a:solidFill>
                  <a:srgbClr val="000000"/>
                </a:solidFill>
              </a:rPr>
              <a:t> </a:t>
            </a:r>
          </a:p>
        </p:txBody>
      </p:sp>
      <p:sp>
        <p:nvSpPr>
          <p:cNvPr id="72709" name="Text Box 4"/>
          <p:cNvSpPr txBox="1">
            <a:spLocks noChangeArrowheads="1"/>
          </p:cNvSpPr>
          <p:nvPr/>
        </p:nvSpPr>
        <p:spPr bwMode="auto">
          <a:xfrm>
            <a:off x="3962400" y="990600"/>
            <a:ext cx="4953000" cy="161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spcBef>
                <a:spcPts val="1250"/>
              </a:spcBef>
              <a:buClrTx/>
              <a:buSzPct val="75000"/>
              <a:buFontTx/>
              <a:buNone/>
            </a:pPr>
            <a:r>
              <a:rPr lang="en-US" altLang="en-US" sz="2000">
                <a:solidFill>
                  <a:srgbClr val="FF9900"/>
                </a:solidFill>
                <a:cs typeface="Times New Roman" panose="02020603050405020304" pitchFamily="18" charset="0"/>
              </a:rPr>
              <a:t>Java is partially modeled on C++, but greatly simplified and improved. Some people refer to Java as "C++--" because it is like C++ but with more functionality and fewer negative aspects.</a:t>
            </a:r>
          </a:p>
        </p:txBody>
      </p:sp>
      <p:sp>
        <p:nvSpPr>
          <p:cNvPr id="72710" name="Rectangle 5"/>
          <p:cNvSpPr>
            <a:spLocks noChangeArrowheads="1"/>
          </p:cNvSpPr>
          <p:nvPr/>
        </p:nvSpPr>
        <p:spPr bwMode="auto">
          <a:xfrm>
            <a:off x="152400" y="152400"/>
            <a:ext cx="1371600" cy="5334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450"/>
              </a:spcBef>
              <a:buClrTx/>
              <a:buSzPct val="75000"/>
              <a:buFontTx/>
              <a:buNone/>
            </a:pPr>
            <a:r>
              <a:rPr lang="en-US" altLang="en-US" sz="1800">
                <a:solidFill>
                  <a:srgbClr val="000000"/>
                </a:solidFill>
              </a:rPr>
              <a:t>Companion Website</a:t>
            </a:r>
          </a:p>
        </p:txBody>
      </p:sp>
    </p:spTree>
    <p:extLst>
      <p:ext uri="{BB962C8B-B14F-4D97-AF65-F5344CB8AC3E}">
        <p14:creationId xmlns:p14="http://schemas.microsoft.com/office/powerpoint/2010/main" val="401680529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Text Box 3"/>
          <p:cNvSpPr txBox="1">
            <a:spLocks noChangeArrowheads="1"/>
          </p:cNvSpPr>
          <p:nvPr/>
        </p:nvSpPr>
        <p:spPr bwMode="auto">
          <a:xfrm>
            <a:off x="304800" y="990600"/>
            <a:ext cx="4038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Simple </a:t>
            </a:r>
          </a:p>
          <a:p>
            <a:pPr>
              <a:spcBef>
                <a:spcPts val="600"/>
              </a:spcBef>
              <a:buSzPct val="75000"/>
              <a:buFont typeface="Monotype Sorts" charset="2"/>
              <a:buChar char=""/>
            </a:pPr>
            <a:r>
              <a:rPr lang="en-US" altLang="en-US">
                <a:solidFill>
                  <a:srgbClr val="FF9900"/>
                </a:solidFill>
                <a:cs typeface="Times New Roman" panose="02020603050405020304" pitchFamily="18" charset="0"/>
              </a:rPr>
              <a:t>Java Is Object-Oriented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Distributed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Interpreted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Robust</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Secure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Architecture-Neutral</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Portable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Java's Performance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Multithreaded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Dynamic</a:t>
            </a:r>
            <a:r>
              <a:rPr lang="en-US" altLang="en-US">
                <a:solidFill>
                  <a:srgbClr val="000000"/>
                </a:solidFill>
              </a:rPr>
              <a:t> </a:t>
            </a:r>
          </a:p>
        </p:txBody>
      </p:sp>
      <p:sp>
        <p:nvSpPr>
          <p:cNvPr id="74757" name="Text Box 4"/>
          <p:cNvSpPr txBox="1">
            <a:spLocks noChangeArrowheads="1"/>
          </p:cNvSpPr>
          <p:nvPr/>
        </p:nvSpPr>
        <p:spPr bwMode="auto">
          <a:xfrm>
            <a:off x="4343400" y="990600"/>
            <a:ext cx="4572000" cy="4972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buClrTx/>
              <a:buSzPct val="75000"/>
              <a:buFontTx/>
              <a:buNone/>
            </a:pPr>
            <a:r>
              <a:rPr lang="en-US" altLang="en-US" sz="2000">
                <a:solidFill>
                  <a:srgbClr val="FF9900"/>
                </a:solidFill>
                <a:cs typeface="Times New Roman" panose="02020603050405020304" pitchFamily="18" charset="0"/>
              </a:rPr>
              <a:t>Java is inherently object-oriented. Although many object-oriented languages began strictly as procedural languages, Java was designed from the start to be object-oriented. Object-oriented programming (OOP) is a popular programming approach that is replacing traditional procedural programming techniques. </a:t>
            </a:r>
          </a:p>
          <a:p>
            <a:pPr>
              <a:buClrTx/>
              <a:buSzPct val="75000"/>
              <a:buFontTx/>
              <a:buNone/>
            </a:pPr>
            <a:endParaRPr lang="en-US" altLang="en-US" sz="2000">
              <a:solidFill>
                <a:srgbClr val="FF9900"/>
              </a:solidFill>
              <a:cs typeface="Times New Roman" panose="02020603050405020304" pitchFamily="18" charset="0"/>
            </a:endParaRPr>
          </a:p>
          <a:p>
            <a:pPr>
              <a:buClrTx/>
              <a:buSzPct val="75000"/>
              <a:buFontTx/>
              <a:buNone/>
            </a:pPr>
            <a:r>
              <a:rPr lang="en-US" altLang="en-US" sz="2000">
                <a:solidFill>
                  <a:srgbClr val="FF9900"/>
                </a:solidFill>
                <a:cs typeface="Times New Roman" panose="02020603050405020304" pitchFamily="18" charset="0"/>
              </a:rPr>
              <a:t>One of the central issues in software development is how to reuse code. Object-oriented programming provides great flexibility, modularity, clarity, and reusability through encapsulation, inheritance, and polymorphism. </a:t>
            </a:r>
          </a:p>
        </p:txBody>
      </p:sp>
      <p:sp>
        <p:nvSpPr>
          <p:cNvPr id="74758" name="Rectangle 5"/>
          <p:cNvSpPr>
            <a:spLocks noChangeArrowheads="1"/>
          </p:cNvSpPr>
          <p:nvPr/>
        </p:nvSpPr>
        <p:spPr bwMode="auto">
          <a:xfrm>
            <a:off x="152400" y="152400"/>
            <a:ext cx="1371600" cy="5334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450"/>
              </a:spcBef>
              <a:buClrTx/>
              <a:buSzPct val="75000"/>
              <a:buFontTx/>
              <a:buNone/>
            </a:pPr>
            <a:r>
              <a:rPr lang="en-US" altLang="en-US" sz="1800">
                <a:solidFill>
                  <a:srgbClr val="000000"/>
                </a:solidFill>
              </a:rPr>
              <a:t>Companion Website</a:t>
            </a:r>
          </a:p>
        </p:txBody>
      </p:sp>
      <p:sp>
        <p:nvSpPr>
          <p:cNvPr id="7" name="Text Box 2"/>
          <p:cNvSpPr txBox="1">
            <a:spLocks noChangeArrowheads="1"/>
          </p:cNvSpPr>
          <p:nvPr/>
        </p:nvSpPr>
        <p:spPr bwMode="auto">
          <a:xfrm>
            <a:off x="685800" y="228600"/>
            <a:ext cx="79248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Characteristics of Java</a:t>
            </a:r>
          </a:p>
        </p:txBody>
      </p:sp>
    </p:spTree>
    <p:extLst>
      <p:ext uri="{BB962C8B-B14F-4D97-AF65-F5344CB8AC3E}">
        <p14:creationId xmlns:p14="http://schemas.microsoft.com/office/powerpoint/2010/main" val="214213976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Text Box 3"/>
          <p:cNvSpPr txBox="1">
            <a:spLocks noChangeArrowheads="1"/>
          </p:cNvSpPr>
          <p:nvPr/>
        </p:nvSpPr>
        <p:spPr bwMode="auto">
          <a:xfrm>
            <a:off x="304800" y="990600"/>
            <a:ext cx="4038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Simple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Object-Oriented</a:t>
            </a:r>
            <a:r>
              <a:rPr lang="en-US" altLang="en-US">
                <a:solidFill>
                  <a:srgbClr val="000000"/>
                </a:solidFill>
              </a:rPr>
              <a:t> </a:t>
            </a:r>
          </a:p>
          <a:p>
            <a:pPr>
              <a:spcBef>
                <a:spcPts val="600"/>
              </a:spcBef>
              <a:buSzPct val="75000"/>
              <a:buFont typeface="Monotype Sorts" charset="2"/>
              <a:buChar char=""/>
            </a:pPr>
            <a:r>
              <a:rPr lang="en-US" altLang="en-US">
                <a:solidFill>
                  <a:srgbClr val="FF9900"/>
                </a:solidFill>
                <a:cs typeface="Times New Roman" panose="02020603050405020304" pitchFamily="18" charset="0"/>
              </a:rPr>
              <a:t>Java Is Distributed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Interpreted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Robust</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Secure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Architecture-Neutral</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Portable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Java's Performance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Multithreaded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Dynamic</a:t>
            </a:r>
            <a:r>
              <a:rPr lang="en-US" altLang="en-US">
                <a:solidFill>
                  <a:srgbClr val="000000"/>
                </a:solidFill>
              </a:rPr>
              <a:t> </a:t>
            </a:r>
          </a:p>
        </p:txBody>
      </p:sp>
      <p:sp>
        <p:nvSpPr>
          <p:cNvPr id="76805" name="Text Box 4"/>
          <p:cNvSpPr txBox="1">
            <a:spLocks noChangeArrowheads="1"/>
          </p:cNvSpPr>
          <p:nvPr/>
        </p:nvSpPr>
        <p:spPr bwMode="auto">
          <a:xfrm>
            <a:off x="4343400" y="990600"/>
            <a:ext cx="4572000" cy="2533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buClrTx/>
              <a:buSzPct val="75000"/>
              <a:buFontTx/>
              <a:buNone/>
            </a:pPr>
            <a:r>
              <a:rPr lang="en-US" altLang="en-US" sz="2000">
                <a:solidFill>
                  <a:srgbClr val="FF9900"/>
                </a:solidFill>
                <a:cs typeface="Times New Roman" panose="02020603050405020304" pitchFamily="18" charset="0"/>
              </a:rPr>
              <a:t>Distributed computing involves several computers working together on a network. Java is designed to make distributed computing easy. Since networking capability is inherently integrated into Java, writing network programs is like sending and receiving data to and from a file.</a:t>
            </a:r>
            <a:r>
              <a:rPr lang="en-US" altLang="en-US" sz="2000">
                <a:solidFill>
                  <a:srgbClr val="FF9900"/>
                </a:solidFill>
                <a:latin typeface="Courier New" panose="02070309020205020404" pitchFamily="49" charset="0"/>
                <a:cs typeface="Courier New" panose="02070309020205020404" pitchFamily="49" charset="0"/>
              </a:rPr>
              <a:t> </a:t>
            </a:r>
          </a:p>
        </p:txBody>
      </p:sp>
      <p:sp>
        <p:nvSpPr>
          <p:cNvPr id="76806" name="Rectangle 5"/>
          <p:cNvSpPr>
            <a:spLocks noChangeArrowheads="1"/>
          </p:cNvSpPr>
          <p:nvPr/>
        </p:nvSpPr>
        <p:spPr bwMode="auto">
          <a:xfrm>
            <a:off x="152400" y="152400"/>
            <a:ext cx="1371600" cy="5334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450"/>
              </a:spcBef>
              <a:buClrTx/>
              <a:buSzPct val="75000"/>
              <a:buFontTx/>
              <a:buNone/>
            </a:pPr>
            <a:r>
              <a:rPr lang="en-US" altLang="en-US" sz="1800">
                <a:solidFill>
                  <a:srgbClr val="000000"/>
                </a:solidFill>
              </a:rPr>
              <a:t>Companion Website</a:t>
            </a:r>
          </a:p>
        </p:txBody>
      </p:sp>
      <p:sp>
        <p:nvSpPr>
          <p:cNvPr id="7" name="Text Box 2"/>
          <p:cNvSpPr txBox="1">
            <a:spLocks noChangeArrowheads="1"/>
          </p:cNvSpPr>
          <p:nvPr/>
        </p:nvSpPr>
        <p:spPr bwMode="auto">
          <a:xfrm>
            <a:off x="685800" y="228600"/>
            <a:ext cx="79248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Characteristics of Java</a:t>
            </a:r>
          </a:p>
        </p:txBody>
      </p:sp>
    </p:spTree>
    <p:extLst>
      <p:ext uri="{BB962C8B-B14F-4D97-AF65-F5344CB8AC3E}">
        <p14:creationId xmlns:p14="http://schemas.microsoft.com/office/powerpoint/2010/main" val="146930643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Text Box 3"/>
          <p:cNvSpPr txBox="1">
            <a:spLocks noChangeArrowheads="1"/>
          </p:cNvSpPr>
          <p:nvPr/>
        </p:nvSpPr>
        <p:spPr bwMode="auto">
          <a:xfrm>
            <a:off x="304800" y="990600"/>
            <a:ext cx="4038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Simple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Object-Oriented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Distributed </a:t>
            </a:r>
          </a:p>
          <a:p>
            <a:pPr>
              <a:spcBef>
                <a:spcPts val="600"/>
              </a:spcBef>
              <a:buSzPct val="75000"/>
              <a:buFont typeface="Monotype Sorts" charset="2"/>
              <a:buChar char=""/>
            </a:pPr>
            <a:r>
              <a:rPr lang="en-US" altLang="en-US">
                <a:solidFill>
                  <a:srgbClr val="FF9900"/>
                </a:solidFill>
                <a:cs typeface="Times New Roman" panose="02020603050405020304" pitchFamily="18" charset="0"/>
              </a:rPr>
              <a:t>Java Is Interpreted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Robust</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Secure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Architecture-Neutral</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Portable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Java's Performance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Multithreaded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Dynamic</a:t>
            </a:r>
            <a:r>
              <a:rPr lang="en-US" altLang="en-US">
                <a:solidFill>
                  <a:srgbClr val="000000"/>
                </a:solidFill>
              </a:rPr>
              <a:t> </a:t>
            </a:r>
          </a:p>
        </p:txBody>
      </p:sp>
      <p:sp>
        <p:nvSpPr>
          <p:cNvPr id="78853" name="Text Box 4"/>
          <p:cNvSpPr txBox="1">
            <a:spLocks noChangeArrowheads="1"/>
          </p:cNvSpPr>
          <p:nvPr/>
        </p:nvSpPr>
        <p:spPr bwMode="auto">
          <a:xfrm>
            <a:off x="4343400" y="990600"/>
            <a:ext cx="4572000" cy="2228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buClrTx/>
              <a:buSzPct val="75000"/>
              <a:buFontTx/>
              <a:buNone/>
            </a:pPr>
            <a:r>
              <a:rPr lang="en-US" altLang="en-US" sz="2000">
                <a:solidFill>
                  <a:srgbClr val="FF9900"/>
                </a:solidFill>
                <a:cs typeface="Times New Roman" panose="02020603050405020304" pitchFamily="18" charset="0"/>
              </a:rPr>
              <a:t>You need an interpreter to run Java programs. The programs are compiled into the Java Virtual Machine code called bytecode. The bytecode is machine-independent and can run on any machine that has a Java interpreter, which is part of the Java Virtual Machine (JVM). </a:t>
            </a:r>
          </a:p>
        </p:txBody>
      </p:sp>
      <p:sp>
        <p:nvSpPr>
          <p:cNvPr id="78854" name="Rectangle 5"/>
          <p:cNvSpPr>
            <a:spLocks noChangeArrowheads="1"/>
          </p:cNvSpPr>
          <p:nvPr/>
        </p:nvSpPr>
        <p:spPr bwMode="auto">
          <a:xfrm>
            <a:off x="152400" y="152400"/>
            <a:ext cx="1371600" cy="5334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450"/>
              </a:spcBef>
              <a:buClrTx/>
              <a:buSzPct val="75000"/>
              <a:buFontTx/>
              <a:buNone/>
            </a:pPr>
            <a:r>
              <a:rPr lang="en-US" altLang="en-US" sz="1800">
                <a:solidFill>
                  <a:srgbClr val="000000"/>
                </a:solidFill>
              </a:rPr>
              <a:t>Companion Website</a:t>
            </a:r>
          </a:p>
        </p:txBody>
      </p:sp>
      <p:sp>
        <p:nvSpPr>
          <p:cNvPr id="7" name="Text Box 2"/>
          <p:cNvSpPr txBox="1">
            <a:spLocks noChangeArrowheads="1"/>
          </p:cNvSpPr>
          <p:nvPr/>
        </p:nvSpPr>
        <p:spPr bwMode="auto">
          <a:xfrm>
            <a:off x="685800" y="228600"/>
            <a:ext cx="79248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Characteristics of Java</a:t>
            </a:r>
          </a:p>
        </p:txBody>
      </p:sp>
    </p:spTree>
    <p:extLst>
      <p:ext uri="{BB962C8B-B14F-4D97-AF65-F5344CB8AC3E}">
        <p14:creationId xmlns:p14="http://schemas.microsoft.com/office/powerpoint/2010/main" val="16975812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Text Box 3"/>
          <p:cNvSpPr txBox="1">
            <a:spLocks noChangeArrowheads="1"/>
          </p:cNvSpPr>
          <p:nvPr/>
        </p:nvSpPr>
        <p:spPr bwMode="auto">
          <a:xfrm>
            <a:off x="304800" y="990600"/>
            <a:ext cx="4038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Simple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Object-Oriented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Distributed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Interpreted </a:t>
            </a:r>
          </a:p>
          <a:p>
            <a:pPr>
              <a:spcBef>
                <a:spcPts val="600"/>
              </a:spcBef>
              <a:buSzPct val="75000"/>
              <a:buFont typeface="Monotype Sorts" charset="2"/>
              <a:buChar char=""/>
            </a:pPr>
            <a:r>
              <a:rPr lang="en-US" altLang="en-US">
                <a:solidFill>
                  <a:srgbClr val="FF9900"/>
                </a:solidFill>
                <a:cs typeface="Times New Roman" panose="02020603050405020304" pitchFamily="18" charset="0"/>
              </a:rPr>
              <a:t>Java Is Robust</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Secure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Architecture-Neutral</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Portable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Java's Performance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Multithreaded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Dynamic</a:t>
            </a:r>
            <a:r>
              <a:rPr lang="en-US" altLang="en-US">
                <a:solidFill>
                  <a:srgbClr val="000000"/>
                </a:solidFill>
              </a:rPr>
              <a:t> </a:t>
            </a:r>
          </a:p>
        </p:txBody>
      </p:sp>
      <p:sp>
        <p:nvSpPr>
          <p:cNvPr id="80901" name="Text Box 4"/>
          <p:cNvSpPr txBox="1">
            <a:spLocks noChangeArrowheads="1"/>
          </p:cNvSpPr>
          <p:nvPr/>
        </p:nvSpPr>
        <p:spPr bwMode="auto">
          <a:xfrm>
            <a:off x="4343400" y="990600"/>
            <a:ext cx="4572000" cy="3448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buClrTx/>
              <a:buSzPct val="75000"/>
              <a:buFontTx/>
              <a:buNone/>
            </a:pPr>
            <a:r>
              <a:rPr lang="en-US" altLang="en-US" sz="2000">
                <a:solidFill>
                  <a:srgbClr val="FF9900"/>
                </a:solidFill>
                <a:cs typeface="Times New Roman" panose="02020603050405020304" pitchFamily="18" charset="0"/>
              </a:rPr>
              <a:t>Java compilers can detect many problems that would first show up at execution time in other languages. </a:t>
            </a:r>
          </a:p>
          <a:p>
            <a:pPr>
              <a:buClrTx/>
              <a:buSzPct val="75000"/>
              <a:buFontTx/>
              <a:buNone/>
            </a:pPr>
            <a:endParaRPr lang="en-US" altLang="en-US" sz="2000">
              <a:solidFill>
                <a:srgbClr val="FF9900"/>
              </a:solidFill>
              <a:cs typeface="Times New Roman" panose="02020603050405020304" pitchFamily="18" charset="0"/>
            </a:endParaRPr>
          </a:p>
          <a:p>
            <a:pPr>
              <a:buClrTx/>
              <a:buSzPct val="75000"/>
              <a:buFontTx/>
              <a:buNone/>
            </a:pPr>
            <a:r>
              <a:rPr lang="en-US" altLang="en-US" sz="2000">
                <a:solidFill>
                  <a:srgbClr val="FF9900"/>
                </a:solidFill>
                <a:cs typeface="Times New Roman" panose="02020603050405020304" pitchFamily="18" charset="0"/>
              </a:rPr>
              <a:t>Java has eliminated certain types of error-prone programming constructs found in other languages. </a:t>
            </a:r>
          </a:p>
          <a:p>
            <a:pPr>
              <a:buClrTx/>
              <a:buSzPct val="75000"/>
              <a:buFontTx/>
              <a:buNone/>
            </a:pPr>
            <a:endParaRPr lang="en-US" altLang="en-US" sz="2000">
              <a:solidFill>
                <a:srgbClr val="FF9900"/>
              </a:solidFill>
              <a:cs typeface="Times New Roman" panose="02020603050405020304" pitchFamily="18" charset="0"/>
            </a:endParaRPr>
          </a:p>
          <a:p>
            <a:pPr>
              <a:buClrTx/>
              <a:buSzPct val="75000"/>
              <a:buFontTx/>
              <a:buNone/>
            </a:pPr>
            <a:r>
              <a:rPr lang="en-US" altLang="en-US" sz="2000">
                <a:solidFill>
                  <a:srgbClr val="FF9900"/>
                </a:solidFill>
                <a:cs typeface="Times New Roman" panose="02020603050405020304" pitchFamily="18" charset="0"/>
              </a:rPr>
              <a:t>Java has a runtime exception-handling feature to provide programming support for robustness. </a:t>
            </a:r>
          </a:p>
        </p:txBody>
      </p:sp>
      <p:sp>
        <p:nvSpPr>
          <p:cNvPr id="80902" name="Rectangle 5"/>
          <p:cNvSpPr>
            <a:spLocks noChangeArrowheads="1"/>
          </p:cNvSpPr>
          <p:nvPr/>
        </p:nvSpPr>
        <p:spPr bwMode="auto">
          <a:xfrm>
            <a:off x="152400" y="152400"/>
            <a:ext cx="1371600" cy="5334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450"/>
              </a:spcBef>
              <a:buClrTx/>
              <a:buSzPct val="75000"/>
              <a:buFontTx/>
              <a:buNone/>
            </a:pPr>
            <a:r>
              <a:rPr lang="en-US" altLang="en-US" sz="1800">
                <a:solidFill>
                  <a:srgbClr val="000000"/>
                </a:solidFill>
              </a:rPr>
              <a:t>Companion Website</a:t>
            </a:r>
          </a:p>
        </p:txBody>
      </p:sp>
      <p:sp>
        <p:nvSpPr>
          <p:cNvPr id="7" name="Text Box 2"/>
          <p:cNvSpPr txBox="1">
            <a:spLocks noChangeArrowheads="1"/>
          </p:cNvSpPr>
          <p:nvPr/>
        </p:nvSpPr>
        <p:spPr bwMode="auto">
          <a:xfrm>
            <a:off x="685800" y="228600"/>
            <a:ext cx="79248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Characteristics of Java</a:t>
            </a:r>
          </a:p>
        </p:txBody>
      </p:sp>
    </p:spTree>
    <p:extLst>
      <p:ext uri="{BB962C8B-B14F-4D97-AF65-F5344CB8AC3E}">
        <p14:creationId xmlns:p14="http://schemas.microsoft.com/office/powerpoint/2010/main" val="377336870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Text Box 3"/>
          <p:cNvSpPr txBox="1">
            <a:spLocks noChangeArrowheads="1"/>
          </p:cNvSpPr>
          <p:nvPr/>
        </p:nvSpPr>
        <p:spPr bwMode="auto">
          <a:xfrm>
            <a:off x="304800" y="990600"/>
            <a:ext cx="4038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Simple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Object-Oriented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Distributed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Interpreted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Robust</a:t>
            </a:r>
            <a:r>
              <a:rPr lang="en-US" altLang="en-US">
                <a:solidFill>
                  <a:srgbClr val="000000"/>
                </a:solidFill>
              </a:rPr>
              <a:t> </a:t>
            </a:r>
          </a:p>
          <a:p>
            <a:pPr>
              <a:spcBef>
                <a:spcPts val="600"/>
              </a:spcBef>
              <a:buSzPct val="75000"/>
              <a:buFont typeface="Monotype Sorts" charset="2"/>
              <a:buChar char=""/>
            </a:pPr>
            <a:r>
              <a:rPr lang="en-US" altLang="en-US">
                <a:solidFill>
                  <a:srgbClr val="FF9900"/>
                </a:solidFill>
                <a:cs typeface="Times New Roman" panose="02020603050405020304" pitchFamily="18" charset="0"/>
              </a:rPr>
              <a:t>Java Is Secure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Architecture-Neutral</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Portable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Java's Performance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Multithreaded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Dynamic</a:t>
            </a:r>
            <a:r>
              <a:rPr lang="en-US" altLang="en-US">
                <a:solidFill>
                  <a:srgbClr val="000000"/>
                </a:solidFill>
              </a:rPr>
              <a:t> </a:t>
            </a:r>
          </a:p>
        </p:txBody>
      </p:sp>
      <p:sp>
        <p:nvSpPr>
          <p:cNvPr id="82949" name="Text Box 4"/>
          <p:cNvSpPr txBox="1">
            <a:spLocks noChangeArrowheads="1"/>
          </p:cNvSpPr>
          <p:nvPr/>
        </p:nvSpPr>
        <p:spPr bwMode="auto">
          <a:xfrm>
            <a:off x="3505200" y="2590800"/>
            <a:ext cx="4572000" cy="1008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buClrTx/>
              <a:buSzPct val="75000"/>
              <a:buFontTx/>
              <a:buNone/>
            </a:pPr>
            <a:r>
              <a:rPr lang="en-US" altLang="en-US" sz="2000">
                <a:solidFill>
                  <a:srgbClr val="FF9900"/>
                </a:solidFill>
                <a:cs typeface="Times New Roman" panose="02020603050405020304" pitchFamily="18" charset="0"/>
              </a:rPr>
              <a:t>Java implements several security mechanisms to protect your system against harm caused by stray programs. </a:t>
            </a:r>
          </a:p>
        </p:txBody>
      </p:sp>
      <p:sp>
        <p:nvSpPr>
          <p:cNvPr id="82950" name="Rectangle 5"/>
          <p:cNvSpPr>
            <a:spLocks noChangeArrowheads="1"/>
          </p:cNvSpPr>
          <p:nvPr/>
        </p:nvSpPr>
        <p:spPr bwMode="auto">
          <a:xfrm>
            <a:off x="152400" y="152400"/>
            <a:ext cx="1371600" cy="5334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450"/>
              </a:spcBef>
              <a:buClrTx/>
              <a:buSzPct val="75000"/>
              <a:buFontTx/>
              <a:buNone/>
            </a:pPr>
            <a:r>
              <a:rPr lang="en-US" altLang="en-US" sz="1800">
                <a:solidFill>
                  <a:srgbClr val="000000"/>
                </a:solidFill>
              </a:rPr>
              <a:t>Companion Website</a:t>
            </a:r>
          </a:p>
        </p:txBody>
      </p:sp>
      <p:sp>
        <p:nvSpPr>
          <p:cNvPr id="7" name="Text Box 2"/>
          <p:cNvSpPr txBox="1">
            <a:spLocks noChangeArrowheads="1"/>
          </p:cNvSpPr>
          <p:nvPr/>
        </p:nvSpPr>
        <p:spPr bwMode="auto">
          <a:xfrm>
            <a:off x="685800" y="228600"/>
            <a:ext cx="79248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Characteristics of Java</a:t>
            </a:r>
          </a:p>
        </p:txBody>
      </p:sp>
    </p:spTree>
    <p:extLst>
      <p:ext uri="{BB962C8B-B14F-4D97-AF65-F5344CB8AC3E}">
        <p14:creationId xmlns:p14="http://schemas.microsoft.com/office/powerpoint/2010/main" val="152382037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Text Box 3"/>
          <p:cNvSpPr txBox="1">
            <a:spLocks noChangeArrowheads="1"/>
          </p:cNvSpPr>
          <p:nvPr/>
        </p:nvSpPr>
        <p:spPr bwMode="auto">
          <a:xfrm>
            <a:off x="304800" y="990600"/>
            <a:ext cx="4038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Simple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Object-Oriented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Distributed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Interpreted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Robust</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Secure </a:t>
            </a:r>
          </a:p>
          <a:p>
            <a:pPr>
              <a:spcBef>
                <a:spcPts val="600"/>
              </a:spcBef>
              <a:buSzPct val="75000"/>
              <a:buFont typeface="Monotype Sorts" charset="2"/>
              <a:buChar char=""/>
            </a:pPr>
            <a:r>
              <a:rPr lang="en-US" altLang="en-US">
                <a:solidFill>
                  <a:srgbClr val="FF9900"/>
                </a:solidFill>
                <a:cs typeface="Times New Roman" panose="02020603050405020304" pitchFamily="18" charset="0"/>
              </a:rPr>
              <a:t>Java Is Architecture-Neutral</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Portable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Java's Performance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Multithreaded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Dynamic</a:t>
            </a:r>
            <a:r>
              <a:rPr lang="en-US" altLang="en-US">
                <a:solidFill>
                  <a:srgbClr val="000000"/>
                </a:solidFill>
              </a:rPr>
              <a:t> </a:t>
            </a:r>
          </a:p>
        </p:txBody>
      </p:sp>
      <p:sp>
        <p:nvSpPr>
          <p:cNvPr id="84997" name="Text Box 4"/>
          <p:cNvSpPr txBox="1">
            <a:spLocks noChangeArrowheads="1"/>
          </p:cNvSpPr>
          <p:nvPr/>
        </p:nvSpPr>
        <p:spPr bwMode="auto">
          <a:xfrm>
            <a:off x="4419600" y="3657600"/>
            <a:ext cx="4572000" cy="161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buClrTx/>
              <a:buSzPct val="75000"/>
              <a:buFontTx/>
              <a:buNone/>
            </a:pPr>
            <a:r>
              <a:rPr lang="en-US" altLang="en-US" sz="2000">
                <a:solidFill>
                  <a:srgbClr val="FF9900"/>
                </a:solidFill>
                <a:latin typeface="Book Antiqua" panose="02040602050305030304" pitchFamily="18" charset="0"/>
                <a:cs typeface="Times New Roman" panose="02020603050405020304" pitchFamily="18" charset="0"/>
              </a:rPr>
              <a:t>Write once, run anywhere</a:t>
            </a:r>
          </a:p>
          <a:p>
            <a:pPr>
              <a:buClrTx/>
              <a:buSzPct val="75000"/>
              <a:buFontTx/>
              <a:buNone/>
            </a:pPr>
            <a:endParaRPr lang="en-US" altLang="en-US" sz="2000">
              <a:solidFill>
                <a:srgbClr val="FF9900"/>
              </a:solidFill>
              <a:latin typeface="Book Antiqua" panose="02040602050305030304" pitchFamily="18" charset="0"/>
              <a:cs typeface="Times New Roman" panose="02020603050405020304" pitchFamily="18" charset="0"/>
            </a:endParaRPr>
          </a:p>
          <a:p>
            <a:pPr>
              <a:buClrTx/>
              <a:buSzPct val="75000"/>
              <a:buFontTx/>
              <a:buNone/>
            </a:pPr>
            <a:r>
              <a:rPr lang="en-US" altLang="en-US" sz="2000">
                <a:solidFill>
                  <a:srgbClr val="FF9900"/>
                </a:solidFill>
                <a:latin typeface="Book Antiqua" panose="02040602050305030304" pitchFamily="18" charset="0"/>
                <a:cs typeface="Times New Roman" panose="02020603050405020304" pitchFamily="18" charset="0"/>
              </a:rPr>
              <a:t>With a Java Virtual Machine (JVM), you can write one program that will run on any platform.</a:t>
            </a:r>
          </a:p>
        </p:txBody>
      </p:sp>
      <p:sp>
        <p:nvSpPr>
          <p:cNvPr id="84998" name="Rectangle 5"/>
          <p:cNvSpPr>
            <a:spLocks noChangeArrowheads="1"/>
          </p:cNvSpPr>
          <p:nvPr/>
        </p:nvSpPr>
        <p:spPr bwMode="auto">
          <a:xfrm>
            <a:off x="152400" y="152400"/>
            <a:ext cx="1371600" cy="5334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450"/>
              </a:spcBef>
              <a:buClrTx/>
              <a:buSzPct val="75000"/>
              <a:buFontTx/>
              <a:buNone/>
            </a:pPr>
            <a:r>
              <a:rPr lang="en-US" altLang="en-US" sz="1800">
                <a:solidFill>
                  <a:srgbClr val="000000"/>
                </a:solidFill>
              </a:rPr>
              <a:t>Companion Website</a:t>
            </a:r>
          </a:p>
        </p:txBody>
      </p:sp>
      <p:sp>
        <p:nvSpPr>
          <p:cNvPr id="7" name="Text Box 2"/>
          <p:cNvSpPr txBox="1">
            <a:spLocks noChangeArrowheads="1"/>
          </p:cNvSpPr>
          <p:nvPr/>
        </p:nvSpPr>
        <p:spPr bwMode="auto">
          <a:xfrm>
            <a:off x="685800" y="228600"/>
            <a:ext cx="79248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Characteristics of Java</a:t>
            </a:r>
          </a:p>
        </p:txBody>
      </p:sp>
    </p:spTree>
    <p:extLst>
      <p:ext uri="{BB962C8B-B14F-4D97-AF65-F5344CB8AC3E}">
        <p14:creationId xmlns:p14="http://schemas.microsoft.com/office/powerpoint/2010/main" val="250193642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2"/>
          <p:cNvSpPr txBox="1">
            <a:spLocks noChangeArrowheads="1"/>
          </p:cNvSpPr>
          <p:nvPr/>
        </p:nvSpPr>
        <p:spPr bwMode="auto">
          <a:xfrm>
            <a:off x="609600" y="228600"/>
            <a:ext cx="7772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000" b="1" u="sng" dirty="0">
                <a:solidFill>
                  <a:schemeClr val="accent1">
                    <a:lumMod val="50000"/>
                  </a:schemeClr>
                </a:solidFill>
                <a:latin typeface="Arial" panose="020B0604020202020204" pitchFamily="34" charset="0"/>
                <a:cs typeface="Arial" panose="020B0604020202020204" pitchFamily="34" charset="0"/>
              </a:rPr>
              <a:t>What is Programming?</a:t>
            </a:r>
          </a:p>
        </p:txBody>
      </p:sp>
      <p:sp>
        <p:nvSpPr>
          <p:cNvPr id="12292" name="Text Box 3"/>
          <p:cNvSpPr txBox="1">
            <a:spLocks noChangeArrowheads="1"/>
          </p:cNvSpPr>
          <p:nvPr/>
        </p:nvSpPr>
        <p:spPr bwMode="auto">
          <a:xfrm>
            <a:off x="304800" y="1143000"/>
            <a:ext cx="8458200" cy="518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850"/>
              </a:spcBef>
              <a:buSzPct val="75000"/>
              <a:buFont typeface="Monotype Sorts" charset="2"/>
              <a:buChar char=""/>
            </a:pPr>
            <a:r>
              <a:rPr lang="en-US" altLang="en-US" sz="3400" dirty="0">
                <a:solidFill>
                  <a:srgbClr val="000000"/>
                </a:solidFill>
              </a:rPr>
              <a:t>Once you have developed the algorithm on paper, you must now “prove it” and show that it works.</a:t>
            </a:r>
          </a:p>
          <a:p>
            <a:pPr>
              <a:spcBef>
                <a:spcPts val="850"/>
              </a:spcBef>
              <a:buSzPct val="75000"/>
              <a:buFont typeface="Monotype Sorts" charset="2"/>
              <a:buChar char=""/>
            </a:pPr>
            <a:r>
              <a:rPr lang="en-US" altLang="en-US" sz="3400" dirty="0">
                <a:solidFill>
                  <a:srgbClr val="000000"/>
                </a:solidFill>
              </a:rPr>
              <a:t>Programming is the process of encoding your algorithm into a programming language, so that it can then be executed by a computer.</a:t>
            </a:r>
          </a:p>
          <a:p>
            <a:pPr>
              <a:spcBef>
                <a:spcPts val="850"/>
              </a:spcBef>
              <a:buSzPct val="75000"/>
              <a:buFont typeface="Monotype Sorts" charset="2"/>
              <a:buChar char=""/>
            </a:pPr>
            <a:r>
              <a:rPr lang="en-US" altLang="en-US" sz="3400" dirty="0">
                <a:solidFill>
                  <a:srgbClr val="000000"/>
                </a:solidFill>
              </a:rPr>
              <a:t>But what is the first step?</a:t>
            </a:r>
          </a:p>
          <a:p>
            <a:pPr>
              <a:spcBef>
                <a:spcPts val="850"/>
              </a:spcBef>
              <a:buSzPct val="75000"/>
              <a:buFont typeface="Monotype Sorts" charset="2"/>
              <a:buChar char=""/>
            </a:pPr>
            <a:r>
              <a:rPr lang="en-US" altLang="en-US" sz="3400" dirty="0">
                <a:solidFill>
                  <a:srgbClr val="000000"/>
                </a:solidFill>
              </a:rPr>
              <a:t>You need a solution.</a:t>
            </a:r>
          </a:p>
          <a:p>
            <a:pPr>
              <a:spcBef>
                <a:spcPts val="850"/>
              </a:spcBef>
              <a:buSzPct val="75000"/>
              <a:buFont typeface="Monotype Sorts" charset="2"/>
              <a:buChar char=""/>
            </a:pPr>
            <a:r>
              <a:rPr lang="en-US" altLang="en-US" sz="3400" dirty="0">
                <a:solidFill>
                  <a:srgbClr val="000000"/>
                </a:solidFill>
              </a:rPr>
              <a:t>This means you need an algorithm!</a:t>
            </a:r>
          </a:p>
          <a:p>
            <a:pPr>
              <a:spcBef>
                <a:spcPts val="850"/>
              </a:spcBef>
              <a:buSzPct val="75000"/>
              <a:buFont typeface="Monotype Sorts" charset="2"/>
              <a:buNone/>
            </a:pPr>
            <a:endParaRPr lang="en-US" altLang="en-US" sz="3400" dirty="0">
              <a:solidFill>
                <a:srgbClr val="000000"/>
              </a:solidFill>
            </a:endParaRPr>
          </a:p>
        </p:txBody>
      </p:sp>
    </p:spTree>
    <p:extLst>
      <p:ext uri="{BB962C8B-B14F-4D97-AF65-F5344CB8AC3E}">
        <p14:creationId xmlns:p14="http://schemas.microsoft.com/office/powerpoint/2010/main" val="381060917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Text Box 3"/>
          <p:cNvSpPr txBox="1">
            <a:spLocks noChangeArrowheads="1"/>
          </p:cNvSpPr>
          <p:nvPr/>
        </p:nvSpPr>
        <p:spPr bwMode="auto">
          <a:xfrm>
            <a:off x="304800" y="990600"/>
            <a:ext cx="4038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Simple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Object-Oriented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Distributed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Interpreted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Robust</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Secure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Architecture-Neutral</a:t>
            </a:r>
            <a:r>
              <a:rPr lang="en-US" altLang="en-US">
                <a:solidFill>
                  <a:srgbClr val="000000"/>
                </a:solidFill>
              </a:rPr>
              <a:t> </a:t>
            </a:r>
          </a:p>
          <a:p>
            <a:pPr>
              <a:spcBef>
                <a:spcPts val="600"/>
              </a:spcBef>
              <a:buSzPct val="75000"/>
              <a:buFont typeface="Monotype Sorts" charset="2"/>
              <a:buChar char=""/>
            </a:pPr>
            <a:r>
              <a:rPr lang="en-US" altLang="en-US">
                <a:solidFill>
                  <a:srgbClr val="FF9900"/>
                </a:solidFill>
                <a:cs typeface="Times New Roman" panose="02020603050405020304" pitchFamily="18" charset="0"/>
              </a:rPr>
              <a:t>Java Is Portable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Java's Performance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Multithreaded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Dynamic</a:t>
            </a:r>
            <a:r>
              <a:rPr lang="en-US" altLang="en-US">
                <a:solidFill>
                  <a:srgbClr val="000000"/>
                </a:solidFill>
              </a:rPr>
              <a:t> </a:t>
            </a:r>
          </a:p>
        </p:txBody>
      </p:sp>
      <p:sp>
        <p:nvSpPr>
          <p:cNvPr id="87045" name="Text Box 4"/>
          <p:cNvSpPr txBox="1">
            <a:spLocks noChangeArrowheads="1"/>
          </p:cNvSpPr>
          <p:nvPr/>
        </p:nvSpPr>
        <p:spPr bwMode="auto">
          <a:xfrm>
            <a:off x="3962400" y="4114800"/>
            <a:ext cx="4572000" cy="161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buClrTx/>
              <a:buSzPct val="75000"/>
              <a:buFontTx/>
              <a:buNone/>
            </a:pPr>
            <a:r>
              <a:rPr lang="en-US" altLang="en-US" sz="2000">
                <a:solidFill>
                  <a:srgbClr val="FF9900"/>
                </a:solidFill>
                <a:latin typeface="Book Antiqua" panose="02040602050305030304" pitchFamily="18" charset="0"/>
                <a:cs typeface="Times New Roman" panose="02020603050405020304" pitchFamily="18" charset="0"/>
              </a:rPr>
              <a:t>Because Java is architecture neutral, Java programs are portable. They can be run on any platform without being recompiled. </a:t>
            </a:r>
          </a:p>
        </p:txBody>
      </p:sp>
      <p:sp>
        <p:nvSpPr>
          <p:cNvPr id="87046" name="Rectangle 5"/>
          <p:cNvSpPr>
            <a:spLocks noChangeArrowheads="1"/>
          </p:cNvSpPr>
          <p:nvPr/>
        </p:nvSpPr>
        <p:spPr bwMode="auto">
          <a:xfrm>
            <a:off x="152400" y="152400"/>
            <a:ext cx="1371600" cy="5334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450"/>
              </a:spcBef>
              <a:buClrTx/>
              <a:buSzPct val="75000"/>
              <a:buFontTx/>
              <a:buNone/>
            </a:pPr>
            <a:r>
              <a:rPr lang="en-US" altLang="en-US" sz="1800">
                <a:solidFill>
                  <a:srgbClr val="000000"/>
                </a:solidFill>
              </a:rPr>
              <a:t>Companion Website</a:t>
            </a:r>
          </a:p>
        </p:txBody>
      </p:sp>
      <p:sp>
        <p:nvSpPr>
          <p:cNvPr id="7" name="Text Box 2"/>
          <p:cNvSpPr txBox="1">
            <a:spLocks noChangeArrowheads="1"/>
          </p:cNvSpPr>
          <p:nvPr/>
        </p:nvSpPr>
        <p:spPr bwMode="auto">
          <a:xfrm>
            <a:off x="685800" y="228600"/>
            <a:ext cx="79248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Characteristics of Java</a:t>
            </a:r>
          </a:p>
        </p:txBody>
      </p:sp>
    </p:spTree>
    <p:extLst>
      <p:ext uri="{BB962C8B-B14F-4D97-AF65-F5344CB8AC3E}">
        <p14:creationId xmlns:p14="http://schemas.microsoft.com/office/powerpoint/2010/main" val="173663791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Text Box 3"/>
          <p:cNvSpPr txBox="1">
            <a:spLocks noChangeArrowheads="1"/>
          </p:cNvSpPr>
          <p:nvPr/>
        </p:nvSpPr>
        <p:spPr bwMode="auto">
          <a:xfrm>
            <a:off x="304800" y="990600"/>
            <a:ext cx="4038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Simple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Object-Oriented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Distributed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Interpreted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Robust</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Secure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Architecture-Neutral</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Portable</a:t>
            </a:r>
            <a:r>
              <a:rPr lang="en-US" altLang="en-US">
                <a:solidFill>
                  <a:srgbClr val="000000"/>
                </a:solidFill>
              </a:rPr>
              <a:t> </a:t>
            </a:r>
          </a:p>
          <a:p>
            <a:pPr>
              <a:spcBef>
                <a:spcPts val="600"/>
              </a:spcBef>
              <a:buSzPct val="75000"/>
              <a:buFont typeface="Monotype Sorts" charset="2"/>
              <a:buChar char=""/>
            </a:pPr>
            <a:r>
              <a:rPr lang="en-US" altLang="en-US">
                <a:solidFill>
                  <a:srgbClr val="FF9900"/>
                </a:solidFill>
                <a:cs typeface="Times New Roman" panose="02020603050405020304" pitchFamily="18" charset="0"/>
              </a:rPr>
              <a:t>Java's Performance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Multithreaded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Dynamic</a:t>
            </a:r>
            <a:r>
              <a:rPr lang="en-US" altLang="en-US">
                <a:solidFill>
                  <a:srgbClr val="000000"/>
                </a:solidFill>
              </a:rPr>
              <a:t> </a:t>
            </a:r>
          </a:p>
        </p:txBody>
      </p:sp>
      <p:sp>
        <p:nvSpPr>
          <p:cNvPr id="89093" name="Text Box 4"/>
          <p:cNvSpPr txBox="1">
            <a:spLocks noChangeArrowheads="1"/>
          </p:cNvSpPr>
          <p:nvPr/>
        </p:nvSpPr>
        <p:spPr bwMode="auto">
          <a:xfrm>
            <a:off x="3962400" y="4114800"/>
            <a:ext cx="4572000" cy="161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buClrTx/>
              <a:buSzPct val="75000"/>
              <a:buFontTx/>
              <a:buNone/>
            </a:pPr>
            <a:r>
              <a:rPr lang="en-US" altLang="en-US" sz="2000">
                <a:solidFill>
                  <a:srgbClr val="FF9900"/>
                </a:solidFill>
                <a:latin typeface="Book Antiqua" panose="02040602050305030304" pitchFamily="18" charset="0"/>
                <a:cs typeface="Times New Roman" panose="02020603050405020304" pitchFamily="18" charset="0"/>
              </a:rPr>
              <a:t>Java</a:t>
            </a:r>
            <a:r>
              <a:rPr lang="en-US" altLang="en-US" sz="2000">
                <a:solidFill>
                  <a:srgbClr val="FF9900"/>
                </a:solidFill>
                <a:cs typeface="Times New Roman" panose="02020603050405020304" pitchFamily="18" charset="0"/>
              </a:rPr>
              <a:t>’</a:t>
            </a:r>
            <a:r>
              <a:rPr lang="en-US" altLang="en-US" sz="2000">
                <a:solidFill>
                  <a:srgbClr val="FF9900"/>
                </a:solidFill>
                <a:latin typeface="Book Antiqua" panose="02040602050305030304" pitchFamily="18" charset="0"/>
                <a:cs typeface="Times New Roman" panose="02020603050405020304" pitchFamily="18" charset="0"/>
              </a:rPr>
              <a:t>s performance Because Java is architecture neutral, Java programs are portable. They can be run on any platform without being recompiled. </a:t>
            </a:r>
          </a:p>
        </p:txBody>
      </p:sp>
      <p:sp>
        <p:nvSpPr>
          <p:cNvPr id="89094" name="Rectangle 5"/>
          <p:cNvSpPr>
            <a:spLocks noChangeArrowheads="1"/>
          </p:cNvSpPr>
          <p:nvPr/>
        </p:nvSpPr>
        <p:spPr bwMode="auto">
          <a:xfrm>
            <a:off x="152400" y="152400"/>
            <a:ext cx="1371600" cy="5334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450"/>
              </a:spcBef>
              <a:buClrTx/>
              <a:buSzPct val="75000"/>
              <a:buFontTx/>
              <a:buNone/>
            </a:pPr>
            <a:r>
              <a:rPr lang="en-US" altLang="en-US" sz="1800">
                <a:solidFill>
                  <a:srgbClr val="000000"/>
                </a:solidFill>
              </a:rPr>
              <a:t>Companion Website</a:t>
            </a:r>
          </a:p>
        </p:txBody>
      </p:sp>
      <p:sp>
        <p:nvSpPr>
          <p:cNvPr id="7" name="Text Box 2"/>
          <p:cNvSpPr txBox="1">
            <a:spLocks noChangeArrowheads="1"/>
          </p:cNvSpPr>
          <p:nvPr/>
        </p:nvSpPr>
        <p:spPr bwMode="auto">
          <a:xfrm>
            <a:off x="685800" y="228600"/>
            <a:ext cx="79248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Characteristics of Java</a:t>
            </a:r>
          </a:p>
        </p:txBody>
      </p:sp>
    </p:spTree>
    <p:extLst>
      <p:ext uri="{BB962C8B-B14F-4D97-AF65-F5344CB8AC3E}">
        <p14:creationId xmlns:p14="http://schemas.microsoft.com/office/powerpoint/2010/main" val="60593135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Text Box 3"/>
          <p:cNvSpPr txBox="1">
            <a:spLocks noChangeArrowheads="1"/>
          </p:cNvSpPr>
          <p:nvPr/>
        </p:nvSpPr>
        <p:spPr bwMode="auto">
          <a:xfrm>
            <a:off x="304800" y="990600"/>
            <a:ext cx="4038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Simple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Object-Oriented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Distributed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Interpreted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Robust</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Secure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Architecture-Neutral</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Portable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Java's Performance</a:t>
            </a:r>
            <a:r>
              <a:rPr lang="en-US" altLang="en-US">
                <a:solidFill>
                  <a:srgbClr val="000000"/>
                </a:solidFill>
              </a:rPr>
              <a:t> </a:t>
            </a:r>
          </a:p>
          <a:p>
            <a:pPr>
              <a:spcBef>
                <a:spcPts val="600"/>
              </a:spcBef>
              <a:buSzPct val="75000"/>
              <a:buFont typeface="Monotype Sorts" charset="2"/>
              <a:buChar char=""/>
            </a:pPr>
            <a:r>
              <a:rPr lang="en-US" altLang="en-US">
                <a:solidFill>
                  <a:srgbClr val="FF9900"/>
                </a:solidFill>
                <a:cs typeface="Times New Roman" panose="02020603050405020304" pitchFamily="18" charset="0"/>
              </a:rPr>
              <a:t>Java Is Multithreaded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Dynamic</a:t>
            </a:r>
            <a:r>
              <a:rPr lang="en-US" altLang="en-US">
                <a:solidFill>
                  <a:srgbClr val="000000"/>
                </a:solidFill>
              </a:rPr>
              <a:t> </a:t>
            </a:r>
          </a:p>
        </p:txBody>
      </p:sp>
      <p:sp>
        <p:nvSpPr>
          <p:cNvPr id="91141" name="Text Box 4"/>
          <p:cNvSpPr txBox="1">
            <a:spLocks noChangeArrowheads="1"/>
          </p:cNvSpPr>
          <p:nvPr/>
        </p:nvSpPr>
        <p:spPr bwMode="auto">
          <a:xfrm>
            <a:off x="3733800" y="4724400"/>
            <a:ext cx="5029200" cy="161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buClrTx/>
              <a:buSzPct val="75000"/>
              <a:buFontTx/>
              <a:buNone/>
            </a:pPr>
            <a:r>
              <a:rPr lang="en-US" altLang="en-US" sz="2000">
                <a:solidFill>
                  <a:srgbClr val="FF9900"/>
                </a:solidFill>
                <a:latin typeface="Book Antiqua" panose="02040602050305030304" pitchFamily="18" charset="0"/>
                <a:cs typeface="Times New Roman" panose="02020603050405020304" pitchFamily="18" charset="0"/>
              </a:rPr>
              <a:t>Multithread programming is smoothly integrated in Java, whereas in other languages you have to call procedures specific to the operating system to enable multithreading.</a:t>
            </a:r>
          </a:p>
        </p:txBody>
      </p:sp>
      <p:sp>
        <p:nvSpPr>
          <p:cNvPr id="91142" name="Rectangle 5"/>
          <p:cNvSpPr>
            <a:spLocks noChangeArrowheads="1"/>
          </p:cNvSpPr>
          <p:nvPr/>
        </p:nvSpPr>
        <p:spPr bwMode="auto">
          <a:xfrm>
            <a:off x="152400" y="152400"/>
            <a:ext cx="1371600" cy="5334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450"/>
              </a:spcBef>
              <a:buClrTx/>
              <a:buSzPct val="75000"/>
              <a:buFontTx/>
              <a:buNone/>
            </a:pPr>
            <a:r>
              <a:rPr lang="en-US" altLang="en-US" sz="1800">
                <a:solidFill>
                  <a:srgbClr val="000000"/>
                </a:solidFill>
              </a:rPr>
              <a:t>Companion Website</a:t>
            </a:r>
          </a:p>
        </p:txBody>
      </p:sp>
      <p:sp>
        <p:nvSpPr>
          <p:cNvPr id="7" name="Text Box 2"/>
          <p:cNvSpPr txBox="1">
            <a:spLocks noChangeArrowheads="1"/>
          </p:cNvSpPr>
          <p:nvPr/>
        </p:nvSpPr>
        <p:spPr bwMode="auto">
          <a:xfrm>
            <a:off x="685800" y="228600"/>
            <a:ext cx="79248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Characteristics of Java</a:t>
            </a:r>
          </a:p>
        </p:txBody>
      </p:sp>
    </p:spTree>
    <p:extLst>
      <p:ext uri="{BB962C8B-B14F-4D97-AF65-F5344CB8AC3E}">
        <p14:creationId xmlns:p14="http://schemas.microsoft.com/office/powerpoint/2010/main" val="344497392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Text Box 3"/>
          <p:cNvSpPr txBox="1">
            <a:spLocks noChangeArrowheads="1"/>
          </p:cNvSpPr>
          <p:nvPr/>
        </p:nvSpPr>
        <p:spPr bwMode="auto">
          <a:xfrm>
            <a:off x="304800" y="990600"/>
            <a:ext cx="40386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Simple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Object-Oriented</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Distributed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Interpreted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Robust</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Secure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Architecture-Neutral</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Portable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Java's Performance</a:t>
            </a:r>
            <a:r>
              <a:rPr lang="en-US" altLang="en-US">
                <a:solidFill>
                  <a:srgbClr val="000000"/>
                </a:solidFill>
              </a:rPr>
              <a:t> </a:t>
            </a:r>
          </a:p>
          <a:p>
            <a:pPr>
              <a:spcBef>
                <a:spcPts val="600"/>
              </a:spcBef>
              <a:buSzPct val="75000"/>
              <a:buFont typeface="Monotype Sorts" charset="2"/>
              <a:buChar char=""/>
            </a:pPr>
            <a:r>
              <a:rPr lang="en-US" altLang="en-US">
                <a:solidFill>
                  <a:srgbClr val="000000"/>
                </a:solidFill>
                <a:cs typeface="Times New Roman" panose="02020603050405020304" pitchFamily="18" charset="0"/>
              </a:rPr>
              <a:t>Java Is Multithreaded</a:t>
            </a:r>
            <a:r>
              <a:rPr lang="en-US" altLang="en-US">
                <a:solidFill>
                  <a:srgbClr val="000000"/>
                </a:solidFill>
              </a:rPr>
              <a:t> </a:t>
            </a:r>
          </a:p>
          <a:p>
            <a:pPr>
              <a:spcBef>
                <a:spcPts val="600"/>
              </a:spcBef>
              <a:buSzPct val="75000"/>
              <a:buFont typeface="Monotype Sorts" charset="2"/>
              <a:buChar char=""/>
            </a:pPr>
            <a:r>
              <a:rPr lang="en-US" altLang="en-US">
                <a:solidFill>
                  <a:srgbClr val="FF9900"/>
                </a:solidFill>
                <a:cs typeface="Times New Roman" panose="02020603050405020304" pitchFamily="18" charset="0"/>
              </a:rPr>
              <a:t>Java Is Dynamic</a:t>
            </a:r>
            <a:r>
              <a:rPr lang="en-US" altLang="en-US">
                <a:solidFill>
                  <a:srgbClr val="000000"/>
                </a:solidFill>
              </a:rPr>
              <a:t> </a:t>
            </a:r>
          </a:p>
        </p:txBody>
      </p:sp>
      <p:sp>
        <p:nvSpPr>
          <p:cNvPr id="93189" name="Text Box 4"/>
          <p:cNvSpPr txBox="1">
            <a:spLocks noChangeArrowheads="1"/>
          </p:cNvSpPr>
          <p:nvPr/>
        </p:nvSpPr>
        <p:spPr bwMode="auto">
          <a:xfrm>
            <a:off x="3810000" y="4495800"/>
            <a:ext cx="5029200" cy="2044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buClrTx/>
              <a:buSzPct val="75000"/>
              <a:buFontTx/>
              <a:buNone/>
            </a:pPr>
            <a:r>
              <a:rPr lang="en-US" altLang="en-US" sz="1800">
                <a:solidFill>
                  <a:srgbClr val="FF9900"/>
                </a:solidFill>
                <a:latin typeface="Book Antiqua" panose="02040602050305030304" pitchFamily="18" charset="0"/>
                <a:cs typeface="Times New Roman" panose="02020603050405020304" pitchFamily="18" charset="0"/>
              </a:rPr>
              <a:t>Java was designed to adapt to an evolving environment. New code can be loaded on the fly without recompilation. There is no need for developers to create, and for users to install, major new software versions. New features can be incorporated transparently as needed.</a:t>
            </a:r>
            <a:r>
              <a:rPr lang="en-US" altLang="en-US" sz="2000">
                <a:solidFill>
                  <a:srgbClr val="FF9900"/>
                </a:solidFill>
                <a:latin typeface="Book Antiqua" panose="02040602050305030304" pitchFamily="18" charset="0"/>
                <a:cs typeface="Times New Roman" panose="02020603050405020304" pitchFamily="18" charset="0"/>
              </a:rPr>
              <a:t> </a:t>
            </a:r>
          </a:p>
        </p:txBody>
      </p:sp>
      <p:sp>
        <p:nvSpPr>
          <p:cNvPr id="93190" name="Rectangle 5"/>
          <p:cNvSpPr>
            <a:spLocks noChangeArrowheads="1"/>
          </p:cNvSpPr>
          <p:nvPr/>
        </p:nvSpPr>
        <p:spPr bwMode="auto">
          <a:xfrm>
            <a:off x="152400" y="152400"/>
            <a:ext cx="1371600" cy="533400"/>
          </a:xfrm>
          <a:prstGeom prst="rect">
            <a:avLst/>
          </a:prstGeom>
          <a:noFill/>
          <a:ln w="936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450"/>
              </a:spcBef>
              <a:buClrTx/>
              <a:buSzPct val="75000"/>
              <a:buFontTx/>
              <a:buNone/>
            </a:pPr>
            <a:r>
              <a:rPr lang="en-US" altLang="en-US" sz="1800">
                <a:solidFill>
                  <a:srgbClr val="000000"/>
                </a:solidFill>
              </a:rPr>
              <a:t>Companion Website</a:t>
            </a:r>
          </a:p>
        </p:txBody>
      </p:sp>
      <p:sp>
        <p:nvSpPr>
          <p:cNvPr id="7" name="Text Box 2"/>
          <p:cNvSpPr txBox="1">
            <a:spLocks noChangeArrowheads="1"/>
          </p:cNvSpPr>
          <p:nvPr/>
        </p:nvSpPr>
        <p:spPr bwMode="auto">
          <a:xfrm>
            <a:off x="685800" y="228600"/>
            <a:ext cx="79248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Characteristics of Java</a:t>
            </a:r>
          </a:p>
        </p:txBody>
      </p:sp>
    </p:spTree>
    <p:extLst>
      <p:ext uri="{BB962C8B-B14F-4D97-AF65-F5344CB8AC3E}">
        <p14:creationId xmlns:p14="http://schemas.microsoft.com/office/powerpoint/2010/main" val="194606985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Text Box 2"/>
          <p:cNvSpPr txBox="1">
            <a:spLocks noChangeArrowheads="1"/>
          </p:cNvSpPr>
          <p:nvPr/>
        </p:nvSpPr>
        <p:spPr bwMode="auto">
          <a:xfrm>
            <a:off x="685800" y="228600"/>
            <a:ext cx="7772400"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JDK Versions</a:t>
            </a:r>
          </a:p>
        </p:txBody>
      </p:sp>
      <p:sp>
        <p:nvSpPr>
          <p:cNvPr id="95236" name="Text Box 3"/>
          <p:cNvSpPr txBox="1">
            <a:spLocks noChangeArrowheads="1"/>
          </p:cNvSpPr>
          <p:nvPr/>
        </p:nvSpPr>
        <p:spPr bwMode="auto">
          <a:xfrm>
            <a:off x="381000" y="1143000"/>
            <a:ext cx="8305800" cy="510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750"/>
              </a:spcBef>
              <a:buSzPct val="75000"/>
              <a:buFont typeface="Monotype Sorts" charset="2"/>
              <a:buChar char=""/>
            </a:pPr>
            <a:r>
              <a:rPr lang="en-US" altLang="en-US" sz="3000">
                <a:solidFill>
                  <a:srgbClr val="000000"/>
                </a:solidFill>
              </a:rPr>
              <a:t>JDK 1.02 (1995)</a:t>
            </a:r>
          </a:p>
          <a:p>
            <a:pPr>
              <a:lnSpc>
                <a:spcPct val="90000"/>
              </a:lnSpc>
              <a:spcBef>
                <a:spcPts val="750"/>
              </a:spcBef>
              <a:buSzPct val="75000"/>
              <a:buFont typeface="Monotype Sorts" charset="2"/>
              <a:buChar char=""/>
            </a:pPr>
            <a:r>
              <a:rPr lang="en-US" altLang="en-US" sz="3000">
                <a:solidFill>
                  <a:srgbClr val="000000"/>
                </a:solidFill>
              </a:rPr>
              <a:t>JDK 1.1 (1996)</a:t>
            </a:r>
          </a:p>
          <a:p>
            <a:pPr>
              <a:lnSpc>
                <a:spcPct val="90000"/>
              </a:lnSpc>
              <a:spcBef>
                <a:spcPts val="750"/>
              </a:spcBef>
              <a:buSzPct val="75000"/>
              <a:buFont typeface="Monotype Sorts" charset="2"/>
              <a:buChar char=""/>
            </a:pPr>
            <a:r>
              <a:rPr lang="en-US" altLang="en-US" sz="3000">
                <a:solidFill>
                  <a:srgbClr val="000000"/>
                </a:solidFill>
              </a:rPr>
              <a:t>JDK 1.2 (1998)</a:t>
            </a:r>
          </a:p>
          <a:p>
            <a:pPr>
              <a:lnSpc>
                <a:spcPct val="90000"/>
              </a:lnSpc>
              <a:spcBef>
                <a:spcPts val="750"/>
              </a:spcBef>
              <a:buSzPct val="75000"/>
              <a:buFont typeface="Monotype Sorts" charset="2"/>
              <a:buChar char=""/>
            </a:pPr>
            <a:r>
              <a:rPr lang="en-US" altLang="en-US" sz="3000">
                <a:solidFill>
                  <a:srgbClr val="000000"/>
                </a:solidFill>
              </a:rPr>
              <a:t>JDK 1.3 (2000)</a:t>
            </a:r>
          </a:p>
          <a:p>
            <a:pPr>
              <a:lnSpc>
                <a:spcPct val="90000"/>
              </a:lnSpc>
              <a:spcBef>
                <a:spcPts val="750"/>
              </a:spcBef>
              <a:buSzPct val="75000"/>
              <a:buFont typeface="Monotype Sorts" charset="2"/>
              <a:buChar char=""/>
            </a:pPr>
            <a:r>
              <a:rPr lang="en-US" altLang="en-US" sz="3000">
                <a:solidFill>
                  <a:srgbClr val="000000"/>
                </a:solidFill>
              </a:rPr>
              <a:t>JDK 1.4 (2002)</a:t>
            </a:r>
          </a:p>
          <a:p>
            <a:pPr>
              <a:lnSpc>
                <a:spcPct val="90000"/>
              </a:lnSpc>
              <a:spcBef>
                <a:spcPts val="750"/>
              </a:spcBef>
              <a:buSzPct val="75000"/>
              <a:buFont typeface="Monotype Sorts" charset="2"/>
              <a:buChar char=""/>
            </a:pPr>
            <a:r>
              <a:rPr lang="en-US" altLang="en-US" sz="3000">
                <a:solidFill>
                  <a:srgbClr val="000000"/>
                </a:solidFill>
              </a:rPr>
              <a:t>JDK 1.5 (2004) a. k. a. JDK 5 or Java 5</a:t>
            </a:r>
          </a:p>
          <a:p>
            <a:pPr>
              <a:lnSpc>
                <a:spcPct val="90000"/>
              </a:lnSpc>
              <a:spcBef>
                <a:spcPts val="750"/>
              </a:spcBef>
              <a:buSzPct val="75000"/>
              <a:buFont typeface="Monotype Sorts" charset="2"/>
              <a:buChar char=""/>
            </a:pPr>
            <a:r>
              <a:rPr lang="en-US" altLang="en-US" sz="3000">
                <a:solidFill>
                  <a:srgbClr val="000000"/>
                </a:solidFill>
              </a:rPr>
              <a:t>JDK 1.6 (2006) a. k. a. JDK 6 or Java 6</a:t>
            </a:r>
          </a:p>
          <a:p>
            <a:pPr>
              <a:lnSpc>
                <a:spcPct val="90000"/>
              </a:lnSpc>
              <a:spcBef>
                <a:spcPts val="750"/>
              </a:spcBef>
              <a:buSzPct val="75000"/>
              <a:buFont typeface="Monotype Sorts" charset="2"/>
              <a:buChar char=""/>
            </a:pPr>
            <a:r>
              <a:rPr lang="en-US" altLang="en-US" sz="3000">
                <a:solidFill>
                  <a:srgbClr val="000000"/>
                </a:solidFill>
              </a:rPr>
              <a:t>JDK 1.7 (2011) a. k. a. JDK 7 or Java 7</a:t>
            </a:r>
          </a:p>
          <a:p>
            <a:pPr>
              <a:lnSpc>
                <a:spcPct val="90000"/>
              </a:lnSpc>
              <a:spcBef>
                <a:spcPts val="750"/>
              </a:spcBef>
              <a:buSzPct val="75000"/>
              <a:buFont typeface="Monotype Sorts" charset="2"/>
              <a:buChar char=""/>
            </a:pPr>
            <a:r>
              <a:rPr lang="en-US" altLang="en-US" sz="3000">
                <a:solidFill>
                  <a:srgbClr val="000000"/>
                </a:solidFill>
              </a:rPr>
              <a:t>JDK 1.8 (2014) a. k. a. JDK 8 or Java 8</a:t>
            </a:r>
          </a:p>
          <a:p>
            <a:pPr>
              <a:lnSpc>
                <a:spcPct val="90000"/>
              </a:lnSpc>
              <a:spcBef>
                <a:spcPts val="750"/>
              </a:spcBef>
              <a:buSzPct val="75000"/>
              <a:buFont typeface="Monotype Sorts" charset="2"/>
              <a:buNone/>
            </a:pPr>
            <a:endParaRPr lang="en-US" altLang="en-US" sz="3000">
              <a:solidFill>
                <a:srgbClr val="000000"/>
              </a:solidFill>
            </a:endParaRPr>
          </a:p>
          <a:p>
            <a:pPr>
              <a:lnSpc>
                <a:spcPct val="90000"/>
              </a:lnSpc>
              <a:spcBef>
                <a:spcPts val="750"/>
              </a:spcBef>
              <a:buSzPct val="75000"/>
              <a:buFont typeface="Monotype Sorts" charset="2"/>
              <a:buNone/>
            </a:pPr>
            <a:endParaRPr lang="en-US" altLang="en-US" sz="3000">
              <a:solidFill>
                <a:srgbClr val="000000"/>
              </a:solidFill>
            </a:endParaRPr>
          </a:p>
          <a:p>
            <a:pPr>
              <a:lnSpc>
                <a:spcPct val="90000"/>
              </a:lnSpc>
              <a:spcBef>
                <a:spcPts val="750"/>
              </a:spcBef>
              <a:buSzPct val="75000"/>
              <a:buFont typeface="Monotype Sorts" charset="2"/>
              <a:buNone/>
            </a:pPr>
            <a:endParaRPr lang="en-US" altLang="en-US" sz="3000">
              <a:solidFill>
                <a:srgbClr val="000000"/>
              </a:solidFill>
            </a:endParaRPr>
          </a:p>
        </p:txBody>
      </p:sp>
    </p:spTree>
    <p:extLst>
      <p:ext uri="{BB962C8B-B14F-4D97-AF65-F5344CB8AC3E}">
        <p14:creationId xmlns:p14="http://schemas.microsoft.com/office/powerpoint/2010/main" val="412136767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Text Box 2"/>
          <p:cNvSpPr txBox="1">
            <a:spLocks noChangeArrowheads="1"/>
          </p:cNvSpPr>
          <p:nvPr/>
        </p:nvSpPr>
        <p:spPr bwMode="auto">
          <a:xfrm>
            <a:off x="685800" y="228600"/>
            <a:ext cx="77724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JDK Editions</a:t>
            </a:r>
          </a:p>
        </p:txBody>
      </p:sp>
      <p:sp>
        <p:nvSpPr>
          <p:cNvPr id="40963" name="Text Box 3"/>
          <p:cNvSpPr txBox="1">
            <a:spLocks noChangeArrowheads="1"/>
          </p:cNvSpPr>
          <p:nvPr/>
        </p:nvSpPr>
        <p:spPr bwMode="auto">
          <a:xfrm>
            <a:off x="228600" y="1066800"/>
            <a:ext cx="87630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1pPr>
            <a:lvl2pPr marL="741363" indent="-28416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9pPr>
          </a:lstStyle>
          <a:p>
            <a:pPr>
              <a:spcBef>
                <a:spcPts val="750"/>
              </a:spcBef>
              <a:buClr>
                <a:srgbClr val="000000"/>
              </a:buClr>
              <a:buSzPct val="75000"/>
              <a:buFont typeface="Monotype Sorts" charset="2"/>
              <a:buChar char=""/>
              <a:defRPr/>
            </a:pPr>
            <a:r>
              <a:rPr lang="en-US" altLang="en-US" sz="3000" dirty="0">
                <a:latin typeface="Palatino" pitchFamily="16" charset="0"/>
                <a:cs typeface="Times New Roman" panose="02020603050405020304" pitchFamily="18" charset="0"/>
              </a:rPr>
              <a:t>Java Standard Edition (J2SE)</a:t>
            </a:r>
          </a:p>
          <a:p>
            <a:pPr lvl="1">
              <a:spcBef>
                <a:spcPts val="625"/>
              </a:spcBef>
              <a:buClr>
                <a:srgbClr val="000000"/>
              </a:buClr>
              <a:buSzPct val="100000"/>
              <a:buFont typeface="Palatino" pitchFamily="16" charset="0"/>
              <a:buChar char="–"/>
              <a:defRPr/>
            </a:pPr>
            <a:r>
              <a:rPr lang="en-US" altLang="en-US" sz="2500" dirty="0">
                <a:latin typeface="Palatino" pitchFamily="16" charset="0"/>
                <a:cs typeface="Times New Roman" panose="02020603050405020304" pitchFamily="18" charset="0"/>
              </a:rPr>
              <a:t>J2SE can be used to develop client-side standalone applications or applets.</a:t>
            </a:r>
          </a:p>
          <a:p>
            <a:pPr>
              <a:spcBef>
                <a:spcPts val="750"/>
              </a:spcBef>
              <a:buClr>
                <a:srgbClr val="000000"/>
              </a:buClr>
              <a:buSzPct val="75000"/>
              <a:buFont typeface="Monotype Sorts" charset="2"/>
              <a:buChar char=""/>
              <a:defRPr/>
            </a:pPr>
            <a:r>
              <a:rPr lang="en-US" altLang="en-US" sz="3000" dirty="0">
                <a:latin typeface="Palatino" pitchFamily="16" charset="0"/>
                <a:cs typeface="Times New Roman" panose="02020603050405020304" pitchFamily="18" charset="0"/>
              </a:rPr>
              <a:t>Java Enterprise Edition (J2EE)</a:t>
            </a:r>
          </a:p>
          <a:p>
            <a:pPr lvl="1">
              <a:spcBef>
                <a:spcPts val="625"/>
              </a:spcBef>
              <a:buClr>
                <a:srgbClr val="000000"/>
              </a:buClr>
              <a:buSzPct val="100000"/>
              <a:buFont typeface="Palatino" pitchFamily="16" charset="0"/>
              <a:buChar char="–"/>
              <a:defRPr/>
            </a:pPr>
            <a:r>
              <a:rPr lang="en-US" altLang="en-US" sz="2500" dirty="0">
                <a:latin typeface="Palatino" pitchFamily="16" charset="0"/>
                <a:cs typeface="Times New Roman" panose="02020603050405020304" pitchFamily="18" charset="0"/>
              </a:rPr>
              <a:t>J2EE can be used to develop server-side applications such as Java servlets, Java </a:t>
            </a:r>
            <a:r>
              <a:rPr lang="en-US" altLang="en-US" sz="2500" dirty="0" err="1">
                <a:latin typeface="Palatino" pitchFamily="16" charset="0"/>
                <a:cs typeface="Times New Roman" panose="02020603050405020304" pitchFamily="18" charset="0"/>
              </a:rPr>
              <a:t>ServerPages</a:t>
            </a:r>
            <a:r>
              <a:rPr lang="en-US" altLang="en-US" sz="2500" dirty="0">
                <a:latin typeface="Palatino" pitchFamily="16" charset="0"/>
                <a:cs typeface="Times New Roman" panose="02020603050405020304" pitchFamily="18" charset="0"/>
              </a:rPr>
              <a:t>, and Java </a:t>
            </a:r>
            <a:r>
              <a:rPr lang="en-US" altLang="en-US" sz="2500" dirty="0" err="1">
                <a:latin typeface="Palatino" pitchFamily="16" charset="0"/>
                <a:cs typeface="Times New Roman" panose="02020603050405020304" pitchFamily="18" charset="0"/>
              </a:rPr>
              <a:t>ServerFaces</a:t>
            </a:r>
            <a:r>
              <a:rPr lang="en-US" altLang="en-US" sz="2500" dirty="0">
                <a:latin typeface="Palatino" pitchFamily="16" charset="0"/>
                <a:cs typeface="Times New Roman" panose="02020603050405020304" pitchFamily="18" charset="0"/>
              </a:rPr>
              <a:t>. </a:t>
            </a:r>
          </a:p>
          <a:p>
            <a:pPr>
              <a:spcBef>
                <a:spcPts val="750"/>
              </a:spcBef>
              <a:buClr>
                <a:srgbClr val="000000"/>
              </a:buClr>
              <a:buSzPct val="75000"/>
              <a:buFont typeface="Monotype Sorts" charset="2"/>
              <a:buChar char=""/>
              <a:defRPr/>
            </a:pPr>
            <a:r>
              <a:rPr lang="en-US" altLang="en-US" sz="3000" dirty="0">
                <a:latin typeface="Palatino" pitchFamily="16" charset="0"/>
                <a:cs typeface="Times New Roman" panose="02020603050405020304" pitchFamily="18" charset="0"/>
              </a:rPr>
              <a:t>Java Micro Edition (J2ME). </a:t>
            </a:r>
          </a:p>
          <a:p>
            <a:pPr lvl="1">
              <a:spcBef>
                <a:spcPts val="625"/>
              </a:spcBef>
              <a:buClr>
                <a:srgbClr val="000000"/>
              </a:buClr>
              <a:buSzPct val="100000"/>
              <a:buFont typeface="Palatino" pitchFamily="16" charset="0"/>
              <a:buChar char="–"/>
              <a:defRPr/>
            </a:pPr>
            <a:r>
              <a:rPr lang="en-US" altLang="en-US" sz="2500" dirty="0">
                <a:latin typeface="Palatino" pitchFamily="16" charset="0"/>
                <a:cs typeface="Times New Roman" panose="02020603050405020304" pitchFamily="18" charset="0"/>
              </a:rPr>
              <a:t>J2ME can be used to develop applications for mobile devices such as cell phones. </a:t>
            </a:r>
          </a:p>
          <a:p>
            <a:pPr marL="1587" indent="0">
              <a:spcBef>
                <a:spcPts val="750"/>
              </a:spcBef>
              <a:buSzPct val="75000"/>
              <a:defRPr/>
            </a:pPr>
            <a:r>
              <a:rPr lang="en-US" altLang="en-US" dirty="0">
                <a:latin typeface="Palatino" pitchFamily="16" charset="0"/>
                <a:cs typeface="Times New Roman" panose="02020603050405020304" pitchFamily="18" charset="0"/>
              </a:rPr>
              <a:t>This book uses J2SE to introduce Java programming.</a:t>
            </a:r>
            <a:r>
              <a:rPr lang="en-US" altLang="en-US" dirty="0"/>
              <a:t> </a:t>
            </a:r>
          </a:p>
        </p:txBody>
      </p:sp>
    </p:spTree>
    <p:extLst>
      <p:ext uri="{BB962C8B-B14F-4D97-AF65-F5344CB8AC3E}">
        <p14:creationId xmlns:p14="http://schemas.microsoft.com/office/powerpoint/2010/main" val="428824340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Text Box 2"/>
          <p:cNvSpPr txBox="1">
            <a:spLocks noChangeArrowheads="1"/>
          </p:cNvSpPr>
          <p:nvPr/>
        </p:nvSpPr>
        <p:spPr bwMode="auto">
          <a:xfrm>
            <a:off x="685800" y="304800"/>
            <a:ext cx="7772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Popular Java IDEs</a:t>
            </a:r>
          </a:p>
        </p:txBody>
      </p:sp>
      <p:sp>
        <p:nvSpPr>
          <p:cNvPr id="99332" name="Text Box 3"/>
          <p:cNvSpPr txBox="1">
            <a:spLocks noChangeArrowheads="1"/>
          </p:cNvSpPr>
          <p:nvPr/>
        </p:nvSpPr>
        <p:spPr bwMode="auto">
          <a:xfrm>
            <a:off x="457200" y="1371600"/>
            <a:ext cx="8229600" cy="441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750"/>
              </a:spcBef>
              <a:buSzPct val="75000"/>
              <a:buFont typeface="Monotype Sorts" charset="2"/>
              <a:buChar char=""/>
            </a:pPr>
            <a:r>
              <a:rPr lang="en-US" altLang="en-US" sz="3000">
                <a:solidFill>
                  <a:srgbClr val="000000"/>
                </a:solidFill>
              </a:rPr>
              <a:t>NetBeans</a:t>
            </a:r>
          </a:p>
          <a:p>
            <a:pPr>
              <a:lnSpc>
                <a:spcPct val="90000"/>
              </a:lnSpc>
              <a:spcBef>
                <a:spcPts val="1875"/>
              </a:spcBef>
              <a:buSzPct val="75000"/>
              <a:buFont typeface="Monotype Sorts" charset="2"/>
              <a:buChar char=""/>
            </a:pPr>
            <a:r>
              <a:rPr lang="en-US" altLang="en-US" sz="3000">
                <a:solidFill>
                  <a:srgbClr val="000000"/>
                </a:solidFill>
              </a:rPr>
              <a:t>Eclipse</a:t>
            </a:r>
          </a:p>
        </p:txBody>
      </p:sp>
    </p:spTree>
    <p:extLst>
      <p:ext uri="{BB962C8B-B14F-4D97-AF65-F5344CB8AC3E}">
        <p14:creationId xmlns:p14="http://schemas.microsoft.com/office/powerpoint/2010/main" val="133222538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5"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Developing Java Programs</a:t>
            </a:r>
          </a:p>
          <a:p>
            <a:pPr algn="ctr">
              <a:buClrTx/>
              <a:buFontTx/>
              <a:buNone/>
            </a:pPr>
            <a:r>
              <a:rPr lang="en-US" altLang="en-US" sz="4400" dirty="0">
                <a:solidFill>
                  <a:schemeClr val="accent1">
                    <a:lumMod val="50000"/>
                  </a:schemeClr>
                </a:solidFill>
              </a:rPr>
              <a:t>Using NetBeans</a:t>
            </a:r>
          </a:p>
        </p:txBody>
      </p:sp>
      <p:sp>
        <p:nvSpPr>
          <p:cNvPr id="177156" name="Text Box 3"/>
          <p:cNvSpPr txBox="1">
            <a:spLocks noChangeArrowheads="1"/>
          </p:cNvSpPr>
          <p:nvPr/>
        </p:nvSpPr>
        <p:spPr bwMode="auto">
          <a:xfrm>
            <a:off x="685800" y="1371600"/>
            <a:ext cx="82296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marL="741363" indent="-28416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gn="just">
              <a:spcBef>
                <a:spcPts val="800"/>
              </a:spcBef>
              <a:buSzPct val="75000"/>
              <a:buFont typeface="Monotype Sorts" charset="2"/>
              <a:buChar char=""/>
            </a:pPr>
            <a:r>
              <a:rPr lang="en-US" altLang="en-US" sz="3200" dirty="0">
                <a:solidFill>
                  <a:srgbClr val="000000"/>
                </a:solidFill>
              </a:rPr>
              <a:t>NetBeans is a free IDE for developing Java Programs</a:t>
            </a:r>
          </a:p>
          <a:p>
            <a:pPr algn="just">
              <a:spcBef>
                <a:spcPts val="800"/>
              </a:spcBef>
              <a:buSzPct val="75000"/>
              <a:buFont typeface="Monotype Sorts" charset="2"/>
              <a:buChar char=""/>
            </a:pPr>
            <a:r>
              <a:rPr lang="en-US" altLang="en-US" sz="3200" dirty="0">
                <a:solidFill>
                  <a:srgbClr val="000000"/>
                </a:solidFill>
              </a:rPr>
              <a:t>What is an IDE?</a:t>
            </a:r>
          </a:p>
          <a:p>
            <a:pPr lvl="1" algn="just">
              <a:spcBef>
                <a:spcPts val="800"/>
              </a:spcBef>
              <a:buSzPct val="75000"/>
              <a:buFont typeface="Monotype Sorts" charset="2"/>
              <a:buChar char=""/>
            </a:pPr>
            <a:r>
              <a:rPr lang="en-US" altLang="en-US" sz="2800" dirty="0">
                <a:solidFill>
                  <a:srgbClr val="000000"/>
                </a:solidFill>
              </a:rPr>
              <a:t>Stands for “Integrated Development Environment”</a:t>
            </a:r>
          </a:p>
          <a:p>
            <a:pPr lvl="1" algn="just">
              <a:spcBef>
                <a:spcPts val="800"/>
              </a:spcBef>
              <a:buSzPct val="75000"/>
              <a:buFont typeface="Monotype Sorts" charset="2"/>
              <a:buChar char=""/>
            </a:pPr>
            <a:r>
              <a:rPr lang="en-US" altLang="en-US" sz="2800" dirty="0">
                <a:solidFill>
                  <a:srgbClr val="000000"/>
                </a:solidFill>
              </a:rPr>
              <a:t>An IDE is a software application that provides computer programmers a suitable environment for software development</a:t>
            </a:r>
          </a:p>
        </p:txBody>
      </p:sp>
    </p:spTree>
    <p:extLst>
      <p:ext uri="{BB962C8B-B14F-4D97-AF65-F5344CB8AC3E}">
        <p14:creationId xmlns:p14="http://schemas.microsoft.com/office/powerpoint/2010/main" val="1724619051"/>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Text Box 2"/>
          <p:cNvSpPr txBox="1">
            <a:spLocks noChangeArrowheads="1"/>
          </p:cNvSpPr>
          <p:nvPr/>
        </p:nvSpPr>
        <p:spPr bwMode="auto">
          <a:xfrm>
            <a:off x="685800" y="228600"/>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Compiling Java Source Code</a:t>
            </a:r>
          </a:p>
        </p:txBody>
      </p:sp>
      <p:sp>
        <p:nvSpPr>
          <p:cNvPr id="107524" name="Text Box 3"/>
          <p:cNvSpPr txBox="1">
            <a:spLocks noChangeArrowheads="1"/>
          </p:cNvSpPr>
          <p:nvPr/>
        </p:nvSpPr>
        <p:spPr bwMode="auto">
          <a:xfrm>
            <a:off x="228600" y="838200"/>
            <a:ext cx="8915400" cy="320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600"/>
              </a:spcBef>
              <a:buClrTx/>
              <a:buSzPct val="75000"/>
              <a:buFontTx/>
              <a:buNone/>
            </a:pPr>
            <a:r>
              <a:rPr lang="en-US" altLang="en-US">
                <a:solidFill>
                  <a:srgbClr val="000000"/>
                </a:solidFill>
                <a:cs typeface="Times New Roman" panose="02020603050405020304" pitchFamily="18" charset="0"/>
              </a:rPr>
              <a:t>You can port a source program to any machine with appropriate compilers. The source program must be recompiled, however, because the object program can only run on a specific machine. Nowadays computers are networked to work together. Java was designed to run object programs on any platform. With Java, you write the program once, and compile the source program into a special type of object code, known as </a:t>
            </a:r>
            <a:r>
              <a:rPr lang="en-US" altLang="en-US" i="1">
                <a:solidFill>
                  <a:srgbClr val="000000"/>
                </a:solidFill>
                <a:cs typeface="Times New Roman" panose="02020603050405020304" pitchFamily="18" charset="0"/>
              </a:rPr>
              <a:t>bytecode</a:t>
            </a:r>
            <a:r>
              <a:rPr lang="en-US" altLang="en-US">
                <a:solidFill>
                  <a:srgbClr val="000000"/>
                </a:solidFill>
                <a:cs typeface="Times New Roman" panose="02020603050405020304" pitchFamily="18" charset="0"/>
              </a:rPr>
              <a:t>. The bytecode can then run on any computer with a Java Virtual Machine, as shown below. Java Virtual Machine is a software that interprets Java bytecode. </a:t>
            </a:r>
          </a:p>
        </p:txBody>
      </p:sp>
      <p:sp>
        <p:nvSpPr>
          <p:cNvPr id="107525" name="Rectangle 4"/>
          <p:cNvSpPr>
            <a:spLocks noChangeArrowheads="1"/>
          </p:cNvSpPr>
          <p:nvPr/>
        </p:nvSpPr>
        <p:spPr bwMode="auto">
          <a:xfrm>
            <a:off x="2238375" y="3138488"/>
            <a:ext cx="9144000" cy="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07526" name="Rectangle 5"/>
          <p:cNvSpPr>
            <a:spLocks noChangeArrowheads="1"/>
          </p:cNvSpPr>
          <p:nvPr/>
        </p:nvSpPr>
        <p:spPr bwMode="auto">
          <a:xfrm>
            <a:off x="3657600" y="2586038"/>
            <a:ext cx="9144000" cy="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pic>
        <p:nvPicPr>
          <p:cNvPr id="10752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886200"/>
            <a:ext cx="7854950" cy="2444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270068078"/>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2"/>
          <p:cNvSpPr>
            <a:spLocks noChangeArrowheads="1"/>
          </p:cNvSpPr>
          <p:nvPr/>
        </p:nvSpPr>
        <p:spPr bwMode="auto">
          <a:xfrm>
            <a:off x="457200" y="2362200"/>
            <a:ext cx="8305800" cy="2590800"/>
          </a:xfrm>
          <a:prstGeom prst="rect">
            <a:avLst/>
          </a:prstGeom>
          <a:noFill/>
          <a:ln w="9360" cap="sq">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b="1">
                <a:solidFill>
                  <a:srgbClr val="000000"/>
                </a:solidFill>
                <a:latin typeface="Courier New" panose="02070309020205020404" pitchFamily="49" charset="0"/>
              </a:rPr>
              <a:t>// This program prints Welcome to Java! </a:t>
            </a:r>
          </a:p>
          <a:p>
            <a:pPr>
              <a:buClrTx/>
              <a:buSzPct val="75000"/>
              <a:buFontTx/>
              <a:buNone/>
            </a:pPr>
            <a:r>
              <a:rPr lang="en-US" altLang="en-US" b="1">
                <a:solidFill>
                  <a:srgbClr val="000000"/>
                </a:solidFill>
                <a:latin typeface="Courier New" panose="02070309020205020404" pitchFamily="49" charset="0"/>
              </a:rPr>
              <a:t>public class Welcome {	</a:t>
            </a:r>
          </a:p>
          <a:p>
            <a:pPr>
              <a:buClrTx/>
              <a:buSzPct val="75000"/>
              <a:buFontTx/>
              <a:buNone/>
            </a:pPr>
            <a:r>
              <a:rPr lang="en-US" altLang="en-US" b="1">
                <a:solidFill>
                  <a:srgbClr val="000000"/>
                </a:solidFill>
                <a:latin typeface="Courier New" panose="02070309020205020404" pitchFamily="49" charset="0"/>
              </a:rPr>
              <a:t>  public static void main(String[] args) { </a:t>
            </a:r>
          </a:p>
          <a:p>
            <a:pPr>
              <a:buClrTx/>
              <a:buSzPct val="75000"/>
              <a:buFontTx/>
              <a:buNone/>
            </a:pPr>
            <a:r>
              <a:rPr lang="en-US" altLang="en-US" b="1">
                <a:solidFill>
                  <a:srgbClr val="000000"/>
                </a:solidFill>
                <a:latin typeface="Courier New" panose="02070309020205020404" pitchFamily="49" charset="0"/>
              </a:rPr>
              <a:t>    System.out.println("Welcome to Java!");</a:t>
            </a:r>
          </a:p>
          <a:p>
            <a:pPr>
              <a:buClrTx/>
              <a:buSzPct val="75000"/>
              <a:buFontTx/>
              <a:buNone/>
            </a:pPr>
            <a:r>
              <a:rPr lang="en-US" altLang="en-US" b="1">
                <a:solidFill>
                  <a:srgbClr val="000000"/>
                </a:solidFill>
                <a:latin typeface="Courier New" panose="02070309020205020404" pitchFamily="49" charset="0"/>
              </a:rPr>
              <a:t>  }</a:t>
            </a:r>
          </a:p>
          <a:p>
            <a:pPr>
              <a:buClrTx/>
              <a:buSzPct val="75000"/>
              <a:buFontTx/>
              <a:buNone/>
            </a:pPr>
            <a:r>
              <a:rPr lang="en-US" altLang="en-US" b="1">
                <a:solidFill>
                  <a:srgbClr val="000000"/>
                </a:solidFill>
                <a:latin typeface="Courier New" panose="02070309020205020404" pitchFamily="49" charset="0"/>
              </a:rPr>
              <a:t>}</a:t>
            </a:r>
          </a:p>
        </p:txBody>
      </p:sp>
      <p:sp>
        <p:nvSpPr>
          <p:cNvPr id="109572" name="Text Box 3"/>
          <p:cNvSpPr txBox="1">
            <a:spLocks noChangeArrowheads="1"/>
          </p:cNvSpPr>
          <p:nvPr/>
        </p:nvSpPr>
        <p:spPr bwMode="auto">
          <a:xfrm>
            <a:off x="685800" y="457200"/>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300" dirty="0">
                <a:solidFill>
                  <a:schemeClr val="accent1">
                    <a:lumMod val="50000"/>
                  </a:schemeClr>
                </a:solidFill>
              </a:rPr>
              <a:t>Trace a Program Execution</a:t>
            </a:r>
          </a:p>
        </p:txBody>
      </p:sp>
      <p:sp>
        <p:nvSpPr>
          <p:cNvPr id="109573" name="Rectangle 4"/>
          <p:cNvSpPr>
            <a:spLocks noChangeArrowheads="1"/>
          </p:cNvSpPr>
          <p:nvPr/>
        </p:nvSpPr>
        <p:spPr bwMode="auto">
          <a:xfrm>
            <a:off x="838200" y="3124200"/>
            <a:ext cx="70866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48133" name="AutoShape 5"/>
          <p:cNvSpPr>
            <a:spLocks noChangeArrowheads="1"/>
          </p:cNvSpPr>
          <p:nvPr/>
        </p:nvSpPr>
        <p:spPr bwMode="auto">
          <a:xfrm>
            <a:off x="5943600" y="1219200"/>
            <a:ext cx="2490788" cy="615950"/>
          </a:xfrm>
          <a:prstGeom prst="wedgeRoundRectCallout">
            <a:avLst>
              <a:gd name="adj1" fmla="val -101944"/>
              <a:gd name="adj2" fmla="val 270875"/>
              <a:gd name="adj3" fmla="val 16667"/>
            </a:avLst>
          </a:prstGeom>
          <a:solidFill>
            <a:srgbClr val="CBCBCB"/>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SzPct val="75000"/>
              <a:buFontTx/>
              <a:buNone/>
            </a:pPr>
            <a:r>
              <a:rPr lang="en-US" altLang="en-US" sz="1800">
                <a:solidFill>
                  <a:srgbClr val="000000"/>
                </a:solidFill>
              </a:rPr>
              <a:t>Enter main method</a:t>
            </a:r>
          </a:p>
        </p:txBody>
      </p:sp>
      <p:sp>
        <p:nvSpPr>
          <p:cNvPr id="109575" name="Rectangle 6"/>
          <p:cNvSpPr>
            <a:spLocks noChangeArrowheads="1"/>
          </p:cNvSpPr>
          <p:nvPr/>
        </p:nvSpPr>
        <p:spPr bwMode="auto">
          <a:xfrm>
            <a:off x="0" y="0"/>
            <a:ext cx="1524000" cy="381000"/>
          </a:xfrm>
          <a:prstGeom prst="rect">
            <a:avLst/>
          </a:prstGeom>
          <a:noFill/>
          <a:ln w="1260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SzPct val="75000"/>
              <a:buFontTx/>
              <a:buNone/>
            </a:pPr>
            <a:r>
              <a:rPr lang="en-US" altLang="en-US" sz="1800">
                <a:solidFill>
                  <a:srgbClr val="5F5F5F"/>
                </a:solidFill>
                <a:latin typeface="Forte" panose="03060902040502070203" pitchFamily="66" charset="0"/>
              </a:rPr>
              <a:t>animation</a:t>
            </a:r>
          </a:p>
        </p:txBody>
      </p:sp>
    </p:spTree>
    <p:extLst>
      <p:ext uri="{BB962C8B-B14F-4D97-AF65-F5344CB8AC3E}">
        <p14:creationId xmlns:p14="http://schemas.microsoft.com/office/powerpoint/2010/main" val="67215952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withEffect">
                                  <p:stCondLst>
                                    <p:cond delay="0"/>
                                  </p:stCondLst>
                                  <p:childTnLst>
                                    <p:set>
                                      <p:cBhvr additive="repl">
                                        <p:cTn id="6" dur="1" fill="hold">
                                          <p:stCondLst>
                                            <p:cond delay="0"/>
                                          </p:stCondLst>
                                        </p:cTn>
                                        <p:tgtEl>
                                          <p:spTgt spid="48133"/>
                                        </p:tgtEl>
                                        <p:attrNameLst>
                                          <p:attrName>style.visibility</p:attrName>
                                        </p:attrNameLst>
                                      </p:cBhvr>
                                      <p:to>
                                        <p:strVal val="visible"/>
                                      </p:to>
                                    </p:set>
                                    <p:anim calcmode="lin" valueType="num">
                                      <p:cBhvr>
                                        <p:cTn id="7" dur="500" fill="hold"/>
                                        <p:tgtEl>
                                          <p:spTgt spid="48133"/>
                                        </p:tgtEl>
                                        <p:attrNameLst>
                                          <p:attrName>ppt_x</p:attrName>
                                        </p:attrNameLst>
                                      </p:cBhvr>
                                      <p:tavLst>
                                        <p:tav tm="100000">
                                          <p:val>
                                            <p:strVal val="0-#ppt_w/2"/>
                                          </p:val>
                                        </p:tav>
                                        <p:tav>
                                          <p:val>
                                            <p:strVal val="#ppt_x"/>
                                          </p:val>
                                        </p:tav>
                                      </p:tavLst>
                                    </p:anim>
                                    <p:anim calcmode="lin" valueType="num">
                                      <p:cBhvr>
                                        <p:cTn id="8" dur="500" fill="hold"/>
                                        <p:tgtEl>
                                          <p:spTgt spid="48133"/>
                                        </p:tgtEl>
                                        <p:attrNameLst>
                                          <p:attrName>ppt_y</p:attrName>
                                        </p:attrNameLst>
                                      </p:cBhvr>
                                      <p:tavLst>
                                        <p:tav tm="100000">
                                          <p:val>
                                            <p:strVal val="#ppt_y"/>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2"/>
          <p:cNvSpPr txBox="1">
            <a:spLocks noChangeArrowheads="1"/>
          </p:cNvSpPr>
          <p:nvPr/>
        </p:nvSpPr>
        <p:spPr bwMode="auto">
          <a:xfrm>
            <a:off x="609600" y="228600"/>
            <a:ext cx="7772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000" u="sng" dirty="0">
                <a:solidFill>
                  <a:schemeClr val="accent1">
                    <a:lumMod val="50000"/>
                  </a:schemeClr>
                </a:solidFill>
                <a:latin typeface="Arial" panose="020B0604020202020204" pitchFamily="34" charset="0"/>
                <a:cs typeface="Arial" panose="020B0604020202020204" pitchFamily="34" charset="0"/>
              </a:rPr>
              <a:t>So who is good at Programming?</a:t>
            </a:r>
          </a:p>
        </p:txBody>
      </p:sp>
      <p:sp>
        <p:nvSpPr>
          <p:cNvPr id="14340" name="Text Box 3"/>
          <p:cNvSpPr txBox="1">
            <a:spLocks noChangeArrowheads="1"/>
          </p:cNvSpPr>
          <p:nvPr/>
        </p:nvSpPr>
        <p:spPr bwMode="auto">
          <a:xfrm>
            <a:off x="304800" y="1143000"/>
            <a:ext cx="8458200" cy="518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850"/>
              </a:spcBef>
              <a:buSzPct val="75000"/>
              <a:buFont typeface="Monotype Sorts" charset="2"/>
              <a:buChar char=""/>
            </a:pPr>
            <a:r>
              <a:rPr lang="en-US" altLang="en-US" sz="3400">
                <a:solidFill>
                  <a:srgbClr val="000000"/>
                </a:solidFill>
              </a:rPr>
              <a:t>Are you good at problem solving?</a:t>
            </a:r>
          </a:p>
          <a:p>
            <a:pPr>
              <a:spcBef>
                <a:spcPts val="850"/>
              </a:spcBef>
              <a:buSzPct val="75000"/>
              <a:buFont typeface="Monotype Sorts" charset="2"/>
              <a:buChar char=""/>
            </a:pPr>
            <a:r>
              <a:rPr lang="en-US" altLang="en-US" sz="3400">
                <a:solidFill>
                  <a:srgbClr val="000000"/>
                </a:solidFill>
              </a:rPr>
              <a:t>Are you good at strategy?</a:t>
            </a:r>
          </a:p>
          <a:p>
            <a:pPr>
              <a:spcBef>
                <a:spcPts val="850"/>
              </a:spcBef>
              <a:buSzPct val="75000"/>
              <a:buFont typeface="Monotype Sorts" charset="2"/>
              <a:buChar char=""/>
            </a:pPr>
            <a:r>
              <a:rPr lang="en-US" altLang="en-US" sz="3400">
                <a:solidFill>
                  <a:srgbClr val="000000"/>
                </a:solidFill>
              </a:rPr>
              <a:t>These are the core fundamentals of programming.</a:t>
            </a:r>
          </a:p>
          <a:p>
            <a:pPr>
              <a:spcBef>
                <a:spcPts val="850"/>
              </a:spcBef>
              <a:buSzPct val="75000"/>
              <a:buFont typeface="Monotype Sorts" charset="2"/>
              <a:buNone/>
            </a:pPr>
            <a:endParaRPr lang="en-US" altLang="en-US" sz="3400">
              <a:solidFill>
                <a:srgbClr val="000000"/>
              </a:solidFill>
            </a:endParaRPr>
          </a:p>
          <a:p>
            <a:pPr>
              <a:spcBef>
                <a:spcPts val="850"/>
              </a:spcBef>
              <a:buSzPct val="75000"/>
              <a:buFont typeface="Monotype Sorts" charset="2"/>
              <a:buNone/>
            </a:pPr>
            <a:endParaRPr lang="en-US" altLang="en-US" sz="3400">
              <a:solidFill>
                <a:srgbClr val="000000"/>
              </a:solidFill>
            </a:endParaRPr>
          </a:p>
        </p:txBody>
      </p:sp>
    </p:spTree>
    <p:extLst>
      <p:ext uri="{BB962C8B-B14F-4D97-AF65-F5344CB8AC3E}">
        <p14:creationId xmlns:p14="http://schemas.microsoft.com/office/powerpoint/2010/main" val="886899288"/>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2"/>
          <p:cNvSpPr>
            <a:spLocks noChangeArrowheads="1"/>
          </p:cNvSpPr>
          <p:nvPr/>
        </p:nvSpPr>
        <p:spPr bwMode="auto">
          <a:xfrm>
            <a:off x="457200" y="2362200"/>
            <a:ext cx="8305800" cy="2590800"/>
          </a:xfrm>
          <a:prstGeom prst="rect">
            <a:avLst/>
          </a:prstGeom>
          <a:noFill/>
          <a:ln w="9360" cap="sq">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b="1">
                <a:solidFill>
                  <a:srgbClr val="000000"/>
                </a:solidFill>
                <a:latin typeface="Courier New" panose="02070309020205020404" pitchFamily="49" charset="0"/>
              </a:rPr>
              <a:t>// This program prints Welcome to Java! </a:t>
            </a:r>
          </a:p>
          <a:p>
            <a:pPr>
              <a:buClrTx/>
              <a:buSzPct val="75000"/>
              <a:buFontTx/>
              <a:buNone/>
            </a:pPr>
            <a:r>
              <a:rPr lang="en-US" altLang="en-US" b="1">
                <a:solidFill>
                  <a:srgbClr val="000000"/>
                </a:solidFill>
                <a:latin typeface="Courier New" panose="02070309020205020404" pitchFamily="49" charset="0"/>
              </a:rPr>
              <a:t>public class Welcome {	</a:t>
            </a:r>
          </a:p>
          <a:p>
            <a:pPr>
              <a:buClrTx/>
              <a:buSzPct val="75000"/>
              <a:buFontTx/>
              <a:buNone/>
            </a:pPr>
            <a:r>
              <a:rPr lang="en-US" altLang="en-US" b="1">
                <a:solidFill>
                  <a:srgbClr val="000000"/>
                </a:solidFill>
                <a:latin typeface="Courier New" panose="02070309020205020404" pitchFamily="49" charset="0"/>
              </a:rPr>
              <a:t>  public static void main(String[] args) { </a:t>
            </a:r>
          </a:p>
          <a:p>
            <a:pPr>
              <a:buClrTx/>
              <a:buSzPct val="75000"/>
              <a:buFontTx/>
              <a:buNone/>
            </a:pPr>
            <a:r>
              <a:rPr lang="en-US" altLang="en-US" b="1">
                <a:solidFill>
                  <a:srgbClr val="000000"/>
                </a:solidFill>
                <a:latin typeface="Courier New" panose="02070309020205020404" pitchFamily="49" charset="0"/>
              </a:rPr>
              <a:t>    System.out.println("Welcome to Java!");</a:t>
            </a:r>
          </a:p>
          <a:p>
            <a:pPr>
              <a:buClrTx/>
              <a:buSzPct val="75000"/>
              <a:buFontTx/>
              <a:buNone/>
            </a:pPr>
            <a:r>
              <a:rPr lang="en-US" altLang="en-US" b="1">
                <a:solidFill>
                  <a:srgbClr val="000000"/>
                </a:solidFill>
                <a:latin typeface="Courier New" panose="02070309020205020404" pitchFamily="49" charset="0"/>
              </a:rPr>
              <a:t>  }</a:t>
            </a:r>
          </a:p>
          <a:p>
            <a:pPr>
              <a:buClrTx/>
              <a:buSzPct val="75000"/>
              <a:buFontTx/>
              <a:buNone/>
            </a:pPr>
            <a:r>
              <a:rPr lang="en-US" altLang="en-US" b="1">
                <a:solidFill>
                  <a:srgbClr val="000000"/>
                </a:solidFill>
                <a:latin typeface="Courier New" panose="02070309020205020404" pitchFamily="49" charset="0"/>
              </a:rPr>
              <a:t>}</a:t>
            </a:r>
          </a:p>
        </p:txBody>
      </p:sp>
      <p:sp>
        <p:nvSpPr>
          <p:cNvPr id="111620" name="Text Box 3"/>
          <p:cNvSpPr txBox="1">
            <a:spLocks noChangeArrowheads="1"/>
          </p:cNvSpPr>
          <p:nvPr/>
        </p:nvSpPr>
        <p:spPr bwMode="auto">
          <a:xfrm>
            <a:off x="685800" y="381000"/>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300" dirty="0">
                <a:solidFill>
                  <a:schemeClr val="accent1">
                    <a:lumMod val="50000"/>
                  </a:schemeClr>
                </a:solidFill>
              </a:rPr>
              <a:t>Trace a Program Execution</a:t>
            </a:r>
          </a:p>
        </p:txBody>
      </p:sp>
      <p:sp>
        <p:nvSpPr>
          <p:cNvPr id="111621" name="Rectangle 4"/>
          <p:cNvSpPr>
            <a:spLocks noChangeArrowheads="1"/>
          </p:cNvSpPr>
          <p:nvPr/>
        </p:nvSpPr>
        <p:spPr bwMode="auto">
          <a:xfrm>
            <a:off x="1219200" y="3505200"/>
            <a:ext cx="71628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49157" name="AutoShape 5"/>
          <p:cNvSpPr>
            <a:spLocks noChangeArrowheads="1"/>
          </p:cNvSpPr>
          <p:nvPr/>
        </p:nvSpPr>
        <p:spPr bwMode="auto">
          <a:xfrm>
            <a:off x="5943600" y="1219200"/>
            <a:ext cx="2490788" cy="615950"/>
          </a:xfrm>
          <a:prstGeom prst="wedgeRoundRectCallout">
            <a:avLst>
              <a:gd name="adj1" fmla="val -107491"/>
              <a:gd name="adj2" fmla="val 325259"/>
              <a:gd name="adj3" fmla="val 16667"/>
            </a:avLst>
          </a:prstGeom>
          <a:solidFill>
            <a:srgbClr val="CBCBCB"/>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SzPct val="75000"/>
              <a:buFontTx/>
              <a:buNone/>
            </a:pPr>
            <a:r>
              <a:rPr lang="en-US" altLang="en-US" sz="1800">
                <a:solidFill>
                  <a:srgbClr val="000000"/>
                </a:solidFill>
              </a:rPr>
              <a:t>Execute statement</a:t>
            </a:r>
          </a:p>
        </p:txBody>
      </p:sp>
      <p:sp>
        <p:nvSpPr>
          <p:cNvPr id="111623" name="Rectangle 6"/>
          <p:cNvSpPr>
            <a:spLocks noChangeArrowheads="1"/>
          </p:cNvSpPr>
          <p:nvPr/>
        </p:nvSpPr>
        <p:spPr bwMode="auto">
          <a:xfrm>
            <a:off x="0" y="0"/>
            <a:ext cx="1524000" cy="381000"/>
          </a:xfrm>
          <a:prstGeom prst="rect">
            <a:avLst/>
          </a:prstGeom>
          <a:noFill/>
          <a:ln w="1260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SzPct val="75000"/>
              <a:buFontTx/>
              <a:buNone/>
            </a:pPr>
            <a:r>
              <a:rPr lang="en-US" altLang="en-US" sz="1800">
                <a:solidFill>
                  <a:srgbClr val="5F5F5F"/>
                </a:solidFill>
                <a:latin typeface="Forte" panose="03060902040502070203" pitchFamily="66" charset="0"/>
              </a:rPr>
              <a:t>animation</a:t>
            </a:r>
          </a:p>
        </p:txBody>
      </p:sp>
    </p:spTree>
    <p:extLst>
      <p:ext uri="{BB962C8B-B14F-4D97-AF65-F5344CB8AC3E}">
        <p14:creationId xmlns:p14="http://schemas.microsoft.com/office/powerpoint/2010/main" val="35236492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withEffect">
                                  <p:stCondLst>
                                    <p:cond delay="0"/>
                                  </p:stCondLst>
                                  <p:childTnLst>
                                    <p:set>
                                      <p:cBhvr additive="repl">
                                        <p:cTn id="6" dur="1" fill="hold">
                                          <p:stCondLst>
                                            <p:cond delay="0"/>
                                          </p:stCondLst>
                                        </p:cTn>
                                        <p:tgtEl>
                                          <p:spTgt spid="49157"/>
                                        </p:tgtEl>
                                        <p:attrNameLst>
                                          <p:attrName>style.visibility</p:attrName>
                                        </p:attrNameLst>
                                      </p:cBhvr>
                                      <p:to>
                                        <p:strVal val="visible"/>
                                      </p:to>
                                    </p:set>
                                    <p:anim calcmode="lin" valueType="num">
                                      <p:cBhvr>
                                        <p:cTn id="7" dur="500" fill="hold"/>
                                        <p:tgtEl>
                                          <p:spTgt spid="49157"/>
                                        </p:tgtEl>
                                        <p:attrNameLst>
                                          <p:attrName>ppt_x</p:attrName>
                                        </p:attrNameLst>
                                      </p:cBhvr>
                                      <p:tavLst>
                                        <p:tav tm="100000">
                                          <p:val>
                                            <p:strVal val="0-#ppt_w/2"/>
                                          </p:val>
                                        </p:tav>
                                        <p:tav>
                                          <p:val>
                                            <p:strVal val="#ppt_x"/>
                                          </p:val>
                                        </p:tav>
                                      </p:tavLst>
                                    </p:anim>
                                    <p:anim calcmode="lin" valueType="num">
                                      <p:cBhvr>
                                        <p:cTn id="8" dur="500" fill="hold"/>
                                        <p:tgtEl>
                                          <p:spTgt spid="49157"/>
                                        </p:tgtEl>
                                        <p:attrNameLst>
                                          <p:attrName>ppt_y</p:attrName>
                                        </p:attrNameLst>
                                      </p:cBhvr>
                                      <p:tavLst>
                                        <p:tav tm="100000">
                                          <p:val>
                                            <p:strVal val="#ppt_y"/>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Rectangle 2"/>
          <p:cNvSpPr>
            <a:spLocks noChangeArrowheads="1"/>
          </p:cNvSpPr>
          <p:nvPr/>
        </p:nvSpPr>
        <p:spPr bwMode="auto">
          <a:xfrm>
            <a:off x="457200" y="2362200"/>
            <a:ext cx="8305800" cy="2590800"/>
          </a:xfrm>
          <a:prstGeom prst="rect">
            <a:avLst/>
          </a:prstGeom>
          <a:noFill/>
          <a:ln w="9360" cap="sq">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b="1">
                <a:solidFill>
                  <a:srgbClr val="000000"/>
                </a:solidFill>
                <a:latin typeface="Courier New" panose="02070309020205020404" pitchFamily="49" charset="0"/>
              </a:rPr>
              <a:t>// This program prints Welcome to Java! </a:t>
            </a:r>
          </a:p>
          <a:p>
            <a:pPr>
              <a:buClrTx/>
              <a:buSzPct val="75000"/>
              <a:buFontTx/>
              <a:buNone/>
            </a:pPr>
            <a:r>
              <a:rPr lang="en-US" altLang="en-US" b="1">
                <a:solidFill>
                  <a:srgbClr val="000000"/>
                </a:solidFill>
                <a:latin typeface="Courier New" panose="02070309020205020404" pitchFamily="49" charset="0"/>
              </a:rPr>
              <a:t>public class Welcome {	</a:t>
            </a:r>
          </a:p>
          <a:p>
            <a:pPr>
              <a:buClrTx/>
              <a:buSzPct val="75000"/>
              <a:buFontTx/>
              <a:buNone/>
            </a:pPr>
            <a:r>
              <a:rPr lang="en-US" altLang="en-US" b="1">
                <a:solidFill>
                  <a:srgbClr val="000000"/>
                </a:solidFill>
                <a:latin typeface="Courier New" panose="02070309020205020404" pitchFamily="49" charset="0"/>
              </a:rPr>
              <a:t>  public static void main(String[] args) { </a:t>
            </a:r>
          </a:p>
          <a:p>
            <a:pPr>
              <a:buClrTx/>
              <a:buSzPct val="75000"/>
              <a:buFontTx/>
              <a:buNone/>
            </a:pPr>
            <a:r>
              <a:rPr lang="en-US" altLang="en-US" b="1">
                <a:solidFill>
                  <a:srgbClr val="000000"/>
                </a:solidFill>
                <a:latin typeface="Courier New" panose="02070309020205020404" pitchFamily="49" charset="0"/>
              </a:rPr>
              <a:t>    System.out.println("Welcome to Java!");</a:t>
            </a:r>
          </a:p>
          <a:p>
            <a:pPr>
              <a:buClrTx/>
              <a:buSzPct val="75000"/>
              <a:buFontTx/>
              <a:buNone/>
            </a:pPr>
            <a:r>
              <a:rPr lang="en-US" altLang="en-US" b="1">
                <a:solidFill>
                  <a:srgbClr val="000000"/>
                </a:solidFill>
                <a:latin typeface="Courier New" panose="02070309020205020404" pitchFamily="49" charset="0"/>
              </a:rPr>
              <a:t>  }</a:t>
            </a:r>
          </a:p>
          <a:p>
            <a:pPr>
              <a:buClrTx/>
              <a:buSzPct val="75000"/>
              <a:buFontTx/>
              <a:buNone/>
            </a:pPr>
            <a:r>
              <a:rPr lang="en-US" altLang="en-US" b="1">
                <a:solidFill>
                  <a:srgbClr val="000000"/>
                </a:solidFill>
                <a:latin typeface="Courier New" panose="02070309020205020404" pitchFamily="49" charset="0"/>
              </a:rPr>
              <a:t>}</a:t>
            </a:r>
          </a:p>
        </p:txBody>
      </p:sp>
      <p:sp>
        <p:nvSpPr>
          <p:cNvPr id="113668" name="Text Box 3"/>
          <p:cNvSpPr txBox="1">
            <a:spLocks noChangeArrowheads="1"/>
          </p:cNvSpPr>
          <p:nvPr/>
        </p:nvSpPr>
        <p:spPr bwMode="auto">
          <a:xfrm>
            <a:off x="685800" y="381000"/>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300" dirty="0">
                <a:solidFill>
                  <a:schemeClr val="accent1">
                    <a:lumMod val="50000"/>
                  </a:schemeClr>
                </a:solidFill>
              </a:rPr>
              <a:t>Trace a Program Execution</a:t>
            </a:r>
          </a:p>
        </p:txBody>
      </p:sp>
      <p:sp>
        <p:nvSpPr>
          <p:cNvPr id="113669" name="Rectangle 4"/>
          <p:cNvSpPr>
            <a:spLocks noChangeArrowheads="1"/>
          </p:cNvSpPr>
          <p:nvPr/>
        </p:nvSpPr>
        <p:spPr bwMode="auto">
          <a:xfrm>
            <a:off x="1219200" y="3505200"/>
            <a:ext cx="71628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13670" name="Rectangle 5"/>
          <p:cNvSpPr>
            <a:spLocks noChangeArrowheads="1"/>
          </p:cNvSpPr>
          <p:nvPr/>
        </p:nvSpPr>
        <p:spPr bwMode="auto">
          <a:xfrm>
            <a:off x="0" y="0"/>
            <a:ext cx="1524000" cy="381000"/>
          </a:xfrm>
          <a:prstGeom prst="rect">
            <a:avLst/>
          </a:prstGeom>
          <a:noFill/>
          <a:ln w="12600" cap="sq">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SzPct val="75000"/>
              <a:buFontTx/>
              <a:buNone/>
            </a:pPr>
            <a:r>
              <a:rPr lang="en-US" altLang="en-US" sz="1800">
                <a:solidFill>
                  <a:srgbClr val="5F5F5F"/>
                </a:solidFill>
                <a:latin typeface="Forte" panose="03060902040502070203" pitchFamily="66" charset="0"/>
              </a:rPr>
              <a:t>animation</a:t>
            </a:r>
          </a:p>
        </p:txBody>
      </p:sp>
      <p:sp>
        <p:nvSpPr>
          <p:cNvPr id="113671" name="Line 6"/>
          <p:cNvSpPr>
            <a:spLocks noChangeShapeType="1"/>
          </p:cNvSpPr>
          <p:nvPr/>
        </p:nvSpPr>
        <p:spPr bwMode="auto">
          <a:xfrm flipH="1">
            <a:off x="3960813" y="3810000"/>
            <a:ext cx="1222375" cy="1371600"/>
          </a:xfrm>
          <a:prstGeom prst="line">
            <a:avLst/>
          </a:prstGeom>
          <a:noFill/>
          <a:ln w="12600" cap="sq">
            <a:solidFill>
              <a:srgbClr val="FF0000"/>
            </a:solidFill>
            <a:miter lim="800000"/>
            <a:headEnd/>
            <a:tailEnd type="stealth"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0183" name="AutoShape 7"/>
          <p:cNvSpPr>
            <a:spLocks noChangeArrowheads="1"/>
          </p:cNvSpPr>
          <p:nvPr/>
        </p:nvSpPr>
        <p:spPr bwMode="auto">
          <a:xfrm>
            <a:off x="6096000" y="5410200"/>
            <a:ext cx="2687638" cy="692150"/>
          </a:xfrm>
          <a:prstGeom prst="wedgeRoundRectCallout">
            <a:avLst>
              <a:gd name="adj1" fmla="val -122829"/>
              <a:gd name="adj2" fmla="val -9176"/>
              <a:gd name="adj3" fmla="val 16667"/>
            </a:avLst>
          </a:prstGeom>
          <a:solidFill>
            <a:srgbClr val="CBCBCB"/>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spcBef>
                <a:spcPts val="1125"/>
              </a:spcBef>
              <a:buClrTx/>
              <a:buSzPct val="75000"/>
              <a:buFontTx/>
              <a:buNone/>
            </a:pPr>
            <a:r>
              <a:rPr lang="en-US" altLang="en-US" sz="1800">
                <a:solidFill>
                  <a:srgbClr val="000000"/>
                </a:solidFill>
              </a:rPr>
              <a:t>print a message to the console</a:t>
            </a:r>
          </a:p>
        </p:txBody>
      </p:sp>
      <p:pic>
        <p:nvPicPr>
          <p:cNvPr id="11367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5257800"/>
            <a:ext cx="2073275" cy="10366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81062907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fill="hold" nodeType="withEffect">
                                  <p:stCondLst>
                                    <p:cond delay="0"/>
                                  </p:stCondLst>
                                  <p:childTnLst>
                                    <p:set>
                                      <p:cBhvr additive="repl">
                                        <p:cTn id="6" dur="1" fill="hold">
                                          <p:stCondLst>
                                            <p:cond delay="0"/>
                                          </p:stCondLst>
                                        </p:cTn>
                                        <p:tgtEl>
                                          <p:spTgt spid="50183"/>
                                        </p:tgtEl>
                                        <p:attrNameLst>
                                          <p:attrName>style.visibility</p:attrName>
                                        </p:attrNameLst>
                                      </p:cBhvr>
                                      <p:to>
                                        <p:strVal val="visible"/>
                                      </p:to>
                                    </p:set>
                                    <p:anim calcmode="lin" valueType="num">
                                      <p:cBhvr additive="repl">
                                        <p:cTn id="7" dur="500" fill="hold"/>
                                        <p:tgtEl>
                                          <p:spTgt spid="50183"/>
                                        </p:tgtEl>
                                        <p:attrNameLst>
                                          <p:attrName>ppt_w</p:attrName>
                                        </p:attrNameLst>
                                      </p:cBhvr>
                                      <p:tavLst>
                                        <p:tav tm="100000">
                                          <p:val>
                                            <p:strVal val="#ppt_w"/>
                                          </p:val>
                                        </p:tav>
                                        <p:tav>
                                          <p:val>
                                            <p:strVal val="#ppt_w"/>
                                          </p:val>
                                        </p:tav>
                                      </p:tavLst>
                                    </p:anim>
                                    <p:anim calcmode="lin" valueType="num">
                                      <p:cBhvr additive="repl">
                                        <p:cTn id="8" dur="500" fill="hold"/>
                                        <p:tgtEl>
                                          <p:spTgt spid="50183"/>
                                        </p:tgtEl>
                                        <p:attrNameLst>
                                          <p:attrName>ppt_h</p:attrName>
                                        </p:attrNameLst>
                                      </p:cBhvr>
                                      <p:tavLst>
                                        <p:tav tm="100000">
                                          <p:val>
                                            <p:strVal val="0"/>
                                          </p:val>
                                        </p:tav>
                                        <p:tav>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Anatomy of a Java Program</a:t>
            </a:r>
          </a:p>
        </p:txBody>
      </p:sp>
      <p:sp>
        <p:nvSpPr>
          <p:cNvPr id="117764" name="Text Box 3"/>
          <p:cNvSpPr txBox="1">
            <a:spLocks noChangeArrowheads="1"/>
          </p:cNvSpPr>
          <p:nvPr/>
        </p:nvSpPr>
        <p:spPr bwMode="auto">
          <a:xfrm>
            <a:off x="457200" y="1295400"/>
            <a:ext cx="8382000" cy="502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spcBef>
                <a:spcPts val="850"/>
              </a:spcBef>
              <a:buSzPct val="75000"/>
              <a:buFont typeface="Monotype Sorts" charset="2"/>
              <a:buChar char=""/>
            </a:pPr>
            <a:r>
              <a:rPr lang="en-US" altLang="en-US" sz="3400">
                <a:solidFill>
                  <a:srgbClr val="000000"/>
                </a:solidFill>
              </a:rPr>
              <a:t>Class name</a:t>
            </a:r>
          </a:p>
          <a:p>
            <a:pPr>
              <a:spcBef>
                <a:spcPts val="850"/>
              </a:spcBef>
              <a:buSzPct val="75000"/>
              <a:buFont typeface="Monotype Sorts" charset="2"/>
              <a:buChar char=""/>
            </a:pPr>
            <a:r>
              <a:rPr lang="en-US" altLang="en-US" sz="3400">
                <a:solidFill>
                  <a:srgbClr val="000000"/>
                </a:solidFill>
              </a:rPr>
              <a:t>Main method</a:t>
            </a:r>
          </a:p>
          <a:p>
            <a:pPr>
              <a:spcBef>
                <a:spcPts val="850"/>
              </a:spcBef>
              <a:buSzPct val="75000"/>
              <a:buFont typeface="Monotype Sorts" charset="2"/>
              <a:buChar char=""/>
            </a:pPr>
            <a:r>
              <a:rPr lang="en-US" altLang="en-US" sz="3400">
                <a:solidFill>
                  <a:srgbClr val="000000"/>
                </a:solidFill>
              </a:rPr>
              <a:t>Statements</a:t>
            </a:r>
          </a:p>
          <a:p>
            <a:pPr>
              <a:spcBef>
                <a:spcPts val="850"/>
              </a:spcBef>
              <a:buSzPct val="75000"/>
              <a:buFont typeface="Monotype Sorts" charset="2"/>
              <a:buChar char=""/>
            </a:pPr>
            <a:r>
              <a:rPr lang="en-US" altLang="en-US" sz="3400">
                <a:solidFill>
                  <a:srgbClr val="000000"/>
                </a:solidFill>
              </a:rPr>
              <a:t>Statement terminator</a:t>
            </a:r>
          </a:p>
          <a:p>
            <a:pPr>
              <a:spcBef>
                <a:spcPts val="850"/>
              </a:spcBef>
              <a:buSzPct val="75000"/>
              <a:buFont typeface="Monotype Sorts" charset="2"/>
              <a:buChar char=""/>
            </a:pPr>
            <a:r>
              <a:rPr lang="en-US" altLang="en-US" sz="3400">
                <a:solidFill>
                  <a:srgbClr val="000000"/>
                </a:solidFill>
              </a:rPr>
              <a:t>Reserved words</a:t>
            </a:r>
          </a:p>
          <a:p>
            <a:pPr>
              <a:spcBef>
                <a:spcPts val="850"/>
              </a:spcBef>
              <a:buSzPct val="75000"/>
              <a:buFont typeface="Monotype Sorts" charset="2"/>
              <a:buChar char=""/>
            </a:pPr>
            <a:r>
              <a:rPr lang="en-US" altLang="en-US" sz="3400">
                <a:solidFill>
                  <a:srgbClr val="000000"/>
                </a:solidFill>
              </a:rPr>
              <a:t>Comments</a:t>
            </a:r>
          </a:p>
          <a:p>
            <a:pPr>
              <a:spcBef>
                <a:spcPts val="850"/>
              </a:spcBef>
              <a:buSzPct val="75000"/>
              <a:buFont typeface="Monotype Sorts" charset="2"/>
              <a:buChar char=""/>
            </a:pPr>
            <a:r>
              <a:rPr lang="en-US" altLang="en-US" sz="3400">
                <a:solidFill>
                  <a:srgbClr val="000000"/>
                </a:solidFill>
              </a:rPr>
              <a:t>Blocks</a:t>
            </a:r>
          </a:p>
        </p:txBody>
      </p:sp>
    </p:spTree>
    <p:extLst>
      <p:ext uri="{BB962C8B-B14F-4D97-AF65-F5344CB8AC3E}">
        <p14:creationId xmlns:p14="http://schemas.microsoft.com/office/powerpoint/2010/main" val="133523651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1" name="Rectangle 2"/>
          <p:cNvSpPr>
            <a:spLocks noChangeArrowheads="1"/>
          </p:cNvSpPr>
          <p:nvPr/>
        </p:nvSpPr>
        <p:spPr bwMode="auto">
          <a:xfrm>
            <a:off x="381000" y="3733800"/>
            <a:ext cx="8305800" cy="2590800"/>
          </a:xfrm>
          <a:prstGeom prst="rect">
            <a:avLst/>
          </a:prstGeom>
          <a:noFill/>
          <a:ln w="9360" cap="sq">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a:solidFill>
                  <a:srgbClr val="000000"/>
                </a:solidFill>
                <a:latin typeface="Courier New" panose="02070309020205020404" pitchFamily="49" charset="0"/>
              </a:rPr>
              <a:t>// This program prints Welcome to Java! </a:t>
            </a:r>
          </a:p>
          <a:p>
            <a:pPr>
              <a:buClrTx/>
              <a:buSzPct val="75000"/>
              <a:buFontTx/>
              <a:buNone/>
            </a:pPr>
            <a:r>
              <a:rPr lang="en-US" altLang="en-US">
                <a:solidFill>
                  <a:srgbClr val="000000"/>
                </a:solidFill>
                <a:latin typeface="Courier New" panose="02070309020205020404" pitchFamily="49" charset="0"/>
              </a:rPr>
              <a:t>public class Welcome {	</a:t>
            </a:r>
          </a:p>
          <a:p>
            <a:pPr>
              <a:buClrTx/>
              <a:buSzPct val="75000"/>
              <a:buFontTx/>
              <a:buNone/>
            </a:pPr>
            <a:r>
              <a:rPr lang="en-US" altLang="en-US">
                <a:solidFill>
                  <a:srgbClr val="000000"/>
                </a:solidFill>
                <a:latin typeface="Courier New" panose="02070309020205020404" pitchFamily="49" charset="0"/>
              </a:rPr>
              <a:t>  public static void main(String[] args) { </a:t>
            </a:r>
          </a:p>
          <a:p>
            <a:pPr>
              <a:buClrTx/>
              <a:buSzPct val="75000"/>
              <a:buFontTx/>
              <a:buNone/>
            </a:pPr>
            <a:r>
              <a:rPr lang="en-US" altLang="en-US">
                <a:solidFill>
                  <a:srgbClr val="000000"/>
                </a:solidFill>
                <a:latin typeface="Courier New" panose="02070309020205020404" pitchFamily="49" charset="0"/>
              </a:rPr>
              <a:t>    System.out.println("Welcome to Java!");</a:t>
            </a:r>
          </a:p>
          <a:p>
            <a:pPr>
              <a:buClrTx/>
              <a:buSzPct val="75000"/>
              <a:buFontTx/>
              <a:buNone/>
            </a:pPr>
            <a:r>
              <a:rPr lang="en-US" altLang="en-US">
                <a:solidFill>
                  <a:srgbClr val="000000"/>
                </a:solidFill>
                <a:latin typeface="Courier New" panose="02070309020205020404" pitchFamily="49" charset="0"/>
              </a:rPr>
              <a:t>  }</a:t>
            </a:r>
          </a:p>
          <a:p>
            <a:pPr>
              <a:buClrTx/>
              <a:buSzPct val="75000"/>
              <a:buFontTx/>
              <a:buNone/>
            </a:pPr>
            <a:r>
              <a:rPr lang="en-US" altLang="en-US">
                <a:solidFill>
                  <a:srgbClr val="000000"/>
                </a:solidFill>
                <a:latin typeface="Courier New" panose="02070309020205020404" pitchFamily="49" charset="0"/>
              </a:rPr>
              <a:t>}</a:t>
            </a:r>
          </a:p>
        </p:txBody>
      </p:sp>
      <p:sp>
        <p:nvSpPr>
          <p:cNvPr id="119812" name="Text Box 3"/>
          <p:cNvSpPr txBox="1">
            <a:spLocks noChangeArrowheads="1"/>
          </p:cNvSpPr>
          <p:nvPr/>
        </p:nvSpPr>
        <p:spPr bwMode="auto">
          <a:xfrm>
            <a:off x="685800" y="381000"/>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Class Name</a:t>
            </a:r>
          </a:p>
        </p:txBody>
      </p:sp>
      <p:sp>
        <p:nvSpPr>
          <p:cNvPr id="119813" name="Rectangle 4"/>
          <p:cNvSpPr>
            <a:spLocks noChangeArrowheads="1"/>
          </p:cNvSpPr>
          <p:nvPr/>
        </p:nvSpPr>
        <p:spPr bwMode="auto">
          <a:xfrm>
            <a:off x="2819400" y="4114800"/>
            <a:ext cx="13716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19814" name="Text Box 5"/>
          <p:cNvSpPr txBox="1">
            <a:spLocks noChangeArrowheads="1"/>
          </p:cNvSpPr>
          <p:nvPr/>
        </p:nvSpPr>
        <p:spPr bwMode="auto">
          <a:xfrm>
            <a:off x="228600" y="1219200"/>
            <a:ext cx="8763000" cy="213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9pPr>
          </a:lstStyle>
          <a:p>
            <a:pPr>
              <a:spcBef>
                <a:spcPts val="800"/>
              </a:spcBef>
              <a:buClrTx/>
              <a:buSzPct val="75000"/>
              <a:buFontTx/>
              <a:buNone/>
            </a:pPr>
            <a:r>
              <a:rPr lang="en-US" altLang="en-US" sz="3200" dirty="0">
                <a:solidFill>
                  <a:srgbClr val="000000"/>
                </a:solidFill>
              </a:rPr>
              <a:t>Every Java program must have at least one class. Each class has a name. By convention, class names start with an uppercase letter. In this example, the class name is Welcome. </a:t>
            </a:r>
          </a:p>
        </p:txBody>
      </p:sp>
    </p:spTree>
    <p:extLst>
      <p:ext uri="{BB962C8B-B14F-4D97-AF65-F5344CB8AC3E}">
        <p14:creationId xmlns:p14="http://schemas.microsoft.com/office/powerpoint/2010/main" val="150932969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2"/>
          <p:cNvSpPr>
            <a:spLocks noChangeArrowheads="1"/>
          </p:cNvSpPr>
          <p:nvPr/>
        </p:nvSpPr>
        <p:spPr bwMode="auto">
          <a:xfrm>
            <a:off x="381000" y="3733800"/>
            <a:ext cx="8305800" cy="2590800"/>
          </a:xfrm>
          <a:prstGeom prst="rect">
            <a:avLst/>
          </a:prstGeom>
          <a:noFill/>
          <a:ln w="9360" cap="sq">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b="1">
                <a:solidFill>
                  <a:srgbClr val="000000"/>
                </a:solidFill>
                <a:latin typeface="Courier New" panose="02070309020205020404" pitchFamily="49" charset="0"/>
              </a:rPr>
              <a:t>// This program prints Welcome to Java! </a:t>
            </a:r>
          </a:p>
          <a:p>
            <a:pPr>
              <a:buClrTx/>
              <a:buSzPct val="75000"/>
              <a:buFontTx/>
              <a:buNone/>
            </a:pPr>
            <a:r>
              <a:rPr lang="en-US" altLang="en-US" b="1">
                <a:solidFill>
                  <a:srgbClr val="000000"/>
                </a:solidFill>
                <a:latin typeface="Courier New" panose="02070309020205020404" pitchFamily="49" charset="0"/>
              </a:rPr>
              <a:t>public class Welcome {	</a:t>
            </a:r>
          </a:p>
          <a:p>
            <a:pPr>
              <a:buClrTx/>
              <a:buSzPct val="75000"/>
              <a:buFontTx/>
              <a:buNone/>
            </a:pPr>
            <a:r>
              <a:rPr lang="en-US" altLang="en-US" b="1">
                <a:solidFill>
                  <a:srgbClr val="000000"/>
                </a:solidFill>
                <a:latin typeface="Courier New" panose="02070309020205020404" pitchFamily="49" charset="0"/>
              </a:rPr>
              <a:t>  public static void main(String[] args) { </a:t>
            </a:r>
          </a:p>
          <a:p>
            <a:pPr>
              <a:buClrTx/>
              <a:buSzPct val="75000"/>
              <a:buFontTx/>
              <a:buNone/>
            </a:pPr>
            <a:r>
              <a:rPr lang="en-US" altLang="en-US" b="1">
                <a:solidFill>
                  <a:srgbClr val="000000"/>
                </a:solidFill>
                <a:latin typeface="Courier New" panose="02070309020205020404" pitchFamily="49" charset="0"/>
              </a:rPr>
              <a:t>    System.out.println("Welcome to Java!");</a:t>
            </a:r>
          </a:p>
          <a:p>
            <a:pPr>
              <a:buClrTx/>
              <a:buSzPct val="75000"/>
              <a:buFontTx/>
              <a:buNone/>
            </a:pPr>
            <a:r>
              <a:rPr lang="en-US" altLang="en-US" b="1">
                <a:solidFill>
                  <a:srgbClr val="000000"/>
                </a:solidFill>
                <a:latin typeface="Courier New" panose="02070309020205020404" pitchFamily="49" charset="0"/>
              </a:rPr>
              <a:t>  }</a:t>
            </a:r>
          </a:p>
          <a:p>
            <a:pPr>
              <a:buClrTx/>
              <a:buSzPct val="75000"/>
              <a:buFontTx/>
              <a:buNone/>
            </a:pPr>
            <a:r>
              <a:rPr lang="en-US" altLang="en-US" b="1">
                <a:solidFill>
                  <a:srgbClr val="000000"/>
                </a:solidFill>
                <a:latin typeface="Courier New" panose="02070309020205020404" pitchFamily="49" charset="0"/>
              </a:rPr>
              <a:t>}</a:t>
            </a:r>
          </a:p>
        </p:txBody>
      </p:sp>
      <p:sp>
        <p:nvSpPr>
          <p:cNvPr id="121860" name="Text Box 3"/>
          <p:cNvSpPr txBox="1">
            <a:spLocks noChangeArrowheads="1"/>
          </p:cNvSpPr>
          <p:nvPr/>
        </p:nvSpPr>
        <p:spPr bwMode="auto">
          <a:xfrm>
            <a:off x="685800" y="381000"/>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Main Method</a:t>
            </a:r>
          </a:p>
        </p:txBody>
      </p:sp>
      <p:sp>
        <p:nvSpPr>
          <p:cNvPr id="121861" name="Rectangle 4"/>
          <p:cNvSpPr>
            <a:spLocks noChangeArrowheads="1"/>
          </p:cNvSpPr>
          <p:nvPr/>
        </p:nvSpPr>
        <p:spPr bwMode="auto">
          <a:xfrm>
            <a:off x="762000" y="4495800"/>
            <a:ext cx="70866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21862" name="Text Box 5"/>
          <p:cNvSpPr txBox="1">
            <a:spLocks noChangeArrowheads="1"/>
          </p:cNvSpPr>
          <p:nvPr/>
        </p:nvSpPr>
        <p:spPr bwMode="auto">
          <a:xfrm>
            <a:off x="228600" y="1219200"/>
            <a:ext cx="8763000" cy="213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9pPr>
          </a:lstStyle>
          <a:p>
            <a:pPr>
              <a:spcBef>
                <a:spcPts val="800"/>
              </a:spcBef>
              <a:buClrTx/>
              <a:buSzPct val="75000"/>
              <a:buFontTx/>
              <a:buNone/>
            </a:pPr>
            <a:r>
              <a:rPr lang="en-US" altLang="en-US" sz="3200">
                <a:solidFill>
                  <a:srgbClr val="000000"/>
                </a:solidFill>
              </a:rPr>
              <a:t>Line 2 defines the main method. In order to run a class, the class must contain a method named main. The program is executed from the main method. </a:t>
            </a:r>
          </a:p>
        </p:txBody>
      </p:sp>
    </p:spTree>
    <p:extLst>
      <p:ext uri="{BB962C8B-B14F-4D97-AF65-F5344CB8AC3E}">
        <p14:creationId xmlns:p14="http://schemas.microsoft.com/office/powerpoint/2010/main" val="249367371"/>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Rectangle 2"/>
          <p:cNvSpPr>
            <a:spLocks noChangeArrowheads="1"/>
          </p:cNvSpPr>
          <p:nvPr/>
        </p:nvSpPr>
        <p:spPr bwMode="auto">
          <a:xfrm>
            <a:off x="381000" y="3733800"/>
            <a:ext cx="8305800" cy="2590800"/>
          </a:xfrm>
          <a:prstGeom prst="rect">
            <a:avLst/>
          </a:prstGeom>
          <a:noFill/>
          <a:ln w="9360" cap="sq">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b="1">
                <a:solidFill>
                  <a:srgbClr val="000000"/>
                </a:solidFill>
                <a:latin typeface="Courier New" panose="02070309020205020404" pitchFamily="49" charset="0"/>
              </a:rPr>
              <a:t>// This program prints Welcome to Java! </a:t>
            </a:r>
          </a:p>
          <a:p>
            <a:pPr>
              <a:buClrTx/>
              <a:buSzPct val="75000"/>
              <a:buFontTx/>
              <a:buNone/>
            </a:pPr>
            <a:r>
              <a:rPr lang="en-US" altLang="en-US" b="1">
                <a:solidFill>
                  <a:srgbClr val="000000"/>
                </a:solidFill>
                <a:latin typeface="Courier New" panose="02070309020205020404" pitchFamily="49" charset="0"/>
              </a:rPr>
              <a:t>public class Welcome {	</a:t>
            </a:r>
          </a:p>
          <a:p>
            <a:pPr>
              <a:buClrTx/>
              <a:buSzPct val="75000"/>
              <a:buFontTx/>
              <a:buNone/>
            </a:pPr>
            <a:r>
              <a:rPr lang="en-US" altLang="en-US" b="1">
                <a:solidFill>
                  <a:srgbClr val="000000"/>
                </a:solidFill>
                <a:latin typeface="Courier New" panose="02070309020205020404" pitchFamily="49" charset="0"/>
              </a:rPr>
              <a:t>  public static void main(String[] args) { </a:t>
            </a:r>
          </a:p>
          <a:p>
            <a:pPr>
              <a:buClrTx/>
              <a:buSzPct val="75000"/>
              <a:buFontTx/>
              <a:buNone/>
            </a:pPr>
            <a:r>
              <a:rPr lang="en-US" altLang="en-US" b="1">
                <a:solidFill>
                  <a:srgbClr val="000000"/>
                </a:solidFill>
                <a:latin typeface="Courier New" panose="02070309020205020404" pitchFamily="49" charset="0"/>
              </a:rPr>
              <a:t>    System.out.println("Welcome to Java!");</a:t>
            </a:r>
          </a:p>
          <a:p>
            <a:pPr>
              <a:buClrTx/>
              <a:buSzPct val="75000"/>
              <a:buFontTx/>
              <a:buNone/>
            </a:pPr>
            <a:r>
              <a:rPr lang="en-US" altLang="en-US" b="1">
                <a:solidFill>
                  <a:srgbClr val="000000"/>
                </a:solidFill>
                <a:latin typeface="Courier New" panose="02070309020205020404" pitchFamily="49" charset="0"/>
              </a:rPr>
              <a:t>  }</a:t>
            </a:r>
          </a:p>
          <a:p>
            <a:pPr>
              <a:buClrTx/>
              <a:buSzPct val="75000"/>
              <a:buFontTx/>
              <a:buNone/>
            </a:pPr>
            <a:r>
              <a:rPr lang="en-US" altLang="en-US" b="1">
                <a:solidFill>
                  <a:srgbClr val="000000"/>
                </a:solidFill>
                <a:latin typeface="Courier New" panose="02070309020205020404" pitchFamily="49" charset="0"/>
              </a:rPr>
              <a:t>}</a:t>
            </a:r>
          </a:p>
        </p:txBody>
      </p:sp>
      <p:sp>
        <p:nvSpPr>
          <p:cNvPr id="123908" name="Text Box 3"/>
          <p:cNvSpPr txBox="1">
            <a:spLocks noChangeArrowheads="1"/>
          </p:cNvSpPr>
          <p:nvPr/>
        </p:nvSpPr>
        <p:spPr bwMode="auto">
          <a:xfrm>
            <a:off x="685800" y="381000"/>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700" dirty="0">
                <a:solidFill>
                  <a:schemeClr val="accent1">
                    <a:lumMod val="50000"/>
                  </a:schemeClr>
                </a:solidFill>
              </a:rPr>
              <a:t>Statement</a:t>
            </a:r>
          </a:p>
        </p:txBody>
      </p:sp>
      <p:sp>
        <p:nvSpPr>
          <p:cNvPr id="123909" name="Rectangle 4"/>
          <p:cNvSpPr>
            <a:spLocks noChangeArrowheads="1"/>
          </p:cNvSpPr>
          <p:nvPr/>
        </p:nvSpPr>
        <p:spPr bwMode="auto">
          <a:xfrm>
            <a:off x="1143000" y="4953000"/>
            <a:ext cx="7239000" cy="304800"/>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23910" name="Text Box 5"/>
          <p:cNvSpPr txBox="1">
            <a:spLocks noChangeArrowheads="1"/>
          </p:cNvSpPr>
          <p:nvPr/>
        </p:nvSpPr>
        <p:spPr bwMode="auto">
          <a:xfrm>
            <a:off x="381000" y="1066800"/>
            <a:ext cx="8382000" cy="182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9pPr>
          </a:lstStyle>
          <a:p>
            <a:pPr>
              <a:spcBef>
                <a:spcPts val="700"/>
              </a:spcBef>
              <a:buClrTx/>
              <a:buSzPct val="75000"/>
              <a:buFontTx/>
              <a:buNone/>
            </a:pPr>
            <a:r>
              <a:rPr lang="en-US" altLang="en-US" sz="2800">
                <a:solidFill>
                  <a:srgbClr val="000000"/>
                </a:solidFill>
              </a:rPr>
              <a:t>A statement represents an action or a sequence of actions. The statement System.out.println("Welcome to Java!") in the program in Listing 1.1 is a statement to display the greeting "Welcome to Java!“.</a:t>
            </a:r>
          </a:p>
        </p:txBody>
      </p:sp>
    </p:spTree>
    <p:extLst>
      <p:ext uri="{BB962C8B-B14F-4D97-AF65-F5344CB8AC3E}">
        <p14:creationId xmlns:p14="http://schemas.microsoft.com/office/powerpoint/2010/main" val="224828961"/>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Rectangle 2"/>
          <p:cNvSpPr>
            <a:spLocks noChangeArrowheads="1"/>
          </p:cNvSpPr>
          <p:nvPr/>
        </p:nvSpPr>
        <p:spPr bwMode="auto">
          <a:xfrm>
            <a:off x="381000" y="3733800"/>
            <a:ext cx="8305800" cy="2590800"/>
          </a:xfrm>
          <a:prstGeom prst="rect">
            <a:avLst/>
          </a:prstGeom>
          <a:noFill/>
          <a:ln w="9360" cap="sq">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b="1">
                <a:solidFill>
                  <a:srgbClr val="000000"/>
                </a:solidFill>
                <a:latin typeface="Courier New" panose="02070309020205020404" pitchFamily="49" charset="0"/>
              </a:rPr>
              <a:t>// This program prints Welcome to Java! </a:t>
            </a:r>
          </a:p>
          <a:p>
            <a:pPr>
              <a:buClrTx/>
              <a:buSzPct val="75000"/>
              <a:buFontTx/>
              <a:buNone/>
            </a:pPr>
            <a:r>
              <a:rPr lang="en-US" altLang="en-US" b="1">
                <a:solidFill>
                  <a:srgbClr val="000000"/>
                </a:solidFill>
                <a:latin typeface="Courier New" panose="02070309020205020404" pitchFamily="49" charset="0"/>
              </a:rPr>
              <a:t>public class Welcome {	</a:t>
            </a:r>
          </a:p>
          <a:p>
            <a:pPr>
              <a:buClrTx/>
              <a:buSzPct val="75000"/>
              <a:buFontTx/>
              <a:buNone/>
            </a:pPr>
            <a:r>
              <a:rPr lang="en-US" altLang="en-US" b="1">
                <a:solidFill>
                  <a:srgbClr val="000000"/>
                </a:solidFill>
                <a:latin typeface="Courier New" panose="02070309020205020404" pitchFamily="49" charset="0"/>
              </a:rPr>
              <a:t>  public static void main(String[] args) { </a:t>
            </a:r>
          </a:p>
          <a:p>
            <a:pPr>
              <a:buClrTx/>
              <a:buSzPct val="75000"/>
              <a:buFontTx/>
              <a:buNone/>
            </a:pPr>
            <a:r>
              <a:rPr lang="en-US" altLang="en-US" b="1">
                <a:solidFill>
                  <a:srgbClr val="000000"/>
                </a:solidFill>
                <a:latin typeface="Courier New" panose="02070309020205020404" pitchFamily="49" charset="0"/>
              </a:rPr>
              <a:t>    System.out.println("Welcome to Java!");</a:t>
            </a:r>
          </a:p>
          <a:p>
            <a:pPr>
              <a:buClrTx/>
              <a:buSzPct val="75000"/>
              <a:buFontTx/>
              <a:buNone/>
            </a:pPr>
            <a:r>
              <a:rPr lang="en-US" altLang="en-US" b="1">
                <a:solidFill>
                  <a:srgbClr val="000000"/>
                </a:solidFill>
                <a:latin typeface="Courier New" panose="02070309020205020404" pitchFamily="49" charset="0"/>
              </a:rPr>
              <a:t>  }</a:t>
            </a:r>
          </a:p>
          <a:p>
            <a:pPr>
              <a:buClrTx/>
              <a:buSzPct val="75000"/>
              <a:buFontTx/>
              <a:buNone/>
            </a:pPr>
            <a:r>
              <a:rPr lang="en-US" altLang="en-US" b="1">
                <a:solidFill>
                  <a:srgbClr val="000000"/>
                </a:solidFill>
                <a:latin typeface="Courier New" panose="02070309020205020404" pitchFamily="49" charset="0"/>
              </a:rPr>
              <a:t>}</a:t>
            </a:r>
          </a:p>
        </p:txBody>
      </p:sp>
      <p:sp>
        <p:nvSpPr>
          <p:cNvPr id="125956" name="Text Box 3"/>
          <p:cNvSpPr txBox="1">
            <a:spLocks noChangeArrowheads="1"/>
          </p:cNvSpPr>
          <p:nvPr/>
        </p:nvSpPr>
        <p:spPr bwMode="auto">
          <a:xfrm>
            <a:off x="685800" y="381000"/>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700" dirty="0">
                <a:solidFill>
                  <a:schemeClr val="accent1">
                    <a:lumMod val="50000"/>
                  </a:schemeClr>
                </a:solidFill>
              </a:rPr>
              <a:t>Statement Terminator</a:t>
            </a:r>
          </a:p>
        </p:txBody>
      </p:sp>
      <p:sp>
        <p:nvSpPr>
          <p:cNvPr id="125957" name="Rectangle 4"/>
          <p:cNvSpPr>
            <a:spLocks noChangeArrowheads="1"/>
          </p:cNvSpPr>
          <p:nvPr/>
        </p:nvSpPr>
        <p:spPr bwMode="auto">
          <a:xfrm>
            <a:off x="8153400" y="4876800"/>
            <a:ext cx="228600" cy="381000"/>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25958" name="Rectangle 5"/>
          <p:cNvSpPr>
            <a:spLocks noChangeArrowheads="1"/>
          </p:cNvSpPr>
          <p:nvPr/>
        </p:nvSpPr>
        <p:spPr bwMode="auto">
          <a:xfrm>
            <a:off x="457200" y="1447800"/>
            <a:ext cx="83058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buClrTx/>
              <a:buSzPct val="75000"/>
              <a:buFontTx/>
              <a:buNone/>
            </a:pPr>
            <a:r>
              <a:rPr lang="en-US" altLang="en-US">
                <a:solidFill>
                  <a:srgbClr val="000000"/>
                </a:solidFill>
              </a:rPr>
              <a:t>Every statement in Java ends with a semicolon (;).</a:t>
            </a:r>
          </a:p>
        </p:txBody>
      </p:sp>
    </p:spTree>
    <p:extLst>
      <p:ext uri="{BB962C8B-B14F-4D97-AF65-F5344CB8AC3E}">
        <p14:creationId xmlns:p14="http://schemas.microsoft.com/office/powerpoint/2010/main" val="321026025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3" name="Rectangle 2"/>
          <p:cNvSpPr>
            <a:spLocks noChangeArrowheads="1"/>
          </p:cNvSpPr>
          <p:nvPr/>
        </p:nvSpPr>
        <p:spPr bwMode="auto">
          <a:xfrm>
            <a:off x="381000" y="3733800"/>
            <a:ext cx="8305800" cy="2590800"/>
          </a:xfrm>
          <a:prstGeom prst="rect">
            <a:avLst/>
          </a:prstGeom>
          <a:noFill/>
          <a:ln w="9360" cap="sq">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b="1">
                <a:solidFill>
                  <a:srgbClr val="000000"/>
                </a:solidFill>
                <a:latin typeface="Courier New" panose="02070309020205020404" pitchFamily="49" charset="0"/>
              </a:rPr>
              <a:t>// This program prints Welcome to Java! </a:t>
            </a:r>
          </a:p>
          <a:p>
            <a:pPr>
              <a:buClrTx/>
              <a:buSzPct val="75000"/>
              <a:buFontTx/>
              <a:buNone/>
            </a:pPr>
            <a:r>
              <a:rPr lang="en-US" altLang="en-US" b="1">
                <a:solidFill>
                  <a:srgbClr val="000000"/>
                </a:solidFill>
                <a:latin typeface="Courier New" panose="02070309020205020404" pitchFamily="49" charset="0"/>
              </a:rPr>
              <a:t>public class Welcome {	</a:t>
            </a:r>
          </a:p>
          <a:p>
            <a:pPr>
              <a:buClrTx/>
              <a:buSzPct val="75000"/>
              <a:buFontTx/>
              <a:buNone/>
            </a:pPr>
            <a:r>
              <a:rPr lang="en-US" altLang="en-US" b="1">
                <a:solidFill>
                  <a:srgbClr val="000000"/>
                </a:solidFill>
                <a:latin typeface="Courier New" panose="02070309020205020404" pitchFamily="49" charset="0"/>
              </a:rPr>
              <a:t>  public static void main(String[] args) { </a:t>
            </a:r>
          </a:p>
          <a:p>
            <a:pPr>
              <a:buClrTx/>
              <a:buSzPct val="75000"/>
              <a:buFontTx/>
              <a:buNone/>
            </a:pPr>
            <a:r>
              <a:rPr lang="en-US" altLang="en-US" b="1">
                <a:solidFill>
                  <a:srgbClr val="000000"/>
                </a:solidFill>
                <a:latin typeface="Courier New" panose="02070309020205020404" pitchFamily="49" charset="0"/>
              </a:rPr>
              <a:t>    System.out.println("Welcome to Java!");</a:t>
            </a:r>
          </a:p>
          <a:p>
            <a:pPr>
              <a:buClrTx/>
              <a:buSzPct val="75000"/>
              <a:buFontTx/>
              <a:buNone/>
            </a:pPr>
            <a:r>
              <a:rPr lang="en-US" altLang="en-US" b="1">
                <a:solidFill>
                  <a:srgbClr val="000000"/>
                </a:solidFill>
                <a:latin typeface="Courier New" panose="02070309020205020404" pitchFamily="49" charset="0"/>
              </a:rPr>
              <a:t>  }</a:t>
            </a:r>
          </a:p>
          <a:p>
            <a:pPr>
              <a:buClrTx/>
              <a:buSzPct val="75000"/>
              <a:buFontTx/>
              <a:buNone/>
            </a:pPr>
            <a:r>
              <a:rPr lang="en-US" altLang="en-US" b="1">
                <a:solidFill>
                  <a:srgbClr val="000000"/>
                </a:solidFill>
                <a:latin typeface="Courier New" panose="02070309020205020404" pitchFamily="49" charset="0"/>
              </a:rPr>
              <a:t>}</a:t>
            </a:r>
          </a:p>
        </p:txBody>
      </p:sp>
      <p:sp>
        <p:nvSpPr>
          <p:cNvPr id="128004" name="Text Box 3"/>
          <p:cNvSpPr txBox="1">
            <a:spLocks noChangeArrowheads="1"/>
          </p:cNvSpPr>
          <p:nvPr/>
        </p:nvSpPr>
        <p:spPr bwMode="auto">
          <a:xfrm>
            <a:off x="685800" y="228600"/>
            <a:ext cx="7696200"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300" dirty="0">
                <a:solidFill>
                  <a:schemeClr val="accent1">
                    <a:lumMod val="50000"/>
                  </a:schemeClr>
                </a:solidFill>
              </a:rPr>
              <a:t>Reserved words</a:t>
            </a:r>
          </a:p>
        </p:txBody>
      </p:sp>
      <p:sp>
        <p:nvSpPr>
          <p:cNvPr id="128005" name="Rectangle 4"/>
          <p:cNvSpPr>
            <a:spLocks noChangeArrowheads="1"/>
          </p:cNvSpPr>
          <p:nvPr/>
        </p:nvSpPr>
        <p:spPr bwMode="auto">
          <a:xfrm>
            <a:off x="457200" y="4191000"/>
            <a:ext cx="2209800" cy="304800"/>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28006" name="Rectangle 5"/>
          <p:cNvSpPr>
            <a:spLocks noChangeArrowheads="1"/>
          </p:cNvSpPr>
          <p:nvPr/>
        </p:nvSpPr>
        <p:spPr bwMode="auto">
          <a:xfrm>
            <a:off x="762000" y="4572000"/>
            <a:ext cx="3429000" cy="304800"/>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28007" name="Text Box 6"/>
          <p:cNvSpPr txBox="1">
            <a:spLocks noChangeArrowheads="1"/>
          </p:cNvSpPr>
          <p:nvPr/>
        </p:nvSpPr>
        <p:spPr bwMode="auto">
          <a:xfrm>
            <a:off x="304800" y="1066800"/>
            <a:ext cx="8458200"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9pPr>
          </a:lstStyle>
          <a:p>
            <a:pPr>
              <a:spcBef>
                <a:spcPts val="700"/>
              </a:spcBef>
              <a:buClrTx/>
              <a:buSzPct val="75000"/>
              <a:buFontTx/>
              <a:buNone/>
            </a:pPr>
            <a:r>
              <a:rPr lang="en-US" altLang="en-US" sz="2800">
                <a:solidFill>
                  <a:srgbClr val="000000"/>
                </a:solidFill>
              </a:rPr>
              <a:t>Reserved words or keywords are words that have a specific meaning to the compiler and cannot be used for other purposes in the program. For example, when the compiler sees the word class, it understands that the word after class is the name for the class. </a:t>
            </a:r>
          </a:p>
        </p:txBody>
      </p:sp>
    </p:spTree>
    <p:extLst>
      <p:ext uri="{BB962C8B-B14F-4D97-AF65-F5344CB8AC3E}">
        <p14:creationId xmlns:p14="http://schemas.microsoft.com/office/powerpoint/2010/main" val="100156438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Text Box 2"/>
          <p:cNvSpPr txBox="1">
            <a:spLocks noChangeArrowheads="1"/>
          </p:cNvSpPr>
          <p:nvPr/>
        </p:nvSpPr>
        <p:spPr bwMode="auto">
          <a:xfrm>
            <a:off x="685800" y="152400"/>
            <a:ext cx="7772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Blocks</a:t>
            </a:r>
          </a:p>
        </p:txBody>
      </p:sp>
      <p:sp>
        <p:nvSpPr>
          <p:cNvPr id="130052" name="Rectangle 3"/>
          <p:cNvSpPr>
            <a:spLocks noChangeArrowheads="1"/>
          </p:cNvSpPr>
          <p:nvPr/>
        </p:nvSpPr>
        <p:spPr bwMode="auto">
          <a:xfrm>
            <a:off x="2027238" y="1795463"/>
            <a:ext cx="9144000" cy="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30053" name="Rectangle 4"/>
          <p:cNvSpPr>
            <a:spLocks noChangeArrowheads="1"/>
          </p:cNvSpPr>
          <p:nvPr/>
        </p:nvSpPr>
        <p:spPr bwMode="auto">
          <a:xfrm>
            <a:off x="1943100" y="1882775"/>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30054" name="Rectangle 5"/>
          <p:cNvSpPr>
            <a:spLocks noChangeArrowheads="1"/>
          </p:cNvSpPr>
          <p:nvPr/>
        </p:nvSpPr>
        <p:spPr bwMode="auto">
          <a:xfrm>
            <a:off x="1943100" y="2182813"/>
            <a:ext cx="9144000" cy="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30055" name="Rectangle 6"/>
          <p:cNvSpPr>
            <a:spLocks noChangeArrowheads="1"/>
          </p:cNvSpPr>
          <p:nvPr/>
        </p:nvSpPr>
        <p:spPr bwMode="auto">
          <a:xfrm>
            <a:off x="2438400" y="198120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30056" name="Rectangle 7"/>
          <p:cNvSpPr>
            <a:spLocks noChangeArrowheads="1"/>
          </p:cNvSpPr>
          <p:nvPr/>
        </p:nvSpPr>
        <p:spPr bwMode="auto">
          <a:xfrm>
            <a:off x="2655888" y="142875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30057" name="Rectangle 8"/>
          <p:cNvSpPr>
            <a:spLocks noChangeArrowheads="1"/>
          </p:cNvSpPr>
          <p:nvPr/>
        </p:nvSpPr>
        <p:spPr bwMode="auto">
          <a:xfrm>
            <a:off x="2743200" y="232410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30058" name="Rectangle 9"/>
          <p:cNvSpPr>
            <a:spLocks noChangeArrowheads="1"/>
          </p:cNvSpPr>
          <p:nvPr/>
        </p:nvSpPr>
        <p:spPr bwMode="auto">
          <a:xfrm>
            <a:off x="2400300" y="270510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30059" name="Text Box 10"/>
          <p:cNvSpPr txBox="1">
            <a:spLocks noChangeArrowheads="1"/>
          </p:cNvSpPr>
          <p:nvPr/>
        </p:nvSpPr>
        <p:spPr bwMode="auto">
          <a:xfrm>
            <a:off x="228600" y="1066800"/>
            <a:ext cx="8686800" cy="1160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spcBef>
                <a:spcPts val="2500"/>
              </a:spcBef>
              <a:buClrTx/>
              <a:buSzPct val="75000"/>
              <a:buFontTx/>
              <a:buNone/>
            </a:pPr>
            <a:r>
              <a:rPr lang="en-US" altLang="en-US" sz="3000">
                <a:solidFill>
                  <a:srgbClr val="000000"/>
                </a:solidFill>
              </a:rPr>
              <a:t>A pair of braces in a program forms a block that groups components of a program.</a:t>
            </a:r>
            <a:r>
              <a:rPr lang="en-US" altLang="en-US" sz="4000">
                <a:solidFill>
                  <a:srgbClr val="000000"/>
                </a:solidFill>
                <a:latin typeface="Courier New" panose="02070309020205020404" pitchFamily="49" charset="0"/>
                <a:cs typeface="Times New Roman" panose="02020603050405020304" pitchFamily="18" charset="0"/>
              </a:rPr>
              <a:t> </a:t>
            </a:r>
          </a:p>
        </p:txBody>
      </p:sp>
      <p:sp>
        <p:nvSpPr>
          <p:cNvPr id="130060" name="Rectangle 11"/>
          <p:cNvSpPr>
            <a:spLocks noChangeArrowheads="1"/>
          </p:cNvSpPr>
          <p:nvPr/>
        </p:nvSpPr>
        <p:spPr bwMode="auto">
          <a:xfrm>
            <a:off x="2400300" y="297180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pic>
        <p:nvPicPr>
          <p:cNvPr id="130061"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3276600"/>
            <a:ext cx="9677400" cy="20367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7345824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Text Box 2"/>
          <p:cNvSpPr txBox="1">
            <a:spLocks noChangeArrowheads="1"/>
          </p:cNvSpPr>
          <p:nvPr/>
        </p:nvSpPr>
        <p:spPr bwMode="auto">
          <a:xfrm>
            <a:off x="685800" y="152400"/>
            <a:ext cx="77724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000" dirty="0">
                <a:solidFill>
                  <a:schemeClr val="accent1">
                    <a:lumMod val="50000"/>
                  </a:schemeClr>
                </a:solidFill>
              </a:rPr>
              <a:t>Special Symbols</a:t>
            </a:r>
          </a:p>
        </p:txBody>
      </p:sp>
      <p:sp>
        <p:nvSpPr>
          <p:cNvPr id="132100" name="Rectangle 3"/>
          <p:cNvSpPr>
            <a:spLocks noChangeArrowheads="1"/>
          </p:cNvSpPr>
          <p:nvPr/>
        </p:nvSpPr>
        <p:spPr bwMode="auto">
          <a:xfrm>
            <a:off x="0" y="2514600"/>
            <a:ext cx="9144000"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graphicFrame>
        <p:nvGraphicFramePr>
          <p:cNvPr id="132101" name="Object 4"/>
          <p:cNvGraphicFramePr>
            <a:graphicFrameLocks noChangeAspect="1"/>
          </p:cNvGraphicFramePr>
          <p:nvPr/>
        </p:nvGraphicFramePr>
        <p:xfrm>
          <a:off x="228600" y="1524000"/>
          <a:ext cx="8686800" cy="3016250"/>
        </p:xfrm>
        <a:graphic>
          <a:graphicData uri="http://schemas.openxmlformats.org/presentationml/2006/ole">
            <mc:AlternateContent xmlns:mc="http://schemas.openxmlformats.org/markup-compatibility/2006">
              <mc:Choice xmlns:v="urn:schemas-microsoft-com:vml" Requires="v">
                <p:oleObj spid="_x0000_s2050" r:id="rId4" imgW="5285715" imgH="1830275" progId="">
                  <p:embed/>
                </p:oleObj>
              </mc:Choice>
              <mc:Fallback>
                <p:oleObj r:id="rId4" imgW="5285715" imgH="1830275" progId="">
                  <p:embed/>
                  <p:pic>
                    <p:nvPicPr>
                      <p:cNvPr id="132101"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524000"/>
                        <a:ext cx="8686800" cy="30162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71072917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0" y="609600"/>
            <a:ext cx="9144000" cy="2743200"/>
          </a:xfrm>
        </p:spPr>
        <p:txBody>
          <a:bodyPr/>
          <a:lstStyle/>
          <a:p>
            <a:pPr eaLnBrk="1" hangingPunct="1"/>
            <a:r>
              <a:rPr lang="en-GB" altLang="en-US" b="1" dirty="0"/>
              <a:t>Program Design &amp;</a:t>
            </a:r>
            <a:br>
              <a:rPr lang="en-GB" altLang="en-US" b="1" dirty="0"/>
            </a:br>
            <a:r>
              <a:rPr lang="en-GB" altLang="en-US" b="1" dirty="0"/>
              <a:t>Problem-Solving</a:t>
            </a:r>
            <a:br>
              <a:rPr lang="en-GB" altLang="en-US" b="1" dirty="0"/>
            </a:br>
            <a:r>
              <a:rPr lang="en-GB" altLang="en-US" b="1" dirty="0"/>
              <a:t>Techniques</a:t>
            </a:r>
            <a:endParaRPr lang="en-US" altLang="en-US" b="1" dirty="0"/>
          </a:p>
        </p:txBody>
      </p:sp>
    </p:spTree>
    <p:extLst>
      <p:ext uri="{BB962C8B-B14F-4D97-AF65-F5344CB8AC3E}">
        <p14:creationId xmlns:p14="http://schemas.microsoft.com/office/powerpoint/2010/main" val="276838399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2"/>
          <p:cNvSpPr>
            <a:spLocks noChangeArrowheads="1"/>
          </p:cNvSpPr>
          <p:nvPr/>
        </p:nvSpPr>
        <p:spPr bwMode="auto">
          <a:xfrm>
            <a:off x="381000" y="3962400"/>
            <a:ext cx="8305800" cy="2362200"/>
          </a:xfrm>
          <a:prstGeom prst="rect">
            <a:avLst/>
          </a:prstGeom>
          <a:noFill/>
          <a:ln w="9360" cap="sq">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b="1">
                <a:solidFill>
                  <a:srgbClr val="000000"/>
                </a:solidFill>
                <a:latin typeface="Courier New" panose="02070309020205020404" pitchFamily="49" charset="0"/>
              </a:rPr>
              <a:t>// This program prints Welcome to Java! </a:t>
            </a:r>
          </a:p>
          <a:p>
            <a:pPr>
              <a:buClrTx/>
              <a:buSzPct val="75000"/>
              <a:buFontTx/>
              <a:buNone/>
            </a:pPr>
            <a:r>
              <a:rPr lang="en-US" altLang="en-US" b="1">
                <a:solidFill>
                  <a:srgbClr val="000000"/>
                </a:solidFill>
                <a:latin typeface="Courier New" panose="02070309020205020404" pitchFamily="49" charset="0"/>
              </a:rPr>
              <a:t>public class Welcome {	</a:t>
            </a:r>
          </a:p>
          <a:p>
            <a:pPr>
              <a:buClrTx/>
              <a:buSzPct val="75000"/>
              <a:buFontTx/>
              <a:buNone/>
            </a:pPr>
            <a:r>
              <a:rPr lang="en-US" altLang="en-US" b="1">
                <a:solidFill>
                  <a:srgbClr val="000000"/>
                </a:solidFill>
                <a:latin typeface="Courier New" panose="02070309020205020404" pitchFamily="49" charset="0"/>
              </a:rPr>
              <a:t>  public static void main(String[] args) { </a:t>
            </a:r>
          </a:p>
          <a:p>
            <a:pPr>
              <a:buClrTx/>
              <a:buSzPct val="75000"/>
              <a:buFontTx/>
              <a:buNone/>
            </a:pPr>
            <a:r>
              <a:rPr lang="en-US" altLang="en-US" b="1">
                <a:solidFill>
                  <a:srgbClr val="000000"/>
                </a:solidFill>
                <a:latin typeface="Courier New" panose="02070309020205020404" pitchFamily="49" charset="0"/>
              </a:rPr>
              <a:t>    System.out.println("Welcome to Java!");</a:t>
            </a:r>
          </a:p>
          <a:p>
            <a:pPr>
              <a:buClrTx/>
              <a:buSzPct val="75000"/>
              <a:buFontTx/>
              <a:buNone/>
            </a:pPr>
            <a:r>
              <a:rPr lang="en-US" altLang="en-US" b="1">
                <a:solidFill>
                  <a:srgbClr val="000000"/>
                </a:solidFill>
                <a:latin typeface="Courier New" panose="02070309020205020404" pitchFamily="49" charset="0"/>
              </a:rPr>
              <a:t>  }</a:t>
            </a:r>
          </a:p>
          <a:p>
            <a:pPr>
              <a:buClrTx/>
              <a:buSzPct val="75000"/>
              <a:buFontTx/>
              <a:buNone/>
            </a:pPr>
            <a:r>
              <a:rPr lang="en-US" altLang="en-US" b="1">
                <a:solidFill>
                  <a:srgbClr val="000000"/>
                </a:solidFill>
                <a:latin typeface="Courier New" panose="02070309020205020404" pitchFamily="49" charset="0"/>
              </a:rPr>
              <a:t>}</a:t>
            </a:r>
          </a:p>
        </p:txBody>
      </p:sp>
      <p:sp>
        <p:nvSpPr>
          <p:cNvPr id="134148" name="Text Box 3"/>
          <p:cNvSpPr txBox="1">
            <a:spLocks noChangeArrowheads="1"/>
          </p:cNvSpPr>
          <p:nvPr/>
        </p:nvSpPr>
        <p:spPr bwMode="auto">
          <a:xfrm>
            <a:off x="685800" y="28575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a:solidFill>
                  <a:srgbClr val="000000"/>
                </a:solidFill>
              </a:rPr>
              <a:t>{  … }</a:t>
            </a:r>
          </a:p>
        </p:txBody>
      </p:sp>
      <p:sp>
        <p:nvSpPr>
          <p:cNvPr id="134149" name="Rectangle 4"/>
          <p:cNvSpPr>
            <a:spLocks noChangeArrowheads="1"/>
          </p:cNvSpPr>
          <p:nvPr/>
        </p:nvSpPr>
        <p:spPr bwMode="auto">
          <a:xfrm>
            <a:off x="4267200" y="4419600"/>
            <a:ext cx="3810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34150" name="Rectangle 5"/>
          <p:cNvSpPr>
            <a:spLocks noChangeArrowheads="1"/>
          </p:cNvSpPr>
          <p:nvPr/>
        </p:nvSpPr>
        <p:spPr bwMode="auto">
          <a:xfrm>
            <a:off x="7848600" y="4724400"/>
            <a:ext cx="3810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34151" name="Rectangle 6"/>
          <p:cNvSpPr>
            <a:spLocks noChangeArrowheads="1"/>
          </p:cNvSpPr>
          <p:nvPr/>
        </p:nvSpPr>
        <p:spPr bwMode="auto">
          <a:xfrm>
            <a:off x="762000" y="5486400"/>
            <a:ext cx="3810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34152" name="Rectangle 7"/>
          <p:cNvSpPr>
            <a:spLocks noChangeArrowheads="1"/>
          </p:cNvSpPr>
          <p:nvPr/>
        </p:nvSpPr>
        <p:spPr bwMode="auto">
          <a:xfrm>
            <a:off x="381000" y="5867400"/>
            <a:ext cx="3810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96538158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2"/>
          <p:cNvSpPr>
            <a:spLocks noChangeArrowheads="1"/>
          </p:cNvSpPr>
          <p:nvPr/>
        </p:nvSpPr>
        <p:spPr bwMode="auto">
          <a:xfrm>
            <a:off x="381000" y="3962400"/>
            <a:ext cx="8305800" cy="2362200"/>
          </a:xfrm>
          <a:prstGeom prst="rect">
            <a:avLst/>
          </a:prstGeom>
          <a:noFill/>
          <a:ln w="9360" cap="sq">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b="1">
                <a:solidFill>
                  <a:srgbClr val="000000"/>
                </a:solidFill>
                <a:latin typeface="Courier New" panose="02070309020205020404" pitchFamily="49" charset="0"/>
              </a:rPr>
              <a:t>// This program prints Welcome to Java! </a:t>
            </a:r>
          </a:p>
          <a:p>
            <a:pPr>
              <a:buClrTx/>
              <a:buSzPct val="75000"/>
              <a:buFontTx/>
              <a:buNone/>
            </a:pPr>
            <a:r>
              <a:rPr lang="en-US" altLang="en-US" b="1">
                <a:solidFill>
                  <a:srgbClr val="000000"/>
                </a:solidFill>
                <a:latin typeface="Courier New" panose="02070309020205020404" pitchFamily="49" charset="0"/>
              </a:rPr>
              <a:t>public class Welcome {	</a:t>
            </a:r>
          </a:p>
          <a:p>
            <a:pPr>
              <a:buClrTx/>
              <a:buSzPct val="75000"/>
              <a:buFontTx/>
              <a:buNone/>
            </a:pPr>
            <a:r>
              <a:rPr lang="en-US" altLang="en-US" b="1">
                <a:solidFill>
                  <a:srgbClr val="000000"/>
                </a:solidFill>
                <a:latin typeface="Courier New" panose="02070309020205020404" pitchFamily="49" charset="0"/>
              </a:rPr>
              <a:t>  public static void main(String[] args) { </a:t>
            </a:r>
          </a:p>
          <a:p>
            <a:pPr>
              <a:buClrTx/>
              <a:buSzPct val="75000"/>
              <a:buFontTx/>
              <a:buNone/>
            </a:pPr>
            <a:r>
              <a:rPr lang="en-US" altLang="en-US" b="1">
                <a:solidFill>
                  <a:srgbClr val="000000"/>
                </a:solidFill>
                <a:latin typeface="Courier New" panose="02070309020205020404" pitchFamily="49" charset="0"/>
              </a:rPr>
              <a:t>    System.out.println("Welcome to Java!");</a:t>
            </a:r>
          </a:p>
          <a:p>
            <a:pPr>
              <a:buClrTx/>
              <a:buSzPct val="75000"/>
              <a:buFontTx/>
              <a:buNone/>
            </a:pPr>
            <a:r>
              <a:rPr lang="en-US" altLang="en-US" b="1">
                <a:solidFill>
                  <a:srgbClr val="000000"/>
                </a:solidFill>
                <a:latin typeface="Courier New" panose="02070309020205020404" pitchFamily="49" charset="0"/>
              </a:rPr>
              <a:t>  }</a:t>
            </a:r>
          </a:p>
          <a:p>
            <a:pPr>
              <a:buClrTx/>
              <a:buSzPct val="75000"/>
              <a:buFontTx/>
              <a:buNone/>
            </a:pPr>
            <a:r>
              <a:rPr lang="en-US" altLang="en-US" b="1">
                <a:solidFill>
                  <a:srgbClr val="000000"/>
                </a:solidFill>
                <a:latin typeface="Courier New" panose="02070309020205020404" pitchFamily="49" charset="0"/>
              </a:rPr>
              <a:t>}</a:t>
            </a:r>
          </a:p>
        </p:txBody>
      </p:sp>
      <p:sp>
        <p:nvSpPr>
          <p:cNvPr id="136196" name="Text Box 3"/>
          <p:cNvSpPr txBox="1">
            <a:spLocks noChangeArrowheads="1"/>
          </p:cNvSpPr>
          <p:nvPr/>
        </p:nvSpPr>
        <p:spPr bwMode="auto">
          <a:xfrm>
            <a:off x="685800" y="28575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a:solidFill>
                  <a:srgbClr val="000000"/>
                </a:solidFill>
              </a:rPr>
              <a:t>(  …  )</a:t>
            </a:r>
          </a:p>
        </p:txBody>
      </p:sp>
      <p:sp>
        <p:nvSpPr>
          <p:cNvPr id="136197" name="Rectangle 4"/>
          <p:cNvSpPr>
            <a:spLocks noChangeArrowheads="1"/>
          </p:cNvSpPr>
          <p:nvPr/>
        </p:nvSpPr>
        <p:spPr bwMode="auto">
          <a:xfrm>
            <a:off x="5105400" y="4724400"/>
            <a:ext cx="1524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36198" name="Rectangle 5"/>
          <p:cNvSpPr>
            <a:spLocks noChangeArrowheads="1"/>
          </p:cNvSpPr>
          <p:nvPr/>
        </p:nvSpPr>
        <p:spPr bwMode="auto">
          <a:xfrm>
            <a:off x="7620000" y="4724400"/>
            <a:ext cx="1524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36199" name="Rectangle 6"/>
          <p:cNvSpPr>
            <a:spLocks noChangeArrowheads="1"/>
          </p:cNvSpPr>
          <p:nvPr/>
        </p:nvSpPr>
        <p:spPr bwMode="auto">
          <a:xfrm>
            <a:off x="4495800" y="5105400"/>
            <a:ext cx="1524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36200" name="Rectangle 7"/>
          <p:cNvSpPr>
            <a:spLocks noChangeArrowheads="1"/>
          </p:cNvSpPr>
          <p:nvPr/>
        </p:nvSpPr>
        <p:spPr bwMode="auto">
          <a:xfrm>
            <a:off x="8001000" y="5105400"/>
            <a:ext cx="1524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160959624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Rectangle 2"/>
          <p:cNvSpPr>
            <a:spLocks noChangeArrowheads="1"/>
          </p:cNvSpPr>
          <p:nvPr/>
        </p:nvSpPr>
        <p:spPr bwMode="auto">
          <a:xfrm>
            <a:off x="381000" y="3962400"/>
            <a:ext cx="8305800" cy="2362200"/>
          </a:xfrm>
          <a:prstGeom prst="rect">
            <a:avLst/>
          </a:prstGeom>
          <a:noFill/>
          <a:ln w="9360" cap="sq">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b="1">
                <a:solidFill>
                  <a:srgbClr val="000000"/>
                </a:solidFill>
                <a:latin typeface="Courier New" panose="02070309020205020404" pitchFamily="49" charset="0"/>
              </a:rPr>
              <a:t>// This program prints Welcome to Java! </a:t>
            </a:r>
          </a:p>
          <a:p>
            <a:pPr>
              <a:buClrTx/>
              <a:buSzPct val="75000"/>
              <a:buFontTx/>
              <a:buNone/>
            </a:pPr>
            <a:r>
              <a:rPr lang="en-US" altLang="en-US" b="1">
                <a:solidFill>
                  <a:srgbClr val="000000"/>
                </a:solidFill>
                <a:latin typeface="Courier New" panose="02070309020205020404" pitchFamily="49" charset="0"/>
              </a:rPr>
              <a:t>public class Welcome {	</a:t>
            </a:r>
          </a:p>
          <a:p>
            <a:pPr>
              <a:buClrTx/>
              <a:buSzPct val="75000"/>
              <a:buFontTx/>
              <a:buNone/>
            </a:pPr>
            <a:r>
              <a:rPr lang="en-US" altLang="en-US" b="1">
                <a:solidFill>
                  <a:srgbClr val="000000"/>
                </a:solidFill>
                <a:latin typeface="Courier New" panose="02070309020205020404" pitchFamily="49" charset="0"/>
              </a:rPr>
              <a:t>  public static void main(String[] args) { </a:t>
            </a:r>
          </a:p>
          <a:p>
            <a:pPr>
              <a:buClrTx/>
              <a:buSzPct val="75000"/>
              <a:buFontTx/>
              <a:buNone/>
            </a:pPr>
            <a:r>
              <a:rPr lang="en-US" altLang="en-US" b="1">
                <a:solidFill>
                  <a:srgbClr val="000000"/>
                </a:solidFill>
                <a:latin typeface="Courier New" panose="02070309020205020404" pitchFamily="49" charset="0"/>
              </a:rPr>
              <a:t>    System.out.println("Welcome to Java!");</a:t>
            </a:r>
          </a:p>
          <a:p>
            <a:pPr>
              <a:buClrTx/>
              <a:buSzPct val="75000"/>
              <a:buFontTx/>
              <a:buNone/>
            </a:pPr>
            <a:r>
              <a:rPr lang="en-US" altLang="en-US" b="1">
                <a:solidFill>
                  <a:srgbClr val="000000"/>
                </a:solidFill>
                <a:latin typeface="Courier New" panose="02070309020205020404" pitchFamily="49" charset="0"/>
              </a:rPr>
              <a:t>  }</a:t>
            </a:r>
          </a:p>
          <a:p>
            <a:pPr>
              <a:buClrTx/>
              <a:buSzPct val="75000"/>
              <a:buFontTx/>
              <a:buNone/>
            </a:pPr>
            <a:r>
              <a:rPr lang="en-US" altLang="en-US" b="1">
                <a:solidFill>
                  <a:srgbClr val="000000"/>
                </a:solidFill>
                <a:latin typeface="Courier New" panose="02070309020205020404" pitchFamily="49" charset="0"/>
              </a:rPr>
              <a:t>}</a:t>
            </a:r>
          </a:p>
        </p:txBody>
      </p:sp>
      <p:sp>
        <p:nvSpPr>
          <p:cNvPr id="138244" name="Text Box 3"/>
          <p:cNvSpPr txBox="1">
            <a:spLocks noChangeArrowheads="1"/>
          </p:cNvSpPr>
          <p:nvPr/>
        </p:nvSpPr>
        <p:spPr bwMode="auto">
          <a:xfrm>
            <a:off x="685800" y="28575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a:solidFill>
                  <a:srgbClr val="000000"/>
                </a:solidFill>
              </a:rPr>
              <a:t>;</a:t>
            </a:r>
          </a:p>
        </p:txBody>
      </p:sp>
      <p:sp>
        <p:nvSpPr>
          <p:cNvPr id="138245" name="Rectangle 4"/>
          <p:cNvSpPr>
            <a:spLocks noChangeArrowheads="1"/>
          </p:cNvSpPr>
          <p:nvPr/>
        </p:nvSpPr>
        <p:spPr bwMode="auto">
          <a:xfrm>
            <a:off x="8077200" y="5105400"/>
            <a:ext cx="3048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408127947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Rectangle 2"/>
          <p:cNvSpPr>
            <a:spLocks noChangeArrowheads="1"/>
          </p:cNvSpPr>
          <p:nvPr/>
        </p:nvSpPr>
        <p:spPr bwMode="auto">
          <a:xfrm>
            <a:off x="381000" y="3962400"/>
            <a:ext cx="8305800" cy="2362200"/>
          </a:xfrm>
          <a:prstGeom prst="rect">
            <a:avLst/>
          </a:prstGeom>
          <a:noFill/>
          <a:ln w="9360" cap="sq">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b="1">
                <a:solidFill>
                  <a:srgbClr val="000000"/>
                </a:solidFill>
                <a:latin typeface="Courier New" panose="02070309020205020404" pitchFamily="49" charset="0"/>
              </a:rPr>
              <a:t>// This program prints Welcome to Java! </a:t>
            </a:r>
          </a:p>
          <a:p>
            <a:pPr>
              <a:buClrTx/>
              <a:buSzPct val="75000"/>
              <a:buFontTx/>
              <a:buNone/>
            </a:pPr>
            <a:r>
              <a:rPr lang="en-US" altLang="en-US" b="1">
                <a:solidFill>
                  <a:srgbClr val="000000"/>
                </a:solidFill>
                <a:latin typeface="Courier New" panose="02070309020205020404" pitchFamily="49" charset="0"/>
              </a:rPr>
              <a:t>public class Welcome {	</a:t>
            </a:r>
          </a:p>
          <a:p>
            <a:pPr>
              <a:buClrTx/>
              <a:buSzPct val="75000"/>
              <a:buFontTx/>
              <a:buNone/>
            </a:pPr>
            <a:r>
              <a:rPr lang="en-US" altLang="en-US" b="1">
                <a:solidFill>
                  <a:srgbClr val="000000"/>
                </a:solidFill>
                <a:latin typeface="Courier New" panose="02070309020205020404" pitchFamily="49" charset="0"/>
              </a:rPr>
              <a:t>  public static void main(String[] args) { </a:t>
            </a:r>
          </a:p>
          <a:p>
            <a:pPr>
              <a:buClrTx/>
              <a:buSzPct val="75000"/>
              <a:buFontTx/>
              <a:buNone/>
            </a:pPr>
            <a:r>
              <a:rPr lang="en-US" altLang="en-US" b="1">
                <a:solidFill>
                  <a:srgbClr val="000000"/>
                </a:solidFill>
                <a:latin typeface="Courier New" panose="02070309020205020404" pitchFamily="49" charset="0"/>
              </a:rPr>
              <a:t>    System.out.println("Welcome to Java!");</a:t>
            </a:r>
          </a:p>
          <a:p>
            <a:pPr>
              <a:buClrTx/>
              <a:buSzPct val="75000"/>
              <a:buFontTx/>
              <a:buNone/>
            </a:pPr>
            <a:r>
              <a:rPr lang="en-US" altLang="en-US" b="1">
                <a:solidFill>
                  <a:srgbClr val="000000"/>
                </a:solidFill>
                <a:latin typeface="Courier New" panose="02070309020205020404" pitchFamily="49" charset="0"/>
              </a:rPr>
              <a:t>  }</a:t>
            </a:r>
          </a:p>
          <a:p>
            <a:pPr>
              <a:buClrTx/>
              <a:buSzPct val="75000"/>
              <a:buFontTx/>
              <a:buNone/>
            </a:pPr>
            <a:r>
              <a:rPr lang="en-US" altLang="en-US" b="1">
                <a:solidFill>
                  <a:srgbClr val="000000"/>
                </a:solidFill>
                <a:latin typeface="Courier New" panose="02070309020205020404" pitchFamily="49" charset="0"/>
              </a:rPr>
              <a:t>}</a:t>
            </a:r>
          </a:p>
        </p:txBody>
      </p:sp>
      <p:sp>
        <p:nvSpPr>
          <p:cNvPr id="140292" name="Text Box 3"/>
          <p:cNvSpPr txBox="1">
            <a:spLocks noChangeArrowheads="1"/>
          </p:cNvSpPr>
          <p:nvPr/>
        </p:nvSpPr>
        <p:spPr bwMode="auto">
          <a:xfrm>
            <a:off x="685800" y="28575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a:solidFill>
                  <a:srgbClr val="000000"/>
                </a:solidFill>
              </a:rPr>
              <a:t>// …</a:t>
            </a:r>
          </a:p>
        </p:txBody>
      </p:sp>
      <p:sp>
        <p:nvSpPr>
          <p:cNvPr id="140293" name="Rectangle 4"/>
          <p:cNvSpPr>
            <a:spLocks noChangeArrowheads="1"/>
          </p:cNvSpPr>
          <p:nvPr/>
        </p:nvSpPr>
        <p:spPr bwMode="auto">
          <a:xfrm>
            <a:off x="457200" y="4038600"/>
            <a:ext cx="4572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8697239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Rectangle 2"/>
          <p:cNvSpPr>
            <a:spLocks noChangeArrowheads="1"/>
          </p:cNvSpPr>
          <p:nvPr/>
        </p:nvSpPr>
        <p:spPr bwMode="auto">
          <a:xfrm>
            <a:off x="381000" y="3962400"/>
            <a:ext cx="8305800" cy="2362200"/>
          </a:xfrm>
          <a:prstGeom prst="rect">
            <a:avLst/>
          </a:prstGeom>
          <a:noFill/>
          <a:ln w="9360" cap="sq">
            <a:solidFill>
              <a:srgbClr val="5F5F5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Times New Roman" panose="02020603050405020304" pitchFamily="18" charset="0"/>
                <a:ea typeface="Droid Sans" charset="0"/>
                <a:cs typeface="Droid Sans" charset="0"/>
              </a:defRPr>
            </a:lvl9pPr>
          </a:lstStyle>
          <a:p>
            <a:pPr>
              <a:spcBef>
                <a:spcPts val="600"/>
              </a:spcBef>
              <a:buClrTx/>
              <a:buSzPct val="75000"/>
              <a:buFontTx/>
              <a:buNone/>
            </a:pPr>
            <a:r>
              <a:rPr lang="en-US" altLang="en-US" b="1">
                <a:solidFill>
                  <a:srgbClr val="000000"/>
                </a:solidFill>
                <a:latin typeface="Courier New" panose="02070309020205020404" pitchFamily="49" charset="0"/>
              </a:rPr>
              <a:t>// This program prints Welcome to Java! </a:t>
            </a:r>
          </a:p>
          <a:p>
            <a:pPr>
              <a:buClrTx/>
              <a:buSzPct val="75000"/>
              <a:buFontTx/>
              <a:buNone/>
            </a:pPr>
            <a:r>
              <a:rPr lang="en-US" altLang="en-US" b="1">
                <a:solidFill>
                  <a:srgbClr val="000000"/>
                </a:solidFill>
                <a:latin typeface="Courier New" panose="02070309020205020404" pitchFamily="49" charset="0"/>
              </a:rPr>
              <a:t>public class Welcome {	</a:t>
            </a:r>
          </a:p>
          <a:p>
            <a:pPr>
              <a:buClrTx/>
              <a:buSzPct val="75000"/>
              <a:buFontTx/>
              <a:buNone/>
            </a:pPr>
            <a:r>
              <a:rPr lang="en-US" altLang="en-US" b="1">
                <a:solidFill>
                  <a:srgbClr val="000000"/>
                </a:solidFill>
                <a:latin typeface="Courier New" panose="02070309020205020404" pitchFamily="49" charset="0"/>
              </a:rPr>
              <a:t>  public static void main(String[] args) { </a:t>
            </a:r>
          </a:p>
          <a:p>
            <a:pPr>
              <a:buClrTx/>
              <a:buSzPct val="75000"/>
              <a:buFontTx/>
              <a:buNone/>
            </a:pPr>
            <a:r>
              <a:rPr lang="en-US" altLang="en-US" b="1">
                <a:solidFill>
                  <a:srgbClr val="000000"/>
                </a:solidFill>
                <a:latin typeface="Courier New" panose="02070309020205020404" pitchFamily="49" charset="0"/>
              </a:rPr>
              <a:t>    System.out.println("Welcome to Java!");</a:t>
            </a:r>
          </a:p>
          <a:p>
            <a:pPr>
              <a:buClrTx/>
              <a:buSzPct val="75000"/>
              <a:buFontTx/>
              <a:buNone/>
            </a:pPr>
            <a:r>
              <a:rPr lang="en-US" altLang="en-US" b="1">
                <a:solidFill>
                  <a:srgbClr val="000000"/>
                </a:solidFill>
                <a:latin typeface="Courier New" panose="02070309020205020404" pitchFamily="49" charset="0"/>
              </a:rPr>
              <a:t>  }</a:t>
            </a:r>
          </a:p>
          <a:p>
            <a:pPr>
              <a:buClrTx/>
              <a:buSzPct val="75000"/>
              <a:buFontTx/>
              <a:buNone/>
            </a:pPr>
            <a:r>
              <a:rPr lang="en-US" altLang="en-US" b="1">
                <a:solidFill>
                  <a:srgbClr val="000000"/>
                </a:solidFill>
                <a:latin typeface="Courier New" panose="02070309020205020404" pitchFamily="49" charset="0"/>
              </a:rPr>
              <a:t>}</a:t>
            </a:r>
          </a:p>
        </p:txBody>
      </p:sp>
      <p:sp>
        <p:nvSpPr>
          <p:cNvPr id="142340" name="Text Box 3"/>
          <p:cNvSpPr txBox="1">
            <a:spLocks noChangeArrowheads="1"/>
          </p:cNvSpPr>
          <p:nvPr/>
        </p:nvSpPr>
        <p:spPr bwMode="auto">
          <a:xfrm>
            <a:off x="685800" y="28575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a:solidFill>
                  <a:srgbClr val="000000"/>
                </a:solidFill>
              </a:rPr>
              <a:t>" … "</a:t>
            </a:r>
          </a:p>
        </p:txBody>
      </p:sp>
      <p:sp>
        <p:nvSpPr>
          <p:cNvPr id="142341" name="Rectangle 4"/>
          <p:cNvSpPr>
            <a:spLocks noChangeArrowheads="1"/>
          </p:cNvSpPr>
          <p:nvPr/>
        </p:nvSpPr>
        <p:spPr bwMode="auto">
          <a:xfrm>
            <a:off x="4648200" y="5105400"/>
            <a:ext cx="2286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
        <p:nvSpPr>
          <p:cNvPr id="142342" name="Rectangle 5"/>
          <p:cNvSpPr>
            <a:spLocks noChangeArrowheads="1"/>
          </p:cNvSpPr>
          <p:nvPr/>
        </p:nvSpPr>
        <p:spPr bwMode="auto">
          <a:xfrm>
            <a:off x="7772400" y="5105400"/>
            <a:ext cx="228600" cy="371475"/>
          </a:xfrm>
          <a:prstGeom prst="rect">
            <a:avLst/>
          </a:prstGeom>
          <a:solidFill>
            <a:srgbClr val="CBCBCB">
              <a:alpha val="45097"/>
            </a:srgbClr>
          </a:solidFill>
          <a:ln w="1260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en-US" altLang="en-US"/>
          </a:p>
        </p:txBody>
      </p:sp>
    </p:spTree>
    <p:extLst>
      <p:ext uri="{BB962C8B-B14F-4D97-AF65-F5344CB8AC3E}">
        <p14:creationId xmlns:p14="http://schemas.microsoft.com/office/powerpoint/2010/main" val="119979895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Style and Documentation</a:t>
            </a:r>
          </a:p>
        </p:txBody>
      </p:sp>
      <p:sp>
        <p:nvSpPr>
          <p:cNvPr id="144388" name="Text Box 3"/>
          <p:cNvSpPr txBox="1">
            <a:spLocks noChangeArrowheads="1"/>
          </p:cNvSpPr>
          <p:nvPr/>
        </p:nvSpPr>
        <p:spPr bwMode="auto">
          <a:xfrm>
            <a:off x="381000" y="1657350"/>
            <a:ext cx="7789863" cy="3529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gn="just">
              <a:spcBef>
                <a:spcPts val="900"/>
              </a:spcBef>
              <a:buSzPct val="75000"/>
              <a:buFont typeface="Monotype Sorts" charset="2"/>
              <a:buChar char=""/>
            </a:pPr>
            <a:r>
              <a:rPr lang="en-US" altLang="en-US" sz="3600">
                <a:solidFill>
                  <a:srgbClr val="000000"/>
                </a:solidFill>
              </a:rPr>
              <a:t>Appropriate Comments</a:t>
            </a:r>
          </a:p>
          <a:p>
            <a:pPr algn="just">
              <a:spcBef>
                <a:spcPts val="900"/>
              </a:spcBef>
              <a:buSzPct val="75000"/>
              <a:buFont typeface="Monotype Sorts" charset="2"/>
              <a:buChar char=""/>
            </a:pPr>
            <a:r>
              <a:rPr lang="en-US" altLang="en-US" sz="3600">
                <a:solidFill>
                  <a:srgbClr val="000000"/>
                </a:solidFill>
              </a:rPr>
              <a:t>Naming Conventions</a:t>
            </a:r>
          </a:p>
          <a:p>
            <a:pPr algn="just">
              <a:spcBef>
                <a:spcPts val="900"/>
              </a:spcBef>
              <a:buSzPct val="75000"/>
              <a:buFont typeface="Monotype Sorts" charset="2"/>
              <a:buChar char=""/>
            </a:pPr>
            <a:r>
              <a:rPr lang="en-US" altLang="en-US" sz="3600">
                <a:solidFill>
                  <a:srgbClr val="000000"/>
                </a:solidFill>
              </a:rPr>
              <a:t>Proper Indentation and Spacing Lines</a:t>
            </a:r>
          </a:p>
          <a:p>
            <a:pPr algn="just">
              <a:spcBef>
                <a:spcPts val="900"/>
              </a:spcBef>
              <a:buSzPct val="75000"/>
              <a:buFont typeface="Monotype Sorts" charset="2"/>
              <a:buChar char=""/>
            </a:pPr>
            <a:r>
              <a:rPr lang="en-US" altLang="en-US" sz="3600">
                <a:solidFill>
                  <a:srgbClr val="000000"/>
                </a:solidFill>
              </a:rPr>
              <a:t>Block Styles</a:t>
            </a:r>
          </a:p>
        </p:txBody>
      </p:sp>
    </p:spTree>
    <p:extLst>
      <p:ext uri="{BB962C8B-B14F-4D97-AF65-F5344CB8AC3E}">
        <p14:creationId xmlns:p14="http://schemas.microsoft.com/office/powerpoint/2010/main" val="346953477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5"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Appropriate Comments</a:t>
            </a:r>
          </a:p>
        </p:txBody>
      </p:sp>
      <p:sp>
        <p:nvSpPr>
          <p:cNvPr id="146436" name="Text Box 3"/>
          <p:cNvSpPr txBox="1">
            <a:spLocks noChangeArrowheads="1"/>
          </p:cNvSpPr>
          <p:nvPr/>
        </p:nvSpPr>
        <p:spPr bwMode="auto">
          <a:xfrm>
            <a:off x="228600" y="1600200"/>
            <a:ext cx="8534400" cy="3886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Times New Roman" panose="02020603050405020304" pitchFamily="18" charset="0"/>
                <a:ea typeface="Droid Sans" charset="0"/>
                <a:cs typeface="Droid Sans" charset="0"/>
              </a:defRPr>
            </a:lvl9pPr>
          </a:lstStyle>
          <a:p>
            <a:pPr>
              <a:lnSpc>
                <a:spcPct val="90000"/>
              </a:lnSpc>
              <a:spcBef>
                <a:spcPts val="800"/>
              </a:spcBef>
              <a:buClrTx/>
              <a:buSzPct val="75000"/>
              <a:buFontTx/>
              <a:buNone/>
            </a:pPr>
            <a:r>
              <a:rPr lang="en-US" altLang="en-US" sz="3200">
                <a:solidFill>
                  <a:srgbClr val="000000"/>
                </a:solidFill>
                <a:cs typeface="Times New Roman" panose="02020603050405020304" pitchFamily="18" charset="0"/>
              </a:rPr>
              <a:t>Include a summary at the beginning of the program to explain what the program does, its key features, its supporting data structures, and any unique techniques it uses. </a:t>
            </a:r>
          </a:p>
          <a:p>
            <a:pPr algn="just">
              <a:lnSpc>
                <a:spcPct val="90000"/>
              </a:lnSpc>
              <a:spcBef>
                <a:spcPts val="800"/>
              </a:spcBef>
              <a:buClrTx/>
              <a:buSzPct val="75000"/>
              <a:buFontTx/>
              <a:buNone/>
            </a:pPr>
            <a:endParaRPr lang="en-US" altLang="en-US" sz="3200">
              <a:solidFill>
                <a:srgbClr val="000000"/>
              </a:solidFill>
              <a:cs typeface="Times New Roman" panose="02020603050405020304" pitchFamily="18" charset="0"/>
            </a:endParaRPr>
          </a:p>
          <a:p>
            <a:pPr>
              <a:lnSpc>
                <a:spcPct val="90000"/>
              </a:lnSpc>
              <a:spcBef>
                <a:spcPts val="800"/>
              </a:spcBef>
              <a:buClrTx/>
              <a:buSzPct val="75000"/>
              <a:buFontTx/>
              <a:buNone/>
            </a:pPr>
            <a:r>
              <a:rPr lang="en-US" altLang="en-US" sz="3200">
                <a:solidFill>
                  <a:srgbClr val="000000"/>
                </a:solidFill>
                <a:cs typeface="Times New Roman" panose="02020603050405020304" pitchFamily="18" charset="0"/>
              </a:rPr>
              <a:t>Include your name, class section, instructor, date, and a brief description at the beginning of the program. </a:t>
            </a:r>
          </a:p>
        </p:txBody>
      </p:sp>
    </p:spTree>
    <p:extLst>
      <p:ext uri="{BB962C8B-B14F-4D97-AF65-F5344CB8AC3E}">
        <p14:creationId xmlns:p14="http://schemas.microsoft.com/office/powerpoint/2010/main" val="36540893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Rectangle 2"/>
          <p:cNvSpPr>
            <a:spLocks noGrp="1" noChangeArrowheads="1"/>
          </p:cNvSpPr>
          <p:nvPr>
            <p:ph type="title"/>
          </p:nvPr>
        </p:nvSpPr>
        <p:spPr>
          <a:xfrm>
            <a:off x="685800" y="0"/>
            <a:ext cx="7772400" cy="1428750"/>
          </a:xfrm>
        </p:spPr>
        <p:txBody>
          <a:bodyPr/>
          <a:lstStyle/>
          <a:p>
            <a:r>
              <a:rPr lang="en-US" altLang="en-US"/>
              <a:t>Comments</a:t>
            </a:r>
            <a:endParaRPr lang="en-US" altLang="en-US">
              <a:solidFill>
                <a:schemeClr val="tx1"/>
              </a:solidFill>
            </a:endParaRPr>
          </a:p>
        </p:txBody>
      </p:sp>
      <p:sp>
        <p:nvSpPr>
          <p:cNvPr id="148484" name="Rectangle 3"/>
          <p:cNvSpPr>
            <a:spLocks noGrp="1" noChangeArrowheads="1"/>
          </p:cNvSpPr>
          <p:nvPr>
            <p:ph type="body" idx="1"/>
          </p:nvPr>
        </p:nvSpPr>
        <p:spPr>
          <a:xfrm>
            <a:off x="152400" y="1905000"/>
            <a:ext cx="8991600" cy="2057400"/>
          </a:xfrm>
        </p:spPr>
        <p:txBody>
          <a:bodyPr/>
          <a:lstStyle/>
          <a:p>
            <a:pPr marL="0" indent="0">
              <a:buFont typeface="Monotype Sorts" charset="2"/>
              <a:buNone/>
            </a:pPr>
            <a:r>
              <a:rPr lang="en-US" altLang="en-US" sz="3000" i="1"/>
              <a:t>Line comment</a:t>
            </a:r>
            <a:r>
              <a:rPr lang="en-US" altLang="en-US" sz="3000"/>
              <a:t>: A line comment is preceded by two slashes (//) in a line.</a:t>
            </a:r>
          </a:p>
          <a:p>
            <a:pPr marL="0" indent="0">
              <a:buFont typeface="Monotype Sorts" charset="2"/>
              <a:buNone/>
            </a:pPr>
            <a:r>
              <a:rPr lang="en-US" altLang="en-US" sz="3000" i="1"/>
              <a:t>Paragraph comment</a:t>
            </a:r>
            <a:r>
              <a:rPr lang="en-US" altLang="en-US" sz="3000"/>
              <a:t>: A paragraph comment is enclosed between /* and */ in one or multiple lines. </a:t>
            </a:r>
          </a:p>
        </p:txBody>
      </p:sp>
      <p:sp>
        <p:nvSpPr>
          <p:cNvPr id="148485" name="Rectangle 2"/>
          <p:cNvSpPr>
            <a:spLocks noChangeArrowheads="1"/>
          </p:cNvSpPr>
          <p:nvPr/>
        </p:nvSpPr>
        <p:spPr bwMode="auto">
          <a:xfrm>
            <a:off x="152400" y="4191000"/>
            <a:ext cx="89916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20000"/>
              </a:spcBef>
              <a:buClr>
                <a:schemeClr val="tx2"/>
              </a:buClr>
              <a:buSzPct val="75000"/>
              <a:buFont typeface="Monotype Sorts" charset="2"/>
              <a:buNone/>
            </a:pPr>
            <a:r>
              <a:rPr lang="en-US" altLang="en-US" i="1">
                <a:solidFill>
                  <a:schemeClr val="tx1"/>
                </a:solidFill>
              </a:rPr>
              <a:t>javadoc comment</a:t>
            </a:r>
            <a:r>
              <a:rPr lang="en-US" altLang="en-US">
                <a:solidFill>
                  <a:schemeClr val="tx1"/>
                </a:solidFill>
              </a:rPr>
              <a:t>: javadoc comments begin with </a:t>
            </a:r>
            <a:r>
              <a:rPr lang="en-US" altLang="en-US" u="sng">
                <a:solidFill>
                  <a:schemeClr val="tx1"/>
                </a:solidFill>
              </a:rPr>
              <a:t>/**</a:t>
            </a:r>
            <a:r>
              <a:rPr lang="en-US" altLang="en-US">
                <a:solidFill>
                  <a:schemeClr val="tx1"/>
                </a:solidFill>
              </a:rPr>
              <a:t> and end with </a:t>
            </a:r>
            <a:r>
              <a:rPr lang="en-US" altLang="en-US" u="sng">
                <a:solidFill>
                  <a:schemeClr val="tx1"/>
                </a:solidFill>
              </a:rPr>
              <a:t>*/</a:t>
            </a:r>
            <a:r>
              <a:rPr lang="en-US" altLang="en-US">
                <a:solidFill>
                  <a:schemeClr val="tx1"/>
                </a:solidFill>
              </a:rPr>
              <a:t>. They are used for documenting classes, data, and methods. They can be extracted into an HTML file using JDK's </a:t>
            </a:r>
            <a:r>
              <a:rPr lang="en-US" altLang="en-US" u="sng">
                <a:solidFill>
                  <a:schemeClr val="tx1"/>
                </a:solidFill>
              </a:rPr>
              <a:t>javadoc</a:t>
            </a:r>
            <a:r>
              <a:rPr lang="en-US" altLang="en-US">
                <a:solidFill>
                  <a:schemeClr val="tx1"/>
                </a:solidFill>
              </a:rPr>
              <a:t> command. </a:t>
            </a:r>
          </a:p>
        </p:txBody>
      </p:sp>
      <p:sp>
        <p:nvSpPr>
          <p:cNvPr id="148486" name="Rectangle 3"/>
          <p:cNvSpPr>
            <a:spLocks noChangeArrowheads="1"/>
          </p:cNvSpPr>
          <p:nvPr/>
        </p:nvSpPr>
        <p:spPr bwMode="auto">
          <a:xfrm>
            <a:off x="152400" y="1066800"/>
            <a:ext cx="8991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spcBef>
                <a:spcPts val="800"/>
              </a:spcBef>
              <a:buClr>
                <a:srgbClr val="000000"/>
              </a:buClr>
              <a:buSzPct val="100000"/>
              <a:buFont typeface="Times New Roman" panose="02020603050405020304" pitchFamily="18" charset="0"/>
              <a:defRPr sz="3200">
                <a:solidFill>
                  <a:srgbClr val="000000"/>
                </a:solidFill>
                <a:latin typeface="Times New Roman" panose="02020603050405020304" pitchFamily="18" charset="0"/>
                <a:ea typeface="Droid Sans" charset="0"/>
                <a:cs typeface="Droid Sans" charset="0"/>
              </a:defRPr>
            </a:lvl1pPr>
            <a:lvl2pPr>
              <a:spcBef>
                <a:spcPts val="700"/>
              </a:spcBef>
              <a:buClr>
                <a:srgbClr val="000000"/>
              </a:buClr>
              <a:buSzPct val="100000"/>
              <a:buFont typeface="Times New Roman" panose="02020603050405020304" pitchFamily="18" charset="0"/>
              <a:defRPr sz="2800">
                <a:solidFill>
                  <a:srgbClr val="000000"/>
                </a:solidFill>
                <a:latin typeface="Times New Roman" panose="02020603050405020304" pitchFamily="18" charset="0"/>
                <a:ea typeface="Droid Sans" charset="0"/>
                <a:cs typeface="Droid Sans" charset="0"/>
              </a:defRPr>
            </a:lvl2pPr>
            <a:lvl3pPr>
              <a:spcBef>
                <a:spcPts val="600"/>
              </a:spcBef>
              <a:buClr>
                <a:srgbClr val="000000"/>
              </a:buClr>
              <a:buSzPct val="100000"/>
              <a:buFont typeface="Times New Roman" panose="02020603050405020304" pitchFamily="18" charset="0"/>
              <a:defRPr sz="2400">
                <a:solidFill>
                  <a:srgbClr val="000000"/>
                </a:solidFill>
                <a:latin typeface="Times New Roman" panose="02020603050405020304" pitchFamily="18" charset="0"/>
                <a:ea typeface="Droid Sans" charset="0"/>
                <a:cs typeface="Droid Sans" charset="0"/>
              </a:defRPr>
            </a:lvl3pPr>
            <a:lvl4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4pPr>
            <a:lvl5pPr>
              <a:spcBef>
                <a:spcPts val="500"/>
              </a:spcBef>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defRPr sz="2000">
                <a:solidFill>
                  <a:srgbClr val="000000"/>
                </a:solidFill>
                <a:latin typeface="Times New Roman" panose="02020603050405020304" pitchFamily="18" charset="0"/>
                <a:ea typeface="Droid Sans" charset="0"/>
                <a:cs typeface="Droid Sans" charset="0"/>
              </a:defRPr>
            </a:lvl9pPr>
          </a:lstStyle>
          <a:p>
            <a:pPr>
              <a:spcBef>
                <a:spcPct val="20000"/>
              </a:spcBef>
              <a:buClr>
                <a:schemeClr val="tx2"/>
              </a:buClr>
              <a:buSzPct val="75000"/>
              <a:buFont typeface="Monotype Sorts" charset="2"/>
              <a:buNone/>
            </a:pPr>
            <a:r>
              <a:rPr lang="en-US" altLang="en-US" sz="3000">
                <a:solidFill>
                  <a:schemeClr val="tx1"/>
                </a:solidFill>
              </a:rPr>
              <a:t>Three types of comments in Java.</a:t>
            </a:r>
          </a:p>
        </p:txBody>
      </p:sp>
    </p:spTree>
    <p:extLst>
      <p:ext uri="{BB962C8B-B14F-4D97-AF65-F5344CB8AC3E}">
        <p14:creationId xmlns:p14="http://schemas.microsoft.com/office/powerpoint/2010/main" val="1215524825"/>
      </p:ext>
    </p:extLst>
  </p:cSld>
  <p:clrMapOvr>
    <a:masterClrMapping/>
  </p:clrMapOvr>
  <p:transition spd="slow"/>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Naming Conventions</a:t>
            </a:r>
          </a:p>
        </p:txBody>
      </p:sp>
      <p:sp>
        <p:nvSpPr>
          <p:cNvPr id="150532" name="Text Box 3"/>
          <p:cNvSpPr txBox="1">
            <a:spLocks noChangeArrowheads="1"/>
          </p:cNvSpPr>
          <p:nvPr/>
        </p:nvSpPr>
        <p:spPr bwMode="auto">
          <a:xfrm>
            <a:off x="685800" y="1371600"/>
            <a:ext cx="7696200" cy="449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marL="741363" indent="-28416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gn="just">
              <a:spcBef>
                <a:spcPts val="800"/>
              </a:spcBef>
              <a:buSzPct val="75000"/>
              <a:buFont typeface="Monotype Sorts" charset="2"/>
              <a:buChar char=""/>
            </a:pPr>
            <a:r>
              <a:rPr lang="en-US" altLang="en-US" sz="3200">
                <a:solidFill>
                  <a:srgbClr val="000000"/>
                </a:solidFill>
              </a:rPr>
              <a:t>Choose meaningful and descriptive names.</a:t>
            </a:r>
          </a:p>
          <a:p>
            <a:pPr algn="just">
              <a:spcBef>
                <a:spcPts val="800"/>
              </a:spcBef>
              <a:buSzPct val="75000"/>
              <a:buFont typeface="Monotype Sorts" charset="2"/>
              <a:buChar char=""/>
            </a:pPr>
            <a:r>
              <a:rPr lang="en-US" altLang="en-US" sz="3200">
                <a:solidFill>
                  <a:srgbClr val="000000"/>
                </a:solidFill>
              </a:rPr>
              <a:t>Class names:</a:t>
            </a:r>
            <a:r>
              <a:rPr lang="en-US" altLang="en-US" sz="3200">
                <a:solidFill>
                  <a:srgbClr val="000000"/>
                </a:solidFill>
                <a:latin typeface="Book Antiqua" panose="02040602050305030304" pitchFamily="18" charset="0"/>
              </a:rPr>
              <a:t> </a:t>
            </a:r>
          </a:p>
          <a:p>
            <a:pPr lvl="1">
              <a:spcBef>
                <a:spcPts val="700"/>
              </a:spcBef>
              <a:buFont typeface="Times New Roman" panose="02020603050405020304" pitchFamily="18" charset="0"/>
              <a:buChar char="–"/>
            </a:pPr>
            <a:r>
              <a:rPr lang="en-US" altLang="en-US" sz="2800">
                <a:solidFill>
                  <a:srgbClr val="000000"/>
                </a:solidFill>
              </a:rPr>
              <a:t>Capitalize the first letter of each word in the name.  For example, the class name </a:t>
            </a:r>
            <a:r>
              <a:rPr lang="en-US" altLang="en-US" sz="2600">
                <a:solidFill>
                  <a:srgbClr val="000000"/>
                </a:solidFill>
                <a:latin typeface="Courier New" panose="02070309020205020404" pitchFamily="49" charset="0"/>
              </a:rPr>
              <a:t>ComputeExpression</a:t>
            </a:r>
            <a:r>
              <a:rPr lang="en-US" altLang="en-US" sz="2800">
                <a:solidFill>
                  <a:srgbClr val="000000"/>
                </a:solidFill>
              </a:rPr>
              <a:t>.</a:t>
            </a:r>
          </a:p>
          <a:p>
            <a:pPr lvl="1">
              <a:spcBef>
                <a:spcPts val="700"/>
              </a:spcBef>
            </a:pPr>
            <a:endParaRPr lang="en-US" altLang="en-US" sz="2800">
              <a:solidFill>
                <a:srgbClr val="000000"/>
              </a:solidFill>
            </a:endParaRPr>
          </a:p>
        </p:txBody>
      </p:sp>
    </p:spTree>
    <p:extLst>
      <p:ext uri="{BB962C8B-B14F-4D97-AF65-F5344CB8AC3E}">
        <p14:creationId xmlns:p14="http://schemas.microsoft.com/office/powerpoint/2010/main" val="132182109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9"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000" dirty="0">
                <a:solidFill>
                  <a:schemeClr val="accent1">
                    <a:lumMod val="50000"/>
                  </a:schemeClr>
                </a:solidFill>
              </a:rPr>
              <a:t>Proper Indentation and Spacing</a:t>
            </a:r>
          </a:p>
        </p:txBody>
      </p:sp>
      <p:sp>
        <p:nvSpPr>
          <p:cNvPr id="152580" name="Text Box 3"/>
          <p:cNvSpPr txBox="1">
            <a:spLocks noChangeArrowheads="1"/>
          </p:cNvSpPr>
          <p:nvPr/>
        </p:nvSpPr>
        <p:spPr bwMode="auto">
          <a:xfrm>
            <a:off x="685800" y="1371600"/>
            <a:ext cx="79248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marL="741363" indent="-28416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gn="just">
              <a:spcBef>
                <a:spcPts val="800"/>
              </a:spcBef>
              <a:buSzPct val="75000"/>
              <a:buFont typeface="Monotype Sorts" charset="2"/>
              <a:buChar char=""/>
            </a:pPr>
            <a:r>
              <a:rPr lang="en-US" altLang="en-US" sz="3200">
                <a:solidFill>
                  <a:srgbClr val="000000"/>
                </a:solidFill>
              </a:rPr>
              <a:t>Indentation</a:t>
            </a:r>
          </a:p>
          <a:p>
            <a:pPr lvl="1">
              <a:spcBef>
                <a:spcPts val="700"/>
              </a:spcBef>
              <a:buFont typeface="Times New Roman" panose="02020603050405020304" pitchFamily="18" charset="0"/>
              <a:buChar char="–"/>
            </a:pPr>
            <a:r>
              <a:rPr lang="en-US" altLang="en-US" sz="2800">
                <a:solidFill>
                  <a:srgbClr val="000000"/>
                </a:solidFill>
              </a:rPr>
              <a:t>Indent using a tab</a:t>
            </a:r>
          </a:p>
          <a:p>
            <a:pPr lvl="1">
              <a:spcBef>
                <a:spcPts val="700"/>
              </a:spcBef>
              <a:buFont typeface="Times New Roman" panose="02020603050405020304" pitchFamily="18" charset="0"/>
              <a:buChar char="–"/>
            </a:pPr>
            <a:r>
              <a:rPr lang="en-US" altLang="en-US" sz="2800">
                <a:solidFill>
                  <a:srgbClr val="000000"/>
                </a:solidFill>
              </a:rPr>
              <a:t>Or with three to five spaces.</a:t>
            </a:r>
          </a:p>
          <a:p>
            <a:pPr lvl="1">
              <a:spcBef>
                <a:spcPts val="700"/>
              </a:spcBef>
              <a:buFont typeface="Times New Roman" panose="02020603050405020304" pitchFamily="18" charset="0"/>
              <a:buChar char="–"/>
            </a:pPr>
            <a:r>
              <a:rPr lang="en-US" altLang="en-US" sz="2800">
                <a:solidFill>
                  <a:srgbClr val="000000"/>
                </a:solidFill>
              </a:rPr>
              <a:t>Be CONSISTENT!</a:t>
            </a:r>
          </a:p>
          <a:p>
            <a:pPr algn="just">
              <a:spcBef>
                <a:spcPts val="800"/>
              </a:spcBef>
              <a:buSzPct val="75000"/>
              <a:buFont typeface="Monotype Sorts" charset="2"/>
              <a:buNone/>
            </a:pPr>
            <a:endParaRPr lang="en-US" altLang="en-US" sz="3200">
              <a:solidFill>
                <a:srgbClr val="000000"/>
              </a:solidFill>
              <a:latin typeface="Book Antiqua" panose="02040602050305030304" pitchFamily="18" charset="0"/>
            </a:endParaRPr>
          </a:p>
          <a:p>
            <a:pPr algn="just">
              <a:buSzPct val="75000"/>
              <a:buFont typeface="Monotype Sorts" charset="2"/>
              <a:buChar char=""/>
            </a:pPr>
            <a:r>
              <a:rPr lang="en-US" altLang="en-US" sz="3200">
                <a:solidFill>
                  <a:srgbClr val="000000"/>
                </a:solidFill>
              </a:rPr>
              <a:t>Spacing </a:t>
            </a:r>
          </a:p>
          <a:p>
            <a:pPr lvl="1">
              <a:spcBef>
                <a:spcPts val="700"/>
              </a:spcBef>
              <a:buFont typeface="Times New Roman" panose="02020603050405020304" pitchFamily="18" charset="0"/>
              <a:buChar char="–"/>
            </a:pPr>
            <a:r>
              <a:rPr lang="en-US" altLang="en-US" sz="2800">
                <a:solidFill>
                  <a:srgbClr val="000000"/>
                </a:solidFill>
              </a:rPr>
              <a:t>Use blank line to separate segments of the code.</a:t>
            </a:r>
          </a:p>
        </p:txBody>
      </p:sp>
    </p:spTree>
    <p:extLst>
      <p:ext uri="{BB962C8B-B14F-4D97-AF65-F5344CB8AC3E}">
        <p14:creationId xmlns:p14="http://schemas.microsoft.com/office/powerpoint/2010/main" val="404478952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33400" y="152400"/>
            <a:ext cx="8229600" cy="838200"/>
          </a:xfrm>
        </p:spPr>
        <p:txBody>
          <a:bodyPr/>
          <a:lstStyle/>
          <a:p>
            <a:pPr eaLnBrk="1" hangingPunct="1"/>
            <a:r>
              <a:rPr lang="en-US" altLang="en-US" sz="2800" b="1"/>
              <a:t>How Do We Write a Program?</a:t>
            </a:r>
          </a:p>
        </p:txBody>
      </p:sp>
      <p:sp>
        <p:nvSpPr>
          <p:cNvPr id="5" name="Rectangle 3"/>
          <p:cNvSpPr txBox="1">
            <a:spLocks noChangeArrowheads="1"/>
          </p:cNvSpPr>
          <p:nvPr/>
        </p:nvSpPr>
        <p:spPr bwMode="auto">
          <a:xfrm>
            <a:off x="457200" y="762000"/>
            <a:ext cx="8229600" cy="3124200"/>
          </a:xfrm>
          <a:prstGeom prst="rect">
            <a:avLst/>
          </a:prstGeom>
          <a:noFill/>
          <a:ln w="9525">
            <a:noFill/>
            <a:miter lim="800000"/>
            <a:headEnd/>
            <a:tailEnd/>
          </a:ln>
          <a:effectLst/>
        </p:spPr>
        <p:txBody>
          <a:bodyPr/>
          <a:lstStyle/>
          <a:p>
            <a:pPr marL="342900" indent="-342900" algn="just" eaLnBrk="1" hangingPunct="1">
              <a:spcBef>
                <a:spcPct val="20000"/>
              </a:spcBef>
              <a:buClr>
                <a:schemeClr val="bg2"/>
              </a:buClr>
              <a:buSzPct val="75000"/>
              <a:buFont typeface="Wingdings" pitchFamily="2" charset="2"/>
              <a:buChar char="n"/>
              <a:defRPr/>
            </a:pPr>
            <a:r>
              <a:rPr lang="en-US" sz="2200" kern="0" dirty="0">
                <a:solidFill>
                  <a:schemeClr val="tx1"/>
                </a:solidFill>
                <a:latin typeface="+mn-lt"/>
                <a:ea typeface="+mn-ea"/>
                <a:cs typeface="+mn-cs"/>
              </a:rPr>
              <a:t>A Computer is not intelligent. </a:t>
            </a:r>
          </a:p>
          <a:p>
            <a:pPr marL="800100" lvl="1" indent="-342900" algn="just" eaLnBrk="1" hangingPunct="1">
              <a:spcBef>
                <a:spcPct val="20000"/>
              </a:spcBef>
              <a:buClr>
                <a:schemeClr val="bg2"/>
              </a:buClr>
              <a:buSzPct val="75000"/>
              <a:buFont typeface="Wingdings" pitchFamily="2" charset="2"/>
              <a:buChar char="n"/>
              <a:defRPr/>
            </a:pPr>
            <a:r>
              <a:rPr lang="en-US" sz="2200" kern="0" dirty="0">
                <a:solidFill>
                  <a:schemeClr val="tx1"/>
                </a:solidFill>
                <a:latin typeface="+mn-lt"/>
                <a:ea typeface="+mn-ea"/>
                <a:cs typeface="+mn-cs"/>
              </a:rPr>
              <a:t>It cannot analyze a problem and come up with a solution. </a:t>
            </a:r>
          </a:p>
          <a:p>
            <a:pPr marL="800100" lvl="1" indent="-342900" algn="just" eaLnBrk="1" hangingPunct="1">
              <a:spcBef>
                <a:spcPct val="20000"/>
              </a:spcBef>
              <a:buClr>
                <a:schemeClr val="bg2"/>
              </a:buClr>
              <a:buSzPct val="75000"/>
              <a:buFont typeface="Wingdings" pitchFamily="2" charset="2"/>
              <a:buChar char="n"/>
              <a:defRPr/>
            </a:pPr>
            <a:r>
              <a:rPr lang="en-US" sz="2200" kern="0" dirty="0">
                <a:solidFill>
                  <a:schemeClr val="tx1"/>
                </a:solidFill>
                <a:latin typeface="+mn-lt"/>
                <a:ea typeface="+mn-ea"/>
                <a:cs typeface="+mn-cs"/>
              </a:rPr>
              <a:t>A human (the </a:t>
            </a:r>
            <a:r>
              <a:rPr lang="en-US" sz="2200" i="1" kern="0" dirty="0">
                <a:solidFill>
                  <a:schemeClr val="tx1"/>
                </a:solidFill>
                <a:latin typeface="+mn-lt"/>
                <a:ea typeface="+mn-ea"/>
                <a:cs typeface="+mn-cs"/>
              </a:rPr>
              <a:t>programmer</a:t>
            </a:r>
            <a:r>
              <a:rPr lang="en-US" sz="2200" kern="0" dirty="0">
                <a:solidFill>
                  <a:schemeClr val="tx1"/>
                </a:solidFill>
                <a:latin typeface="+mn-lt"/>
                <a:ea typeface="+mn-ea"/>
                <a:cs typeface="+mn-cs"/>
              </a:rPr>
              <a:t>) must analyze the problem, develop the instructions for solving the problem, and then have the computer carry out the instructions. </a:t>
            </a:r>
          </a:p>
          <a:p>
            <a:pPr marL="342900" indent="-342900" algn="just" eaLnBrk="1" hangingPunct="1">
              <a:spcBef>
                <a:spcPct val="20000"/>
              </a:spcBef>
              <a:buClr>
                <a:schemeClr val="bg2"/>
              </a:buClr>
              <a:buSzPct val="75000"/>
              <a:buFont typeface="Wingdings" pitchFamily="2" charset="2"/>
              <a:buChar char="n"/>
              <a:defRPr/>
            </a:pPr>
            <a:r>
              <a:rPr lang="en-US" sz="2200" kern="0" dirty="0">
                <a:solidFill>
                  <a:schemeClr val="tx1"/>
                </a:solidFill>
                <a:latin typeface="+mn-lt"/>
                <a:ea typeface="+mn-ea"/>
                <a:cs typeface="+mn-cs"/>
              </a:rPr>
              <a:t>To write a program for a computer to follow, we must go through a two-phase process: </a:t>
            </a:r>
            <a:r>
              <a:rPr lang="en-US" sz="2200" b="1" i="1" kern="0" dirty="0">
                <a:solidFill>
                  <a:schemeClr val="tx1"/>
                </a:solidFill>
                <a:latin typeface="+mn-lt"/>
                <a:ea typeface="+mn-ea"/>
                <a:cs typeface="+mn-cs"/>
              </a:rPr>
              <a:t>problem solving</a:t>
            </a:r>
            <a:r>
              <a:rPr lang="en-US" sz="2200" b="1" kern="0" dirty="0">
                <a:solidFill>
                  <a:schemeClr val="tx1"/>
                </a:solidFill>
                <a:latin typeface="+mn-lt"/>
                <a:ea typeface="+mn-ea"/>
                <a:cs typeface="+mn-cs"/>
              </a:rPr>
              <a:t> </a:t>
            </a:r>
            <a:r>
              <a:rPr lang="en-US" sz="2200" kern="0" dirty="0">
                <a:solidFill>
                  <a:schemeClr val="tx1"/>
                </a:solidFill>
                <a:latin typeface="+mn-lt"/>
                <a:ea typeface="+mn-ea"/>
                <a:cs typeface="+mn-cs"/>
              </a:rPr>
              <a:t>and </a:t>
            </a:r>
            <a:r>
              <a:rPr lang="en-US" sz="2200" b="1" i="1" kern="0" dirty="0">
                <a:solidFill>
                  <a:schemeClr val="tx1"/>
                </a:solidFill>
                <a:latin typeface="+mn-lt"/>
                <a:ea typeface="+mn-ea"/>
                <a:cs typeface="+mn-cs"/>
              </a:rPr>
              <a:t>implementation.</a:t>
            </a:r>
            <a:endParaRPr lang="en-US" sz="2200" b="1" kern="0" dirty="0">
              <a:solidFill>
                <a:schemeClr val="tx1"/>
              </a:solidFill>
              <a:latin typeface="+mn-lt"/>
              <a:ea typeface="+mn-ea"/>
              <a:cs typeface="+mn-cs"/>
            </a:endParaRPr>
          </a:p>
        </p:txBody>
      </p:sp>
      <p:pic>
        <p:nvPicPr>
          <p:cNvPr id="1741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3429000"/>
            <a:ext cx="57912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433884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7"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000" dirty="0">
                <a:solidFill>
                  <a:schemeClr val="accent1">
                    <a:lumMod val="50000"/>
                  </a:schemeClr>
                </a:solidFill>
              </a:rPr>
              <a:t>Block Styles</a:t>
            </a:r>
          </a:p>
        </p:txBody>
      </p:sp>
      <p:sp>
        <p:nvSpPr>
          <p:cNvPr id="154628" name="Text Box 3"/>
          <p:cNvSpPr txBox="1">
            <a:spLocks noChangeArrowheads="1"/>
          </p:cNvSpPr>
          <p:nvPr/>
        </p:nvSpPr>
        <p:spPr bwMode="auto">
          <a:xfrm>
            <a:off x="685800" y="1295400"/>
            <a:ext cx="7924800"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41313">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Droid Sans" charset="0"/>
                <a:cs typeface="Droid Sans" charset="0"/>
              </a:defRPr>
            </a:lvl4pPr>
            <a:lvl5pPr indent="-227013">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Droid Sans" charset="0"/>
                <a:cs typeface="Droid Sans" charset="0"/>
              </a:defRPr>
            </a:lvl5pPr>
            <a:lvl6pPr marL="2514600" indent="-227013" defTabSz="457200" eaLnBrk="0" fontAlgn="base" hangingPunct="0">
              <a:spcBef>
                <a:spcPct val="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Droid Sans" charset="0"/>
                <a:cs typeface="Droid Sans" charset="0"/>
              </a:defRPr>
            </a:lvl6pPr>
            <a:lvl7pPr marL="2971800" indent="-227013" defTabSz="457200" eaLnBrk="0" fontAlgn="base" hangingPunct="0">
              <a:spcBef>
                <a:spcPct val="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Droid Sans" charset="0"/>
                <a:cs typeface="Droid Sans" charset="0"/>
              </a:defRPr>
            </a:lvl7pPr>
            <a:lvl8pPr marL="3429000" indent="-227013" defTabSz="457200" eaLnBrk="0" fontAlgn="base" hangingPunct="0">
              <a:spcBef>
                <a:spcPct val="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Droid Sans" charset="0"/>
                <a:cs typeface="Droid Sans" charset="0"/>
              </a:defRPr>
            </a:lvl8pPr>
            <a:lvl9pPr marL="3886200" indent="-227013" defTabSz="457200" eaLnBrk="0" fontAlgn="base" hangingPunct="0">
              <a:spcBef>
                <a:spcPct val="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Times New Roman" panose="02020603050405020304" pitchFamily="18" charset="0"/>
                <a:ea typeface="Droid Sans" charset="0"/>
                <a:cs typeface="Droid Sans" charset="0"/>
              </a:defRPr>
            </a:lvl9pPr>
          </a:lstStyle>
          <a:p>
            <a:pPr algn="just">
              <a:spcBef>
                <a:spcPts val="800"/>
              </a:spcBef>
              <a:buClrTx/>
              <a:buSzPct val="75000"/>
              <a:buFontTx/>
              <a:buNone/>
            </a:pPr>
            <a:r>
              <a:rPr lang="en-US" altLang="en-US" sz="3200">
                <a:solidFill>
                  <a:srgbClr val="000000"/>
                </a:solidFill>
              </a:rPr>
              <a:t>Use end-of-line style for braces.</a:t>
            </a:r>
          </a:p>
          <a:p>
            <a:pPr lvl="4" algn="just">
              <a:spcBef>
                <a:spcPts val="500"/>
              </a:spcBef>
              <a:buClrTx/>
              <a:buFontTx/>
              <a:buNone/>
            </a:pPr>
            <a:endParaRPr lang="en-US" altLang="en-US" sz="2000">
              <a:solidFill>
                <a:srgbClr val="000000"/>
              </a:solidFill>
            </a:endParaRPr>
          </a:p>
        </p:txBody>
      </p:sp>
      <p:sp>
        <p:nvSpPr>
          <p:cNvPr id="154629" name="Rectangle 4"/>
          <p:cNvSpPr>
            <a:spLocks noChangeArrowheads="1"/>
          </p:cNvSpPr>
          <p:nvPr/>
        </p:nvSpPr>
        <p:spPr bwMode="auto">
          <a:xfrm>
            <a:off x="0" y="2362200"/>
            <a:ext cx="91440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buClrTx/>
              <a:buSzPct val="75000"/>
              <a:buFontTx/>
              <a:buNone/>
            </a:pPr>
            <a:r>
              <a:rPr lang="en-US" altLang="en-US" sz="800" u="sng">
                <a:solidFill>
                  <a:srgbClr val="000000"/>
                </a:solidFill>
                <a:latin typeface="Courier New" panose="02070309020205020404" pitchFamily="49" charset="0"/>
                <a:cs typeface="Times New Roman" panose="02020603050405020304" pitchFamily="18" charset="0"/>
              </a:rPr>
              <a:t> </a:t>
            </a:r>
          </a:p>
          <a:p>
            <a:pPr>
              <a:buClrTx/>
              <a:buSzPct val="75000"/>
              <a:buFontTx/>
              <a:buNone/>
            </a:pPr>
            <a:endParaRPr lang="en-US" altLang="en-US" sz="800" u="sng">
              <a:solidFill>
                <a:srgbClr val="000000"/>
              </a:solidFill>
              <a:latin typeface="Courier New" panose="02070309020205020404" pitchFamily="49" charset="0"/>
              <a:cs typeface="Times New Roman" panose="02020603050405020304" pitchFamily="18" charset="0"/>
            </a:endParaRPr>
          </a:p>
        </p:txBody>
      </p:sp>
      <p:graphicFrame>
        <p:nvGraphicFramePr>
          <p:cNvPr id="154630" name="Object 5"/>
          <p:cNvGraphicFramePr>
            <a:graphicFrameLocks noChangeAspect="1"/>
          </p:cNvGraphicFramePr>
          <p:nvPr/>
        </p:nvGraphicFramePr>
        <p:xfrm>
          <a:off x="457200" y="2362200"/>
          <a:ext cx="8229600" cy="3776663"/>
        </p:xfrm>
        <a:graphic>
          <a:graphicData uri="http://schemas.openxmlformats.org/presentationml/2006/ole">
            <mc:AlternateContent xmlns:mc="http://schemas.openxmlformats.org/markup-compatibility/2006">
              <mc:Choice xmlns:v="urn:schemas-microsoft-com:vml" Requires="v">
                <p:oleObj spid="_x0000_s3074" r:id="rId4" imgW="1866568" imgH="1866568" progId="">
                  <p:embed/>
                </p:oleObj>
              </mc:Choice>
              <mc:Fallback>
                <p:oleObj r:id="rId4" imgW="1866568" imgH="1866568" progId="">
                  <p:embed/>
                  <p:pic>
                    <p:nvPicPr>
                      <p:cNvPr id="15463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362200"/>
                        <a:ext cx="8229600" cy="37766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94939614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Errors</a:t>
            </a:r>
          </a:p>
        </p:txBody>
      </p:sp>
      <p:sp>
        <p:nvSpPr>
          <p:cNvPr id="156676" name="Text Box 3"/>
          <p:cNvSpPr txBox="1">
            <a:spLocks noChangeArrowheads="1"/>
          </p:cNvSpPr>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marL="741363" indent="-28416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gn="just">
              <a:spcBef>
                <a:spcPts val="800"/>
              </a:spcBef>
              <a:buSzPct val="75000"/>
              <a:buFont typeface="Monotype Sorts" charset="2"/>
              <a:buChar char=""/>
            </a:pPr>
            <a:r>
              <a:rPr lang="en-US" altLang="en-US" sz="3200">
                <a:solidFill>
                  <a:srgbClr val="000000"/>
                </a:solidFill>
              </a:rPr>
              <a:t>Syntax Errors</a:t>
            </a:r>
          </a:p>
          <a:p>
            <a:pPr lvl="1" algn="just">
              <a:spcBef>
                <a:spcPts val="700"/>
              </a:spcBef>
              <a:buFont typeface="Times New Roman" panose="02020603050405020304" pitchFamily="18" charset="0"/>
              <a:buChar char="–"/>
            </a:pPr>
            <a:r>
              <a:rPr lang="en-US" altLang="en-US" sz="2800">
                <a:solidFill>
                  <a:srgbClr val="000000"/>
                </a:solidFill>
              </a:rPr>
              <a:t>Errors that are detected by the compiler</a:t>
            </a:r>
          </a:p>
          <a:p>
            <a:pPr lvl="2" algn="just">
              <a:spcBef>
                <a:spcPts val="700"/>
              </a:spcBef>
              <a:buFont typeface="Times New Roman" panose="02020603050405020304" pitchFamily="18" charset="0"/>
              <a:buChar char="–"/>
            </a:pPr>
            <a:r>
              <a:rPr lang="en-US" altLang="en-US" sz="2800">
                <a:solidFill>
                  <a:srgbClr val="000000"/>
                </a:solidFill>
              </a:rPr>
              <a:t>Examples: mistyping a keyword, using an opening brace but not the closing, etc.</a:t>
            </a:r>
          </a:p>
          <a:p>
            <a:pPr lvl="2" algn="just">
              <a:spcBef>
                <a:spcPts val="700"/>
              </a:spcBef>
              <a:buFont typeface="Times New Roman" panose="02020603050405020304" pitchFamily="18" charset="0"/>
              <a:buChar char="–"/>
            </a:pPr>
            <a:r>
              <a:rPr lang="en-US" altLang="en-US" sz="2800">
                <a:solidFill>
                  <a:srgbClr val="000000"/>
                </a:solidFill>
              </a:rPr>
              <a:t>Usually easy to detect, because the compiler tells you where the error is and what caused them.</a:t>
            </a:r>
          </a:p>
        </p:txBody>
      </p:sp>
    </p:spTree>
    <p:extLst>
      <p:ext uri="{BB962C8B-B14F-4D97-AF65-F5344CB8AC3E}">
        <p14:creationId xmlns:p14="http://schemas.microsoft.com/office/powerpoint/2010/main" val="176235793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Errors</a:t>
            </a:r>
          </a:p>
        </p:txBody>
      </p:sp>
      <p:sp>
        <p:nvSpPr>
          <p:cNvPr id="73731" name="Text Box 3"/>
          <p:cNvSpPr txBox="1">
            <a:spLocks noChangeArrowheads="1"/>
          </p:cNvSpPr>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1pPr>
            <a:lvl2pPr marL="741363" indent="-28416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000000"/>
                </a:solidFill>
                <a:latin typeface="Times New Roman" panose="02020603050405020304" pitchFamily="18" charset="0"/>
                <a:ea typeface="Droid Sans" charset="0"/>
                <a:cs typeface="Droid Sans" charset="0"/>
              </a:defRPr>
            </a:lvl9pPr>
          </a:lstStyle>
          <a:p>
            <a:pPr algn="just">
              <a:spcBef>
                <a:spcPts val="800"/>
              </a:spcBef>
              <a:buClr>
                <a:srgbClr val="000000"/>
              </a:buClr>
              <a:buSzPct val="75000"/>
              <a:buFont typeface="Monotype Sorts" charset="2"/>
              <a:buChar char=""/>
              <a:defRPr/>
            </a:pPr>
            <a:r>
              <a:rPr lang="en-US" altLang="en-US" sz="3200" dirty="0"/>
              <a:t>Syntax Error </a:t>
            </a:r>
            <a:r>
              <a:rPr lang="en-US" altLang="en-US" sz="2800" dirty="0"/>
              <a:t>Example:</a:t>
            </a:r>
          </a:p>
          <a:p>
            <a:pPr algn="just">
              <a:spcBef>
                <a:spcPts val="800"/>
              </a:spcBef>
              <a:buClr>
                <a:srgbClr val="000000"/>
              </a:buClr>
              <a:buSzPct val="75000"/>
              <a:buFont typeface="Monotype Sorts" charset="2"/>
              <a:buChar char=""/>
              <a:defRPr/>
            </a:pPr>
            <a:endParaRPr lang="en-US" altLang="en-US" sz="2800" dirty="0"/>
          </a:p>
          <a:p>
            <a:pPr algn="just">
              <a:spcBef>
                <a:spcPts val="800"/>
              </a:spcBef>
              <a:buClr>
                <a:srgbClr val="000000"/>
              </a:buClr>
              <a:buSzPct val="75000"/>
              <a:buFont typeface="Monotype Sorts" charset="2"/>
              <a:buChar char=""/>
              <a:defRPr/>
            </a:pPr>
            <a:endParaRPr lang="en-US" altLang="en-US" sz="2800" dirty="0"/>
          </a:p>
          <a:p>
            <a:pPr algn="just">
              <a:spcBef>
                <a:spcPts val="800"/>
              </a:spcBef>
              <a:buClr>
                <a:srgbClr val="000000"/>
              </a:buClr>
              <a:buSzPct val="75000"/>
              <a:buFont typeface="Monotype Sorts" charset="2"/>
              <a:buChar char=""/>
              <a:defRPr/>
            </a:pPr>
            <a:endParaRPr lang="en-US" altLang="en-US" sz="2800" dirty="0"/>
          </a:p>
          <a:p>
            <a:pPr algn="just">
              <a:spcBef>
                <a:spcPts val="800"/>
              </a:spcBef>
              <a:buClr>
                <a:srgbClr val="000000"/>
              </a:buClr>
              <a:buSzPct val="75000"/>
              <a:buFont typeface="Monotype Sorts" charset="2"/>
              <a:buChar char=""/>
              <a:defRPr/>
            </a:pPr>
            <a:endParaRPr lang="en-US" altLang="en-US" sz="2800" dirty="0"/>
          </a:p>
          <a:p>
            <a:pPr>
              <a:buClr>
                <a:srgbClr val="000000"/>
              </a:buClr>
              <a:buSzPct val="100000"/>
              <a:buFont typeface="Times New Roman" panose="02020603050405020304" pitchFamily="18" charset="0"/>
              <a:buNone/>
              <a:defRPr/>
            </a:pPr>
            <a:endParaRPr lang="en-US" dirty="0"/>
          </a:p>
          <a:p>
            <a:pPr marL="342900" indent="-342900">
              <a:buClr>
                <a:srgbClr val="000000"/>
              </a:buClr>
              <a:buSzPct val="100000"/>
              <a:buFont typeface="Arial" panose="020B0604020202020204" pitchFamily="34" charset="0"/>
              <a:buChar char="•"/>
              <a:defRPr/>
            </a:pPr>
            <a:r>
              <a:rPr lang="en-US" dirty="0"/>
              <a:t>The keyword </a:t>
            </a:r>
            <a:r>
              <a:rPr lang="en-US" sz="2000" b="1" dirty="0">
                <a:solidFill>
                  <a:srgbClr val="00B0F0"/>
                </a:solidFill>
              </a:rPr>
              <a:t>void</a:t>
            </a:r>
            <a:r>
              <a:rPr lang="en-US" sz="2000" b="1" dirty="0"/>
              <a:t> </a:t>
            </a:r>
            <a:r>
              <a:rPr lang="en-US" dirty="0"/>
              <a:t>is missing before </a:t>
            </a:r>
            <a:r>
              <a:rPr lang="en-US" sz="2000" b="1" dirty="0"/>
              <a:t>main </a:t>
            </a:r>
            <a:r>
              <a:rPr lang="en-US" dirty="0"/>
              <a:t>in line 2.</a:t>
            </a:r>
          </a:p>
          <a:p>
            <a:pPr>
              <a:buClr>
                <a:srgbClr val="000000"/>
              </a:buClr>
              <a:buSzPct val="100000"/>
              <a:buFont typeface="Arial" panose="020B0604020202020204" pitchFamily="34" charset="0"/>
              <a:buChar char="•"/>
              <a:defRPr/>
            </a:pPr>
            <a:endParaRPr lang="en-US" sz="1800" dirty="0"/>
          </a:p>
          <a:p>
            <a:pPr marL="342900" indent="-342900">
              <a:buClr>
                <a:srgbClr val="000000"/>
              </a:buClr>
              <a:buSzPct val="100000"/>
              <a:buFont typeface="Arial" panose="020B0604020202020204" pitchFamily="34" charset="0"/>
              <a:buChar char="•"/>
              <a:defRPr/>
            </a:pPr>
            <a:r>
              <a:rPr lang="en-US" dirty="0"/>
              <a:t>The string </a:t>
            </a:r>
            <a:r>
              <a:rPr lang="en-US" sz="2000" b="1" dirty="0">
                <a:solidFill>
                  <a:srgbClr val="00B0F0"/>
                </a:solidFill>
              </a:rPr>
              <a:t>Welcome to Java</a:t>
            </a:r>
            <a:r>
              <a:rPr lang="en-US" sz="2000" b="1" dirty="0"/>
              <a:t> </a:t>
            </a:r>
            <a:r>
              <a:rPr lang="en-US" dirty="0"/>
              <a:t>should be closed</a:t>
            </a:r>
            <a:br>
              <a:rPr lang="en-US" dirty="0"/>
            </a:br>
            <a:r>
              <a:rPr lang="en-US" dirty="0"/>
              <a:t>with a closing quotation mark in line 3.</a:t>
            </a:r>
            <a:endParaRPr lang="en-US" altLang="en-US" sz="2800" dirty="0"/>
          </a:p>
        </p:txBody>
      </p:sp>
      <p:pic>
        <p:nvPicPr>
          <p:cNvPr id="158725"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981200"/>
            <a:ext cx="67056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67552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1"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Errors</a:t>
            </a:r>
          </a:p>
        </p:txBody>
      </p:sp>
      <p:sp>
        <p:nvSpPr>
          <p:cNvPr id="160772" name="Text Box 3"/>
          <p:cNvSpPr txBox="1">
            <a:spLocks noChangeArrowheads="1"/>
          </p:cNvSpPr>
          <p:nvPr/>
        </p:nvSpPr>
        <p:spPr bwMode="auto">
          <a:xfrm>
            <a:off x="685800" y="1371600"/>
            <a:ext cx="76200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marL="741363" indent="-28416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gn="just">
              <a:spcBef>
                <a:spcPts val="800"/>
              </a:spcBef>
              <a:buSzPct val="75000"/>
              <a:buFont typeface="Monotype Sorts" charset="2"/>
              <a:buChar char=""/>
            </a:pPr>
            <a:r>
              <a:rPr lang="en-US" altLang="en-US" sz="3200">
                <a:solidFill>
                  <a:srgbClr val="000000"/>
                </a:solidFill>
              </a:rPr>
              <a:t>Syntax Error </a:t>
            </a:r>
            <a:r>
              <a:rPr lang="en-US" altLang="en-US" sz="2800">
                <a:solidFill>
                  <a:srgbClr val="000000"/>
                </a:solidFill>
              </a:rPr>
              <a:t>Example:</a:t>
            </a:r>
          </a:p>
          <a:p>
            <a:pPr lvl="1" algn="just">
              <a:spcBef>
                <a:spcPts val="800"/>
              </a:spcBef>
              <a:buSzPct val="75000"/>
              <a:buFont typeface="Monotype Sorts" charset="2"/>
              <a:buChar char=""/>
            </a:pPr>
            <a:r>
              <a:rPr lang="en-US" altLang="en-US" sz="2800">
                <a:solidFill>
                  <a:srgbClr val="000000"/>
                </a:solidFill>
              </a:rPr>
              <a:t>Since a single error will often display many lines of compile errors, it is a good practice to fix errors from the top line and work downward.</a:t>
            </a:r>
          </a:p>
          <a:p>
            <a:pPr lvl="1" algn="just">
              <a:spcBef>
                <a:spcPts val="800"/>
              </a:spcBef>
              <a:buSzPct val="75000"/>
              <a:buFont typeface="Monotype Sorts" charset="2"/>
              <a:buChar char=""/>
            </a:pPr>
            <a:r>
              <a:rPr lang="en-US" altLang="en-US" sz="2800">
                <a:solidFill>
                  <a:srgbClr val="000000"/>
                </a:solidFill>
              </a:rPr>
              <a:t>Fixing errors that occur earlier in the program may also fix additional errors that occur later.</a:t>
            </a:r>
          </a:p>
        </p:txBody>
      </p:sp>
    </p:spTree>
    <p:extLst>
      <p:ext uri="{BB962C8B-B14F-4D97-AF65-F5344CB8AC3E}">
        <p14:creationId xmlns:p14="http://schemas.microsoft.com/office/powerpoint/2010/main" val="87945282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9"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Errors</a:t>
            </a:r>
          </a:p>
        </p:txBody>
      </p:sp>
      <p:sp>
        <p:nvSpPr>
          <p:cNvPr id="162820" name="Text Box 3"/>
          <p:cNvSpPr txBox="1">
            <a:spLocks noChangeArrowheads="1"/>
          </p:cNvSpPr>
          <p:nvPr/>
        </p:nvSpPr>
        <p:spPr bwMode="auto">
          <a:xfrm>
            <a:off x="685800" y="1371600"/>
            <a:ext cx="7696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marL="741363" indent="-28416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gn="just">
              <a:spcBef>
                <a:spcPts val="800"/>
              </a:spcBef>
              <a:buSzPct val="75000"/>
              <a:buFont typeface="Monotype Sorts" charset="2"/>
              <a:buChar char=""/>
            </a:pPr>
            <a:r>
              <a:rPr lang="en-US" altLang="en-US" sz="3200">
                <a:solidFill>
                  <a:srgbClr val="000000"/>
                </a:solidFill>
              </a:rPr>
              <a:t>Runtime Errors</a:t>
            </a:r>
          </a:p>
          <a:p>
            <a:pPr lvl="1" algn="just">
              <a:spcBef>
                <a:spcPts val="700"/>
              </a:spcBef>
              <a:buFont typeface="Times New Roman" panose="02020603050405020304" pitchFamily="18" charset="0"/>
              <a:buChar char="–"/>
            </a:pPr>
            <a:r>
              <a:rPr lang="en-US" altLang="en-US" sz="2800">
                <a:solidFill>
                  <a:srgbClr val="000000"/>
                </a:solidFill>
              </a:rPr>
              <a:t>Causes the program to terminate in an abnormal way</a:t>
            </a:r>
          </a:p>
          <a:p>
            <a:pPr lvl="2" algn="just">
              <a:spcBef>
                <a:spcPts val="700"/>
              </a:spcBef>
              <a:buFont typeface="Times New Roman" panose="02020603050405020304" pitchFamily="18" charset="0"/>
              <a:buChar char="–"/>
            </a:pPr>
            <a:r>
              <a:rPr lang="en-US" altLang="en-US" sz="2800">
                <a:solidFill>
                  <a:srgbClr val="000000"/>
                </a:solidFill>
              </a:rPr>
              <a:t>Known as “crashing” or “my program crashed”</a:t>
            </a:r>
          </a:p>
          <a:p>
            <a:pPr lvl="1" algn="just">
              <a:spcBef>
                <a:spcPts val="700"/>
              </a:spcBef>
              <a:buFont typeface="Times New Roman" panose="02020603050405020304" pitchFamily="18" charset="0"/>
              <a:buChar char="–"/>
            </a:pPr>
            <a:r>
              <a:rPr lang="en-US" altLang="en-US" sz="2800">
                <a:solidFill>
                  <a:srgbClr val="000000"/>
                </a:solidFill>
              </a:rPr>
              <a:t>Often caused by input mistakes, where the user enters a value the program cannot handle</a:t>
            </a:r>
          </a:p>
          <a:p>
            <a:pPr lvl="1" algn="just">
              <a:spcBef>
                <a:spcPts val="700"/>
              </a:spcBef>
              <a:buFont typeface="Times New Roman" panose="02020603050405020304" pitchFamily="18" charset="0"/>
              <a:buChar char="–"/>
            </a:pPr>
            <a:r>
              <a:rPr lang="en-US" altLang="en-US" sz="2800">
                <a:solidFill>
                  <a:srgbClr val="000000"/>
                </a:solidFill>
              </a:rPr>
              <a:t>Another example: divide by zero</a:t>
            </a:r>
          </a:p>
        </p:txBody>
      </p:sp>
    </p:spTree>
    <p:extLst>
      <p:ext uri="{BB962C8B-B14F-4D97-AF65-F5344CB8AC3E}">
        <p14:creationId xmlns:p14="http://schemas.microsoft.com/office/powerpoint/2010/main" val="10931635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Errors</a:t>
            </a:r>
          </a:p>
        </p:txBody>
      </p:sp>
      <p:sp>
        <p:nvSpPr>
          <p:cNvPr id="164868" name="Text Box 3"/>
          <p:cNvSpPr txBox="1">
            <a:spLocks noChangeArrowheads="1"/>
          </p:cNvSpPr>
          <p:nvPr/>
        </p:nvSpPr>
        <p:spPr bwMode="auto">
          <a:xfrm>
            <a:off x="685800" y="1371600"/>
            <a:ext cx="7696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marL="741363" indent="-28416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gn="just">
              <a:spcBef>
                <a:spcPts val="800"/>
              </a:spcBef>
              <a:buSzPct val="75000"/>
              <a:buFont typeface="Monotype Sorts" charset="2"/>
              <a:buChar char=""/>
            </a:pPr>
            <a:r>
              <a:rPr lang="en-US" altLang="en-US" sz="3200">
                <a:solidFill>
                  <a:srgbClr val="000000"/>
                </a:solidFill>
              </a:rPr>
              <a:t>Runtime Error Example</a:t>
            </a:r>
          </a:p>
        </p:txBody>
      </p:sp>
      <p:pic>
        <p:nvPicPr>
          <p:cNvPr id="164869"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000250"/>
            <a:ext cx="6835775" cy="318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2330444"/>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5"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Errors</a:t>
            </a:r>
          </a:p>
        </p:txBody>
      </p:sp>
      <p:sp>
        <p:nvSpPr>
          <p:cNvPr id="166916" name="Text Box 3"/>
          <p:cNvSpPr txBox="1">
            <a:spLocks noChangeArrowheads="1"/>
          </p:cNvSpPr>
          <p:nvPr/>
        </p:nvSpPr>
        <p:spPr bwMode="auto">
          <a:xfrm>
            <a:off x="685800" y="1371600"/>
            <a:ext cx="7696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marL="741363" indent="-28416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gn="just">
              <a:spcBef>
                <a:spcPts val="800"/>
              </a:spcBef>
              <a:buSzPct val="75000"/>
              <a:buFont typeface="Monotype Sorts" charset="2"/>
              <a:buChar char=""/>
            </a:pPr>
            <a:r>
              <a:rPr lang="en-US" altLang="en-US" sz="3200">
                <a:solidFill>
                  <a:srgbClr val="000000"/>
                </a:solidFill>
              </a:rPr>
              <a:t>Logic Errors</a:t>
            </a:r>
          </a:p>
          <a:p>
            <a:pPr lvl="1" algn="just">
              <a:spcBef>
                <a:spcPts val="700"/>
              </a:spcBef>
              <a:buFont typeface="Times New Roman" panose="02020603050405020304" pitchFamily="18" charset="0"/>
              <a:buChar char="–"/>
            </a:pPr>
            <a:r>
              <a:rPr lang="en-US" altLang="en-US" sz="2800">
                <a:solidFill>
                  <a:srgbClr val="000000"/>
                </a:solidFill>
              </a:rPr>
              <a:t>Produces incorrect result</a:t>
            </a:r>
          </a:p>
          <a:p>
            <a:pPr lvl="1" algn="just">
              <a:spcBef>
                <a:spcPts val="700"/>
              </a:spcBef>
              <a:buFont typeface="Times New Roman" panose="02020603050405020304" pitchFamily="18" charset="0"/>
              <a:buChar char="–"/>
            </a:pPr>
            <a:r>
              <a:rPr lang="en-US" altLang="en-US" sz="2800">
                <a:solidFill>
                  <a:srgbClr val="000000"/>
                </a:solidFill>
              </a:rPr>
              <a:t>Program does not run the way we intended</a:t>
            </a:r>
          </a:p>
          <a:p>
            <a:pPr lvl="1" algn="just">
              <a:spcBef>
                <a:spcPts val="700"/>
              </a:spcBef>
              <a:buFont typeface="Times New Roman" panose="02020603050405020304" pitchFamily="18" charset="0"/>
              <a:buChar char="–"/>
            </a:pPr>
            <a:r>
              <a:rPr lang="en-US" altLang="en-US" sz="2800">
                <a:solidFill>
                  <a:srgbClr val="000000"/>
                </a:solidFill>
              </a:rPr>
              <a:t>Usually the result of logical mistakes</a:t>
            </a:r>
          </a:p>
          <a:p>
            <a:pPr lvl="1" algn="just">
              <a:spcBef>
                <a:spcPts val="700"/>
              </a:spcBef>
              <a:buFont typeface="Times New Roman" panose="02020603050405020304" pitchFamily="18" charset="0"/>
              <a:buChar char="–"/>
            </a:pPr>
            <a:r>
              <a:rPr lang="en-US" altLang="en-US" sz="2800">
                <a:solidFill>
                  <a:srgbClr val="000000"/>
                </a:solidFill>
              </a:rPr>
              <a:t>In fact, the program “works”, but the output is wrong due to our logical mistake.</a:t>
            </a:r>
          </a:p>
          <a:p>
            <a:pPr lvl="1" algn="just">
              <a:spcBef>
                <a:spcPts val="700"/>
              </a:spcBef>
              <a:buFont typeface="Times New Roman" panose="02020603050405020304" pitchFamily="18" charset="0"/>
              <a:buChar char="–"/>
            </a:pPr>
            <a:r>
              <a:rPr lang="en-US" altLang="en-US" sz="2800">
                <a:solidFill>
                  <a:srgbClr val="000000"/>
                </a:solidFill>
              </a:rPr>
              <a:t>These errors are harder to detect.</a:t>
            </a:r>
          </a:p>
        </p:txBody>
      </p:sp>
    </p:spTree>
    <p:extLst>
      <p:ext uri="{BB962C8B-B14F-4D97-AF65-F5344CB8AC3E}">
        <p14:creationId xmlns:p14="http://schemas.microsoft.com/office/powerpoint/2010/main" val="1474299560"/>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3"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Errors</a:t>
            </a:r>
          </a:p>
        </p:txBody>
      </p:sp>
      <p:sp>
        <p:nvSpPr>
          <p:cNvPr id="168964" name="Text Box 3"/>
          <p:cNvSpPr txBox="1">
            <a:spLocks noChangeArrowheads="1"/>
          </p:cNvSpPr>
          <p:nvPr/>
        </p:nvSpPr>
        <p:spPr bwMode="auto">
          <a:xfrm>
            <a:off x="685800" y="1371600"/>
            <a:ext cx="7696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marL="741363" indent="-28416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gn="just">
              <a:spcBef>
                <a:spcPts val="800"/>
              </a:spcBef>
              <a:buSzPct val="75000"/>
              <a:buFont typeface="Monotype Sorts" charset="2"/>
              <a:buChar char=""/>
            </a:pPr>
            <a:r>
              <a:rPr lang="en-US" altLang="en-US" sz="3200">
                <a:solidFill>
                  <a:srgbClr val="000000"/>
                </a:solidFill>
              </a:rPr>
              <a:t>Common Errors</a:t>
            </a:r>
          </a:p>
          <a:p>
            <a:pPr lvl="1" algn="just">
              <a:spcBef>
                <a:spcPts val="700"/>
              </a:spcBef>
              <a:buFont typeface="Times New Roman" panose="02020603050405020304" pitchFamily="18" charset="0"/>
              <a:buChar char="–"/>
            </a:pPr>
            <a:r>
              <a:rPr lang="en-US" altLang="en-US" sz="2800">
                <a:solidFill>
                  <a:srgbClr val="000000"/>
                </a:solidFill>
              </a:rPr>
              <a:t>Missing a closing brace, missing a semicolon, missing quotation marks for strings, and misspelling names are common errors for new programmers.</a:t>
            </a:r>
          </a:p>
        </p:txBody>
      </p:sp>
    </p:spTree>
    <p:extLst>
      <p:ext uri="{BB962C8B-B14F-4D97-AF65-F5344CB8AC3E}">
        <p14:creationId xmlns:p14="http://schemas.microsoft.com/office/powerpoint/2010/main" val="107665854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Errors</a:t>
            </a:r>
          </a:p>
        </p:txBody>
      </p:sp>
      <p:sp>
        <p:nvSpPr>
          <p:cNvPr id="171012" name="Text Box 3"/>
          <p:cNvSpPr txBox="1">
            <a:spLocks noChangeArrowheads="1"/>
          </p:cNvSpPr>
          <p:nvPr/>
        </p:nvSpPr>
        <p:spPr bwMode="auto">
          <a:xfrm>
            <a:off x="685800" y="1371600"/>
            <a:ext cx="7696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marL="741363" indent="-28416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gn="just">
              <a:spcBef>
                <a:spcPts val="800"/>
              </a:spcBef>
              <a:buSzPct val="75000"/>
              <a:buFont typeface="Monotype Sorts" charset="2"/>
              <a:buChar char=""/>
            </a:pPr>
            <a:r>
              <a:rPr lang="en-US" altLang="en-US" sz="3200">
                <a:solidFill>
                  <a:srgbClr val="000000"/>
                </a:solidFill>
              </a:rPr>
              <a:t>Common Errors</a:t>
            </a:r>
          </a:p>
          <a:p>
            <a:pPr lvl="1" algn="just">
              <a:spcBef>
                <a:spcPts val="700"/>
              </a:spcBef>
              <a:buFont typeface="Times New Roman" panose="02020603050405020304" pitchFamily="18" charset="0"/>
              <a:buChar char="–"/>
            </a:pPr>
            <a:r>
              <a:rPr lang="en-US" altLang="en-US" sz="2800">
                <a:solidFill>
                  <a:srgbClr val="000000"/>
                </a:solidFill>
              </a:rPr>
              <a:t>Missing a semicolon:</a:t>
            </a:r>
          </a:p>
        </p:txBody>
      </p:sp>
      <p:pic>
        <p:nvPicPr>
          <p:cNvPr id="171013"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667000"/>
            <a:ext cx="67818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4103088"/>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9"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Errors</a:t>
            </a:r>
          </a:p>
        </p:txBody>
      </p:sp>
      <p:sp>
        <p:nvSpPr>
          <p:cNvPr id="173060" name="Text Box 3"/>
          <p:cNvSpPr txBox="1">
            <a:spLocks noChangeArrowheads="1"/>
          </p:cNvSpPr>
          <p:nvPr/>
        </p:nvSpPr>
        <p:spPr bwMode="auto">
          <a:xfrm>
            <a:off x="685800" y="1371600"/>
            <a:ext cx="7010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marL="741363" indent="-28416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gn="just">
              <a:spcBef>
                <a:spcPts val="800"/>
              </a:spcBef>
              <a:buSzPct val="75000"/>
              <a:buFont typeface="Monotype Sorts" charset="2"/>
              <a:buChar char=""/>
            </a:pPr>
            <a:r>
              <a:rPr lang="en-US" altLang="en-US" sz="3200">
                <a:solidFill>
                  <a:srgbClr val="000000"/>
                </a:solidFill>
              </a:rPr>
              <a:t>Common Errors</a:t>
            </a:r>
          </a:p>
          <a:p>
            <a:pPr lvl="1" algn="just">
              <a:spcBef>
                <a:spcPts val="700"/>
              </a:spcBef>
              <a:buFont typeface="Times New Roman" panose="02020603050405020304" pitchFamily="18" charset="0"/>
              <a:buChar char="–"/>
            </a:pPr>
            <a:r>
              <a:rPr lang="en-US" altLang="en-US" sz="2800">
                <a:solidFill>
                  <a:srgbClr val="000000"/>
                </a:solidFill>
              </a:rPr>
              <a:t>Missing quotation marks:</a:t>
            </a:r>
          </a:p>
          <a:p>
            <a:pPr lvl="1" algn="just">
              <a:spcBef>
                <a:spcPts val="700"/>
              </a:spcBef>
              <a:buFont typeface="Times New Roman" panose="02020603050405020304" pitchFamily="18" charset="0"/>
              <a:buChar char="–"/>
            </a:pPr>
            <a:endParaRPr lang="en-US" altLang="en-US" sz="2800">
              <a:solidFill>
                <a:srgbClr val="000000"/>
              </a:solidFill>
            </a:endParaRPr>
          </a:p>
          <a:p>
            <a:pPr lvl="1" algn="just">
              <a:spcBef>
                <a:spcPts val="700"/>
              </a:spcBef>
              <a:buFont typeface="Times New Roman" panose="02020603050405020304" pitchFamily="18" charset="0"/>
              <a:buChar char="–"/>
            </a:pPr>
            <a:endParaRPr lang="en-US" altLang="en-US" sz="2800">
              <a:solidFill>
                <a:srgbClr val="000000"/>
              </a:solidFill>
            </a:endParaRPr>
          </a:p>
          <a:p>
            <a:pPr lvl="1" algn="just">
              <a:spcBef>
                <a:spcPts val="700"/>
              </a:spcBef>
              <a:buFont typeface="Times New Roman" panose="02020603050405020304" pitchFamily="18" charset="0"/>
              <a:buChar char="–"/>
            </a:pPr>
            <a:endParaRPr lang="en-US" altLang="en-US" sz="2800">
              <a:solidFill>
                <a:srgbClr val="000000"/>
              </a:solidFill>
            </a:endParaRPr>
          </a:p>
          <a:p>
            <a:pPr lvl="1" algn="just">
              <a:spcBef>
                <a:spcPts val="700"/>
              </a:spcBef>
              <a:buFont typeface="Times New Roman" panose="02020603050405020304" pitchFamily="18" charset="0"/>
              <a:buChar char="–"/>
            </a:pPr>
            <a:r>
              <a:rPr lang="en-US" altLang="en-US" sz="2800">
                <a:solidFill>
                  <a:srgbClr val="000000"/>
                </a:solidFill>
              </a:rPr>
              <a:t>Thankfully, your IDE (such as NetBeans) will insert the closing quotation marks automatically</a:t>
            </a:r>
          </a:p>
        </p:txBody>
      </p:sp>
      <p:pic>
        <p:nvPicPr>
          <p:cNvPr id="173061"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724150"/>
            <a:ext cx="6600825"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695046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457200"/>
            <a:ext cx="8229600" cy="762000"/>
          </a:xfrm>
        </p:spPr>
        <p:txBody>
          <a:bodyPr/>
          <a:lstStyle/>
          <a:p>
            <a:pPr eaLnBrk="1" hangingPunct="1"/>
            <a:r>
              <a:rPr lang="en-US" altLang="en-US" sz="2800" b="1" dirty="0"/>
              <a:t>Problem-Solving Phase (PSP)</a:t>
            </a:r>
          </a:p>
        </p:txBody>
      </p:sp>
      <p:sp>
        <p:nvSpPr>
          <p:cNvPr id="6" name="Rectangle 3"/>
          <p:cNvSpPr txBox="1">
            <a:spLocks noChangeArrowheads="1"/>
          </p:cNvSpPr>
          <p:nvPr/>
        </p:nvSpPr>
        <p:spPr bwMode="auto">
          <a:xfrm>
            <a:off x="457200" y="1371600"/>
            <a:ext cx="8229600" cy="4530725"/>
          </a:xfrm>
          <a:prstGeom prst="rect">
            <a:avLst/>
          </a:prstGeom>
          <a:noFill/>
          <a:ln w="9525">
            <a:noFill/>
            <a:miter lim="800000"/>
            <a:headEnd/>
            <a:tailEnd/>
          </a:ln>
          <a:effectLst/>
        </p:spPr>
        <p:txBody>
          <a:bodyPr/>
          <a:lstStyle/>
          <a:p>
            <a:pPr marL="342900" indent="-342900" algn="just">
              <a:lnSpc>
                <a:spcPct val="80000"/>
              </a:lnSpc>
              <a:buClr>
                <a:schemeClr val="bg2"/>
              </a:buClr>
              <a:buSzPct val="75000"/>
              <a:buFont typeface="Wingdings" pitchFamily="2" charset="2"/>
              <a:buChar char="n"/>
              <a:defRPr/>
            </a:pPr>
            <a:r>
              <a:rPr lang="en-US" sz="2800" i="1" kern="0" dirty="0">
                <a:solidFill>
                  <a:schemeClr val="tx1"/>
                </a:solidFill>
                <a:latin typeface="+mn-lt"/>
                <a:ea typeface="+mn-ea"/>
                <a:cs typeface="+mn-cs"/>
              </a:rPr>
              <a:t>Analysis and Specification</a:t>
            </a:r>
            <a:r>
              <a:rPr lang="en-US" sz="2800" kern="0" dirty="0">
                <a:solidFill>
                  <a:schemeClr val="tx1"/>
                </a:solidFill>
                <a:latin typeface="+mn-lt"/>
                <a:ea typeface="+mn-ea"/>
                <a:cs typeface="+mn-cs"/>
              </a:rPr>
              <a:t>- Understand (define) the problem and what the solution must do.</a:t>
            </a:r>
          </a:p>
          <a:p>
            <a:pPr marL="342900" indent="-342900" algn="just">
              <a:lnSpc>
                <a:spcPct val="80000"/>
              </a:lnSpc>
              <a:buClr>
                <a:schemeClr val="bg2"/>
              </a:buClr>
              <a:buSzPct val="75000"/>
              <a:buFont typeface="Wingdings" pitchFamily="2" charset="2"/>
              <a:buChar char="n"/>
              <a:defRPr/>
            </a:pPr>
            <a:endParaRPr lang="en-US" sz="2800" kern="0" dirty="0">
              <a:solidFill>
                <a:schemeClr val="tx1"/>
              </a:solidFill>
              <a:latin typeface="+mn-lt"/>
              <a:ea typeface="+mn-ea"/>
              <a:cs typeface="+mn-cs"/>
            </a:endParaRPr>
          </a:p>
          <a:p>
            <a:pPr marL="342900" indent="-342900" algn="just">
              <a:lnSpc>
                <a:spcPct val="80000"/>
              </a:lnSpc>
              <a:buClr>
                <a:schemeClr val="bg2"/>
              </a:buClr>
              <a:buSzPct val="75000"/>
              <a:buFont typeface="Wingdings" pitchFamily="2" charset="2"/>
              <a:buChar char="n"/>
              <a:defRPr/>
            </a:pPr>
            <a:r>
              <a:rPr lang="en-US" sz="2800" i="1" kern="0" dirty="0">
                <a:solidFill>
                  <a:schemeClr val="tx1"/>
                </a:solidFill>
                <a:latin typeface="+mn-lt"/>
                <a:ea typeface="+mn-ea"/>
                <a:cs typeface="+mn-cs"/>
              </a:rPr>
              <a:t>General Solution (Algorithm)</a:t>
            </a:r>
            <a:r>
              <a:rPr lang="en-US" sz="2800" kern="0" dirty="0">
                <a:solidFill>
                  <a:schemeClr val="tx1"/>
                </a:solidFill>
                <a:latin typeface="+mn-lt"/>
                <a:ea typeface="+mn-ea"/>
                <a:cs typeface="+mn-cs"/>
              </a:rPr>
              <a:t>- Specify the required data types and the logical sequences of steps that solve the problem.</a:t>
            </a:r>
          </a:p>
          <a:p>
            <a:pPr marL="342900" indent="-342900" algn="just">
              <a:lnSpc>
                <a:spcPct val="80000"/>
              </a:lnSpc>
              <a:buClr>
                <a:schemeClr val="bg2"/>
              </a:buClr>
              <a:buSzPct val="75000"/>
              <a:buFont typeface="Wingdings" pitchFamily="2" charset="2"/>
              <a:buChar char="n"/>
              <a:defRPr/>
            </a:pPr>
            <a:endParaRPr lang="en-US" sz="2800" kern="0" dirty="0">
              <a:solidFill>
                <a:schemeClr val="tx1"/>
              </a:solidFill>
              <a:latin typeface="+mn-lt"/>
              <a:ea typeface="+mn-ea"/>
              <a:cs typeface="+mn-cs"/>
            </a:endParaRPr>
          </a:p>
          <a:p>
            <a:pPr marL="342900" indent="-342900" algn="just">
              <a:lnSpc>
                <a:spcPct val="80000"/>
              </a:lnSpc>
              <a:buClr>
                <a:schemeClr val="bg2"/>
              </a:buClr>
              <a:buSzPct val="75000"/>
              <a:buFont typeface="Wingdings" pitchFamily="2" charset="2"/>
              <a:buChar char="n"/>
              <a:defRPr/>
            </a:pPr>
            <a:r>
              <a:rPr lang="en-US" sz="2800" i="1" kern="0" dirty="0">
                <a:solidFill>
                  <a:schemeClr val="tx1"/>
                </a:solidFill>
                <a:latin typeface="+mn-lt"/>
                <a:ea typeface="+mn-ea"/>
                <a:cs typeface="+mn-cs"/>
              </a:rPr>
              <a:t>Verify-</a:t>
            </a:r>
            <a:r>
              <a:rPr lang="en-US" sz="2800" kern="0" dirty="0">
                <a:solidFill>
                  <a:schemeClr val="tx1"/>
                </a:solidFill>
                <a:latin typeface="+mn-lt"/>
                <a:ea typeface="+mn-ea"/>
                <a:cs typeface="+mn-cs"/>
              </a:rPr>
              <a:t> Follow the steps exactly to see if the solution really does solve the problem.</a:t>
            </a:r>
          </a:p>
        </p:txBody>
      </p:sp>
    </p:spTree>
    <p:extLst>
      <p:ext uri="{BB962C8B-B14F-4D97-AF65-F5344CB8AC3E}">
        <p14:creationId xmlns:p14="http://schemas.microsoft.com/office/powerpoint/2010/main" val="244461752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7" name="Text Box 2"/>
          <p:cNvSpPr txBox="1">
            <a:spLocks noChangeArrowheads="1"/>
          </p:cNvSpPr>
          <p:nvPr/>
        </p:nvSpPr>
        <p:spPr bwMode="auto">
          <a:xfrm>
            <a:off x="685800" y="0"/>
            <a:ext cx="7772400" cy="142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1pPr>
            <a:lvl2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Droid Sans" charset="0"/>
                <a:cs typeface="Droid Sans" charset="0"/>
              </a:defRPr>
            </a:lvl9pPr>
          </a:lstStyle>
          <a:p>
            <a:pPr algn="ctr">
              <a:buClrTx/>
              <a:buFontTx/>
              <a:buNone/>
            </a:pPr>
            <a:r>
              <a:rPr lang="en-US" altLang="en-US" sz="4400" dirty="0">
                <a:solidFill>
                  <a:schemeClr val="accent1">
                    <a:lumMod val="50000"/>
                  </a:schemeClr>
                </a:solidFill>
              </a:rPr>
              <a:t>Programming Errors</a:t>
            </a:r>
          </a:p>
        </p:txBody>
      </p:sp>
      <p:sp>
        <p:nvSpPr>
          <p:cNvPr id="175108" name="Text Box 3"/>
          <p:cNvSpPr txBox="1">
            <a:spLocks noChangeArrowheads="1"/>
          </p:cNvSpPr>
          <p:nvPr/>
        </p:nvSpPr>
        <p:spPr bwMode="auto">
          <a:xfrm>
            <a:off x="685800" y="1371600"/>
            <a:ext cx="7696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1313" indent="-34131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1pPr>
            <a:lvl2pPr marL="741363" indent="-284163">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2pPr>
            <a:lvl3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3pPr>
            <a:lvl4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4pPr>
            <a:lvl5pPr>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Times New Roman" panose="02020603050405020304" pitchFamily="18" charset="0"/>
                <a:ea typeface="Droid Sans" charset="0"/>
                <a:cs typeface="Droid Sans" charset="0"/>
              </a:defRPr>
            </a:lvl9pPr>
          </a:lstStyle>
          <a:p>
            <a:pPr algn="just">
              <a:spcBef>
                <a:spcPts val="800"/>
              </a:spcBef>
              <a:buSzPct val="75000"/>
              <a:buFont typeface="Monotype Sorts" charset="2"/>
              <a:buChar char=""/>
            </a:pPr>
            <a:r>
              <a:rPr lang="en-US" altLang="en-US" sz="3200">
                <a:solidFill>
                  <a:srgbClr val="000000"/>
                </a:solidFill>
              </a:rPr>
              <a:t>Common Errors</a:t>
            </a:r>
          </a:p>
          <a:p>
            <a:pPr lvl="1" algn="just">
              <a:spcBef>
                <a:spcPts val="700"/>
              </a:spcBef>
              <a:buFont typeface="Times New Roman" panose="02020603050405020304" pitchFamily="18" charset="0"/>
              <a:buChar char="–"/>
            </a:pPr>
            <a:r>
              <a:rPr lang="en-US" altLang="en-US" sz="2800">
                <a:solidFill>
                  <a:srgbClr val="000000"/>
                </a:solidFill>
              </a:rPr>
              <a:t>Misspelling Names:</a:t>
            </a:r>
          </a:p>
          <a:p>
            <a:pPr lvl="1" algn="just">
              <a:spcBef>
                <a:spcPts val="700"/>
              </a:spcBef>
              <a:buFont typeface="Times New Roman" panose="02020603050405020304" pitchFamily="18" charset="0"/>
              <a:buChar char="–"/>
            </a:pPr>
            <a:endParaRPr lang="en-US" altLang="en-US" sz="2800">
              <a:solidFill>
                <a:srgbClr val="000000"/>
              </a:solidFill>
            </a:endParaRPr>
          </a:p>
          <a:p>
            <a:pPr lvl="1" algn="just">
              <a:spcBef>
                <a:spcPts val="700"/>
              </a:spcBef>
              <a:buFont typeface="Times New Roman" panose="02020603050405020304" pitchFamily="18" charset="0"/>
              <a:buChar char="–"/>
            </a:pPr>
            <a:endParaRPr lang="en-US" altLang="en-US" sz="2800">
              <a:solidFill>
                <a:srgbClr val="000000"/>
              </a:solidFill>
            </a:endParaRPr>
          </a:p>
          <a:p>
            <a:pPr lvl="1" algn="just">
              <a:spcBef>
                <a:spcPts val="700"/>
              </a:spcBef>
              <a:buFont typeface="Times New Roman" panose="02020603050405020304" pitchFamily="18" charset="0"/>
              <a:buChar char="–"/>
            </a:pPr>
            <a:endParaRPr lang="en-US" altLang="en-US" sz="2800">
              <a:solidFill>
                <a:srgbClr val="000000"/>
              </a:solidFill>
            </a:endParaRPr>
          </a:p>
          <a:p>
            <a:pPr lvl="1" algn="just">
              <a:spcBef>
                <a:spcPts val="700"/>
              </a:spcBef>
              <a:buFont typeface="Times New Roman" panose="02020603050405020304" pitchFamily="18" charset="0"/>
              <a:buChar char="–"/>
            </a:pPr>
            <a:endParaRPr lang="en-US" altLang="en-US" sz="2800">
              <a:solidFill>
                <a:srgbClr val="000000"/>
              </a:solidFill>
            </a:endParaRPr>
          </a:p>
          <a:p>
            <a:pPr lvl="1" algn="just">
              <a:spcBef>
                <a:spcPts val="700"/>
              </a:spcBef>
              <a:buFont typeface="Times New Roman" panose="02020603050405020304" pitchFamily="18" charset="0"/>
              <a:buChar char="–"/>
            </a:pPr>
            <a:r>
              <a:rPr lang="en-US" altLang="en-US" sz="2800">
                <a:solidFill>
                  <a:srgbClr val="00B0F0"/>
                </a:solidFill>
                <a:latin typeface="Courier New" panose="02070309020205020404" pitchFamily="49" charset="0"/>
                <a:cs typeface="Courier New" panose="02070309020205020404" pitchFamily="49" charset="0"/>
              </a:rPr>
              <a:t>main</a:t>
            </a:r>
            <a:r>
              <a:rPr lang="en-US" altLang="en-US" sz="2800">
                <a:solidFill>
                  <a:srgbClr val="000000"/>
                </a:solidFill>
              </a:rPr>
              <a:t> is misspelled as </a:t>
            </a:r>
            <a:r>
              <a:rPr lang="en-US" altLang="en-US" sz="2800">
                <a:solidFill>
                  <a:srgbClr val="00B0F0"/>
                </a:solidFill>
                <a:latin typeface="Courier New" panose="02070309020205020404" pitchFamily="49" charset="0"/>
                <a:cs typeface="Courier New" panose="02070309020205020404" pitchFamily="49" charset="0"/>
              </a:rPr>
              <a:t>Main</a:t>
            </a:r>
          </a:p>
          <a:p>
            <a:pPr lvl="1" algn="just">
              <a:spcBef>
                <a:spcPts val="700"/>
              </a:spcBef>
              <a:buFont typeface="Times New Roman" panose="02020603050405020304" pitchFamily="18" charset="0"/>
              <a:buChar char="–"/>
            </a:pPr>
            <a:r>
              <a:rPr lang="en-US" altLang="en-US" sz="2800">
                <a:solidFill>
                  <a:srgbClr val="00B0F0"/>
                </a:solidFill>
                <a:latin typeface="Courier New" panose="02070309020205020404" pitchFamily="49" charset="0"/>
                <a:cs typeface="Courier New" panose="02070309020205020404" pitchFamily="49" charset="0"/>
              </a:rPr>
              <a:t>String</a:t>
            </a:r>
            <a:r>
              <a:rPr lang="en-US" altLang="en-US" sz="2800">
                <a:solidFill>
                  <a:srgbClr val="000000"/>
                </a:solidFill>
              </a:rPr>
              <a:t> is misspelled as </a:t>
            </a:r>
            <a:r>
              <a:rPr lang="en-US" altLang="en-US" sz="2800">
                <a:solidFill>
                  <a:srgbClr val="00B0F0"/>
                </a:solidFill>
                <a:latin typeface="Courier New" panose="02070309020205020404" pitchFamily="49" charset="0"/>
                <a:cs typeface="Courier New" panose="02070309020205020404" pitchFamily="49" charset="0"/>
              </a:rPr>
              <a:t>string</a:t>
            </a:r>
          </a:p>
        </p:txBody>
      </p:sp>
      <p:pic>
        <p:nvPicPr>
          <p:cNvPr id="17510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584450"/>
            <a:ext cx="7143750"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039991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nternational">
  <a:themeElements>
    <a:clrScheme name="International 3">
      <a:dk1>
        <a:srgbClr val="000000"/>
      </a:dk1>
      <a:lt1>
        <a:srgbClr val="FFFFFF"/>
      </a:lt1>
      <a:dk2>
        <a:srgbClr val="000000"/>
      </a:dk2>
      <a:lt2>
        <a:srgbClr val="5F5F5F"/>
      </a:lt2>
      <a:accent1>
        <a:srgbClr val="CBCBCB"/>
      </a:accent1>
      <a:accent2>
        <a:srgbClr val="969696"/>
      </a:accent2>
      <a:accent3>
        <a:srgbClr val="FFFFFF"/>
      </a:accent3>
      <a:accent4>
        <a:srgbClr val="000000"/>
      </a:accent4>
      <a:accent5>
        <a:srgbClr val="E2E2E2"/>
      </a:accent5>
      <a:accent6>
        <a:srgbClr val="878787"/>
      </a:accent6>
      <a:hlink>
        <a:srgbClr val="DDDDDD"/>
      </a:hlink>
      <a:folHlink>
        <a:srgbClr val="EAEAEA"/>
      </a:folHlink>
    </a:clrScheme>
    <a:fontScheme name="Internati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International 1">
        <a:dk1>
          <a:srgbClr val="000000"/>
        </a:dk1>
        <a:lt1>
          <a:srgbClr val="FFFFFF"/>
        </a:lt1>
        <a:dk2>
          <a:srgbClr val="0000FF"/>
        </a:dk2>
        <a:lt2>
          <a:srgbClr val="FFFF99"/>
        </a:lt2>
        <a:accent1>
          <a:srgbClr val="009966"/>
        </a:accent1>
        <a:accent2>
          <a:srgbClr val="00CCCC"/>
        </a:accent2>
        <a:accent3>
          <a:srgbClr val="AAAAFF"/>
        </a:accent3>
        <a:accent4>
          <a:srgbClr val="DADADA"/>
        </a:accent4>
        <a:accent5>
          <a:srgbClr val="AACAB8"/>
        </a:accent5>
        <a:accent6>
          <a:srgbClr val="00B9B9"/>
        </a:accent6>
        <a:hlink>
          <a:srgbClr val="000080"/>
        </a:hlink>
        <a:folHlink>
          <a:srgbClr val="9999FF"/>
        </a:folHlink>
      </a:clrScheme>
      <a:clrMap bg1="dk2" tx1="lt1" bg2="dk1" tx2="lt2" accent1="accent1" accent2="accent2" accent3="accent3" accent4="accent4" accent5="accent5" accent6="accent6" hlink="hlink" folHlink="folHlink"/>
    </a:extraClrScheme>
    <a:extraClrScheme>
      <a:clrScheme name="International 2">
        <a:dk1>
          <a:srgbClr val="000000"/>
        </a:dk1>
        <a:lt1>
          <a:srgbClr val="FFFFFF"/>
        </a:lt1>
        <a:dk2>
          <a:srgbClr val="000080"/>
        </a:dk2>
        <a:lt2>
          <a:srgbClr val="003399"/>
        </a:lt2>
        <a:accent1>
          <a:srgbClr val="9999FF"/>
        </a:accent1>
        <a:accent2>
          <a:srgbClr val="FF99FF"/>
        </a:accent2>
        <a:accent3>
          <a:srgbClr val="FFFFFF"/>
        </a:accent3>
        <a:accent4>
          <a:srgbClr val="000000"/>
        </a:accent4>
        <a:accent5>
          <a:srgbClr val="CACAFF"/>
        </a:accent5>
        <a:accent6>
          <a:srgbClr val="E78AE7"/>
        </a:accent6>
        <a:hlink>
          <a:srgbClr val="85ADFF"/>
        </a:hlink>
        <a:folHlink>
          <a:srgbClr val="00CCCC"/>
        </a:folHlink>
      </a:clrScheme>
      <a:clrMap bg1="lt1" tx1="dk1" bg2="lt2" tx2="dk2" accent1="accent1" accent2="accent2" accent3="accent3" accent4="accent4" accent5="accent5" accent6="accent6" hlink="hlink" folHlink="folHlink"/>
    </a:extraClrScheme>
    <a:extraClrScheme>
      <a:clrScheme name="International 3">
        <a:dk1>
          <a:srgbClr val="000000"/>
        </a:dk1>
        <a:lt1>
          <a:srgbClr val="FFFFFF"/>
        </a:lt1>
        <a:dk2>
          <a:srgbClr val="000000"/>
        </a:dk2>
        <a:lt2>
          <a:srgbClr val="5F5F5F"/>
        </a:lt2>
        <a:accent1>
          <a:srgbClr val="CBCBCB"/>
        </a:accent1>
        <a:accent2>
          <a:srgbClr val="969696"/>
        </a:accent2>
        <a:accent3>
          <a:srgbClr val="FFFFFF"/>
        </a:accent3>
        <a:accent4>
          <a:srgbClr val="000000"/>
        </a:accent4>
        <a:accent5>
          <a:srgbClr val="E2E2E2"/>
        </a:accent5>
        <a:accent6>
          <a:srgbClr val="878787"/>
        </a:accent6>
        <a:hlink>
          <a:srgbClr val="DDDDDD"/>
        </a:hlink>
        <a:folHlink>
          <a:srgbClr val="EAEAE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23565</TotalTime>
  <Words>3936</Words>
  <Application>Microsoft Office PowerPoint</Application>
  <PresentationFormat>On-screen Show (4:3)</PresentationFormat>
  <Paragraphs>690</Paragraphs>
  <Slides>90</Slides>
  <Notes>72</Notes>
  <HiddenSlides>0</HiddenSlides>
  <MMClips>0</MMClips>
  <ScaleCrop>false</ScaleCrop>
  <HeadingPairs>
    <vt:vector size="10" baseType="variant">
      <vt:variant>
        <vt:lpstr>Fonts Used</vt:lpstr>
      </vt:variant>
      <vt:variant>
        <vt:i4>9</vt:i4>
      </vt:variant>
      <vt:variant>
        <vt:lpstr>Theme</vt:lpstr>
      </vt:variant>
      <vt:variant>
        <vt:i4>1</vt:i4>
      </vt:variant>
      <vt:variant>
        <vt:lpstr>Embedded OLE Servers</vt:lpstr>
      </vt:variant>
      <vt:variant>
        <vt:i4>0</vt:i4>
      </vt:variant>
      <vt:variant>
        <vt:lpstr>Slide Titles</vt:lpstr>
      </vt:variant>
      <vt:variant>
        <vt:i4>90</vt:i4>
      </vt:variant>
      <vt:variant>
        <vt:lpstr>Custom Shows</vt:lpstr>
      </vt:variant>
      <vt:variant>
        <vt:i4>1</vt:i4>
      </vt:variant>
    </vt:vector>
  </HeadingPairs>
  <TitlesOfParts>
    <vt:vector size="101" baseType="lpstr">
      <vt:lpstr>Arial</vt:lpstr>
      <vt:lpstr>Book Antiqua</vt:lpstr>
      <vt:lpstr>Courier New</vt:lpstr>
      <vt:lpstr>Forte</vt:lpstr>
      <vt:lpstr>Monotype Sorts</vt:lpstr>
      <vt:lpstr>Palatino</vt:lpstr>
      <vt:lpstr>Times New Roman</vt:lpstr>
      <vt:lpstr>TimesNewRomanPSMT</vt:lpstr>
      <vt:lpstr>Wingdings</vt:lpstr>
      <vt:lpstr>International</vt:lpstr>
      <vt:lpstr>Chapter 1:  Introduction to Programming and Java</vt:lpstr>
      <vt:lpstr>PowerPoint Presentation</vt:lpstr>
      <vt:lpstr>PowerPoint Presentation</vt:lpstr>
      <vt:lpstr>PowerPoint Presentation</vt:lpstr>
      <vt:lpstr>PowerPoint Presentation</vt:lpstr>
      <vt:lpstr>PowerPoint Presentation</vt:lpstr>
      <vt:lpstr>Program Design &amp; Problem-Solving Techniques</vt:lpstr>
      <vt:lpstr>How Do We Write a Program?</vt:lpstr>
      <vt:lpstr>Problem-Solving Phase (PSP)</vt:lpstr>
      <vt:lpstr>Implementation Phase</vt:lpstr>
      <vt:lpstr>PowerPoint Presentation</vt:lpstr>
      <vt:lpstr>Steps in Program Development</vt:lpstr>
      <vt:lpstr>Steps in Program Development</vt:lpstr>
      <vt:lpstr>Steps in Program Development</vt:lpstr>
      <vt:lpstr>Steps in Program Development</vt:lpstr>
      <vt:lpstr>PowerPoint Presentation</vt:lpstr>
      <vt:lpstr>Algorithm</vt:lpstr>
      <vt:lpstr>Flowchart</vt:lpstr>
      <vt:lpstr>Flowchart Symbols </vt:lpstr>
      <vt:lpstr>Flowcharts</vt:lpstr>
      <vt:lpstr>Example 1</vt:lpstr>
      <vt:lpstr>Example 1</vt:lpstr>
      <vt:lpstr>Example 2</vt:lpstr>
      <vt:lpstr>Example 2</vt:lpstr>
      <vt:lpstr>Example 3 </vt:lpstr>
      <vt:lpstr>Example 3</vt:lpstr>
      <vt:lpstr>Example 4 </vt:lpstr>
      <vt:lpstr>Decision Structures </vt:lpstr>
      <vt:lpstr>Decision Structures</vt:lpstr>
      <vt:lpstr>Example 4 </vt:lpstr>
      <vt:lpstr>Relational Operators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Custom Show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Primitive Data Type and Operations</dc:title>
  <dc:creator>Y. Daniel Liang</dc:creator>
  <cp:lastModifiedBy>Lamya F. Daghestani</cp:lastModifiedBy>
  <cp:revision>375</cp:revision>
  <dcterms:created xsi:type="dcterms:W3CDTF">1995-06-10T17:31:50Z</dcterms:created>
  <dcterms:modified xsi:type="dcterms:W3CDTF">2019-01-09T10:14:01Z</dcterms:modified>
</cp:coreProperties>
</file>