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</p:sldMasterIdLst>
  <p:notesMasterIdLst>
    <p:notesMasterId r:id="rId156"/>
  </p:notesMasterIdLst>
  <p:sldIdLst>
    <p:sldId id="569" r:id="rId2"/>
    <p:sldId id="659" r:id="rId3"/>
    <p:sldId id="727" r:id="rId4"/>
    <p:sldId id="728" r:id="rId5"/>
    <p:sldId id="729" r:id="rId6"/>
    <p:sldId id="730" r:id="rId7"/>
    <p:sldId id="731" r:id="rId8"/>
    <p:sldId id="732" r:id="rId9"/>
    <p:sldId id="734" r:id="rId10"/>
    <p:sldId id="754" r:id="rId11"/>
    <p:sldId id="733" r:id="rId12"/>
    <p:sldId id="735" r:id="rId13"/>
    <p:sldId id="736" r:id="rId14"/>
    <p:sldId id="737" r:id="rId15"/>
    <p:sldId id="738" r:id="rId16"/>
    <p:sldId id="739" r:id="rId17"/>
    <p:sldId id="740" r:id="rId18"/>
    <p:sldId id="741" r:id="rId19"/>
    <p:sldId id="743" r:id="rId20"/>
    <p:sldId id="742" r:id="rId21"/>
    <p:sldId id="744" r:id="rId22"/>
    <p:sldId id="745" r:id="rId23"/>
    <p:sldId id="746" r:id="rId24"/>
    <p:sldId id="747" r:id="rId25"/>
    <p:sldId id="748" r:id="rId26"/>
    <p:sldId id="749" r:id="rId27"/>
    <p:sldId id="750" r:id="rId28"/>
    <p:sldId id="751" r:id="rId29"/>
    <p:sldId id="753" r:id="rId30"/>
    <p:sldId id="752" r:id="rId31"/>
    <p:sldId id="667" r:id="rId32"/>
    <p:sldId id="668" r:id="rId33"/>
    <p:sldId id="669" r:id="rId34"/>
    <p:sldId id="670" r:id="rId35"/>
    <p:sldId id="671" r:id="rId36"/>
    <p:sldId id="672" r:id="rId37"/>
    <p:sldId id="673" r:id="rId38"/>
    <p:sldId id="674" r:id="rId39"/>
    <p:sldId id="675" r:id="rId40"/>
    <p:sldId id="676" r:id="rId41"/>
    <p:sldId id="677" r:id="rId42"/>
    <p:sldId id="755" r:id="rId43"/>
    <p:sldId id="756" r:id="rId44"/>
    <p:sldId id="757" r:id="rId45"/>
    <p:sldId id="758" r:id="rId46"/>
    <p:sldId id="759" r:id="rId47"/>
    <p:sldId id="760" r:id="rId48"/>
    <p:sldId id="681" r:id="rId49"/>
    <p:sldId id="682" r:id="rId50"/>
    <p:sldId id="683" r:id="rId51"/>
    <p:sldId id="684" r:id="rId52"/>
    <p:sldId id="685" r:id="rId53"/>
    <p:sldId id="686" r:id="rId54"/>
    <p:sldId id="687" r:id="rId55"/>
    <p:sldId id="688" r:id="rId56"/>
    <p:sldId id="689" r:id="rId57"/>
    <p:sldId id="690" r:id="rId58"/>
    <p:sldId id="762" r:id="rId59"/>
    <p:sldId id="763" r:id="rId60"/>
    <p:sldId id="765" r:id="rId61"/>
    <p:sldId id="766" r:id="rId62"/>
    <p:sldId id="767" r:id="rId63"/>
    <p:sldId id="768" r:id="rId64"/>
    <p:sldId id="769" r:id="rId65"/>
    <p:sldId id="770" r:id="rId66"/>
    <p:sldId id="771" r:id="rId67"/>
    <p:sldId id="764" r:id="rId68"/>
    <p:sldId id="772" r:id="rId69"/>
    <p:sldId id="773" r:id="rId70"/>
    <p:sldId id="774" r:id="rId71"/>
    <p:sldId id="775" r:id="rId72"/>
    <p:sldId id="776" r:id="rId73"/>
    <p:sldId id="777" r:id="rId74"/>
    <p:sldId id="778" r:id="rId75"/>
    <p:sldId id="779" r:id="rId76"/>
    <p:sldId id="780" r:id="rId77"/>
    <p:sldId id="781" r:id="rId78"/>
    <p:sldId id="782" r:id="rId79"/>
    <p:sldId id="783" r:id="rId80"/>
    <p:sldId id="784" r:id="rId81"/>
    <p:sldId id="785" r:id="rId82"/>
    <p:sldId id="786" r:id="rId83"/>
    <p:sldId id="787" r:id="rId84"/>
    <p:sldId id="788" r:id="rId85"/>
    <p:sldId id="789" r:id="rId86"/>
    <p:sldId id="790" r:id="rId87"/>
    <p:sldId id="791" r:id="rId88"/>
    <p:sldId id="792" r:id="rId89"/>
    <p:sldId id="793" r:id="rId90"/>
    <p:sldId id="794" r:id="rId91"/>
    <p:sldId id="795" r:id="rId92"/>
    <p:sldId id="796" r:id="rId93"/>
    <p:sldId id="801" r:id="rId94"/>
    <p:sldId id="797" r:id="rId95"/>
    <p:sldId id="802" r:id="rId96"/>
    <p:sldId id="798" r:id="rId97"/>
    <p:sldId id="800" r:id="rId98"/>
    <p:sldId id="799" r:id="rId99"/>
    <p:sldId id="803" r:id="rId100"/>
    <p:sldId id="804" r:id="rId101"/>
    <p:sldId id="805" r:id="rId102"/>
    <p:sldId id="806" r:id="rId103"/>
    <p:sldId id="807" r:id="rId104"/>
    <p:sldId id="808" r:id="rId105"/>
    <p:sldId id="809" r:id="rId106"/>
    <p:sldId id="810" r:id="rId107"/>
    <p:sldId id="811" r:id="rId108"/>
    <p:sldId id="812" r:id="rId109"/>
    <p:sldId id="813" r:id="rId110"/>
    <p:sldId id="814" r:id="rId111"/>
    <p:sldId id="815" r:id="rId112"/>
    <p:sldId id="817" r:id="rId113"/>
    <p:sldId id="818" r:id="rId114"/>
    <p:sldId id="819" r:id="rId115"/>
    <p:sldId id="820" r:id="rId116"/>
    <p:sldId id="821" r:id="rId117"/>
    <p:sldId id="822" r:id="rId118"/>
    <p:sldId id="823" r:id="rId119"/>
    <p:sldId id="827" r:id="rId120"/>
    <p:sldId id="828" r:id="rId121"/>
    <p:sldId id="829" r:id="rId122"/>
    <p:sldId id="824" r:id="rId123"/>
    <p:sldId id="830" r:id="rId124"/>
    <p:sldId id="831" r:id="rId125"/>
    <p:sldId id="825" r:id="rId126"/>
    <p:sldId id="826" r:id="rId127"/>
    <p:sldId id="832" r:id="rId128"/>
    <p:sldId id="833" r:id="rId129"/>
    <p:sldId id="834" r:id="rId130"/>
    <p:sldId id="835" r:id="rId131"/>
    <p:sldId id="836" r:id="rId132"/>
    <p:sldId id="837" r:id="rId133"/>
    <p:sldId id="838" r:id="rId134"/>
    <p:sldId id="841" r:id="rId135"/>
    <p:sldId id="842" r:id="rId136"/>
    <p:sldId id="843" r:id="rId137"/>
    <p:sldId id="844" r:id="rId138"/>
    <p:sldId id="848" r:id="rId139"/>
    <p:sldId id="849" r:id="rId140"/>
    <p:sldId id="850" r:id="rId141"/>
    <p:sldId id="851" r:id="rId142"/>
    <p:sldId id="717" r:id="rId143"/>
    <p:sldId id="719" r:id="rId144"/>
    <p:sldId id="718" r:id="rId145"/>
    <p:sldId id="720" r:id="rId146"/>
    <p:sldId id="721" r:id="rId147"/>
    <p:sldId id="722" r:id="rId148"/>
    <p:sldId id="723" r:id="rId149"/>
    <p:sldId id="853" r:id="rId150"/>
    <p:sldId id="852" r:id="rId151"/>
    <p:sldId id="845" r:id="rId152"/>
    <p:sldId id="846" r:id="rId153"/>
    <p:sldId id="847" r:id="rId154"/>
    <p:sldId id="654" r:id="rId155"/>
  </p:sldIdLst>
  <p:sldSz cx="9144000" cy="6858000" type="screen4x3"/>
  <p:notesSz cx="6858000" cy="9144000"/>
  <p:custShowLst>
    <p:custShow name="Custom Show 1" id="0">
      <p:sldLst/>
    </p:custShow>
  </p:custShow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4">
          <p15:clr>
            <a:srgbClr val="A4A3A4"/>
          </p15:clr>
        </p15:guide>
        <p15:guide id="2" pos="57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BB3E3"/>
    <a:srgbClr val="240F33"/>
    <a:srgbClr val="82C355"/>
    <a:srgbClr val="C4E3AF"/>
    <a:srgbClr val="9BCF77"/>
    <a:srgbClr val="B4DB99"/>
    <a:srgbClr val="9DD07A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06" autoAdjust="0"/>
    <p:restoredTop sz="94618" autoAdjust="0"/>
  </p:normalViewPr>
  <p:slideViewPr>
    <p:cSldViewPr>
      <p:cViewPr varScale="1">
        <p:scale>
          <a:sx n="64" d="100"/>
          <a:sy n="64" d="100"/>
        </p:scale>
        <p:origin x="504" y="44"/>
      </p:cViewPr>
      <p:guideLst>
        <p:guide orient="horz" pos="864"/>
        <p:guide pos="5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2964" y="108"/>
      </p:cViewPr>
      <p:guideLst>
        <p:guide orient="horz" pos="2880"/>
        <p:guide pos="2160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59" Type="http://schemas.openxmlformats.org/officeDocument/2006/relationships/theme" Target="theme/theme1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53" Type="http://schemas.openxmlformats.org/officeDocument/2006/relationships/slide" Target="slides/slide52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5" Type="http://schemas.openxmlformats.org/officeDocument/2006/relationships/slide" Target="slides/slide94.xml"/><Relationship Id="rId160" Type="http://schemas.openxmlformats.org/officeDocument/2006/relationships/tableStyles" Target="tableStyles.xml"/><Relationship Id="rId22" Type="http://schemas.openxmlformats.org/officeDocument/2006/relationships/slide" Target="slides/slide21.xml"/><Relationship Id="rId43" Type="http://schemas.openxmlformats.org/officeDocument/2006/relationships/slide" Target="slides/slide42.xml"/><Relationship Id="rId64" Type="http://schemas.openxmlformats.org/officeDocument/2006/relationships/slide" Target="slides/slide63.xml"/><Relationship Id="rId118" Type="http://schemas.openxmlformats.org/officeDocument/2006/relationships/slide" Target="slides/slide117.xml"/><Relationship Id="rId139" Type="http://schemas.openxmlformats.org/officeDocument/2006/relationships/slide" Target="slides/slide138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61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51" Type="http://schemas.openxmlformats.org/officeDocument/2006/relationships/slide" Target="slides/slide150.xml"/><Relationship Id="rId156" Type="http://schemas.openxmlformats.org/officeDocument/2006/relationships/notesMaster" Target="notesMasters/notesMaster1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presProps" Target="pres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slide" Target="slides/slide153.xml"/><Relationship Id="rId16" Type="http://schemas.openxmlformats.org/officeDocument/2006/relationships/slide" Target="slides/slide15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slide" Target="slides/slide143.xml"/><Relationship Id="rId90" Type="http://schemas.openxmlformats.org/officeDocument/2006/relationships/slide" Target="slides/slide89.xml"/><Relationship Id="rId27" Type="http://schemas.openxmlformats.org/officeDocument/2006/relationships/slide" Target="slides/slide26.xml"/><Relationship Id="rId48" Type="http://schemas.openxmlformats.org/officeDocument/2006/relationships/slide" Target="slides/slide47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34" Type="http://schemas.openxmlformats.org/officeDocument/2006/relationships/slide" Target="slides/slide133.xml"/><Relationship Id="rId80" Type="http://schemas.openxmlformats.org/officeDocument/2006/relationships/slide" Target="slides/slide79.xml"/><Relationship Id="rId155" Type="http://schemas.openxmlformats.org/officeDocument/2006/relationships/slide" Target="slides/slide15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MYA FOUAD MOHAMAD DAGHESTANI" userId="a436c0b0-45b9-4e41-97cd-63c07e065e95" providerId="ADAL" clId="{30E8E778-F772-4284-A54C-0C7F463FFD49}"/>
    <pc:docChg chg="undo modSld">
      <pc:chgData name="LAMYA FOUAD MOHAMAD DAGHESTANI" userId="a436c0b0-45b9-4e41-97cd-63c07e065e95" providerId="ADAL" clId="{30E8E778-F772-4284-A54C-0C7F463FFD49}" dt="2019-03-02T20:21:18.305" v="31" actId="1076"/>
      <pc:docMkLst>
        <pc:docMk/>
      </pc:docMkLst>
      <pc:sldChg chg="modSp">
        <pc:chgData name="LAMYA FOUAD MOHAMAD DAGHESTANI" userId="a436c0b0-45b9-4e41-97cd-63c07e065e95" providerId="ADAL" clId="{30E8E778-F772-4284-A54C-0C7F463FFD49}" dt="2019-03-02T20:20:37.610" v="30" actId="1076"/>
        <pc:sldMkLst>
          <pc:docMk/>
          <pc:sldMk cId="3609390454" sldId="729"/>
        </pc:sldMkLst>
        <pc:spChg chg="mod ord">
          <ac:chgData name="LAMYA FOUAD MOHAMAD DAGHESTANI" userId="a436c0b0-45b9-4e41-97cd-63c07e065e95" providerId="ADAL" clId="{30E8E778-F772-4284-A54C-0C7F463FFD49}" dt="2019-03-02T20:20:10.363" v="29"/>
          <ac:spMkLst>
            <pc:docMk/>
            <pc:sldMk cId="3609390454" sldId="729"/>
            <ac:spMk id="3" creationId="{00000000-0000-0000-0000-000000000000}"/>
          </ac:spMkLst>
        </pc:spChg>
        <pc:spChg chg="mod ord">
          <ac:chgData name="LAMYA FOUAD MOHAMAD DAGHESTANI" userId="a436c0b0-45b9-4e41-97cd-63c07e065e95" providerId="ADAL" clId="{30E8E778-F772-4284-A54C-0C7F463FFD49}" dt="2019-03-02T20:20:37.610" v="30" actId="1076"/>
          <ac:spMkLst>
            <pc:docMk/>
            <pc:sldMk cId="3609390454" sldId="729"/>
            <ac:spMk id="5" creationId="{00000000-0000-0000-0000-000000000000}"/>
          </ac:spMkLst>
        </pc:spChg>
      </pc:sldChg>
      <pc:sldChg chg="modSp">
        <pc:chgData name="LAMYA FOUAD MOHAMAD DAGHESTANI" userId="a436c0b0-45b9-4e41-97cd-63c07e065e95" providerId="ADAL" clId="{30E8E778-F772-4284-A54C-0C7F463FFD49}" dt="2019-03-02T20:21:18.305" v="31" actId="1076"/>
        <pc:sldMkLst>
          <pc:docMk/>
          <pc:sldMk cId="426936609" sldId="735"/>
        </pc:sldMkLst>
        <pc:picChg chg="mod">
          <ac:chgData name="LAMYA FOUAD MOHAMAD DAGHESTANI" userId="a436c0b0-45b9-4e41-97cd-63c07e065e95" providerId="ADAL" clId="{30E8E778-F772-4284-A54C-0C7F463FFD49}" dt="2019-03-02T20:21:18.305" v="31" actId="1076"/>
          <ac:picMkLst>
            <pc:docMk/>
            <pc:sldMk cId="426936609" sldId="735"/>
            <ac:picMk id="4" creationId="{00000000-0000-0000-0000-000000000000}"/>
          </ac:picMkLst>
        </pc:pic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2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2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2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2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2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2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2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12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82046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8674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72557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09905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99674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83283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37646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5856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65708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48200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85856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55648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56890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40623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12014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60940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68917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917635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368036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619130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537610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124734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52387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949370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704166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6593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84270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81519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71299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76023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12742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5781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1"/>
            </a:gs>
            <a:gs pos="100000">
              <a:srgbClr val="C4E3A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72" name="Rectangle 3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356600"/>
            <a:ext cx="7772400" cy="202631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Click to edit Master title style</a:t>
            </a:r>
          </a:p>
        </p:txBody>
      </p:sp>
      <p:sp>
        <p:nvSpPr>
          <p:cNvPr id="240673" name="Rectangle 3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459115"/>
            <a:ext cx="6400800" cy="1752600"/>
          </a:xfrm>
        </p:spPr>
        <p:txBody>
          <a:bodyPr anchor="ctr"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pic>
        <p:nvPicPr>
          <p:cNvPr id="65" name="Picture 64" descr="KAU-logo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86800" y="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9738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77705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8575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8575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89913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0">
              <a:schemeClr val="bg1"/>
            </a:gs>
            <a:gs pos="100000">
              <a:srgbClr val="C4E3A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270490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84261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5735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5735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40725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90196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4736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9419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56546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5585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C4E3A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0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64576"/>
            <a:ext cx="7772400" cy="112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8" name="Rectangle 3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41438"/>
            <a:ext cx="7772400" cy="4430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pic>
        <p:nvPicPr>
          <p:cNvPr id="35" name="Picture 34" descr="KAU-logo.jp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686800" y="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Rectangle 14"/>
          <p:cNvSpPr>
            <a:spLocks noChangeArrowheads="1"/>
          </p:cNvSpPr>
          <p:nvPr userDrawn="1"/>
        </p:nvSpPr>
        <p:spPr bwMode="auto">
          <a:xfrm>
            <a:off x="0" y="6781800"/>
            <a:ext cx="9144000" cy="76200"/>
          </a:xfrm>
          <a:prstGeom prst="rect">
            <a:avLst/>
          </a:prstGeom>
          <a:gradFill rotWithShape="0">
            <a:gsLst>
              <a:gs pos="0">
                <a:srgbClr val="DDDDDD"/>
              </a:gs>
              <a:gs pos="100000">
                <a:srgbClr val="DDDDDD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37" name="Rectangle 15"/>
          <p:cNvSpPr>
            <a:spLocks noChangeArrowheads="1"/>
          </p:cNvSpPr>
          <p:nvPr userDrawn="1"/>
        </p:nvSpPr>
        <p:spPr bwMode="auto">
          <a:xfrm>
            <a:off x="0" y="6477000"/>
            <a:ext cx="9144000" cy="76200"/>
          </a:xfrm>
          <a:prstGeom prst="rect">
            <a:avLst/>
          </a:prstGeom>
          <a:gradFill rotWithShape="0">
            <a:gsLst>
              <a:gs pos="0">
                <a:srgbClr val="EAEAEA">
                  <a:gamma/>
                  <a:shade val="46275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38" name="Rectangle 16"/>
          <p:cNvSpPr>
            <a:spLocks noChangeArrowheads="1"/>
          </p:cNvSpPr>
          <p:nvPr userDrawn="1"/>
        </p:nvSpPr>
        <p:spPr bwMode="auto">
          <a:xfrm>
            <a:off x="0" y="6553200"/>
            <a:ext cx="9144000" cy="228600"/>
          </a:xfrm>
          <a:prstGeom prst="rect">
            <a:avLst/>
          </a:prstGeom>
          <a:gradFill rotWithShape="0">
            <a:gsLst>
              <a:gs pos="0">
                <a:srgbClr val="EAEAEA">
                  <a:gamma/>
                  <a:shade val="81176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81176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39" name="Text Box 17"/>
          <p:cNvSpPr txBox="1">
            <a:spLocks noChangeArrowheads="1"/>
          </p:cNvSpPr>
          <p:nvPr userDrawn="1"/>
        </p:nvSpPr>
        <p:spPr bwMode="auto">
          <a:xfrm>
            <a:off x="0" y="6553200"/>
            <a:ext cx="91440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27432" rIns="0" bIns="0">
            <a:spAutoFit/>
          </a:bodyPr>
          <a:lstStyle/>
          <a:p>
            <a:pPr algn="ctr" eaLnBrk="0" hangingPunct="0">
              <a:defRPr/>
            </a:pPr>
            <a:r>
              <a:rPr lang="en-US" sz="1200" b="1" dirty="0">
                <a:latin typeface="Arial" charset="0"/>
                <a:cs typeface="Arial" charset="0"/>
              </a:rPr>
              <a:t>Chapter 6:</a:t>
            </a:r>
            <a:r>
              <a:rPr lang="en-US" sz="1200" b="1" baseline="0" dirty="0">
                <a:latin typeface="Arial" charset="0"/>
                <a:cs typeface="Arial" charset="0"/>
              </a:rPr>
              <a:t> Methods</a:t>
            </a:r>
            <a:endParaRPr lang="en-US" sz="1200" b="1" i="1" dirty="0">
              <a:latin typeface="Arial" charset="0"/>
              <a:cs typeface="Arial" charset="0"/>
            </a:endParaRPr>
          </a:p>
        </p:txBody>
      </p:sp>
      <p:sp>
        <p:nvSpPr>
          <p:cNvPr id="40" name="Text Box 18"/>
          <p:cNvSpPr txBox="1">
            <a:spLocks noChangeArrowheads="1"/>
          </p:cNvSpPr>
          <p:nvPr userDrawn="1"/>
        </p:nvSpPr>
        <p:spPr bwMode="auto">
          <a:xfrm>
            <a:off x="8077200" y="6553200"/>
            <a:ext cx="9906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27432" rIns="0" bIns="0">
            <a:spAutoFit/>
          </a:bodyPr>
          <a:lstStyle/>
          <a:p>
            <a:pPr algn="r" eaLnBrk="0" hangingPunct="0">
              <a:defRPr/>
            </a:pPr>
            <a:r>
              <a:rPr lang="en-US" sz="1000" i="1">
                <a:latin typeface="Arial" charset="0"/>
                <a:cs typeface="Arial" charset="0"/>
              </a:rPr>
              <a:t>page </a:t>
            </a:r>
            <a:fld id="{50B22645-DC31-4892-A364-81D5F1FDD504}" type="slidenum">
              <a:rPr lang="en-US" sz="1000" i="1">
                <a:latin typeface="Arial" charset="0"/>
                <a:cs typeface="Arial" charset="0"/>
              </a:rPr>
              <a:pPr algn="r" eaLnBrk="0" hangingPunct="0">
                <a:defRPr/>
              </a:pPr>
              <a:t>‹#›</a:t>
            </a:fld>
            <a:endParaRPr lang="en-US" sz="1000" i="1">
              <a:latin typeface="Arial" charset="0"/>
              <a:cs typeface="Arial" charset="0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11113" y="6550025"/>
            <a:ext cx="1540806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US" sz="1000" i="1" dirty="0"/>
              <a:t>© Dr. Jonathan Cazalas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895" r:id="rId3"/>
    <p:sldLayoutId id="2147483896" r:id="rId4"/>
    <p:sldLayoutId id="2147483897" r:id="rId5"/>
    <p:sldLayoutId id="2147483898" r:id="rId6"/>
    <p:sldLayoutId id="2147483899" r:id="rId7"/>
    <p:sldLayoutId id="2147483900" r:id="rId8"/>
    <p:sldLayoutId id="2147483901" r:id="rId9"/>
    <p:sldLayoutId id="2147483902" r:id="rId10"/>
    <p:sldLayoutId id="214748390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F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://www.cs.armstrong.edu/liang/intro11e/html/TestMethodOverloading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://www.cs.armstrong.edu/liang/intro11e/html/TestRandomCharacter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5" Type="http://schemas.openxmlformats.org/officeDocument/2006/relationships/image" Target="../media/image54.wmf"/><Relationship Id="rId4" Type="http://schemas.openxmlformats.org/officeDocument/2006/relationships/oleObject" Target="../embeddings/oleObject32.bin"/></Relationships>
</file>

<file path=ppt/slides/_rels/slide1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5" Type="http://schemas.openxmlformats.org/officeDocument/2006/relationships/image" Target="../media/image54.wmf"/><Relationship Id="rId4" Type="http://schemas.openxmlformats.org/officeDocument/2006/relationships/oleObject" Target="../embeddings/oleObject33.bin"/></Relationships>
</file>

<file path=ppt/slides/_rels/slide1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54.wmf"/><Relationship Id="rId4" Type="http://schemas.openxmlformats.org/officeDocument/2006/relationships/oleObject" Target="../embeddings/oleObject34.bin"/></Relationships>
</file>

<file path=ppt/slides/_rels/slide1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5" Type="http://schemas.openxmlformats.org/officeDocument/2006/relationships/image" Target="../media/image54.wmf"/><Relationship Id="rId4" Type="http://schemas.openxmlformats.org/officeDocument/2006/relationships/oleObject" Target="../embeddings/oleObject35.bin"/></Relationships>
</file>

<file path=ppt/slides/_rels/slide1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5" Type="http://schemas.openxmlformats.org/officeDocument/2006/relationships/image" Target="../media/image54.wmf"/><Relationship Id="rId4" Type="http://schemas.openxmlformats.org/officeDocument/2006/relationships/oleObject" Target="../embeddings/oleObject36.bin"/></Relationships>
</file>

<file path=ppt/slides/_rels/slide1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5" Type="http://schemas.openxmlformats.org/officeDocument/2006/relationships/image" Target="../media/image54.wmf"/><Relationship Id="rId4" Type="http://schemas.openxmlformats.org/officeDocument/2006/relationships/oleObject" Target="../embeddings/oleObject37.bin"/></Relationships>
</file>

<file path=ppt/slides/_rels/slide1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5" Type="http://schemas.openxmlformats.org/officeDocument/2006/relationships/image" Target="../media/image54.wmf"/><Relationship Id="rId4" Type="http://schemas.openxmlformats.org/officeDocument/2006/relationships/oleObject" Target="../embeddings/oleObject38.bin"/></Relationships>
</file>

<file path=ppt/slides/_rels/slide1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://www.cs.armstrong.edu/liang/intro11e/html/PrintCalendarSkeleton.html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://www.cs.armstrong.edu/liang/intro11e/html/PrintCalendar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://www.cs.armstrong.edu/liang/intro11e/html/TestMax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1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2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3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4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5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6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7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8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9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0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1.bin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1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12.wmf"/><Relationship Id="rId4" Type="http://schemas.openxmlformats.org/officeDocument/2006/relationships/oleObject" Target="../embeddings/oleObject12.bin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12.wmf"/><Relationship Id="rId4" Type="http://schemas.openxmlformats.org/officeDocument/2006/relationships/oleObject" Target="../embeddings/oleObject14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17.bin"/><Relationship Id="rId5" Type="http://schemas.openxmlformats.org/officeDocument/2006/relationships/image" Target="../media/image12.wmf"/><Relationship Id="rId4" Type="http://schemas.openxmlformats.org/officeDocument/2006/relationships/oleObject" Target="../embeddings/oleObject16.bin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19.bin"/><Relationship Id="rId5" Type="http://schemas.openxmlformats.org/officeDocument/2006/relationships/image" Target="../media/image12.wmf"/><Relationship Id="rId4" Type="http://schemas.openxmlformats.org/officeDocument/2006/relationships/oleObject" Target="../embeddings/oleObject18.bin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12.wmf"/><Relationship Id="rId4" Type="http://schemas.openxmlformats.org/officeDocument/2006/relationships/oleObject" Target="../embeddings/oleObject20.bin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1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23.bin"/><Relationship Id="rId5" Type="http://schemas.openxmlformats.org/officeDocument/2006/relationships/image" Target="../media/image12.wmf"/><Relationship Id="rId4" Type="http://schemas.openxmlformats.org/officeDocument/2006/relationships/oleObject" Target="../embeddings/oleObject22.bin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25.bin"/><Relationship Id="rId5" Type="http://schemas.openxmlformats.org/officeDocument/2006/relationships/image" Target="../media/image12.wmf"/><Relationship Id="rId4" Type="http://schemas.openxmlformats.org/officeDocument/2006/relationships/oleObject" Target="../embeddings/oleObject24.bin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27.bin"/><Relationship Id="rId5" Type="http://schemas.openxmlformats.org/officeDocument/2006/relationships/image" Target="../media/image12.wmf"/><Relationship Id="rId4" Type="http://schemas.openxmlformats.org/officeDocument/2006/relationships/oleObject" Target="../embeddings/oleObject26.bin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29.bin"/><Relationship Id="rId5" Type="http://schemas.openxmlformats.org/officeDocument/2006/relationships/image" Target="../media/image12.wmf"/><Relationship Id="rId4" Type="http://schemas.openxmlformats.org/officeDocument/2006/relationships/oleObject" Target="../embeddings/oleObject28.bin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7" Type="http://schemas.openxmlformats.org/officeDocument/2006/relationships/image" Target="../media/image2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31.bin"/><Relationship Id="rId5" Type="http://schemas.openxmlformats.org/officeDocument/2006/relationships/image" Target="../media/image12.wmf"/><Relationship Id="rId4" Type="http://schemas.openxmlformats.org/officeDocument/2006/relationships/oleObject" Target="../embeddings/oleObject30.bin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://www.cs.armstrong.edu/liang/intro11e/html/TestVoidMethod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://www.cs.armstrong.edu/liang/intro11e/html/TestReturnGradeMethod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hyperlink" Target="http://www.cs.armstrong.edu/liang/intro11e/html/Increment.html" TargetMode="Externa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.armstrong.edu/liang/intro11e/html/TestPassByValue.html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.armstrong.edu/liang/intro11e/html/GreatestCommonDivisorMethod.html" TargetMode="Externa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.armstrong.edu/liang/intro11e/html/GreatestCommonDivisorMethod.html" TargetMode="Externa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://www.cs.armstrong.edu/liang/intro11e/html/PrimeNumberMethod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685800" y="663840"/>
            <a:ext cx="7772400" cy="2026315"/>
          </a:xfrm>
        </p:spPr>
        <p:txBody>
          <a:bodyPr/>
          <a:lstStyle/>
          <a:p>
            <a:r>
              <a:rPr lang="en-US" dirty="0"/>
              <a:t>Chapter 6:</a:t>
            </a:r>
            <a:br>
              <a:rPr lang="en-US" dirty="0"/>
            </a:br>
            <a:r>
              <a:rPr lang="en-US" dirty="0"/>
              <a:t>Methods</a:t>
            </a:r>
          </a:p>
        </p:txBody>
      </p:sp>
      <p:pic>
        <p:nvPicPr>
          <p:cNvPr id="3" name="Picture 2" descr="http://jessicarbrown.com/images/ft-cpp-loo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3390595"/>
            <a:ext cx="7239000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3129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Defining a Method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679530" cy="5083152"/>
          </a:xfrm>
        </p:spPr>
        <p:txBody>
          <a:bodyPr/>
          <a:lstStyle/>
          <a:p>
            <a:r>
              <a:rPr lang="en-US" dirty="0"/>
              <a:t>Sample method:</a:t>
            </a:r>
          </a:p>
          <a:p>
            <a:pPr lvl="1"/>
            <a:r>
              <a:rPr lang="en-US" dirty="0"/>
              <a:t>We will now look at a sample method</a:t>
            </a:r>
          </a:p>
          <a:p>
            <a:pPr lvl="1"/>
            <a:r>
              <a:rPr lang="en-US" dirty="0"/>
              <a:t>This method is VERY easy</a:t>
            </a:r>
          </a:p>
          <a:p>
            <a:pPr lvl="2"/>
            <a:r>
              <a:rPr lang="en-US" dirty="0"/>
              <a:t>Given two integers, find the larger value</a:t>
            </a:r>
          </a:p>
          <a:p>
            <a:pPr lvl="1"/>
            <a:r>
              <a:rPr lang="en-US" dirty="0"/>
              <a:t>Although the logic is easy, we will study this sample method in detail</a:t>
            </a:r>
          </a:p>
          <a:p>
            <a:pPr lvl="1"/>
            <a:r>
              <a:rPr lang="en-US" dirty="0"/>
              <a:t>We need to understand the anatomy of a method</a:t>
            </a:r>
          </a:p>
          <a:p>
            <a:pPr lvl="2"/>
            <a:r>
              <a:rPr lang="en-US" dirty="0"/>
              <a:t>anatomy: a study of the structure or internal workings of something</a:t>
            </a:r>
          </a:p>
          <a:p>
            <a:pPr lvl="2"/>
            <a:r>
              <a:rPr lang="en-US" dirty="0"/>
              <a:t>In summary: we need to fully understand all components of the method and how it works!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453994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4" y="1341437"/>
            <a:ext cx="8834955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Example 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max</a:t>
            </a:r>
            <a:r>
              <a:rPr lang="en-US" alt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dirty="0">
                <a:cs typeface="Times New Roman" panose="02020603050405020304" pitchFamily="18" charset="0"/>
              </a:rPr>
              <a:t>method: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Previously, we made a 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max</a:t>
            </a:r>
            <a:r>
              <a:rPr lang="en-US" alt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dirty="0">
                <a:cs typeface="Times New Roman" panose="02020603050405020304" pitchFamily="18" charset="0"/>
              </a:rPr>
              <a:t>method to find the max value of two integers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What if the two values were doubles?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Solution: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Create another method with the same name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The only difference is that the data type of the parameters will be double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So now your program has two 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max</a:t>
            </a:r>
            <a:r>
              <a:rPr lang="en-US" alt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dirty="0">
                <a:cs typeface="Times New Roman" panose="02020603050405020304" pitchFamily="18" charset="0"/>
              </a:rPr>
              <a:t>methods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One that works with integers and one that works for doubles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Overloading Methods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324598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4" y="1341437"/>
            <a:ext cx="8834955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Example 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max</a:t>
            </a:r>
            <a:r>
              <a:rPr lang="en-US" alt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dirty="0">
                <a:cs typeface="Times New Roman" panose="02020603050405020304" pitchFamily="18" charset="0"/>
              </a:rPr>
              <a:t>method: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So now if you call the max method with two integers, the specific method that expects two integers will be invoked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And if you call the max method with two doubles, the specific method that expects two doubles will be invoked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This is referred to as method overloading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The Java compiler determines which method to use based on the method signature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Overloading Methods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066919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Program 6: </a:t>
            </a:r>
            <a:r>
              <a:rPr lang="en-US" dirty="0" err="1"/>
              <a:t>TestMethodOverloading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1" y="1341437"/>
            <a:ext cx="8564314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Write a program that finds the max of two integers, the max of two doubles, and the max of three doubles</a:t>
            </a:r>
            <a:endParaRPr lang="en-US" dirty="0"/>
          </a:p>
          <a:p>
            <a:r>
              <a:rPr lang="en-US" dirty="0"/>
              <a:t>Remember:</a:t>
            </a:r>
          </a:p>
          <a:p>
            <a:pPr lvl="1"/>
            <a:r>
              <a:rPr lang="en-US" dirty="0"/>
              <a:t>Step 1: Problem-solving Phase</a:t>
            </a:r>
          </a:p>
          <a:p>
            <a:pPr lvl="1"/>
            <a:r>
              <a:rPr lang="en-US" dirty="0"/>
              <a:t>Step 2: Implementation Phase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250871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525909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Algorithm: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We need three methods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And all of them will be called max!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One will compute max of two integers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One will compute max of two doubles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One will compute max of three doubles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Program 6: </a:t>
            </a:r>
            <a:r>
              <a:rPr lang="en-US" dirty="0" err="1"/>
              <a:t>TestMethodOverloading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279854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4891127"/>
          </a:xfrm>
        </p:spPr>
        <p:txBody>
          <a:bodyPr/>
          <a:lstStyle/>
          <a:p>
            <a:r>
              <a:rPr lang="en-US" b="1" dirty="0"/>
              <a:t>Step 2</a:t>
            </a:r>
            <a:r>
              <a:rPr lang="en-US" dirty="0"/>
              <a:t>: Implementation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Program 6: </a:t>
            </a:r>
            <a:r>
              <a:rPr lang="en-US" dirty="0" err="1"/>
              <a:t>TestMethodOverloading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3406" y="2200040"/>
            <a:ext cx="6737187" cy="36951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27853059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4891127"/>
          </a:xfrm>
        </p:spPr>
        <p:txBody>
          <a:bodyPr/>
          <a:lstStyle/>
          <a:p>
            <a:r>
              <a:rPr lang="en-US" b="1" dirty="0"/>
              <a:t>Step 2</a:t>
            </a:r>
            <a:r>
              <a:rPr lang="en-US" dirty="0"/>
              <a:t>: Implementation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Program 6: </a:t>
            </a:r>
            <a:r>
              <a:rPr lang="en-US" dirty="0" err="1"/>
              <a:t>TestMethodOverloading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335" y="2008015"/>
            <a:ext cx="7143330" cy="43560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71996739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4583887"/>
          </a:xfrm>
        </p:spPr>
        <p:txBody>
          <a:bodyPr/>
          <a:lstStyle/>
          <a:p>
            <a:r>
              <a:rPr lang="en-US" dirty="0"/>
              <a:t>Run the Program: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Rectangle 10">
            <a:hlinkClick r:id="rId2"/>
          </p:cNvPr>
          <p:cNvSpPr>
            <a:spLocks noChangeArrowheads="1"/>
          </p:cNvSpPr>
          <p:nvPr/>
        </p:nvSpPr>
        <p:spPr bwMode="auto">
          <a:xfrm>
            <a:off x="2190890" y="6002135"/>
            <a:ext cx="4762220" cy="343245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solidFill>
              <a:schemeClr val="accent1"/>
            </a:solidFill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u="sng" dirty="0">
                <a:solidFill>
                  <a:srgbClr val="FFFF00"/>
                </a:solidFill>
                <a:latin typeface="Courier"/>
              </a:rPr>
              <a:t>Click here</a:t>
            </a:r>
            <a:r>
              <a:rPr lang="en-US" altLang="en-US" sz="1800" b="1" dirty="0">
                <a:solidFill>
                  <a:schemeClr val="bg1"/>
                </a:solidFill>
                <a:latin typeface="Courier"/>
              </a:rPr>
              <a:t> to view and trace code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Program 6: </a:t>
            </a:r>
            <a:r>
              <a:rPr lang="en-US" dirty="0" err="1"/>
              <a:t>TestMethodOverloading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738" y="2604147"/>
            <a:ext cx="8688432" cy="10168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1319356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4" y="1341437"/>
            <a:ext cx="8834955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What is Ambiguous Invocation?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Sometimes there are two (or more) possible methods that match the invocation (the method call)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The result: the compiler cannot determine which method should be used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This is referred to as ambiguous invocation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ambiguous means “not clear”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Ambiguous invocations will cause a compile error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Ambiguous Invocation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70508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4" y="1341437"/>
            <a:ext cx="8834955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Example:</a:t>
            </a:r>
          </a:p>
          <a:p>
            <a:pPr marL="0" indent="0">
              <a:buNone/>
            </a:pPr>
            <a:endParaRPr lang="en-US" altLang="en-US" dirty="0"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Ambiguous Invocation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7880" y="2046420"/>
            <a:ext cx="7988240" cy="4278094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Courier"/>
              </a:rPr>
              <a:t>public class </a:t>
            </a:r>
            <a:r>
              <a:rPr lang="en-US" dirty="0" err="1">
                <a:latin typeface="Courier"/>
              </a:rPr>
              <a:t>AmbiguousOverloading</a:t>
            </a:r>
            <a:r>
              <a:rPr lang="en-US" dirty="0">
                <a:latin typeface="Courier"/>
              </a:rPr>
              <a:t> {</a:t>
            </a:r>
          </a:p>
          <a:p>
            <a:r>
              <a:rPr lang="en-US" dirty="0">
                <a:latin typeface="Courier"/>
              </a:rPr>
              <a:t>	public static void main(String[] </a:t>
            </a:r>
            <a:r>
              <a:rPr lang="en-US" dirty="0" err="1">
                <a:latin typeface="Courier"/>
              </a:rPr>
              <a:t>args</a:t>
            </a:r>
            <a:r>
              <a:rPr lang="en-US" dirty="0">
                <a:latin typeface="Courier"/>
              </a:rPr>
              <a:t>) {</a:t>
            </a:r>
          </a:p>
          <a:p>
            <a:r>
              <a:rPr lang="en-US" dirty="0">
                <a:latin typeface="Courier"/>
              </a:rPr>
              <a:t>		</a:t>
            </a:r>
            <a:r>
              <a:rPr lang="en-US" dirty="0" err="1">
                <a:latin typeface="Courier"/>
              </a:rPr>
              <a:t>System.out.println</a:t>
            </a:r>
            <a:r>
              <a:rPr lang="en-US" dirty="0">
                <a:latin typeface="Courier"/>
              </a:rPr>
              <a:t>(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max(1, 2)</a:t>
            </a:r>
            <a:r>
              <a:rPr lang="en-US" dirty="0">
                <a:latin typeface="Courier"/>
              </a:rPr>
              <a:t>);</a:t>
            </a:r>
          </a:p>
          <a:p>
            <a:r>
              <a:rPr lang="en-US" dirty="0">
                <a:latin typeface="Courier"/>
              </a:rPr>
              <a:t>	}</a:t>
            </a:r>
          </a:p>
          <a:p>
            <a:r>
              <a:rPr lang="en-US" dirty="0">
                <a:latin typeface="Courier"/>
              </a:rPr>
              <a:t>	public static double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max(</a:t>
            </a:r>
            <a:r>
              <a:rPr lang="en-US" b="1" dirty="0" err="1">
                <a:solidFill>
                  <a:srgbClr val="00B0F0"/>
                </a:solidFill>
                <a:latin typeface="Courier"/>
              </a:rPr>
              <a:t>int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 num1, double num2)</a:t>
            </a:r>
            <a:r>
              <a:rPr lang="en-US" dirty="0">
                <a:latin typeface="Courier"/>
              </a:rPr>
              <a:t> {</a:t>
            </a:r>
          </a:p>
          <a:p>
            <a:r>
              <a:rPr lang="en-US" dirty="0">
                <a:latin typeface="Courier"/>
              </a:rPr>
              <a:t>		if (num1 &gt; num2)</a:t>
            </a:r>
          </a:p>
          <a:p>
            <a:r>
              <a:rPr lang="en-US" dirty="0">
                <a:latin typeface="Courier"/>
              </a:rPr>
              <a:t>			return num1;</a:t>
            </a:r>
          </a:p>
          <a:p>
            <a:r>
              <a:rPr lang="en-US" dirty="0">
                <a:latin typeface="Courier"/>
              </a:rPr>
              <a:t>		else</a:t>
            </a:r>
          </a:p>
          <a:p>
            <a:r>
              <a:rPr lang="en-US" dirty="0">
                <a:latin typeface="Courier"/>
              </a:rPr>
              <a:t>			return num2;</a:t>
            </a:r>
          </a:p>
          <a:p>
            <a:r>
              <a:rPr lang="en-US" dirty="0">
                <a:latin typeface="Courier"/>
              </a:rPr>
              <a:t>	}</a:t>
            </a:r>
          </a:p>
          <a:p>
            <a:r>
              <a:rPr lang="en-US" dirty="0">
                <a:latin typeface="Courier"/>
              </a:rPr>
              <a:t>	public static double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max(double num1, </a:t>
            </a:r>
            <a:r>
              <a:rPr lang="en-US" b="1" dirty="0" err="1">
                <a:solidFill>
                  <a:srgbClr val="00B0F0"/>
                </a:solidFill>
                <a:latin typeface="Courier"/>
              </a:rPr>
              <a:t>int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 num2)</a:t>
            </a:r>
            <a:r>
              <a:rPr lang="en-US" dirty="0">
                <a:latin typeface="Courier"/>
              </a:rPr>
              <a:t> {</a:t>
            </a:r>
          </a:p>
          <a:p>
            <a:r>
              <a:rPr lang="en-US" dirty="0">
                <a:latin typeface="Courier"/>
              </a:rPr>
              <a:t>		if (num1 &gt; num2)</a:t>
            </a:r>
          </a:p>
          <a:p>
            <a:r>
              <a:rPr lang="en-US" dirty="0">
                <a:latin typeface="Courier"/>
              </a:rPr>
              <a:t>			return num1;</a:t>
            </a:r>
          </a:p>
          <a:p>
            <a:r>
              <a:rPr lang="en-US" dirty="0">
                <a:latin typeface="Courier"/>
              </a:rPr>
              <a:t>		else</a:t>
            </a:r>
          </a:p>
          <a:p>
            <a:r>
              <a:rPr lang="en-US" dirty="0">
                <a:latin typeface="Courier"/>
              </a:rPr>
              <a:t>			return num2;</a:t>
            </a:r>
          </a:p>
          <a:p>
            <a:r>
              <a:rPr lang="en-US" dirty="0">
                <a:latin typeface="Courier"/>
              </a:rPr>
              <a:t>	}</a:t>
            </a:r>
          </a:p>
          <a:p>
            <a:r>
              <a:rPr lang="en-US" dirty="0">
                <a:latin typeface="Courier"/>
              </a:rPr>
              <a:t>}</a:t>
            </a:r>
            <a:endParaRPr lang="en-US" dirty="0">
              <a:solidFill>
                <a:schemeClr val="tx1"/>
              </a:solidFill>
              <a:latin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2416022694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4" y="1341437"/>
            <a:ext cx="8834955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Example: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So in this Class, we have two 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max</a:t>
            </a:r>
            <a:r>
              <a:rPr lang="en-US" alt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dirty="0">
                <a:cs typeface="Times New Roman" panose="02020603050405020304" pitchFamily="18" charset="0"/>
              </a:rPr>
              <a:t>methods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Both have two parameters: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The 1</a:t>
            </a:r>
            <a:r>
              <a:rPr lang="en-US" altLang="en-US" baseline="30000" dirty="0">
                <a:cs typeface="Times New Roman" panose="02020603050405020304" pitchFamily="18" charset="0"/>
              </a:rPr>
              <a:t>st</a:t>
            </a:r>
            <a:r>
              <a:rPr lang="en-US" altLang="en-US" dirty="0">
                <a:cs typeface="Times New Roman" panose="02020603050405020304" pitchFamily="18" charset="0"/>
              </a:rPr>
              <a:t> has: </a:t>
            </a:r>
            <a:r>
              <a:rPr lang="en-US" alt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int</a:t>
            </a:r>
            <a:r>
              <a:rPr lang="en-US" alt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dirty="0">
                <a:cs typeface="Times New Roman" panose="02020603050405020304" pitchFamily="18" charset="0"/>
              </a:rPr>
              <a:t>and 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double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The 2</a:t>
            </a:r>
            <a:r>
              <a:rPr lang="en-US" altLang="en-US" baseline="30000" dirty="0">
                <a:cs typeface="Times New Roman" panose="02020603050405020304" pitchFamily="18" charset="0"/>
              </a:rPr>
              <a:t>nd</a:t>
            </a:r>
            <a:r>
              <a:rPr lang="en-US" altLang="en-US" dirty="0">
                <a:cs typeface="Times New Roman" panose="02020603050405020304" pitchFamily="18" charset="0"/>
              </a:rPr>
              <a:t> method has: 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double</a:t>
            </a:r>
            <a:r>
              <a:rPr lang="en-US" alt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dirty="0">
                <a:cs typeface="Times New Roman" panose="02020603050405020304" pitchFamily="18" charset="0"/>
              </a:rPr>
              <a:t>and </a:t>
            </a:r>
            <a:r>
              <a:rPr lang="en-US" alt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int</a:t>
            </a:r>
            <a:endParaRPr lang="en-US" altLang="en-US" b="1" dirty="0">
              <a:solidFill>
                <a:srgbClr val="00B0F0"/>
              </a:solidFill>
              <a:latin typeface="Courier"/>
              <a:cs typeface="Times New Roman" panose="02020603050405020304" pitchFamily="18" charset="0"/>
            </a:endParaRP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Neither method is better than the other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In summary: the compiler cannot choose a “best” option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Result: compiler error</a:t>
            </a:r>
          </a:p>
          <a:p>
            <a:pPr lvl="1"/>
            <a:endParaRPr lang="en-US" altLang="en-US" dirty="0"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Ambiguous Invocation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3243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Defining a Method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679530" cy="5083152"/>
          </a:xfrm>
        </p:spPr>
        <p:txBody>
          <a:bodyPr/>
          <a:lstStyle/>
          <a:p>
            <a:r>
              <a:rPr lang="en-US" dirty="0"/>
              <a:t>Sample method:</a:t>
            </a:r>
          </a:p>
          <a:p>
            <a:pPr lvl="1"/>
            <a:r>
              <a:rPr lang="en-US" dirty="0"/>
              <a:t>Given two integers, determine the maximum value</a:t>
            </a:r>
          </a:p>
          <a:p>
            <a:pPr lvl="1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566" y="3083355"/>
            <a:ext cx="8121678" cy="32983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57890641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Check Point</a:t>
            </a:r>
            <a:endParaRPr lang="en-US" sz="54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5044747"/>
          </a:xfrm>
        </p:spPr>
        <p:txBody>
          <a:bodyPr/>
          <a:lstStyle/>
          <a:p>
            <a:r>
              <a:rPr lang="en-US" dirty="0"/>
              <a:t>What is wrong in the following program: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Signatures MUST be different</a:t>
            </a:r>
          </a:p>
          <a:p>
            <a:pPr lvl="1"/>
            <a:r>
              <a:rPr lang="en-US" dirty="0"/>
              <a:t>Here, they are the same!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971550" lvl="1" indent="-514350">
              <a:buFont typeface="+mj-lt"/>
              <a:buAutoNum type="alphaLcParenR"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7880" y="2064473"/>
            <a:ext cx="7988240" cy="2862322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>
                <a:latin typeface="Courier"/>
              </a:rPr>
              <a:t>public class Test {</a:t>
            </a:r>
          </a:p>
          <a:p>
            <a:r>
              <a:rPr lang="en-US" sz="2000" dirty="0">
                <a:latin typeface="Courier"/>
              </a:rPr>
              <a:t>	public static void </a:t>
            </a:r>
            <a:r>
              <a:rPr lang="en-US" sz="2000" dirty="0" err="1">
                <a:latin typeface="Courier"/>
              </a:rPr>
              <a:t>someMethod</a:t>
            </a:r>
            <a:r>
              <a:rPr lang="en-US" sz="2000" dirty="0">
                <a:latin typeface="Courier"/>
              </a:rPr>
              <a:t>(</a:t>
            </a:r>
            <a:r>
              <a:rPr lang="en-US" sz="2000" dirty="0" err="1">
                <a:latin typeface="Courier"/>
              </a:rPr>
              <a:t>int</a:t>
            </a:r>
            <a:r>
              <a:rPr lang="en-US" sz="2000" dirty="0">
                <a:latin typeface="Courier"/>
              </a:rPr>
              <a:t> x) {</a:t>
            </a:r>
          </a:p>
          <a:p>
            <a:r>
              <a:rPr lang="en-US" sz="2000" dirty="0">
                <a:latin typeface="Courier"/>
              </a:rPr>
              <a:t>		</a:t>
            </a:r>
          </a:p>
          <a:p>
            <a:r>
              <a:rPr lang="en-US" sz="2000" dirty="0">
                <a:latin typeface="Courier"/>
              </a:rPr>
              <a:t>	}</a:t>
            </a:r>
          </a:p>
          <a:p>
            <a:r>
              <a:rPr lang="en-US" sz="2000" dirty="0">
                <a:latin typeface="Courier"/>
              </a:rPr>
              <a:t>	</a:t>
            </a:r>
          </a:p>
          <a:p>
            <a:r>
              <a:rPr lang="en-US" sz="2000" dirty="0">
                <a:latin typeface="Courier"/>
              </a:rPr>
              <a:t>	public static </a:t>
            </a:r>
            <a:r>
              <a:rPr lang="en-US" sz="2000" dirty="0" err="1">
                <a:latin typeface="Courier"/>
              </a:rPr>
              <a:t>int</a:t>
            </a:r>
            <a:r>
              <a:rPr lang="en-US" sz="2000" dirty="0">
                <a:latin typeface="Courier"/>
              </a:rPr>
              <a:t> </a:t>
            </a:r>
            <a:r>
              <a:rPr lang="en-US" sz="2000" dirty="0" err="1">
                <a:latin typeface="Courier"/>
              </a:rPr>
              <a:t>someMethod</a:t>
            </a:r>
            <a:r>
              <a:rPr lang="en-US" sz="2000" dirty="0">
                <a:latin typeface="Courier"/>
              </a:rPr>
              <a:t>(</a:t>
            </a:r>
            <a:r>
              <a:rPr lang="en-US" sz="2000" dirty="0" err="1">
                <a:latin typeface="Courier"/>
              </a:rPr>
              <a:t>int</a:t>
            </a:r>
            <a:r>
              <a:rPr lang="en-US" sz="2000" dirty="0">
                <a:latin typeface="Courier"/>
              </a:rPr>
              <a:t> y) {</a:t>
            </a:r>
          </a:p>
          <a:p>
            <a:r>
              <a:rPr lang="en-US" sz="2000" dirty="0">
                <a:latin typeface="Courier"/>
              </a:rPr>
              <a:t>		return y;</a:t>
            </a:r>
          </a:p>
          <a:p>
            <a:r>
              <a:rPr lang="en-US" sz="2000" dirty="0">
                <a:latin typeface="Courier"/>
              </a:rPr>
              <a:t>	}</a:t>
            </a:r>
          </a:p>
          <a:p>
            <a:r>
              <a:rPr lang="en-US" sz="2000" dirty="0">
                <a:latin typeface="Courier"/>
              </a:rPr>
              <a:t>}</a:t>
            </a:r>
            <a:endParaRPr lang="en-US" sz="2000" dirty="0">
              <a:solidFill>
                <a:schemeClr val="tx1"/>
              </a:solidFill>
              <a:latin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167079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Check Point</a:t>
            </a:r>
            <a:endParaRPr lang="en-US" sz="54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5044747"/>
          </a:xfrm>
        </p:spPr>
        <p:txBody>
          <a:bodyPr/>
          <a:lstStyle/>
          <a:p>
            <a:r>
              <a:rPr lang="en-US" dirty="0"/>
              <a:t>Given two method definitions:</a:t>
            </a:r>
          </a:p>
          <a:p>
            <a:pPr marL="457200" lvl="1" indent="0">
              <a:buNone/>
            </a:pPr>
            <a:r>
              <a:rPr lang="fr-FR" sz="2400" b="1" dirty="0">
                <a:latin typeface="Courier"/>
              </a:rPr>
              <a:t>public </a:t>
            </a:r>
            <a:r>
              <a:rPr lang="fr-FR" sz="2400" b="1" dirty="0" err="1">
                <a:latin typeface="Courier"/>
              </a:rPr>
              <a:t>static</a:t>
            </a:r>
            <a:r>
              <a:rPr lang="fr-FR" sz="2400" b="1" dirty="0">
                <a:latin typeface="Courier"/>
              </a:rPr>
              <a:t> double m(double x, double y)</a:t>
            </a:r>
          </a:p>
          <a:p>
            <a:pPr marL="457200" lvl="1" indent="0">
              <a:buNone/>
            </a:pPr>
            <a:endParaRPr lang="en-US" sz="2400" b="1" dirty="0">
              <a:latin typeface="Courier"/>
            </a:endParaRPr>
          </a:p>
          <a:p>
            <a:pPr marL="457200" lvl="1" indent="0">
              <a:buNone/>
            </a:pPr>
            <a:r>
              <a:rPr lang="en-US" sz="2400" b="1" dirty="0">
                <a:latin typeface="Courier"/>
              </a:rPr>
              <a:t>public static double m(</a:t>
            </a:r>
            <a:r>
              <a:rPr lang="en-US" sz="2400" b="1" dirty="0" err="1">
                <a:latin typeface="Courier"/>
              </a:rPr>
              <a:t>int</a:t>
            </a:r>
            <a:r>
              <a:rPr lang="en-US" sz="2400" b="1" dirty="0">
                <a:latin typeface="Courier"/>
              </a:rPr>
              <a:t> x, double y)</a:t>
            </a:r>
          </a:p>
          <a:p>
            <a:pPr lvl="1"/>
            <a:endParaRPr lang="en-US" dirty="0"/>
          </a:p>
          <a:p>
            <a:pPr marL="400050" lvl="1" indent="0">
              <a:buNone/>
            </a:pPr>
            <a:r>
              <a:rPr lang="en-US" dirty="0"/>
              <a:t>tell which of the two methods is invoked for: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/>
              <a:t>double z = m(4, 5);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/>
              <a:t>double z = m(4, 5.4);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/>
              <a:t>double z = m(4.5, 5.4);</a:t>
            </a:r>
          </a:p>
          <a:p>
            <a:endParaRPr lang="en-US" dirty="0"/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971550" lvl="1" indent="-514350">
              <a:buFont typeface="+mj-lt"/>
              <a:buAutoNum type="alphaLcParenR"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2467813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4" y="1341437"/>
            <a:ext cx="8834955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Reminder from Chapter 2: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The scope of a variable is the part of the program where the variable is understood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While we discussed “scope” previously, we now discuss it in more detail!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A variable declared inside a method is referred to as a local variable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The scope of a local variable begins from the declaration and continues until the end of the block that contains the variable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A local variable must be declared and assigned a value before it can be used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Scope of Local Variables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004343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4" y="1341437"/>
            <a:ext cx="8834955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Scope details: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A parameter is a local variable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And a parameter is “declared” inside the method signature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This means the scope of parameters are for the entire method!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A variable declared in the initial-action part of a 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for </a:t>
            </a:r>
            <a:r>
              <a:rPr lang="en-US" altLang="en-US" dirty="0">
                <a:cs typeface="Times New Roman" panose="02020603050405020304" pitchFamily="18" charset="0"/>
              </a:rPr>
              <a:t>loop has its scope in the entire loop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However, a variable declared inside a 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for</a:t>
            </a:r>
            <a:r>
              <a:rPr lang="en-US" altLang="en-US" dirty="0">
                <a:cs typeface="Times New Roman" panose="02020603050405020304" pitchFamily="18" charset="0"/>
              </a:rPr>
              <a:t>-loop body has its scope limited inside the loop body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from the declaration to the end of the 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for</a:t>
            </a:r>
            <a:r>
              <a:rPr lang="en-US" altLang="en-US" dirty="0">
                <a:cs typeface="Times New Roman" panose="02020603050405020304" pitchFamily="18" charset="0"/>
              </a:rPr>
              <a:t>-loop block</a:t>
            </a:r>
          </a:p>
          <a:p>
            <a:pPr lvl="2"/>
            <a:endParaRPr lang="en-US" altLang="en-US" dirty="0"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Scope of Local Variables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6678813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4" y="1341437"/>
            <a:ext cx="8834955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Scope details: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Scope of Local Variables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112" y="2238445"/>
            <a:ext cx="7343775" cy="38671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37464181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4" y="1341437"/>
            <a:ext cx="8834955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Scope details: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You can declare a local variable with the same name in different blocks in a method.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So even though the name is the same, you can do this with the condition IF it is in different blocks in the method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You cannot declare a local variable twice within the same block or in nested blocks</a:t>
            </a:r>
          </a:p>
          <a:p>
            <a:pPr lvl="1"/>
            <a:endParaRPr lang="en-US" altLang="en-US" dirty="0">
              <a:cs typeface="Times New Roman" panose="02020603050405020304" pitchFamily="18" charset="0"/>
            </a:endParaRP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Consider the following picture…</a:t>
            </a:r>
          </a:p>
          <a:p>
            <a:pPr lvl="2"/>
            <a:endParaRPr lang="en-US" altLang="en-US" dirty="0"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Scope of Local Variables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163424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4" y="1341437"/>
            <a:ext cx="8834955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Scope details: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Scope of Local Variables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282" y="2353660"/>
            <a:ext cx="8692263" cy="34751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14498152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Program 7: </a:t>
            </a:r>
            <a:r>
              <a:rPr lang="en-US" dirty="0" err="1"/>
              <a:t>RandomCharacter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1" y="1341437"/>
            <a:ext cx="8564314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Write a class, which has methods to generate a random character, a random lowercase letter, a random uppercase letter, and a random digit character. Then write a program to print 175 random lowercase letters.</a:t>
            </a:r>
            <a:endParaRPr lang="en-US" dirty="0"/>
          </a:p>
          <a:p>
            <a:r>
              <a:rPr lang="en-US" dirty="0"/>
              <a:t>Remember:</a:t>
            </a:r>
          </a:p>
          <a:p>
            <a:pPr lvl="1"/>
            <a:r>
              <a:rPr lang="en-US" dirty="0"/>
              <a:t>Step 1: Problem-solving Phase</a:t>
            </a:r>
          </a:p>
          <a:p>
            <a:pPr lvl="1"/>
            <a:r>
              <a:rPr lang="en-US" dirty="0"/>
              <a:t>Step 2: Implementation Phase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868780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525909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Reminder: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A character is coded using an integer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So generating a random character really means generating a random integer!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Remember: every possible character has a Unicode value between 0 and FFFF in hexadecimal (65535 in decimal)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So generating a random character really means generating a random decimal value between 0 and 65535 inclusive</a:t>
            </a:r>
          </a:p>
          <a:p>
            <a:pPr marL="1371600" lvl="3" indent="0">
              <a:buNone/>
            </a:pP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(</a:t>
            </a:r>
            <a:r>
              <a:rPr lang="en-US" altLang="en-US" b="1" dirty="0" err="1">
                <a:latin typeface="Courier"/>
                <a:cs typeface="Times New Roman" panose="02020603050405020304" pitchFamily="18" charset="0"/>
              </a:rPr>
              <a:t>int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) (</a:t>
            </a:r>
            <a:r>
              <a:rPr lang="en-US" altLang="en-US" b="1" dirty="0" err="1">
                <a:latin typeface="Courier"/>
                <a:cs typeface="Times New Roman" panose="02020603050405020304" pitchFamily="18" charset="0"/>
              </a:rPr>
              <a:t>Math.random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() * (65535 + 1))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Program 7: </a:t>
            </a:r>
            <a:r>
              <a:rPr lang="en-US" dirty="0" err="1"/>
              <a:t>RandomCharacter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48279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Details: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So how do we generate a random lowercase letter?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Well, you can either remember the exact decimal values for each character (hard to remember)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OR you can just cast the character values as </a:t>
            </a:r>
            <a:r>
              <a:rPr lang="en-US" altLang="en-US" dirty="0" err="1">
                <a:cs typeface="Times New Roman" panose="02020603050405020304" pitchFamily="18" charset="0"/>
              </a:rPr>
              <a:t>ints</a:t>
            </a:r>
            <a:endParaRPr lang="en-US" altLang="en-US" dirty="0">
              <a:cs typeface="Times New Roman" panose="02020603050405020304" pitchFamily="18" charset="0"/>
            </a:endParaRPr>
          </a:p>
          <a:p>
            <a:pPr marL="1371600" lvl="3" indent="0">
              <a:buNone/>
            </a:pP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(</a:t>
            </a:r>
            <a:r>
              <a:rPr lang="en-US" altLang="en-US" b="1" dirty="0" err="1">
                <a:latin typeface="Courier"/>
                <a:cs typeface="Times New Roman" panose="02020603050405020304" pitchFamily="18" charset="0"/>
              </a:rPr>
              <a:t>int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) ‘a’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For example, the line above will give us the integer value of ‘a’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So we want a random integer between </a:t>
            </a:r>
            <a:r>
              <a:rPr lang="en-US" altLang="en-US" b="1" dirty="0">
                <a:cs typeface="Times New Roman" panose="02020603050405020304" pitchFamily="18" charset="0"/>
              </a:rPr>
              <a:t>(</a:t>
            </a:r>
            <a:r>
              <a:rPr lang="en-US" altLang="en-US" b="1" dirty="0" err="1">
                <a:cs typeface="Times New Roman" panose="02020603050405020304" pitchFamily="18" charset="0"/>
              </a:rPr>
              <a:t>int</a:t>
            </a:r>
            <a:r>
              <a:rPr lang="en-US" altLang="en-US" b="1" dirty="0">
                <a:cs typeface="Times New Roman" panose="02020603050405020304" pitchFamily="18" charset="0"/>
              </a:rPr>
              <a:t>) ‘a’</a:t>
            </a:r>
            <a:r>
              <a:rPr lang="en-US" altLang="en-US" dirty="0">
                <a:cs typeface="Times New Roman" panose="02020603050405020304" pitchFamily="18" charset="0"/>
              </a:rPr>
              <a:t> and </a:t>
            </a:r>
            <a:r>
              <a:rPr lang="en-US" altLang="en-US" b="1" dirty="0">
                <a:cs typeface="Times New Roman" panose="02020603050405020304" pitchFamily="18" charset="0"/>
              </a:rPr>
              <a:t>(</a:t>
            </a:r>
            <a:r>
              <a:rPr lang="en-US" altLang="en-US" b="1" dirty="0" err="1">
                <a:cs typeface="Times New Roman" panose="02020603050405020304" pitchFamily="18" charset="0"/>
              </a:rPr>
              <a:t>int</a:t>
            </a:r>
            <a:r>
              <a:rPr lang="en-US" altLang="en-US" b="1" dirty="0">
                <a:cs typeface="Times New Roman" panose="02020603050405020304" pitchFamily="18" charset="0"/>
              </a:rPr>
              <a:t>) ‘z’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Solution:</a:t>
            </a:r>
          </a:p>
          <a:p>
            <a:pPr marL="1371600" lvl="3" indent="0">
              <a:buNone/>
            </a:pPr>
            <a:r>
              <a:rPr lang="en-US" sz="1600" b="1" dirty="0">
                <a:latin typeface="Courier"/>
              </a:rPr>
              <a:t>(</a:t>
            </a:r>
            <a:r>
              <a:rPr lang="en-US" sz="1600" b="1" dirty="0" err="1">
                <a:latin typeface="Courier"/>
              </a:rPr>
              <a:t>int</a:t>
            </a:r>
            <a:r>
              <a:rPr lang="en-US" sz="1600" b="1" dirty="0">
                <a:latin typeface="Courier"/>
              </a:rPr>
              <a:t>)((</a:t>
            </a:r>
            <a:r>
              <a:rPr lang="en-US" sz="1600" b="1" dirty="0" err="1">
                <a:latin typeface="Courier"/>
              </a:rPr>
              <a:t>int</a:t>
            </a:r>
            <a:r>
              <a:rPr lang="en-US" sz="1600" b="1" dirty="0">
                <a:latin typeface="Courier"/>
              </a:rPr>
              <a:t>)'a' + </a:t>
            </a:r>
            <a:r>
              <a:rPr lang="en-US" sz="1600" b="1" dirty="0" err="1">
                <a:latin typeface="Courier"/>
              </a:rPr>
              <a:t>Math.random</a:t>
            </a:r>
            <a:r>
              <a:rPr lang="en-US" sz="1600" b="1" dirty="0">
                <a:latin typeface="Courier"/>
              </a:rPr>
              <a:t>() * ((</a:t>
            </a:r>
            <a:r>
              <a:rPr lang="en-US" sz="1600" b="1" dirty="0" err="1">
                <a:latin typeface="Courier"/>
              </a:rPr>
              <a:t>int</a:t>
            </a:r>
            <a:r>
              <a:rPr lang="en-US" sz="1600" b="1" dirty="0">
                <a:latin typeface="Courier"/>
              </a:rPr>
              <a:t>)'z' - (</a:t>
            </a:r>
            <a:r>
              <a:rPr lang="en-US" sz="1600" b="1" dirty="0" err="1">
                <a:latin typeface="Courier"/>
              </a:rPr>
              <a:t>int</a:t>
            </a:r>
            <a:r>
              <a:rPr lang="en-US" sz="1600" b="1" dirty="0">
                <a:latin typeface="Courier"/>
              </a:rPr>
              <a:t>)'a' + 1))</a:t>
            </a:r>
            <a:endParaRPr lang="en-US" altLang="en-US" sz="1600" b="1" dirty="0">
              <a:latin typeface="Courier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Program 7: </a:t>
            </a:r>
            <a:r>
              <a:rPr lang="en-US" dirty="0" err="1"/>
              <a:t>RandomCharacter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8028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Defining a Method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679530" cy="5083152"/>
          </a:xfrm>
        </p:spPr>
        <p:txBody>
          <a:bodyPr/>
          <a:lstStyle/>
          <a:p>
            <a:r>
              <a:rPr lang="en-US" b="1" dirty="0"/>
              <a:t>Method Header:</a:t>
            </a:r>
          </a:p>
          <a:p>
            <a:pPr lvl="1"/>
            <a:r>
              <a:rPr lang="en-US" dirty="0"/>
              <a:t>Specifies the modifiers, return value type, method name, and parameters of the method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161" y="3118521"/>
            <a:ext cx="8121678" cy="32983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Rectangle 7"/>
          <p:cNvSpPr/>
          <p:nvPr/>
        </p:nvSpPr>
        <p:spPr bwMode="auto">
          <a:xfrm>
            <a:off x="616285" y="3390595"/>
            <a:ext cx="5415105" cy="998530"/>
          </a:xfrm>
          <a:prstGeom prst="rect">
            <a:avLst/>
          </a:prstGeom>
          <a:solidFill>
            <a:srgbClr val="CBB3E3">
              <a:alpha val="34902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36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Details: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It is actually even easier than this though!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All numeric operators can be applied to char operands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The char operand will be implicitly cast to an </a:t>
            </a:r>
            <a:r>
              <a:rPr lang="en-US" altLang="en-US" dirty="0" err="1">
                <a:cs typeface="Times New Roman" panose="02020603050405020304" pitchFamily="18" charset="0"/>
              </a:rPr>
              <a:t>int</a:t>
            </a:r>
            <a:r>
              <a:rPr lang="en-US" altLang="en-US" dirty="0">
                <a:cs typeface="Times New Roman" panose="02020603050405020304" pitchFamily="18" charset="0"/>
              </a:rPr>
              <a:t> if the other operand is an </a:t>
            </a:r>
            <a:r>
              <a:rPr lang="en-US" altLang="en-US" dirty="0" err="1">
                <a:cs typeface="Times New Roman" panose="02020603050405020304" pitchFamily="18" charset="0"/>
              </a:rPr>
              <a:t>int</a:t>
            </a:r>
            <a:r>
              <a:rPr lang="en-US" altLang="en-US" dirty="0">
                <a:cs typeface="Times New Roman" panose="02020603050405020304" pitchFamily="18" charset="0"/>
              </a:rPr>
              <a:t> or a char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Therefore, the previous expression can be simplified to:</a:t>
            </a:r>
          </a:p>
          <a:p>
            <a:pPr marL="1371600" lvl="3" indent="0">
              <a:buNone/>
            </a:pPr>
            <a:r>
              <a:rPr lang="en-US" b="1" dirty="0">
                <a:latin typeface="Courier"/>
              </a:rPr>
              <a:t>'a' + </a:t>
            </a:r>
            <a:r>
              <a:rPr lang="en-US" b="1" dirty="0" err="1">
                <a:latin typeface="Courier"/>
              </a:rPr>
              <a:t>Math.random</a:t>
            </a:r>
            <a:r>
              <a:rPr lang="en-US" b="1" dirty="0">
                <a:latin typeface="Courier"/>
              </a:rPr>
              <a:t>() * ('z' - 'a' + 1)</a:t>
            </a:r>
            <a:endParaRPr lang="en-US" altLang="en-US" b="1" dirty="0">
              <a:latin typeface="Courier"/>
              <a:cs typeface="Times New Roman" panose="02020603050405020304" pitchFamily="18" charset="0"/>
            </a:endParaRP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And a random lowercase letter is:</a:t>
            </a:r>
          </a:p>
          <a:p>
            <a:pPr marL="1371600" lvl="3" indent="0">
              <a:buNone/>
            </a:pPr>
            <a:r>
              <a:rPr lang="en-US" b="1" dirty="0">
                <a:latin typeface="Courier"/>
              </a:rPr>
              <a:t>(char)('a' + </a:t>
            </a:r>
            <a:r>
              <a:rPr lang="en-US" b="1" dirty="0" err="1">
                <a:latin typeface="Courier"/>
              </a:rPr>
              <a:t>Math.random</a:t>
            </a:r>
            <a:r>
              <a:rPr lang="en-US" b="1" dirty="0">
                <a:latin typeface="Courier"/>
              </a:rPr>
              <a:t>() * ('z' - 'a' + 1))</a:t>
            </a:r>
            <a:endParaRPr lang="en-US" altLang="en-US" b="1" dirty="0">
              <a:latin typeface="Courier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Program 7: </a:t>
            </a:r>
            <a:r>
              <a:rPr lang="en-US" dirty="0" err="1"/>
              <a:t>RandomCharacter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733197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Details: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This allows us to realize a very simply but useful discovery: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A random character between any two characters, ch1 and ch2 (with ch1 &lt; ch2) can be generated as follows:</a:t>
            </a:r>
          </a:p>
          <a:p>
            <a:pPr marL="1371600" lvl="3" indent="0">
              <a:buNone/>
            </a:pPr>
            <a:r>
              <a:rPr lang="sv-SE" b="1" dirty="0">
                <a:solidFill>
                  <a:srgbClr val="00B0F0"/>
                </a:solidFill>
                <a:latin typeface="Courier"/>
              </a:rPr>
              <a:t>(char)(ch1 + Math.random() * (ch2 – ch1 + 1))</a:t>
            </a:r>
            <a:endParaRPr lang="en-US" altLang="en-US" b="1" dirty="0">
              <a:solidFill>
                <a:srgbClr val="00B0F0"/>
              </a:solidFill>
              <a:latin typeface="Courier"/>
              <a:cs typeface="Times New Roman" panose="02020603050405020304" pitchFamily="18" charset="0"/>
            </a:endParaRP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So now we can make a generic method, which will have two characters as parameters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And this generic method will generate the random character between those two character parameters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We now make a class with five overloaded methods to get a certain type of character randomly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Program 7: </a:t>
            </a:r>
            <a:r>
              <a:rPr lang="en-US" dirty="0" err="1"/>
              <a:t>RandomCharacter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070415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4891127"/>
          </a:xfrm>
        </p:spPr>
        <p:txBody>
          <a:bodyPr/>
          <a:lstStyle/>
          <a:p>
            <a:r>
              <a:rPr lang="en-US" b="1" dirty="0"/>
              <a:t>Step 2</a:t>
            </a:r>
            <a:r>
              <a:rPr lang="en-US" dirty="0"/>
              <a:t>: Implementation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Program 7: </a:t>
            </a:r>
            <a:r>
              <a:rPr lang="en-US" dirty="0" err="1"/>
              <a:t>RandomCharacter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021" y="2112598"/>
            <a:ext cx="7329957" cy="41199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57320524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4891127"/>
          </a:xfrm>
        </p:spPr>
        <p:txBody>
          <a:bodyPr/>
          <a:lstStyle/>
          <a:p>
            <a:r>
              <a:rPr lang="en-US" b="1" dirty="0"/>
              <a:t>Step 2</a:t>
            </a:r>
            <a:r>
              <a:rPr lang="en-US" dirty="0"/>
              <a:t>: Implementation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Program 7: </a:t>
            </a:r>
            <a:r>
              <a:rPr lang="en-US" dirty="0" err="1"/>
              <a:t>RandomCharacter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225" y="2615496"/>
            <a:ext cx="6097550" cy="234300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09702819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Algorithm: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So now we need to solve the original problem:</a:t>
            </a:r>
            <a:br>
              <a:rPr lang="en-US" altLang="en-US" dirty="0">
                <a:cs typeface="Times New Roman" panose="02020603050405020304" pitchFamily="18" charset="0"/>
              </a:rPr>
            </a:br>
            <a:r>
              <a:rPr lang="en-US" altLang="en-US" dirty="0">
                <a:cs typeface="Times New Roman" panose="02020603050405020304" pitchFamily="18" charset="0"/>
              </a:rPr>
              <a:t>Print 175 random lowercase letters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Only 25 letters per line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This is easy!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We will have a loop, and inside the loop, we will simply call our method each time, of course with ‘a’ and ‘z’ as parameters</a:t>
            </a:r>
          </a:p>
          <a:p>
            <a:pPr lvl="2"/>
            <a:endParaRPr lang="en-US" altLang="en-US" dirty="0"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Program 7: </a:t>
            </a:r>
            <a:r>
              <a:rPr lang="en-US" dirty="0" err="1"/>
              <a:t>RandomCharacter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233669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4891127"/>
          </a:xfrm>
        </p:spPr>
        <p:txBody>
          <a:bodyPr/>
          <a:lstStyle/>
          <a:p>
            <a:r>
              <a:rPr lang="en-US" b="1" dirty="0"/>
              <a:t>Step 2</a:t>
            </a:r>
            <a:r>
              <a:rPr lang="en-US" dirty="0"/>
              <a:t>: Implementation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Program 7: </a:t>
            </a:r>
            <a:r>
              <a:rPr lang="en-US" dirty="0" err="1"/>
              <a:t>RandomCharacter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281" y="2066236"/>
            <a:ext cx="8333437" cy="42431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26845023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4583887"/>
          </a:xfrm>
        </p:spPr>
        <p:txBody>
          <a:bodyPr/>
          <a:lstStyle/>
          <a:p>
            <a:r>
              <a:rPr lang="en-US" dirty="0"/>
              <a:t>Run the Program: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Rectangle 10">
            <a:hlinkClick r:id="rId2"/>
          </p:cNvPr>
          <p:cNvSpPr>
            <a:spLocks noChangeArrowheads="1"/>
          </p:cNvSpPr>
          <p:nvPr/>
        </p:nvSpPr>
        <p:spPr bwMode="auto">
          <a:xfrm>
            <a:off x="2190890" y="6002135"/>
            <a:ext cx="4762220" cy="343245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solidFill>
              <a:schemeClr val="accent1"/>
            </a:solidFill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u="sng" dirty="0">
                <a:solidFill>
                  <a:srgbClr val="FFFF00"/>
                </a:solidFill>
                <a:latin typeface="Courier"/>
              </a:rPr>
              <a:t>Click here</a:t>
            </a:r>
            <a:r>
              <a:rPr lang="en-US" altLang="en-US" sz="1800" b="1" dirty="0">
                <a:solidFill>
                  <a:schemeClr val="bg1"/>
                </a:solidFill>
                <a:latin typeface="Courier"/>
              </a:rPr>
              <a:t> to view and trace code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Program 7: </a:t>
            </a:r>
            <a:r>
              <a:rPr lang="en-US" dirty="0" err="1"/>
              <a:t>RandomCharacter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735" y="2507280"/>
            <a:ext cx="8282529" cy="17537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6958413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4" y="1341437"/>
            <a:ext cx="8834955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Main idea for developing software!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To develop quality software, programmers must fully understand and be comfortable with the idea of method abstraction</a:t>
            </a:r>
          </a:p>
          <a:p>
            <a:r>
              <a:rPr lang="en-US" altLang="en-US" dirty="0">
                <a:cs typeface="Times New Roman" panose="02020603050405020304" pitchFamily="18" charset="0"/>
              </a:rPr>
              <a:t>What is method abstraction?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We separate the implementation of a method from the actual use of the method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The client/customer can use a method without knowing how to actually code it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The details of the method are hidden from the client</a:t>
            </a:r>
          </a:p>
          <a:p>
            <a:pPr lvl="2"/>
            <a:endParaRPr lang="en-US" altLang="en-US" dirty="0"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Method Abstraction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893748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4" y="1341437"/>
            <a:ext cx="8834955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Information Hiding (Encapsulation)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Again, the details of the implementation are encapsulated inside the method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And they are hidden from the client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This is called Information Hiding or encapsulation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The client has access to the method header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They can call the method with certain parameters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And they hope to get a return value from the method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But what is inside the method is hidden from them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In fact, they don’t care…they just want it to work!</a:t>
            </a:r>
          </a:p>
          <a:p>
            <a:pPr lvl="2"/>
            <a:endParaRPr lang="en-US" altLang="en-US" dirty="0"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Method Abstraction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182032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4" y="1341437"/>
            <a:ext cx="8834955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Information Hiding (Encapsulation)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So think of the method as a “BLACK BOX” that contains the implementation…but it is hidden </a:t>
            </a:r>
          </a:p>
          <a:p>
            <a:pPr lvl="2"/>
            <a:endParaRPr lang="en-US" altLang="en-US" dirty="0"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Method Abstraction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5908" y="3467405"/>
            <a:ext cx="5772183" cy="25594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340526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Defining a Method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679530" cy="5083152"/>
          </a:xfrm>
        </p:spPr>
        <p:txBody>
          <a:bodyPr/>
          <a:lstStyle/>
          <a:p>
            <a:r>
              <a:rPr lang="en-US" b="1" dirty="0"/>
              <a:t>Modifiers:</a:t>
            </a:r>
          </a:p>
          <a:p>
            <a:pPr lvl="1"/>
            <a:r>
              <a:rPr lang="en-US" dirty="0"/>
              <a:t>The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static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/>
              <a:t>modifier is used for all methods in 202</a:t>
            </a:r>
          </a:p>
          <a:p>
            <a:pPr lvl="2"/>
            <a:r>
              <a:rPr lang="en-US" dirty="0"/>
              <a:t>the reason will be discussed later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566" y="3083355"/>
            <a:ext cx="8121678" cy="32983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Freeform 9"/>
          <p:cNvSpPr/>
          <p:nvPr/>
        </p:nvSpPr>
        <p:spPr bwMode="auto">
          <a:xfrm>
            <a:off x="1611052" y="3544215"/>
            <a:ext cx="1386343" cy="815205"/>
          </a:xfrm>
          <a:custGeom>
            <a:avLst/>
            <a:gdLst>
              <a:gd name="connsiteX0" fmla="*/ 234193 w 1386343"/>
              <a:gd name="connsiteY0" fmla="*/ 0 h 815205"/>
              <a:gd name="connsiteX1" fmla="*/ 963888 w 1386343"/>
              <a:gd name="connsiteY1" fmla="*/ 0 h 815205"/>
              <a:gd name="connsiteX2" fmla="*/ 963888 w 1386343"/>
              <a:gd name="connsiteY2" fmla="*/ 576075 h 815205"/>
              <a:gd name="connsiteX3" fmla="*/ 1386343 w 1386343"/>
              <a:gd name="connsiteY3" fmla="*/ 576075 h 815205"/>
              <a:gd name="connsiteX4" fmla="*/ 1386343 w 1386343"/>
              <a:gd name="connsiteY4" fmla="*/ 815205 h 815205"/>
              <a:gd name="connsiteX5" fmla="*/ 0 w 1386343"/>
              <a:gd name="connsiteY5" fmla="*/ 815205 h 815205"/>
              <a:gd name="connsiteX6" fmla="*/ 0 w 1386343"/>
              <a:gd name="connsiteY6" fmla="*/ 576075 h 815205"/>
              <a:gd name="connsiteX7" fmla="*/ 234193 w 1386343"/>
              <a:gd name="connsiteY7" fmla="*/ 576075 h 815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86343" h="815205">
                <a:moveTo>
                  <a:pt x="234193" y="0"/>
                </a:moveTo>
                <a:lnTo>
                  <a:pt x="963888" y="0"/>
                </a:lnTo>
                <a:lnTo>
                  <a:pt x="963888" y="576075"/>
                </a:lnTo>
                <a:lnTo>
                  <a:pt x="1386343" y="576075"/>
                </a:lnTo>
                <a:lnTo>
                  <a:pt x="1386343" y="815205"/>
                </a:lnTo>
                <a:lnTo>
                  <a:pt x="0" y="815205"/>
                </a:lnTo>
                <a:lnTo>
                  <a:pt x="0" y="576075"/>
                </a:lnTo>
                <a:lnTo>
                  <a:pt x="234193" y="576075"/>
                </a:lnTo>
                <a:close/>
              </a:path>
            </a:pathLst>
          </a:custGeom>
          <a:solidFill>
            <a:srgbClr val="CBB3E3">
              <a:alpha val="34902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418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4" y="1341437"/>
            <a:ext cx="8834955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Method Abstraction helps makes programs easier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because the implementation of a specific idea is removed from the main body of the program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So the program is easier to read and understand</a:t>
            </a:r>
          </a:p>
          <a:p>
            <a:r>
              <a:rPr lang="en-US" altLang="en-US" dirty="0">
                <a:cs typeface="Times New Roman" panose="02020603050405020304" pitchFamily="18" charset="0"/>
              </a:rPr>
              <a:t>This idea is part of Stepwise Refinement</a:t>
            </a:r>
          </a:p>
          <a:p>
            <a:r>
              <a:rPr lang="en-US" altLang="en-US" dirty="0">
                <a:cs typeface="Times New Roman" panose="02020603050405020304" pitchFamily="18" charset="0"/>
              </a:rPr>
              <a:t>What is stepwise refinement?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The idea of solving a larger problem/program in smaller steps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Certainly, solving something small is easier than solving something larger</a:t>
            </a:r>
          </a:p>
          <a:p>
            <a:pPr lvl="2"/>
            <a:endParaRPr lang="en-US" altLang="en-US" dirty="0"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>
                <a:cs typeface="Courier New" panose="02070309020205020404" pitchFamily="49" charset="0"/>
              </a:rPr>
              <a:t>Stepwise Refinement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601780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4" y="1341437"/>
            <a:ext cx="8834955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Method Abstraction helps makes programs easier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because the implementation of a specific idea is removed from the main body of the program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So the program is easier to read and understand</a:t>
            </a:r>
          </a:p>
          <a:p>
            <a:r>
              <a:rPr lang="en-US" altLang="en-US" dirty="0">
                <a:cs typeface="Times New Roman" panose="02020603050405020304" pitchFamily="18" charset="0"/>
              </a:rPr>
              <a:t>This idea is part of Stepwise Refinement</a:t>
            </a:r>
          </a:p>
          <a:p>
            <a:r>
              <a:rPr lang="en-US" altLang="en-US" dirty="0">
                <a:cs typeface="Times New Roman" panose="02020603050405020304" pitchFamily="18" charset="0"/>
              </a:rPr>
              <a:t>What is stepwise refinement?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The idea of solving a larger problem/program in smaller steps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Certainly, solving something small is easier than solving something larger</a:t>
            </a:r>
          </a:p>
          <a:p>
            <a:pPr lvl="2"/>
            <a:endParaRPr lang="en-US" altLang="en-US" dirty="0"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>
                <a:cs typeface="Courier New" panose="02070309020205020404" pitchFamily="49" charset="0"/>
              </a:rPr>
              <a:t>Stepwise Refinement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263819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Program 8: </a:t>
            </a:r>
            <a:r>
              <a:rPr lang="en-US" dirty="0" err="1"/>
              <a:t>PrintCalendar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1" y="1341437"/>
            <a:ext cx="8564314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Write a program that prompts the user to enter the calendar year and month and then displays the exact calendar for that input.</a:t>
            </a:r>
          </a:p>
          <a:p>
            <a:endParaRPr lang="en-US" dirty="0"/>
          </a:p>
          <a:p>
            <a:r>
              <a:rPr lang="en-US" dirty="0"/>
              <a:t>Remember:</a:t>
            </a:r>
          </a:p>
          <a:p>
            <a:pPr lvl="1"/>
            <a:r>
              <a:rPr lang="en-US" dirty="0"/>
              <a:t>Step 1: Problem-solving Phase</a:t>
            </a:r>
          </a:p>
          <a:p>
            <a:pPr lvl="1"/>
            <a:r>
              <a:rPr lang="en-US" dirty="0"/>
              <a:t>Step 2: Implementation Phase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545693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Expected output:</a:t>
            </a:r>
          </a:p>
          <a:p>
            <a:pPr lvl="2"/>
            <a:endParaRPr lang="en-US" altLang="en-US" dirty="0"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Program 8: </a:t>
            </a:r>
            <a:r>
              <a:rPr lang="en-US" dirty="0" err="1"/>
              <a:t>PrintCalendar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316" y="2737710"/>
            <a:ext cx="8691368" cy="34266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07649852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Requirements: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First requirement: do NOT START CODING!!!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New programmers want to start code right away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And they also care about the DETAILS of the program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Yes, details are important…but not at the beginning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The main requirement is to truly understand what the programming is asking of you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So for this problem, let us use method abstraction to isolate the details from the actual program design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Program 8: </a:t>
            </a:r>
            <a:r>
              <a:rPr lang="en-US" dirty="0" err="1"/>
              <a:t>PrintCalendar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888989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Problem Components: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We can start by breaking the program into two main components: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Get input from user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Print the calendar</a:t>
            </a:r>
          </a:p>
          <a:p>
            <a:pPr lvl="3"/>
            <a:endParaRPr lang="en-US" altLang="en-US" dirty="0">
              <a:cs typeface="Times New Roman" panose="02020603050405020304" pitchFamily="18" charset="0"/>
            </a:endParaRPr>
          </a:p>
          <a:p>
            <a:pPr lvl="3"/>
            <a:endParaRPr lang="en-US" altLang="en-US" dirty="0">
              <a:cs typeface="Times New Roman" panose="02020603050405020304" pitchFamily="18" charset="0"/>
            </a:endParaRPr>
          </a:p>
          <a:p>
            <a:pPr lvl="3"/>
            <a:endParaRPr lang="en-US" altLang="en-US" dirty="0">
              <a:cs typeface="Times New Roman" panose="02020603050405020304" pitchFamily="18" charset="0"/>
            </a:endParaRP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Clearly, getting input from the user is easy and can be left for later discussion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The main work is in printing the calendar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Program 8: </a:t>
            </a:r>
            <a:r>
              <a:rPr lang="en-US" dirty="0" err="1"/>
              <a:t>PrintCalendar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9975" y="3236975"/>
            <a:ext cx="4518440" cy="15461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56325968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Problem Components: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And printing the calendar can also be broken down into two components: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Print the month title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Print the month body</a:t>
            </a:r>
          </a:p>
          <a:p>
            <a:pPr lvl="2"/>
            <a:endParaRPr lang="en-US" altLang="en-US" dirty="0">
              <a:cs typeface="Times New Roman" panose="02020603050405020304" pitchFamily="18" charset="0"/>
            </a:endParaRPr>
          </a:p>
          <a:p>
            <a:pPr lvl="2"/>
            <a:endParaRPr lang="en-US" altLang="en-US" dirty="0">
              <a:cs typeface="Times New Roman" panose="02020603050405020304" pitchFamily="18" charset="0"/>
            </a:endParaRP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Printing the month title is easy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It consists of three lines, month and year, a long dashed line, and then the names of the week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The only “calculation” here is determining the name of the month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Program 8: </a:t>
            </a:r>
            <a:r>
              <a:rPr lang="en-US" dirty="0" err="1"/>
              <a:t>PrintCalendar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8380" y="3222091"/>
            <a:ext cx="4489560" cy="13602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32271857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Problem Components: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Printing the month body will take some thought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There are two main things we must compute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Starting day of month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# of days in month</a:t>
            </a:r>
          </a:p>
          <a:p>
            <a:pPr lvl="3"/>
            <a:endParaRPr lang="en-US" altLang="en-US" dirty="0">
              <a:cs typeface="Times New Roman" panose="02020603050405020304" pitchFamily="18" charset="0"/>
            </a:endParaRPr>
          </a:p>
          <a:p>
            <a:pPr lvl="3"/>
            <a:endParaRPr lang="en-US" altLang="en-US" dirty="0">
              <a:cs typeface="Times New Roman" panose="02020603050405020304" pitchFamily="18" charset="0"/>
            </a:endParaRP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So how can you get the starting day of the month?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This problem on its own can be complicated and requires its own thought and strategy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Program 8: </a:t>
            </a:r>
            <a:r>
              <a:rPr lang="en-US" dirty="0" err="1"/>
              <a:t>PrintCalendar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4478" y="3313784"/>
            <a:ext cx="4411802" cy="126736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56655157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So how can you get the starting day of the month?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Assume we know that the start day for January 1, 1800 was a Wednesday</a:t>
            </a:r>
          </a:p>
          <a:p>
            <a:pPr marL="1371600" lvl="3" indent="0">
              <a:buNone/>
            </a:pPr>
            <a:r>
              <a:rPr lang="en-US" b="1" dirty="0">
                <a:solidFill>
                  <a:srgbClr val="00B0F0"/>
                </a:solidFill>
                <a:latin typeface="Courier"/>
              </a:rPr>
              <a:t>START_DAY_FOR_JAN_1_1800 = 3</a:t>
            </a:r>
            <a:endParaRPr lang="en-US" altLang="en-US" b="1" dirty="0">
              <a:solidFill>
                <a:srgbClr val="00B0F0"/>
              </a:solidFill>
              <a:latin typeface="Courier"/>
              <a:cs typeface="Times New Roman" panose="02020603050405020304" pitchFamily="18" charset="0"/>
            </a:endParaRP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You could compute the total number of days between January 1, 1800 and the first date of the calendar month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The start day of the calendar month is:</a:t>
            </a:r>
          </a:p>
          <a:p>
            <a:pPr marL="1371600" lvl="3" indent="0">
              <a:buNone/>
            </a:pPr>
            <a:r>
              <a:rPr lang="en-US" b="1" dirty="0">
                <a:solidFill>
                  <a:srgbClr val="00B0F0"/>
                </a:solidFill>
              </a:rPr>
              <a:t>(</a:t>
            </a:r>
            <a:r>
              <a:rPr lang="en-US" b="1" dirty="0" err="1">
                <a:solidFill>
                  <a:srgbClr val="00B0F0"/>
                </a:solidFill>
              </a:rPr>
              <a:t>totalNumberOfDays</a:t>
            </a:r>
            <a:r>
              <a:rPr lang="en-US" b="1" dirty="0">
                <a:solidFill>
                  <a:srgbClr val="00B0F0"/>
                </a:solidFill>
              </a:rPr>
              <a:t> + START_DAY_FOR_JAN_1_1800) % 7</a:t>
            </a:r>
            <a:endParaRPr lang="en-US" altLang="en-US" b="1" dirty="0">
              <a:solidFill>
                <a:srgbClr val="00B0F0"/>
              </a:solidFill>
              <a:cs typeface="Times New Roman" panose="02020603050405020304" pitchFamily="18" charset="0"/>
            </a:endParaRP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Summary: the problem of getting the starting day can be further broken down into the problem of getting the total number of days since January 1, 1800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Program 8: </a:t>
            </a:r>
            <a:r>
              <a:rPr lang="en-US" dirty="0" err="1"/>
              <a:t>PrintCalendar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069842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Okay. So how can we get the total number of days?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Simple, each year is 365 days.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And then for the last year, you must count the number of days before that specific month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This means you need to save the number of days in each month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And you can write a separate method for this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But wait! There is something else to consider!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LEAP YEAR!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So you must also test for a leap year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Program 8: </a:t>
            </a:r>
            <a:r>
              <a:rPr lang="en-US" dirty="0" err="1"/>
              <a:t>PrintCalendar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7967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Defining a Method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679530" cy="5083152"/>
          </a:xfrm>
        </p:spPr>
        <p:txBody>
          <a:bodyPr/>
          <a:lstStyle/>
          <a:p>
            <a:r>
              <a:rPr lang="en-US" b="1" dirty="0"/>
              <a:t>Return Value:</a:t>
            </a:r>
          </a:p>
          <a:p>
            <a:pPr lvl="1"/>
            <a:r>
              <a:rPr lang="en-US" dirty="0"/>
              <a:t>Some methods compute a value and return it</a:t>
            </a:r>
          </a:p>
          <a:p>
            <a:pPr lvl="2"/>
            <a:r>
              <a:rPr lang="en-US" b="1" dirty="0" err="1">
                <a:solidFill>
                  <a:srgbClr val="00B0F0"/>
                </a:solidFill>
                <a:latin typeface="Courier"/>
              </a:rPr>
              <a:t>returnValueType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/>
              <a:t>is the data type of the return value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566" y="3083355"/>
            <a:ext cx="8121678" cy="32983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Freeform 8"/>
          <p:cNvSpPr/>
          <p:nvPr/>
        </p:nvSpPr>
        <p:spPr bwMode="auto">
          <a:xfrm>
            <a:off x="2766965" y="3390595"/>
            <a:ext cx="921720" cy="921720"/>
          </a:xfrm>
          <a:custGeom>
            <a:avLst/>
            <a:gdLst>
              <a:gd name="connsiteX0" fmla="*/ 0 w 921720"/>
              <a:gd name="connsiteY0" fmla="*/ 0 h 921720"/>
              <a:gd name="connsiteX1" fmla="*/ 921720 w 921720"/>
              <a:gd name="connsiteY1" fmla="*/ 0 h 921720"/>
              <a:gd name="connsiteX2" fmla="*/ 921720 w 921720"/>
              <a:gd name="connsiteY2" fmla="*/ 345645 h 921720"/>
              <a:gd name="connsiteX3" fmla="*/ 623188 w 921720"/>
              <a:gd name="connsiteY3" fmla="*/ 345645 h 921720"/>
              <a:gd name="connsiteX4" fmla="*/ 623188 w 921720"/>
              <a:gd name="connsiteY4" fmla="*/ 921720 h 921720"/>
              <a:gd name="connsiteX5" fmla="*/ 277543 w 921720"/>
              <a:gd name="connsiteY5" fmla="*/ 921720 h 921720"/>
              <a:gd name="connsiteX6" fmla="*/ 277543 w 921720"/>
              <a:gd name="connsiteY6" fmla="*/ 345645 h 921720"/>
              <a:gd name="connsiteX7" fmla="*/ 0 w 921720"/>
              <a:gd name="connsiteY7" fmla="*/ 345645 h 921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21720" h="921720">
                <a:moveTo>
                  <a:pt x="0" y="0"/>
                </a:moveTo>
                <a:lnTo>
                  <a:pt x="921720" y="0"/>
                </a:lnTo>
                <a:lnTo>
                  <a:pt x="921720" y="345645"/>
                </a:lnTo>
                <a:lnTo>
                  <a:pt x="623188" y="345645"/>
                </a:lnTo>
                <a:lnTo>
                  <a:pt x="623188" y="921720"/>
                </a:lnTo>
                <a:lnTo>
                  <a:pt x="277543" y="921720"/>
                </a:lnTo>
                <a:lnTo>
                  <a:pt x="277543" y="345645"/>
                </a:lnTo>
                <a:lnTo>
                  <a:pt x="0" y="345645"/>
                </a:lnTo>
                <a:close/>
              </a:path>
            </a:pathLst>
          </a:custGeom>
          <a:solidFill>
            <a:srgbClr val="CBB3E3">
              <a:alpha val="34902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1088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Method </a:t>
            </a:r>
            <a:r>
              <a:rPr lang="en-US" alt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getNumberOfDaysInMonth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()</a:t>
            </a:r>
            <a:r>
              <a:rPr lang="en-US" altLang="en-US" dirty="0"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Program 8: </a:t>
            </a:r>
            <a:r>
              <a:rPr lang="en-US" dirty="0" err="1"/>
              <a:t>PrintCalendar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1500" y="2584090"/>
            <a:ext cx="7681000" cy="3754874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>
                <a:latin typeface="Courier"/>
              </a:rPr>
              <a:t>public static </a:t>
            </a:r>
            <a:r>
              <a:rPr lang="en-US" sz="1400" b="1" dirty="0" err="1">
                <a:latin typeface="Courier"/>
              </a:rPr>
              <a:t>int</a:t>
            </a:r>
            <a:r>
              <a:rPr lang="en-US" sz="1400" b="1" dirty="0">
                <a:latin typeface="Courier"/>
              </a:rPr>
              <a:t> </a:t>
            </a:r>
            <a:r>
              <a:rPr lang="en-US" sz="1400" b="1" dirty="0" err="1">
                <a:solidFill>
                  <a:srgbClr val="00B0F0"/>
                </a:solidFill>
                <a:latin typeface="Courier"/>
              </a:rPr>
              <a:t>getNumberOfDaysInMonth</a:t>
            </a:r>
            <a:r>
              <a:rPr lang="en-US" sz="1400" b="1" dirty="0">
                <a:latin typeface="Courier"/>
              </a:rPr>
              <a:t>(</a:t>
            </a:r>
            <a:r>
              <a:rPr lang="en-US" sz="1400" b="1" dirty="0" err="1">
                <a:latin typeface="Courier"/>
              </a:rPr>
              <a:t>int</a:t>
            </a:r>
            <a:r>
              <a:rPr lang="en-US" sz="1400" b="1" dirty="0">
                <a:latin typeface="Courier"/>
              </a:rPr>
              <a:t> year, </a:t>
            </a:r>
            <a:r>
              <a:rPr lang="en-US" sz="1400" b="1" dirty="0" err="1">
                <a:latin typeface="Courier"/>
              </a:rPr>
              <a:t>int</a:t>
            </a:r>
            <a:r>
              <a:rPr lang="en-US" sz="1400" b="1" dirty="0">
                <a:latin typeface="Courier"/>
              </a:rPr>
              <a:t> month) {</a:t>
            </a:r>
          </a:p>
          <a:p>
            <a:r>
              <a:rPr lang="en-US" sz="1400" b="1" dirty="0">
                <a:latin typeface="Courier"/>
              </a:rPr>
              <a:t>	if (month == 1 || month == 3 || month == 5 || month == 7 ||</a:t>
            </a:r>
          </a:p>
          <a:p>
            <a:r>
              <a:rPr lang="en-US" sz="1400" b="1" dirty="0">
                <a:latin typeface="Courier"/>
              </a:rPr>
              <a:t>			month == 8 || month == 10 || month == 12)</a:t>
            </a:r>
          </a:p>
          <a:p>
            <a:r>
              <a:rPr lang="en-US" sz="1400" b="1" dirty="0">
                <a:latin typeface="Courier"/>
              </a:rPr>
              <a:t>		return 31;</a:t>
            </a:r>
          </a:p>
          <a:p>
            <a:endParaRPr lang="en-US" sz="1400" b="1" dirty="0">
              <a:latin typeface="Courier"/>
            </a:endParaRPr>
          </a:p>
          <a:p>
            <a:r>
              <a:rPr lang="en-US" sz="1400" b="1" dirty="0">
                <a:latin typeface="Courier"/>
              </a:rPr>
              <a:t>	if (month == 4 || month == 6 || month == 9 || month == 11)</a:t>
            </a:r>
          </a:p>
          <a:p>
            <a:r>
              <a:rPr lang="en-US" sz="1400" b="1" dirty="0">
                <a:latin typeface="Courier"/>
              </a:rPr>
              <a:t>		return 30;</a:t>
            </a:r>
          </a:p>
          <a:p>
            <a:endParaRPr lang="en-US" sz="1400" b="1" dirty="0">
              <a:latin typeface="Courier"/>
            </a:endParaRPr>
          </a:p>
          <a:p>
            <a:r>
              <a:rPr lang="en-US" sz="1400" b="1" dirty="0">
                <a:latin typeface="Courier"/>
              </a:rPr>
              <a:t>	if (month == 2)</a:t>
            </a:r>
          </a:p>
          <a:p>
            <a:r>
              <a:rPr lang="en-US" sz="1400" b="1" dirty="0">
                <a:latin typeface="Courier"/>
              </a:rPr>
              <a:t>		</a:t>
            </a:r>
            <a:r>
              <a:rPr lang="en-US" sz="1400" b="1" dirty="0">
                <a:solidFill>
                  <a:srgbClr val="7030A0"/>
                </a:solidFill>
                <a:latin typeface="Courier"/>
              </a:rPr>
              <a:t>return</a:t>
            </a:r>
            <a:r>
              <a:rPr lang="en-US" sz="1400" b="1" dirty="0">
                <a:latin typeface="Courier"/>
              </a:rPr>
              <a:t> </a:t>
            </a:r>
            <a:r>
              <a:rPr lang="en-US" sz="1400" b="1" dirty="0" err="1">
                <a:solidFill>
                  <a:srgbClr val="00B0F0"/>
                </a:solidFill>
                <a:latin typeface="Courier"/>
              </a:rPr>
              <a:t>isLeapYear</a:t>
            </a:r>
            <a:r>
              <a:rPr lang="en-US" sz="1400" b="1" dirty="0">
                <a:solidFill>
                  <a:srgbClr val="00B0F0"/>
                </a:solidFill>
                <a:latin typeface="Courier"/>
              </a:rPr>
              <a:t>(year)</a:t>
            </a:r>
            <a:r>
              <a:rPr lang="en-US" sz="1400" b="1" dirty="0">
                <a:latin typeface="Courier"/>
              </a:rPr>
              <a:t> ? 29 : 28;</a:t>
            </a:r>
          </a:p>
          <a:p>
            <a:r>
              <a:rPr lang="en-US" sz="1400" b="1" dirty="0">
                <a:latin typeface="Courier"/>
              </a:rPr>
              <a:t>	return 0; // If month is incorrect</a:t>
            </a:r>
          </a:p>
          <a:p>
            <a:r>
              <a:rPr lang="en-US" sz="1400" b="1" dirty="0">
                <a:latin typeface="Courier"/>
              </a:rPr>
              <a:t>}</a:t>
            </a:r>
          </a:p>
          <a:p>
            <a:endParaRPr lang="en-US" sz="1400" b="1" dirty="0">
              <a:latin typeface="Courier"/>
            </a:endParaRPr>
          </a:p>
          <a:p>
            <a:r>
              <a:rPr lang="en-US" sz="1400" b="1" dirty="0">
                <a:latin typeface="Courier"/>
              </a:rPr>
              <a:t>/** Determine if it is a leap year */</a:t>
            </a:r>
          </a:p>
          <a:p>
            <a:r>
              <a:rPr lang="en-US" sz="1400" b="1" dirty="0">
                <a:latin typeface="Courier"/>
              </a:rPr>
              <a:t>public static </a:t>
            </a:r>
            <a:r>
              <a:rPr lang="en-US" sz="1400" b="1" dirty="0" err="1">
                <a:latin typeface="Courier"/>
              </a:rPr>
              <a:t>boolean</a:t>
            </a:r>
            <a:r>
              <a:rPr lang="en-US" sz="1400" b="1" dirty="0">
                <a:latin typeface="Courier"/>
              </a:rPr>
              <a:t> </a:t>
            </a:r>
            <a:r>
              <a:rPr lang="en-US" sz="1400" b="1" dirty="0" err="1">
                <a:solidFill>
                  <a:srgbClr val="00B0F0"/>
                </a:solidFill>
                <a:latin typeface="Courier"/>
              </a:rPr>
              <a:t>isLeapYear</a:t>
            </a:r>
            <a:r>
              <a:rPr lang="en-US" sz="1400" b="1" dirty="0">
                <a:solidFill>
                  <a:srgbClr val="00B0F0"/>
                </a:solidFill>
                <a:latin typeface="Courier"/>
              </a:rPr>
              <a:t>(</a:t>
            </a:r>
            <a:r>
              <a:rPr lang="en-US" sz="1400" b="1" dirty="0" err="1">
                <a:solidFill>
                  <a:srgbClr val="00B0F0"/>
                </a:solidFill>
                <a:latin typeface="Courier"/>
              </a:rPr>
              <a:t>int</a:t>
            </a:r>
            <a:r>
              <a:rPr lang="en-US" sz="1400" b="1" dirty="0">
                <a:solidFill>
                  <a:srgbClr val="00B0F0"/>
                </a:solidFill>
                <a:latin typeface="Courier"/>
              </a:rPr>
              <a:t> year)</a:t>
            </a:r>
            <a:r>
              <a:rPr lang="en-US" sz="1400" b="1" dirty="0">
                <a:latin typeface="Courier"/>
              </a:rPr>
              <a:t> {</a:t>
            </a:r>
          </a:p>
          <a:p>
            <a:r>
              <a:rPr lang="en-US" sz="1400" b="1" dirty="0">
                <a:latin typeface="Courier"/>
              </a:rPr>
              <a:t>	return year % 400 == 0 || (year % 4 == 0 &amp;&amp; year % 100 != 0);</a:t>
            </a:r>
          </a:p>
          <a:p>
            <a:r>
              <a:rPr lang="en-US" sz="1400" b="1" dirty="0">
                <a:latin typeface="Courier"/>
              </a:rPr>
              <a:t>}</a:t>
            </a:r>
            <a:endParaRPr lang="en-US" sz="1400" dirty="0">
              <a:solidFill>
                <a:schemeClr val="tx1"/>
              </a:solidFill>
              <a:latin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3638456481"/>
      </p:ext>
    </p:extLst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So you can see that many components are needed to solve this problem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You cannot just start coding immediately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Instead, you must identify, step-by-step, or component-by-component, what is needed for your program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What we just did was called the “Top-Down Approach”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The design diagram is shown on the next pages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Program 8: </a:t>
            </a:r>
            <a:r>
              <a:rPr lang="en-US" dirty="0" err="1"/>
              <a:t>PrintCalendar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377106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586" name="Object 6"/>
          <p:cNvGraphicFramePr>
            <a:graphicFrameLocks noChangeAspect="1"/>
          </p:cNvGraphicFramePr>
          <p:nvPr/>
        </p:nvGraphicFramePr>
        <p:xfrm>
          <a:off x="731838" y="893763"/>
          <a:ext cx="7924800" cy="544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0" r:id="rId4" imgW="3829812" imgH="2628900" progId="Word.Picture.8">
                  <p:embed/>
                </p:oleObj>
              </mc:Choice>
              <mc:Fallback>
                <p:oleObj r:id="rId4" imgW="3829812" imgH="2628900" progId="Word.Picture.8">
                  <p:embed/>
                  <p:pic>
                    <p:nvPicPr>
                      <p:cNvPr id="67586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838" y="893763"/>
                        <a:ext cx="7924800" cy="5440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58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533400"/>
          </a:xfrm>
        </p:spPr>
        <p:txBody>
          <a:bodyPr/>
          <a:lstStyle/>
          <a:p>
            <a:r>
              <a:rPr lang="en-US" altLang="en-US"/>
              <a:t>Design Diagram</a:t>
            </a:r>
            <a:endParaRPr lang="en-US" altLang="en-US">
              <a:solidFill>
                <a:schemeClr val="tx1"/>
              </a:solidFill>
            </a:endParaRPr>
          </a:p>
        </p:txBody>
      </p:sp>
      <p:sp useBgFill="1">
        <p:nvSpPr>
          <p:cNvPr id="675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7550" y="1624013"/>
            <a:ext cx="7772400" cy="4646612"/>
          </a:xfrm>
        </p:spPr>
        <p:txBody>
          <a:bodyPr/>
          <a:lstStyle/>
          <a:p>
            <a:endParaRPr lang="en-US" altLang="en-US"/>
          </a:p>
          <a:p>
            <a:endParaRPr lang="en-US" altLang="en-US"/>
          </a:p>
        </p:txBody>
      </p:sp>
      <p:sp>
        <p:nvSpPr>
          <p:cNvPr id="67590" name="Rectangle 4"/>
          <p:cNvSpPr>
            <a:spLocks noChangeArrowheads="1"/>
          </p:cNvSpPr>
          <p:nvPr/>
        </p:nvSpPr>
        <p:spPr bwMode="auto">
          <a:xfrm>
            <a:off x="2171700" y="20843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67591" name="Rectangle 5"/>
          <p:cNvSpPr>
            <a:spLocks noChangeArrowheads="1"/>
          </p:cNvSpPr>
          <p:nvPr/>
        </p:nvSpPr>
        <p:spPr bwMode="auto">
          <a:xfrm>
            <a:off x="2657475" y="2114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  <p:extLst>
      <p:ext uri="{BB962C8B-B14F-4D97-AF65-F5344CB8AC3E}">
        <p14:creationId xmlns:p14="http://schemas.microsoft.com/office/powerpoint/2010/main" val="3256405031"/>
      </p:ext>
    </p:extLst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9634" name="Object 6"/>
          <p:cNvGraphicFramePr>
            <a:graphicFrameLocks noChangeAspect="1"/>
          </p:cNvGraphicFramePr>
          <p:nvPr/>
        </p:nvGraphicFramePr>
        <p:xfrm>
          <a:off x="731838" y="893763"/>
          <a:ext cx="7924800" cy="544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4" r:id="rId4" imgW="3829812" imgH="2628900" progId="Word.Picture.8">
                  <p:embed/>
                </p:oleObj>
              </mc:Choice>
              <mc:Fallback>
                <p:oleObj r:id="rId4" imgW="3829812" imgH="2628900" progId="Word.Picture.8">
                  <p:embed/>
                  <p:pic>
                    <p:nvPicPr>
                      <p:cNvPr id="69634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838" y="893763"/>
                        <a:ext cx="7924800" cy="5440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63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533400"/>
          </a:xfrm>
        </p:spPr>
        <p:txBody>
          <a:bodyPr/>
          <a:lstStyle/>
          <a:p>
            <a:r>
              <a:rPr lang="en-US" altLang="en-US"/>
              <a:t>Design Diagram</a:t>
            </a:r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  <a:p>
            <a:endParaRPr lang="en-US" altLang="en-US"/>
          </a:p>
        </p:txBody>
      </p:sp>
      <p:sp>
        <p:nvSpPr>
          <p:cNvPr id="69638" name="Rectangle 4"/>
          <p:cNvSpPr>
            <a:spLocks noChangeArrowheads="1"/>
          </p:cNvSpPr>
          <p:nvPr/>
        </p:nvSpPr>
        <p:spPr bwMode="auto">
          <a:xfrm>
            <a:off x="2171700" y="20843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69639" name="Rectangle 5"/>
          <p:cNvSpPr>
            <a:spLocks noChangeArrowheads="1"/>
          </p:cNvSpPr>
          <p:nvPr/>
        </p:nvSpPr>
        <p:spPr bwMode="auto">
          <a:xfrm>
            <a:off x="2657475" y="2114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 useBgFill="1">
        <p:nvSpPr>
          <p:cNvPr id="69640" name="Rectangle 7"/>
          <p:cNvSpPr>
            <a:spLocks noChangeArrowheads="1"/>
          </p:cNvSpPr>
          <p:nvPr/>
        </p:nvSpPr>
        <p:spPr bwMode="auto">
          <a:xfrm>
            <a:off x="1538288" y="2660900"/>
            <a:ext cx="6951662" cy="3609725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  <p:extLst>
      <p:ext uri="{BB962C8B-B14F-4D97-AF65-F5344CB8AC3E}">
        <p14:creationId xmlns:p14="http://schemas.microsoft.com/office/powerpoint/2010/main" val="3336693282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610" name="Object 6"/>
          <p:cNvGraphicFramePr>
            <a:graphicFrameLocks noChangeAspect="1"/>
          </p:cNvGraphicFramePr>
          <p:nvPr/>
        </p:nvGraphicFramePr>
        <p:xfrm>
          <a:off x="731838" y="893763"/>
          <a:ext cx="7924800" cy="544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78" r:id="rId4" imgW="3829812" imgH="2628900" progId="Word.Picture.8">
                  <p:embed/>
                </p:oleObj>
              </mc:Choice>
              <mc:Fallback>
                <p:oleObj r:id="rId4" imgW="3829812" imgH="2628900" progId="Word.Picture.8">
                  <p:embed/>
                  <p:pic>
                    <p:nvPicPr>
                      <p:cNvPr id="6861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838" y="893763"/>
                        <a:ext cx="7924800" cy="5440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61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533400"/>
          </a:xfrm>
        </p:spPr>
        <p:txBody>
          <a:bodyPr/>
          <a:lstStyle/>
          <a:p>
            <a:r>
              <a:rPr lang="en-US" altLang="en-US"/>
              <a:t>Design Diagram</a:t>
            </a:r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686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  <a:p>
            <a:endParaRPr lang="en-US" altLang="en-US"/>
          </a:p>
        </p:txBody>
      </p:sp>
      <p:sp>
        <p:nvSpPr>
          <p:cNvPr id="68614" name="Rectangle 4"/>
          <p:cNvSpPr>
            <a:spLocks noChangeArrowheads="1"/>
          </p:cNvSpPr>
          <p:nvPr/>
        </p:nvSpPr>
        <p:spPr bwMode="auto">
          <a:xfrm>
            <a:off x="2171700" y="20843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68615" name="Rectangle 5"/>
          <p:cNvSpPr>
            <a:spLocks noChangeArrowheads="1"/>
          </p:cNvSpPr>
          <p:nvPr/>
        </p:nvSpPr>
        <p:spPr bwMode="auto">
          <a:xfrm>
            <a:off x="2657475" y="2114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 useBgFill="1">
        <p:nvSpPr>
          <p:cNvPr id="68616" name="Rectangle 7"/>
          <p:cNvSpPr>
            <a:spLocks noChangeArrowheads="1"/>
          </p:cNvSpPr>
          <p:nvPr/>
        </p:nvSpPr>
        <p:spPr bwMode="auto">
          <a:xfrm>
            <a:off x="1538288" y="3505200"/>
            <a:ext cx="6951662" cy="2765425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  <p:extLst>
      <p:ext uri="{BB962C8B-B14F-4D97-AF65-F5344CB8AC3E}">
        <p14:creationId xmlns:p14="http://schemas.microsoft.com/office/powerpoint/2010/main" val="4218770520"/>
      </p:ext>
    </p:extLst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658" name="Object 6"/>
          <p:cNvGraphicFramePr>
            <a:graphicFrameLocks noChangeAspect="1"/>
          </p:cNvGraphicFramePr>
          <p:nvPr/>
        </p:nvGraphicFramePr>
        <p:xfrm>
          <a:off x="731838" y="893763"/>
          <a:ext cx="7924800" cy="544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2" r:id="rId4" imgW="3829812" imgH="2628900" progId="Word.Picture.8">
                  <p:embed/>
                </p:oleObj>
              </mc:Choice>
              <mc:Fallback>
                <p:oleObj r:id="rId4" imgW="3829812" imgH="2628900" progId="Word.Picture.8">
                  <p:embed/>
                  <p:pic>
                    <p:nvPicPr>
                      <p:cNvPr id="70658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838" y="893763"/>
                        <a:ext cx="7924800" cy="5440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66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533400"/>
          </a:xfrm>
        </p:spPr>
        <p:txBody>
          <a:bodyPr/>
          <a:lstStyle/>
          <a:p>
            <a:r>
              <a:rPr lang="en-US" altLang="en-US"/>
              <a:t>Design Diagram</a:t>
            </a:r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70661" name="Rectangle 4"/>
          <p:cNvSpPr>
            <a:spLocks noChangeArrowheads="1"/>
          </p:cNvSpPr>
          <p:nvPr/>
        </p:nvSpPr>
        <p:spPr bwMode="auto">
          <a:xfrm>
            <a:off x="2171700" y="20843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70662" name="Rectangle 5"/>
          <p:cNvSpPr>
            <a:spLocks noChangeArrowheads="1"/>
          </p:cNvSpPr>
          <p:nvPr/>
        </p:nvSpPr>
        <p:spPr bwMode="auto">
          <a:xfrm>
            <a:off x="2657475" y="2114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 useBgFill="1">
        <p:nvSpPr>
          <p:cNvPr id="70663" name="Rectangle 7"/>
          <p:cNvSpPr>
            <a:spLocks noChangeArrowheads="1"/>
          </p:cNvSpPr>
          <p:nvPr/>
        </p:nvSpPr>
        <p:spPr bwMode="auto">
          <a:xfrm>
            <a:off x="4379913" y="3505200"/>
            <a:ext cx="3878262" cy="2689225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  <p:extLst>
      <p:ext uri="{BB962C8B-B14F-4D97-AF65-F5344CB8AC3E}">
        <p14:creationId xmlns:p14="http://schemas.microsoft.com/office/powerpoint/2010/main" val="3389842879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682" name="Object 6"/>
          <p:cNvGraphicFramePr>
            <a:graphicFrameLocks noChangeAspect="1"/>
          </p:cNvGraphicFramePr>
          <p:nvPr/>
        </p:nvGraphicFramePr>
        <p:xfrm>
          <a:off x="731838" y="893763"/>
          <a:ext cx="7924800" cy="544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6" r:id="rId4" imgW="3829812" imgH="2628900" progId="Word.Picture.8">
                  <p:embed/>
                </p:oleObj>
              </mc:Choice>
              <mc:Fallback>
                <p:oleObj r:id="rId4" imgW="3829812" imgH="2628900" progId="Word.Picture.8">
                  <p:embed/>
                  <p:pic>
                    <p:nvPicPr>
                      <p:cNvPr id="71682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838" y="893763"/>
                        <a:ext cx="7924800" cy="5440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68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533400"/>
          </a:xfrm>
        </p:spPr>
        <p:txBody>
          <a:bodyPr/>
          <a:lstStyle/>
          <a:p>
            <a:r>
              <a:rPr lang="en-US" altLang="en-US"/>
              <a:t>Design Diagram</a:t>
            </a:r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  <a:p>
            <a:endParaRPr lang="en-US" altLang="en-US"/>
          </a:p>
        </p:txBody>
      </p:sp>
      <p:sp>
        <p:nvSpPr>
          <p:cNvPr id="71686" name="Rectangle 4"/>
          <p:cNvSpPr>
            <a:spLocks noChangeArrowheads="1"/>
          </p:cNvSpPr>
          <p:nvPr/>
        </p:nvSpPr>
        <p:spPr bwMode="auto">
          <a:xfrm>
            <a:off x="2171700" y="20843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71687" name="Rectangle 5"/>
          <p:cNvSpPr>
            <a:spLocks noChangeArrowheads="1"/>
          </p:cNvSpPr>
          <p:nvPr/>
        </p:nvSpPr>
        <p:spPr bwMode="auto">
          <a:xfrm>
            <a:off x="2657475" y="2114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 useBgFill="1">
        <p:nvSpPr>
          <p:cNvPr id="71688" name="Rectangle 7"/>
          <p:cNvSpPr>
            <a:spLocks noChangeArrowheads="1"/>
          </p:cNvSpPr>
          <p:nvPr/>
        </p:nvSpPr>
        <p:spPr bwMode="auto">
          <a:xfrm>
            <a:off x="4379913" y="4119563"/>
            <a:ext cx="2497137" cy="884237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 useBgFill="1">
        <p:nvSpPr>
          <p:cNvPr id="71689" name="Rectangle 8"/>
          <p:cNvSpPr>
            <a:spLocks noChangeArrowheads="1"/>
          </p:cNvSpPr>
          <p:nvPr/>
        </p:nvSpPr>
        <p:spPr bwMode="auto">
          <a:xfrm>
            <a:off x="3689350" y="5003800"/>
            <a:ext cx="2497138" cy="1228725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 useBgFill="1">
        <p:nvSpPr>
          <p:cNvPr id="71690" name="Rectangle 9"/>
          <p:cNvSpPr>
            <a:spLocks noChangeArrowheads="1"/>
          </p:cNvSpPr>
          <p:nvPr/>
        </p:nvSpPr>
        <p:spPr bwMode="auto">
          <a:xfrm>
            <a:off x="6184900" y="5426075"/>
            <a:ext cx="1651000" cy="806450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  <p:extLst>
      <p:ext uri="{BB962C8B-B14F-4D97-AF65-F5344CB8AC3E}">
        <p14:creationId xmlns:p14="http://schemas.microsoft.com/office/powerpoint/2010/main" val="2401919859"/>
      </p:ext>
    </p:extLst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706" name="Object 6"/>
          <p:cNvGraphicFramePr>
            <a:graphicFrameLocks noChangeAspect="1"/>
          </p:cNvGraphicFramePr>
          <p:nvPr/>
        </p:nvGraphicFramePr>
        <p:xfrm>
          <a:off x="731838" y="893763"/>
          <a:ext cx="7924800" cy="544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0" r:id="rId4" imgW="3829812" imgH="2628900" progId="Word.Picture.8">
                  <p:embed/>
                </p:oleObj>
              </mc:Choice>
              <mc:Fallback>
                <p:oleObj r:id="rId4" imgW="3829812" imgH="2628900" progId="Word.Picture.8">
                  <p:embed/>
                  <p:pic>
                    <p:nvPicPr>
                      <p:cNvPr id="72706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838" y="893763"/>
                        <a:ext cx="7924800" cy="5440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70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533400"/>
          </a:xfrm>
        </p:spPr>
        <p:txBody>
          <a:bodyPr/>
          <a:lstStyle/>
          <a:p>
            <a:r>
              <a:rPr lang="en-US" altLang="en-US"/>
              <a:t>Design Diagram</a:t>
            </a:r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  <a:p>
            <a:endParaRPr lang="en-US" altLang="en-US"/>
          </a:p>
        </p:txBody>
      </p:sp>
      <p:sp>
        <p:nvSpPr>
          <p:cNvPr id="72710" name="Rectangle 4"/>
          <p:cNvSpPr>
            <a:spLocks noChangeArrowheads="1"/>
          </p:cNvSpPr>
          <p:nvPr/>
        </p:nvSpPr>
        <p:spPr bwMode="auto">
          <a:xfrm>
            <a:off x="2171700" y="20843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72711" name="Rectangle 5"/>
          <p:cNvSpPr>
            <a:spLocks noChangeArrowheads="1"/>
          </p:cNvSpPr>
          <p:nvPr/>
        </p:nvSpPr>
        <p:spPr bwMode="auto">
          <a:xfrm>
            <a:off x="2657475" y="2114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 useBgFill="1">
        <p:nvSpPr>
          <p:cNvPr id="72712" name="Rectangle 8"/>
          <p:cNvSpPr>
            <a:spLocks noChangeArrowheads="1"/>
          </p:cNvSpPr>
          <p:nvPr/>
        </p:nvSpPr>
        <p:spPr bwMode="auto">
          <a:xfrm>
            <a:off x="3803650" y="4735513"/>
            <a:ext cx="1728788" cy="1497012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 useBgFill="1">
        <p:nvSpPr>
          <p:cNvPr id="72713" name="Rectangle 10"/>
          <p:cNvSpPr>
            <a:spLocks noChangeArrowheads="1"/>
          </p:cNvSpPr>
          <p:nvPr/>
        </p:nvSpPr>
        <p:spPr bwMode="auto">
          <a:xfrm>
            <a:off x="5494338" y="5426075"/>
            <a:ext cx="1919287" cy="882650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  <p:extLst>
      <p:ext uri="{BB962C8B-B14F-4D97-AF65-F5344CB8AC3E}">
        <p14:creationId xmlns:p14="http://schemas.microsoft.com/office/powerpoint/2010/main" val="3582493429"/>
      </p:ext>
    </p:extLst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533400"/>
          </a:xfrm>
        </p:spPr>
        <p:txBody>
          <a:bodyPr/>
          <a:lstStyle/>
          <a:p>
            <a:r>
              <a:rPr lang="en-US" altLang="en-US"/>
              <a:t>Design Diagram</a:t>
            </a:r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  <a:p>
            <a:endParaRPr lang="en-US" altLang="en-US"/>
          </a:p>
        </p:txBody>
      </p:sp>
      <p:sp>
        <p:nvSpPr>
          <p:cNvPr id="73733" name="Rectangle 4"/>
          <p:cNvSpPr>
            <a:spLocks noChangeArrowheads="1"/>
          </p:cNvSpPr>
          <p:nvPr/>
        </p:nvSpPr>
        <p:spPr bwMode="auto">
          <a:xfrm>
            <a:off x="2171700" y="20843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73734" name="Rectangle 5"/>
          <p:cNvSpPr>
            <a:spLocks noChangeArrowheads="1"/>
          </p:cNvSpPr>
          <p:nvPr/>
        </p:nvSpPr>
        <p:spPr bwMode="auto">
          <a:xfrm>
            <a:off x="2657475" y="2114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73735" name="Object 6"/>
          <p:cNvGraphicFramePr>
            <a:graphicFrameLocks noChangeAspect="1"/>
          </p:cNvGraphicFramePr>
          <p:nvPr/>
        </p:nvGraphicFramePr>
        <p:xfrm>
          <a:off x="731838" y="893763"/>
          <a:ext cx="7924800" cy="544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4" r:id="rId4" imgW="3829812" imgH="2628900" progId="Word.Picture.8">
                  <p:embed/>
                </p:oleObj>
              </mc:Choice>
              <mc:Fallback>
                <p:oleObj r:id="rId4" imgW="3829812" imgH="2628900" progId="Word.Picture.8">
                  <p:embed/>
                  <p:pic>
                    <p:nvPicPr>
                      <p:cNvPr id="73735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838" y="893763"/>
                        <a:ext cx="7924800" cy="5440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14697683"/>
      </p:ext>
    </p:extLst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Courier New" panose="02070309020205020404" pitchFamily="49" charset="0"/>
              </a:rPr>
              <a:t>Top-down approach is to implement one method in the structure chart at a time from the top to the bottom.</a:t>
            </a:r>
          </a:p>
          <a:p>
            <a:pPr lvl="2"/>
            <a:r>
              <a:rPr lang="en-US" altLang="en-US" dirty="0">
                <a:cs typeface="Courier New" panose="02070309020205020404" pitchFamily="49" charset="0"/>
              </a:rPr>
              <a:t>Stubs can be used for the methods waiting to be implemented.</a:t>
            </a:r>
          </a:p>
          <a:p>
            <a:pPr lvl="2"/>
            <a:r>
              <a:rPr lang="en-US" altLang="en-US" dirty="0">
                <a:cs typeface="Courier New" panose="02070309020205020404" pitchFamily="49" charset="0"/>
              </a:rPr>
              <a:t>A stub is a simple but incomplete version of a method.</a:t>
            </a:r>
          </a:p>
          <a:p>
            <a:pPr lvl="2"/>
            <a:r>
              <a:rPr lang="en-US" altLang="en-US" dirty="0">
                <a:cs typeface="Courier New" panose="02070309020205020404" pitchFamily="49" charset="0"/>
              </a:rPr>
              <a:t>The use of stubs enables you to test invoking the method from a caller.</a:t>
            </a:r>
          </a:p>
          <a:p>
            <a:pPr lvl="2"/>
            <a:r>
              <a:rPr lang="en-US" altLang="en-US" dirty="0">
                <a:cs typeface="Courier New" panose="02070309020205020404" pitchFamily="49" charset="0"/>
              </a:rPr>
              <a:t>Implement the main method first and then use a stub for the </a:t>
            </a:r>
            <a:r>
              <a:rPr lang="en-US" altLang="en-US" dirty="0" err="1">
                <a:cs typeface="Courier New" panose="02070309020205020404" pitchFamily="49" charset="0"/>
              </a:rPr>
              <a:t>printMonth</a:t>
            </a:r>
            <a:r>
              <a:rPr lang="en-US" altLang="en-US" dirty="0">
                <a:cs typeface="Courier New" panose="02070309020205020404" pitchFamily="49" charset="0"/>
              </a:rPr>
              <a:t> method and so on</a:t>
            </a:r>
            <a:endParaRPr lang="en-US" altLang="en-US" dirty="0"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Implementation: Top-Down</a:t>
            </a:r>
            <a:endParaRPr lang="en-US" dirty="0"/>
          </a:p>
        </p:txBody>
      </p:sp>
      <p:sp>
        <p:nvSpPr>
          <p:cNvPr id="4" name="Rectangle 10">
            <a:hlinkClick r:id="rId2"/>
          </p:cNvPr>
          <p:cNvSpPr>
            <a:spLocks noChangeArrowheads="1"/>
          </p:cNvSpPr>
          <p:nvPr/>
        </p:nvSpPr>
        <p:spPr bwMode="auto">
          <a:xfrm>
            <a:off x="1557207" y="6002135"/>
            <a:ext cx="6029585" cy="343245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solidFill>
              <a:schemeClr val="accent1"/>
            </a:solidFill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u="sng" dirty="0">
                <a:solidFill>
                  <a:srgbClr val="FFFF00"/>
                </a:solidFill>
                <a:latin typeface="Courier"/>
              </a:rPr>
              <a:t>Click here</a:t>
            </a:r>
            <a:r>
              <a:rPr lang="en-US" altLang="en-US" sz="1800" b="1" dirty="0">
                <a:solidFill>
                  <a:schemeClr val="bg1"/>
                </a:solidFill>
                <a:latin typeface="Courier"/>
              </a:rPr>
              <a:t> to view a skeleton of the code</a:t>
            </a:r>
          </a:p>
        </p:txBody>
      </p:sp>
    </p:spTree>
    <p:extLst>
      <p:ext uri="{BB962C8B-B14F-4D97-AF65-F5344CB8AC3E}">
        <p14:creationId xmlns:p14="http://schemas.microsoft.com/office/powerpoint/2010/main" val="42535885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Defining a Method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679530" cy="5083152"/>
          </a:xfrm>
        </p:spPr>
        <p:txBody>
          <a:bodyPr/>
          <a:lstStyle/>
          <a:p>
            <a:r>
              <a:rPr lang="en-US" b="1" dirty="0"/>
              <a:t>Return Value:</a:t>
            </a:r>
          </a:p>
          <a:p>
            <a:pPr lvl="1"/>
            <a:r>
              <a:rPr lang="en-US" dirty="0"/>
              <a:t>Some methods compute a value and return it</a:t>
            </a:r>
          </a:p>
          <a:p>
            <a:pPr lvl="2"/>
            <a:r>
              <a:rPr lang="en-US" b="1" dirty="0" err="1">
                <a:solidFill>
                  <a:srgbClr val="00B0F0"/>
                </a:solidFill>
                <a:latin typeface="Courier"/>
              </a:rPr>
              <a:t>returnValueType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/>
              <a:t>is the data type of the return value</a:t>
            </a:r>
          </a:p>
          <a:p>
            <a:pPr lvl="1"/>
            <a:r>
              <a:rPr lang="en-US" dirty="0"/>
              <a:t>Other methods perform operations but do not return a value</a:t>
            </a:r>
          </a:p>
          <a:p>
            <a:pPr lvl="2"/>
            <a:r>
              <a:rPr lang="en-US" dirty="0"/>
              <a:t>In this case, </a:t>
            </a:r>
            <a:r>
              <a:rPr lang="en-US" b="1" dirty="0" err="1">
                <a:solidFill>
                  <a:srgbClr val="00B0F0"/>
                </a:solidFill>
                <a:latin typeface="Courier"/>
              </a:rPr>
              <a:t>returnValueType</a:t>
            </a:r>
            <a:r>
              <a:rPr lang="en-US" dirty="0"/>
              <a:t> is the keyword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void</a:t>
            </a:r>
            <a:r>
              <a:rPr lang="en-US" dirty="0"/>
              <a:t>.</a:t>
            </a:r>
          </a:p>
          <a:p>
            <a:pPr lvl="2"/>
            <a:r>
              <a:rPr lang="en-US" dirty="0"/>
              <a:t>Example:</a:t>
            </a:r>
          </a:p>
          <a:p>
            <a:pPr lvl="3"/>
            <a:r>
              <a:rPr lang="en-US" dirty="0"/>
              <a:t>The </a:t>
            </a:r>
            <a:r>
              <a:rPr lang="en-US" b="1" dirty="0" err="1">
                <a:solidFill>
                  <a:srgbClr val="00B0F0"/>
                </a:solidFill>
                <a:latin typeface="Courier"/>
              </a:rPr>
              <a:t>returnValueType</a:t>
            </a:r>
            <a:r>
              <a:rPr lang="en-US" dirty="0"/>
              <a:t> is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void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/>
              <a:t>in the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main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/>
              <a:t>method.</a:t>
            </a:r>
          </a:p>
          <a:p>
            <a:pPr lvl="1"/>
            <a:r>
              <a:rPr lang="en-US" dirty="0"/>
              <a:t>If a method returns a value, it is called a value-returning method</a:t>
            </a:r>
          </a:p>
          <a:p>
            <a:pPr lvl="1"/>
            <a:r>
              <a:rPr lang="en-US" dirty="0"/>
              <a:t>Else, it is called a void method</a:t>
            </a:r>
          </a:p>
        </p:txBody>
      </p:sp>
    </p:spTree>
    <p:extLst>
      <p:ext uri="{BB962C8B-B14F-4D97-AF65-F5344CB8AC3E}">
        <p14:creationId xmlns:p14="http://schemas.microsoft.com/office/powerpoint/2010/main" val="1956441281"/>
      </p:ext>
    </p:extLst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4583887"/>
          </a:xfrm>
        </p:spPr>
        <p:txBody>
          <a:bodyPr/>
          <a:lstStyle/>
          <a:p>
            <a:r>
              <a:rPr lang="en-US" dirty="0"/>
              <a:t>Run the Program: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Rectangle 10">
            <a:hlinkClick r:id="rId2"/>
          </p:cNvPr>
          <p:cNvSpPr>
            <a:spLocks noChangeArrowheads="1"/>
          </p:cNvSpPr>
          <p:nvPr/>
        </p:nvSpPr>
        <p:spPr bwMode="auto">
          <a:xfrm>
            <a:off x="2190890" y="6002135"/>
            <a:ext cx="4762220" cy="343245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solidFill>
              <a:schemeClr val="accent1"/>
            </a:solidFill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u="sng" dirty="0">
                <a:solidFill>
                  <a:srgbClr val="FFFF00"/>
                </a:solidFill>
                <a:latin typeface="Courier"/>
              </a:rPr>
              <a:t>Click here</a:t>
            </a:r>
            <a:r>
              <a:rPr lang="en-US" altLang="en-US" sz="1800" b="1" dirty="0">
                <a:solidFill>
                  <a:schemeClr val="bg1"/>
                </a:solidFill>
                <a:latin typeface="Courier"/>
              </a:rPr>
              <a:t> to view and trace code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Program 8: </a:t>
            </a:r>
            <a:r>
              <a:rPr lang="en-US" dirty="0" err="1"/>
              <a:t>PrintCalendar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316" y="2123230"/>
            <a:ext cx="8691368" cy="34266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57546615"/>
      </p:ext>
    </p:extLst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4" y="1341437"/>
            <a:ext cx="8834955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Some programs can be very long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This last program was only 100 lines, but it had several logically independent components</a:t>
            </a:r>
          </a:p>
          <a:p>
            <a:r>
              <a:rPr lang="en-US" altLang="en-US" dirty="0">
                <a:cs typeface="Times New Roman" panose="02020603050405020304" pitchFamily="18" charset="0"/>
              </a:rPr>
              <a:t>Stepwise refinement breaks the larger problem down into smaller, more manageable </a:t>
            </a:r>
            <a:r>
              <a:rPr lang="en-US" altLang="en-US" dirty="0" err="1">
                <a:cs typeface="Times New Roman" panose="02020603050405020304" pitchFamily="18" charset="0"/>
              </a:rPr>
              <a:t>subproblems</a:t>
            </a:r>
            <a:endParaRPr lang="en-US" altLang="en-US" dirty="0">
              <a:cs typeface="Times New Roman" panose="02020603050405020304" pitchFamily="18" charset="0"/>
            </a:endParaRPr>
          </a:p>
          <a:p>
            <a:r>
              <a:rPr lang="en-US" altLang="en-US" dirty="0">
                <a:cs typeface="Times New Roman" panose="02020603050405020304" pitchFamily="18" charset="0"/>
              </a:rPr>
              <a:t>Each </a:t>
            </a:r>
            <a:r>
              <a:rPr lang="en-US" altLang="en-US" dirty="0" err="1">
                <a:cs typeface="Times New Roman" panose="02020603050405020304" pitchFamily="18" charset="0"/>
              </a:rPr>
              <a:t>subproblem</a:t>
            </a:r>
            <a:r>
              <a:rPr lang="en-US" altLang="en-US" dirty="0">
                <a:cs typeface="Times New Roman" panose="02020603050405020304" pitchFamily="18" charset="0"/>
              </a:rPr>
              <a:t> can be implemented using a method</a:t>
            </a:r>
          </a:p>
          <a:p>
            <a:r>
              <a:rPr lang="en-US" altLang="en-US" dirty="0">
                <a:cs typeface="Times New Roman" panose="02020603050405020304" pitchFamily="18" charset="0"/>
              </a:rPr>
              <a:t>This approach makes the program easier to: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write, reuse, debug, test, modify, and maintain</a:t>
            </a:r>
          </a:p>
          <a:p>
            <a:pPr lvl="2"/>
            <a:endParaRPr lang="en-US" altLang="en-US" dirty="0"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Benefits of Stepwise Refinement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044016"/>
      </p:ext>
    </p:extLst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4" y="1341437"/>
            <a:ext cx="8834955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Reusing methods: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Stepwise refinement encourages code reuse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The </a:t>
            </a:r>
            <a:r>
              <a:rPr lang="en-US" alt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isLeapYear</a:t>
            </a:r>
            <a:r>
              <a:rPr lang="en-US" alt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dirty="0">
                <a:cs typeface="Times New Roman" panose="02020603050405020304" pitchFamily="18" charset="0"/>
              </a:rPr>
              <a:t>method is defined once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However, it is used twice: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Inside the </a:t>
            </a:r>
            <a:r>
              <a:rPr lang="en-US" alt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getTotalNumberOfDays</a:t>
            </a:r>
            <a:endParaRPr lang="en-US" altLang="en-US" b="1" dirty="0">
              <a:solidFill>
                <a:srgbClr val="00B0F0"/>
              </a:solidFill>
              <a:latin typeface="Courier"/>
              <a:cs typeface="Times New Roman" panose="02020603050405020304" pitchFamily="18" charset="0"/>
            </a:endParaRP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Inside the </a:t>
            </a:r>
            <a:r>
              <a:rPr lang="en-US" alt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getNumberOfDayInMonth</a:t>
            </a:r>
            <a:endParaRPr lang="en-US" altLang="en-US" b="1" dirty="0">
              <a:solidFill>
                <a:srgbClr val="00B0F0"/>
              </a:solidFill>
              <a:latin typeface="Courier"/>
              <a:cs typeface="Times New Roman" panose="02020603050405020304" pitchFamily="18" charset="0"/>
            </a:endParaRPr>
          </a:p>
          <a:p>
            <a:pPr lvl="2"/>
            <a:endParaRPr lang="en-US" altLang="en-US" dirty="0"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Benefits of Stepwise Refinement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08526"/>
      </p:ext>
    </p:extLst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4" y="1341437"/>
            <a:ext cx="8834955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Easier developing, debugging, and testing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Each </a:t>
            </a:r>
            <a:r>
              <a:rPr lang="en-US" altLang="en-US" dirty="0" err="1">
                <a:cs typeface="Times New Roman" panose="02020603050405020304" pitchFamily="18" charset="0"/>
              </a:rPr>
              <a:t>subproblem</a:t>
            </a:r>
            <a:r>
              <a:rPr lang="en-US" altLang="en-US" dirty="0">
                <a:cs typeface="Times New Roman" panose="02020603050405020304" pitchFamily="18" charset="0"/>
              </a:rPr>
              <a:t> is developed in a method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This means each </a:t>
            </a:r>
            <a:r>
              <a:rPr lang="en-US" altLang="en-US" dirty="0" err="1">
                <a:cs typeface="Times New Roman" panose="02020603050405020304" pitchFamily="18" charset="0"/>
              </a:rPr>
              <a:t>subproblem</a:t>
            </a:r>
            <a:r>
              <a:rPr lang="en-US" altLang="en-US" dirty="0">
                <a:cs typeface="Times New Roman" panose="02020603050405020304" pitchFamily="18" charset="0"/>
              </a:rPr>
              <a:t> can be developed, debugged, and tested independently of other components of the problem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This isolates errors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Whenever you develop large programs, use this stepwise refinement approach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It may seem to take longer at first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But it saves time and makes debugging much easier!</a:t>
            </a:r>
          </a:p>
          <a:p>
            <a:pPr lvl="2"/>
            <a:endParaRPr lang="en-US" altLang="en-US" dirty="0"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Benefits of Stepwise Refinement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885717"/>
      </p:ext>
    </p:extLst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685800" y="663840"/>
            <a:ext cx="7772400" cy="2026315"/>
          </a:xfrm>
        </p:spPr>
        <p:txBody>
          <a:bodyPr/>
          <a:lstStyle/>
          <a:p>
            <a:r>
              <a:rPr lang="en-US" dirty="0"/>
              <a:t>Chapter 6:</a:t>
            </a:r>
            <a:br>
              <a:rPr lang="en-US" dirty="0"/>
            </a:br>
            <a:r>
              <a:rPr lang="en-US" dirty="0"/>
              <a:t>Methods</a:t>
            </a:r>
          </a:p>
        </p:txBody>
      </p:sp>
      <p:pic>
        <p:nvPicPr>
          <p:cNvPr id="3" name="Picture 2" descr="http://jessicarbrown.com/images/ft-cpp-loo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3390595"/>
            <a:ext cx="7239000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34694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Defining a Method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679530" cy="5083152"/>
          </a:xfrm>
        </p:spPr>
        <p:txBody>
          <a:bodyPr/>
          <a:lstStyle/>
          <a:p>
            <a:r>
              <a:rPr lang="en-US" b="1" dirty="0"/>
              <a:t>Formal Parameters:</a:t>
            </a:r>
          </a:p>
          <a:p>
            <a:pPr lvl="1"/>
            <a:r>
              <a:rPr lang="en-US" dirty="0"/>
              <a:t>These are the variables defined in the method header</a:t>
            </a:r>
          </a:p>
          <a:p>
            <a:pPr lvl="2"/>
            <a:r>
              <a:rPr lang="en-US" dirty="0"/>
              <a:t>Think of formal parameters as </a:t>
            </a:r>
            <a:r>
              <a:rPr lang="en-US" u="sng" dirty="0"/>
              <a:t>placeholders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566" y="3083355"/>
            <a:ext cx="8121678" cy="32983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Freeform 8"/>
          <p:cNvSpPr/>
          <p:nvPr/>
        </p:nvSpPr>
        <p:spPr bwMode="auto">
          <a:xfrm>
            <a:off x="3888506" y="3390594"/>
            <a:ext cx="1835644" cy="921720"/>
          </a:xfrm>
          <a:custGeom>
            <a:avLst/>
            <a:gdLst>
              <a:gd name="connsiteX0" fmla="*/ 538583 w 1835644"/>
              <a:gd name="connsiteY0" fmla="*/ 0 h 921720"/>
              <a:gd name="connsiteX1" fmla="*/ 1652328 w 1835644"/>
              <a:gd name="connsiteY1" fmla="*/ 0 h 921720"/>
              <a:gd name="connsiteX2" fmla="*/ 1652328 w 1835644"/>
              <a:gd name="connsiteY2" fmla="*/ 672087 h 921720"/>
              <a:gd name="connsiteX3" fmla="*/ 1835644 w 1835644"/>
              <a:gd name="connsiteY3" fmla="*/ 672087 h 921720"/>
              <a:gd name="connsiteX4" fmla="*/ 1835644 w 1835644"/>
              <a:gd name="connsiteY4" fmla="*/ 921720 h 921720"/>
              <a:gd name="connsiteX5" fmla="*/ 0 w 1835644"/>
              <a:gd name="connsiteY5" fmla="*/ 921720 h 921720"/>
              <a:gd name="connsiteX6" fmla="*/ 0 w 1835644"/>
              <a:gd name="connsiteY6" fmla="*/ 672087 h 921720"/>
              <a:gd name="connsiteX7" fmla="*/ 538583 w 1835644"/>
              <a:gd name="connsiteY7" fmla="*/ 672087 h 921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35644" h="921720">
                <a:moveTo>
                  <a:pt x="538583" y="0"/>
                </a:moveTo>
                <a:lnTo>
                  <a:pt x="1652328" y="0"/>
                </a:lnTo>
                <a:lnTo>
                  <a:pt x="1652328" y="672087"/>
                </a:lnTo>
                <a:lnTo>
                  <a:pt x="1835644" y="672087"/>
                </a:lnTo>
                <a:lnTo>
                  <a:pt x="1835644" y="921720"/>
                </a:lnTo>
                <a:lnTo>
                  <a:pt x="0" y="921720"/>
                </a:lnTo>
                <a:lnTo>
                  <a:pt x="0" y="672087"/>
                </a:lnTo>
                <a:lnTo>
                  <a:pt x="538583" y="672087"/>
                </a:lnTo>
                <a:close/>
              </a:path>
            </a:pathLst>
          </a:custGeom>
          <a:solidFill>
            <a:srgbClr val="CBB3E3">
              <a:alpha val="34902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309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Defining a Method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679530" cy="5083152"/>
          </a:xfrm>
        </p:spPr>
        <p:txBody>
          <a:bodyPr/>
          <a:lstStyle/>
          <a:p>
            <a:r>
              <a:rPr lang="en-US" b="1" dirty="0"/>
              <a:t>Actual Parameters:</a:t>
            </a:r>
          </a:p>
          <a:p>
            <a:pPr lvl="1"/>
            <a:r>
              <a:rPr lang="en-US" dirty="0"/>
              <a:t>When a method is invoked, you must send actual values, which are then saved as formal parameters</a:t>
            </a:r>
            <a:endParaRPr lang="en-US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566" y="3083355"/>
            <a:ext cx="8121678" cy="32983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Freeform 9"/>
          <p:cNvSpPr/>
          <p:nvPr/>
        </p:nvSpPr>
        <p:spPr bwMode="auto">
          <a:xfrm>
            <a:off x="7260350" y="4120290"/>
            <a:ext cx="1344175" cy="1036935"/>
          </a:xfrm>
          <a:custGeom>
            <a:avLst/>
            <a:gdLst>
              <a:gd name="connsiteX0" fmla="*/ 460860 w 1344175"/>
              <a:gd name="connsiteY0" fmla="*/ 0 h 1036935"/>
              <a:gd name="connsiteX1" fmla="*/ 883315 w 1344175"/>
              <a:gd name="connsiteY1" fmla="*/ 0 h 1036935"/>
              <a:gd name="connsiteX2" fmla="*/ 883315 w 1344175"/>
              <a:gd name="connsiteY2" fmla="*/ 576075 h 1036935"/>
              <a:gd name="connsiteX3" fmla="*/ 1344175 w 1344175"/>
              <a:gd name="connsiteY3" fmla="*/ 576075 h 1036935"/>
              <a:gd name="connsiteX4" fmla="*/ 1344175 w 1344175"/>
              <a:gd name="connsiteY4" fmla="*/ 1036935 h 1036935"/>
              <a:gd name="connsiteX5" fmla="*/ 0 w 1344175"/>
              <a:gd name="connsiteY5" fmla="*/ 1036935 h 1036935"/>
              <a:gd name="connsiteX6" fmla="*/ 0 w 1344175"/>
              <a:gd name="connsiteY6" fmla="*/ 576075 h 1036935"/>
              <a:gd name="connsiteX7" fmla="*/ 460860 w 1344175"/>
              <a:gd name="connsiteY7" fmla="*/ 576075 h 1036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44175" h="1036935">
                <a:moveTo>
                  <a:pt x="460860" y="0"/>
                </a:moveTo>
                <a:lnTo>
                  <a:pt x="883315" y="0"/>
                </a:lnTo>
                <a:lnTo>
                  <a:pt x="883315" y="576075"/>
                </a:lnTo>
                <a:lnTo>
                  <a:pt x="1344175" y="576075"/>
                </a:lnTo>
                <a:lnTo>
                  <a:pt x="1344175" y="1036935"/>
                </a:lnTo>
                <a:lnTo>
                  <a:pt x="0" y="1036935"/>
                </a:lnTo>
                <a:lnTo>
                  <a:pt x="0" y="576075"/>
                </a:lnTo>
                <a:lnTo>
                  <a:pt x="460860" y="576075"/>
                </a:lnTo>
                <a:close/>
              </a:path>
            </a:pathLst>
          </a:custGeom>
          <a:solidFill>
            <a:srgbClr val="CBB3E3">
              <a:alpha val="34902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0217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Defining a Method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756340" cy="5083152"/>
          </a:xfrm>
        </p:spPr>
        <p:txBody>
          <a:bodyPr/>
          <a:lstStyle/>
          <a:p>
            <a:r>
              <a:rPr lang="en-US" b="1" dirty="0"/>
              <a:t>Actual Parameters:</a:t>
            </a:r>
          </a:p>
          <a:p>
            <a:pPr lvl="1"/>
            <a:r>
              <a:rPr lang="en-US" dirty="0"/>
              <a:t>When a method is invoked, you must send actual values, which are then saved as formal parameters</a:t>
            </a:r>
          </a:p>
          <a:p>
            <a:pPr lvl="1"/>
            <a:r>
              <a:rPr lang="en-US" dirty="0"/>
              <a:t>These actual (real) values are called actual parameters</a:t>
            </a:r>
          </a:p>
          <a:p>
            <a:pPr lvl="1"/>
            <a:r>
              <a:rPr lang="en-US" dirty="0"/>
              <a:t>Note:</a:t>
            </a:r>
          </a:p>
          <a:p>
            <a:pPr lvl="2"/>
            <a:r>
              <a:rPr lang="en-US" dirty="0"/>
              <a:t>You can use the word "parameters" or the word "arguments"</a:t>
            </a:r>
          </a:p>
          <a:p>
            <a:pPr lvl="2"/>
            <a:r>
              <a:rPr lang="en-US" dirty="0"/>
              <a:t>BOTH are well-known</a:t>
            </a:r>
          </a:p>
          <a:p>
            <a:pPr lvl="1"/>
            <a:r>
              <a:rPr lang="en-US" dirty="0"/>
              <a:t>The parameter list (or the argument list) refers to the method's type, order, and number of parameters</a:t>
            </a:r>
          </a:p>
        </p:txBody>
      </p:sp>
    </p:spTree>
    <p:extLst>
      <p:ext uri="{BB962C8B-B14F-4D97-AF65-F5344CB8AC3E}">
        <p14:creationId xmlns:p14="http://schemas.microsoft.com/office/powerpoint/2010/main" val="36823526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Defining a Method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756340" cy="5083152"/>
          </a:xfrm>
        </p:spPr>
        <p:txBody>
          <a:bodyPr/>
          <a:lstStyle/>
          <a:p>
            <a:r>
              <a:rPr lang="en-US" b="1" dirty="0"/>
              <a:t>Parameters:</a:t>
            </a:r>
          </a:p>
          <a:p>
            <a:pPr lvl="1"/>
            <a:r>
              <a:rPr lang="en-US" dirty="0"/>
              <a:t>The parameter list (or the argument list) refers to the method's type, order, and number of parameters</a:t>
            </a:r>
          </a:p>
          <a:p>
            <a:pPr lvl="1"/>
            <a:r>
              <a:rPr lang="en-US" dirty="0"/>
              <a:t>Parameters are optional</a:t>
            </a:r>
          </a:p>
          <a:p>
            <a:pPr lvl="1"/>
            <a:r>
              <a:rPr lang="en-US" dirty="0"/>
              <a:t>This means that some methods may have no parameters</a:t>
            </a:r>
          </a:p>
          <a:p>
            <a:pPr lvl="1"/>
            <a:r>
              <a:rPr lang="en-US" dirty="0"/>
              <a:t>In fact, you know some methods already, which have no parameters:</a:t>
            </a:r>
          </a:p>
          <a:p>
            <a:pPr lvl="2"/>
            <a:r>
              <a:rPr lang="en-US" b="1" dirty="0" err="1">
                <a:solidFill>
                  <a:srgbClr val="00B0F0"/>
                </a:solidFill>
                <a:latin typeface="Courier"/>
              </a:rPr>
              <a:t>Math.random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()</a:t>
            </a:r>
          </a:p>
          <a:p>
            <a:pPr lvl="3"/>
            <a:r>
              <a:rPr lang="en-US" dirty="0"/>
              <a:t>There are no parameters for the </a:t>
            </a:r>
            <a:r>
              <a:rPr lang="en-US" b="1" dirty="0" err="1">
                <a:solidFill>
                  <a:srgbClr val="00B0F0"/>
                </a:solidFill>
                <a:latin typeface="Courier"/>
              </a:rPr>
              <a:t>Math.random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()</a:t>
            </a:r>
            <a:r>
              <a:rPr lang="en-US" dirty="0"/>
              <a:t> method</a:t>
            </a:r>
          </a:p>
        </p:txBody>
      </p:sp>
    </p:spTree>
    <p:extLst>
      <p:ext uri="{BB962C8B-B14F-4D97-AF65-F5344CB8AC3E}">
        <p14:creationId xmlns:p14="http://schemas.microsoft.com/office/powerpoint/2010/main" val="304430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85800"/>
          </a:xfrm>
        </p:spPr>
        <p:txBody>
          <a:bodyPr/>
          <a:lstStyle/>
          <a:p>
            <a:r>
              <a:rPr lang="en-US" altLang="en-US"/>
              <a:t>Objectives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1963" y="1009650"/>
            <a:ext cx="8450262" cy="53387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altLang="en-US" sz="2100" dirty="0"/>
              <a:t>To define methods with formal parameters (§6.2).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100" dirty="0"/>
              <a:t>To invoke methods with actual parameters (i.e., arguments) (§6.2).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100" dirty="0"/>
              <a:t>To define methods with a return value (§6.3).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100" dirty="0"/>
              <a:t>To define methods without a return value (§6.4).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100" dirty="0"/>
              <a:t>To pass arguments by value (§6.5).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100" dirty="0"/>
              <a:t>To develop reusable code that is modular, easy to read, easy to debug, and easy to maintain (§6.6).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100" dirty="0"/>
              <a:t>To write a method that converts hexadecimals to decimals (§6.7).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100" dirty="0"/>
              <a:t>To use method overloading and understand ambiguous overloading (§6.8).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100" dirty="0"/>
              <a:t>To determine the scope of variables (§6.9).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100" dirty="0"/>
              <a:t>To apply the concept of method abstraction in software development (§6.10).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100" dirty="0"/>
              <a:t>To design and implement methods using stepwise refinement (§6.10).</a:t>
            </a:r>
          </a:p>
          <a:p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117746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Defining a Method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679530" cy="5083152"/>
          </a:xfrm>
        </p:spPr>
        <p:txBody>
          <a:bodyPr/>
          <a:lstStyle/>
          <a:p>
            <a:r>
              <a:rPr lang="en-US" b="1" dirty="0"/>
              <a:t>Method Signature:</a:t>
            </a:r>
          </a:p>
          <a:p>
            <a:pPr lvl="1"/>
            <a:r>
              <a:rPr lang="en-US" dirty="0"/>
              <a:t>The method name and the parameter list together constitute the </a:t>
            </a:r>
            <a:r>
              <a:rPr lang="en-US" i="1" dirty="0"/>
              <a:t>method signature</a:t>
            </a:r>
            <a:r>
              <a:rPr lang="en-US" dirty="0"/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566" y="3083355"/>
            <a:ext cx="8121678" cy="32983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Freeform 9"/>
          <p:cNvSpPr/>
          <p:nvPr/>
        </p:nvSpPr>
        <p:spPr bwMode="auto">
          <a:xfrm>
            <a:off x="3381445" y="4081885"/>
            <a:ext cx="2773869" cy="1126023"/>
          </a:xfrm>
          <a:custGeom>
            <a:avLst/>
            <a:gdLst>
              <a:gd name="connsiteX0" fmla="*/ 0 w 2773869"/>
              <a:gd name="connsiteY0" fmla="*/ 0 h 1126023"/>
              <a:gd name="connsiteX1" fmla="*/ 2649945 w 2773869"/>
              <a:gd name="connsiteY1" fmla="*/ 0 h 1126023"/>
              <a:gd name="connsiteX2" fmla="*/ 2649945 w 2773869"/>
              <a:gd name="connsiteY2" fmla="*/ 307239 h 1126023"/>
              <a:gd name="connsiteX3" fmla="*/ 2496326 w 2773869"/>
              <a:gd name="connsiteY3" fmla="*/ 307239 h 1126023"/>
              <a:gd name="connsiteX4" fmla="*/ 2496326 w 2773869"/>
              <a:gd name="connsiteY4" fmla="*/ 703568 h 1126023"/>
              <a:gd name="connsiteX5" fmla="*/ 2773869 w 2773869"/>
              <a:gd name="connsiteY5" fmla="*/ 703568 h 1126023"/>
              <a:gd name="connsiteX6" fmla="*/ 2773869 w 2773869"/>
              <a:gd name="connsiteY6" fmla="*/ 1126023 h 1126023"/>
              <a:gd name="connsiteX7" fmla="*/ 2044174 w 2773869"/>
              <a:gd name="connsiteY7" fmla="*/ 1126023 h 1126023"/>
              <a:gd name="connsiteX8" fmla="*/ 2044174 w 2773869"/>
              <a:gd name="connsiteY8" fmla="*/ 703568 h 1126023"/>
              <a:gd name="connsiteX9" fmla="*/ 2340002 w 2773869"/>
              <a:gd name="connsiteY9" fmla="*/ 703568 h 1126023"/>
              <a:gd name="connsiteX10" fmla="*/ 2340002 w 2773869"/>
              <a:gd name="connsiteY10" fmla="*/ 307239 h 1126023"/>
              <a:gd name="connsiteX11" fmla="*/ 0 w 2773869"/>
              <a:gd name="connsiteY11" fmla="*/ 307239 h 1126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73869" h="1126023">
                <a:moveTo>
                  <a:pt x="0" y="0"/>
                </a:moveTo>
                <a:lnTo>
                  <a:pt x="2649945" y="0"/>
                </a:lnTo>
                <a:lnTo>
                  <a:pt x="2649945" y="307239"/>
                </a:lnTo>
                <a:lnTo>
                  <a:pt x="2496326" y="307239"/>
                </a:lnTo>
                <a:lnTo>
                  <a:pt x="2496326" y="703568"/>
                </a:lnTo>
                <a:lnTo>
                  <a:pt x="2773869" y="703568"/>
                </a:lnTo>
                <a:lnTo>
                  <a:pt x="2773869" y="1126023"/>
                </a:lnTo>
                <a:lnTo>
                  <a:pt x="2044174" y="1126023"/>
                </a:lnTo>
                <a:lnTo>
                  <a:pt x="2044174" y="703568"/>
                </a:lnTo>
                <a:lnTo>
                  <a:pt x="2340002" y="703568"/>
                </a:lnTo>
                <a:lnTo>
                  <a:pt x="2340002" y="307239"/>
                </a:lnTo>
                <a:lnTo>
                  <a:pt x="0" y="307239"/>
                </a:lnTo>
                <a:close/>
              </a:path>
            </a:pathLst>
          </a:custGeom>
          <a:solidFill>
            <a:srgbClr val="CBB3E3">
              <a:alpha val="34902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5336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Defining a Method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679530" cy="5083152"/>
          </a:xfrm>
        </p:spPr>
        <p:txBody>
          <a:bodyPr/>
          <a:lstStyle/>
          <a:p>
            <a:r>
              <a:rPr lang="en-US" b="1" dirty="0"/>
              <a:t>Method Body:</a:t>
            </a:r>
          </a:p>
          <a:p>
            <a:pPr lvl="1"/>
            <a:r>
              <a:rPr lang="en-US" dirty="0"/>
              <a:t>Collection of statements that implement the method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566" y="3083355"/>
            <a:ext cx="8121678" cy="32983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Rectangle 7"/>
          <p:cNvSpPr/>
          <p:nvPr/>
        </p:nvSpPr>
        <p:spPr bwMode="auto">
          <a:xfrm>
            <a:off x="611145" y="4427530"/>
            <a:ext cx="3002885" cy="1651415"/>
          </a:xfrm>
          <a:prstGeom prst="rect">
            <a:avLst/>
          </a:prstGeom>
          <a:solidFill>
            <a:srgbClr val="CBB3E3">
              <a:alpha val="34902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4764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Calling a Method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679530" cy="5083152"/>
          </a:xfrm>
        </p:spPr>
        <p:txBody>
          <a:bodyPr/>
          <a:lstStyle/>
          <a:p>
            <a:r>
              <a:rPr lang="en-US" dirty="0"/>
              <a:t>Remember:</a:t>
            </a:r>
          </a:p>
          <a:p>
            <a:pPr lvl="1"/>
            <a:r>
              <a:rPr lang="en-US" dirty="0"/>
              <a:t>A method is a collection of statements grouped together to perform an action</a:t>
            </a:r>
          </a:p>
          <a:p>
            <a:pPr lvl="1"/>
            <a:r>
              <a:rPr lang="en-US" dirty="0"/>
              <a:t>So inside the method, you define the actions</a:t>
            </a:r>
          </a:p>
          <a:p>
            <a:pPr lvl="2"/>
            <a:r>
              <a:rPr lang="en-US" dirty="0"/>
              <a:t>You "do" everything that you want the method to "do"</a:t>
            </a:r>
          </a:p>
          <a:p>
            <a:r>
              <a:rPr lang="en-US" dirty="0"/>
              <a:t>Question:</a:t>
            </a:r>
          </a:p>
          <a:p>
            <a:pPr lvl="1"/>
            <a:r>
              <a:rPr lang="en-US" dirty="0"/>
              <a:t>How do we "start" the method? How do we run it?</a:t>
            </a:r>
          </a:p>
          <a:p>
            <a:r>
              <a:rPr lang="en-US" dirty="0"/>
              <a:t>Answer:</a:t>
            </a:r>
          </a:p>
          <a:p>
            <a:pPr lvl="1"/>
            <a:r>
              <a:rPr lang="en-US" dirty="0"/>
              <a:t>We </a:t>
            </a:r>
            <a:r>
              <a:rPr lang="en-US" i="1" dirty="0"/>
              <a:t>call</a:t>
            </a:r>
            <a:r>
              <a:rPr lang="en-US" dirty="0"/>
              <a:t> or </a:t>
            </a:r>
            <a:r>
              <a:rPr lang="en-US" i="1" dirty="0"/>
              <a:t>invoke</a:t>
            </a:r>
            <a:r>
              <a:rPr lang="en-US" dirty="0"/>
              <a:t> the method.</a:t>
            </a:r>
          </a:p>
        </p:txBody>
      </p:sp>
    </p:spTree>
    <p:extLst>
      <p:ext uri="{BB962C8B-B14F-4D97-AF65-F5344CB8AC3E}">
        <p14:creationId xmlns:p14="http://schemas.microsoft.com/office/powerpoint/2010/main" val="39196365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Calling a Method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679530" cy="5083152"/>
          </a:xfrm>
        </p:spPr>
        <p:txBody>
          <a:bodyPr/>
          <a:lstStyle/>
          <a:p>
            <a:r>
              <a:rPr lang="en-US" dirty="0"/>
              <a:t>Two ways to call a method, depending on whether the method returns a value or not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If the method returns a value, the "call" is usually treated as a value:</a:t>
            </a:r>
          </a:p>
          <a:p>
            <a:pPr lvl="2"/>
            <a:r>
              <a:rPr lang="en-US" dirty="0"/>
              <a:t>Example:</a:t>
            </a:r>
          </a:p>
          <a:p>
            <a:pPr marL="1371600" lvl="3" indent="0">
              <a:buNone/>
            </a:pPr>
            <a:r>
              <a:rPr lang="en-US" b="1" dirty="0" err="1">
                <a:latin typeface="Courier"/>
              </a:rPr>
              <a:t>int</a:t>
            </a:r>
            <a:r>
              <a:rPr lang="en-US" b="1" dirty="0">
                <a:latin typeface="Courier"/>
              </a:rPr>
              <a:t> larger = max(3, 4);</a:t>
            </a:r>
          </a:p>
          <a:p>
            <a:pPr lvl="3"/>
            <a:r>
              <a:rPr lang="en-US" dirty="0"/>
              <a:t>Here, we "call" the method, max(3, 4)</a:t>
            </a:r>
          </a:p>
          <a:p>
            <a:pPr lvl="3"/>
            <a:r>
              <a:rPr lang="en-US" dirty="0"/>
              <a:t>The maximum number, which is 4, will get returned</a:t>
            </a:r>
          </a:p>
          <a:p>
            <a:pPr lvl="3"/>
            <a:r>
              <a:rPr lang="en-US" dirty="0"/>
              <a:t>We save that value (4) into the variable larger</a:t>
            </a:r>
          </a:p>
          <a:p>
            <a:pPr lvl="2"/>
            <a:r>
              <a:rPr lang="en-US" dirty="0"/>
              <a:t>Example:</a:t>
            </a:r>
          </a:p>
          <a:p>
            <a:pPr marL="1371600" lvl="3" indent="0">
              <a:buNone/>
            </a:pPr>
            <a:r>
              <a:rPr lang="en-US" b="1" dirty="0" err="1">
                <a:latin typeface="Courier"/>
              </a:rPr>
              <a:t>System.out.println</a:t>
            </a:r>
            <a:r>
              <a:rPr lang="en-US" b="1" dirty="0">
                <a:latin typeface="Courier"/>
              </a:rPr>
              <a:t>(max(3, 4));</a:t>
            </a:r>
          </a:p>
          <a:p>
            <a:pPr lvl="3"/>
            <a:r>
              <a:rPr lang="en-US" dirty="0"/>
              <a:t>Here, we directly print the result, which is 4</a:t>
            </a:r>
          </a:p>
        </p:txBody>
      </p:sp>
    </p:spTree>
    <p:extLst>
      <p:ext uri="{BB962C8B-B14F-4D97-AF65-F5344CB8AC3E}">
        <p14:creationId xmlns:p14="http://schemas.microsoft.com/office/powerpoint/2010/main" val="31732353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Calling a Method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679530" cy="5083152"/>
          </a:xfrm>
        </p:spPr>
        <p:txBody>
          <a:bodyPr/>
          <a:lstStyle/>
          <a:p>
            <a:r>
              <a:rPr lang="en-US" dirty="0"/>
              <a:t>Two ways to call a method, depending on whether the method returns a value or not</a:t>
            </a:r>
          </a:p>
          <a:p>
            <a:pPr marL="971550" lvl="1" indent="-514350">
              <a:buFont typeface="+mj-lt"/>
              <a:buAutoNum type="arabicPeriod" startAt="2"/>
            </a:pPr>
            <a:r>
              <a:rPr lang="en-US" dirty="0"/>
              <a:t>If the method returns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void</a:t>
            </a:r>
            <a:r>
              <a:rPr lang="en-US" dirty="0"/>
              <a:t>, the "call" to the method is a basic statement.</a:t>
            </a:r>
          </a:p>
          <a:p>
            <a:pPr lvl="2"/>
            <a:r>
              <a:rPr lang="en-US" dirty="0"/>
              <a:t>Example of the </a:t>
            </a:r>
            <a:r>
              <a:rPr lang="en-US" b="1" dirty="0" err="1">
                <a:latin typeface="Courier"/>
              </a:rPr>
              <a:t>println</a:t>
            </a:r>
            <a:r>
              <a:rPr lang="en-US" b="1" dirty="0">
                <a:latin typeface="Courier"/>
              </a:rPr>
              <a:t>()</a:t>
            </a:r>
            <a:r>
              <a:rPr lang="en-US" dirty="0"/>
              <a:t> method:</a:t>
            </a:r>
          </a:p>
          <a:p>
            <a:pPr marL="1371600" lvl="3" indent="0">
              <a:buNone/>
            </a:pPr>
            <a:r>
              <a:rPr lang="en-US" b="1" dirty="0" err="1">
                <a:latin typeface="Courier"/>
              </a:rPr>
              <a:t>System.out.println</a:t>
            </a:r>
            <a:r>
              <a:rPr lang="en-US" b="1" dirty="0">
                <a:latin typeface="Courier"/>
              </a:rPr>
              <a:t>("This is a parameter.");</a:t>
            </a:r>
          </a:p>
          <a:p>
            <a:pPr lvl="3"/>
            <a:r>
              <a:rPr lang="en-US" dirty="0"/>
              <a:t>Here, we "call" the </a:t>
            </a:r>
            <a:r>
              <a:rPr lang="en-US" b="1" dirty="0" err="1">
                <a:latin typeface="Courier"/>
              </a:rPr>
              <a:t>println</a:t>
            </a:r>
            <a:r>
              <a:rPr lang="en-US" b="1" dirty="0">
                <a:latin typeface="Courier"/>
              </a:rPr>
              <a:t>()</a:t>
            </a:r>
            <a:r>
              <a:rPr lang="en-US" dirty="0"/>
              <a:t> method</a:t>
            </a:r>
          </a:p>
          <a:p>
            <a:pPr lvl="3"/>
            <a:r>
              <a:rPr lang="en-US" dirty="0"/>
              <a:t>We send over the String, "This is a parameter"</a:t>
            </a:r>
          </a:p>
          <a:p>
            <a:pPr lvl="3"/>
            <a:r>
              <a:rPr lang="en-US" dirty="0"/>
              <a:t>That method receives the string and prints to output</a:t>
            </a:r>
          </a:p>
        </p:txBody>
      </p:sp>
    </p:spTree>
    <p:extLst>
      <p:ext uri="{BB962C8B-B14F-4D97-AF65-F5344CB8AC3E}">
        <p14:creationId xmlns:p14="http://schemas.microsoft.com/office/powerpoint/2010/main" val="35941919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Calling a Method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679530" cy="5083152"/>
          </a:xfrm>
        </p:spPr>
        <p:txBody>
          <a:bodyPr/>
          <a:lstStyle/>
          <a:p>
            <a:r>
              <a:rPr lang="en-US" dirty="0"/>
              <a:t>Program Control</a:t>
            </a:r>
          </a:p>
          <a:p>
            <a:pPr lvl="1"/>
            <a:r>
              <a:rPr lang="en-US" dirty="0"/>
              <a:t>When you run a program, the control of the program is in "</a:t>
            </a:r>
            <a:r>
              <a:rPr lang="en-US" b="1" dirty="0">
                <a:latin typeface="Courier"/>
              </a:rPr>
              <a:t>main</a:t>
            </a:r>
            <a:r>
              <a:rPr lang="en-US" dirty="0"/>
              <a:t>" (the main method)</a:t>
            </a:r>
          </a:p>
          <a:p>
            <a:pPr lvl="2"/>
            <a:r>
              <a:rPr lang="en-US" dirty="0"/>
              <a:t>This is called program control</a:t>
            </a:r>
          </a:p>
          <a:p>
            <a:pPr lvl="1"/>
            <a:r>
              <a:rPr lang="en-US" dirty="0"/>
              <a:t>When your call a method from </a:t>
            </a:r>
            <a:r>
              <a:rPr lang="en-US" b="1" dirty="0">
                <a:latin typeface="Courier"/>
              </a:rPr>
              <a:t>main</a:t>
            </a:r>
            <a:r>
              <a:rPr lang="en-US" dirty="0"/>
              <a:t>, program control is transferred to the method you called</a:t>
            </a:r>
          </a:p>
          <a:p>
            <a:pPr lvl="1"/>
            <a:r>
              <a:rPr lang="en-US" b="1" dirty="0">
                <a:latin typeface="Courier"/>
              </a:rPr>
              <a:t>main</a:t>
            </a:r>
            <a:r>
              <a:rPr lang="en-US" dirty="0"/>
              <a:t> is basically waiting for the method to finish</a:t>
            </a:r>
          </a:p>
          <a:p>
            <a:pPr lvl="2"/>
            <a:r>
              <a:rPr lang="en-US" dirty="0"/>
              <a:t>Once the method finishes, program control returns to </a:t>
            </a:r>
            <a:r>
              <a:rPr lang="en-US" b="1" dirty="0">
                <a:latin typeface="Courier"/>
              </a:rPr>
              <a:t>main</a:t>
            </a:r>
          </a:p>
          <a:p>
            <a:pPr lvl="2"/>
            <a:r>
              <a:rPr lang="en-US" u="sng" dirty="0"/>
              <a:t>A called method returns control</a:t>
            </a:r>
            <a:r>
              <a:rPr lang="en-US" dirty="0"/>
              <a:t> to the caller</a:t>
            </a:r>
          </a:p>
          <a:p>
            <a:pPr lvl="3"/>
            <a:r>
              <a:rPr lang="en-US" u="sng" dirty="0"/>
              <a:t>when</a:t>
            </a:r>
            <a:r>
              <a:rPr lang="en-US" dirty="0"/>
              <a:t> its return statement is executed, or</a:t>
            </a:r>
          </a:p>
          <a:p>
            <a:pPr lvl="3"/>
            <a:r>
              <a:rPr lang="en-US" u="sng" dirty="0"/>
              <a:t>when</a:t>
            </a:r>
            <a:r>
              <a:rPr lang="en-US" dirty="0"/>
              <a:t> its method-ending closing brace is reached </a:t>
            </a:r>
          </a:p>
        </p:txBody>
      </p:sp>
    </p:spTree>
    <p:extLst>
      <p:ext uri="{BB962C8B-B14F-4D97-AF65-F5344CB8AC3E}">
        <p14:creationId xmlns:p14="http://schemas.microsoft.com/office/powerpoint/2010/main" val="40169861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2: </a:t>
            </a:r>
            <a:r>
              <a:rPr lang="en-US" dirty="0" err="1"/>
              <a:t>TestMax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1" y="1341437"/>
            <a:ext cx="8564314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Write a program that will call another method, 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max</a:t>
            </a:r>
            <a:r>
              <a:rPr lang="en-US" altLang="en-US" dirty="0">
                <a:cs typeface="Times New Roman" panose="02020603050405020304" pitchFamily="18" charset="0"/>
              </a:rPr>
              <a:t>, to determine the maximum of two numbers. Method 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max</a:t>
            </a:r>
            <a:r>
              <a:rPr lang="en-US" altLang="en-US" dirty="0">
                <a:cs typeface="Times New Roman" panose="02020603050405020304" pitchFamily="18" charset="0"/>
              </a:rPr>
              <a:t> should return the maximum value.</a:t>
            </a:r>
            <a:endParaRPr lang="en-US" dirty="0"/>
          </a:p>
          <a:p>
            <a:r>
              <a:rPr lang="en-US" dirty="0"/>
              <a:t>Remember:</a:t>
            </a:r>
          </a:p>
          <a:p>
            <a:pPr lvl="1"/>
            <a:r>
              <a:rPr lang="en-US" dirty="0"/>
              <a:t>Step 1: Problem-solving Phase</a:t>
            </a:r>
          </a:p>
          <a:p>
            <a:pPr lvl="1"/>
            <a:r>
              <a:rPr lang="en-US" dirty="0"/>
              <a:t>Step 2: Implementation Phase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6171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2: </a:t>
            </a:r>
            <a:r>
              <a:rPr lang="en-US" dirty="0" err="1"/>
              <a:t>TestMax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525909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Algorithm: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In 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main</a:t>
            </a:r>
            <a:r>
              <a:rPr lang="en-US" altLang="en-US" dirty="0">
                <a:cs typeface="Times New Roman" panose="02020603050405020304" pitchFamily="18" charset="0"/>
              </a:rPr>
              <a:t>, we just make two integers and give a value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Of course, we could ask the user for two numbers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Or we could generate two random numbers</a:t>
            </a:r>
          </a:p>
          <a:p>
            <a:pPr lvl="4"/>
            <a:r>
              <a:rPr lang="en-US" altLang="en-US" dirty="0">
                <a:cs typeface="Times New Roman" panose="02020603050405020304" pitchFamily="18" charset="0"/>
              </a:rPr>
              <a:t>These are easy things and are not the purpose of this example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Next, we call the 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max</a:t>
            </a:r>
            <a:r>
              <a:rPr lang="en-US" altLang="en-US" dirty="0">
                <a:cs typeface="Times New Roman" panose="02020603050405020304" pitchFamily="18" charset="0"/>
              </a:rPr>
              <a:t> method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This means we need to write a 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max</a:t>
            </a:r>
            <a:r>
              <a:rPr lang="en-US" altLang="en-US" dirty="0">
                <a:cs typeface="Times New Roman" panose="02020603050405020304" pitchFamily="18" charset="0"/>
              </a:rPr>
              <a:t> method!</a:t>
            </a:r>
          </a:p>
          <a:p>
            <a:pPr lvl="3"/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max</a:t>
            </a:r>
            <a:r>
              <a:rPr lang="en-US" altLang="en-US" dirty="0">
                <a:cs typeface="Times New Roman" panose="02020603050405020304" pitchFamily="18" charset="0"/>
              </a:rPr>
              <a:t> method should be easy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Just check which number is larger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Save the larger number into a variable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Finally, return that variable (the larger number)</a:t>
            </a:r>
          </a:p>
        </p:txBody>
      </p:sp>
    </p:spTree>
    <p:extLst>
      <p:ext uri="{BB962C8B-B14F-4D97-AF65-F5344CB8AC3E}">
        <p14:creationId xmlns:p14="http://schemas.microsoft.com/office/powerpoint/2010/main" val="883753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2: </a:t>
            </a:r>
            <a:r>
              <a:rPr lang="en-US" dirty="0" err="1"/>
              <a:t>TestMax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4891127"/>
          </a:xfrm>
        </p:spPr>
        <p:txBody>
          <a:bodyPr/>
          <a:lstStyle/>
          <a:p>
            <a:r>
              <a:rPr lang="en-US" b="1" dirty="0"/>
              <a:t>Step 2</a:t>
            </a:r>
            <a:r>
              <a:rPr lang="en-US" dirty="0"/>
              <a:t>: Implementation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7367" y="2084825"/>
            <a:ext cx="4309265" cy="42015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269628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2: </a:t>
            </a:r>
            <a:r>
              <a:rPr lang="en-US" dirty="0" err="1"/>
              <a:t>TestMax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4891127"/>
          </a:xfrm>
        </p:spPr>
        <p:txBody>
          <a:bodyPr/>
          <a:lstStyle/>
          <a:p>
            <a:r>
              <a:rPr lang="en-US" b="1" dirty="0"/>
              <a:t>Step 2</a:t>
            </a:r>
            <a:r>
              <a:rPr lang="en-US" dirty="0"/>
              <a:t>: Implementation Details</a:t>
            </a:r>
          </a:p>
          <a:p>
            <a:pPr lvl="1"/>
            <a:endParaRPr lang="en-US" dirty="0"/>
          </a:p>
          <a:p>
            <a:pPr lvl="1"/>
            <a:r>
              <a:rPr lang="en-US" b="1" dirty="0">
                <a:solidFill>
                  <a:srgbClr val="00B0F0"/>
                </a:solidFill>
                <a:latin typeface="Courier"/>
              </a:rPr>
              <a:t>main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/>
              <a:t>method is from</a:t>
            </a:r>
            <a:br>
              <a:rPr lang="en-US" dirty="0"/>
            </a:br>
            <a:r>
              <a:rPr lang="en-US" dirty="0"/>
              <a:t>lines 3 – 9</a:t>
            </a:r>
          </a:p>
          <a:p>
            <a:pPr lvl="1"/>
            <a:r>
              <a:rPr lang="en-US" dirty="0"/>
              <a:t>On line 6,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main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/>
              <a:t>calls</a:t>
            </a:r>
            <a:br>
              <a:rPr lang="en-US" dirty="0"/>
            </a:br>
            <a:r>
              <a:rPr lang="en-US" dirty="0"/>
              <a:t>method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max</a:t>
            </a:r>
          </a:p>
          <a:p>
            <a:pPr lvl="1"/>
            <a:r>
              <a:rPr lang="en-US" dirty="0"/>
              <a:t>Method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max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/>
              <a:t>is from</a:t>
            </a:r>
            <a:br>
              <a:rPr lang="en-US" dirty="0"/>
            </a:br>
            <a:r>
              <a:rPr lang="en-US" dirty="0"/>
              <a:t>lines 12 – 21</a:t>
            </a:r>
          </a:p>
          <a:p>
            <a:pPr lvl="1"/>
            <a:r>
              <a:rPr lang="en-US" dirty="0"/>
              <a:t>On line 21,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result</a:t>
            </a:r>
            <a:br>
              <a:rPr lang="en-US" dirty="0">
                <a:solidFill>
                  <a:srgbClr val="00B0F0"/>
                </a:solidFill>
              </a:rPr>
            </a:br>
            <a:r>
              <a:rPr lang="en-US" dirty="0"/>
              <a:t>is returned to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main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0905" y="2084825"/>
            <a:ext cx="4309265" cy="42015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77264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1: Sum Many Numbers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1" y="1341437"/>
            <a:ext cx="8564314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Write a program that will sum three sets of numbers and then display the sum of each: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sum of integers from 1 to 10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sum of integers from 20 to 37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sum of integers from 35 to 49</a:t>
            </a:r>
            <a:endParaRPr lang="en-US" dirty="0"/>
          </a:p>
          <a:p>
            <a:r>
              <a:rPr lang="en-US" dirty="0"/>
              <a:t>Remember:</a:t>
            </a:r>
          </a:p>
          <a:p>
            <a:pPr lvl="1"/>
            <a:r>
              <a:rPr lang="en-US" dirty="0"/>
              <a:t>Step 1: Problem-solving Phase</a:t>
            </a:r>
          </a:p>
          <a:p>
            <a:pPr lvl="1"/>
            <a:r>
              <a:rPr lang="en-US" dirty="0"/>
              <a:t>Step 2: Implementation Phase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9973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2: </a:t>
            </a:r>
            <a:r>
              <a:rPr lang="en-US" dirty="0" err="1"/>
              <a:t>TestMax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679530" cy="743388"/>
          </a:xfrm>
        </p:spPr>
        <p:txBody>
          <a:bodyPr/>
          <a:lstStyle/>
          <a:p>
            <a:r>
              <a:rPr lang="en-US" b="1" dirty="0"/>
              <a:t>Run the Program:</a:t>
            </a:r>
          </a:p>
        </p:txBody>
      </p:sp>
      <p:sp>
        <p:nvSpPr>
          <p:cNvPr id="7" name="Rectangle 10">
            <a:hlinkClick r:id="rId2"/>
          </p:cNvPr>
          <p:cNvSpPr>
            <a:spLocks noChangeArrowheads="1"/>
          </p:cNvSpPr>
          <p:nvPr/>
        </p:nvSpPr>
        <p:spPr bwMode="auto">
          <a:xfrm>
            <a:off x="2190890" y="6002135"/>
            <a:ext cx="4762220" cy="343245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solidFill>
              <a:schemeClr val="accent1"/>
            </a:solidFill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u="sng" dirty="0">
                <a:solidFill>
                  <a:srgbClr val="FFFF00"/>
                </a:solidFill>
                <a:latin typeface="Courier"/>
              </a:rPr>
              <a:t>Click here</a:t>
            </a:r>
            <a:r>
              <a:rPr lang="en-US" altLang="en-US" sz="1800" b="1" dirty="0">
                <a:solidFill>
                  <a:schemeClr val="bg1"/>
                </a:solidFill>
                <a:latin typeface="Courier"/>
              </a:rPr>
              <a:t> to view and trace code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810" y="2075944"/>
            <a:ext cx="8132380" cy="35352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489771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428750"/>
          </a:xfrm>
        </p:spPr>
        <p:txBody>
          <a:bodyPr/>
          <a:lstStyle/>
          <a:p>
            <a:r>
              <a:rPr lang="en-US" altLang="en-US"/>
              <a:t>Calling Methods, cont.</a:t>
            </a:r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16388" name="Rectangle 7"/>
          <p:cNvSpPr>
            <a:spLocks noChangeArrowheads="1"/>
          </p:cNvSpPr>
          <p:nvPr/>
        </p:nvSpPr>
        <p:spPr bwMode="auto">
          <a:xfrm>
            <a:off x="3009900" y="2743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16389" name="Rectangle 9"/>
          <p:cNvSpPr>
            <a:spLocks noChangeArrowheads="1"/>
          </p:cNvSpPr>
          <p:nvPr/>
        </p:nvSpPr>
        <p:spPr bwMode="auto">
          <a:xfrm>
            <a:off x="2457450" y="2628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16390" name="Object 8"/>
          <p:cNvGraphicFramePr>
            <a:graphicFrameLocks noChangeAspect="1"/>
          </p:cNvGraphicFramePr>
          <p:nvPr/>
        </p:nvGraphicFramePr>
        <p:xfrm>
          <a:off x="228600" y="1676400"/>
          <a:ext cx="8610600" cy="325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icture" r:id="rId4" imgW="4232148" imgH="1598676" progId="Word.Picture.8">
                  <p:embed/>
                </p:oleObj>
              </mc:Choice>
              <mc:Fallback>
                <p:oleObj name="Picture" r:id="rId4" imgW="4232148" imgH="1598676" progId="Word.Picture.8">
                  <p:embed/>
                  <p:pic>
                    <p:nvPicPr>
                      <p:cNvPr id="1639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1676400"/>
                        <a:ext cx="8610600" cy="3257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1" name="Rectangle 10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179264308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66750"/>
          </a:xfrm>
        </p:spPr>
        <p:txBody>
          <a:bodyPr/>
          <a:lstStyle/>
          <a:p>
            <a:r>
              <a:rPr lang="en-US" altLang="en-US" sz="4000"/>
              <a:t>Trace Method Invocation</a:t>
            </a:r>
            <a:endParaRPr lang="en-US" altLang="en-US" sz="4000">
              <a:solidFill>
                <a:schemeClr val="tx1"/>
              </a:solidFill>
            </a:endParaRPr>
          </a:p>
        </p:txBody>
      </p:sp>
      <p:sp>
        <p:nvSpPr>
          <p:cNvPr id="17412" name="Rectangle 3"/>
          <p:cNvSpPr>
            <a:spLocks noChangeArrowheads="1"/>
          </p:cNvSpPr>
          <p:nvPr/>
        </p:nvSpPr>
        <p:spPr bwMode="auto">
          <a:xfrm>
            <a:off x="3009900" y="2743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17413" name="Rectangle 4"/>
          <p:cNvSpPr>
            <a:spLocks noChangeArrowheads="1"/>
          </p:cNvSpPr>
          <p:nvPr/>
        </p:nvSpPr>
        <p:spPr bwMode="auto">
          <a:xfrm>
            <a:off x="2457450" y="2628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17414" name="Object 5"/>
          <p:cNvGraphicFramePr>
            <a:graphicFrameLocks noChangeAspect="1"/>
          </p:cNvGraphicFramePr>
          <p:nvPr/>
        </p:nvGraphicFramePr>
        <p:xfrm>
          <a:off x="231775" y="1930400"/>
          <a:ext cx="8610600" cy="220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Picture" r:id="rId4" imgW="4232148" imgH="1085088" progId="Word.Picture.8">
                  <p:embed/>
                </p:oleObj>
              </mc:Choice>
              <mc:Fallback>
                <p:oleObj name="Picture" r:id="rId4" imgW="4232148" imgH="1085088" progId="Word.Picture.8">
                  <p:embed/>
                  <p:pic>
                    <p:nvPicPr>
                      <p:cNvPr id="17414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775" y="1930400"/>
                        <a:ext cx="8610600" cy="220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5" name="Rectangle 6"/>
          <p:cNvSpPr>
            <a:spLocks noChangeArrowheads="1"/>
          </p:cNvSpPr>
          <p:nvPr/>
        </p:nvSpPr>
        <p:spPr bwMode="auto">
          <a:xfrm>
            <a:off x="384175" y="2311400"/>
            <a:ext cx="3422650" cy="177800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17416" name="AutoShape 7"/>
          <p:cNvSpPr>
            <a:spLocks noChangeArrowheads="1"/>
          </p:cNvSpPr>
          <p:nvPr/>
        </p:nvSpPr>
        <p:spPr bwMode="auto">
          <a:xfrm>
            <a:off x="2690813" y="1201738"/>
            <a:ext cx="3533775" cy="384175"/>
          </a:xfrm>
          <a:prstGeom prst="wedgeRoundRectCallout">
            <a:avLst>
              <a:gd name="adj1" fmla="val -45014"/>
              <a:gd name="adj2" fmla="val 263634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i is now 5</a:t>
            </a:r>
          </a:p>
        </p:txBody>
      </p:sp>
      <p:sp>
        <p:nvSpPr>
          <p:cNvPr id="17417" name="Rectangle 8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36721997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66750"/>
          </a:xfrm>
        </p:spPr>
        <p:txBody>
          <a:bodyPr/>
          <a:lstStyle/>
          <a:p>
            <a:r>
              <a:rPr lang="en-US" altLang="en-US" sz="4000"/>
              <a:t>Trace Method Invocation</a:t>
            </a:r>
            <a:endParaRPr lang="en-US" altLang="en-US" sz="4000">
              <a:solidFill>
                <a:schemeClr val="tx1"/>
              </a:solidFill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3009900" y="2743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2457450" y="2628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18438" name="Object 5"/>
          <p:cNvGraphicFramePr>
            <a:graphicFrameLocks noChangeAspect="1"/>
          </p:cNvGraphicFramePr>
          <p:nvPr/>
        </p:nvGraphicFramePr>
        <p:xfrm>
          <a:off x="231775" y="1930400"/>
          <a:ext cx="8610600" cy="220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Picture" r:id="rId4" imgW="4232148" imgH="1085088" progId="Word.Picture.8">
                  <p:embed/>
                </p:oleObj>
              </mc:Choice>
              <mc:Fallback>
                <p:oleObj name="Picture" r:id="rId4" imgW="4232148" imgH="1085088" progId="Word.Picture.8">
                  <p:embed/>
                  <p:pic>
                    <p:nvPicPr>
                      <p:cNvPr id="18438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775" y="1930400"/>
                        <a:ext cx="8610600" cy="220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9" name="Rectangle 6"/>
          <p:cNvSpPr>
            <a:spLocks noChangeArrowheads="1"/>
          </p:cNvSpPr>
          <p:nvPr/>
        </p:nvSpPr>
        <p:spPr bwMode="auto">
          <a:xfrm>
            <a:off x="385763" y="2468563"/>
            <a:ext cx="3422650" cy="177800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18440" name="AutoShape 7"/>
          <p:cNvSpPr>
            <a:spLocks noChangeArrowheads="1"/>
          </p:cNvSpPr>
          <p:nvPr/>
        </p:nvSpPr>
        <p:spPr bwMode="auto">
          <a:xfrm>
            <a:off x="2690813" y="1201738"/>
            <a:ext cx="3533775" cy="384175"/>
          </a:xfrm>
          <a:prstGeom prst="wedgeRoundRectCallout">
            <a:avLst>
              <a:gd name="adj1" fmla="val -45236"/>
              <a:gd name="adj2" fmla="val 309093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j is now 2</a:t>
            </a:r>
          </a:p>
        </p:txBody>
      </p:sp>
      <p:sp>
        <p:nvSpPr>
          <p:cNvPr id="18441" name="Rectangle 8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248142388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66750"/>
          </a:xfrm>
        </p:spPr>
        <p:txBody>
          <a:bodyPr/>
          <a:lstStyle/>
          <a:p>
            <a:r>
              <a:rPr lang="en-US" altLang="en-US" sz="4000"/>
              <a:t>Trace Method Invocation</a:t>
            </a:r>
            <a:endParaRPr lang="en-US" altLang="en-US" sz="4000">
              <a:solidFill>
                <a:schemeClr val="tx1"/>
              </a:solidFill>
            </a:endParaRPr>
          </a:p>
        </p:txBody>
      </p:sp>
      <p:sp>
        <p:nvSpPr>
          <p:cNvPr id="19460" name="Rectangle 3"/>
          <p:cNvSpPr>
            <a:spLocks noChangeArrowheads="1"/>
          </p:cNvSpPr>
          <p:nvPr/>
        </p:nvSpPr>
        <p:spPr bwMode="auto">
          <a:xfrm>
            <a:off x="3009900" y="2743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19461" name="Rectangle 4"/>
          <p:cNvSpPr>
            <a:spLocks noChangeArrowheads="1"/>
          </p:cNvSpPr>
          <p:nvPr/>
        </p:nvSpPr>
        <p:spPr bwMode="auto">
          <a:xfrm>
            <a:off x="2457450" y="2628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19462" name="Object 5"/>
          <p:cNvGraphicFramePr>
            <a:graphicFrameLocks noChangeAspect="1"/>
          </p:cNvGraphicFramePr>
          <p:nvPr/>
        </p:nvGraphicFramePr>
        <p:xfrm>
          <a:off x="231775" y="1930400"/>
          <a:ext cx="8610600" cy="220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Picture" r:id="rId4" imgW="4232148" imgH="1085088" progId="Word.Picture.8">
                  <p:embed/>
                </p:oleObj>
              </mc:Choice>
              <mc:Fallback>
                <p:oleObj name="Picture" r:id="rId4" imgW="4232148" imgH="1085088" progId="Word.Picture.8">
                  <p:embed/>
                  <p:pic>
                    <p:nvPicPr>
                      <p:cNvPr id="19462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775" y="1930400"/>
                        <a:ext cx="8610600" cy="220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3" name="Rectangle 6"/>
          <p:cNvSpPr>
            <a:spLocks noChangeArrowheads="1"/>
          </p:cNvSpPr>
          <p:nvPr/>
        </p:nvSpPr>
        <p:spPr bwMode="auto">
          <a:xfrm>
            <a:off x="1230313" y="2622550"/>
            <a:ext cx="2578100" cy="177800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19464" name="AutoShape 7"/>
          <p:cNvSpPr>
            <a:spLocks noChangeArrowheads="1"/>
          </p:cNvSpPr>
          <p:nvPr/>
        </p:nvSpPr>
        <p:spPr bwMode="auto">
          <a:xfrm>
            <a:off x="2690813" y="1201738"/>
            <a:ext cx="3533775" cy="384175"/>
          </a:xfrm>
          <a:prstGeom prst="wedgeRoundRectCallout">
            <a:avLst>
              <a:gd name="adj1" fmla="val -45236"/>
              <a:gd name="adj2" fmla="val 352065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invoke max(i, j)</a:t>
            </a:r>
          </a:p>
        </p:txBody>
      </p:sp>
      <p:sp>
        <p:nvSpPr>
          <p:cNvPr id="19465" name="Rectangle 8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412321" y="5489545"/>
            <a:ext cx="6319359" cy="40011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000" dirty="0"/>
              <a:t>After this line executes, program control go to method </a:t>
            </a:r>
            <a:r>
              <a:rPr lang="en-US" sz="2000" b="1" dirty="0">
                <a:latin typeface="Courier"/>
              </a:rPr>
              <a:t>max</a:t>
            </a:r>
            <a:r>
              <a:rPr lang="en-US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8089972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66750"/>
          </a:xfrm>
        </p:spPr>
        <p:txBody>
          <a:bodyPr/>
          <a:lstStyle/>
          <a:p>
            <a:r>
              <a:rPr lang="en-US" altLang="en-US" sz="4000"/>
              <a:t>Trace Method Invocation</a:t>
            </a:r>
            <a:endParaRPr lang="en-US" altLang="en-US" sz="4000">
              <a:solidFill>
                <a:schemeClr val="tx1"/>
              </a:solidFill>
            </a:endParaRPr>
          </a:p>
        </p:txBody>
      </p:sp>
      <p:sp>
        <p:nvSpPr>
          <p:cNvPr id="20484" name="Rectangle 3"/>
          <p:cNvSpPr>
            <a:spLocks noChangeArrowheads="1"/>
          </p:cNvSpPr>
          <p:nvPr/>
        </p:nvSpPr>
        <p:spPr bwMode="auto">
          <a:xfrm>
            <a:off x="3009900" y="2743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0485" name="Rectangle 4"/>
          <p:cNvSpPr>
            <a:spLocks noChangeArrowheads="1"/>
          </p:cNvSpPr>
          <p:nvPr/>
        </p:nvSpPr>
        <p:spPr bwMode="auto">
          <a:xfrm>
            <a:off x="2457450" y="2628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20486" name="Object 5"/>
          <p:cNvGraphicFramePr>
            <a:graphicFrameLocks noChangeAspect="1"/>
          </p:cNvGraphicFramePr>
          <p:nvPr/>
        </p:nvGraphicFramePr>
        <p:xfrm>
          <a:off x="231775" y="1930400"/>
          <a:ext cx="8610600" cy="220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Picture" r:id="rId4" imgW="4232148" imgH="1085088" progId="Word.Picture.8">
                  <p:embed/>
                </p:oleObj>
              </mc:Choice>
              <mc:Fallback>
                <p:oleObj name="Picture" r:id="rId4" imgW="4232148" imgH="1085088" progId="Word.Picture.8">
                  <p:embed/>
                  <p:pic>
                    <p:nvPicPr>
                      <p:cNvPr id="2048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775" y="1930400"/>
                        <a:ext cx="8610600" cy="220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7" name="Rectangle 6"/>
          <p:cNvSpPr>
            <a:spLocks noChangeArrowheads="1"/>
          </p:cNvSpPr>
          <p:nvPr/>
        </p:nvSpPr>
        <p:spPr bwMode="auto">
          <a:xfrm>
            <a:off x="5762625" y="2162175"/>
            <a:ext cx="2578100" cy="177800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0488" name="AutoShape 7"/>
          <p:cNvSpPr>
            <a:spLocks noChangeArrowheads="1"/>
          </p:cNvSpPr>
          <p:nvPr/>
        </p:nvSpPr>
        <p:spPr bwMode="auto">
          <a:xfrm>
            <a:off x="2690813" y="931863"/>
            <a:ext cx="3532187" cy="998537"/>
          </a:xfrm>
          <a:prstGeom prst="wedgeRoundRectCallout">
            <a:avLst>
              <a:gd name="adj1" fmla="val 41597"/>
              <a:gd name="adj2" fmla="val 75120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invoke max(i, j)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Pass the value of i to num1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Pass the value of j to num2</a:t>
            </a:r>
          </a:p>
        </p:txBody>
      </p:sp>
      <p:sp>
        <p:nvSpPr>
          <p:cNvPr id="20489" name="Line 8"/>
          <p:cNvSpPr>
            <a:spLocks noChangeShapeType="1"/>
          </p:cNvSpPr>
          <p:nvPr/>
        </p:nvSpPr>
        <p:spPr bwMode="auto">
          <a:xfrm flipV="1">
            <a:off x="1844675" y="2314575"/>
            <a:ext cx="3994150" cy="384175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stealth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90" name="Rectangle 9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449464" y="5489545"/>
            <a:ext cx="4245073" cy="40011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000" dirty="0"/>
              <a:t>Program control is now at method </a:t>
            </a:r>
            <a:r>
              <a:rPr lang="en-US" sz="2000" b="1" dirty="0">
                <a:latin typeface="Courier"/>
              </a:rPr>
              <a:t>max</a:t>
            </a:r>
            <a:r>
              <a:rPr lang="en-US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9340754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66750"/>
          </a:xfrm>
        </p:spPr>
        <p:txBody>
          <a:bodyPr/>
          <a:lstStyle/>
          <a:p>
            <a:r>
              <a:rPr lang="en-US" altLang="en-US" sz="4000"/>
              <a:t>Trace Method Invocation</a:t>
            </a:r>
            <a:endParaRPr lang="en-US" altLang="en-US" sz="4000">
              <a:solidFill>
                <a:schemeClr val="tx1"/>
              </a:solidFill>
            </a:endParaRPr>
          </a:p>
        </p:txBody>
      </p:sp>
      <p:sp>
        <p:nvSpPr>
          <p:cNvPr id="21508" name="Rectangle 3"/>
          <p:cNvSpPr>
            <a:spLocks noChangeArrowheads="1"/>
          </p:cNvSpPr>
          <p:nvPr/>
        </p:nvSpPr>
        <p:spPr bwMode="auto">
          <a:xfrm>
            <a:off x="3009900" y="2743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1509" name="Rectangle 4"/>
          <p:cNvSpPr>
            <a:spLocks noChangeArrowheads="1"/>
          </p:cNvSpPr>
          <p:nvPr/>
        </p:nvSpPr>
        <p:spPr bwMode="auto">
          <a:xfrm>
            <a:off x="2457450" y="2628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21510" name="Object 5"/>
          <p:cNvGraphicFramePr>
            <a:graphicFrameLocks noChangeAspect="1"/>
          </p:cNvGraphicFramePr>
          <p:nvPr/>
        </p:nvGraphicFramePr>
        <p:xfrm>
          <a:off x="231775" y="1930400"/>
          <a:ext cx="8610600" cy="220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Picture" r:id="rId4" imgW="4232148" imgH="1085088" progId="Word.Picture.8">
                  <p:embed/>
                </p:oleObj>
              </mc:Choice>
              <mc:Fallback>
                <p:oleObj name="Picture" r:id="rId4" imgW="4232148" imgH="1085088" progId="Word.Picture.8">
                  <p:embed/>
                  <p:pic>
                    <p:nvPicPr>
                      <p:cNvPr id="2151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775" y="1930400"/>
                        <a:ext cx="8610600" cy="220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1" name="Rectangle 6"/>
          <p:cNvSpPr>
            <a:spLocks noChangeArrowheads="1"/>
          </p:cNvSpPr>
          <p:nvPr/>
        </p:nvSpPr>
        <p:spPr bwMode="auto">
          <a:xfrm>
            <a:off x="4648200" y="2354263"/>
            <a:ext cx="2578100" cy="177800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1512" name="AutoShape 7"/>
          <p:cNvSpPr>
            <a:spLocks noChangeArrowheads="1"/>
          </p:cNvSpPr>
          <p:nvPr/>
        </p:nvSpPr>
        <p:spPr bwMode="auto">
          <a:xfrm>
            <a:off x="2690813" y="1201738"/>
            <a:ext cx="3533775" cy="384175"/>
          </a:xfrm>
          <a:prstGeom prst="wedgeRoundRectCallout">
            <a:avLst>
              <a:gd name="adj1" fmla="val 44653"/>
              <a:gd name="adj2" fmla="val 263634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declare variable result</a:t>
            </a:r>
          </a:p>
        </p:txBody>
      </p:sp>
      <p:sp>
        <p:nvSpPr>
          <p:cNvPr id="21513" name="Line 8"/>
          <p:cNvSpPr>
            <a:spLocks noChangeShapeType="1"/>
          </p:cNvSpPr>
          <p:nvPr/>
        </p:nvSpPr>
        <p:spPr bwMode="auto">
          <a:xfrm flipV="1">
            <a:off x="1844675" y="2314575"/>
            <a:ext cx="3994150" cy="384175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stealth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14" name="Rectangle 9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99556254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66750"/>
          </a:xfrm>
        </p:spPr>
        <p:txBody>
          <a:bodyPr/>
          <a:lstStyle/>
          <a:p>
            <a:r>
              <a:rPr lang="en-US" altLang="en-US" sz="4000"/>
              <a:t>Trace Method Invocation</a:t>
            </a:r>
            <a:endParaRPr lang="en-US" altLang="en-US" sz="4000">
              <a:solidFill>
                <a:schemeClr val="tx1"/>
              </a:solidFill>
            </a:endParaRPr>
          </a:p>
        </p:txBody>
      </p:sp>
      <p:sp>
        <p:nvSpPr>
          <p:cNvPr id="22532" name="Rectangle 3"/>
          <p:cNvSpPr>
            <a:spLocks noChangeArrowheads="1"/>
          </p:cNvSpPr>
          <p:nvPr/>
        </p:nvSpPr>
        <p:spPr bwMode="auto">
          <a:xfrm>
            <a:off x="3009900" y="2743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2533" name="Rectangle 4"/>
          <p:cNvSpPr>
            <a:spLocks noChangeArrowheads="1"/>
          </p:cNvSpPr>
          <p:nvPr/>
        </p:nvSpPr>
        <p:spPr bwMode="auto">
          <a:xfrm>
            <a:off x="2457450" y="2628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22534" name="Object 5"/>
          <p:cNvGraphicFramePr>
            <a:graphicFrameLocks noChangeAspect="1"/>
          </p:cNvGraphicFramePr>
          <p:nvPr/>
        </p:nvGraphicFramePr>
        <p:xfrm>
          <a:off x="231775" y="1930400"/>
          <a:ext cx="8610600" cy="220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Picture" r:id="rId4" imgW="4232148" imgH="1085088" progId="Word.Picture.8">
                  <p:embed/>
                </p:oleObj>
              </mc:Choice>
              <mc:Fallback>
                <p:oleObj name="Picture" r:id="rId4" imgW="4232148" imgH="1085088" progId="Word.Picture.8">
                  <p:embed/>
                  <p:pic>
                    <p:nvPicPr>
                      <p:cNvPr id="22534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775" y="1930400"/>
                        <a:ext cx="8610600" cy="220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5" name="Rectangle 6"/>
          <p:cNvSpPr>
            <a:spLocks noChangeArrowheads="1"/>
          </p:cNvSpPr>
          <p:nvPr/>
        </p:nvSpPr>
        <p:spPr bwMode="auto">
          <a:xfrm>
            <a:off x="4648200" y="2622550"/>
            <a:ext cx="2578100" cy="177800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2536" name="AutoShape 7"/>
          <p:cNvSpPr>
            <a:spLocks noChangeArrowheads="1"/>
          </p:cNvSpPr>
          <p:nvPr/>
        </p:nvSpPr>
        <p:spPr bwMode="auto">
          <a:xfrm>
            <a:off x="2690813" y="971550"/>
            <a:ext cx="3533775" cy="614363"/>
          </a:xfrm>
          <a:prstGeom prst="wedgeRoundRectCallout">
            <a:avLst>
              <a:gd name="adj1" fmla="val 57593"/>
              <a:gd name="adj2" fmla="val 238889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(num1 &gt; num2) is true since num1 is 5 and num2 is 2</a:t>
            </a:r>
          </a:p>
        </p:txBody>
      </p:sp>
      <p:sp>
        <p:nvSpPr>
          <p:cNvPr id="22537" name="Line 8"/>
          <p:cNvSpPr>
            <a:spLocks noChangeShapeType="1"/>
          </p:cNvSpPr>
          <p:nvPr/>
        </p:nvSpPr>
        <p:spPr bwMode="auto">
          <a:xfrm flipV="1">
            <a:off x="1844675" y="2314575"/>
            <a:ext cx="3994150" cy="384175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stealth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38" name="Rectangle 9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358508877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66750"/>
          </a:xfrm>
        </p:spPr>
        <p:txBody>
          <a:bodyPr/>
          <a:lstStyle/>
          <a:p>
            <a:r>
              <a:rPr lang="en-US" altLang="en-US" sz="4000"/>
              <a:t>Trace Method Invocation</a:t>
            </a:r>
            <a:endParaRPr lang="en-US" altLang="en-US" sz="4000">
              <a:solidFill>
                <a:schemeClr val="tx1"/>
              </a:solidFill>
            </a:endParaRPr>
          </a:p>
        </p:txBody>
      </p:sp>
      <p:sp>
        <p:nvSpPr>
          <p:cNvPr id="23556" name="Rectangle 3"/>
          <p:cNvSpPr>
            <a:spLocks noChangeArrowheads="1"/>
          </p:cNvSpPr>
          <p:nvPr/>
        </p:nvSpPr>
        <p:spPr bwMode="auto">
          <a:xfrm>
            <a:off x="3009900" y="2743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2457450" y="2628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23558" name="Object 5"/>
          <p:cNvGraphicFramePr>
            <a:graphicFrameLocks noChangeAspect="1"/>
          </p:cNvGraphicFramePr>
          <p:nvPr/>
        </p:nvGraphicFramePr>
        <p:xfrm>
          <a:off x="231775" y="1930400"/>
          <a:ext cx="8610600" cy="220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Picture" r:id="rId4" imgW="4232148" imgH="1085088" progId="Word.Picture.8">
                  <p:embed/>
                </p:oleObj>
              </mc:Choice>
              <mc:Fallback>
                <p:oleObj name="Picture" r:id="rId4" imgW="4232148" imgH="1085088" progId="Word.Picture.8">
                  <p:embed/>
                  <p:pic>
                    <p:nvPicPr>
                      <p:cNvPr id="23558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775" y="1930400"/>
                        <a:ext cx="8610600" cy="220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9" name="Rectangle 6"/>
          <p:cNvSpPr>
            <a:spLocks noChangeArrowheads="1"/>
          </p:cNvSpPr>
          <p:nvPr/>
        </p:nvSpPr>
        <p:spPr bwMode="auto">
          <a:xfrm>
            <a:off x="4648200" y="2776538"/>
            <a:ext cx="2578100" cy="177800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3560" name="AutoShape 7"/>
          <p:cNvSpPr>
            <a:spLocks noChangeArrowheads="1"/>
          </p:cNvSpPr>
          <p:nvPr/>
        </p:nvSpPr>
        <p:spPr bwMode="auto">
          <a:xfrm>
            <a:off x="2690813" y="971550"/>
            <a:ext cx="3533775" cy="614363"/>
          </a:xfrm>
          <a:prstGeom prst="wedgeRoundRectCallout">
            <a:avLst>
              <a:gd name="adj1" fmla="val 60153"/>
              <a:gd name="adj2" fmla="val 266019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result is now 5</a:t>
            </a:r>
          </a:p>
        </p:txBody>
      </p:sp>
      <p:sp>
        <p:nvSpPr>
          <p:cNvPr id="23561" name="Line 8"/>
          <p:cNvSpPr>
            <a:spLocks noChangeShapeType="1"/>
          </p:cNvSpPr>
          <p:nvPr/>
        </p:nvSpPr>
        <p:spPr bwMode="auto">
          <a:xfrm flipV="1">
            <a:off x="1844675" y="2314575"/>
            <a:ext cx="3994150" cy="384175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stealth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62" name="Rectangle 9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222036128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66750"/>
          </a:xfrm>
        </p:spPr>
        <p:txBody>
          <a:bodyPr/>
          <a:lstStyle/>
          <a:p>
            <a:r>
              <a:rPr lang="en-US" altLang="en-US" sz="4000"/>
              <a:t>Trace Method Invocation</a:t>
            </a:r>
            <a:endParaRPr lang="en-US" altLang="en-US" sz="4000">
              <a:solidFill>
                <a:schemeClr val="tx1"/>
              </a:solidFill>
            </a:endParaRPr>
          </a:p>
        </p:txBody>
      </p:sp>
      <p:sp>
        <p:nvSpPr>
          <p:cNvPr id="24580" name="Rectangle 3"/>
          <p:cNvSpPr>
            <a:spLocks noChangeArrowheads="1"/>
          </p:cNvSpPr>
          <p:nvPr/>
        </p:nvSpPr>
        <p:spPr bwMode="auto">
          <a:xfrm>
            <a:off x="3009900" y="2743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4581" name="Rectangle 4"/>
          <p:cNvSpPr>
            <a:spLocks noChangeArrowheads="1"/>
          </p:cNvSpPr>
          <p:nvPr/>
        </p:nvSpPr>
        <p:spPr bwMode="auto">
          <a:xfrm>
            <a:off x="2457450" y="2628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24582" name="Object 5"/>
          <p:cNvGraphicFramePr>
            <a:graphicFrameLocks noChangeAspect="1"/>
          </p:cNvGraphicFramePr>
          <p:nvPr/>
        </p:nvGraphicFramePr>
        <p:xfrm>
          <a:off x="231775" y="1930400"/>
          <a:ext cx="8610600" cy="220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" name="Picture" r:id="rId4" imgW="4232148" imgH="1085088" progId="Word.Picture.8">
                  <p:embed/>
                </p:oleObj>
              </mc:Choice>
              <mc:Fallback>
                <p:oleObj name="Picture" r:id="rId4" imgW="4232148" imgH="1085088" progId="Word.Picture.8">
                  <p:embed/>
                  <p:pic>
                    <p:nvPicPr>
                      <p:cNvPr id="24582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775" y="1930400"/>
                        <a:ext cx="8610600" cy="220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3" name="Rectangle 6"/>
          <p:cNvSpPr>
            <a:spLocks noChangeArrowheads="1"/>
          </p:cNvSpPr>
          <p:nvPr/>
        </p:nvSpPr>
        <p:spPr bwMode="auto">
          <a:xfrm>
            <a:off x="4648200" y="3390900"/>
            <a:ext cx="2578100" cy="177800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4584" name="AutoShape 7"/>
          <p:cNvSpPr>
            <a:spLocks noChangeArrowheads="1"/>
          </p:cNvSpPr>
          <p:nvPr/>
        </p:nvSpPr>
        <p:spPr bwMode="auto">
          <a:xfrm>
            <a:off x="2690813" y="1201738"/>
            <a:ext cx="3533775" cy="384175"/>
          </a:xfrm>
          <a:prstGeom prst="wedgeRoundRectCallout">
            <a:avLst>
              <a:gd name="adj1" fmla="val 7954"/>
              <a:gd name="adj2" fmla="val 531819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return result, which is 5</a:t>
            </a:r>
          </a:p>
        </p:txBody>
      </p:sp>
      <p:sp>
        <p:nvSpPr>
          <p:cNvPr id="24585" name="Line 8"/>
          <p:cNvSpPr>
            <a:spLocks noChangeShapeType="1"/>
          </p:cNvSpPr>
          <p:nvPr/>
        </p:nvSpPr>
        <p:spPr bwMode="auto">
          <a:xfrm flipV="1">
            <a:off x="1844675" y="2314575"/>
            <a:ext cx="3994150" cy="384175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stealth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86" name="Rectangle 9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49972" y="5489545"/>
            <a:ext cx="4044056" cy="70788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000" dirty="0"/>
              <a:t>Now, the maximum value is returned.</a:t>
            </a:r>
          </a:p>
          <a:p>
            <a:pPr algn="ctr"/>
            <a:r>
              <a:rPr lang="en-US" sz="2000" dirty="0"/>
              <a:t>Program control returns to </a:t>
            </a:r>
            <a:r>
              <a:rPr lang="en-US" sz="2000" b="1" dirty="0">
                <a:latin typeface="Courier"/>
              </a:rPr>
              <a:t>main</a:t>
            </a:r>
            <a:r>
              <a:rPr lang="en-US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857154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1: Sum Many Numbers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525909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Algorithm: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This program is really easy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For each set of numbers: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make a variable sum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make a for loop and sum from the first number to the second number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print the final sum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So this is very easy to do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Unfortunately, we have to do it three times!</a:t>
            </a:r>
          </a:p>
        </p:txBody>
      </p:sp>
    </p:spTree>
    <p:extLst>
      <p:ext uri="{BB962C8B-B14F-4D97-AF65-F5344CB8AC3E}">
        <p14:creationId xmlns:p14="http://schemas.microsoft.com/office/powerpoint/2010/main" val="215279101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66750"/>
          </a:xfrm>
        </p:spPr>
        <p:txBody>
          <a:bodyPr/>
          <a:lstStyle/>
          <a:p>
            <a:r>
              <a:rPr lang="en-US" altLang="en-US" sz="4000"/>
              <a:t>Trace Method Invocation</a:t>
            </a:r>
            <a:endParaRPr lang="en-US" altLang="en-US" sz="4000">
              <a:solidFill>
                <a:schemeClr val="tx1"/>
              </a:solidFill>
            </a:endParaRPr>
          </a:p>
        </p:txBody>
      </p:sp>
      <p:sp>
        <p:nvSpPr>
          <p:cNvPr id="25604" name="Rectangle 3"/>
          <p:cNvSpPr>
            <a:spLocks noChangeArrowheads="1"/>
          </p:cNvSpPr>
          <p:nvPr/>
        </p:nvSpPr>
        <p:spPr bwMode="auto">
          <a:xfrm>
            <a:off x="3009900" y="2743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5605" name="Rectangle 4"/>
          <p:cNvSpPr>
            <a:spLocks noChangeArrowheads="1"/>
          </p:cNvSpPr>
          <p:nvPr/>
        </p:nvSpPr>
        <p:spPr bwMode="auto">
          <a:xfrm>
            <a:off x="2457450" y="2628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25606" name="Object 5"/>
          <p:cNvGraphicFramePr>
            <a:graphicFrameLocks noChangeAspect="1"/>
          </p:cNvGraphicFramePr>
          <p:nvPr/>
        </p:nvGraphicFramePr>
        <p:xfrm>
          <a:off x="231775" y="1930400"/>
          <a:ext cx="8610600" cy="220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2" name="Picture" r:id="rId4" imgW="4232148" imgH="1085088" progId="Word.Picture.8">
                  <p:embed/>
                </p:oleObj>
              </mc:Choice>
              <mc:Fallback>
                <p:oleObj name="Picture" r:id="rId4" imgW="4232148" imgH="1085088" progId="Word.Picture.8">
                  <p:embed/>
                  <p:pic>
                    <p:nvPicPr>
                      <p:cNvPr id="2560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775" y="1930400"/>
                        <a:ext cx="8610600" cy="220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7" name="Rectangle 6"/>
          <p:cNvSpPr>
            <a:spLocks noChangeArrowheads="1"/>
          </p:cNvSpPr>
          <p:nvPr/>
        </p:nvSpPr>
        <p:spPr bwMode="auto">
          <a:xfrm>
            <a:off x="423863" y="2622550"/>
            <a:ext cx="3384550" cy="177800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5608" name="AutoShape 7"/>
          <p:cNvSpPr>
            <a:spLocks noChangeArrowheads="1"/>
          </p:cNvSpPr>
          <p:nvPr/>
        </p:nvSpPr>
        <p:spPr bwMode="auto">
          <a:xfrm>
            <a:off x="2690813" y="931863"/>
            <a:ext cx="3533775" cy="654050"/>
          </a:xfrm>
          <a:prstGeom prst="wedgeRoundRectCallout">
            <a:avLst>
              <a:gd name="adj1" fmla="val -45236"/>
              <a:gd name="adj2" fmla="val 227426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return max(i, j) and assign the return value to k</a:t>
            </a:r>
          </a:p>
        </p:txBody>
      </p:sp>
      <p:sp>
        <p:nvSpPr>
          <p:cNvPr id="25609" name="Line 8"/>
          <p:cNvSpPr>
            <a:spLocks noChangeShapeType="1"/>
          </p:cNvSpPr>
          <p:nvPr/>
        </p:nvSpPr>
        <p:spPr bwMode="auto">
          <a:xfrm flipH="1" flipV="1">
            <a:off x="1844675" y="2776538"/>
            <a:ext cx="2881313" cy="690562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stealth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10" name="Rectangle 9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118601187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66750"/>
          </a:xfrm>
        </p:spPr>
        <p:txBody>
          <a:bodyPr/>
          <a:lstStyle/>
          <a:p>
            <a:r>
              <a:rPr lang="en-US" altLang="en-US" sz="4000"/>
              <a:t>Trace Method Invocation</a:t>
            </a:r>
            <a:endParaRPr lang="en-US" altLang="en-US" sz="4000">
              <a:solidFill>
                <a:schemeClr val="tx1"/>
              </a:solidFill>
            </a:endParaRPr>
          </a:p>
        </p:txBody>
      </p:sp>
      <p:sp>
        <p:nvSpPr>
          <p:cNvPr id="26628" name="Rectangle 3"/>
          <p:cNvSpPr>
            <a:spLocks noChangeArrowheads="1"/>
          </p:cNvSpPr>
          <p:nvPr/>
        </p:nvSpPr>
        <p:spPr bwMode="auto">
          <a:xfrm>
            <a:off x="3009900" y="2743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6629" name="Rectangle 4"/>
          <p:cNvSpPr>
            <a:spLocks noChangeArrowheads="1"/>
          </p:cNvSpPr>
          <p:nvPr/>
        </p:nvSpPr>
        <p:spPr bwMode="auto">
          <a:xfrm>
            <a:off x="2457450" y="2628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26630" name="Object 5"/>
          <p:cNvGraphicFramePr>
            <a:graphicFrameLocks noChangeAspect="1"/>
          </p:cNvGraphicFramePr>
          <p:nvPr/>
        </p:nvGraphicFramePr>
        <p:xfrm>
          <a:off x="231775" y="1930400"/>
          <a:ext cx="8610600" cy="220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6" name="Picture" r:id="rId4" imgW="4232148" imgH="1085088" progId="Word.Picture.8">
                  <p:embed/>
                </p:oleObj>
              </mc:Choice>
              <mc:Fallback>
                <p:oleObj name="Picture" r:id="rId4" imgW="4232148" imgH="1085088" progId="Word.Picture.8">
                  <p:embed/>
                  <p:pic>
                    <p:nvPicPr>
                      <p:cNvPr id="2663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775" y="1930400"/>
                        <a:ext cx="8610600" cy="220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1" name="Rectangle 6"/>
          <p:cNvSpPr>
            <a:spLocks noChangeArrowheads="1"/>
          </p:cNvSpPr>
          <p:nvPr/>
        </p:nvSpPr>
        <p:spPr bwMode="auto">
          <a:xfrm>
            <a:off x="423863" y="2968625"/>
            <a:ext cx="3384550" cy="4603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6632" name="AutoShape 7"/>
          <p:cNvSpPr>
            <a:spLocks noChangeArrowheads="1"/>
          </p:cNvSpPr>
          <p:nvPr/>
        </p:nvSpPr>
        <p:spPr bwMode="auto">
          <a:xfrm>
            <a:off x="2690813" y="931863"/>
            <a:ext cx="3533775" cy="654050"/>
          </a:xfrm>
          <a:prstGeom prst="wedgeRoundRectCallout">
            <a:avLst>
              <a:gd name="adj1" fmla="val -43398"/>
              <a:gd name="adj2" fmla="val 279611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Execute the print statement</a:t>
            </a:r>
          </a:p>
        </p:txBody>
      </p:sp>
      <p:sp>
        <p:nvSpPr>
          <p:cNvPr id="26633" name="Rectangle 8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311638452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Caution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525909" cy="5121557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A return statement is required for a value-returning method</a:t>
            </a:r>
          </a:p>
          <a:p>
            <a:r>
              <a:rPr lang="en-US" altLang="en-US" dirty="0">
                <a:cs typeface="Times New Roman" panose="02020603050405020304" pitchFamily="18" charset="0"/>
              </a:rPr>
              <a:t>Consider the following method: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This method is 100%</a:t>
            </a:r>
            <a:br>
              <a:rPr lang="en-US" altLang="en-US" dirty="0">
                <a:cs typeface="Times New Roman" panose="02020603050405020304" pitchFamily="18" charset="0"/>
              </a:rPr>
            </a:br>
            <a:r>
              <a:rPr lang="en-US" altLang="en-US" dirty="0">
                <a:cs typeface="Times New Roman" panose="02020603050405020304" pitchFamily="18" charset="0"/>
              </a:rPr>
              <a:t>logically correct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However, it will give</a:t>
            </a:r>
            <a:br>
              <a:rPr lang="en-US" altLang="en-US" dirty="0">
                <a:cs typeface="Times New Roman" panose="02020603050405020304" pitchFamily="18" charset="0"/>
              </a:rPr>
            </a:br>
            <a:r>
              <a:rPr lang="en-US" altLang="en-US" dirty="0">
                <a:cs typeface="Times New Roman" panose="02020603050405020304" pitchFamily="18" charset="0"/>
              </a:rPr>
              <a:t>a compile error!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Why?</a:t>
            </a:r>
          </a:p>
          <a:p>
            <a:pPr lvl="2"/>
            <a:endParaRPr lang="en-US" altLang="en-US" dirty="0"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0" y="3083355"/>
            <a:ext cx="4423870" cy="2308324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800" b="1" dirty="0">
                <a:latin typeface="Courier"/>
              </a:rPr>
              <a:t>public static </a:t>
            </a:r>
            <a:r>
              <a:rPr lang="en-US" sz="1800" b="1" dirty="0" err="1">
                <a:solidFill>
                  <a:srgbClr val="00B0F0"/>
                </a:solidFill>
                <a:latin typeface="Courier"/>
              </a:rPr>
              <a:t>int</a:t>
            </a:r>
            <a:r>
              <a:rPr lang="en-US" sz="1800" b="1" dirty="0">
                <a:solidFill>
                  <a:srgbClr val="00B0F0"/>
                </a:solidFill>
                <a:latin typeface="Courier"/>
              </a:rPr>
              <a:t> </a:t>
            </a:r>
            <a:r>
              <a:rPr lang="en-US" sz="1800" b="1" dirty="0">
                <a:latin typeface="Courier"/>
              </a:rPr>
              <a:t>sign(</a:t>
            </a:r>
            <a:r>
              <a:rPr lang="en-US" sz="1800" b="1" dirty="0" err="1">
                <a:latin typeface="Courier"/>
              </a:rPr>
              <a:t>int</a:t>
            </a:r>
            <a:r>
              <a:rPr lang="en-US" sz="1800" b="1" dirty="0">
                <a:latin typeface="Courier"/>
              </a:rPr>
              <a:t> n) {</a:t>
            </a:r>
          </a:p>
          <a:p>
            <a:r>
              <a:rPr lang="en-US" sz="1800" b="1" dirty="0">
                <a:solidFill>
                  <a:schemeClr val="tx1"/>
                </a:solidFill>
                <a:latin typeface="Courier"/>
              </a:rPr>
              <a:t>   if (n &gt; 0)</a:t>
            </a:r>
          </a:p>
          <a:p>
            <a:r>
              <a:rPr lang="en-US" sz="1800" b="1" dirty="0">
                <a:solidFill>
                  <a:schemeClr val="tx1"/>
                </a:solidFill>
                <a:latin typeface="Courier"/>
              </a:rPr>
              <a:t>      return 1;</a:t>
            </a:r>
          </a:p>
          <a:p>
            <a:r>
              <a:rPr lang="en-US" sz="1800" b="1" dirty="0">
                <a:solidFill>
                  <a:schemeClr val="tx1"/>
                </a:solidFill>
                <a:latin typeface="Courier"/>
              </a:rPr>
              <a:t>   else if (n == 0)</a:t>
            </a:r>
          </a:p>
          <a:p>
            <a:r>
              <a:rPr lang="en-US" sz="1800" b="1" dirty="0">
                <a:solidFill>
                  <a:schemeClr val="tx1"/>
                </a:solidFill>
                <a:latin typeface="Courier"/>
              </a:rPr>
              <a:t>      return 0;</a:t>
            </a:r>
          </a:p>
          <a:p>
            <a:r>
              <a:rPr lang="en-US" sz="1800" b="1" dirty="0">
                <a:solidFill>
                  <a:schemeClr val="tx1"/>
                </a:solidFill>
                <a:latin typeface="Courier"/>
              </a:rPr>
              <a:t>   else if (n &lt; 0)</a:t>
            </a:r>
          </a:p>
          <a:p>
            <a:r>
              <a:rPr lang="en-US" sz="1800" b="1" dirty="0">
                <a:solidFill>
                  <a:schemeClr val="tx1"/>
                </a:solidFill>
                <a:latin typeface="Courier"/>
              </a:rPr>
              <a:t>      </a:t>
            </a:r>
            <a:r>
              <a:rPr lang="en-US" sz="1800" b="1" dirty="0">
                <a:solidFill>
                  <a:srgbClr val="00B0F0"/>
                </a:solidFill>
                <a:latin typeface="Courier"/>
              </a:rPr>
              <a:t>return</a:t>
            </a:r>
            <a:r>
              <a:rPr lang="en-US" sz="1800" b="1" dirty="0">
                <a:solidFill>
                  <a:schemeClr val="tx1"/>
                </a:solidFill>
                <a:latin typeface="Courier"/>
              </a:rPr>
              <a:t> -1;</a:t>
            </a:r>
          </a:p>
          <a:p>
            <a:r>
              <a:rPr lang="en-US" sz="1800" b="1" dirty="0">
                <a:solidFill>
                  <a:schemeClr val="tx1"/>
                </a:solidFill>
                <a:latin typeface="Courier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73205534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Caution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525909" cy="5121557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Why does this method give a compile error?</a:t>
            </a:r>
          </a:p>
          <a:p>
            <a:endParaRPr lang="en-US" altLang="en-US" dirty="0">
              <a:cs typeface="Times New Roman" panose="02020603050405020304" pitchFamily="18" charset="0"/>
            </a:endParaRPr>
          </a:p>
          <a:p>
            <a:endParaRPr lang="en-US" altLang="en-US" dirty="0">
              <a:cs typeface="Times New Roman" panose="02020603050405020304" pitchFamily="18" charset="0"/>
            </a:endParaRPr>
          </a:p>
          <a:p>
            <a:endParaRPr lang="en-US" altLang="en-US" dirty="0">
              <a:cs typeface="Times New Roman" panose="02020603050405020304" pitchFamily="18" charset="0"/>
            </a:endParaRPr>
          </a:p>
          <a:p>
            <a:endParaRPr lang="en-US" altLang="en-US" dirty="0">
              <a:cs typeface="Times New Roman" panose="02020603050405020304" pitchFamily="18" charset="0"/>
            </a:endParaRP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Java sees that this method must return an </a:t>
            </a:r>
            <a:r>
              <a:rPr lang="en-US" altLang="en-US" b="1" dirty="0" err="1">
                <a:latin typeface="Courier"/>
                <a:cs typeface="Times New Roman" panose="02020603050405020304" pitchFamily="18" charset="0"/>
              </a:rPr>
              <a:t>int</a:t>
            </a:r>
            <a:endParaRPr lang="en-US" altLang="en-US" b="1" dirty="0">
              <a:latin typeface="Courier"/>
              <a:cs typeface="Times New Roman" panose="02020603050405020304" pitchFamily="18" charset="0"/>
            </a:endParaRP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Java makes sure that a value must always be returned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Java does not allow the possibility that a value will not be returned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If this possibility exists, Java will give a compile error</a:t>
            </a:r>
          </a:p>
          <a:p>
            <a:pPr lvl="2"/>
            <a:endParaRPr lang="en-US" altLang="en-US" dirty="0"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60064" y="2046420"/>
            <a:ext cx="4423870" cy="1815882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>
                <a:latin typeface="Courier"/>
              </a:rPr>
              <a:t>public static </a:t>
            </a:r>
            <a:r>
              <a:rPr lang="en-US" sz="1400" b="1" dirty="0" err="1">
                <a:solidFill>
                  <a:srgbClr val="00B0F0"/>
                </a:solidFill>
                <a:latin typeface="Courier"/>
              </a:rPr>
              <a:t>int</a:t>
            </a:r>
            <a:r>
              <a:rPr lang="en-US" sz="1400" b="1" dirty="0">
                <a:solidFill>
                  <a:srgbClr val="00B0F0"/>
                </a:solidFill>
                <a:latin typeface="Courier"/>
              </a:rPr>
              <a:t> </a:t>
            </a:r>
            <a:r>
              <a:rPr lang="en-US" sz="1400" b="1" dirty="0">
                <a:latin typeface="Courier"/>
              </a:rPr>
              <a:t>sign(</a:t>
            </a:r>
            <a:r>
              <a:rPr lang="en-US" sz="1400" b="1" dirty="0" err="1">
                <a:latin typeface="Courier"/>
              </a:rPr>
              <a:t>int</a:t>
            </a:r>
            <a:r>
              <a:rPr lang="en-US" sz="1400" b="1" dirty="0">
                <a:latin typeface="Courier"/>
              </a:rPr>
              <a:t> n) {</a:t>
            </a:r>
          </a:p>
          <a:p>
            <a:r>
              <a:rPr lang="en-US" sz="1400" b="1" dirty="0">
                <a:solidFill>
                  <a:schemeClr val="tx1"/>
                </a:solidFill>
                <a:latin typeface="Courier"/>
              </a:rPr>
              <a:t>   if (n &gt; 0)</a:t>
            </a:r>
          </a:p>
          <a:p>
            <a:r>
              <a:rPr lang="en-US" sz="1400" b="1" dirty="0">
                <a:solidFill>
                  <a:schemeClr val="tx1"/>
                </a:solidFill>
                <a:latin typeface="Courier"/>
              </a:rPr>
              <a:t>      return 1;</a:t>
            </a:r>
          </a:p>
          <a:p>
            <a:r>
              <a:rPr lang="en-US" sz="1400" b="1" dirty="0">
                <a:solidFill>
                  <a:schemeClr val="tx1"/>
                </a:solidFill>
                <a:latin typeface="Courier"/>
              </a:rPr>
              <a:t>   else if (n == 0)</a:t>
            </a:r>
          </a:p>
          <a:p>
            <a:r>
              <a:rPr lang="en-US" sz="1400" b="1" dirty="0">
                <a:solidFill>
                  <a:schemeClr val="tx1"/>
                </a:solidFill>
                <a:latin typeface="Courier"/>
              </a:rPr>
              <a:t>      return 0;</a:t>
            </a:r>
          </a:p>
          <a:p>
            <a:r>
              <a:rPr lang="en-US" sz="1400" b="1" dirty="0">
                <a:solidFill>
                  <a:schemeClr val="tx1"/>
                </a:solidFill>
                <a:latin typeface="Courier"/>
              </a:rPr>
              <a:t>   else if (n &lt; 0)</a:t>
            </a:r>
          </a:p>
          <a:p>
            <a:r>
              <a:rPr lang="en-US" sz="1400" b="1" dirty="0">
                <a:solidFill>
                  <a:schemeClr val="tx1"/>
                </a:solidFill>
                <a:latin typeface="Courier"/>
              </a:rPr>
              <a:t>      </a:t>
            </a:r>
            <a:r>
              <a:rPr lang="en-US" sz="1400" b="1" dirty="0">
                <a:solidFill>
                  <a:srgbClr val="00B0F0"/>
                </a:solidFill>
                <a:latin typeface="Courier"/>
              </a:rPr>
              <a:t>return</a:t>
            </a:r>
            <a:r>
              <a:rPr lang="en-US" sz="1400" b="1" dirty="0">
                <a:solidFill>
                  <a:schemeClr val="tx1"/>
                </a:solidFill>
                <a:latin typeface="Courier"/>
              </a:rPr>
              <a:t> -1;</a:t>
            </a:r>
          </a:p>
          <a:p>
            <a:r>
              <a:rPr lang="en-US" sz="1400" b="1" dirty="0">
                <a:solidFill>
                  <a:schemeClr val="tx1"/>
                </a:solidFill>
                <a:latin typeface="Courier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85452876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Caution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717935" cy="5121557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Why does this method give a compile error?</a:t>
            </a:r>
          </a:p>
          <a:p>
            <a:endParaRPr lang="en-US" altLang="en-US" dirty="0">
              <a:cs typeface="Times New Roman" panose="02020603050405020304" pitchFamily="18" charset="0"/>
            </a:endParaRPr>
          </a:p>
          <a:p>
            <a:endParaRPr lang="en-US" altLang="en-US" dirty="0">
              <a:cs typeface="Times New Roman" panose="02020603050405020304" pitchFamily="18" charset="0"/>
            </a:endParaRPr>
          </a:p>
          <a:p>
            <a:endParaRPr lang="en-US" altLang="en-US" dirty="0">
              <a:cs typeface="Times New Roman" panose="02020603050405020304" pitchFamily="18" charset="0"/>
            </a:endParaRPr>
          </a:p>
          <a:p>
            <a:pPr lvl="5"/>
            <a:endParaRPr lang="en-US" altLang="en-US" dirty="0">
              <a:cs typeface="Times New Roman" panose="02020603050405020304" pitchFamily="18" charset="0"/>
            </a:endParaRP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Yes, this code is logically correct for us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Clearly, n can only be bigger than 0, equal, or less than zero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However, Java sees the 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if</a:t>
            </a:r>
            <a:r>
              <a:rPr lang="en-US" altLang="en-US" dirty="0">
                <a:cs typeface="Times New Roman" panose="02020603050405020304" pitchFamily="18" charset="0"/>
              </a:rPr>
              <a:t>/</a:t>
            </a:r>
            <a:r>
              <a:rPr lang="en-US" altLang="en-US" b="1" dirty="0" err="1">
                <a:latin typeface="Courier"/>
                <a:cs typeface="Times New Roman" panose="02020603050405020304" pitchFamily="18" charset="0"/>
              </a:rPr>
              <a:t>elseif</a:t>
            </a:r>
            <a:r>
              <a:rPr lang="en-US" altLang="en-US" dirty="0">
                <a:cs typeface="Times New Roman" panose="02020603050405020304" pitchFamily="18" charset="0"/>
              </a:rPr>
              <a:t>/</a:t>
            </a:r>
            <a:r>
              <a:rPr lang="en-US" altLang="en-US" b="1" dirty="0" err="1">
                <a:latin typeface="Courier"/>
                <a:cs typeface="Times New Roman" panose="02020603050405020304" pitchFamily="18" charset="0"/>
              </a:rPr>
              <a:t>elseif</a:t>
            </a:r>
            <a:r>
              <a:rPr lang="en-US" altLang="en-US" dirty="0">
                <a:cs typeface="Times New Roman" panose="02020603050405020304" pitchFamily="18" charset="0"/>
              </a:rPr>
              <a:t> block and Java expects that "maybe" there can be an "else" statement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And if that else statement is true, Java has no guarantee that we will return inside that statement…therefore, an error</a:t>
            </a:r>
          </a:p>
          <a:p>
            <a:pPr lvl="2"/>
            <a:endParaRPr lang="en-US" altLang="en-US" dirty="0"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60064" y="2046420"/>
            <a:ext cx="4423870" cy="1815882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>
                <a:latin typeface="Courier"/>
              </a:rPr>
              <a:t>public static </a:t>
            </a:r>
            <a:r>
              <a:rPr lang="en-US" sz="1400" b="1" dirty="0" err="1">
                <a:solidFill>
                  <a:srgbClr val="00B0F0"/>
                </a:solidFill>
                <a:latin typeface="Courier"/>
              </a:rPr>
              <a:t>int</a:t>
            </a:r>
            <a:r>
              <a:rPr lang="en-US" sz="1400" b="1" dirty="0">
                <a:solidFill>
                  <a:srgbClr val="00B0F0"/>
                </a:solidFill>
                <a:latin typeface="Courier"/>
              </a:rPr>
              <a:t> </a:t>
            </a:r>
            <a:r>
              <a:rPr lang="en-US" sz="1400" b="1" dirty="0">
                <a:latin typeface="Courier"/>
              </a:rPr>
              <a:t>sign(</a:t>
            </a:r>
            <a:r>
              <a:rPr lang="en-US" sz="1400" b="1" dirty="0" err="1">
                <a:latin typeface="Courier"/>
              </a:rPr>
              <a:t>int</a:t>
            </a:r>
            <a:r>
              <a:rPr lang="en-US" sz="1400" b="1" dirty="0">
                <a:latin typeface="Courier"/>
              </a:rPr>
              <a:t> n) {</a:t>
            </a:r>
          </a:p>
          <a:p>
            <a:r>
              <a:rPr lang="en-US" sz="1400" b="1" dirty="0">
                <a:solidFill>
                  <a:schemeClr val="tx1"/>
                </a:solidFill>
                <a:latin typeface="Courier"/>
              </a:rPr>
              <a:t>   if (n &gt; 0)</a:t>
            </a:r>
          </a:p>
          <a:p>
            <a:r>
              <a:rPr lang="en-US" sz="1400" b="1" dirty="0">
                <a:solidFill>
                  <a:schemeClr val="tx1"/>
                </a:solidFill>
                <a:latin typeface="Courier"/>
              </a:rPr>
              <a:t>      return 1;</a:t>
            </a:r>
          </a:p>
          <a:p>
            <a:r>
              <a:rPr lang="en-US" sz="1400" b="1" dirty="0">
                <a:solidFill>
                  <a:schemeClr val="tx1"/>
                </a:solidFill>
                <a:latin typeface="Courier"/>
              </a:rPr>
              <a:t>   else if (n == 0)</a:t>
            </a:r>
          </a:p>
          <a:p>
            <a:r>
              <a:rPr lang="en-US" sz="1400" b="1" dirty="0">
                <a:solidFill>
                  <a:schemeClr val="tx1"/>
                </a:solidFill>
                <a:latin typeface="Courier"/>
              </a:rPr>
              <a:t>      return 0;</a:t>
            </a:r>
          </a:p>
          <a:p>
            <a:r>
              <a:rPr lang="en-US" sz="1400" b="1" dirty="0">
                <a:solidFill>
                  <a:schemeClr val="tx1"/>
                </a:solidFill>
                <a:latin typeface="Courier"/>
              </a:rPr>
              <a:t>   else if (n &lt; 0)</a:t>
            </a:r>
          </a:p>
          <a:p>
            <a:r>
              <a:rPr lang="en-US" sz="1400" b="1" dirty="0">
                <a:solidFill>
                  <a:schemeClr val="tx1"/>
                </a:solidFill>
                <a:latin typeface="Courier"/>
              </a:rPr>
              <a:t>      </a:t>
            </a:r>
            <a:r>
              <a:rPr lang="en-US" sz="1400" b="1" dirty="0">
                <a:solidFill>
                  <a:srgbClr val="00B0F0"/>
                </a:solidFill>
                <a:latin typeface="Courier"/>
              </a:rPr>
              <a:t>return</a:t>
            </a:r>
            <a:r>
              <a:rPr lang="en-US" sz="1400" b="1" dirty="0">
                <a:solidFill>
                  <a:schemeClr val="tx1"/>
                </a:solidFill>
                <a:latin typeface="Courier"/>
              </a:rPr>
              <a:t> -1;</a:t>
            </a:r>
          </a:p>
          <a:p>
            <a:r>
              <a:rPr lang="en-US" sz="1400" b="1" dirty="0">
                <a:solidFill>
                  <a:schemeClr val="tx1"/>
                </a:solidFill>
                <a:latin typeface="Courier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24979718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Caution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717935" cy="5121557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Why does this method give a compile error?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In summary: Java thinks it is possible that this method will not return a value.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An easy solution is presented below:</a:t>
            </a:r>
          </a:p>
          <a:p>
            <a:pPr lvl="1"/>
            <a:endParaRPr lang="en-US" dirty="0">
              <a:cs typeface="Times New Roman" panose="02020603050405020304" pitchFamily="18" charset="0"/>
            </a:endParaRPr>
          </a:p>
          <a:p>
            <a:pPr lvl="1"/>
            <a:endParaRPr lang="en-US" dirty="0">
              <a:cs typeface="Times New Roman" panose="02020603050405020304" pitchFamily="18" charset="0"/>
            </a:endParaRPr>
          </a:p>
          <a:p>
            <a:pPr lvl="1"/>
            <a:endParaRPr lang="en-US" dirty="0">
              <a:cs typeface="Times New Roman" panose="02020603050405020304" pitchFamily="18" charset="0"/>
            </a:endParaRPr>
          </a:p>
          <a:p>
            <a:pPr lvl="1"/>
            <a:endParaRPr lang="en-US" dirty="0">
              <a:cs typeface="Times New Roman" panose="02020603050405020304" pitchFamily="18" charset="0"/>
            </a:endParaRP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We simply remove the condition of the final else if statement, indicating that this is the final option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820" y="3411582"/>
            <a:ext cx="7957692" cy="19506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4042350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Calling a Method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717935" cy="5121557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Activation Record: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Each time a method is called, the system creates an activation record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The activation record stores all parameters and variables for the method.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The activation record is then placed in a specific area of memory known as a call stack.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aka "execution stack", "machine stack" or just "the stack"</a:t>
            </a:r>
          </a:p>
        </p:txBody>
      </p:sp>
    </p:spTree>
    <p:extLst>
      <p:ext uri="{BB962C8B-B14F-4D97-AF65-F5344CB8AC3E}">
        <p14:creationId xmlns:p14="http://schemas.microsoft.com/office/powerpoint/2010/main" val="33997288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Calling a Method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717935" cy="5121557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Activation Record: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When </a:t>
            </a:r>
            <a:r>
              <a:rPr lang="en-US" b="1" dirty="0" err="1">
                <a:latin typeface="Courier"/>
                <a:cs typeface="Times New Roman" panose="02020603050405020304" pitchFamily="18" charset="0"/>
              </a:rPr>
              <a:t>methodA</a:t>
            </a:r>
            <a:r>
              <a:rPr lang="en-US" dirty="0">
                <a:cs typeface="Times New Roman" panose="02020603050405020304" pitchFamily="18" charset="0"/>
              </a:rPr>
              <a:t> calls </a:t>
            </a:r>
            <a:r>
              <a:rPr lang="en-US" b="1" dirty="0" err="1">
                <a:latin typeface="Courier"/>
                <a:cs typeface="Times New Roman" panose="02020603050405020304" pitchFamily="18" charset="0"/>
              </a:rPr>
              <a:t>methodB</a:t>
            </a:r>
            <a:r>
              <a:rPr lang="en-US" dirty="0">
                <a:cs typeface="Times New Roman" panose="02020603050405020304" pitchFamily="18" charset="0"/>
              </a:rPr>
              <a:t>, for example, the activation record for </a:t>
            </a:r>
            <a:r>
              <a:rPr lang="en-US" b="1" dirty="0" err="1">
                <a:latin typeface="Courier"/>
                <a:cs typeface="Times New Roman" panose="02020603050405020304" pitchFamily="18" charset="0"/>
              </a:rPr>
              <a:t>methodA</a:t>
            </a:r>
            <a:r>
              <a:rPr lang="en-US" dirty="0">
                <a:cs typeface="Times New Roman" panose="02020603050405020304" pitchFamily="18" charset="0"/>
              </a:rPr>
              <a:t> is kept intact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A new activation record for </a:t>
            </a:r>
            <a:r>
              <a:rPr lang="en-US" b="1" dirty="0" err="1">
                <a:latin typeface="Courier"/>
                <a:cs typeface="Times New Roman" panose="02020603050405020304" pitchFamily="18" charset="0"/>
              </a:rPr>
              <a:t>methodB</a:t>
            </a:r>
            <a:r>
              <a:rPr lang="en-US" dirty="0">
                <a:cs typeface="Times New Roman" panose="02020603050405020304" pitchFamily="18" charset="0"/>
              </a:rPr>
              <a:t> is created for this new </a:t>
            </a:r>
            <a:r>
              <a:rPr lang="en-US" b="1" dirty="0" err="1">
                <a:latin typeface="Courier"/>
                <a:cs typeface="Times New Roman" panose="02020603050405020304" pitchFamily="18" charset="0"/>
              </a:rPr>
              <a:t>methodB</a:t>
            </a:r>
            <a:r>
              <a:rPr lang="en-US" dirty="0">
                <a:cs typeface="Times New Roman" panose="02020603050405020304" pitchFamily="18" charset="0"/>
              </a:rPr>
              <a:t> that was just called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When </a:t>
            </a:r>
            <a:r>
              <a:rPr lang="en-US" b="1" dirty="0" err="1">
                <a:latin typeface="Courier"/>
                <a:cs typeface="Times New Roman" panose="02020603050405020304" pitchFamily="18" charset="0"/>
              </a:rPr>
              <a:t>methodB</a:t>
            </a:r>
            <a:r>
              <a:rPr lang="en-US" dirty="0">
                <a:cs typeface="Times New Roman" panose="02020603050405020304" pitchFamily="18" charset="0"/>
              </a:rPr>
              <a:t> finishes its work and returns to the caller, which was </a:t>
            </a:r>
            <a:r>
              <a:rPr lang="en-US" b="1" dirty="0" err="1">
                <a:latin typeface="Courier"/>
                <a:cs typeface="Times New Roman" panose="02020603050405020304" pitchFamily="18" charset="0"/>
              </a:rPr>
              <a:t>methodA</a:t>
            </a:r>
            <a:r>
              <a:rPr lang="en-US" dirty="0">
                <a:cs typeface="Times New Roman" panose="02020603050405020304" pitchFamily="18" charset="0"/>
              </a:rPr>
              <a:t>, the activation record of </a:t>
            </a:r>
            <a:r>
              <a:rPr lang="en-US" b="1" dirty="0" err="1">
                <a:latin typeface="Courier"/>
                <a:cs typeface="Times New Roman" panose="02020603050405020304" pitchFamily="18" charset="0"/>
              </a:rPr>
              <a:t>methodB</a:t>
            </a:r>
            <a:r>
              <a:rPr lang="en-US" dirty="0">
                <a:cs typeface="Times New Roman" panose="02020603050405020304" pitchFamily="18" charset="0"/>
              </a:rPr>
              <a:t> is then removed from the stack of records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Why?</a:t>
            </a:r>
          </a:p>
          <a:p>
            <a:pPr lvl="3"/>
            <a:r>
              <a:rPr lang="en-US" dirty="0">
                <a:cs typeface="Times New Roman" panose="02020603050405020304" pitchFamily="18" charset="0"/>
              </a:rPr>
              <a:t>Because </a:t>
            </a:r>
            <a:r>
              <a:rPr lang="en-US" b="1" dirty="0" err="1">
                <a:latin typeface="Courier"/>
                <a:cs typeface="Times New Roman" panose="02020603050405020304" pitchFamily="18" charset="0"/>
              </a:rPr>
              <a:t>methodB</a:t>
            </a:r>
            <a:r>
              <a:rPr lang="en-US" dirty="0">
                <a:cs typeface="Times New Roman" panose="02020603050405020304" pitchFamily="18" charset="0"/>
              </a:rPr>
              <a:t> is finished!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Confused? Let us see an example…</a:t>
            </a:r>
          </a:p>
        </p:txBody>
      </p:sp>
    </p:spTree>
    <p:extLst>
      <p:ext uri="{BB962C8B-B14F-4D97-AF65-F5344CB8AC3E}">
        <p14:creationId xmlns:p14="http://schemas.microsoft.com/office/powerpoint/2010/main" val="227574681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85750"/>
            <a:ext cx="7772400" cy="646113"/>
          </a:xfrm>
        </p:spPr>
        <p:txBody>
          <a:bodyPr/>
          <a:lstStyle/>
          <a:p>
            <a:r>
              <a:rPr lang="en-US" altLang="en-US" sz="4000"/>
              <a:t>Trace Call Stack</a:t>
            </a:r>
            <a:endParaRPr lang="en-US" altLang="en-US" sz="4000">
              <a:solidFill>
                <a:schemeClr val="tx1"/>
              </a:solidFill>
            </a:endParaRPr>
          </a:p>
        </p:txBody>
      </p:sp>
      <p:sp>
        <p:nvSpPr>
          <p:cNvPr id="30724" name="Rectangle 3"/>
          <p:cNvSpPr>
            <a:spLocks noChangeArrowheads="1"/>
          </p:cNvSpPr>
          <p:nvPr/>
        </p:nvSpPr>
        <p:spPr bwMode="auto">
          <a:xfrm>
            <a:off x="3009900" y="2743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0725" name="Rectangle 4"/>
          <p:cNvSpPr>
            <a:spLocks noChangeArrowheads="1"/>
          </p:cNvSpPr>
          <p:nvPr/>
        </p:nvSpPr>
        <p:spPr bwMode="auto">
          <a:xfrm>
            <a:off x="2457450" y="2628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30726" name="Object 5"/>
          <p:cNvGraphicFramePr>
            <a:graphicFrameLocks noChangeAspect="1"/>
          </p:cNvGraphicFramePr>
          <p:nvPr/>
        </p:nvGraphicFramePr>
        <p:xfrm>
          <a:off x="117475" y="2162175"/>
          <a:ext cx="4878388" cy="408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0" name="Picture" r:id="rId4" imgW="2116836" imgH="1769364" progId="Word.Picture.8">
                  <p:embed/>
                </p:oleObj>
              </mc:Choice>
              <mc:Fallback>
                <p:oleObj name="Picture" r:id="rId4" imgW="2116836" imgH="1769364" progId="Word.Picture.8">
                  <p:embed/>
                  <p:pic>
                    <p:nvPicPr>
                      <p:cNvPr id="3072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475" y="2162175"/>
                        <a:ext cx="4878388" cy="4086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7" name="Rectangle 6"/>
          <p:cNvSpPr>
            <a:spLocks noChangeArrowheads="1"/>
          </p:cNvSpPr>
          <p:nvPr/>
        </p:nvSpPr>
        <p:spPr bwMode="auto">
          <a:xfrm>
            <a:off x="347663" y="2622550"/>
            <a:ext cx="3384550" cy="153988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0728" name="AutoShape 7"/>
          <p:cNvSpPr>
            <a:spLocks noChangeArrowheads="1"/>
          </p:cNvSpPr>
          <p:nvPr/>
        </p:nvSpPr>
        <p:spPr bwMode="auto">
          <a:xfrm>
            <a:off x="4456113" y="1470025"/>
            <a:ext cx="3533775" cy="654050"/>
          </a:xfrm>
          <a:prstGeom prst="wedgeRoundRectCallout">
            <a:avLst>
              <a:gd name="adj1" fmla="val -89713"/>
              <a:gd name="adj2" fmla="val 140778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i is declared and initialized</a:t>
            </a:r>
          </a:p>
        </p:txBody>
      </p:sp>
      <p:graphicFrame>
        <p:nvGraphicFramePr>
          <p:cNvPr id="30729" name="Object 8"/>
          <p:cNvGraphicFramePr>
            <a:graphicFrameLocks noGrp="1" noChangeAspect="1"/>
          </p:cNvGraphicFramePr>
          <p:nvPr>
            <p:ph idx="1"/>
          </p:nvPr>
        </p:nvGraphicFramePr>
        <p:xfrm>
          <a:off x="6146800" y="2392363"/>
          <a:ext cx="1830388" cy="326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1" name="Picture" r:id="rId6" imgW="1316736" imgH="2340864" progId="Word.Picture.8">
                  <p:embed/>
                </p:oleObj>
              </mc:Choice>
              <mc:Fallback>
                <p:oleObj name="Picture" r:id="rId6" imgW="1316736" imgH="2340864" progId="Word.Picture.8">
                  <p:embed/>
                  <p:pic>
                    <p:nvPicPr>
                      <p:cNvPr id="3072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6800" y="2392363"/>
                        <a:ext cx="1830388" cy="326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30" name="Line 10"/>
          <p:cNvSpPr>
            <a:spLocks noChangeShapeType="1"/>
          </p:cNvSpPr>
          <p:nvPr/>
        </p:nvSpPr>
        <p:spPr bwMode="auto">
          <a:xfrm>
            <a:off x="3611563" y="2698750"/>
            <a:ext cx="3879850" cy="1882775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stealth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409550574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99213"/>
            <a:ext cx="1905000" cy="457200"/>
          </a:xfrm>
          <a:prstGeom prst="rect">
            <a:avLst/>
          </a:prstGeom>
          <a:noFill/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29F5808-3A2F-45AB-9EC7-90EA521B5B0A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49</a:t>
            </a:fld>
            <a:endParaRPr lang="en-US" altLang="en-US" sz="1400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85750"/>
            <a:ext cx="7772400" cy="685800"/>
          </a:xfrm>
        </p:spPr>
        <p:txBody>
          <a:bodyPr/>
          <a:lstStyle/>
          <a:p>
            <a:r>
              <a:rPr lang="en-US" altLang="en-US" sz="4000"/>
              <a:t>Trace Call Stack</a:t>
            </a:r>
            <a:endParaRPr lang="en-US" altLang="en-US" sz="4000">
              <a:solidFill>
                <a:schemeClr val="tx1"/>
              </a:solidFill>
            </a:endParaRPr>
          </a:p>
        </p:txBody>
      </p:sp>
      <p:sp>
        <p:nvSpPr>
          <p:cNvPr id="31748" name="Rectangle 3"/>
          <p:cNvSpPr>
            <a:spLocks noChangeArrowheads="1"/>
          </p:cNvSpPr>
          <p:nvPr/>
        </p:nvSpPr>
        <p:spPr bwMode="auto">
          <a:xfrm>
            <a:off x="3009900" y="2743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1749" name="Rectangle 4"/>
          <p:cNvSpPr>
            <a:spLocks noChangeArrowheads="1"/>
          </p:cNvSpPr>
          <p:nvPr/>
        </p:nvSpPr>
        <p:spPr bwMode="auto">
          <a:xfrm>
            <a:off x="2457450" y="2628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31750" name="Object 5"/>
          <p:cNvGraphicFramePr>
            <a:graphicFrameLocks noChangeAspect="1"/>
          </p:cNvGraphicFramePr>
          <p:nvPr/>
        </p:nvGraphicFramePr>
        <p:xfrm>
          <a:off x="117475" y="2162175"/>
          <a:ext cx="4878388" cy="408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4" name="Picture" r:id="rId4" imgW="2116836" imgH="1769364" progId="Word.Picture.8">
                  <p:embed/>
                </p:oleObj>
              </mc:Choice>
              <mc:Fallback>
                <p:oleObj name="Picture" r:id="rId4" imgW="2116836" imgH="1769364" progId="Word.Picture.8">
                  <p:embed/>
                  <p:pic>
                    <p:nvPicPr>
                      <p:cNvPr id="3175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475" y="2162175"/>
                        <a:ext cx="4878388" cy="4086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1" name="Rectangle 6"/>
          <p:cNvSpPr>
            <a:spLocks noChangeArrowheads="1"/>
          </p:cNvSpPr>
          <p:nvPr/>
        </p:nvSpPr>
        <p:spPr bwMode="auto">
          <a:xfrm>
            <a:off x="347663" y="2814638"/>
            <a:ext cx="3384550" cy="153987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1752" name="AutoShape 7"/>
          <p:cNvSpPr>
            <a:spLocks noChangeArrowheads="1"/>
          </p:cNvSpPr>
          <p:nvPr/>
        </p:nvSpPr>
        <p:spPr bwMode="auto">
          <a:xfrm>
            <a:off x="4456113" y="1470025"/>
            <a:ext cx="3533775" cy="654050"/>
          </a:xfrm>
          <a:prstGeom prst="wedgeRoundRectCallout">
            <a:avLst>
              <a:gd name="adj1" fmla="val -86523"/>
              <a:gd name="adj2" fmla="val 171843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j is declared and initialized</a:t>
            </a:r>
          </a:p>
        </p:txBody>
      </p:sp>
      <p:graphicFrame>
        <p:nvGraphicFramePr>
          <p:cNvPr id="31753" name="Object 8"/>
          <p:cNvGraphicFramePr>
            <a:graphicFrameLocks noGrp="1" noChangeAspect="1"/>
          </p:cNvGraphicFramePr>
          <p:nvPr>
            <p:ph idx="1"/>
          </p:nvPr>
        </p:nvGraphicFramePr>
        <p:xfrm>
          <a:off x="6146800" y="2392363"/>
          <a:ext cx="1830388" cy="326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5" name="Picture" r:id="rId6" imgW="1316736" imgH="2340864" progId="Word.Picture.8">
                  <p:embed/>
                </p:oleObj>
              </mc:Choice>
              <mc:Fallback>
                <p:oleObj name="Picture" r:id="rId6" imgW="1316736" imgH="2340864" progId="Word.Picture.8">
                  <p:embed/>
                  <p:pic>
                    <p:nvPicPr>
                      <p:cNvPr id="31753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6800" y="2392363"/>
                        <a:ext cx="1830388" cy="326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4" name="Line 9"/>
          <p:cNvSpPr>
            <a:spLocks noChangeShapeType="1"/>
          </p:cNvSpPr>
          <p:nvPr/>
        </p:nvSpPr>
        <p:spPr bwMode="auto">
          <a:xfrm>
            <a:off x="3457575" y="2890838"/>
            <a:ext cx="4033838" cy="15367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stealth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55" name="Rectangle 10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3230956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1: Sum Many Numbers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679530" cy="743388"/>
          </a:xfrm>
        </p:spPr>
        <p:txBody>
          <a:bodyPr/>
          <a:lstStyle/>
          <a:p>
            <a:r>
              <a:rPr lang="en-US" b="1" dirty="0"/>
              <a:t>Step 2</a:t>
            </a:r>
            <a:r>
              <a:rPr lang="en-US" dirty="0"/>
              <a:t>: Implementation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08310" y="2197234"/>
            <a:ext cx="7649890" cy="3970318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latin typeface="Courier"/>
              </a:rPr>
              <a:t>public class </a:t>
            </a:r>
            <a:r>
              <a:rPr lang="en-US" sz="1400" dirty="0" err="1">
                <a:latin typeface="Courier"/>
              </a:rPr>
              <a:t>SumManyNumbers</a:t>
            </a:r>
            <a:r>
              <a:rPr lang="en-US" sz="1400" dirty="0">
                <a:latin typeface="Courier"/>
              </a:rPr>
              <a:t>{</a:t>
            </a:r>
          </a:p>
          <a:p>
            <a:r>
              <a:rPr lang="en-US" sz="1400" dirty="0">
                <a:latin typeface="Courier"/>
              </a:rPr>
              <a:t>   public static void main(String[] </a:t>
            </a:r>
            <a:r>
              <a:rPr lang="en-US" sz="1400" dirty="0" err="1">
                <a:latin typeface="Courier"/>
              </a:rPr>
              <a:t>args</a:t>
            </a:r>
            <a:r>
              <a:rPr lang="en-US" sz="1400" dirty="0">
                <a:latin typeface="Courier"/>
              </a:rPr>
              <a:t>) {</a:t>
            </a:r>
          </a:p>
          <a:p>
            <a:r>
              <a:rPr lang="en-US" sz="1400" dirty="0">
                <a:latin typeface="Courier"/>
              </a:rPr>
              <a:t>      </a:t>
            </a:r>
            <a:r>
              <a:rPr lang="en-US" sz="1400" dirty="0" err="1">
                <a:latin typeface="Courier"/>
              </a:rPr>
              <a:t>int</a:t>
            </a:r>
            <a:r>
              <a:rPr lang="en-US" sz="1400" dirty="0">
                <a:latin typeface="Courier"/>
              </a:rPr>
              <a:t> sum = 0;</a:t>
            </a:r>
          </a:p>
          <a:p>
            <a:r>
              <a:rPr lang="en-US" sz="1400" dirty="0">
                <a:latin typeface="Courier"/>
              </a:rPr>
              <a:t>      for (</a:t>
            </a:r>
            <a:r>
              <a:rPr lang="en-US" sz="1400" dirty="0" err="1">
                <a:latin typeface="Courier"/>
              </a:rPr>
              <a:t>int</a:t>
            </a:r>
            <a:r>
              <a:rPr lang="en-US" sz="1400" dirty="0">
                <a:latin typeface="Courier"/>
              </a:rPr>
              <a:t> i = </a:t>
            </a:r>
            <a:r>
              <a:rPr lang="en-US" sz="1400" b="1" dirty="0">
                <a:solidFill>
                  <a:srgbClr val="00B0F0"/>
                </a:solidFill>
                <a:latin typeface="Courier"/>
              </a:rPr>
              <a:t>1</a:t>
            </a:r>
            <a:r>
              <a:rPr lang="en-US" sz="1400" dirty="0">
                <a:latin typeface="Courier"/>
              </a:rPr>
              <a:t>; i &lt;= </a:t>
            </a:r>
            <a:r>
              <a:rPr lang="en-US" sz="1400" b="1" dirty="0">
                <a:solidFill>
                  <a:srgbClr val="00B0F0"/>
                </a:solidFill>
                <a:latin typeface="Courier"/>
              </a:rPr>
              <a:t>10</a:t>
            </a:r>
            <a:r>
              <a:rPr lang="en-US" sz="1400" dirty="0">
                <a:latin typeface="Courier"/>
              </a:rPr>
              <a:t>; i++)</a:t>
            </a:r>
          </a:p>
          <a:p>
            <a:r>
              <a:rPr lang="en-US" sz="1400" dirty="0">
                <a:latin typeface="Courier"/>
              </a:rPr>
              <a:t>         </a:t>
            </a:r>
            <a:r>
              <a:rPr lang="en-US" sz="1400" b="1" dirty="0">
                <a:solidFill>
                  <a:srgbClr val="7030A0"/>
                </a:solidFill>
                <a:latin typeface="Courier"/>
              </a:rPr>
              <a:t>sum</a:t>
            </a:r>
            <a:r>
              <a:rPr lang="en-US" sz="1400" b="1" dirty="0">
                <a:latin typeface="Courier"/>
              </a:rPr>
              <a:t> </a:t>
            </a:r>
            <a:r>
              <a:rPr lang="en-US" sz="1400" b="1" dirty="0">
                <a:solidFill>
                  <a:srgbClr val="7030A0"/>
                </a:solidFill>
                <a:latin typeface="Courier"/>
              </a:rPr>
              <a:t>+= i;</a:t>
            </a:r>
          </a:p>
          <a:p>
            <a:r>
              <a:rPr lang="en-US" sz="1400" dirty="0">
                <a:latin typeface="Courier"/>
              </a:rPr>
              <a:t>      </a:t>
            </a:r>
            <a:r>
              <a:rPr lang="en-US" sz="1400" dirty="0" err="1">
                <a:latin typeface="Courier"/>
              </a:rPr>
              <a:t>System.out.println</a:t>
            </a:r>
            <a:r>
              <a:rPr lang="en-US" sz="1400" dirty="0">
                <a:latin typeface="Courier"/>
              </a:rPr>
              <a:t>("Sum from </a:t>
            </a:r>
            <a:r>
              <a:rPr lang="en-US" sz="1400" b="1" dirty="0">
                <a:latin typeface="Courier"/>
              </a:rPr>
              <a:t>1</a:t>
            </a:r>
            <a:r>
              <a:rPr lang="en-US" sz="1400" dirty="0">
                <a:latin typeface="Courier"/>
              </a:rPr>
              <a:t> to </a:t>
            </a:r>
            <a:r>
              <a:rPr lang="en-US" sz="1400" b="1" dirty="0">
                <a:latin typeface="Courier"/>
              </a:rPr>
              <a:t>10</a:t>
            </a:r>
            <a:r>
              <a:rPr lang="en-US" sz="1400" dirty="0">
                <a:latin typeface="Courier"/>
              </a:rPr>
              <a:t> is " + </a:t>
            </a:r>
            <a:r>
              <a:rPr lang="en-US" sz="1400" b="1" dirty="0">
                <a:solidFill>
                  <a:srgbClr val="7030A0"/>
                </a:solidFill>
                <a:latin typeface="Courier"/>
              </a:rPr>
              <a:t>sum</a:t>
            </a:r>
            <a:r>
              <a:rPr lang="en-US" sz="1400" dirty="0">
                <a:latin typeface="Courier"/>
              </a:rPr>
              <a:t>);</a:t>
            </a:r>
          </a:p>
          <a:p>
            <a:endParaRPr lang="en-US" sz="1400" dirty="0">
              <a:latin typeface="Courier"/>
            </a:endParaRPr>
          </a:p>
          <a:p>
            <a:r>
              <a:rPr lang="en-US" sz="1400" dirty="0">
                <a:latin typeface="Courier"/>
              </a:rPr>
              <a:t>      sum = 0;</a:t>
            </a:r>
          </a:p>
          <a:p>
            <a:r>
              <a:rPr lang="en-US" sz="1400" dirty="0">
                <a:latin typeface="Courier"/>
              </a:rPr>
              <a:t>      for (</a:t>
            </a:r>
            <a:r>
              <a:rPr lang="en-US" sz="1400" dirty="0" err="1">
                <a:latin typeface="Courier"/>
              </a:rPr>
              <a:t>int</a:t>
            </a:r>
            <a:r>
              <a:rPr lang="en-US" sz="1400" dirty="0">
                <a:latin typeface="Courier"/>
              </a:rPr>
              <a:t> i = </a:t>
            </a:r>
            <a:r>
              <a:rPr lang="en-US" sz="1400" b="1" dirty="0">
                <a:solidFill>
                  <a:srgbClr val="00B0F0"/>
                </a:solidFill>
                <a:latin typeface="Courier"/>
              </a:rPr>
              <a:t>20</a:t>
            </a:r>
            <a:r>
              <a:rPr lang="en-US" sz="1400" dirty="0">
                <a:latin typeface="Courier"/>
              </a:rPr>
              <a:t>; i &lt;= </a:t>
            </a:r>
            <a:r>
              <a:rPr lang="en-US" sz="1400" b="1" dirty="0">
                <a:solidFill>
                  <a:srgbClr val="00B0F0"/>
                </a:solidFill>
                <a:latin typeface="Courier"/>
              </a:rPr>
              <a:t>37</a:t>
            </a:r>
            <a:r>
              <a:rPr lang="en-US" sz="1400" dirty="0">
                <a:latin typeface="Courier"/>
              </a:rPr>
              <a:t>; i++)</a:t>
            </a:r>
          </a:p>
          <a:p>
            <a:r>
              <a:rPr lang="en-US" sz="1400" dirty="0">
                <a:latin typeface="Courier"/>
              </a:rPr>
              <a:t>         </a:t>
            </a:r>
            <a:r>
              <a:rPr lang="en-US" sz="1400" b="1" dirty="0">
                <a:solidFill>
                  <a:srgbClr val="7030A0"/>
                </a:solidFill>
                <a:latin typeface="Courier"/>
              </a:rPr>
              <a:t>sum</a:t>
            </a:r>
            <a:r>
              <a:rPr lang="en-US" sz="1400" b="1" dirty="0">
                <a:latin typeface="Courier"/>
              </a:rPr>
              <a:t> </a:t>
            </a:r>
            <a:r>
              <a:rPr lang="en-US" sz="1400" b="1" dirty="0">
                <a:solidFill>
                  <a:srgbClr val="7030A0"/>
                </a:solidFill>
                <a:latin typeface="Courier"/>
              </a:rPr>
              <a:t>+= i;</a:t>
            </a:r>
          </a:p>
          <a:p>
            <a:r>
              <a:rPr lang="en-US" sz="1400" dirty="0">
                <a:latin typeface="Courier"/>
              </a:rPr>
              <a:t>      </a:t>
            </a:r>
            <a:r>
              <a:rPr lang="en-US" sz="1400" dirty="0" err="1">
                <a:latin typeface="Courier"/>
              </a:rPr>
              <a:t>System.out.println</a:t>
            </a:r>
            <a:r>
              <a:rPr lang="en-US" sz="1400" dirty="0">
                <a:latin typeface="Courier"/>
              </a:rPr>
              <a:t>("Sum from </a:t>
            </a:r>
            <a:r>
              <a:rPr lang="en-US" sz="1400" b="1" dirty="0">
                <a:latin typeface="Courier"/>
              </a:rPr>
              <a:t>20</a:t>
            </a:r>
            <a:r>
              <a:rPr lang="en-US" sz="1400" dirty="0">
                <a:latin typeface="Courier"/>
              </a:rPr>
              <a:t> to </a:t>
            </a:r>
            <a:r>
              <a:rPr lang="en-US" sz="1400" b="1" dirty="0">
                <a:latin typeface="Courier"/>
              </a:rPr>
              <a:t>37</a:t>
            </a:r>
            <a:r>
              <a:rPr lang="en-US" sz="1400" dirty="0">
                <a:latin typeface="Courier"/>
              </a:rPr>
              <a:t> is " + </a:t>
            </a:r>
            <a:r>
              <a:rPr lang="en-US" sz="1400" b="1" dirty="0">
                <a:solidFill>
                  <a:srgbClr val="7030A0"/>
                </a:solidFill>
                <a:latin typeface="Courier"/>
              </a:rPr>
              <a:t>sum</a:t>
            </a:r>
            <a:r>
              <a:rPr lang="en-US" sz="1400" dirty="0">
                <a:latin typeface="Courier"/>
              </a:rPr>
              <a:t>);</a:t>
            </a:r>
          </a:p>
          <a:p>
            <a:endParaRPr lang="en-US" sz="1400" dirty="0">
              <a:latin typeface="Courier"/>
            </a:endParaRPr>
          </a:p>
          <a:p>
            <a:r>
              <a:rPr lang="en-US" sz="1400" dirty="0">
                <a:latin typeface="Courier"/>
              </a:rPr>
              <a:t>      sum = 0;</a:t>
            </a:r>
          </a:p>
          <a:p>
            <a:r>
              <a:rPr lang="en-US" sz="1400" dirty="0">
                <a:latin typeface="Courier"/>
              </a:rPr>
              <a:t>      for (</a:t>
            </a:r>
            <a:r>
              <a:rPr lang="en-US" sz="1400" dirty="0" err="1">
                <a:latin typeface="Courier"/>
              </a:rPr>
              <a:t>int</a:t>
            </a:r>
            <a:r>
              <a:rPr lang="en-US" sz="1400" dirty="0">
                <a:latin typeface="Courier"/>
              </a:rPr>
              <a:t> i = </a:t>
            </a:r>
            <a:r>
              <a:rPr lang="en-US" sz="1400" b="1" dirty="0">
                <a:solidFill>
                  <a:srgbClr val="00B0F0"/>
                </a:solidFill>
                <a:latin typeface="Courier"/>
              </a:rPr>
              <a:t>35</a:t>
            </a:r>
            <a:r>
              <a:rPr lang="en-US" sz="1400" dirty="0">
                <a:latin typeface="Courier"/>
              </a:rPr>
              <a:t>; i &lt;= </a:t>
            </a:r>
            <a:r>
              <a:rPr lang="en-US" sz="1400" b="1" dirty="0">
                <a:solidFill>
                  <a:srgbClr val="00B0F0"/>
                </a:solidFill>
                <a:latin typeface="Courier"/>
              </a:rPr>
              <a:t>49</a:t>
            </a:r>
            <a:r>
              <a:rPr lang="en-US" sz="1400" dirty="0">
                <a:latin typeface="Courier"/>
              </a:rPr>
              <a:t>; i++)</a:t>
            </a:r>
          </a:p>
          <a:p>
            <a:r>
              <a:rPr lang="en-US" sz="1400" dirty="0">
                <a:latin typeface="Courier"/>
              </a:rPr>
              <a:t>         </a:t>
            </a:r>
            <a:r>
              <a:rPr lang="en-US" sz="1400" b="1" dirty="0">
                <a:solidFill>
                  <a:srgbClr val="7030A0"/>
                </a:solidFill>
                <a:latin typeface="Courier"/>
              </a:rPr>
              <a:t>sum</a:t>
            </a:r>
            <a:r>
              <a:rPr lang="en-US" sz="1400" b="1" dirty="0">
                <a:latin typeface="Courier"/>
              </a:rPr>
              <a:t> </a:t>
            </a:r>
            <a:r>
              <a:rPr lang="en-US" sz="1400" b="1" dirty="0">
                <a:solidFill>
                  <a:srgbClr val="7030A0"/>
                </a:solidFill>
                <a:latin typeface="Courier"/>
              </a:rPr>
              <a:t>+= i;</a:t>
            </a:r>
          </a:p>
          <a:p>
            <a:r>
              <a:rPr lang="en-US" sz="1400" dirty="0">
                <a:latin typeface="Courier"/>
              </a:rPr>
              <a:t>      </a:t>
            </a:r>
            <a:r>
              <a:rPr lang="en-US" sz="1400" dirty="0" err="1">
                <a:latin typeface="Courier"/>
              </a:rPr>
              <a:t>System.out.println</a:t>
            </a:r>
            <a:r>
              <a:rPr lang="en-US" sz="1400" dirty="0">
                <a:latin typeface="Courier"/>
              </a:rPr>
              <a:t>("Sum from </a:t>
            </a:r>
            <a:r>
              <a:rPr lang="en-US" sz="1400" b="1" dirty="0">
                <a:latin typeface="Courier"/>
              </a:rPr>
              <a:t>35</a:t>
            </a:r>
            <a:r>
              <a:rPr lang="en-US" sz="1400" dirty="0">
                <a:latin typeface="Courier"/>
              </a:rPr>
              <a:t> to </a:t>
            </a:r>
            <a:r>
              <a:rPr lang="en-US" sz="1400" b="1" dirty="0">
                <a:latin typeface="Courier"/>
              </a:rPr>
              <a:t>49</a:t>
            </a:r>
            <a:r>
              <a:rPr lang="en-US" sz="1400" dirty="0">
                <a:latin typeface="Courier"/>
              </a:rPr>
              <a:t> is " + </a:t>
            </a:r>
            <a:r>
              <a:rPr lang="en-US" sz="1400" b="1" dirty="0">
                <a:solidFill>
                  <a:srgbClr val="7030A0"/>
                </a:solidFill>
                <a:latin typeface="Courier"/>
              </a:rPr>
              <a:t>sum</a:t>
            </a:r>
            <a:r>
              <a:rPr lang="en-US" sz="1400" dirty="0">
                <a:latin typeface="Courier"/>
              </a:rPr>
              <a:t>);</a:t>
            </a:r>
          </a:p>
          <a:p>
            <a:r>
              <a:rPr lang="en-US" sz="1400" dirty="0">
                <a:latin typeface="Courier"/>
              </a:rPr>
              <a:t>   }</a:t>
            </a:r>
          </a:p>
          <a:p>
            <a:r>
              <a:rPr lang="en-US" sz="1400" dirty="0">
                <a:latin typeface="Courier"/>
              </a:rPr>
              <a:t>}</a:t>
            </a:r>
            <a:endParaRPr lang="en-US" sz="1400" b="1" dirty="0">
              <a:solidFill>
                <a:schemeClr val="tx1"/>
              </a:solidFill>
              <a:latin typeface="Courier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422789" y="3740736"/>
            <a:ext cx="5415105" cy="883315"/>
          </a:xfrm>
          <a:prstGeom prst="rect">
            <a:avLst/>
          </a:prstGeom>
          <a:solidFill>
            <a:srgbClr val="CBB3E3">
              <a:alpha val="34902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1422690" y="4803154"/>
            <a:ext cx="5415203" cy="883315"/>
          </a:xfrm>
          <a:prstGeom prst="rect">
            <a:avLst/>
          </a:prstGeom>
          <a:solidFill>
            <a:srgbClr val="CBB3E3">
              <a:alpha val="34902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1422789" y="2669609"/>
            <a:ext cx="5415103" cy="883315"/>
          </a:xfrm>
          <a:prstGeom prst="rect">
            <a:avLst/>
          </a:prstGeom>
          <a:solidFill>
            <a:srgbClr val="CBB3E3">
              <a:alpha val="34902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390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3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99213"/>
            <a:ext cx="1905000" cy="457200"/>
          </a:xfrm>
          <a:prstGeom prst="rect">
            <a:avLst/>
          </a:prstGeom>
          <a:noFill/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092B861-73B7-42C5-A9E6-C8C774CB9E01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50</a:t>
            </a:fld>
            <a:endParaRPr lang="en-US" altLang="en-US" sz="1400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85750"/>
            <a:ext cx="7772400" cy="646113"/>
          </a:xfrm>
        </p:spPr>
        <p:txBody>
          <a:bodyPr/>
          <a:lstStyle/>
          <a:p>
            <a:r>
              <a:rPr lang="en-US" altLang="en-US" sz="4000"/>
              <a:t>Trace Call Stack</a:t>
            </a:r>
            <a:endParaRPr lang="en-US" altLang="en-US" sz="4000">
              <a:solidFill>
                <a:schemeClr val="tx1"/>
              </a:solidFill>
            </a:endParaRPr>
          </a:p>
        </p:txBody>
      </p:sp>
      <p:sp>
        <p:nvSpPr>
          <p:cNvPr id="32772" name="Rectangle 3"/>
          <p:cNvSpPr>
            <a:spLocks noChangeArrowheads="1"/>
          </p:cNvSpPr>
          <p:nvPr/>
        </p:nvSpPr>
        <p:spPr bwMode="auto">
          <a:xfrm>
            <a:off x="3009900" y="2743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2773" name="Rectangle 4"/>
          <p:cNvSpPr>
            <a:spLocks noChangeArrowheads="1"/>
          </p:cNvSpPr>
          <p:nvPr/>
        </p:nvSpPr>
        <p:spPr bwMode="auto">
          <a:xfrm>
            <a:off x="2457450" y="2628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32774" name="Object 5"/>
          <p:cNvGraphicFramePr>
            <a:graphicFrameLocks noChangeAspect="1"/>
          </p:cNvGraphicFramePr>
          <p:nvPr/>
        </p:nvGraphicFramePr>
        <p:xfrm>
          <a:off x="117475" y="2162175"/>
          <a:ext cx="4878388" cy="408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8" name="Picture" r:id="rId4" imgW="2116836" imgH="1769364" progId="Word.Picture.8">
                  <p:embed/>
                </p:oleObj>
              </mc:Choice>
              <mc:Fallback>
                <p:oleObj name="Picture" r:id="rId4" imgW="2116836" imgH="1769364" progId="Word.Picture.8">
                  <p:embed/>
                  <p:pic>
                    <p:nvPicPr>
                      <p:cNvPr id="32774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475" y="2162175"/>
                        <a:ext cx="4878388" cy="4086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5" name="Rectangle 6"/>
          <p:cNvSpPr>
            <a:spLocks noChangeArrowheads="1"/>
          </p:cNvSpPr>
          <p:nvPr/>
        </p:nvSpPr>
        <p:spPr bwMode="auto">
          <a:xfrm>
            <a:off x="347663" y="3006725"/>
            <a:ext cx="690562" cy="153988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2776" name="AutoShape 7"/>
          <p:cNvSpPr>
            <a:spLocks noChangeArrowheads="1"/>
          </p:cNvSpPr>
          <p:nvPr/>
        </p:nvSpPr>
        <p:spPr bwMode="auto">
          <a:xfrm>
            <a:off x="4456113" y="1470025"/>
            <a:ext cx="3533775" cy="654050"/>
          </a:xfrm>
          <a:prstGeom prst="wedgeRoundRectCallout">
            <a:avLst>
              <a:gd name="adj1" fmla="val -150269"/>
              <a:gd name="adj2" fmla="val 183495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Declare k</a:t>
            </a:r>
          </a:p>
        </p:txBody>
      </p:sp>
      <p:graphicFrame>
        <p:nvGraphicFramePr>
          <p:cNvPr id="32777" name="Object 8"/>
          <p:cNvGraphicFramePr>
            <a:graphicFrameLocks noGrp="1" noChangeAspect="1"/>
          </p:cNvGraphicFramePr>
          <p:nvPr>
            <p:ph idx="1"/>
          </p:nvPr>
        </p:nvGraphicFramePr>
        <p:xfrm>
          <a:off x="6146800" y="2392363"/>
          <a:ext cx="1830388" cy="326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9" name="Picture" r:id="rId6" imgW="1316736" imgH="2340864" progId="Word.Picture.8">
                  <p:embed/>
                </p:oleObj>
              </mc:Choice>
              <mc:Fallback>
                <p:oleObj name="Picture" r:id="rId6" imgW="1316736" imgH="2340864" progId="Word.Picture.8">
                  <p:embed/>
                  <p:pic>
                    <p:nvPicPr>
                      <p:cNvPr id="32777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6800" y="2392363"/>
                        <a:ext cx="1830388" cy="326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8" name="Line 9"/>
          <p:cNvSpPr>
            <a:spLocks noChangeShapeType="1"/>
          </p:cNvSpPr>
          <p:nvPr/>
        </p:nvSpPr>
        <p:spPr bwMode="auto">
          <a:xfrm>
            <a:off x="1000125" y="3121025"/>
            <a:ext cx="6529388" cy="1152525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stealth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79" name="Rectangle 10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53871333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99213"/>
            <a:ext cx="1905000" cy="457200"/>
          </a:xfrm>
          <a:prstGeom prst="rect">
            <a:avLst/>
          </a:prstGeom>
          <a:noFill/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F0EB075-4DD2-4FBE-A16E-263322FC709E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51</a:t>
            </a:fld>
            <a:endParaRPr lang="en-US" altLang="en-US" sz="1400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85750"/>
            <a:ext cx="7772400" cy="646113"/>
          </a:xfrm>
        </p:spPr>
        <p:txBody>
          <a:bodyPr/>
          <a:lstStyle/>
          <a:p>
            <a:r>
              <a:rPr lang="en-US" altLang="en-US" sz="4000"/>
              <a:t>Trace Call Stack</a:t>
            </a:r>
            <a:endParaRPr lang="en-US" altLang="en-US" sz="4000">
              <a:solidFill>
                <a:schemeClr val="tx1"/>
              </a:solidFill>
            </a:endParaRPr>
          </a:p>
        </p:txBody>
      </p:sp>
      <p:sp>
        <p:nvSpPr>
          <p:cNvPr id="33796" name="Rectangle 3"/>
          <p:cNvSpPr>
            <a:spLocks noChangeArrowheads="1"/>
          </p:cNvSpPr>
          <p:nvPr/>
        </p:nvSpPr>
        <p:spPr bwMode="auto">
          <a:xfrm>
            <a:off x="3009900" y="2743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3797" name="Rectangle 4"/>
          <p:cNvSpPr>
            <a:spLocks noChangeArrowheads="1"/>
          </p:cNvSpPr>
          <p:nvPr/>
        </p:nvSpPr>
        <p:spPr bwMode="auto">
          <a:xfrm>
            <a:off x="2457450" y="2628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33798" name="Object 5"/>
          <p:cNvGraphicFramePr>
            <a:graphicFrameLocks noChangeAspect="1"/>
          </p:cNvGraphicFramePr>
          <p:nvPr/>
        </p:nvGraphicFramePr>
        <p:xfrm>
          <a:off x="117475" y="2162175"/>
          <a:ext cx="4878388" cy="408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2" name="Picture" r:id="rId4" imgW="2116836" imgH="1769364" progId="Word.Picture.8">
                  <p:embed/>
                </p:oleObj>
              </mc:Choice>
              <mc:Fallback>
                <p:oleObj name="Picture" r:id="rId4" imgW="2116836" imgH="1769364" progId="Word.Picture.8">
                  <p:embed/>
                  <p:pic>
                    <p:nvPicPr>
                      <p:cNvPr id="33798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475" y="2162175"/>
                        <a:ext cx="4878388" cy="4086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9" name="Rectangle 6"/>
          <p:cNvSpPr>
            <a:spLocks noChangeArrowheads="1"/>
          </p:cNvSpPr>
          <p:nvPr/>
        </p:nvSpPr>
        <p:spPr bwMode="auto">
          <a:xfrm>
            <a:off x="1230313" y="3006725"/>
            <a:ext cx="2501900" cy="153988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3800" name="AutoShape 7"/>
          <p:cNvSpPr>
            <a:spLocks noChangeArrowheads="1"/>
          </p:cNvSpPr>
          <p:nvPr/>
        </p:nvSpPr>
        <p:spPr bwMode="auto">
          <a:xfrm>
            <a:off x="4456113" y="1470025"/>
            <a:ext cx="3533775" cy="654050"/>
          </a:xfrm>
          <a:prstGeom prst="wedgeRoundRectCallout">
            <a:avLst>
              <a:gd name="adj1" fmla="val -78843"/>
              <a:gd name="adj2" fmla="val 192718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Invoke max(i, j)</a:t>
            </a:r>
          </a:p>
        </p:txBody>
      </p:sp>
      <p:graphicFrame>
        <p:nvGraphicFramePr>
          <p:cNvPr id="33801" name="Object 8"/>
          <p:cNvGraphicFramePr>
            <a:graphicFrameLocks noGrp="1" noChangeAspect="1"/>
          </p:cNvGraphicFramePr>
          <p:nvPr>
            <p:ph idx="1"/>
          </p:nvPr>
        </p:nvGraphicFramePr>
        <p:xfrm>
          <a:off x="6146800" y="2392363"/>
          <a:ext cx="1830388" cy="326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3" name="Picture" r:id="rId6" imgW="1316736" imgH="2340864" progId="Word.Picture.8">
                  <p:embed/>
                </p:oleObj>
              </mc:Choice>
              <mc:Fallback>
                <p:oleObj name="Picture" r:id="rId6" imgW="1316736" imgH="2340864" progId="Word.Picture.8">
                  <p:embed/>
                  <p:pic>
                    <p:nvPicPr>
                      <p:cNvPr id="33801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6800" y="2392363"/>
                        <a:ext cx="1830388" cy="326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02" name="Line 9"/>
          <p:cNvSpPr>
            <a:spLocks noChangeShapeType="1"/>
          </p:cNvSpPr>
          <p:nvPr/>
        </p:nvSpPr>
        <p:spPr bwMode="auto">
          <a:xfrm>
            <a:off x="3305175" y="3082925"/>
            <a:ext cx="114300" cy="1268413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stealth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03" name="Rectangle 10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111314015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99213"/>
            <a:ext cx="1905000" cy="457200"/>
          </a:xfrm>
          <a:prstGeom prst="rect">
            <a:avLst/>
          </a:prstGeom>
          <a:noFill/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BD8389B-4D31-4D38-8FC1-4BC22AEE9521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52</a:t>
            </a:fld>
            <a:endParaRPr lang="en-US" altLang="en-US" sz="1400"/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85750"/>
            <a:ext cx="7772400" cy="685800"/>
          </a:xfrm>
        </p:spPr>
        <p:txBody>
          <a:bodyPr/>
          <a:lstStyle/>
          <a:p>
            <a:r>
              <a:rPr lang="en-US" altLang="en-US" sz="4000"/>
              <a:t>Trace Call Stack</a:t>
            </a:r>
            <a:endParaRPr lang="en-US" altLang="en-US" sz="4000">
              <a:solidFill>
                <a:schemeClr val="tx1"/>
              </a:solidFill>
            </a:endParaRPr>
          </a:p>
        </p:txBody>
      </p:sp>
      <p:sp>
        <p:nvSpPr>
          <p:cNvPr id="34820" name="Rectangle 3"/>
          <p:cNvSpPr>
            <a:spLocks noChangeArrowheads="1"/>
          </p:cNvSpPr>
          <p:nvPr/>
        </p:nvSpPr>
        <p:spPr bwMode="auto">
          <a:xfrm>
            <a:off x="3009900" y="2743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4821" name="Rectangle 4"/>
          <p:cNvSpPr>
            <a:spLocks noChangeArrowheads="1"/>
          </p:cNvSpPr>
          <p:nvPr/>
        </p:nvSpPr>
        <p:spPr bwMode="auto">
          <a:xfrm>
            <a:off x="2457450" y="2628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34822" name="Object 5"/>
          <p:cNvGraphicFramePr>
            <a:graphicFrameLocks noChangeAspect="1"/>
          </p:cNvGraphicFramePr>
          <p:nvPr/>
        </p:nvGraphicFramePr>
        <p:xfrm>
          <a:off x="117475" y="2162175"/>
          <a:ext cx="4878388" cy="408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6" name="Picture" r:id="rId4" imgW="2116836" imgH="1769364" progId="Word.Picture.8">
                  <p:embed/>
                </p:oleObj>
              </mc:Choice>
              <mc:Fallback>
                <p:oleObj name="Picture" r:id="rId4" imgW="2116836" imgH="1769364" progId="Word.Picture.8">
                  <p:embed/>
                  <p:pic>
                    <p:nvPicPr>
                      <p:cNvPr id="34822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475" y="2162175"/>
                        <a:ext cx="4878388" cy="4086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3" name="Rectangle 6"/>
          <p:cNvSpPr>
            <a:spLocks noChangeArrowheads="1"/>
          </p:cNvSpPr>
          <p:nvPr/>
        </p:nvSpPr>
        <p:spPr bwMode="auto">
          <a:xfrm>
            <a:off x="2036763" y="4311650"/>
            <a:ext cx="2573337" cy="192088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4824" name="AutoShape 7"/>
          <p:cNvSpPr>
            <a:spLocks noChangeArrowheads="1"/>
          </p:cNvSpPr>
          <p:nvPr/>
        </p:nvSpPr>
        <p:spPr bwMode="auto">
          <a:xfrm>
            <a:off x="4456113" y="1470025"/>
            <a:ext cx="3533775" cy="654050"/>
          </a:xfrm>
          <a:prstGeom prst="wedgeRoundRectCallout">
            <a:avLst>
              <a:gd name="adj1" fmla="val -47171"/>
              <a:gd name="adj2" fmla="val 396116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pass the values of i and j to num1 and num2</a:t>
            </a:r>
          </a:p>
        </p:txBody>
      </p:sp>
      <p:graphicFrame>
        <p:nvGraphicFramePr>
          <p:cNvPr id="34825" name="Object 11"/>
          <p:cNvGraphicFramePr>
            <a:graphicFrameLocks noGrp="1" noChangeAspect="1"/>
          </p:cNvGraphicFramePr>
          <p:nvPr>
            <p:ph idx="1"/>
          </p:nvPr>
        </p:nvGraphicFramePr>
        <p:xfrm>
          <a:off x="6070600" y="2276475"/>
          <a:ext cx="2284413" cy="4071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7" name="Picture" r:id="rId6" imgW="1316736" imgH="2340864" progId="Word.Picture.8">
                  <p:embed/>
                </p:oleObj>
              </mc:Choice>
              <mc:Fallback>
                <p:oleObj name="Picture" r:id="rId6" imgW="1316736" imgH="2340864" progId="Word.Picture.8">
                  <p:embed/>
                  <p:pic>
                    <p:nvPicPr>
                      <p:cNvPr id="34825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0600" y="2276475"/>
                        <a:ext cx="2284413" cy="4071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6" name="Line 9"/>
          <p:cNvSpPr>
            <a:spLocks noChangeShapeType="1"/>
          </p:cNvSpPr>
          <p:nvPr/>
        </p:nvSpPr>
        <p:spPr bwMode="auto">
          <a:xfrm flipV="1">
            <a:off x="3535363" y="3889375"/>
            <a:ext cx="3609975" cy="461963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stealth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27" name="Rectangle 12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427521289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99213"/>
            <a:ext cx="1905000" cy="457200"/>
          </a:xfrm>
          <a:prstGeom prst="rect">
            <a:avLst/>
          </a:prstGeom>
          <a:noFill/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0C72669-2E7B-45A2-B58F-4EE557241BFE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53</a:t>
            </a:fld>
            <a:endParaRPr lang="en-US" altLang="en-US" sz="1400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85750"/>
            <a:ext cx="7772400" cy="531813"/>
          </a:xfrm>
        </p:spPr>
        <p:txBody>
          <a:bodyPr/>
          <a:lstStyle/>
          <a:p>
            <a:r>
              <a:rPr lang="en-US" altLang="en-US" sz="4000"/>
              <a:t>Trace Call Stack</a:t>
            </a:r>
            <a:endParaRPr lang="en-US" altLang="en-US" sz="4000">
              <a:solidFill>
                <a:schemeClr val="tx1"/>
              </a:solidFill>
            </a:endParaRPr>
          </a:p>
        </p:txBody>
      </p:sp>
      <p:sp>
        <p:nvSpPr>
          <p:cNvPr id="35844" name="Rectangle 3"/>
          <p:cNvSpPr>
            <a:spLocks noChangeArrowheads="1"/>
          </p:cNvSpPr>
          <p:nvPr/>
        </p:nvSpPr>
        <p:spPr bwMode="auto">
          <a:xfrm>
            <a:off x="3009900" y="2743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5845" name="Rectangle 4"/>
          <p:cNvSpPr>
            <a:spLocks noChangeArrowheads="1"/>
          </p:cNvSpPr>
          <p:nvPr/>
        </p:nvSpPr>
        <p:spPr bwMode="auto">
          <a:xfrm>
            <a:off x="2457450" y="2628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35846" name="Object 5"/>
          <p:cNvGraphicFramePr>
            <a:graphicFrameLocks noChangeAspect="1"/>
          </p:cNvGraphicFramePr>
          <p:nvPr/>
        </p:nvGraphicFramePr>
        <p:xfrm>
          <a:off x="117475" y="2162175"/>
          <a:ext cx="4878388" cy="408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0" name="Picture" r:id="rId4" imgW="2116836" imgH="1769364" progId="Word.Picture.8">
                  <p:embed/>
                </p:oleObj>
              </mc:Choice>
              <mc:Fallback>
                <p:oleObj name="Picture" r:id="rId4" imgW="2116836" imgH="1769364" progId="Word.Picture.8">
                  <p:embed/>
                  <p:pic>
                    <p:nvPicPr>
                      <p:cNvPr id="3584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475" y="2162175"/>
                        <a:ext cx="4878388" cy="4086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7" name="Rectangle 6"/>
          <p:cNvSpPr>
            <a:spLocks noChangeArrowheads="1"/>
          </p:cNvSpPr>
          <p:nvPr/>
        </p:nvSpPr>
        <p:spPr bwMode="auto">
          <a:xfrm>
            <a:off x="385763" y="4503738"/>
            <a:ext cx="4186237" cy="192087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5848" name="AutoShape 7"/>
          <p:cNvSpPr>
            <a:spLocks noChangeArrowheads="1"/>
          </p:cNvSpPr>
          <p:nvPr/>
        </p:nvSpPr>
        <p:spPr bwMode="auto">
          <a:xfrm>
            <a:off x="4456113" y="1470025"/>
            <a:ext cx="3533775" cy="654050"/>
          </a:xfrm>
          <a:prstGeom prst="wedgeRoundRectCallout">
            <a:avLst>
              <a:gd name="adj1" fmla="val -51032"/>
              <a:gd name="adj2" fmla="val 435435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Declare result</a:t>
            </a:r>
          </a:p>
        </p:txBody>
      </p:sp>
      <p:graphicFrame>
        <p:nvGraphicFramePr>
          <p:cNvPr id="35849" name="Object 8"/>
          <p:cNvGraphicFramePr>
            <a:graphicFrameLocks noGrp="1" noChangeAspect="1"/>
          </p:cNvGraphicFramePr>
          <p:nvPr>
            <p:ph idx="1"/>
          </p:nvPr>
        </p:nvGraphicFramePr>
        <p:xfrm>
          <a:off x="6070600" y="2276475"/>
          <a:ext cx="2284413" cy="4071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1" name="Picture" r:id="rId6" imgW="1316736" imgH="2340864" progId="Word.Picture.8">
                  <p:embed/>
                </p:oleObj>
              </mc:Choice>
              <mc:Fallback>
                <p:oleObj name="Picture" r:id="rId6" imgW="1316736" imgH="2340864" progId="Word.Picture.8">
                  <p:embed/>
                  <p:pic>
                    <p:nvPicPr>
                      <p:cNvPr id="3584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0600" y="2276475"/>
                        <a:ext cx="2284413" cy="4071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50" name="Line 9"/>
          <p:cNvSpPr>
            <a:spLocks noChangeShapeType="1"/>
          </p:cNvSpPr>
          <p:nvPr/>
        </p:nvSpPr>
        <p:spPr bwMode="auto">
          <a:xfrm flipV="1">
            <a:off x="3919538" y="3621088"/>
            <a:ext cx="3263900" cy="998537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stealth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51" name="Rectangle 10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1938803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99213"/>
            <a:ext cx="1905000" cy="457200"/>
          </a:xfrm>
          <a:prstGeom prst="rect">
            <a:avLst/>
          </a:prstGeom>
          <a:noFill/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0C1DA7-6688-4E73-BE3C-0CDE48E9B690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54</a:t>
            </a:fld>
            <a:endParaRPr lang="en-US" altLang="en-US" sz="1400"/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85750"/>
            <a:ext cx="7772400" cy="531813"/>
          </a:xfrm>
        </p:spPr>
        <p:txBody>
          <a:bodyPr/>
          <a:lstStyle/>
          <a:p>
            <a:r>
              <a:rPr lang="en-US" altLang="en-US" sz="4000"/>
              <a:t>Trace Call Stack</a:t>
            </a:r>
            <a:endParaRPr lang="en-US" altLang="en-US" sz="4000">
              <a:solidFill>
                <a:schemeClr val="tx1"/>
              </a:solidFill>
            </a:endParaRPr>
          </a:p>
        </p:txBody>
      </p:sp>
      <p:sp>
        <p:nvSpPr>
          <p:cNvPr id="36868" name="Rectangle 3"/>
          <p:cNvSpPr>
            <a:spLocks noChangeArrowheads="1"/>
          </p:cNvSpPr>
          <p:nvPr/>
        </p:nvSpPr>
        <p:spPr bwMode="auto">
          <a:xfrm>
            <a:off x="3009900" y="2743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6869" name="Rectangle 4"/>
          <p:cNvSpPr>
            <a:spLocks noChangeArrowheads="1"/>
          </p:cNvSpPr>
          <p:nvPr/>
        </p:nvSpPr>
        <p:spPr bwMode="auto">
          <a:xfrm>
            <a:off x="2457450" y="2628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36870" name="Object 5"/>
          <p:cNvGraphicFramePr>
            <a:graphicFrameLocks noChangeAspect="1"/>
          </p:cNvGraphicFramePr>
          <p:nvPr/>
        </p:nvGraphicFramePr>
        <p:xfrm>
          <a:off x="117475" y="2162175"/>
          <a:ext cx="4878388" cy="408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4" name="Picture" r:id="rId4" imgW="2116836" imgH="1769364" progId="Word.Picture.8">
                  <p:embed/>
                </p:oleObj>
              </mc:Choice>
              <mc:Fallback>
                <p:oleObj name="Picture" r:id="rId4" imgW="2116836" imgH="1769364" progId="Word.Picture.8">
                  <p:embed/>
                  <p:pic>
                    <p:nvPicPr>
                      <p:cNvPr id="3687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475" y="2162175"/>
                        <a:ext cx="4878388" cy="4086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71" name="Rectangle 6"/>
          <p:cNvSpPr>
            <a:spLocks noChangeArrowheads="1"/>
          </p:cNvSpPr>
          <p:nvPr/>
        </p:nvSpPr>
        <p:spPr bwMode="auto">
          <a:xfrm>
            <a:off x="385763" y="4811713"/>
            <a:ext cx="4186237" cy="192087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6872" name="AutoShape 7"/>
          <p:cNvSpPr>
            <a:spLocks noChangeArrowheads="1"/>
          </p:cNvSpPr>
          <p:nvPr/>
        </p:nvSpPr>
        <p:spPr bwMode="auto">
          <a:xfrm>
            <a:off x="4456113" y="1470025"/>
            <a:ext cx="3533775" cy="654050"/>
          </a:xfrm>
          <a:prstGeom prst="wedgeRoundRectCallout">
            <a:avLst>
              <a:gd name="adj1" fmla="val -53819"/>
              <a:gd name="adj2" fmla="val 472329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(num1 &gt; num2) is true</a:t>
            </a:r>
          </a:p>
        </p:txBody>
      </p:sp>
      <p:graphicFrame>
        <p:nvGraphicFramePr>
          <p:cNvPr id="36873" name="Object 8"/>
          <p:cNvGraphicFramePr>
            <a:graphicFrameLocks noGrp="1" noChangeAspect="1"/>
          </p:cNvGraphicFramePr>
          <p:nvPr>
            <p:ph idx="1"/>
          </p:nvPr>
        </p:nvGraphicFramePr>
        <p:xfrm>
          <a:off x="6070600" y="2276475"/>
          <a:ext cx="2284413" cy="4071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5" name="Picture" r:id="rId6" imgW="1316736" imgH="2340864" progId="Word.Picture.8">
                  <p:embed/>
                </p:oleObj>
              </mc:Choice>
              <mc:Fallback>
                <p:oleObj name="Picture" r:id="rId6" imgW="1316736" imgH="2340864" progId="Word.Picture.8">
                  <p:embed/>
                  <p:pic>
                    <p:nvPicPr>
                      <p:cNvPr id="36873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0600" y="2276475"/>
                        <a:ext cx="2284413" cy="4071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74" name="Rectangle 10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211757649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99213"/>
            <a:ext cx="1905000" cy="457200"/>
          </a:xfrm>
          <a:prstGeom prst="rect">
            <a:avLst/>
          </a:prstGeom>
          <a:noFill/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0E2B210-0C4D-42D7-814F-48F1C2E493F3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55</a:t>
            </a:fld>
            <a:endParaRPr lang="en-US" altLang="en-US" sz="1400"/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85750"/>
            <a:ext cx="7772400" cy="531813"/>
          </a:xfrm>
        </p:spPr>
        <p:txBody>
          <a:bodyPr/>
          <a:lstStyle/>
          <a:p>
            <a:r>
              <a:rPr lang="en-US" altLang="en-US" sz="4000"/>
              <a:t>Trace Call Stack</a:t>
            </a:r>
            <a:endParaRPr lang="en-US" altLang="en-US" sz="4000">
              <a:solidFill>
                <a:schemeClr val="tx1"/>
              </a:solidFill>
            </a:endParaRPr>
          </a:p>
        </p:txBody>
      </p:sp>
      <p:sp>
        <p:nvSpPr>
          <p:cNvPr id="37892" name="Rectangle 3"/>
          <p:cNvSpPr>
            <a:spLocks noChangeArrowheads="1"/>
          </p:cNvSpPr>
          <p:nvPr/>
        </p:nvSpPr>
        <p:spPr bwMode="auto">
          <a:xfrm>
            <a:off x="3009900" y="2743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7893" name="Rectangle 4"/>
          <p:cNvSpPr>
            <a:spLocks noChangeArrowheads="1"/>
          </p:cNvSpPr>
          <p:nvPr/>
        </p:nvSpPr>
        <p:spPr bwMode="auto">
          <a:xfrm>
            <a:off x="2457450" y="2628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37894" name="Object 5"/>
          <p:cNvGraphicFramePr>
            <a:graphicFrameLocks noChangeAspect="1"/>
          </p:cNvGraphicFramePr>
          <p:nvPr/>
        </p:nvGraphicFramePr>
        <p:xfrm>
          <a:off x="117475" y="2162175"/>
          <a:ext cx="4878388" cy="408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58" name="Picture" r:id="rId4" imgW="2116836" imgH="1769364" progId="Word.Picture.8">
                  <p:embed/>
                </p:oleObj>
              </mc:Choice>
              <mc:Fallback>
                <p:oleObj name="Picture" r:id="rId4" imgW="2116836" imgH="1769364" progId="Word.Picture.8">
                  <p:embed/>
                  <p:pic>
                    <p:nvPicPr>
                      <p:cNvPr id="37894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475" y="2162175"/>
                        <a:ext cx="4878388" cy="4086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5" name="Rectangle 6"/>
          <p:cNvSpPr>
            <a:spLocks noChangeArrowheads="1"/>
          </p:cNvSpPr>
          <p:nvPr/>
        </p:nvSpPr>
        <p:spPr bwMode="auto">
          <a:xfrm>
            <a:off x="385763" y="5003800"/>
            <a:ext cx="4186237" cy="192088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7896" name="AutoShape 7"/>
          <p:cNvSpPr>
            <a:spLocks noChangeArrowheads="1"/>
          </p:cNvSpPr>
          <p:nvPr/>
        </p:nvSpPr>
        <p:spPr bwMode="auto">
          <a:xfrm>
            <a:off x="4456113" y="1470025"/>
            <a:ext cx="3533775" cy="654050"/>
          </a:xfrm>
          <a:prstGeom prst="wedgeRoundRectCallout">
            <a:avLst>
              <a:gd name="adj1" fmla="val -51259"/>
              <a:gd name="adj2" fmla="val 507037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Assign num1 to result</a:t>
            </a:r>
          </a:p>
        </p:txBody>
      </p:sp>
      <p:graphicFrame>
        <p:nvGraphicFramePr>
          <p:cNvPr id="37897" name="Object 8"/>
          <p:cNvGraphicFramePr>
            <a:graphicFrameLocks noGrp="1" noChangeAspect="1"/>
          </p:cNvGraphicFramePr>
          <p:nvPr>
            <p:ph idx="1"/>
          </p:nvPr>
        </p:nvGraphicFramePr>
        <p:xfrm>
          <a:off x="6070600" y="2276475"/>
          <a:ext cx="2284413" cy="4071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59" name="Picture" r:id="rId6" imgW="1316736" imgH="2340864" progId="Word.Picture.8">
                  <p:embed/>
                </p:oleObj>
              </mc:Choice>
              <mc:Fallback>
                <p:oleObj name="Picture" r:id="rId6" imgW="1316736" imgH="2340864" progId="Word.Picture.8">
                  <p:embed/>
                  <p:pic>
                    <p:nvPicPr>
                      <p:cNvPr id="37897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0600" y="2276475"/>
                        <a:ext cx="2284413" cy="4071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8" name="Line 9"/>
          <p:cNvSpPr>
            <a:spLocks noChangeShapeType="1"/>
          </p:cNvSpPr>
          <p:nvPr/>
        </p:nvSpPr>
        <p:spPr bwMode="auto">
          <a:xfrm flipV="1">
            <a:off x="3957638" y="3659188"/>
            <a:ext cx="3725862" cy="1458912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stealth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99" name="Rectangle 10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63298269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99213"/>
            <a:ext cx="1905000" cy="457200"/>
          </a:xfrm>
          <a:prstGeom prst="rect">
            <a:avLst/>
          </a:prstGeom>
          <a:noFill/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5C1E65C-9F02-4FD2-B87C-8FBEB03A4318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56</a:t>
            </a:fld>
            <a:endParaRPr lang="en-US" altLang="en-US" sz="1400"/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85750"/>
            <a:ext cx="7772400" cy="531813"/>
          </a:xfrm>
        </p:spPr>
        <p:txBody>
          <a:bodyPr/>
          <a:lstStyle/>
          <a:p>
            <a:r>
              <a:rPr lang="en-US" altLang="en-US" sz="4000"/>
              <a:t>Trace Call Stack</a:t>
            </a:r>
            <a:endParaRPr lang="en-US" altLang="en-US" sz="4000">
              <a:solidFill>
                <a:schemeClr val="tx1"/>
              </a:solidFill>
            </a:endParaRPr>
          </a:p>
        </p:txBody>
      </p:sp>
      <p:sp>
        <p:nvSpPr>
          <p:cNvPr id="38916" name="Rectangle 3"/>
          <p:cNvSpPr>
            <a:spLocks noChangeArrowheads="1"/>
          </p:cNvSpPr>
          <p:nvPr/>
        </p:nvSpPr>
        <p:spPr bwMode="auto">
          <a:xfrm>
            <a:off x="3009900" y="2743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8917" name="Rectangle 4"/>
          <p:cNvSpPr>
            <a:spLocks noChangeArrowheads="1"/>
          </p:cNvSpPr>
          <p:nvPr/>
        </p:nvSpPr>
        <p:spPr bwMode="auto">
          <a:xfrm>
            <a:off x="2457450" y="2628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38918" name="Object 5"/>
          <p:cNvGraphicFramePr>
            <a:graphicFrameLocks noChangeAspect="1"/>
          </p:cNvGraphicFramePr>
          <p:nvPr/>
        </p:nvGraphicFramePr>
        <p:xfrm>
          <a:off x="117475" y="2162175"/>
          <a:ext cx="4878388" cy="408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2" name="Picture" r:id="rId4" imgW="2116836" imgH="1769364" progId="Word.Picture.8">
                  <p:embed/>
                </p:oleObj>
              </mc:Choice>
              <mc:Fallback>
                <p:oleObj name="Picture" r:id="rId4" imgW="2116836" imgH="1769364" progId="Word.Picture.8">
                  <p:embed/>
                  <p:pic>
                    <p:nvPicPr>
                      <p:cNvPr id="38918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475" y="2162175"/>
                        <a:ext cx="4878388" cy="4086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19" name="Rectangle 6"/>
          <p:cNvSpPr>
            <a:spLocks noChangeArrowheads="1"/>
          </p:cNvSpPr>
          <p:nvPr/>
        </p:nvSpPr>
        <p:spPr bwMode="auto">
          <a:xfrm>
            <a:off x="347663" y="5694363"/>
            <a:ext cx="4186237" cy="192087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8920" name="AutoShape 7"/>
          <p:cNvSpPr>
            <a:spLocks noChangeArrowheads="1"/>
          </p:cNvSpPr>
          <p:nvPr/>
        </p:nvSpPr>
        <p:spPr bwMode="auto">
          <a:xfrm>
            <a:off x="4456113" y="1470025"/>
            <a:ext cx="3533775" cy="654050"/>
          </a:xfrm>
          <a:prstGeom prst="wedgeRoundRectCallout">
            <a:avLst>
              <a:gd name="adj1" fmla="val -63255"/>
              <a:gd name="adj2" fmla="val 604125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Return result and assign it to k</a:t>
            </a:r>
          </a:p>
        </p:txBody>
      </p:sp>
      <p:graphicFrame>
        <p:nvGraphicFramePr>
          <p:cNvPr id="38921" name="Object 8"/>
          <p:cNvGraphicFramePr>
            <a:graphicFrameLocks noGrp="1" noChangeAspect="1"/>
          </p:cNvGraphicFramePr>
          <p:nvPr>
            <p:ph idx="1"/>
          </p:nvPr>
        </p:nvGraphicFramePr>
        <p:xfrm>
          <a:off x="6070600" y="2276475"/>
          <a:ext cx="2284413" cy="4071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3" name="Picture" r:id="rId6" imgW="1316736" imgH="2340864" progId="Word.Picture.8">
                  <p:embed/>
                </p:oleObj>
              </mc:Choice>
              <mc:Fallback>
                <p:oleObj name="Picture" r:id="rId6" imgW="1316736" imgH="2340864" progId="Word.Picture.8">
                  <p:embed/>
                  <p:pic>
                    <p:nvPicPr>
                      <p:cNvPr id="38921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0600" y="2276475"/>
                        <a:ext cx="2284413" cy="4071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22" name="Line 9"/>
          <p:cNvSpPr>
            <a:spLocks noChangeShapeType="1"/>
          </p:cNvSpPr>
          <p:nvPr/>
        </p:nvSpPr>
        <p:spPr bwMode="auto">
          <a:xfrm flipH="1" flipV="1">
            <a:off x="923925" y="3082925"/>
            <a:ext cx="614363" cy="2651125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stealth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3" name="Line 10"/>
          <p:cNvSpPr>
            <a:spLocks noChangeShapeType="1"/>
          </p:cNvSpPr>
          <p:nvPr/>
        </p:nvSpPr>
        <p:spPr bwMode="auto">
          <a:xfrm flipV="1">
            <a:off x="4225925" y="4773613"/>
            <a:ext cx="3225800" cy="998537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stealth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4" name="Rectangle 11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340858369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99213"/>
            <a:ext cx="1905000" cy="457200"/>
          </a:xfrm>
          <a:prstGeom prst="rect">
            <a:avLst/>
          </a:prstGeom>
          <a:noFill/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900711B-F652-4B9D-B671-1D13017AF23F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57</a:t>
            </a:fld>
            <a:endParaRPr lang="en-US" altLang="en-US" sz="1400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85750"/>
            <a:ext cx="7772400" cy="646113"/>
          </a:xfrm>
        </p:spPr>
        <p:txBody>
          <a:bodyPr/>
          <a:lstStyle/>
          <a:p>
            <a:r>
              <a:rPr lang="en-US" altLang="en-US" sz="4000"/>
              <a:t>Trace Call Stack</a:t>
            </a:r>
            <a:endParaRPr lang="en-US" altLang="en-US" sz="4000">
              <a:solidFill>
                <a:schemeClr val="tx1"/>
              </a:solidFill>
            </a:endParaRPr>
          </a:p>
        </p:txBody>
      </p:sp>
      <p:sp>
        <p:nvSpPr>
          <p:cNvPr id="39940" name="Rectangle 3"/>
          <p:cNvSpPr>
            <a:spLocks noChangeArrowheads="1"/>
          </p:cNvSpPr>
          <p:nvPr/>
        </p:nvSpPr>
        <p:spPr bwMode="auto">
          <a:xfrm>
            <a:off x="3009900" y="2743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9941" name="Rectangle 4"/>
          <p:cNvSpPr>
            <a:spLocks noChangeArrowheads="1"/>
          </p:cNvSpPr>
          <p:nvPr/>
        </p:nvSpPr>
        <p:spPr bwMode="auto">
          <a:xfrm>
            <a:off x="2457450" y="2628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39942" name="Object 5"/>
          <p:cNvGraphicFramePr>
            <a:graphicFrameLocks noChangeAspect="1"/>
          </p:cNvGraphicFramePr>
          <p:nvPr/>
        </p:nvGraphicFramePr>
        <p:xfrm>
          <a:off x="117475" y="2162175"/>
          <a:ext cx="4878388" cy="408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6" name="Picture" r:id="rId4" imgW="2116836" imgH="1769364" progId="Word.Picture.8">
                  <p:embed/>
                </p:oleObj>
              </mc:Choice>
              <mc:Fallback>
                <p:oleObj name="Picture" r:id="rId4" imgW="2116836" imgH="1769364" progId="Word.Picture.8">
                  <p:embed/>
                  <p:pic>
                    <p:nvPicPr>
                      <p:cNvPr id="39942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475" y="2162175"/>
                        <a:ext cx="4878388" cy="4086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3" name="Rectangle 6"/>
          <p:cNvSpPr>
            <a:spLocks noChangeArrowheads="1"/>
          </p:cNvSpPr>
          <p:nvPr/>
        </p:nvSpPr>
        <p:spPr bwMode="auto">
          <a:xfrm>
            <a:off x="347663" y="3313113"/>
            <a:ext cx="3384550" cy="576262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9944" name="AutoShape 7"/>
          <p:cNvSpPr>
            <a:spLocks noChangeArrowheads="1"/>
          </p:cNvSpPr>
          <p:nvPr/>
        </p:nvSpPr>
        <p:spPr bwMode="auto">
          <a:xfrm>
            <a:off x="4456113" y="1470025"/>
            <a:ext cx="3533775" cy="654050"/>
          </a:xfrm>
          <a:prstGeom prst="wedgeRoundRectCallout">
            <a:avLst>
              <a:gd name="adj1" fmla="val -75833"/>
              <a:gd name="adj2" fmla="val 256310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Execute print statement</a:t>
            </a:r>
          </a:p>
        </p:txBody>
      </p:sp>
      <p:graphicFrame>
        <p:nvGraphicFramePr>
          <p:cNvPr id="39945" name="Object 8"/>
          <p:cNvGraphicFramePr>
            <a:graphicFrameLocks noGrp="1" noChangeAspect="1"/>
          </p:cNvGraphicFramePr>
          <p:nvPr>
            <p:ph idx="1"/>
          </p:nvPr>
        </p:nvGraphicFramePr>
        <p:xfrm>
          <a:off x="6146800" y="2392363"/>
          <a:ext cx="1830388" cy="326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7" name="Picture" r:id="rId6" imgW="1316736" imgH="2340864" progId="Word.Picture.8">
                  <p:embed/>
                </p:oleObj>
              </mc:Choice>
              <mc:Fallback>
                <p:oleObj name="Picture" r:id="rId6" imgW="1316736" imgH="2340864" progId="Word.Picture.8">
                  <p:embed/>
                  <p:pic>
                    <p:nvPicPr>
                      <p:cNvPr id="39945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6800" y="2392363"/>
                        <a:ext cx="1830388" cy="326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6" name="Rectangle 10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299131205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Calling a Method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717935" cy="5121557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Activation Record and Call Stacks: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While the last animated example was great, here is a single image that shows the full process:</a:t>
            </a:r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6" y="3218028"/>
            <a:ext cx="9026525" cy="26304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667255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b="1" dirty="0">
                <a:solidFill>
                  <a:srgbClr val="00B0F0"/>
                </a:solidFill>
                <a:latin typeface="Courier"/>
              </a:rPr>
              <a:t>void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/>
              <a:t>Method Example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717935" cy="5121557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The previous example (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max</a:t>
            </a:r>
            <a:r>
              <a:rPr 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dirty="0">
                <a:cs typeface="Times New Roman" panose="02020603050405020304" pitchFamily="18" charset="0"/>
              </a:rPr>
              <a:t>method) was a value-returning method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meaning, it returned a value (the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max</a:t>
            </a:r>
            <a:r>
              <a:rPr lang="en-US" dirty="0">
                <a:cs typeface="Times New Roman" panose="02020603050405020304" pitchFamily="18" charset="0"/>
              </a:rPr>
              <a:t>) to the caller</a:t>
            </a:r>
          </a:p>
          <a:p>
            <a:r>
              <a:rPr lang="en-US" dirty="0">
                <a:cs typeface="Times New Roman" panose="02020603050405020304" pitchFamily="18" charset="0"/>
              </a:rPr>
              <a:t>Some methods do not return anything at all</a:t>
            </a:r>
          </a:p>
          <a:p>
            <a:r>
              <a:rPr lang="en-US" dirty="0">
                <a:cs typeface="Times New Roman" panose="02020603050405020304" pitchFamily="18" charset="0"/>
              </a:rPr>
              <a:t>This type of method is called a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void</a:t>
            </a:r>
            <a:r>
              <a:rPr 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dirty="0">
                <a:cs typeface="Times New Roman" panose="02020603050405020304" pitchFamily="18" charset="0"/>
              </a:rPr>
              <a:t>method</a:t>
            </a:r>
          </a:p>
          <a:p>
            <a:r>
              <a:rPr lang="en-US" dirty="0">
                <a:cs typeface="Times New Roman" panose="02020603050405020304" pitchFamily="18" charset="0"/>
              </a:rPr>
              <a:t>The following program defines a method named </a:t>
            </a:r>
            <a:r>
              <a:rPr 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printGrade</a:t>
            </a:r>
            <a:r>
              <a:rPr 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dirty="0">
                <a:cs typeface="Times New Roman" panose="02020603050405020304" pitchFamily="18" charset="0"/>
              </a:rPr>
              <a:t>and invokes (calls) it to print the grade based on a given score</a:t>
            </a:r>
          </a:p>
        </p:txBody>
      </p:sp>
    </p:spTree>
    <p:extLst>
      <p:ext uri="{BB962C8B-B14F-4D97-AF65-F5344CB8AC3E}">
        <p14:creationId xmlns:p14="http://schemas.microsoft.com/office/powerpoint/2010/main" val="4140228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1: Sum Many Numbers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679530" cy="5083152"/>
          </a:xfrm>
        </p:spPr>
        <p:txBody>
          <a:bodyPr/>
          <a:lstStyle/>
          <a:p>
            <a:r>
              <a:rPr lang="en-US" dirty="0"/>
              <a:t>Observation</a:t>
            </a:r>
          </a:p>
          <a:p>
            <a:pPr lvl="1"/>
            <a:r>
              <a:rPr lang="en-US" dirty="0"/>
              <a:t>Each sum is doing something very similar</a:t>
            </a:r>
          </a:p>
          <a:p>
            <a:pPr lvl="1"/>
            <a:r>
              <a:rPr lang="en-US" dirty="0"/>
              <a:t>In fact, each sum is essentially doing the same thing</a:t>
            </a:r>
          </a:p>
          <a:p>
            <a:pPr lvl="1"/>
            <a:r>
              <a:rPr lang="en-US" dirty="0"/>
              <a:t>The only difference is the range of numbers</a:t>
            </a:r>
          </a:p>
          <a:p>
            <a:pPr lvl="2"/>
            <a:r>
              <a:rPr lang="en-US" dirty="0"/>
              <a:t>the starting and ending numbers of the sum</a:t>
            </a:r>
          </a:p>
          <a:p>
            <a:pPr lvl="1"/>
            <a:r>
              <a:rPr lang="en-US" dirty="0"/>
              <a:t>So </a:t>
            </a:r>
            <a:r>
              <a:rPr lang="en-US" b="1" u="sng" dirty="0"/>
              <a:t>why</a:t>
            </a:r>
            <a:r>
              <a:rPr lang="en-US" dirty="0"/>
              <a:t> do we *</a:t>
            </a:r>
            <a:r>
              <a:rPr lang="en-US" b="1" u="sng" dirty="0"/>
              <a:t>repeat</a:t>
            </a:r>
            <a:r>
              <a:rPr lang="en-US" dirty="0"/>
              <a:t>* our code three times?</a:t>
            </a:r>
          </a:p>
          <a:p>
            <a:pPr lvl="1"/>
            <a:r>
              <a:rPr lang="en-US" dirty="0"/>
              <a:t>Wouldn't it be nice if we could write "</a:t>
            </a:r>
            <a:r>
              <a:rPr lang="en-US" u="sng" dirty="0"/>
              <a:t>common</a:t>
            </a:r>
            <a:r>
              <a:rPr lang="en-US" dirty="0"/>
              <a:t>" code and then </a:t>
            </a:r>
            <a:r>
              <a:rPr lang="en-US" b="1" u="sng" dirty="0"/>
              <a:t>reuse</a:t>
            </a:r>
            <a:r>
              <a:rPr lang="en-US" dirty="0"/>
              <a:t> it when needed?</a:t>
            </a:r>
          </a:p>
          <a:p>
            <a:pPr lvl="2"/>
            <a:r>
              <a:rPr lang="en-US" dirty="0"/>
              <a:t>That would be PERFECT!</a:t>
            </a:r>
          </a:p>
          <a:p>
            <a:pPr lvl="1"/>
            <a:r>
              <a:rPr lang="en-US" u="sng" dirty="0"/>
              <a:t>This is the idea of </a:t>
            </a:r>
            <a:r>
              <a:rPr lang="en-US" b="1" u="sng" dirty="0"/>
              <a:t>methods</a:t>
            </a:r>
            <a:r>
              <a:rPr lang="en-US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36694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3: </a:t>
            </a:r>
            <a:r>
              <a:rPr lang="en-US" dirty="0" err="1"/>
              <a:t>TestVoidMethod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2686" y="1250187"/>
            <a:ext cx="4458627" cy="51420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7707605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3: </a:t>
            </a:r>
            <a:r>
              <a:rPr lang="en-US" dirty="0" err="1"/>
              <a:t>TestVoidMethod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4583887"/>
          </a:xfrm>
        </p:spPr>
        <p:txBody>
          <a:bodyPr/>
          <a:lstStyle/>
          <a:p>
            <a:r>
              <a:rPr lang="en-US" dirty="0"/>
              <a:t>Run the Program:</a:t>
            </a:r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The </a:t>
            </a:r>
            <a:r>
              <a:rPr lang="en-US" b="1" dirty="0" err="1">
                <a:solidFill>
                  <a:srgbClr val="00B0F0"/>
                </a:solidFill>
                <a:latin typeface="Courier"/>
              </a:rPr>
              <a:t>printGrade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/>
              <a:t>method is void</a:t>
            </a:r>
          </a:p>
          <a:p>
            <a:pPr lvl="2"/>
            <a:r>
              <a:rPr lang="en-US" dirty="0"/>
              <a:t>It does not return any value at all.</a:t>
            </a:r>
          </a:p>
          <a:p>
            <a:pPr lvl="1"/>
            <a:r>
              <a:rPr lang="en-US" dirty="0"/>
              <a:t>A call to a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void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/>
              <a:t>method must be a statement</a:t>
            </a:r>
          </a:p>
          <a:p>
            <a:pPr lvl="1"/>
            <a:r>
              <a:rPr lang="en-US" dirty="0"/>
              <a:t>You can see it is invoked as a statement in line 4</a:t>
            </a:r>
          </a:p>
          <a:p>
            <a:pPr lvl="1"/>
            <a:r>
              <a:rPr lang="en-US" dirty="0"/>
              <a:t>And like any Java statement, it ends with a semicolon</a:t>
            </a:r>
          </a:p>
        </p:txBody>
      </p:sp>
      <p:sp>
        <p:nvSpPr>
          <p:cNvPr id="7" name="Rectangle 10">
            <a:hlinkClick r:id="rId2"/>
          </p:cNvPr>
          <p:cNvSpPr>
            <a:spLocks noChangeArrowheads="1"/>
          </p:cNvSpPr>
          <p:nvPr/>
        </p:nvSpPr>
        <p:spPr bwMode="auto">
          <a:xfrm>
            <a:off x="2190890" y="6002135"/>
            <a:ext cx="4762220" cy="343245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solidFill>
              <a:schemeClr val="accent1"/>
            </a:solidFill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u="sng" dirty="0">
                <a:solidFill>
                  <a:srgbClr val="FFFF00"/>
                </a:solidFill>
                <a:latin typeface="Courier"/>
              </a:rPr>
              <a:t>Click here</a:t>
            </a:r>
            <a:r>
              <a:rPr lang="en-US" altLang="en-US" sz="1800" b="1" dirty="0">
                <a:solidFill>
                  <a:schemeClr val="bg1"/>
                </a:solidFill>
                <a:latin typeface="Courier"/>
              </a:rPr>
              <a:t> to view and trace code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633" y="2036984"/>
            <a:ext cx="8698734" cy="7926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3098915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Program 4: </a:t>
            </a:r>
            <a:r>
              <a:rPr lang="en-US" dirty="0" err="1"/>
              <a:t>TestReturnGradeMethod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1" y="1341437"/>
            <a:ext cx="8564314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Redesign the </a:t>
            </a:r>
            <a:r>
              <a:rPr lang="en-US" alt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printGrade</a:t>
            </a:r>
            <a:r>
              <a:rPr lang="en-US" alt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dirty="0">
                <a:cs typeface="Times New Roman" panose="02020603050405020304" pitchFamily="18" charset="0"/>
              </a:rPr>
              <a:t>method to return a value. The new method, </a:t>
            </a:r>
            <a:r>
              <a:rPr lang="en-US" alt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getGrade</a:t>
            </a:r>
            <a:r>
              <a:rPr lang="en-US" altLang="en-US" dirty="0">
                <a:cs typeface="Times New Roman" panose="02020603050405020304" pitchFamily="18" charset="0"/>
              </a:rPr>
              <a:t>, should return the letter grade as a 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char</a:t>
            </a:r>
            <a:r>
              <a:rPr lang="en-US" alt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dirty="0">
                <a:cs typeface="Times New Roman" panose="02020603050405020304" pitchFamily="18" charset="0"/>
              </a:rPr>
              <a:t>value.</a:t>
            </a:r>
            <a:endParaRPr lang="en-US" dirty="0"/>
          </a:p>
          <a:p>
            <a:r>
              <a:rPr lang="en-US" dirty="0"/>
              <a:t>Remember:</a:t>
            </a:r>
          </a:p>
          <a:p>
            <a:pPr lvl="1"/>
            <a:r>
              <a:rPr lang="en-US" dirty="0"/>
              <a:t>Step 1: Problem-solving Phase</a:t>
            </a:r>
          </a:p>
          <a:p>
            <a:pPr lvl="1"/>
            <a:r>
              <a:rPr lang="en-US" dirty="0"/>
              <a:t>Step 2: Implementation Phase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7928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525909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Algorithm: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Same algorithm as the previous example.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We will call the method and we will send over the numeric grade as a parameter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But instead of directly printing the value inside the method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We will return the value as a char!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Program 4: </a:t>
            </a:r>
            <a:r>
              <a:rPr lang="en-US" dirty="0" err="1"/>
              <a:t>TestReturnGradeMethod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26233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4891127"/>
          </a:xfrm>
        </p:spPr>
        <p:txBody>
          <a:bodyPr/>
          <a:lstStyle/>
          <a:p>
            <a:r>
              <a:rPr lang="en-US" b="1" dirty="0"/>
              <a:t>Step 2</a:t>
            </a:r>
            <a:r>
              <a:rPr lang="en-US" dirty="0"/>
              <a:t>: Implementation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Program 4: </a:t>
            </a:r>
            <a:r>
              <a:rPr lang="en-US" dirty="0" err="1"/>
              <a:t>TestReturnGradeMethod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292" y="2008015"/>
            <a:ext cx="6223415" cy="43628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1053566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4891127"/>
          </a:xfrm>
        </p:spPr>
        <p:txBody>
          <a:bodyPr/>
          <a:lstStyle/>
          <a:p>
            <a:r>
              <a:rPr lang="en-US" b="1" dirty="0"/>
              <a:t>Step 2</a:t>
            </a:r>
            <a:r>
              <a:rPr lang="en-US" dirty="0"/>
              <a:t>: Implementation Details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notice the return type for</a:t>
            </a:r>
            <a:br>
              <a:rPr lang="en-US" dirty="0"/>
            </a:br>
            <a:r>
              <a:rPr lang="en-US" dirty="0"/>
              <a:t>the </a:t>
            </a:r>
            <a:r>
              <a:rPr lang="en-US" b="1" dirty="0" err="1">
                <a:solidFill>
                  <a:srgbClr val="00B0F0"/>
                </a:solidFill>
                <a:latin typeface="Courier"/>
              </a:rPr>
              <a:t>getGrade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/>
              <a:t>method</a:t>
            </a:r>
          </a:p>
          <a:p>
            <a:pPr lvl="2"/>
            <a:r>
              <a:rPr lang="en-US" b="1" dirty="0">
                <a:solidFill>
                  <a:srgbClr val="00B0F0"/>
                </a:solidFill>
                <a:latin typeface="Courier"/>
              </a:rPr>
              <a:t>char</a:t>
            </a:r>
          </a:p>
          <a:p>
            <a:pPr lvl="1"/>
            <a:r>
              <a:rPr lang="en-US" dirty="0"/>
              <a:t>On line 3 and 4, we call the</a:t>
            </a:r>
            <a:br>
              <a:rPr lang="en-US" dirty="0"/>
            </a:br>
            <a:r>
              <a:rPr lang="en-US" b="1" dirty="0" err="1">
                <a:solidFill>
                  <a:srgbClr val="00B0F0"/>
                </a:solidFill>
                <a:latin typeface="Courier"/>
              </a:rPr>
              <a:t>getGrade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/>
              <a:t>method</a:t>
            </a:r>
          </a:p>
          <a:p>
            <a:pPr lvl="1"/>
            <a:r>
              <a:rPr lang="en-US" dirty="0"/>
              <a:t>The answer is computed</a:t>
            </a:r>
            <a:br>
              <a:rPr lang="en-US" dirty="0"/>
            </a:br>
            <a:r>
              <a:rPr lang="en-US" dirty="0"/>
              <a:t>inside the method, and then</a:t>
            </a:r>
            <a:br>
              <a:rPr lang="en-US" dirty="0"/>
            </a:br>
            <a:r>
              <a:rPr lang="en-US" dirty="0"/>
              <a:t>returned and printed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Program 4: </a:t>
            </a:r>
            <a:r>
              <a:rPr lang="en-US" dirty="0" err="1"/>
              <a:t>TestReturnGradeMethod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5315" y="2046420"/>
            <a:ext cx="3611875" cy="43628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7138392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4583887"/>
          </a:xfrm>
        </p:spPr>
        <p:txBody>
          <a:bodyPr/>
          <a:lstStyle/>
          <a:p>
            <a:r>
              <a:rPr lang="en-US" dirty="0"/>
              <a:t>Run the Program: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Rectangle 10">
            <a:hlinkClick r:id="rId2"/>
          </p:cNvPr>
          <p:cNvSpPr>
            <a:spLocks noChangeArrowheads="1"/>
          </p:cNvSpPr>
          <p:nvPr/>
        </p:nvSpPr>
        <p:spPr bwMode="auto">
          <a:xfrm>
            <a:off x="2190890" y="6002135"/>
            <a:ext cx="4762220" cy="343245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solidFill>
              <a:schemeClr val="accent1"/>
            </a:solidFill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u="sng" dirty="0">
                <a:solidFill>
                  <a:srgbClr val="FFFF00"/>
                </a:solidFill>
                <a:latin typeface="Courier"/>
              </a:rPr>
              <a:t>Click here</a:t>
            </a:r>
            <a:r>
              <a:rPr lang="en-US" altLang="en-US" sz="1800" b="1" dirty="0">
                <a:solidFill>
                  <a:schemeClr val="bg1"/>
                </a:solidFill>
                <a:latin typeface="Courier"/>
              </a:rPr>
              <a:t> to view and trace code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633" y="2713136"/>
            <a:ext cx="8698734" cy="7926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Program 4: </a:t>
            </a:r>
            <a:r>
              <a:rPr lang="en-US" dirty="0" err="1"/>
              <a:t>TestReturnGradeMethod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49397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b="1" dirty="0">
                <a:solidFill>
                  <a:srgbClr val="00B0F0"/>
                </a:solidFill>
                <a:latin typeface="Courier"/>
              </a:rPr>
              <a:t>void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/>
              <a:t>Method Example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r>
              <a:rPr lang="en-US" dirty="0"/>
              <a:t>Note:</a:t>
            </a:r>
          </a:p>
          <a:p>
            <a:pPr lvl="1"/>
            <a:r>
              <a:rPr lang="en-US" dirty="0"/>
              <a:t>the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return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/>
              <a:t>statement is not needed for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void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/>
              <a:t>method</a:t>
            </a:r>
          </a:p>
          <a:p>
            <a:pPr lvl="1"/>
            <a:r>
              <a:rPr lang="en-US" dirty="0"/>
              <a:t>However, it can be useful for terminating the method and returning to the method's caller</a:t>
            </a:r>
          </a:p>
          <a:p>
            <a:pPr lvl="1"/>
            <a:r>
              <a:rPr lang="en-US" dirty="0"/>
              <a:t>Syntax:</a:t>
            </a:r>
          </a:p>
          <a:p>
            <a:pPr marL="914400" lvl="2" indent="0">
              <a:buNone/>
            </a:pPr>
            <a:r>
              <a:rPr lang="en-US" b="1" dirty="0">
                <a:solidFill>
                  <a:srgbClr val="00B0F0"/>
                </a:solidFill>
                <a:latin typeface="Courier"/>
              </a:rPr>
              <a:t>return;</a:t>
            </a:r>
          </a:p>
          <a:p>
            <a:pPr lvl="1"/>
            <a:r>
              <a:rPr lang="en-US" dirty="0"/>
              <a:t>This is not too common</a:t>
            </a:r>
          </a:p>
          <a:p>
            <a:pPr lvl="2"/>
            <a:r>
              <a:rPr lang="en-US" dirty="0"/>
              <a:t>However, it is useful for exiting the normal flow of control in a void method</a:t>
            </a:r>
          </a:p>
          <a:p>
            <a:pPr lvl="1"/>
            <a:r>
              <a:rPr lang="en-US" dirty="0"/>
              <a:t>Consider the following code, which uses a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void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/>
              <a:t>method to terminate if the score is invalid</a:t>
            </a:r>
          </a:p>
        </p:txBody>
      </p:sp>
    </p:spTree>
    <p:extLst>
      <p:ext uri="{BB962C8B-B14F-4D97-AF65-F5344CB8AC3E}">
        <p14:creationId xmlns:p14="http://schemas.microsoft.com/office/powerpoint/2010/main" val="381348133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b="1" dirty="0">
                <a:solidFill>
                  <a:srgbClr val="00B0F0"/>
                </a:solidFill>
                <a:latin typeface="Courier"/>
              </a:rPr>
              <a:t>void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/>
              <a:t>Method Example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r>
              <a:rPr lang="en-US" b="1" dirty="0">
                <a:solidFill>
                  <a:srgbClr val="00B0F0"/>
                </a:solidFill>
                <a:latin typeface="Courier"/>
              </a:rPr>
              <a:t>void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/>
              <a:t>Method with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return</a:t>
            </a:r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/>
              <a:t>statement: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47055" y="2084825"/>
            <a:ext cx="7649890" cy="4293483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300" b="1" dirty="0">
                <a:latin typeface="Courier"/>
              </a:rPr>
              <a:t>public static </a:t>
            </a:r>
            <a:r>
              <a:rPr lang="en-US" sz="1300" b="1" dirty="0">
                <a:solidFill>
                  <a:srgbClr val="FF0000"/>
                </a:solidFill>
                <a:latin typeface="Courier"/>
              </a:rPr>
              <a:t>void </a:t>
            </a:r>
            <a:r>
              <a:rPr lang="en-US" sz="1300" dirty="0" err="1">
                <a:latin typeface="Courier"/>
              </a:rPr>
              <a:t>printGrade</a:t>
            </a:r>
            <a:r>
              <a:rPr lang="en-US" sz="1300" dirty="0">
                <a:latin typeface="Courier"/>
              </a:rPr>
              <a:t>(double score) {</a:t>
            </a:r>
          </a:p>
          <a:p>
            <a:r>
              <a:rPr lang="en-US" sz="1300" dirty="0">
                <a:latin typeface="Courier"/>
              </a:rPr>
              <a:t>   </a:t>
            </a:r>
            <a:r>
              <a:rPr lang="en-US" sz="1300" b="1" dirty="0">
                <a:solidFill>
                  <a:srgbClr val="7030A0"/>
                </a:solidFill>
                <a:latin typeface="Courier"/>
              </a:rPr>
              <a:t>if</a:t>
            </a:r>
            <a:r>
              <a:rPr lang="en-US" sz="1300" dirty="0">
                <a:latin typeface="Courier"/>
              </a:rPr>
              <a:t> (score &lt; 0 || score &gt; 100) {</a:t>
            </a:r>
          </a:p>
          <a:p>
            <a:r>
              <a:rPr lang="en-US" sz="1300" dirty="0">
                <a:latin typeface="Courier"/>
              </a:rPr>
              <a:t>      </a:t>
            </a:r>
            <a:r>
              <a:rPr lang="en-US" sz="1300" dirty="0" err="1">
                <a:latin typeface="Courier"/>
              </a:rPr>
              <a:t>System.out.println</a:t>
            </a:r>
            <a:r>
              <a:rPr lang="en-US" sz="1300" dirty="0">
                <a:latin typeface="Courier"/>
              </a:rPr>
              <a:t>("Invalid score");</a:t>
            </a:r>
          </a:p>
          <a:p>
            <a:r>
              <a:rPr lang="en-US" sz="1300" dirty="0">
                <a:latin typeface="Courier"/>
              </a:rPr>
              <a:t>      </a:t>
            </a:r>
            <a:r>
              <a:rPr lang="en-US" sz="1300" b="1" dirty="0">
                <a:solidFill>
                  <a:srgbClr val="FF0000"/>
                </a:solidFill>
                <a:latin typeface="Courier"/>
              </a:rPr>
              <a:t>return;</a:t>
            </a:r>
          </a:p>
          <a:p>
            <a:r>
              <a:rPr lang="en-US" sz="1300" dirty="0">
                <a:latin typeface="Courier"/>
              </a:rPr>
              <a:t>   }</a:t>
            </a:r>
          </a:p>
          <a:p>
            <a:r>
              <a:rPr lang="en-US" sz="1300" dirty="0">
                <a:latin typeface="Courier"/>
              </a:rPr>
              <a:t>   </a:t>
            </a:r>
            <a:r>
              <a:rPr lang="en-US" sz="1300" b="1" dirty="0">
                <a:solidFill>
                  <a:srgbClr val="7030A0"/>
                </a:solidFill>
                <a:latin typeface="Courier"/>
              </a:rPr>
              <a:t>if</a:t>
            </a:r>
            <a:r>
              <a:rPr lang="en-US" sz="1300" dirty="0">
                <a:latin typeface="Courier"/>
              </a:rPr>
              <a:t> (score &gt;= </a:t>
            </a:r>
            <a:r>
              <a:rPr lang="en-US" sz="1300" b="1" dirty="0">
                <a:solidFill>
                  <a:srgbClr val="00B0F0"/>
                </a:solidFill>
                <a:latin typeface="Courier"/>
              </a:rPr>
              <a:t>90.0</a:t>
            </a:r>
            <a:r>
              <a:rPr lang="en-US" sz="1300" dirty="0">
                <a:latin typeface="Courier"/>
              </a:rPr>
              <a:t>) {</a:t>
            </a:r>
          </a:p>
          <a:p>
            <a:r>
              <a:rPr lang="en-US" sz="1300" dirty="0">
                <a:latin typeface="Courier"/>
              </a:rPr>
              <a:t>      </a:t>
            </a:r>
            <a:r>
              <a:rPr lang="en-US" sz="1300" dirty="0" err="1">
                <a:latin typeface="Courier"/>
              </a:rPr>
              <a:t>System.out.println</a:t>
            </a:r>
            <a:r>
              <a:rPr lang="en-US" sz="1300" dirty="0">
                <a:latin typeface="Courier"/>
              </a:rPr>
              <a:t>('A');</a:t>
            </a:r>
          </a:p>
          <a:p>
            <a:r>
              <a:rPr lang="en-US" sz="1300" dirty="0">
                <a:latin typeface="Courier"/>
              </a:rPr>
              <a:t>   }</a:t>
            </a:r>
          </a:p>
          <a:p>
            <a:r>
              <a:rPr lang="en-US" sz="1300" dirty="0">
                <a:latin typeface="Courier"/>
              </a:rPr>
              <a:t>   </a:t>
            </a:r>
            <a:r>
              <a:rPr lang="en-US" sz="1300" b="1" dirty="0">
                <a:solidFill>
                  <a:srgbClr val="7030A0"/>
                </a:solidFill>
                <a:latin typeface="Courier"/>
              </a:rPr>
              <a:t>else if </a:t>
            </a:r>
            <a:r>
              <a:rPr lang="en-US" sz="1300" dirty="0">
                <a:latin typeface="Courier"/>
              </a:rPr>
              <a:t>(score &gt;= </a:t>
            </a:r>
            <a:r>
              <a:rPr lang="en-US" sz="1300" b="1" dirty="0">
                <a:solidFill>
                  <a:srgbClr val="00B0F0"/>
                </a:solidFill>
                <a:latin typeface="Courier"/>
              </a:rPr>
              <a:t>80.0</a:t>
            </a:r>
            <a:r>
              <a:rPr lang="en-US" sz="1300" dirty="0">
                <a:latin typeface="Courier"/>
              </a:rPr>
              <a:t>) {</a:t>
            </a:r>
          </a:p>
          <a:p>
            <a:r>
              <a:rPr lang="en-US" sz="1300" dirty="0">
                <a:latin typeface="Courier"/>
              </a:rPr>
              <a:t>      </a:t>
            </a:r>
            <a:r>
              <a:rPr lang="en-US" sz="1300" dirty="0" err="1">
                <a:latin typeface="Courier"/>
              </a:rPr>
              <a:t>System.out.println</a:t>
            </a:r>
            <a:r>
              <a:rPr lang="en-US" sz="1300" dirty="0">
                <a:latin typeface="Courier"/>
              </a:rPr>
              <a:t>('</a:t>
            </a:r>
            <a:r>
              <a:rPr lang="en-US" sz="1300" b="1" dirty="0">
                <a:solidFill>
                  <a:srgbClr val="00B0F0"/>
                </a:solidFill>
                <a:latin typeface="Courier"/>
              </a:rPr>
              <a:t>B</a:t>
            </a:r>
            <a:r>
              <a:rPr lang="en-US" sz="1300" dirty="0">
                <a:latin typeface="Courier"/>
              </a:rPr>
              <a:t>');</a:t>
            </a:r>
          </a:p>
          <a:p>
            <a:r>
              <a:rPr lang="en-US" sz="1300" dirty="0">
                <a:latin typeface="Courier"/>
              </a:rPr>
              <a:t>   }</a:t>
            </a:r>
          </a:p>
          <a:p>
            <a:r>
              <a:rPr lang="en-US" sz="1300" dirty="0">
                <a:latin typeface="Courier"/>
              </a:rPr>
              <a:t>   </a:t>
            </a:r>
            <a:r>
              <a:rPr lang="en-US" sz="1300" b="1" dirty="0">
                <a:solidFill>
                  <a:srgbClr val="7030A0"/>
                </a:solidFill>
                <a:latin typeface="Courier"/>
              </a:rPr>
              <a:t>else if </a:t>
            </a:r>
            <a:r>
              <a:rPr lang="en-US" sz="1300" dirty="0">
                <a:latin typeface="Courier"/>
              </a:rPr>
              <a:t>(score &gt;= </a:t>
            </a:r>
            <a:r>
              <a:rPr lang="en-US" sz="1300" b="1" dirty="0">
                <a:solidFill>
                  <a:srgbClr val="00B0F0"/>
                </a:solidFill>
                <a:latin typeface="Courier"/>
              </a:rPr>
              <a:t>70.0</a:t>
            </a:r>
            <a:r>
              <a:rPr lang="en-US" sz="1300" dirty="0">
                <a:latin typeface="Courier"/>
              </a:rPr>
              <a:t>) {</a:t>
            </a:r>
          </a:p>
          <a:p>
            <a:r>
              <a:rPr lang="en-US" sz="1300" dirty="0">
                <a:latin typeface="Courier"/>
              </a:rPr>
              <a:t>      </a:t>
            </a:r>
            <a:r>
              <a:rPr lang="en-US" sz="1300" dirty="0" err="1">
                <a:latin typeface="Courier"/>
              </a:rPr>
              <a:t>System.out.println</a:t>
            </a:r>
            <a:r>
              <a:rPr lang="en-US" sz="1300" dirty="0">
                <a:latin typeface="Courier"/>
              </a:rPr>
              <a:t>('</a:t>
            </a:r>
            <a:r>
              <a:rPr lang="en-US" sz="1300" b="1" dirty="0">
                <a:solidFill>
                  <a:srgbClr val="00B0F0"/>
                </a:solidFill>
                <a:latin typeface="Courier"/>
              </a:rPr>
              <a:t>C</a:t>
            </a:r>
            <a:r>
              <a:rPr lang="en-US" sz="1300" dirty="0">
                <a:latin typeface="Courier"/>
              </a:rPr>
              <a:t>');</a:t>
            </a:r>
          </a:p>
          <a:p>
            <a:r>
              <a:rPr lang="en-US" sz="1300" dirty="0">
                <a:latin typeface="Courier"/>
              </a:rPr>
              <a:t>   }</a:t>
            </a:r>
          </a:p>
          <a:p>
            <a:r>
              <a:rPr lang="en-US" sz="1300" dirty="0">
                <a:latin typeface="Courier"/>
              </a:rPr>
              <a:t>   </a:t>
            </a:r>
            <a:r>
              <a:rPr lang="en-US" sz="1300" b="1" dirty="0">
                <a:solidFill>
                  <a:srgbClr val="7030A0"/>
                </a:solidFill>
                <a:latin typeface="Courier"/>
              </a:rPr>
              <a:t>else if </a:t>
            </a:r>
            <a:r>
              <a:rPr lang="en-US" sz="1300" dirty="0">
                <a:latin typeface="Courier"/>
              </a:rPr>
              <a:t>(score &gt;= </a:t>
            </a:r>
            <a:r>
              <a:rPr lang="en-US" sz="1300" b="1" dirty="0">
                <a:solidFill>
                  <a:srgbClr val="00B0F0"/>
                </a:solidFill>
                <a:latin typeface="Courier"/>
              </a:rPr>
              <a:t>60.0</a:t>
            </a:r>
            <a:r>
              <a:rPr lang="en-US" sz="1300" dirty="0">
                <a:latin typeface="Courier"/>
              </a:rPr>
              <a:t>) {</a:t>
            </a:r>
          </a:p>
          <a:p>
            <a:r>
              <a:rPr lang="en-US" sz="1300" dirty="0">
                <a:latin typeface="Courier"/>
              </a:rPr>
              <a:t>      </a:t>
            </a:r>
            <a:r>
              <a:rPr lang="en-US" sz="1300" dirty="0" err="1">
                <a:latin typeface="Courier"/>
              </a:rPr>
              <a:t>System.out.println</a:t>
            </a:r>
            <a:r>
              <a:rPr lang="en-US" sz="1300" dirty="0">
                <a:latin typeface="Courier"/>
              </a:rPr>
              <a:t>('</a:t>
            </a:r>
            <a:r>
              <a:rPr lang="en-US" sz="1300" b="1" dirty="0">
                <a:solidFill>
                  <a:srgbClr val="00B0F0"/>
                </a:solidFill>
                <a:latin typeface="Courier"/>
              </a:rPr>
              <a:t>D</a:t>
            </a:r>
            <a:r>
              <a:rPr lang="en-US" sz="1300" dirty="0">
                <a:latin typeface="Courier"/>
              </a:rPr>
              <a:t>');</a:t>
            </a:r>
          </a:p>
          <a:p>
            <a:r>
              <a:rPr lang="en-US" sz="1300" dirty="0">
                <a:latin typeface="Courier"/>
              </a:rPr>
              <a:t>   }</a:t>
            </a:r>
          </a:p>
          <a:p>
            <a:r>
              <a:rPr lang="en-US" sz="1300" dirty="0">
                <a:latin typeface="Courier"/>
              </a:rPr>
              <a:t>   </a:t>
            </a:r>
            <a:r>
              <a:rPr lang="en-US" sz="1300" b="1" dirty="0">
                <a:solidFill>
                  <a:srgbClr val="7030A0"/>
                </a:solidFill>
                <a:latin typeface="Courier"/>
              </a:rPr>
              <a:t>else</a:t>
            </a:r>
            <a:r>
              <a:rPr lang="en-US" sz="1300" dirty="0">
                <a:latin typeface="Courier"/>
              </a:rPr>
              <a:t> {</a:t>
            </a:r>
          </a:p>
          <a:p>
            <a:r>
              <a:rPr lang="en-US" sz="1300" dirty="0">
                <a:latin typeface="Courier"/>
              </a:rPr>
              <a:t>      </a:t>
            </a:r>
            <a:r>
              <a:rPr lang="en-US" sz="1300" dirty="0" err="1">
                <a:latin typeface="Courier"/>
              </a:rPr>
              <a:t>System.out.println</a:t>
            </a:r>
            <a:r>
              <a:rPr lang="en-US" sz="1300" dirty="0">
                <a:latin typeface="Courier"/>
              </a:rPr>
              <a:t>('</a:t>
            </a:r>
            <a:r>
              <a:rPr lang="en-US" sz="1300" b="1" dirty="0">
                <a:solidFill>
                  <a:srgbClr val="00B0F0"/>
                </a:solidFill>
                <a:latin typeface="Courier"/>
              </a:rPr>
              <a:t>F</a:t>
            </a:r>
            <a:r>
              <a:rPr lang="en-US" sz="1300" dirty="0">
                <a:latin typeface="Courier"/>
              </a:rPr>
              <a:t>');</a:t>
            </a:r>
          </a:p>
          <a:p>
            <a:r>
              <a:rPr lang="en-US" sz="1300" dirty="0">
                <a:latin typeface="Courier"/>
              </a:rPr>
              <a:t>   }</a:t>
            </a:r>
          </a:p>
          <a:p>
            <a:r>
              <a:rPr lang="en-US" sz="1300" dirty="0">
                <a:latin typeface="Courier"/>
              </a:rPr>
              <a:t>}</a:t>
            </a:r>
            <a:endParaRPr lang="en-US" sz="1300" dirty="0">
              <a:solidFill>
                <a:schemeClr val="tx1"/>
              </a:solidFill>
              <a:latin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192059077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Check Point</a:t>
            </a:r>
            <a:endParaRPr lang="en-US" sz="54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5044747"/>
          </a:xfrm>
        </p:spPr>
        <p:txBody>
          <a:bodyPr/>
          <a:lstStyle/>
          <a:p>
            <a:r>
              <a:rPr lang="en-US" dirty="0"/>
              <a:t>What are the benefits of using a method?</a:t>
            </a:r>
          </a:p>
          <a:p>
            <a:endParaRPr lang="en-US" dirty="0"/>
          </a:p>
          <a:p>
            <a:r>
              <a:rPr lang="en-US" dirty="0"/>
              <a:t>Can a call to a value-returning method be a statement by itself?</a:t>
            </a:r>
          </a:p>
          <a:p>
            <a:endParaRPr lang="en-US" dirty="0"/>
          </a:p>
          <a:p>
            <a:r>
              <a:rPr lang="en-US" dirty="0"/>
              <a:t>Can you have a return statement in a </a:t>
            </a:r>
            <a:r>
              <a:rPr lang="en-US" b="1" dirty="0">
                <a:latin typeface="Courier"/>
              </a:rPr>
              <a:t>void</a:t>
            </a:r>
            <a:r>
              <a:rPr lang="en-US" dirty="0"/>
              <a:t> method?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971550" lvl="1" indent="-514350">
              <a:buFont typeface="+mj-lt"/>
              <a:buAutoNum type="alphaLcParenR"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3414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1: Sum Many Numbers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679530" cy="743388"/>
          </a:xfrm>
        </p:spPr>
        <p:txBody>
          <a:bodyPr/>
          <a:lstStyle/>
          <a:p>
            <a:r>
              <a:rPr lang="en-US" b="1" dirty="0"/>
              <a:t>Step 2</a:t>
            </a:r>
            <a:r>
              <a:rPr lang="en-US" dirty="0"/>
              <a:t>: Implementation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2"/>
            <a:r>
              <a:rPr lang="en-US" dirty="0"/>
              <a:t>Here, we write a method to calculate the sum</a:t>
            </a:r>
          </a:p>
          <a:p>
            <a:pPr lvl="3"/>
            <a:r>
              <a:rPr lang="en-US" dirty="0"/>
              <a:t>And then, inside main, we call/invoke the method three times</a:t>
            </a:r>
          </a:p>
          <a:p>
            <a:pPr lvl="2"/>
            <a:r>
              <a:rPr lang="en-US" dirty="0"/>
              <a:t>You don't need to understand this perfectly right now</a:t>
            </a:r>
          </a:p>
          <a:p>
            <a:pPr lvl="2"/>
            <a:r>
              <a:rPr lang="en-US" dirty="0"/>
              <a:t>We will spend the next two weeks understanding it!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7236" y="2068108"/>
            <a:ext cx="6269527" cy="26701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48950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525909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Power of a method is in its ability to work with parameters</a:t>
            </a:r>
          </a:p>
          <a:p>
            <a:r>
              <a:rPr lang="en-US" altLang="en-US" dirty="0">
                <a:cs typeface="Times New Roman" panose="02020603050405020304" pitchFamily="18" charset="0"/>
              </a:rPr>
              <a:t>When you call a method, you need to provide the arguments (parameters)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And these parameters MUST be given in the same order as their respective parameters in the method signature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This is known as parameter order association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Passing Arguments by Values</a:t>
            </a:r>
          </a:p>
        </p:txBody>
      </p:sp>
    </p:spTree>
    <p:extLst>
      <p:ext uri="{BB962C8B-B14F-4D97-AF65-F5344CB8AC3E}">
        <p14:creationId xmlns:p14="http://schemas.microsoft.com/office/powerpoint/2010/main" val="240263804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525909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Example: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We know the </a:t>
            </a:r>
            <a:r>
              <a:rPr lang="en-US" alt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println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()</a:t>
            </a:r>
            <a:r>
              <a:rPr lang="en-US" altLang="en-US" dirty="0">
                <a:cs typeface="Times New Roman" panose="02020603050405020304" pitchFamily="18" charset="0"/>
              </a:rPr>
              <a:t> method works by taking one </a:t>
            </a:r>
            <a:r>
              <a:rPr lang="en-US" altLang="en-US" dirty="0">
                <a:latin typeface="Courier"/>
                <a:cs typeface="Times New Roman" panose="02020603050405020304" pitchFamily="18" charset="0"/>
              </a:rPr>
              <a:t>String</a:t>
            </a:r>
            <a:r>
              <a:rPr lang="en-US" altLang="en-US" dirty="0">
                <a:cs typeface="Times New Roman" panose="02020603050405020304" pitchFamily="18" charset="0"/>
              </a:rPr>
              <a:t> parameter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Then it prints that </a:t>
            </a:r>
            <a:r>
              <a:rPr lang="en-US" altLang="en-US" dirty="0">
                <a:latin typeface="Courier"/>
                <a:cs typeface="Times New Roman" panose="02020603050405020304" pitchFamily="18" charset="0"/>
              </a:rPr>
              <a:t>String</a:t>
            </a:r>
            <a:r>
              <a:rPr lang="en-US" altLang="en-US" dirty="0">
                <a:cs typeface="Times New Roman" panose="02020603050405020304" pitchFamily="18" charset="0"/>
              </a:rPr>
              <a:t> to the console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What if we wanted to make a new </a:t>
            </a:r>
            <a:r>
              <a:rPr lang="en-US" alt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println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()</a:t>
            </a:r>
            <a:r>
              <a:rPr lang="en-US" altLang="en-US" dirty="0">
                <a:cs typeface="Times New Roman" panose="02020603050405020304" pitchFamily="18" charset="0"/>
              </a:rPr>
              <a:t> method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But this method will take two parameters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The </a:t>
            </a:r>
            <a:r>
              <a:rPr lang="en-US" altLang="en-US" dirty="0">
                <a:latin typeface="Courier"/>
                <a:cs typeface="Times New Roman" panose="02020603050405020304" pitchFamily="18" charset="0"/>
              </a:rPr>
              <a:t>String</a:t>
            </a:r>
            <a:r>
              <a:rPr lang="en-US" altLang="en-US" dirty="0">
                <a:cs typeface="Times New Roman" panose="02020603050405020304" pitchFamily="18" charset="0"/>
              </a:rPr>
              <a:t> itself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And an integer, 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n</a:t>
            </a:r>
            <a:r>
              <a:rPr lang="en-US" altLang="en-US" dirty="0">
                <a:cs typeface="Times New Roman" panose="02020603050405020304" pitchFamily="18" charset="0"/>
              </a:rPr>
              <a:t>, representing the number of times the method should print the </a:t>
            </a:r>
            <a:r>
              <a:rPr lang="en-US" altLang="en-US" dirty="0">
                <a:latin typeface="Courier"/>
                <a:cs typeface="Times New Roman" panose="02020603050405020304" pitchFamily="18" charset="0"/>
              </a:rPr>
              <a:t>String</a:t>
            </a:r>
            <a:endParaRPr lang="en-US" altLang="en-US" dirty="0"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Passing Arguments by Values</a:t>
            </a:r>
          </a:p>
        </p:txBody>
      </p:sp>
    </p:spTree>
    <p:extLst>
      <p:ext uri="{BB962C8B-B14F-4D97-AF65-F5344CB8AC3E}">
        <p14:creationId xmlns:p14="http://schemas.microsoft.com/office/powerpoint/2010/main" val="294128600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756340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Example:</a:t>
            </a:r>
          </a:p>
          <a:p>
            <a:pPr lvl="6"/>
            <a:endParaRPr lang="en-US" altLang="en-US" dirty="0">
              <a:cs typeface="Times New Roman" panose="02020603050405020304" pitchFamily="18" charset="0"/>
            </a:endParaRPr>
          </a:p>
          <a:p>
            <a:pPr lvl="1"/>
            <a:endParaRPr lang="en-US" altLang="en-US" dirty="0">
              <a:cs typeface="Times New Roman" panose="02020603050405020304" pitchFamily="18" charset="0"/>
            </a:endParaRPr>
          </a:p>
          <a:p>
            <a:pPr lvl="1"/>
            <a:endParaRPr lang="en-US" altLang="en-US" dirty="0">
              <a:cs typeface="Times New Roman" panose="02020603050405020304" pitchFamily="18" charset="0"/>
            </a:endParaRP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What happens if we call </a:t>
            </a:r>
            <a:r>
              <a:rPr lang="en-US" alt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nPrintn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("Hello", 3)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Answer: we will print the world "Hello" three times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The </a:t>
            </a:r>
            <a:r>
              <a:rPr lang="en-US" altLang="en-US" dirty="0">
                <a:latin typeface="Courier"/>
                <a:cs typeface="Times New Roman" panose="02020603050405020304" pitchFamily="18" charset="0"/>
              </a:rPr>
              <a:t>String</a:t>
            </a:r>
            <a:r>
              <a:rPr lang="en-US" altLang="en-US" dirty="0">
                <a:cs typeface="Times New Roman" panose="02020603050405020304" pitchFamily="18" charset="0"/>
              </a:rPr>
              <a:t> parameter, "Hello" is passed into the formal parameter, </a:t>
            </a:r>
            <a:r>
              <a:rPr lang="en-US" altLang="en-US" dirty="0">
                <a:latin typeface="Courier"/>
                <a:cs typeface="Times New Roman" panose="02020603050405020304" pitchFamily="18" charset="0"/>
              </a:rPr>
              <a:t>String</a:t>
            </a:r>
            <a:r>
              <a:rPr lang="en-US" altLang="en-US" dirty="0">
                <a:cs typeface="Times New Roman" panose="02020603050405020304" pitchFamily="18" charset="0"/>
              </a:rPr>
              <a:t> message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And the value 3 is passed to the formal parameter, 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n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Passing Arguments by Values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47054" y="2046420"/>
            <a:ext cx="7649890" cy="1077218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>
                <a:latin typeface="Courier"/>
              </a:rPr>
              <a:t>public static void </a:t>
            </a:r>
            <a:r>
              <a:rPr lang="en-US" b="1" dirty="0" err="1">
                <a:latin typeface="Courier"/>
              </a:rPr>
              <a:t>nPrintln</a:t>
            </a:r>
            <a:r>
              <a:rPr lang="en-US" b="1" dirty="0">
                <a:latin typeface="Courier"/>
              </a:rPr>
              <a:t>(String message, </a:t>
            </a:r>
            <a:r>
              <a:rPr lang="en-US" b="1" dirty="0" err="1">
                <a:latin typeface="Courier"/>
              </a:rPr>
              <a:t>int</a:t>
            </a:r>
            <a:r>
              <a:rPr lang="en-US" b="1" dirty="0">
                <a:latin typeface="Courier"/>
              </a:rPr>
              <a:t> n) {</a:t>
            </a:r>
          </a:p>
          <a:p>
            <a:r>
              <a:rPr lang="en-US" b="1" dirty="0">
                <a:latin typeface="Courier"/>
              </a:rPr>
              <a:t>   for (</a:t>
            </a:r>
            <a:r>
              <a:rPr lang="en-US" b="1" dirty="0" err="1">
                <a:latin typeface="Courier"/>
              </a:rPr>
              <a:t>int</a:t>
            </a:r>
            <a:r>
              <a:rPr lang="en-US" b="1" dirty="0">
                <a:latin typeface="Courier"/>
              </a:rPr>
              <a:t> i = 0; i &lt; n; i++)</a:t>
            </a:r>
          </a:p>
          <a:p>
            <a:r>
              <a:rPr lang="en-US" b="1" dirty="0">
                <a:latin typeface="Courier"/>
              </a:rPr>
              <a:t>      </a:t>
            </a:r>
            <a:r>
              <a:rPr lang="en-US" b="1" dirty="0" err="1">
                <a:latin typeface="Courier"/>
              </a:rPr>
              <a:t>System.out.println</a:t>
            </a:r>
            <a:r>
              <a:rPr lang="en-US" b="1" dirty="0">
                <a:latin typeface="Courier"/>
              </a:rPr>
              <a:t>(message);</a:t>
            </a:r>
          </a:p>
          <a:p>
            <a:r>
              <a:rPr lang="en-US" b="1" dirty="0">
                <a:latin typeface="Courier"/>
              </a:rPr>
              <a:t>}</a:t>
            </a:r>
            <a:endParaRPr lang="en-US" dirty="0">
              <a:solidFill>
                <a:schemeClr val="tx1"/>
              </a:solidFill>
              <a:latin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398441622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756340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Example:</a:t>
            </a:r>
          </a:p>
          <a:p>
            <a:pPr lvl="6"/>
            <a:endParaRPr lang="en-US" altLang="en-US" dirty="0">
              <a:cs typeface="Times New Roman" panose="02020603050405020304" pitchFamily="18" charset="0"/>
            </a:endParaRPr>
          </a:p>
          <a:p>
            <a:pPr lvl="1"/>
            <a:endParaRPr lang="en-US" altLang="en-US" dirty="0">
              <a:cs typeface="Times New Roman" panose="02020603050405020304" pitchFamily="18" charset="0"/>
            </a:endParaRPr>
          </a:p>
          <a:p>
            <a:pPr lvl="1"/>
            <a:endParaRPr lang="en-US" altLang="en-US" dirty="0">
              <a:cs typeface="Times New Roman" panose="02020603050405020304" pitchFamily="18" charset="0"/>
            </a:endParaRP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How would we print the specialty "Computer Science" 100 times?</a:t>
            </a:r>
          </a:p>
          <a:p>
            <a:pPr marL="914400" lvl="2" indent="0">
              <a:buNone/>
            </a:pPr>
            <a:r>
              <a:rPr lang="en-US" altLang="en-US" b="1" dirty="0" err="1">
                <a:latin typeface="Courier"/>
                <a:cs typeface="Times New Roman" panose="02020603050405020304" pitchFamily="18" charset="0"/>
              </a:rPr>
              <a:t>nPrintn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("Computer Science", 100);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Note, the following statement would be wrong:</a:t>
            </a:r>
          </a:p>
          <a:p>
            <a:pPr marL="914400" lvl="2" indent="0">
              <a:buNone/>
            </a:pPr>
            <a:r>
              <a:rPr lang="en-US" altLang="en-US" b="1" dirty="0" err="1">
                <a:latin typeface="Courier"/>
                <a:cs typeface="Times New Roman" panose="02020603050405020304" pitchFamily="18" charset="0"/>
              </a:rPr>
              <a:t>nPrintn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(100, "Computer Science");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Why?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data types of the actual/formal parameters do not match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Passing Arguments by Values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47054" y="2046420"/>
            <a:ext cx="7649890" cy="1077218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>
                <a:latin typeface="Courier"/>
              </a:rPr>
              <a:t>public static void </a:t>
            </a:r>
            <a:r>
              <a:rPr lang="en-US" b="1" dirty="0" err="1">
                <a:latin typeface="Courier"/>
              </a:rPr>
              <a:t>nPrintln</a:t>
            </a:r>
            <a:r>
              <a:rPr lang="en-US" b="1" dirty="0">
                <a:latin typeface="Courier"/>
              </a:rPr>
              <a:t>(String message, </a:t>
            </a:r>
            <a:r>
              <a:rPr lang="en-US" b="1" dirty="0" err="1">
                <a:latin typeface="Courier"/>
              </a:rPr>
              <a:t>int</a:t>
            </a:r>
            <a:r>
              <a:rPr lang="en-US" b="1" dirty="0">
                <a:latin typeface="Courier"/>
              </a:rPr>
              <a:t> n) {</a:t>
            </a:r>
          </a:p>
          <a:p>
            <a:r>
              <a:rPr lang="en-US" b="1" dirty="0">
                <a:latin typeface="Courier"/>
              </a:rPr>
              <a:t>   for (</a:t>
            </a:r>
            <a:r>
              <a:rPr lang="en-US" b="1" dirty="0" err="1">
                <a:latin typeface="Courier"/>
              </a:rPr>
              <a:t>int</a:t>
            </a:r>
            <a:r>
              <a:rPr lang="en-US" b="1" dirty="0">
                <a:latin typeface="Courier"/>
              </a:rPr>
              <a:t> i = 0; i &lt; n; i++)</a:t>
            </a:r>
          </a:p>
          <a:p>
            <a:r>
              <a:rPr lang="en-US" b="1" dirty="0">
                <a:latin typeface="Courier"/>
              </a:rPr>
              <a:t>      </a:t>
            </a:r>
            <a:r>
              <a:rPr lang="en-US" b="1" dirty="0" err="1">
                <a:latin typeface="Courier"/>
              </a:rPr>
              <a:t>System.out.println</a:t>
            </a:r>
            <a:r>
              <a:rPr lang="en-US" b="1" dirty="0">
                <a:latin typeface="Courier"/>
              </a:rPr>
              <a:t>(message);</a:t>
            </a:r>
          </a:p>
          <a:p>
            <a:r>
              <a:rPr lang="en-US" b="1" dirty="0">
                <a:latin typeface="Courier"/>
              </a:rPr>
              <a:t>}</a:t>
            </a:r>
            <a:endParaRPr lang="en-US" dirty="0">
              <a:solidFill>
                <a:schemeClr val="tx1"/>
              </a:solidFill>
              <a:latin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115304873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756340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Caution: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Arguments send from the caller MUST match the formal parameter with respect to: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The number of parameters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The order of parameters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The compatible type of parameters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Here, compatible simply means that you can pass an argument to a parameter without explicit casting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Such as passing an </a:t>
            </a:r>
            <a:r>
              <a:rPr lang="en-US" altLang="en-US" b="1" dirty="0" err="1">
                <a:latin typeface="Courier"/>
                <a:cs typeface="Times New Roman" panose="02020603050405020304" pitchFamily="18" charset="0"/>
              </a:rPr>
              <a:t>int</a:t>
            </a:r>
            <a:r>
              <a:rPr lang="en-US" altLang="en-US" dirty="0">
                <a:cs typeface="Times New Roman" panose="02020603050405020304" pitchFamily="18" charset="0"/>
              </a:rPr>
              <a:t> to a 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double</a:t>
            </a:r>
          </a:p>
          <a:p>
            <a:pPr lvl="4"/>
            <a:r>
              <a:rPr lang="en-US" altLang="en-US" dirty="0">
                <a:cs typeface="Times New Roman" panose="02020603050405020304" pitchFamily="18" charset="0"/>
              </a:rPr>
              <a:t>This is allowed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But of course, we cannot pass a 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double</a:t>
            </a:r>
            <a:r>
              <a:rPr lang="en-US" altLang="en-US" dirty="0">
                <a:cs typeface="Times New Roman" panose="02020603050405020304" pitchFamily="18" charset="0"/>
              </a:rPr>
              <a:t> to an </a:t>
            </a:r>
            <a:r>
              <a:rPr lang="en-US" altLang="en-US" b="1" dirty="0" err="1">
                <a:latin typeface="Courier"/>
                <a:cs typeface="Times New Roman" panose="02020603050405020304" pitchFamily="18" charset="0"/>
              </a:rPr>
              <a:t>int</a:t>
            </a:r>
            <a:endParaRPr lang="en-US" altLang="en-US" b="1" dirty="0">
              <a:latin typeface="Courier"/>
              <a:cs typeface="Times New Roman" panose="02020603050405020304" pitchFamily="18" charset="0"/>
            </a:endParaRPr>
          </a:p>
          <a:p>
            <a:pPr lvl="4"/>
            <a:r>
              <a:rPr lang="en-US" altLang="en-US" dirty="0">
                <a:cs typeface="Times New Roman" panose="02020603050405020304" pitchFamily="18" charset="0"/>
              </a:rPr>
              <a:t>Unless there was explicit casting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Passing Arguments by Values</a:t>
            </a:r>
          </a:p>
        </p:txBody>
      </p:sp>
    </p:spTree>
    <p:extLst>
      <p:ext uri="{BB962C8B-B14F-4D97-AF65-F5344CB8AC3E}">
        <p14:creationId xmlns:p14="http://schemas.microsoft.com/office/powerpoint/2010/main" val="284617756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4" y="1341437"/>
            <a:ext cx="8834955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Remember: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When you invoke a method with an argument, the value of the argument is passed/sent to the formal parameter inside the method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This is referred to as </a:t>
            </a:r>
            <a:r>
              <a:rPr lang="en-US" altLang="en-US" b="1" i="1" dirty="0">
                <a:cs typeface="Times New Roman" panose="02020603050405020304" pitchFamily="18" charset="0"/>
              </a:rPr>
              <a:t>pass-by-value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Even if the argument is a variable, the value of the variable is passed to the formal parameter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The variable, therefore, is not affected regardless of any changes made to the parameter inside the method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Consider the following example…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Passing Arguments by Values</a:t>
            </a:r>
          </a:p>
        </p:txBody>
      </p:sp>
    </p:spTree>
    <p:extLst>
      <p:ext uri="{BB962C8B-B14F-4D97-AF65-F5344CB8AC3E}">
        <p14:creationId xmlns:p14="http://schemas.microsoft.com/office/powerpoint/2010/main" val="3569294090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4" y="1341437"/>
            <a:ext cx="8834955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Remember: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Passing Arguments by Values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2896" y="2124020"/>
            <a:ext cx="5787070" cy="30708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299" y="5438172"/>
            <a:ext cx="7647402" cy="9111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Rectangle 10">
            <a:hlinkClick r:id="rId4"/>
          </p:cNvPr>
          <p:cNvSpPr>
            <a:spLocks noChangeArrowheads="1"/>
          </p:cNvSpPr>
          <p:nvPr/>
        </p:nvSpPr>
        <p:spPr bwMode="auto">
          <a:xfrm>
            <a:off x="748299" y="2971434"/>
            <a:ext cx="1689820" cy="921720"/>
          </a:xfrm>
          <a:prstGeom prst="rect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>
            <a:solidFill>
              <a:schemeClr val="accent1"/>
            </a:solidFill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u="sng" dirty="0">
                <a:solidFill>
                  <a:srgbClr val="FFFF00"/>
                </a:solidFill>
                <a:latin typeface="Courier"/>
              </a:rPr>
              <a:t>Click here</a:t>
            </a:r>
            <a:r>
              <a:rPr lang="en-US" altLang="en-US" sz="1800" b="1" dirty="0">
                <a:solidFill>
                  <a:schemeClr val="bg1"/>
                </a:solidFill>
                <a:latin typeface="Courier"/>
              </a:rPr>
              <a:t> to view and trace code</a:t>
            </a:r>
          </a:p>
        </p:txBody>
      </p:sp>
    </p:spTree>
    <p:extLst>
      <p:ext uri="{BB962C8B-B14F-4D97-AF65-F5344CB8AC3E}">
        <p14:creationId xmlns:p14="http://schemas.microsoft.com/office/powerpoint/2010/main" val="284050699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4" y="1341437"/>
            <a:ext cx="8834955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And another example: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We have seen that swapping the values of two variables is a common practice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So let us write a method to do this!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Consider the following program that creates a method for swapping the values of two variables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So we will make a custom 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swap</a:t>
            </a:r>
            <a:r>
              <a:rPr lang="en-US" altLang="en-US" dirty="0">
                <a:cs typeface="Times New Roman" panose="02020603050405020304" pitchFamily="18" charset="0"/>
              </a:rPr>
              <a:t> method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We invoke the 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swap</a:t>
            </a:r>
            <a:r>
              <a:rPr lang="en-US" altLang="en-US" dirty="0">
                <a:cs typeface="Times New Roman" panose="02020603050405020304" pitchFamily="18" charset="0"/>
              </a:rPr>
              <a:t> method by passing 2 arguments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Interesting: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The values of the arguments are NOT changed after the method is invoked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Passing Arguments by Values</a:t>
            </a:r>
          </a:p>
        </p:txBody>
      </p:sp>
    </p:spTree>
    <p:extLst>
      <p:ext uri="{BB962C8B-B14F-4D97-AF65-F5344CB8AC3E}">
        <p14:creationId xmlns:p14="http://schemas.microsoft.com/office/powerpoint/2010/main" val="1084116261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4" y="1341437"/>
            <a:ext cx="8834955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And another example: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Passing Arguments by Values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560" y="2123230"/>
            <a:ext cx="7560880" cy="40732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1400060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4" y="1341437"/>
            <a:ext cx="8834955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And another example: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Passing Arguments by Values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0622" y="2468875"/>
            <a:ext cx="6422755" cy="32479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624184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Methods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679530" cy="5083152"/>
          </a:xfrm>
        </p:spPr>
        <p:txBody>
          <a:bodyPr/>
          <a:lstStyle/>
          <a:p>
            <a:r>
              <a:rPr lang="en-US" dirty="0"/>
              <a:t>What is a method?</a:t>
            </a:r>
          </a:p>
          <a:p>
            <a:pPr lvl="1"/>
            <a:r>
              <a:rPr lang="en-US" dirty="0"/>
              <a:t>A method is a collection of statements grouped together to perform an operation.</a:t>
            </a:r>
          </a:p>
          <a:p>
            <a:pPr lvl="1"/>
            <a:r>
              <a:rPr lang="en-US" dirty="0"/>
              <a:t>Guess what?</a:t>
            </a:r>
          </a:p>
          <a:p>
            <a:pPr lvl="2"/>
            <a:r>
              <a:rPr lang="en-US" dirty="0"/>
              <a:t>You have already used many predefined methods!</a:t>
            </a:r>
          </a:p>
          <a:p>
            <a:pPr lvl="2"/>
            <a:r>
              <a:rPr lang="en-US" dirty="0"/>
              <a:t>Examples: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r>
              <a:rPr lang="en-US" dirty="0"/>
              <a:t>These methods are defined in the Java library</a:t>
            </a:r>
          </a:p>
          <a:p>
            <a:pPr lvl="2"/>
            <a:r>
              <a:rPr lang="en-US" dirty="0"/>
              <a:t>In this chapter, you learn how to create your own methods!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4398553"/>
              </p:ext>
            </p:extLst>
          </p:nvPr>
        </p:nvGraphicFramePr>
        <p:xfrm>
          <a:off x="1562405" y="4273910"/>
          <a:ext cx="6096000" cy="111252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b="0" dirty="0" err="1">
                          <a:latin typeface="Courier"/>
                        </a:rPr>
                        <a:t>System.out.println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Courier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err="1">
                          <a:latin typeface="Courier"/>
                        </a:rPr>
                        <a:t>System.exit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Courie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dirty="0" err="1">
                          <a:latin typeface="Courier"/>
                        </a:rPr>
                        <a:t>Math.pow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Courier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err="1">
                          <a:latin typeface="Courier"/>
                        </a:rPr>
                        <a:t>Math.random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Courie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dirty="0" err="1">
                          <a:latin typeface="Courier"/>
                        </a:rPr>
                        <a:t>input.nextInt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Courier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latin typeface="Courier"/>
                        </a:rPr>
                        <a:t>"some</a:t>
                      </a:r>
                      <a:r>
                        <a:rPr lang="en-US" sz="1600" b="0" baseline="0" dirty="0">
                          <a:latin typeface="Courier"/>
                        </a:rPr>
                        <a:t> string".</a:t>
                      </a:r>
                      <a:r>
                        <a:rPr lang="en-US" sz="1600" b="0" baseline="0" dirty="0" err="1">
                          <a:latin typeface="Courier"/>
                        </a:rPr>
                        <a:t>toUpper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Courier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7112290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4" y="1341437"/>
            <a:ext cx="8834955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And another example: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Output: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Passing Arguments by Values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37" y="2784907"/>
            <a:ext cx="8641126" cy="13737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Rectangle 10">
            <a:hlinkClick r:id="rId3"/>
          </p:cNvPr>
          <p:cNvSpPr>
            <a:spLocks noChangeArrowheads="1"/>
          </p:cNvSpPr>
          <p:nvPr/>
        </p:nvSpPr>
        <p:spPr bwMode="auto">
          <a:xfrm>
            <a:off x="2190890" y="6002135"/>
            <a:ext cx="4762220" cy="343245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>
            <a:solidFill>
              <a:schemeClr val="accent1"/>
            </a:solidFill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u="sng" dirty="0">
                <a:solidFill>
                  <a:srgbClr val="FFFF00"/>
                </a:solidFill>
                <a:latin typeface="Courier"/>
              </a:rPr>
              <a:t>Click here</a:t>
            </a:r>
            <a:r>
              <a:rPr lang="en-US" altLang="en-US" sz="1800" b="1" dirty="0">
                <a:solidFill>
                  <a:schemeClr val="bg1"/>
                </a:solidFill>
                <a:latin typeface="Courier"/>
              </a:rPr>
              <a:t> to view and trace code</a:t>
            </a:r>
          </a:p>
        </p:txBody>
      </p:sp>
    </p:spTree>
    <p:extLst>
      <p:ext uri="{BB962C8B-B14F-4D97-AF65-F5344CB8AC3E}">
        <p14:creationId xmlns:p14="http://schemas.microsoft.com/office/powerpoint/2010/main" val="397582420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4" y="1341437"/>
            <a:ext cx="8834955" cy="5121557"/>
          </a:xfrm>
        </p:spPr>
        <p:txBody>
          <a:bodyPr/>
          <a:lstStyle/>
          <a:p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swap</a:t>
            </a:r>
            <a:r>
              <a:rPr lang="en-US" altLang="en-US" dirty="0">
                <a:cs typeface="Times New Roman" panose="02020603050405020304" pitchFamily="18" charset="0"/>
              </a:rPr>
              <a:t> Method Explanation: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Before 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swap </a:t>
            </a:r>
            <a:r>
              <a:rPr lang="en-US" altLang="en-US" dirty="0">
                <a:cs typeface="Times New Roman" panose="02020603050405020304" pitchFamily="18" charset="0"/>
              </a:rPr>
              <a:t>method is invoked (line 12) 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num1</a:t>
            </a:r>
            <a:r>
              <a:rPr lang="en-US" altLang="en-US" dirty="0">
                <a:cs typeface="Times New Roman" panose="02020603050405020304" pitchFamily="18" charset="0"/>
              </a:rPr>
              <a:t> is 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1</a:t>
            </a:r>
            <a:r>
              <a:rPr lang="en-US" altLang="en-US" dirty="0">
                <a:cs typeface="Times New Roman" panose="02020603050405020304" pitchFamily="18" charset="0"/>
              </a:rPr>
              <a:t> and num2 is 2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After the 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swap </a:t>
            </a:r>
            <a:r>
              <a:rPr lang="en-US" altLang="en-US" dirty="0">
                <a:cs typeface="Times New Roman" panose="02020603050405020304" pitchFamily="18" charset="0"/>
              </a:rPr>
              <a:t>method is invoked, 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num1 </a:t>
            </a:r>
            <a:r>
              <a:rPr lang="en-US" altLang="en-US" dirty="0">
                <a:cs typeface="Times New Roman" panose="02020603050405020304" pitchFamily="18" charset="0"/>
              </a:rPr>
              <a:t>is still 1 and 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num2 </a:t>
            </a:r>
            <a:r>
              <a:rPr lang="en-US" altLang="en-US" dirty="0">
                <a:cs typeface="Times New Roman" panose="02020603050405020304" pitchFamily="18" charset="0"/>
              </a:rPr>
              <a:t>is still 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2</a:t>
            </a:r>
            <a:r>
              <a:rPr lang="en-US" altLang="en-US" dirty="0">
                <a:cs typeface="Times New Roman" panose="02020603050405020304" pitchFamily="18" charset="0"/>
              </a:rPr>
              <a:t>.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Their values have NOT been swapped!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Why?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Values in a method have their own memory locations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Therefore, any changes made inside the method do NOT affect the original variables outside the method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Passing Arguments by Values</a:t>
            </a:r>
          </a:p>
        </p:txBody>
      </p:sp>
    </p:spTree>
    <p:extLst>
      <p:ext uri="{BB962C8B-B14F-4D97-AF65-F5344CB8AC3E}">
        <p14:creationId xmlns:p14="http://schemas.microsoft.com/office/powerpoint/2010/main" val="3067975382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4" y="1341437"/>
            <a:ext cx="8834955" cy="5121557"/>
          </a:xfrm>
        </p:spPr>
        <p:txBody>
          <a:bodyPr/>
          <a:lstStyle/>
          <a:p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swap</a:t>
            </a:r>
            <a:r>
              <a:rPr lang="en-US" altLang="en-US" dirty="0">
                <a:cs typeface="Times New Roman" panose="02020603050405020304" pitchFamily="18" charset="0"/>
              </a:rPr>
              <a:t> Method Explanation: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Common question: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"In this example, the variables names were different when we look at the formal and actual parameters. Would it make a difference if the names were the same?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Answer: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No. Nothing will change.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The parameter is a variable in the method with its own memory space.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Consider the following Activation Record for 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swap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Passing Arguments by Values</a:t>
            </a:r>
          </a:p>
        </p:txBody>
      </p:sp>
    </p:spTree>
    <p:extLst>
      <p:ext uri="{BB962C8B-B14F-4D97-AF65-F5344CB8AC3E}">
        <p14:creationId xmlns:p14="http://schemas.microsoft.com/office/powerpoint/2010/main" val="2096059768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4" y="1341437"/>
            <a:ext cx="8834955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Activation Record for 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swap</a:t>
            </a:r>
            <a:r>
              <a:rPr lang="en-US" altLang="en-US" dirty="0"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Passing Arguments by Values</a:t>
            </a: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962" y="2142195"/>
            <a:ext cx="8864600" cy="31686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2160964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Check Point</a:t>
            </a:r>
            <a:endParaRPr lang="en-US" sz="54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5044747"/>
          </a:xfrm>
        </p:spPr>
        <p:txBody>
          <a:bodyPr/>
          <a:lstStyle/>
          <a:p>
            <a:r>
              <a:rPr lang="en-US" dirty="0"/>
              <a:t>What is the output of the following programs: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971550" lvl="1" indent="-514350">
              <a:buFont typeface="+mj-lt"/>
              <a:buAutoNum type="alphaLcParenR"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02" y="2161635"/>
            <a:ext cx="8949018" cy="38789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12543067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Check Point</a:t>
            </a:r>
            <a:endParaRPr lang="en-US" sz="54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5044747"/>
          </a:xfrm>
        </p:spPr>
        <p:txBody>
          <a:bodyPr/>
          <a:lstStyle/>
          <a:p>
            <a:r>
              <a:rPr lang="en-US" dirty="0"/>
              <a:t>What is the output of the following programs: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971550" lvl="1" indent="-514350">
              <a:buFont typeface="+mj-lt"/>
              <a:buAutoNum type="alphaLcParenR"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677" y="2059195"/>
            <a:ext cx="8026645" cy="43269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12108612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4" y="1341437"/>
            <a:ext cx="8834955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What is the idea of modularizing code?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To answer this, let us ask another question:</a:t>
            </a:r>
            <a:br>
              <a:rPr lang="en-US" altLang="en-US" dirty="0">
                <a:cs typeface="Times New Roman" panose="02020603050405020304" pitchFamily="18" charset="0"/>
              </a:rPr>
            </a:br>
            <a:r>
              <a:rPr lang="en-US" altLang="en-US" dirty="0">
                <a:cs typeface="Times New Roman" panose="02020603050405020304" pitchFamily="18" charset="0"/>
              </a:rPr>
              <a:t>What is a module?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Answer: a sub-group of a larger entity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For example, you have a Chapter in your book, and then inside the chapter, maybe you have 8 modules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These are small, independent sections of the Chapter</a:t>
            </a:r>
          </a:p>
          <a:p>
            <a:r>
              <a:rPr lang="en-US" altLang="en-US" dirty="0">
                <a:cs typeface="Times New Roman" panose="02020603050405020304" pitchFamily="18" charset="0"/>
              </a:rPr>
              <a:t>Imagine if the chapter did not have modules, and you were told to “modularize the chapter”.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This means, divide the chapter into modules!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Modularizing Code</a:t>
            </a:r>
          </a:p>
        </p:txBody>
      </p:sp>
    </p:spTree>
    <p:extLst>
      <p:ext uri="{BB962C8B-B14F-4D97-AF65-F5344CB8AC3E}">
        <p14:creationId xmlns:p14="http://schemas.microsoft.com/office/powerpoint/2010/main" val="408709295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4" y="1341437"/>
            <a:ext cx="8834955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What is the idea of modularizing code?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This same idea applies to code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New programmers often write long un-modularized code, which is very difficult to read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So we tell them: modularize the code!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This makes the code easier: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To maintain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To read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To debug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and a best of all, it makes the code reusable!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Modularizing Code</a:t>
            </a:r>
          </a:p>
        </p:txBody>
      </p:sp>
    </p:spTree>
    <p:extLst>
      <p:ext uri="{BB962C8B-B14F-4D97-AF65-F5344CB8AC3E}">
        <p14:creationId xmlns:p14="http://schemas.microsoft.com/office/powerpoint/2010/main" val="3825545021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4" y="1341437"/>
            <a:ext cx="8834955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Use of methods: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We already learned that methods can be used to reduce redundant code and they facilitate reuse of code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Methods are also used to modularize code and to help improve the overall quality of the program</a:t>
            </a:r>
          </a:p>
          <a:p>
            <a:r>
              <a:rPr lang="en-US" altLang="en-US" dirty="0">
                <a:cs typeface="Times New Roman" panose="02020603050405020304" pitchFamily="18" charset="0"/>
              </a:rPr>
              <a:t>GCD (modularized)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In Chapter 5, we wrote a program to find the GCD of two integers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We can now re-write the program in a modularized fashion by using a method to compute the GCD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Modularizing Code</a:t>
            </a:r>
          </a:p>
        </p:txBody>
      </p:sp>
    </p:spTree>
    <p:extLst>
      <p:ext uri="{BB962C8B-B14F-4D97-AF65-F5344CB8AC3E}">
        <p14:creationId xmlns:p14="http://schemas.microsoft.com/office/powerpoint/2010/main" val="50020280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4" y="1341437"/>
            <a:ext cx="8834955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GCD (modularized)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Modularizing Code (GCD)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8264" y="2276850"/>
            <a:ext cx="6867471" cy="36805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40562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Defining a Method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679530" cy="5083152"/>
          </a:xfrm>
        </p:spPr>
        <p:txBody>
          <a:bodyPr/>
          <a:lstStyle/>
          <a:p>
            <a:r>
              <a:rPr lang="en-US" dirty="0"/>
              <a:t>A method consists of:</a:t>
            </a:r>
          </a:p>
          <a:p>
            <a:pPr lvl="1"/>
            <a:r>
              <a:rPr lang="en-US" dirty="0"/>
              <a:t>method name</a:t>
            </a:r>
          </a:p>
          <a:p>
            <a:pPr lvl="1"/>
            <a:r>
              <a:rPr lang="en-US" dirty="0"/>
              <a:t>parameters</a:t>
            </a:r>
          </a:p>
          <a:p>
            <a:pPr lvl="1"/>
            <a:r>
              <a:rPr lang="en-US" dirty="0"/>
              <a:t>return value type</a:t>
            </a:r>
          </a:p>
          <a:p>
            <a:pPr lvl="1"/>
            <a:r>
              <a:rPr lang="en-US" dirty="0"/>
              <a:t>Body</a:t>
            </a:r>
          </a:p>
          <a:p>
            <a:pPr lvl="1"/>
            <a:endParaRPr lang="en-US" dirty="0"/>
          </a:p>
          <a:p>
            <a:r>
              <a:rPr lang="en-US" dirty="0"/>
              <a:t>Syntax:</a:t>
            </a:r>
          </a:p>
          <a:p>
            <a:pPr lvl="1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47055" y="5263471"/>
            <a:ext cx="7649890" cy="738664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>
                <a:latin typeface="Courier"/>
              </a:rPr>
              <a:t>modifier </a:t>
            </a:r>
            <a:r>
              <a:rPr lang="en-US" sz="1400" b="1" dirty="0" err="1">
                <a:latin typeface="Courier"/>
              </a:rPr>
              <a:t>returnValueType</a:t>
            </a:r>
            <a:r>
              <a:rPr lang="en-US" sz="1400" b="1" dirty="0">
                <a:latin typeface="Courier"/>
              </a:rPr>
              <a:t> </a:t>
            </a:r>
            <a:r>
              <a:rPr lang="en-US" sz="1400" b="1" dirty="0" err="1">
                <a:latin typeface="Courier"/>
              </a:rPr>
              <a:t>methodName</a:t>
            </a:r>
            <a:r>
              <a:rPr lang="en-US" sz="1400" b="1" dirty="0">
                <a:latin typeface="Courier"/>
              </a:rPr>
              <a:t>(list of parameters) {</a:t>
            </a:r>
          </a:p>
          <a:p>
            <a:r>
              <a:rPr lang="en-US" sz="1400" b="1" dirty="0">
                <a:solidFill>
                  <a:schemeClr val="tx1"/>
                </a:solidFill>
                <a:latin typeface="Courier"/>
              </a:rPr>
              <a:t>   // Method body</a:t>
            </a:r>
          </a:p>
          <a:p>
            <a:r>
              <a:rPr lang="en-US" sz="1400" b="1" dirty="0">
                <a:solidFill>
                  <a:schemeClr val="tx1"/>
                </a:solidFill>
                <a:latin typeface="Courier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4077736349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4" y="1341437"/>
            <a:ext cx="8834955" cy="5121557"/>
          </a:xfrm>
        </p:spPr>
        <p:txBody>
          <a:bodyPr/>
          <a:lstStyle/>
          <a:p>
            <a:r>
              <a:rPr lang="en-US" altLang="en-US">
                <a:cs typeface="Times New Roman" panose="02020603050405020304" pitchFamily="18" charset="0"/>
              </a:rPr>
              <a:t>GCD </a:t>
            </a:r>
            <a:r>
              <a:rPr lang="en-US" altLang="en-US" dirty="0">
                <a:cs typeface="Times New Roman" panose="02020603050405020304" pitchFamily="18" charset="0"/>
              </a:rPr>
              <a:t>(</a:t>
            </a:r>
            <a:r>
              <a:rPr lang="en-US" altLang="en-US">
                <a:cs typeface="Times New Roman" panose="02020603050405020304" pitchFamily="18" charset="0"/>
              </a:rPr>
              <a:t>modularized)</a:t>
            </a:r>
            <a:endParaRPr lang="en-US" altLang="en-US" dirty="0"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Modularizing Code (GCD)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768" y="2084825"/>
            <a:ext cx="7818463" cy="42322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Rectangle 10">
            <a:hlinkClick r:id="rId3"/>
          </p:cNvPr>
          <p:cNvSpPr>
            <a:spLocks noChangeArrowheads="1"/>
          </p:cNvSpPr>
          <p:nvPr/>
        </p:nvSpPr>
        <p:spPr bwMode="auto">
          <a:xfrm>
            <a:off x="4272595" y="1494963"/>
            <a:ext cx="4762220" cy="343245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>
            <a:solidFill>
              <a:schemeClr val="accent1"/>
            </a:solidFill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u="sng" dirty="0">
                <a:solidFill>
                  <a:srgbClr val="FFFF00"/>
                </a:solidFill>
                <a:latin typeface="Courier"/>
              </a:rPr>
              <a:t>Click here</a:t>
            </a:r>
            <a:r>
              <a:rPr lang="en-US" altLang="en-US" sz="1800" b="1" dirty="0">
                <a:solidFill>
                  <a:schemeClr val="bg1"/>
                </a:solidFill>
                <a:latin typeface="Courier"/>
              </a:rPr>
              <a:t> to view and trace code</a:t>
            </a:r>
          </a:p>
        </p:txBody>
      </p:sp>
    </p:spTree>
    <p:extLst>
      <p:ext uri="{BB962C8B-B14F-4D97-AF65-F5344CB8AC3E}">
        <p14:creationId xmlns:p14="http://schemas.microsoft.com/office/powerpoint/2010/main" val="682846573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5083153"/>
          </a:xfrm>
        </p:spPr>
        <p:txBody>
          <a:bodyPr/>
          <a:lstStyle/>
          <a:p>
            <a:r>
              <a:rPr lang="en-US" dirty="0"/>
              <a:t>Run the Program: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We encapsulated the GCD code inside a method</a:t>
            </a:r>
          </a:p>
          <a:p>
            <a:pPr lvl="1"/>
            <a:r>
              <a:rPr lang="en-US" dirty="0"/>
              <a:t>Benefits:</a:t>
            </a:r>
          </a:p>
          <a:p>
            <a:pPr lvl="2"/>
            <a:r>
              <a:rPr lang="en-US" dirty="0"/>
              <a:t>Isolates the GCD computation from the rest of the program</a:t>
            </a:r>
          </a:p>
          <a:p>
            <a:pPr lvl="2"/>
            <a:r>
              <a:rPr lang="en-US" dirty="0"/>
              <a:t>Possible errors on GCD are limited to GCD method</a:t>
            </a:r>
          </a:p>
          <a:p>
            <a:pPr lvl="3"/>
            <a:r>
              <a:rPr lang="en-US" dirty="0"/>
              <a:t>makes debugging easier</a:t>
            </a:r>
          </a:p>
          <a:p>
            <a:pPr lvl="2"/>
            <a:r>
              <a:rPr lang="en-US" dirty="0"/>
              <a:t>GCD method can now be reused by other programs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Modularizing Code (GCD)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235" y="2008015"/>
            <a:ext cx="8679530" cy="1300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Rectangle 10">
            <a:hlinkClick r:id="rId3"/>
          </p:cNvPr>
          <p:cNvSpPr>
            <a:spLocks noChangeArrowheads="1"/>
          </p:cNvSpPr>
          <p:nvPr/>
        </p:nvSpPr>
        <p:spPr bwMode="auto">
          <a:xfrm>
            <a:off x="4272595" y="1494963"/>
            <a:ext cx="4762220" cy="343245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>
            <a:solidFill>
              <a:schemeClr val="accent1"/>
            </a:solidFill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u="sng" dirty="0">
                <a:solidFill>
                  <a:srgbClr val="FFFF00"/>
                </a:solidFill>
                <a:latin typeface="Courier"/>
              </a:rPr>
              <a:t>Click here</a:t>
            </a:r>
            <a:r>
              <a:rPr lang="en-US" altLang="en-US" sz="1800" b="1" dirty="0">
                <a:solidFill>
                  <a:schemeClr val="bg1"/>
                </a:solidFill>
                <a:latin typeface="Courier"/>
              </a:rPr>
              <a:t> to view and trace code</a:t>
            </a:r>
          </a:p>
        </p:txBody>
      </p:sp>
    </p:spTree>
    <p:extLst>
      <p:ext uri="{BB962C8B-B14F-4D97-AF65-F5344CB8AC3E}">
        <p14:creationId xmlns:p14="http://schemas.microsoft.com/office/powerpoint/2010/main" val="1241397968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Program 5: </a:t>
            </a:r>
            <a:r>
              <a:rPr lang="en-US" dirty="0" err="1"/>
              <a:t>PrimeNumberMethod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1" y="1341437"/>
            <a:ext cx="8564314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Write a modularized program, which should print the first 50 prime numbers, with ten numbers printed per line</a:t>
            </a:r>
            <a:endParaRPr lang="en-US" dirty="0"/>
          </a:p>
          <a:p>
            <a:r>
              <a:rPr lang="en-US" dirty="0"/>
              <a:t>Remember:</a:t>
            </a:r>
          </a:p>
          <a:p>
            <a:pPr lvl="1"/>
            <a:r>
              <a:rPr lang="en-US" dirty="0"/>
              <a:t>Step 1: Problem-solving Phase</a:t>
            </a:r>
          </a:p>
          <a:p>
            <a:pPr lvl="1"/>
            <a:r>
              <a:rPr lang="en-US" dirty="0"/>
              <a:t>Step 2: Implementation Phase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27559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525909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Algorithm: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We really have two things to consider for this program: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altLang="en-US" dirty="0">
                <a:cs typeface="Times New Roman" panose="02020603050405020304" pitchFamily="18" charset="0"/>
              </a:rPr>
              <a:t>We need to determine if a number is prime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altLang="en-US" dirty="0">
                <a:cs typeface="Times New Roman" panose="02020603050405020304" pitchFamily="18" charset="0"/>
              </a:rPr>
              <a:t>We need to print 10 prime numbers per line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And we can do both of these steps with methods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We can make a method, </a:t>
            </a:r>
            <a:r>
              <a:rPr lang="en-US" alt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isPrime</a:t>
            </a:r>
            <a:r>
              <a:rPr lang="en-US" altLang="en-US" dirty="0">
                <a:cs typeface="Times New Roman" panose="02020603050405020304" pitchFamily="18" charset="0"/>
              </a:rPr>
              <a:t>, to determine prime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And we can make another method that is used specifically to print the numbers, </a:t>
            </a:r>
            <a:r>
              <a:rPr lang="en-US" alt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printPrimeNumbers</a:t>
            </a:r>
            <a:endParaRPr lang="en-US" altLang="en-US" b="1" dirty="0">
              <a:solidFill>
                <a:srgbClr val="00B0F0"/>
              </a:solidFill>
              <a:latin typeface="Courier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Program 5: </a:t>
            </a:r>
            <a:r>
              <a:rPr lang="en-US" dirty="0" err="1"/>
              <a:t>PrimeNumberMethod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824665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525909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Algorithm: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In Chapter 5, we showed how to determine if a # is prime: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Program 5: </a:t>
            </a:r>
            <a:r>
              <a:rPr lang="en-US" dirty="0" err="1"/>
              <a:t>PrimeNumberMethod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29867" y="3313785"/>
            <a:ext cx="8084264" cy="2554545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Courier"/>
              </a:rPr>
              <a:t>// Use a 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  <a:latin typeface="Courier"/>
              </a:rPr>
              <a:t>boolean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Courier"/>
              </a:rPr>
              <a:t> variable 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  <a:latin typeface="Courier"/>
              </a:rPr>
              <a:t>isPrime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Courier"/>
              </a:rPr>
              <a:t> and set initially to true</a:t>
            </a:r>
          </a:p>
          <a:p>
            <a:r>
              <a:rPr lang="en-US" b="1" dirty="0" err="1">
                <a:latin typeface="Courier"/>
              </a:rPr>
              <a:t>boolean</a:t>
            </a:r>
            <a:r>
              <a:rPr lang="en-US" b="1" dirty="0">
                <a:latin typeface="Courier"/>
              </a:rPr>
              <a:t> </a:t>
            </a:r>
            <a:r>
              <a:rPr lang="en-US" b="1" dirty="0" err="1">
                <a:solidFill>
                  <a:srgbClr val="00B0F0"/>
                </a:solidFill>
                <a:latin typeface="Courier"/>
              </a:rPr>
              <a:t>isPrime</a:t>
            </a:r>
            <a:r>
              <a:rPr lang="en-US" b="1" dirty="0">
                <a:latin typeface="Courier"/>
              </a:rPr>
              <a:t> =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true</a:t>
            </a:r>
            <a:r>
              <a:rPr lang="en-US" b="1" dirty="0">
                <a:latin typeface="Courier"/>
              </a:rPr>
              <a:t>;</a:t>
            </a:r>
          </a:p>
          <a:p>
            <a:endParaRPr lang="en-US" b="1" dirty="0">
              <a:latin typeface="Courier"/>
            </a:endParaRPr>
          </a:p>
          <a:p>
            <a:r>
              <a:rPr lang="en-US" b="1" dirty="0">
                <a:latin typeface="Courier"/>
              </a:rPr>
              <a:t>for (</a:t>
            </a:r>
            <a:r>
              <a:rPr lang="en-US" b="1" dirty="0" err="1">
                <a:latin typeface="Courier"/>
              </a:rPr>
              <a:t>int</a:t>
            </a:r>
            <a:r>
              <a:rPr lang="en-US" b="1" dirty="0">
                <a:latin typeface="Courier"/>
              </a:rPr>
              <a:t> divisor = 2; </a:t>
            </a:r>
            <a:r>
              <a:rPr lang="en-US" b="1" dirty="0">
                <a:solidFill>
                  <a:srgbClr val="0070C0"/>
                </a:solidFill>
                <a:latin typeface="Courier"/>
              </a:rPr>
              <a:t>divisor &lt;=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number</a:t>
            </a:r>
            <a:r>
              <a:rPr lang="en-US" b="1" dirty="0">
                <a:solidFill>
                  <a:srgbClr val="0070C0"/>
                </a:solidFill>
                <a:latin typeface="Courier"/>
              </a:rPr>
              <a:t>/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2</a:t>
            </a:r>
            <a:r>
              <a:rPr lang="en-US" b="1" dirty="0">
                <a:latin typeface="Courier"/>
              </a:rPr>
              <a:t>; divisor++) {</a:t>
            </a:r>
          </a:p>
          <a:p>
            <a:r>
              <a:rPr lang="en-US" b="1" dirty="0">
                <a:latin typeface="Courier"/>
              </a:rPr>
              <a:t>  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Courier"/>
              </a:rPr>
              <a:t>// IF divisor evenly divides into number, number is NOT prime</a:t>
            </a:r>
          </a:p>
          <a:p>
            <a:r>
              <a:rPr lang="en-US" b="1" dirty="0">
                <a:latin typeface="Courier"/>
              </a:rPr>
              <a:t>   if (number % divisor == 0) {</a:t>
            </a:r>
          </a:p>
          <a:p>
            <a:r>
              <a:rPr lang="en-US" b="1" dirty="0">
                <a:latin typeface="Courier"/>
              </a:rPr>
              <a:t>      </a:t>
            </a:r>
            <a:r>
              <a:rPr lang="en-US" b="1" dirty="0" err="1">
                <a:solidFill>
                  <a:srgbClr val="00B0F0"/>
                </a:solidFill>
                <a:latin typeface="Courier"/>
              </a:rPr>
              <a:t>isPrime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 = false</a:t>
            </a:r>
            <a:r>
              <a:rPr lang="en-US" b="1" dirty="0">
                <a:latin typeface="Courier"/>
              </a:rPr>
              <a:t>;</a:t>
            </a:r>
          </a:p>
          <a:p>
            <a:r>
              <a:rPr lang="en-US" b="1" dirty="0">
                <a:latin typeface="Courier"/>
              </a:rPr>
              <a:t>      break;  // </a:t>
            </a:r>
            <a:r>
              <a:rPr lang="en-US" b="1" dirty="0">
                <a:solidFill>
                  <a:srgbClr val="002060"/>
                </a:solidFill>
                <a:latin typeface="Courier"/>
              </a:rPr>
              <a:t>Exit/break</a:t>
            </a:r>
            <a:r>
              <a:rPr lang="en-US" b="1" dirty="0">
                <a:latin typeface="Courier"/>
              </a:rPr>
              <a:t> out of loop!</a:t>
            </a:r>
          </a:p>
          <a:p>
            <a:r>
              <a:rPr lang="en-US" b="1" dirty="0">
                <a:latin typeface="Courier"/>
              </a:rPr>
              <a:t>   }</a:t>
            </a:r>
          </a:p>
          <a:p>
            <a:r>
              <a:rPr lang="en-US" b="1" dirty="0">
                <a:latin typeface="Courier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418958089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Algorithm: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Method </a:t>
            </a:r>
            <a:r>
              <a:rPr lang="en-US" altLang="en-US" dirty="0" err="1">
                <a:cs typeface="Times New Roman" panose="02020603050405020304" pitchFamily="18" charset="0"/>
              </a:rPr>
              <a:t>printPrimeNumbers</a:t>
            </a:r>
            <a:endParaRPr lang="en-US" altLang="en-US" dirty="0">
              <a:cs typeface="Times New Roman" panose="02020603050405020304" pitchFamily="18" charset="0"/>
            </a:endParaRP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We can keep a final variable: NUMBER_OF_PRIMES_PER_LINE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We keep a counter to count the number of primes found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We use the same while loop from Chapter 5</a:t>
            </a:r>
          </a:p>
          <a:p>
            <a:pPr marL="1371600" lvl="3" indent="0">
              <a:buNone/>
            </a:pP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while (count &lt; </a:t>
            </a:r>
            <a:r>
              <a:rPr lang="en-US" alt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numberOfPrimes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)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We start with the number 2, and check if it is prime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If so, we increment count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Of course, we increment the tested value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And we continue until we find the desired # of primes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Program 5: </a:t>
            </a:r>
            <a:r>
              <a:rPr lang="en-US" dirty="0" err="1"/>
              <a:t>PrimeNumberMethod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779870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4891127"/>
          </a:xfrm>
        </p:spPr>
        <p:txBody>
          <a:bodyPr/>
          <a:lstStyle/>
          <a:p>
            <a:r>
              <a:rPr lang="en-US" b="1" dirty="0"/>
              <a:t>Step 2</a:t>
            </a:r>
            <a:r>
              <a:rPr lang="en-US" dirty="0"/>
              <a:t>: Implementation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Program 5: </a:t>
            </a:r>
            <a:r>
              <a:rPr lang="en-US" dirty="0" err="1"/>
              <a:t>PrimeNumberMethod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5912" y="2392065"/>
            <a:ext cx="6132176" cy="33063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47616182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4891127"/>
          </a:xfrm>
        </p:spPr>
        <p:txBody>
          <a:bodyPr/>
          <a:lstStyle/>
          <a:p>
            <a:r>
              <a:rPr lang="en-US" b="1" dirty="0"/>
              <a:t>Step 2</a:t>
            </a:r>
            <a:r>
              <a:rPr lang="en-US" dirty="0"/>
              <a:t>: Implementation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Program 5: </a:t>
            </a:r>
            <a:r>
              <a:rPr lang="en-US" dirty="0" err="1"/>
              <a:t>PrimeNumberMethod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281" y="2086900"/>
            <a:ext cx="7351438" cy="42387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13713768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4583887"/>
          </a:xfrm>
        </p:spPr>
        <p:txBody>
          <a:bodyPr/>
          <a:lstStyle/>
          <a:p>
            <a:r>
              <a:rPr lang="en-US" dirty="0"/>
              <a:t>Run the Program: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Rectangle 10">
            <a:hlinkClick r:id="rId2"/>
          </p:cNvPr>
          <p:cNvSpPr>
            <a:spLocks noChangeArrowheads="1"/>
          </p:cNvSpPr>
          <p:nvPr/>
        </p:nvSpPr>
        <p:spPr bwMode="auto">
          <a:xfrm>
            <a:off x="2190890" y="6002135"/>
            <a:ext cx="4762220" cy="343245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solidFill>
              <a:schemeClr val="accent1"/>
            </a:solidFill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u="sng" dirty="0">
                <a:solidFill>
                  <a:srgbClr val="FFFF00"/>
                </a:solidFill>
                <a:latin typeface="Courier"/>
              </a:rPr>
              <a:t>Click here</a:t>
            </a:r>
            <a:r>
              <a:rPr lang="en-US" altLang="en-US" sz="1800" b="1" dirty="0">
                <a:solidFill>
                  <a:schemeClr val="bg1"/>
                </a:solidFill>
                <a:latin typeface="Courier"/>
              </a:rPr>
              <a:t> to view and trace code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dirty="0"/>
              <a:t>Program 5: </a:t>
            </a:r>
            <a:r>
              <a:rPr lang="en-US" dirty="0" err="1"/>
              <a:t>PrimeNumberMethod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883" y="2584090"/>
            <a:ext cx="8798234" cy="17666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76196836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4" y="1341437"/>
            <a:ext cx="8834955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What is method overloading?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Method overloading is when you have multiple methods with the SAME method name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However, the method signature is different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This means that the number of parameters will be different or the data types of the parameters will be different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Overloading Methods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8140533"/>
      </p:ext>
    </p:extLst>
  </p:cSld>
  <p:clrMapOvr>
    <a:masterClrMapping/>
  </p:clrMapOvr>
</p:sld>
</file>

<file path=ppt/theme/theme1.xml><?xml version="1.0" encoding="utf-8"?>
<a:theme xmlns:a="http://schemas.openxmlformats.org/drawingml/2006/main" name="International">
  <a:themeElements>
    <a:clrScheme name="International 3">
      <a:dk1>
        <a:srgbClr val="000000"/>
      </a:dk1>
      <a:lt1>
        <a:srgbClr val="FFFFFF"/>
      </a:lt1>
      <a:dk2>
        <a:srgbClr val="000000"/>
      </a:dk2>
      <a:lt2>
        <a:srgbClr val="5F5F5F"/>
      </a:lt2>
      <a:accent1>
        <a:srgbClr val="CBCBCB"/>
      </a:accent1>
      <a:accent2>
        <a:srgbClr val="969696"/>
      </a:accent2>
      <a:accent3>
        <a:srgbClr val="FFFFFF"/>
      </a:accent3>
      <a:accent4>
        <a:srgbClr val="000000"/>
      </a:accent4>
      <a:accent5>
        <a:srgbClr val="E2E2E2"/>
      </a:accent5>
      <a:accent6>
        <a:srgbClr val="878787"/>
      </a:accent6>
      <a:hlink>
        <a:srgbClr val="DDDDDD"/>
      </a:hlink>
      <a:folHlink>
        <a:srgbClr val="EAEAEA"/>
      </a:folHlink>
    </a:clrScheme>
    <a:fontScheme name="Internati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International 1">
        <a:dk1>
          <a:srgbClr val="000000"/>
        </a:dk1>
        <a:lt1>
          <a:srgbClr val="FFFFFF"/>
        </a:lt1>
        <a:dk2>
          <a:srgbClr val="0000FF"/>
        </a:dk2>
        <a:lt2>
          <a:srgbClr val="FFFF99"/>
        </a:lt2>
        <a:accent1>
          <a:srgbClr val="009966"/>
        </a:accent1>
        <a:accent2>
          <a:srgbClr val="00CCCC"/>
        </a:accent2>
        <a:accent3>
          <a:srgbClr val="AAAAFF"/>
        </a:accent3>
        <a:accent4>
          <a:srgbClr val="DADADA"/>
        </a:accent4>
        <a:accent5>
          <a:srgbClr val="AACAB8"/>
        </a:accent5>
        <a:accent6>
          <a:srgbClr val="00B9B9"/>
        </a:accent6>
        <a:hlink>
          <a:srgbClr val="000080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national 2">
        <a:dk1>
          <a:srgbClr val="000000"/>
        </a:dk1>
        <a:lt1>
          <a:srgbClr val="FFFFFF"/>
        </a:lt1>
        <a:dk2>
          <a:srgbClr val="000080"/>
        </a:dk2>
        <a:lt2>
          <a:srgbClr val="003399"/>
        </a:lt2>
        <a:accent1>
          <a:srgbClr val="9999FF"/>
        </a:accent1>
        <a:accent2>
          <a:srgbClr val="FF99FF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E78AE7"/>
        </a:accent6>
        <a:hlink>
          <a:srgbClr val="85AD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national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DDDDD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26257</TotalTime>
  <Words>6820</Words>
  <Application>Microsoft Office PowerPoint</Application>
  <PresentationFormat>On-screen Show (4:3)</PresentationFormat>
  <Paragraphs>1031</Paragraphs>
  <Slides>154</Slides>
  <Notes>31</Notes>
  <HiddenSlides>0</HiddenSlides>
  <MMClips>0</MMClips>
  <ScaleCrop>false</ScaleCrop>
  <HeadingPairs>
    <vt:vector size="10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154</vt:i4>
      </vt:variant>
      <vt:variant>
        <vt:lpstr>Custom Shows</vt:lpstr>
      </vt:variant>
      <vt:variant>
        <vt:i4>1</vt:i4>
      </vt:variant>
    </vt:vector>
  </HeadingPairs>
  <TitlesOfParts>
    <vt:vector size="165" baseType="lpstr">
      <vt:lpstr>Arial</vt:lpstr>
      <vt:lpstr>Courier</vt:lpstr>
      <vt:lpstr>Courier New</vt:lpstr>
      <vt:lpstr>Forte</vt:lpstr>
      <vt:lpstr>Monotype Sorts</vt:lpstr>
      <vt:lpstr>Times New Roman</vt:lpstr>
      <vt:lpstr>Wingdings</vt:lpstr>
      <vt:lpstr>International</vt:lpstr>
      <vt:lpstr>Picture</vt:lpstr>
      <vt:lpstr>Microsoft Word Picture</vt:lpstr>
      <vt:lpstr>Chapter 6: Methods</vt:lpstr>
      <vt:lpstr>Objectives</vt:lpstr>
      <vt:lpstr>Program 1: Sum Many Numbers</vt:lpstr>
      <vt:lpstr>Program 1: Sum Many Numbers</vt:lpstr>
      <vt:lpstr>Program 1: Sum Many Numbers</vt:lpstr>
      <vt:lpstr>Program 1: Sum Many Numbers</vt:lpstr>
      <vt:lpstr>Program 1: Sum Many Numbers</vt:lpstr>
      <vt:lpstr>Methods</vt:lpstr>
      <vt:lpstr>Defining a Method</vt:lpstr>
      <vt:lpstr>Defining a Method</vt:lpstr>
      <vt:lpstr>Defining a Method</vt:lpstr>
      <vt:lpstr>Defining a Method</vt:lpstr>
      <vt:lpstr>Defining a Method</vt:lpstr>
      <vt:lpstr>Defining a Method</vt:lpstr>
      <vt:lpstr>Defining a Method</vt:lpstr>
      <vt:lpstr>Defining a Method</vt:lpstr>
      <vt:lpstr>Defining a Method</vt:lpstr>
      <vt:lpstr>Defining a Method</vt:lpstr>
      <vt:lpstr>Defining a Method</vt:lpstr>
      <vt:lpstr>Defining a Method</vt:lpstr>
      <vt:lpstr>Defining a Method</vt:lpstr>
      <vt:lpstr>Calling a Method</vt:lpstr>
      <vt:lpstr>Calling a Method</vt:lpstr>
      <vt:lpstr>Calling a Method</vt:lpstr>
      <vt:lpstr>Calling a Method</vt:lpstr>
      <vt:lpstr>Program 2: TestMax</vt:lpstr>
      <vt:lpstr>Program 2: TestMax</vt:lpstr>
      <vt:lpstr>Program 2: TestMax</vt:lpstr>
      <vt:lpstr>Program 2: TestMax</vt:lpstr>
      <vt:lpstr>Program 2: TestMax</vt:lpstr>
      <vt:lpstr>Calling Methods, cont.</vt:lpstr>
      <vt:lpstr>Trace Method Invocation</vt:lpstr>
      <vt:lpstr>Trace Method Invocation</vt:lpstr>
      <vt:lpstr>Trace Method Invocation</vt:lpstr>
      <vt:lpstr>Trace Method Invocation</vt:lpstr>
      <vt:lpstr>Trace Method Invocation</vt:lpstr>
      <vt:lpstr>Trace Method Invocation</vt:lpstr>
      <vt:lpstr>Trace Method Invocation</vt:lpstr>
      <vt:lpstr>Trace Method Invocation</vt:lpstr>
      <vt:lpstr>Trace Method Invocation</vt:lpstr>
      <vt:lpstr>Trace Method Invocation</vt:lpstr>
      <vt:lpstr>Caution</vt:lpstr>
      <vt:lpstr>Caution</vt:lpstr>
      <vt:lpstr>Caution</vt:lpstr>
      <vt:lpstr>Caution</vt:lpstr>
      <vt:lpstr>Calling a Method</vt:lpstr>
      <vt:lpstr>Calling a Method</vt:lpstr>
      <vt:lpstr>Trace Call Stack</vt:lpstr>
      <vt:lpstr>Trace Call Stack</vt:lpstr>
      <vt:lpstr>Trace Call Stack</vt:lpstr>
      <vt:lpstr>Trace Call Stack</vt:lpstr>
      <vt:lpstr>Trace Call Stack</vt:lpstr>
      <vt:lpstr>Trace Call Stack</vt:lpstr>
      <vt:lpstr>Trace Call Stack</vt:lpstr>
      <vt:lpstr>Trace Call Stack</vt:lpstr>
      <vt:lpstr>Trace Call Stack</vt:lpstr>
      <vt:lpstr>Trace Call Stack</vt:lpstr>
      <vt:lpstr>Calling a Method</vt:lpstr>
      <vt:lpstr>void Method Example</vt:lpstr>
      <vt:lpstr>Program 3: TestVoidMethod</vt:lpstr>
      <vt:lpstr>Program 3: TestVoidMethod</vt:lpstr>
      <vt:lpstr>Program 4: TestReturnGradeMethod</vt:lpstr>
      <vt:lpstr>Program 4: TestReturnGradeMethod</vt:lpstr>
      <vt:lpstr>Program 4: TestReturnGradeMethod</vt:lpstr>
      <vt:lpstr>Program 4: TestReturnGradeMethod</vt:lpstr>
      <vt:lpstr>Program 4: TestReturnGradeMethod</vt:lpstr>
      <vt:lpstr>void Method Example</vt:lpstr>
      <vt:lpstr>void Method Example</vt:lpstr>
      <vt:lpstr>Check Point</vt:lpstr>
      <vt:lpstr>Passing Arguments by Values</vt:lpstr>
      <vt:lpstr>Passing Arguments by Values</vt:lpstr>
      <vt:lpstr>Passing Arguments by Values</vt:lpstr>
      <vt:lpstr>Passing Arguments by Values</vt:lpstr>
      <vt:lpstr>Passing Arguments by Values</vt:lpstr>
      <vt:lpstr>Passing Arguments by Values</vt:lpstr>
      <vt:lpstr>Passing Arguments by Values</vt:lpstr>
      <vt:lpstr>Passing Arguments by Values</vt:lpstr>
      <vt:lpstr>Passing Arguments by Values</vt:lpstr>
      <vt:lpstr>Passing Arguments by Values</vt:lpstr>
      <vt:lpstr>Passing Arguments by Values</vt:lpstr>
      <vt:lpstr>Passing Arguments by Values</vt:lpstr>
      <vt:lpstr>Passing Arguments by Values</vt:lpstr>
      <vt:lpstr>Passing Arguments by Values</vt:lpstr>
      <vt:lpstr>Check Point</vt:lpstr>
      <vt:lpstr>Check Point</vt:lpstr>
      <vt:lpstr>Modularizing Code</vt:lpstr>
      <vt:lpstr>Modularizing Code</vt:lpstr>
      <vt:lpstr>Modularizing Code</vt:lpstr>
      <vt:lpstr>Modularizing Code (GCD)</vt:lpstr>
      <vt:lpstr>Modularizing Code (GCD)</vt:lpstr>
      <vt:lpstr>Modularizing Code (GCD)</vt:lpstr>
      <vt:lpstr>Program 5: PrimeNumberMethod</vt:lpstr>
      <vt:lpstr>Program 5: PrimeNumberMethod</vt:lpstr>
      <vt:lpstr>Program 5: PrimeNumberMethod</vt:lpstr>
      <vt:lpstr>Program 5: PrimeNumberMethod</vt:lpstr>
      <vt:lpstr>Program 5: PrimeNumberMethod</vt:lpstr>
      <vt:lpstr>Program 5: PrimeNumberMethod</vt:lpstr>
      <vt:lpstr>Program 5: PrimeNumberMethod</vt:lpstr>
      <vt:lpstr>Overloading Methods</vt:lpstr>
      <vt:lpstr>Overloading Methods</vt:lpstr>
      <vt:lpstr>Overloading Methods</vt:lpstr>
      <vt:lpstr>Program 6: TestMethodOverloading</vt:lpstr>
      <vt:lpstr>Program 6: TestMethodOverloading</vt:lpstr>
      <vt:lpstr>Program 6: TestMethodOverloading</vt:lpstr>
      <vt:lpstr>Program 6: TestMethodOverloading</vt:lpstr>
      <vt:lpstr>Program 6: TestMethodOverloading</vt:lpstr>
      <vt:lpstr>Ambiguous Invocation</vt:lpstr>
      <vt:lpstr>Ambiguous Invocation</vt:lpstr>
      <vt:lpstr>Ambiguous Invocation</vt:lpstr>
      <vt:lpstr>Check Point</vt:lpstr>
      <vt:lpstr>Check Point</vt:lpstr>
      <vt:lpstr>Scope of Local Variables</vt:lpstr>
      <vt:lpstr>Scope of Local Variables</vt:lpstr>
      <vt:lpstr>Scope of Local Variables</vt:lpstr>
      <vt:lpstr>Scope of Local Variables</vt:lpstr>
      <vt:lpstr>Scope of Local Variables</vt:lpstr>
      <vt:lpstr>Program 7: RandomCharacter</vt:lpstr>
      <vt:lpstr>Program 7: RandomCharacter</vt:lpstr>
      <vt:lpstr>Program 7: RandomCharacter</vt:lpstr>
      <vt:lpstr>Program 7: RandomCharacter</vt:lpstr>
      <vt:lpstr>Program 7: RandomCharacter</vt:lpstr>
      <vt:lpstr>Program 7: RandomCharacter</vt:lpstr>
      <vt:lpstr>Program 7: RandomCharacter</vt:lpstr>
      <vt:lpstr>Program 7: RandomCharacter</vt:lpstr>
      <vt:lpstr>Program 7: RandomCharacter</vt:lpstr>
      <vt:lpstr>Program 7: RandomCharacter</vt:lpstr>
      <vt:lpstr>Method Abstraction</vt:lpstr>
      <vt:lpstr>Method Abstraction</vt:lpstr>
      <vt:lpstr>Method Abstraction</vt:lpstr>
      <vt:lpstr>Stepwise Refinement</vt:lpstr>
      <vt:lpstr>Stepwise Refinement</vt:lpstr>
      <vt:lpstr>Program 8: PrintCalendar</vt:lpstr>
      <vt:lpstr>Program 8: PrintCalendar</vt:lpstr>
      <vt:lpstr>Program 8: PrintCalendar</vt:lpstr>
      <vt:lpstr>Program 8: PrintCalendar</vt:lpstr>
      <vt:lpstr>Program 8: PrintCalendar</vt:lpstr>
      <vt:lpstr>Program 8: PrintCalendar</vt:lpstr>
      <vt:lpstr>Program 8: PrintCalendar</vt:lpstr>
      <vt:lpstr>Program 8: PrintCalendar</vt:lpstr>
      <vt:lpstr>Program 8: PrintCalendar</vt:lpstr>
      <vt:lpstr>Program 8: PrintCalendar</vt:lpstr>
      <vt:lpstr>Design Diagram</vt:lpstr>
      <vt:lpstr>Design Diagram</vt:lpstr>
      <vt:lpstr>Design Diagram</vt:lpstr>
      <vt:lpstr>Design Diagram</vt:lpstr>
      <vt:lpstr>Design Diagram</vt:lpstr>
      <vt:lpstr>Design Diagram</vt:lpstr>
      <vt:lpstr>Design Diagram</vt:lpstr>
      <vt:lpstr>Implementation: Top-Down</vt:lpstr>
      <vt:lpstr>Program 8: PrintCalendar</vt:lpstr>
      <vt:lpstr>Benefits of Stepwise Refinement </vt:lpstr>
      <vt:lpstr>Benefits of Stepwise Refinement </vt:lpstr>
      <vt:lpstr>Benefits of Stepwise Refinement </vt:lpstr>
      <vt:lpstr>Chapter 6: Methods</vt:lpstr>
      <vt:lpstr>Custom Show 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 Primitive Data Type and Operations</dc:title>
  <dc:creator>Y. Daniel Liang</dc:creator>
  <cp:lastModifiedBy>LAMYA FOUAD MOHAMAD DAGHESTANI</cp:lastModifiedBy>
  <cp:revision>514</cp:revision>
  <dcterms:created xsi:type="dcterms:W3CDTF">1995-06-10T17:31:50Z</dcterms:created>
  <dcterms:modified xsi:type="dcterms:W3CDTF">2019-03-02T20:21:29Z</dcterms:modified>
</cp:coreProperties>
</file>