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30"/>
  </p:notesMasterIdLst>
  <p:sldIdLst>
    <p:sldId id="569" r:id="rId2"/>
    <p:sldId id="655" r:id="rId3"/>
    <p:sldId id="696" r:id="rId4"/>
    <p:sldId id="706" r:id="rId5"/>
    <p:sldId id="708" r:id="rId6"/>
    <p:sldId id="713" r:id="rId7"/>
    <p:sldId id="714" r:id="rId8"/>
    <p:sldId id="723" r:id="rId9"/>
    <p:sldId id="724" r:id="rId10"/>
    <p:sldId id="727" r:id="rId11"/>
    <p:sldId id="728" r:id="rId12"/>
    <p:sldId id="730" r:id="rId13"/>
    <p:sldId id="731" r:id="rId14"/>
    <p:sldId id="732" r:id="rId15"/>
    <p:sldId id="735" r:id="rId16"/>
    <p:sldId id="738" r:id="rId17"/>
    <p:sldId id="739" r:id="rId18"/>
    <p:sldId id="740" r:id="rId19"/>
    <p:sldId id="742" r:id="rId20"/>
    <p:sldId id="743" r:id="rId21"/>
    <p:sldId id="769" r:id="rId22"/>
    <p:sldId id="736" r:id="rId23"/>
    <p:sldId id="744" r:id="rId24"/>
    <p:sldId id="763" r:id="rId25"/>
    <p:sldId id="764" r:id="rId26"/>
    <p:sldId id="770" r:id="rId27"/>
    <p:sldId id="771" r:id="rId28"/>
    <p:sldId id="766" r:id="rId29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2C355"/>
    <a:srgbClr val="C4E3AF"/>
    <a:srgbClr val="9BCF77"/>
    <a:srgbClr val="B4DB99"/>
    <a:srgbClr val="9DD07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240" autoAdjust="0"/>
    <p:restoredTop sz="86455" autoAdjust="0"/>
  </p:normalViewPr>
  <p:slideViewPr>
    <p:cSldViewPr>
      <p:cViewPr>
        <p:scale>
          <a:sx n="75" d="100"/>
          <a:sy n="75" d="100"/>
        </p:scale>
        <p:origin x="-384" y="448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-393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10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67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793259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SA"/>
          </a:p>
        </p:txBody>
      </p:sp>
    </p:spTree>
    <p:extLst>
      <p:ext uri="{BB962C8B-B14F-4D97-AF65-F5344CB8AC3E}">
        <p14:creationId xmlns:p14="http://schemas.microsoft.com/office/powerpoint/2010/main" val="8283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72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56600"/>
            <a:ext cx="7772400" cy="20263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240673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459115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grpSp>
        <p:nvGrpSpPr>
          <p:cNvPr id="39" name="Group 4"/>
          <p:cNvGrpSpPr>
            <a:grpSpLocks/>
          </p:cNvGrpSpPr>
          <p:nvPr/>
        </p:nvGrpSpPr>
        <p:grpSpPr bwMode="auto">
          <a:xfrm>
            <a:off x="7087970" y="4660080"/>
            <a:ext cx="1889125" cy="2263775"/>
            <a:chOff x="4458" y="2751"/>
            <a:chExt cx="1190" cy="1426"/>
          </a:xfrm>
        </p:grpSpPr>
        <p:sp>
          <p:nvSpPr>
            <p:cNvPr id="40" name="Freeform 5"/>
            <p:cNvSpPr>
              <a:spLocks/>
            </p:cNvSpPr>
            <p:nvPr/>
          </p:nvSpPr>
          <p:spPr bwMode="ltGray">
            <a:xfrm>
              <a:off x="4614" y="2790"/>
              <a:ext cx="1034" cy="1273"/>
            </a:xfrm>
            <a:custGeom>
              <a:avLst/>
              <a:gdLst>
                <a:gd name="T0" fmla="*/ 646 w 1034"/>
                <a:gd name="T1" fmla="*/ 23 h 1273"/>
                <a:gd name="T2" fmla="*/ 765 w 1034"/>
                <a:gd name="T3" fmla="*/ 92 h 1273"/>
                <a:gd name="T4" fmla="*/ 866 w 1034"/>
                <a:gd name="T5" fmla="*/ 184 h 1273"/>
                <a:gd name="T6" fmla="*/ 944 w 1034"/>
                <a:gd name="T7" fmla="*/ 294 h 1273"/>
                <a:gd name="T8" fmla="*/ 1000 w 1034"/>
                <a:gd name="T9" fmla="*/ 417 h 1273"/>
                <a:gd name="T10" fmla="*/ 1030 w 1034"/>
                <a:gd name="T11" fmla="*/ 550 h 1273"/>
                <a:gd name="T12" fmla="*/ 1030 w 1034"/>
                <a:gd name="T13" fmla="*/ 688 h 1273"/>
                <a:gd name="T14" fmla="*/ 1000 w 1034"/>
                <a:gd name="T15" fmla="*/ 821 h 1273"/>
                <a:gd name="T16" fmla="*/ 944 w 1034"/>
                <a:gd name="T17" fmla="*/ 944 h 1273"/>
                <a:gd name="T18" fmla="*/ 866 w 1034"/>
                <a:gd name="T19" fmla="*/ 1055 h 1273"/>
                <a:gd name="T20" fmla="*/ 765 w 1034"/>
                <a:gd name="T21" fmla="*/ 1148 h 1273"/>
                <a:gd name="T22" fmla="*/ 646 w 1034"/>
                <a:gd name="T23" fmla="*/ 1215 h 1273"/>
                <a:gd name="T24" fmla="*/ 517 w 1034"/>
                <a:gd name="T25" fmla="*/ 1257 h 1273"/>
                <a:gd name="T26" fmla="*/ 382 w 1034"/>
                <a:gd name="T27" fmla="*/ 1272 h 1273"/>
                <a:gd name="T28" fmla="*/ 246 w 1034"/>
                <a:gd name="T29" fmla="*/ 1257 h 1273"/>
                <a:gd name="T30" fmla="*/ 118 w 1034"/>
                <a:gd name="T31" fmla="*/ 1215 h 1273"/>
                <a:gd name="T32" fmla="*/ 0 w 1034"/>
                <a:gd name="T33" fmla="*/ 1148 h 1273"/>
                <a:gd name="T34" fmla="*/ 89 w 1034"/>
                <a:gd name="T35" fmla="*/ 1129 h 1273"/>
                <a:gd name="T36" fmla="*/ 201 w 1034"/>
                <a:gd name="T37" fmla="*/ 1179 h 1273"/>
                <a:gd name="T38" fmla="*/ 320 w 1034"/>
                <a:gd name="T39" fmla="*/ 1204 h 1273"/>
                <a:gd name="T40" fmla="*/ 443 w 1034"/>
                <a:gd name="T41" fmla="*/ 1204 h 1273"/>
                <a:gd name="T42" fmla="*/ 563 w 1034"/>
                <a:gd name="T43" fmla="*/ 1179 h 1273"/>
                <a:gd name="T44" fmla="*/ 675 w 1034"/>
                <a:gd name="T45" fmla="*/ 1129 h 1273"/>
                <a:gd name="T46" fmla="*/ 775 w 1034"/>
                <a:gd name="T47" fmla="*/ 1057 h 1273"/>
                <a:gd name="T48" fmla="*/ 857 w 1034"/>
                <a:gd name="T49" fmla="*/ 965 h 1273"/>
                <a:gd name="T50" fmla="*/ 919 w 1034"/>
                <a:gd name="T51" fmla="*/ 858 h 1273"/>
                <a:gd name="T52" fmla="*/ 956 w 1034"/>
                <a:gd name="T53" fmla="*/ 742 h 1273"/>
                <a:gd name="T54" fmla="*/ 969 w 1034"/>
                <a:gd name="T55" fmla="*/ 619 h 1273"/>
                <a:gd name="T56" fmla="*/ 956 w 1034"/>
                <a:gd name="T57" fmla="*/ 496 h 1273"/>
                <a:gd name="T58" fmla="*/ 919 w 1034"/>
                <a:gd name="T59" fmla="*/ 381 h 1273"/>
                <a:gd name="T60" fmla="*/ 857 w 1034"/>
                <a:gd name="T61" fmla="*/ 273 h 1273"/>
                <a:gd name="T62" fmla="*/ 775 w 1034"/>
                <a:gd name="T63" fmla="*/ 182 h 1273"/>
                <a:gd name="T64" fmla="*/ 675 w 1034"/>
                <a:gd name="T65" fmla="*/ 110 h 1273"/>
                <a:gd name="T66" fmla="*/ 563 w 1034"/>
                <a:gd name="T67" fmla="*/ 61 h 1273"/>
                <a:gd name="T68" fmla="*/ 582 w 1034"/>
                <a:gd name="T69" fmla="*/ 0 h 12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34" h="1273">
                  <a:moveTo>
                    <a:pt x="582" y="0"/>
                  </a:moveTo>
                  <a:lnTo>
                    <a:pt x="646" y="23"/>
                  </a:lnTo>
                  <a:lnTo>
                    <a:pt x="707" y="56"/>
                  </a:lnTo>
                  <a:lnTo>
                    <a:pt x="765" y="92"/>
                  </a:lnTo>
                  <a:lnTo>
                    <a:pt x="818" y="134"/>
                  </a:lnTo>
                  <a:lnTo>
                    <a:pt x="866" y="184"/>
                  </a:lnTo>
                  <a:lnTo>
                    <a:pt x="908" y="237"/>
                  </a:lnTo>
                  <a:lnTo>
                    <a:pt x="944" y="294"/>
                  </a:lnTo>
                  <a:lnTo>
                    <a:pt x="977" y="353"/>
                  </a:lnTo>
                  <a:lnTo>
                    <a:pt x="1000" y="417"/>
                  </a:lnTo>
                  <a:lnTo>
                    <a:pt x="1018" y="483"/>
                  </a:lnTo>
                  <a:lnTo>
                    <a:pt x="1030" y="550"/>
                  </a:lnTo>
                  <a:lnTo>
                    <a:pt x="1033" y="619"/>
                  </a:lnTo>
                  <a:lnTo>
                    <a:pt x="1030" y="688"/>
                  </a:lnTo>
                  <a:lnTo>
                    <a:pt x="1018" y="756"/>
                  </a:lnTo>
                  <a:lnTo>
                    <a:pt x="1000" y="821"/>
                  </a:lnTo>
                  <a:lnTo>
                    <a:pt x="977" y="884"/>
                  </a:lnTo>
                  <a:lnTo>
                    <a:pt x="944" y="944"/>
                  </a:lnTo>
                  <a:lnTo>
                    <a:pt x="908" y="1003"/>
                  </a:lnTo>
                  <a:lnTo>
                    <a:pt x="866" y="1055"/>
                  </a:lnTo>
                  <a:lnTo>
                    <a:pt x="818" y="1105"/>
                  </a:lnTo>
                  <a:lnTo>
                    <a:pt x="765" y="1148"/>
                  </a:lnTo>
                  <a:lnTo>
                    <a:pt x="707" y="1183"/>
                  </a:lnTo>
                  <a:lnTo>
                    <a:pt x="646" y="1215"/>
                  </a:lnTo>
                  <a:lnTo>
                    <a:pt x="582" y="1239"/>
                  </a:lnTo>
                  <a:lnTo>
                    <a:pt x="517" y="1257"/>
                  </a:lnTo>
                  <a:lnTo>
                    <a:pt x="450" y="1269"/>
                  </a:lnTo>
                  <a:lnTo>
                    <a:pt x="382" y="1272"/>
                  </a:lnTo>
                  <a:lnTo>
                    <a:pt x="313" y="1269"/>
                  </a:lnTo>
                  <a:lnTo>
                    <a:pt x="246" y="1257"/>
                  </a:lnTo>
                  <a:lnTo>
                    <a:pt x="180" y="1239"/>
                  </a:lnTo>
                  <a:lnTo>
                    <a:pt x="118" y="1215"/>
                  </a:lnTo>
                  <a:lnTo>
                    <a:pt x="57" y="1183"/>
                  </a:lnTo>
                  <a:lnTo>
                    <a:pt x="0" y="1148"/>
                  </a:lnTo>
                  <a:lnTo>
                    <a:pt x="36" y="1095"/>
                  </a:lnTo>
                  <a:lnTo>
                    <a:pt x="89" y="1129"/>
                  </a:lnTo>
                  <a:lnTo>
                    <a:pt x="144" y="1156"/>
                  </a:lnTo>
                  <a:lnTo>
                    <a:pt x="201" y="1179"/>
                  </a:lnTo>
                  <a:lnTo>
                    <a:pt x="261" y="1195"/>
                  </a:lnTo>
                  <a:lnTo>
                    <a:pt x="320" y="1204"/>
                  </a:lnTo>
                  <a:lnTo>
                    <a:pt x="382" y="1208"/>
                  </a:lnTo>
                  <a:lnTo>
                    <a:pt x="443" y="1204"/>
                  </a:lnTo>
                  <a:lnTo>
                    <a:pt x="504" y="1195"/>
                  </a:lnTo>
                  <a:lnTo>
                    <a:pt x="563" y="1179"/>
                  </a:lnTo>
                  <a:lnTo>
                    <a:pt x="621" y="1156"/>
                  </a:lnTo>
                  <a:lnTo>
                    <a:pt x="675" y="1129"/>
                  </a:lnTo>
                  <a:lnTo>
                    <a:pt x="727" y="1095"/>
                  </a:lnTo>
                  <a:lnTo>
                    <a:pt x="775" y="1057"/>
                  </a:lnTo>
                  <a:lnTo>
                    <a:pt x="818" y="1013"/>
                  </a:lnTo>
                  <a:lnTo>
                    <a:pt x="857" y="965"/>
                  </a:lnTo>
                  <a:lnTo>
                    <a:pt x="890" y="913"/>
                  </a:lnTo>
                  <a:lnTo>
                    <a:pt x="919" y="858"/>
                  </a:lnTo>
                  <a:lnTo>
                    <a:pt x="941" y="802"/>
                  </a:lnTo>
                  <a:lnTo>
                    <a:pt x="956" y="742"/>
                  </a:lnTo>
                  <a:lnTo>
                    <a:pt x="965" y="680"/>
                  </a:lnTo>
                  <a:lnTo>
                    <a:pt x="969" y="619"/>
                  </a:lnTo>
                  <a:lnTo>
                    <a:pt x="965" y="557"/>
                  </a:lnTo>
                  <a:lnTo>
                    <a:pt x="956" y="496"/>
                  </a:lnTo>
                  <a:lnTo>
                    <a:pt x="941" y="437"/>
                  </a:lnTo>
                  <a:lnTo>
                    <a:pt x="919" y="381"/>
                  </a:lnTo>
                  <a:lnTo>
                    <a:pt x="890" y="325"/>
                  </a:lnTo>
                  <a:lnTo>
                    <a:pt x="857" y="273"/>
                  </a:lnTo>
                  <a:lnTo>
                    <a:pt x="818" y="225"/>
                  </a:lnTo>
                  <a:lnTo>
                    <a:pt x="775" y="182"/>
                  </a:lnTo>
                  <a:lnTo>
                    <a:pt x="727" y="144"/>
                  </a:lnTo>
                  <a:lnTo>
                    <a:pt x="675" y="110"/>
                  </a:lnTo>
                  <a:lnTo>
                    <a:pt x="621" y="81"/>
                  </a:lnTo>
                  <a:lnTo>
                    <a:pt x="563" y="61"/>
                  </a:lnTo>
                  <a:lnTo>
                    <a:pt x="565" y="56"/>
                  </a:lnTo>
                  <a:lnTo>
                    <a:pt x="582" y="0"/>
                  </a:lnTo>
                </a:path>
              </a:pathLst>
            </a:custGeom>
            <a:gradFill rotWithShape="0">
              <a:gsLst>
                <a:gs pos="0">
                  <a:srgbClr val="82C355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6"/>
            <p:cNvSpPr>
              <a:spLocks noChangeShapeType="1"/>
            </p:cNvSpPr>
            <p:nvPr/>
          </p:nvSpPr>
          <p:spPr bwMode="ltGray">
            <a:xfrm flipV="1">
              <a:off x="4639" y="3863"/>
              <a:ext cx="103" cy="18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7"/>
            <p:cNvSpPr>
              <a:spLocks noChangeShapeType="1"/>
            </p:cNvSpPr>
            <p:nvPr/>
          </p:nvSpPr>
          <p:spPr bwMode="ltGray">
            <a:xfrm flipV="1">
              <a:off x="5210" y="2874"/>
              <a:ext cx="36" cy="7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ltGray">
            <a:xfrm flipV="1">
              <a:off x="5270" y="2751"/>
              <a:ext cx="36" cy="7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ltGray">
            <a:xfrm>
              <a:off x="4753" y="4067"/>
              <a:ext cx="604" cy="110"/>
            </a:xfrm>
            <a:custGeom>
              <a:avLst/>
              <a:gdLst>
                <a:gd name="T0" fmla="*/ 2 w 604"/>
                <a:gd name="T1" fmla="*/ 70 h 110"/>
                <a:gd name="T2" fmla="*/ 14 w 604"/>
                <a:gd name="T3" fmla="*/ 57 h 110"/>
                <a:gd name="T4" fmla="*/ 31 w 604"/>
                <a:gd name="T5" fmla="*/ 46 h 110"/>
                <a:gd name="T6" fmla="*/ 63 w 604"/>
                <a:gd name="T7" fmla="*/ 30 h 110"/>
                <a:gd name="T8" fmla="*/ 100 w 604"/>
                <a:gd name="T9" fmla="*/ 21 h 110"/>
                <a:gd name="T10" fmla="*/ 134 w 604"/>
                <a:gd name="T11" fmla="*/ 13 h 110"/>
                <a:gd name="T12" fmla="*/ 181 w 604"/>
                <a:gd name="T13" fmla="*/ 6 h 110"/>
                <a:gd name="T14" fmla="*/ 225 w 604"/>
                <a:gd name="T15" fmla="*/ 2 h 110"/>
                <a:gd name="T16" fmla="*/ 277 w 604"/>
                <a:gd name="T17" fmla="*/ 0 h 110"/>
                <a:gd name="T18" fmla="*/ 340 w 604"/>
                <a:gd name="T19" fmla="*/ 0 h 110"/>
                <a:gd name="T20" fmla="*/ 407 w 604"/>
                <a:gd name="T21" fmla="*/ 4 h 110"/>
                <a:gd name="T22" fmla="*/ 453 w 604"/>
                <a:gd name="T23" fmla="*/ 10 h 110"/>
                <a:gd name="T24" fmla="*/ 502 w 604"/>
                <a:gd name="T25" fmla="*/ 19 h 110"/>
                <a:gd name="T26" fmla="*/ 549 w 604"/>
                <a:gd name="T27" fmla="*/ 33 h 110"/>
                <a:gd name="T28" fmla="*/ 573 w 604"/>
                <a:gd name="T29" fmla="*/ 47 h 110"/>
                <a:gd name="T30" fmla="*/ 588 w 604"/>
                <a:gd name="T31" fmla="*/ 58 h 110"/>
                <a:gd name="T32" fmla="*/ 603 w 604"/>
                <a:gd name="T33" fmla="*/ 77 h 110"/>
                <a:gd name="T34" fmla="*/ 578 w 604"/>
                <a:gd name="T35" fmla="*/ 87 h 110"/>
                <a:gd name="T36" fmla="*/ 536 w 604"/>
                <a:gd name="T37" fmla="*/ 95 h 110"/>
                <a:gd name="T38" fmla="*/ 485 w 604"/>
                <a:gd name="T39" fmla="*/ 101 h 110"/>
                <a:gd name="T40" fmla="*/ 436 w 604"/>
                <a:gd name="T41" fmla="*/ 106 h 110"/>
                <a:gd name="T42" fmla="*/ 377 w 604"/>
                <a:gd name="T43" fmla="*/ 108 h 110"/>
                <a:gd name="T44" fmla="*/ 313 w 604"/>
                <a:gd name="T45" fmla="*/ 109 h 110"/>
                <a:gd name="T46" fmla="*/ 252 w 604"/>
                <a:gd name="T47" fmla="*/ 109 h 110"/>
                <a:gd name="T48" fmla="*/ 188 w 604"/>
                <a:gd name="T49" fmla="*/ 108 h 110"/>
                <a:gd name="T50" fmla="*/ 117 w 604"/>
                <a:gd name="T51" fmla="*/ 102 h 110"/>
                <a:gd name="T52" fmla="*/ 61 w 604"/>
                <a:gd name="T53" fmla="*/ 96 h 110"/>
                <a:gd name="T54" fmla="*/ 14 w 604"/>
                <a:gd name="T55" fmla="*/ 86 h 110"/>
                <a:gd name="T56" fmla="*/ 0 w 604"/>
                <a:gd name="T57" fmla="*/ 78 h 110"/>
                <a:gd name="T58" fmla="*/ 2 w 604"/>
                <a:gd name="T59" fmla="*/ 7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4" h="110">
                  <a:moveTo>
                    <a:pt x="2" y="70"/>
                  </a:moveTo>
                  <a:lnTo>
                    <a:pt x="14" y="57"/>
                  </a:lnTo>
                  <a:lnTo>
                    <a:pt x="31" y="46"/>
                  </a:lnTo>
                  <a:lnTo>
                    <a:pt x="63" y="30"/>
                  </a:lnTo>
                  <a:lnTo>
                    <a:pt x="100" y="21"/>
                  </a:lnTo>
                  <a:lnTo>
                    <a:pt x="134" y="13"/>
                  </a:lnTo>
                  <a:lnTo>
                    <a:pt x="181" y="6"/>
                  </a:lnTo>
                  <a:lnTo>
                    <a:pt x="225" y="2"/>
                  </a:lnTo>
                  <a:lnTo>
                    <a:pt x="277" y="0"/>
                  </a:lnTo>
                  <a:lnTo>
                    <a:pt x="340" y="0"/>
                  </a:lnTo>
                  <a:lnTo>
                    <a:pt x="407" y="4"/>
                  </a:lnTo>
                  <a:lnTo>
                    <a:pt x="453" y="10"/>
                  </a:lnTo>
                  <a:lnTo>
                    <a:pt x="502" y="19"/>
                  </a:lnTo>
                  <a:lnTo>
                    <a:pt x="549" y="33"/>
                  </a:lnTo>
                  <a:lnTo>
                    <a:pt x="573" y="47"/>
                  </a:lnTo>
                  <a:lnTo>
                    <a:pt x="588" y="58"/>
                  </a:lnTo>
                  <a:lnTo>
                    <a:pt x="603" y="77"/>
                  </a:lnTo>
                  <a:lnTo>
                    <a:pt x="578" y="87"/>
                  </a:lnTo>
                  <a:lnTo>
                    <a:pt x="536" y="95"/>
                  </a:lnTo>
                  <a:lnTo>
                    <a:pt x="485" y="101"/>
                  </a:lnTo>
                  <a:lnTo>
                    <a:pt x="436" y="106"/>
                  </a:lnTo>
                  <a:lnTo>
                    <a:pt x="377" y="108"/>
                  </a:lnTo>
                  <a:lnTo>
                    <a:pt x="313" y="109"/>
                  </a:lnTo>
                  <a:lnTo>
                    <a:pt x="252" y="109"/>
                  </a:lnTo>
                  <a:lnTo>
                    <a:pt x="188" y="108"/>
                  </a:lnTo>
                  <a:lnTo>
                    <a:pt x="117" y="102"/>
                  </a:lnTo>
                  <a:lnTo>
                    <a:pt x="61" y="96"/>
                  </a:lnTo>
                  <a:lnTo>
                    <a:pt x="14" y="86"/>
                  </a:lnTo>
                  <a:lnTo>
                    <a:pt x="0" y="78"/>
                  </a:lnTo>
                  <a:lnTo>
                    <a:pt x="2" y="70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0"/>
            <p:cNvSpPr>
              <a:spLocks noChangeArrowheads="1"/>
            </p:cNvSpPr>
            <p:nvPr/>
          </p:nvSpPr>
          <p:spPr bwMode="grayWhite">
            <a:xfrm>
              <a:off x="4458" y="2879"/>
              <a:ext cx="1074" cy="10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BCF7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grpSp>
          <p:nvGrpSpPr>
            <p:cNvPr id="46" name="Group 11"/>
            <p:cNvGrpSpPr>
              <a:grpSpLocks/>
            </p:cNvGrpSpPr>
            <p:nvPr/>
          </p:nvGrpSpPr>
          <p:grpSpPr bwMode="auto">
            <a:xfrm>
              <a:off x="4458" y="2991"/>
              <a:ext cx="999" cy="797"/>
              <a:chOff x="4458" y="2991"/>
              <a:chExt cx="999" cy="797"/>
            </a:xfrm>
          </p:grpSpPr>
          <p:sp>
            <p:nvSpPr>
              <p:cNvPr id="47" name="Freeform 12"/>
              <p:cNvSpPr>
                <a:spLocks/>
              </p:cNvSpPr>
              <p:nvPr/>
            </p:nvSpPr>
            <p:spPr bwMode="grayWhite">
              <a:xfrm>
                <a:off x="4599" y="3283"/>
                <a:ext cx="1" cy="17"/>
              </a:xfrm>
              <a:custGeom>
                <a:avLst/>
                <a:gdLst>
                  <a:gd name="T0" fmla="*/ 0 w 1"/>
                  <a:gd name="T1" fmla="*/ 0 h 17"/>
                  <a:gd name="T2" fmla="*/ 0 w 1"/>
                  <a:gd name="T3" fmla="*/ 16 h 17"/>
                  <a:gd name="T4" fmla="*/ 0 w 1"/>
                  <a:gd name="T5" fmla="*/ 16 h 17"/>
                  <a:gd name="T6" fmla="*/ 0 w 1"/>
                  <a:gd name="T7" fmla="*/ 6 h 17"/>
                  <a:gd name="T8" fmla="*/ 0 w 1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7">
                    <a:moveTo>
                      <a:pt x="0" y="0"/>
                    </a:moveTo>
                    <a:lnTo>
                      <a:pt x="0" y="16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13"/>
              <p:cNvSpPr>
                <a:spLocks/>
              </p:cNvSpPr>
              <p:nvPr/>
            </p:nvSpPr>
            <p:spPr bwMode="grayWhite">
              <a:xfrm>
                <a:off x="4616" y="3305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0 h 17"/>
                  <a:gd name="T4" fmla="*/ 16 w 17"/>
                  <a:gd name="T5" fmla="*/ 16 h 17"/>
                  <a:gd name="T6" fmla="*/ 0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14"/>
              <p:cNvSpPr>
                <a:spLocks/>
              </p:cNvSpPr>
              <p:nvPr/>
            </p:nvSpPr>
            <p:spPr bwMode="grayWhite">
              <a:xfrm>
                <a:off x="4674" y="3275"/>
                <a:ext cx="37" cy="35"/>
              </a:xfrm>
              <a:custGeom>
                <a:avLst/>
                <a:gdLst>
                  <a:gd name="T0" fmla="*/ 36 w 37"/>
                  <a:gd name="T1" fmla="*/ 0 h 35"/>
                  <a:gd name="T2" fmla="*/ 22 w 37"/>
                  <a:gd name="T3" fmla="*/ 0 h 35"/>
                  <a:gd name="T4" fmla="*/ 14 w 37"/>
                  <a:gd name="T5" fmla="*/ 9 h 35"/>
                  <a:gd name="T6" fmla="*/ 9 w 37"/>
                  <a:gd name="T7" fmla="*/ 9 h 35"/>
                  <a:gd name="T8" fmla="*/ 5 w 37"/>
                  <a:gd name="T9" fmla="*/ 13 h 35"/>
                  <a:gd name="T10" fmla="*/ 0 w 37"/>
                  <a:gd name="T11" fmla="*/ 13 h 35"/>
                  <a:gd name="T12" fmla="*/ 0 w 37"/>
                  <a:gd name="T13" fmla="*/ 25 h 35"/>
                  <a:gd name="T14" fmla="*/ 8 w 37"/>
                  <a:gd name="T15" fmla="*/ 34 h 35"/>
                  <a:gd name="T16" fmla="*/ 29 w 37"/>
                  <a:gd name="T17" fmla="*/ 34 h 35"/>
                  <a:gd name="T18" fmla="*/ 36 w 37"/>
                  <a:gd name="T19" fmla="*/ 25 h 35"/>
                  <a:gd name="T20" fmla="*/ 36 w 37"/>
                  <a:gd name="T21" fmla="*/ 0 h 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" h="35">
                    <a:moveTo>
                      <a:pt x="36" y="0"/>
                    </a:moveTo>
                    <a:lnTo>
                      <a:pt x="22" y="0"/>
                    </a:lnTo>
                    <a:lnTo>
                      <a:pt x="14" y="9"/>
                    </a:lnTo>
                    <a:lnTo>
                      <a:pt x="9" y="9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8" y="34"/>
                    </a:lnTo>
                    <a:lnTo>
                      <a:pt x="29" y="34"/>
                    </a:lnTo>
                    <a:lnTo>
                      <a:pt x="36" y="25"/>
                    </a:lnTo>
                    <a:lnTo>
                      <a:pt x="36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5"/>
              <p:cNvSpPr>
                <a:spLocks/>
              </p:cNvSpPr>
              <p:nvPr/>
            </p:nvSpPr>
            <p:spPr bwMode="grayWhite">
              <a:xfrm>
                <a:off x="4458" y="3303"/>
                <a:ext cx="324" cy="422"/>
              </a:xfrm>
              <a:custGeom>
                <a:avLst/>
                <a:gdLst>
                  <a:gd name="T0" fmla="*/ 76 w 324"/>
                  <a:gd name="T1" fmla="*/ 0 h 422"/>
                  <a:gd name="T2" fmla="*/ 71 w 324"/>
                  <a:gd name="T3" fmla="*/ 11 h 422"/>
                  <a:gd name="T4" fmla="*/ 45 w 324"/>
                  <a:gd name="T5" fmla="*/ 33 h 422"/>
                  <a:gd name="T6" fmla="*/ 40 w 324"/>
                  <a:gd name="T7" fmla="*/ 53 h 422"/>
                  <a:gd name="T8" fmla="*/ 21 w 324"/>
                  <a:gd name="T9" fmla="*/ 68 h 422"/>
                  <a:gd name="T10" fmla="*/ 8 w 324"/>
                  <a:gd name="T11" fmla="*/ 96 h 422"/>
                  <a:gd name="T12" fmla="*/ 8 w 324"/>
                  <a:gd name="T13" fmla="*/ 114 h 422"/>
                  <a:gd name="T14" fmla="*/ 0 w 324"/>
                  <a:gd name="T15" fmla="*/ 144 h 422"/>
                  <a:gd name="T16" fmla="*/ 11 w 324"/>
                  <a:gd name="T17" fmla="*/ 157 h 422"/>
                  <a:gd name="T18" fmla="*/ 40 w 324"/>
                  <a:gd name="T19" fmla="*/ 195 h 422"/>
                  <a:gd name="T20" fmla="*/ 48 w 324"/>
                  <a:gd name="T21" fmla="*/ 190 h 422"/>
                  <a:gd name="T22" fmla="*/ 99 w 324"/>
                  <a:gd name="T23" fmla="*/ 190 h 422"/>
                  <a:gd name="T24" fmla="*/ 123 w 324"/>
                  <a:gd name="T25" fmla="*/ 199 h 422"/>
                  <a:gd name="T26" fmla="*/ 121 w 324"/>
                  <a:gd name="T27" fmla="*/ 229 h 422"/>
                  <a:gd name="T28" fmla="*/ 138 w 324"/>
                  <a:gd name="T29" fmla="*/ 268 h 422"/>
                  <a:gd name="T30" fmla="*/ 137 w 324"/>
                  <a:gd name="T31" fmla="*/ 279 h 422"/>
                  <a:gd name="T32" fmla="*/ 144 w 324"/>
                  <a:gd name="T33" fmla="*/ 291 h 422"/>
                  <a:gd name="T34" fmla="*/ 133 w 324"/>
                  <a:gd name="T35" fmla="*/ 319 h 422"/>
                  <a:gd name="T36" fmla="*/ 146 w 324"/>
                  <a:gd name="T37" fmla="*/ 354 h 422"/>
                  <a:gd name="T38" fmla="*/ 153 w 324"/>
                  <a:gd name="T39" fmla="*/ 382 h 422"/>
                  <a:gd name="T40" fmla="*/ 162 w 324"/>
                  <a:gd name="T41" fmla="*/ 399 h 422"/>
                  <a:gd name="T42" fmla="*/ 171 w 324"/>
                  <a:gd name="T43" fmla="*/ 421 h 422"/>
                  <a:gd name="T44" fmla="*/ 188 w 324"/>
                  <a:gd name="T45" fmla="*/ 418 h 422"/>
                  <a:gd name="T46" fmla="*/ 216 w 324"/>
                  <a:gd name="T47" fmla="*/ 402 h 422"/>
                  <a:gd name="T48" fmla="*/ 229 w 324"/>
                  <a:gd name="T49" fmla="*/ 382 h 422"/>
                  <a:gd name="T50" fmla="*/ 228 w 324"/>
                  <a:gd name="T51" fmla="*/ 369 h 422"/>
                  <a:gd name="T52" fmla="*/ 245 w 324"/>
                  <a:gd name="T53" fmla="*/ 359 h 422"/>
                  <a:gd name="T54" fmla="*/ 242 w 324"/>
                  <a:gd name="T55" fmla="*/ 340 h 422"/>
                  <a:gd name="T56" fmla="*/ 267 w 324"/>
                  <a:gd name="T57" fmla="*/ 310 h 422"/>
                  <a:gd name="T58" fmla="*/ 271 w 324"/>
                  <a:gd name="T59" fmla="*/ 285 h 422"/>
                  <a:gd name="T60" fmla="*/ 264 w 324"/>
                  <a:gd name="T61" fmla="*/ 277 h 422"/>
                  <a:gd name="T62" fmla="*/ 267 w 324"/>
                  <a:gd name="T63" fmla="*/ 267 h 422"/>
                  <a:gd name="T64" fmla="*/ 261 w 324"/>
                  <a:gd name="T65" fmla="*/ 258 h 422"/>
                  <a:gd name="T66" fmla="*/ 280 w 324"/>
                  <a:gd name="T67" fmla="*/ 234 h 422"/>
                  <a:gd name="T68" fmla="*/ 280 w 324"/>
                  <a:gd name="T69" fmla="*/ 222 h 422"/>
                  <a:gd name="T70" fmla="*/ 306 w 324"/>
                  <a:gd name="T71" fmla="*/ 202 h 422"/>
                  <a:gd name="T72" fmla="*/ 323 w 324"/>
                  <a:gd name="T73" fmla="*/ 148 h 422"/>
                  <a:gd name="T74" fmla="*/ 299 w 324"/>
                  <a:gd name="T75" fmla="*/ 162 h 422"/>
                  <a:gd name="T76" fmla="*/ 278 w 324"/>
                  <a:gd name="T77" fmla="*/ 156 h 422"/>
                  <a:gd name="T78" fmla="*/ 281 w 324"/>
                  <a:gd name="T79" fmla="*/ 143 h 422"/>
                  <a:gd name="T80" fmla="*/ 260 w 324"/>
                  <a:gd name="T81" fmla="*/ 129 h 422"/>
                  <a:gd name="T82" fmla="*/ 250 w 324"/>
                  <a:gd name="T83" fmla="*/ 94 h 422"/>
                  <a:gd name="T84" fmla="*/ 230 w 324"/>
                  <a:gd name="T85" fmla="*/ 66 h 422"/>
                  <a:gd name="T86" fmla="*/ 230 w 324"/>
                  <a:gd name="T87" fmla="*/ 47 h 422"/>
                  <a:gd name="T88" fmla="*/ 219 w 324"/>
                  <a:gd name="T89" fmla="*/ 46 h 422"/>
                  <a:gd name="T90" fmla="*/ 212 w 324"/>
                  <a:gd name="T91" fmla="*/ 49 h 422"/>
                  <a:gd name="T92" fmla="*/ 182 w 324"/>
                  <a:gd name="T93" fmla="*/ 38 h 422"/>
                  <a:gd name="T94" fmla="*/ 174 w 324"/>
                  <a:gd name="T95" fmla="*/ 46 h 422"/>
                  <a:gd name="T96" fmla="*/ 167 w 324"/>
                  <a:gd name="T97" fmla="*/ 56 h 422"/>
                  <a:gd name="T98" fmla="*/ 151 w 324"/>
                  <a:gd name="T99" fmla="*/ 38 h 422"/>
                  <a:gd name="T100" fmla="*/ 135 w 324"/>
                  <a:gd name="T101" fmla="*/ 33 h 422"/>
                  <a:gd name="T102" fmla="*/ 134 w 324"/>
                  <a:gd name="T103" fmla="*/ 10 h 422"/>
                  <a:gd name="T104" fmla="*/ 111 w 324"/>
                  <a:gd name="T105" fmla="*/ 14 h 422"/>
                  <a:gd name="T106" fmla="*/ 96 w 324"/>
                  <a:gd name="T107" fmla="*/ 9 h 422"/>
                  <a:gd name="T108" fmla="*/ 76 w 324"/>
                  <a:gd name="T109" fmla="*/ 0 h 4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24" h="422">
                    <a:moveTo>
                      <a:pt x="76" y="0"/>
                    </a:moveTo>
                    <a:lnTo>
                      <a:pt x="71" y="11"/>
                    </a:lnTo>
                    <a:lnTo>
                      <a:pt x="45" y="33"/>
                    </a:lnTo>
                    <a:lnTo>
                      <a:pt x="40" y="53"/>
                    </a:lnTo>
                    <a:lnTo>
                      <a:pt x="21" y="68"/>
                    </a:lnTo>
                    <a:lnTo>
                      <a:pt x="8" y="96"/>
                    </a:lnTo>
                    <a:lnTo>
                      <a:pt x="8" y="114"/>
                    </a:lnTo>
                    <a:lnTo>
                      <a:pt x="0" y="144"/>
                    </a:lnTo>
                    <a:lnTo>
                      <a:pt x="11" y="157"/>
                    </a:lnTo>
                    <a:lnTo>
                      <a:pt x="40" y="195"/>
                    </a:lnTo>
                    <a:lnTo>
                      <a:pt x="48" y="190"/>
                    </a:lnTo>
                    <a:lnTo>
                      <a:pt x="99" y="190"/>
                    </a:lnTo>
                    <a:lnTo>
                      <a:pt x="123" y="199"/>
                    </a:lnTo>
                    <a:lnTo>
                      <a:pt x="121" y="229"/>
                    </a:lnTo>
                    <a:lnTo>
                      <a:pt x="138" y="268"/>
                    </a:lnTo>
                    <a:lnTo>
                      <a:pt x="137" y="279"/>
                    </a:lnTo>
                    <a:lnTo>
                      <a:pt x="144" y="291"/>
                    </a:lnTo>
                    <a:lnTo>
                      <a:pt x="133" y="319"/>
                    </a:lnTo>
                    <a:lnTo>
                      <a:pt x="146" y="354"/>
                    </a:lnTo>
                    <a:lnTo>
                      <a:pt x="153" y="382"/>
                    </a:lnTo>
                    <a:lnTo>
                      <a:pt x="162" y="399"/>
                    </a:lnTo>
                    <a:lnTo>
                      <a:pt x="171" y="421"/>
                    </a:lnTo>
                    <a:lnTo>
                      <a:pt x="188" y="418"/>
                    </a:lnTo>
                    <a:lnTo>
                      <a:pt x="216" y="402"/>
                    </a:lnTo>
                    <a:lnTo>
                      <a:pt x="229" y="382"/>
                    </a:lnTo>
                    <a:lnTo>
                      <a:pt x="228" y="369"/>
                    </a:lnTo>
                    <a:lnTo>
                      <a:pt x="245" y="359"/>
                    </a:lnTo>
                    <a:lnTo>
                      <a:pt x="242" y="340"/>
                    </a:lnTo>
                    <a:lnTo>
                      <a:pt x="267" y="310"/>
                    </a:lnTo>
                    <a:lnTo>
                      <a:pt x="271" y="285"/>
                    </a:lnTo>
                    <a:lnTo>
                      <a:pt x="264" y="277"/>
                    </a:lnTo>
                    <a:lnTo>
                      <a:pt x="267" y="267"/>
                    </a:lnTo>
                    <a:lnTo>
                      <a:pt x="261" y="258"/>
                    </a:lnTo>
                    <a:lnTo>
                      <a:pt x="280" y="234"/>
                    </a:lnTo>
                    <a:lnTo>
                      <a:pt x="280" y="222"/>
                    </a:lnTo>
                    <a:lnTo>
                      <a:pt x="306" y="202"/>
                    </a:lnTo>
                    <a:lnTo>
                      <a:pt x="323" y="148"/>
                    </a:lnTo>
                    <a:lnTo>
                      <a:pt x="299" y="162"/>
                    </a:lnTo>
                    <a:lnTo>
                      <a:pt x="278" y="156"/>
                    </a:lnTo>
                    <a:lnTo>
                      <a:pt x="281" y="143"/>
                    </a:lnTo>
                    <a:lnTo>
                      <a:pt x="260" y="129"/>
                    </a:lnTo>
                    <a:lnTo>
                      <a:pt x="250" y="94"/>
                    </a:lnTo>
                    <a:lnTo>
                      <a:pt x="230" y="66"/>
                    </a:lnTo>
                    <a:lnTo>
                      <a:pt x="230" y="47"/>
                    </a:lnTo>
                    <a:lnTo>
                      <a:pt x="219" y="46"/>
                    </a:lnTo>
                    <a:lnTo>
                      <a:pt x="212" y="49"/>
                    </a:lnTo>
                    <a:lnTo>
                      <a:pt x="182" y="38"/>
                    </a:lnTo>
                    <a:lnTo>
                      <a:pt x="174" y="46"/>
                    </a:lnTo>
                    <a:lnTo>
                      <a:pt x="167" y="56"/>
                    </a:lnTo>
                    <a:lnTo>
                      <a:pt x="151" y="38"/>
                    </a:lnTo>
                    <a:lnTo>
                      <a:pt x="135" y="33"/>
                    </a:lnTo>
                    <a:lnTo>
                      <a:pt x="134" y="10"/>
                    </a:lnTo>
                    <a:lnTo>
                      <a:pt x="111" y="14"/>
                    </a:lnTo>
                    <a:lnTo>
                      <a:pt x="96" y="9"/>
                    </a:lnTo>
                    <a:lnTo>
                      <a:pt x="76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grayWhite">
              <a:xfrm>
                <a:off x="5205" y="3408"/>
                <a:ext cx="17" cy="21"/>
              </a:xfrm>
              <a:custGeom>
                <a:avLst/>
                <a:gdLst>
                  <a:gd name="T0" fmla="*/ 7 w 17"/>
                  <a:gd name="T1" fmla="*/ 0 h 21"/>
                  <a:gd name="T2" fmla="*/ 9 w 17"/>
                  <a:gd name="T3" fmla="*/ 5 h 21"/>
                  <a:gd name="T4" fmla="*/ 7 w 17"/>
                  <a:gd name="T5" fmla="*/ 10 h 21"/>
                  <a:gd name="T6" fmla="*/ 7 w 17"/>
                  <a:gd name="T7" fmla="*/ 14 h 21"/>
                  <a:gd name="T8" fmla="*/ 16 w 17"/>
                  <a:gd name="T9" fmla="*/ 17 h 21"/>
                  <a:gd name="T10" fmla="*/ 16 w 17"/>
                  <a:gd name="T11" fmla="*/ 20 h 21"/>
                  <a:gd name="T12" fmla="*/ 9 w 17"/>
                  <a:gd name="T13" fmla="*/ 17 h 21"/>
                  <a:gd name="T14" fmla="*/ 3 w 17"/>
                  <a:gd name="T15" fmla="*/ 20 h 21"/>
                  <a:gd name="T16" fmla="*/ 0 w 17"/>
                  <a:gd name="T17" fmla="*/ 17 h 21"/>
                  <a:gd name="T18" fmla="*/ 3 w 17"/>
                  <a:gd name="T19" fmla="*/ 14 h 21"/>
                  <a:gd name="T20" fmla="*/ 0 w 17"/>
                  <a:gd name="T21" fmla="*/ 10 h 21"/>
                  <a:gd name="T22" fmla="*/ 3 w 17"/>
                  <a:gd name="T23" fmla="*/ 2 h 21"/>
                  <a:gd name="T24" fmla="*/ 7 w 17"/>
                  <a:gd name="T25" fmla="*/ 0 h 2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" h="21">
                    <a:moveTo>
                      <a:pt x="7" y="0"/>
                    </a:moveTo>
                    <a:lnTo>
                      <a:pt x="9" y="5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16" y="17"/>
                    </a:lnTo>
                    <a:lnTo>
                      <a:pt x="16" y="20"/>
                    </a:lnTo>
                    <a:lnTo>
                      <a:pt x="9" y="17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0" y="10"/>
                    </a:lnTo>
                    <a:lnTo>
                      <a:pt x="3" y="2"/>
                    </a:lnTo>
                    <a:lnTo>
                      <a:pt x="7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7"/>
              <p:cNvSpPr>
                <a:spLocks/>
              </p:cNvSpPr>
              <p:nvPr/>
            </p:nvSpPr>
            <p:spPr bwMode="grayWhite">
              <a:xfrm>
                <a:off x="5144" y="3496"/>
                <a:ext cx="49" cy="70"/>
              </a:xfrm>
              <a:custGeom>
                <a:avLst/>
                <a:gdLst>
                  <a:gd name="T0" fmla="*/ 0 w 49"/>
                  <a:gd name="T1" fmla="*/ 34 h 70"/>
                  <a:gd name="T2" fmla="*/ 17 w 49"/>
                  <a:gd name="T3" fmla="*/ 34 h 70"/>
                  <a:gd name="T4" fmla="*/ 37 w 49"/>
                  <a:gd name="T5" fmla="*/ 0 h 70"/>
                  <a:gd name="T6" fmla="*/ 48 w 49"/>
                  <a:gd name="T7" fmla="*/ 20 h 70"/>
                  <a:gd name="T8" fmla="*/ 39 w 49"/>
                  <a:gd name="T9" fmla="*/ 69 h 70"/>
                  <a:gd name="T10" fmla="*/ 3 w 49"/>
                  <a:gd name="T11" fmla="*/ 57 h 70"/>
                  <a:gd name="T12" fmla="*/ 0 w 49"/>
                  <a:gd name="T13" fmla="*/ 34 h 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9" h="70">
                    <a:moveTo>
                      <a:pt x="0" y="34"/>
                    </a:moveTo>
                    <a:lnTo>
                      <a:pt x="17" y="34"/>
                    </a:lnTo>
                    <a:lnTo>
                      <a:pt x="37" y="0"/>
                    </a:lnTo>
                    <a:lnTo>
                      <a:pt x="48" y="20"/>
                    </a:lnTo>
                    <a:lnTo>
                      <a:pt x="39" y="69"/>
                    </a:lnTo>
                    <a:lnTo>
                      <a:pt x="3" y="57"/>
                    </a:lnTo>
                    <a:lnTo>
                      <a:pt x="0" y="3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8"/>
              <p:cNvSpPr>
                <a:spLocks/>
              </p:cNvSpPr>
              <p:nvPr/>
            </p:nvSpPr>
            <p:spPr bwMode="grayWhite">
              <a:xfrm>
                <a:off x="5241" y="3523"/>
                <a:ext cx="84" cy="67"/>
              </a:xfrm>
              <a:custGeom>
                <a:avLst/>
                <a:gdLst>
                  <a:gd name="T0" fmla="*/ 5 w 84"/>
                  <a:gd name="T1" fmla="*/ 15 h 67"/>
                  <a:gd name="T2" fmla="*/ 0 w 84"/>
                  <a:gd name="T3" fmla="*/ 0 h 67"/>
                  <a:gd name="T4" fmla="*/ 27 w 84"/>
                  <a:gd name="T5" fmla="*/ 6 h 67"/>
                  <a:gd name="T6" fmla="*/ 67 w 84"/>
                  <a:gd name="T7" fmla="*/ 22 h 67"/>
                  <a:gd name="T8" fmla="*/ 67 w 84"/>
                  <a:gd name="T9" fmla="*/ 34 h 67"/>
                  <a:gd name="T10" fmla="*/ 83 w 84"/>
                  <a:gd name="T11" fmla="*/ 66 h 67"/>
                  <a:gd name="T12" fmla="*/ 52 w 84"/>
                  <a:gd name="T13" fmla="*/ 36 h 67"/>
                  <a:gd name="T14" fmla="*/ 31 w 84"/>
                  <a:gd name="T15" fmla="*/ 38 h 67"/>
                  <a:gd name="T16" fmla="*/ 5 w 84"/>
                  <a:gd name="T17" fmla="*/ 15 h 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4" h="67">
                    <a:moveTo>
                      <a:pt x="5" y="15"/>
                    </a:moveTo>
                    <a:lnTo>
                      <a:pt x="0" y="0"/>
                    </a:lnTo>
                    <a:lnTo>
                      <a:pt x="27" y="6"/>
                    </a:lnTo>
                    <a:lnTo>
                      <a:pt x="67" y="22"/>
                    </a:lnTo>
                    <a:lnTo>
                      <a:pt x="67" y="34"/>
                    </a:lnTo>
                    <a:lnTo>
                      <a:pt x="83" y="66"/>
                    </a:lnTo>
                    <a:lnTo>
                      <a:pt x="52" y="36"/>
                    </a:lnTo>
                    <a:lnTo>
                      <a:pt x="31" y="38"/>
                    </a:lnTo>
                    <a:lnTo>
                      <a:pt x="5" y="15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19"/>
              <p:cNvSpPr>
                <a:spLocks/>
              </p:cNvSpPr>
              <p:nvPr/>
            </p:nvSpPr>
            <p:spPr bwMode="grayWhite">
              <a:xfrm>
                <a:off x="5400" y="3660"/>
                <a:ext cx="57" cy="73"/>
              </a:xfrm>
              <a:custGeom>
                <a:avLst/>
                <a:gdLst>
                  <a:gd name="T0" fmla="*/ 34 w 57"/>
                  <a:gd name="T1" fmla="*/ 0 h 73"/>
                  <a:gd name="T2" fmla="*/ 56 w 57"/>
                  <a:gd name="T3" fmla="*/ 21 h 73"/>
                  <a:gd name="T4" fmla="*/ 11 w 57"/>
                  <a:gd name="T5" fmla="*/ 72 h 73"/>
                  <a:gd name="T6" fmla="*/ 0 w 57"/>
                  <a:gd name="T7" fmla="*/ 60 h 73"/>
                  <a:gd name="T8" fmla="*/ 32 w 57"/>
                  <a:gd name="T9" fmla="*/ 28 h 73"/>
                  <a:gd name="T10" fmla="*/ 34 w 57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73">
                    <a:moveTo>
                      <a:pt x="34" y="0"/>
                    </a:moveTo>
                    <a:lnTo>
                      <a:pt x="56" y="21"/>
                    </a:lnTo>
                    <a:lnTo>
                      <a:pt x="11" y="72"/>
                    </a:lnTo>
                    <a:lnTo>
                      <a:pt x="0" y="60"/>
                    </a:lnTo>
                    <a:lnTo>
                      <a:pt x="32" y="28"/>
                    </a:lnTo>
                    <a:lnTo>
                      <a:pt x="34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20"/>
              <p:cNvSpPr>
                <a:spLocks/>
              </p:cNvSpPr>
              <p:nvPr/>
            </p:nvSpPr>
            <p:spPr bwMode="grayWhite">
              <a:xfrm>
                <a:off x="4558" y="3167"/>
                <a:ext cx="29" cy="48"/>
              </a:xfrm>
              <a:custGeom>
                <a:avLst/>
                <a:gdLst>
                  <a:gd name="T0" fmla="*/ 28 w 29"/>
                  <a:gd name="T1" fmla="*/ 36 h 48"/>
                  <a:gd name="T2" fmla="*/ 20 w 29"/>
                  <a:gd name="T3" fmla="*/ 31 h 48"/>
                  <a:gd name="T4" fmla="*/ 20 w 29"/>
                  <a:gd name="T5" fmla="*/ 10 h 48"/>
                  <a:gd name="T6" fmla="*/ 24 w 29"/>
                  <a:gd name="T7" fmla="*/ 5 h 48"/>
                  <a:gd name="T8" fmla="*/ 17 w 29"/>
                  <a:gd name="T9" fmla="*/ 5 h 48"/>
                  <a:gd name="T10" fmla="*/ 21 w 29"/>
                  <a:gd name="T11" fmla="*/ 0 h 48"/>
                  <a:gd name="T12" fmla="*/ 16 w 29"/>
                  <a:gd name="T13" fmla="*/ 0 h 48"/>
                  <a:gd name="T14" fmla="*/ 10 w 29"/>
                  <a:gd name="T15" fmla="*/ 6 h 48"/>
                  <a:gd name="T16" fmla="*/ 10 w 29"/>
                  <a:gd name="T17" fmla="*/ 19 h 48"/>
                  <a:gd name="T18" fmla="*/ 13 w 29"/>
                  <a:gd name="T19" fmla="*/ 22 h 48"/>
                  <a:gd name="T20" fmla="*/ 13 w 29"/>
                  <a:gd name="T21" fmla="*/ 28 h 48"/>
                  <a:gd name="T22" fmla="*/ 11 w 29"/>
                  <a:gd name="T23" fmla="*/ 28 h 48"/>
                  <a:gd name="T24" fmla="*/ 6 w 29"/>
                  <a:gd name="T25" fmla="*/ 33 h 48"/>
                  <a:gd name="T26" fmla="*/ 6 w 29"/>
                  <a:gd name="T27" fmla="*/ 38 h 48"/>
                  <a:gd name="T28" fmla="*/ 0 w 29"/>
                  <a:gd name="T29" fmla="*/ 47 h 48"/>
                  <a:gd name="T30" fmla="*/ 21 w 29"/>
                  <a:gd name="T31" fmla="*/ 47 h 48"/>
                  <a:gd name="T32" fmla="*/ 28 w 29"/>
                  <a:gd name="T33" fmla="*/ 36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9" h="48">
                    <a:moveTo>
                      <a:pt x="28" y="36"/>
                    </a:moveTo>
                    <a:lnTo>
                      <a:pt x="20" y="31"/>
                    </a:lnTo>
                    <a:lnTo>
                      <a:pt x="20" y="10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10" y="19"/>
                    </a:lnTo>
                    <a:lnTo>
                      <a:pt x="13" y="22"/>
                    </a:lnTo>
                    <a:lnTo>
                      <a:pt x="13" y="28"/>
                    </a:lnTo>
                    <a:lnTo>
                      <a:pt x="11" y="28"/>
                    </a:lnTo>
                    <a:lnTo>
                      <a:pt x="6" y="33"/>
                    </a:lnTo>
                    <a:lnTo>
                      <a:pt x="6" y="38"/>
                    </a:lnTo>
                    <a:lnTo>
                      <a:pt x="0" y="47"/>
                    </a:lnTo>
                    <a:lnTo>
                      <a:pt x="21" y="47"/>
                    </a:lnTo>
                    <a:lnTo>
                      <a:pt x="28" y="3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21"/>
              <p:cNvSpPr>
                <a:spLocks/>
              </p:cNvSpPr>
              <p:nvPr/>
            </p:nvSpPr>
            <p:spPr bwMode="grayWhite">
              <a:xfrm>
                <a:off x="4549" y="3183"/>
                <a:ext cx="17" cy="17"/>
              </a:xfrm>
              <a:custGeom>
                <a:avLst/>
                <a:gdLst>
                  <a:gd name="T0" fmla="*/ 13 w 17"/>
                  <a:gd name="T1" fmla="*/ 5 h 17"/>
                  <a:gd name="T2" fmla="*/ 16 w 17"/>
                  <a:gd name="T3" fmla="*/ 5 h 17"/>
                  <a:gd name="T4" fmla="*/ 16 w 17"/>
                  <a:gd name="T5" fmla="*/ 0 h 17"/>
                  <a:gd name="T6" fmla="*/ 10 w 17"/>
                  <a:gd name="T7" fmla="*/ 0 h 17"/>
                  <a:gd name="T8" fmla="*/ 0 w 17"/>
                  <a:gd name="T9" fmla="*/ 10 h 17"/>
                  <a:gd name="T10" fmla="*/ 0 w 17"/>
                  <a:gd name="T11" fmla="*/ 16 h 17"/>
                  <a:gd name="T12" fmla="*/ 9 w 17"/>
                  <a:gd name="T13" fmla="*/ 16 h 17"/>
                  <a:gd name="T14" fmla="*/ 13 w 17"/>
                  <a:gd name="T15" fmla="*/ 11 h 17"/>
                  <a:gd name="T16" fmla="*/ 13 w 17"/>
                  <a:gd name="T17" fmla="*/ 5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3" y="5"/>
                    </a:moveTo>
                    <a:lnTo>
                      <a:pt x="16" y="5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9" y="16"/>
                    </a:lnTo>
                    <a:lnTo>
                      <a:pt x="13" y="11"/>
                    </a:lnTo>
                    <a:lnTo>
                      <a:pt x="13" y="5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22"/>
              <p:cNvSpPr>
                <a:spLocks/>
              </p:cNvSpPr>
              <p:nvPr/>
            </p:nvSpPr>
            <p:spPr bwMode="grayWhite">
              <a:xfrm>
                <a:off x="4527" y="3155"/>
                <a:ext cx="184" cy="155"/>
              </a:xfrm>
              <a:custGeom>
                <a:avLst/>
                <a:gdLst>
                  <a:gd name="T0" fmla="*/ 120 w 184"/>
                  <a:gd name="T1" fmla="*/ 10 h 155"/>
                  <a:gd name="T2" fmla="*/ 144 w 184"/>
                  <a:gd name="T3" fmla="*/ 14 h 155"/>
                  <a:gd name="T4" fmla="*/ 129 w 184"/>
                  <a:gd name="T5" fmla="*/ 20 h 155"/>
                  <a:gd name="T6" fmla="*/ 123 w 184"/>
                  <a:gd name="T7" fmla="*/ 29 h 155"/>
                  <a:gd name="T8" fmla="*/ 114 w 184"/>
                  <a:gd name="T9" fmla="*/ 50 h 155"/>
                  <a:gd name="T10" fmla="*/ 100 w 184"/>
                  <a:gd name="T11" fmla="*/ 51 h 155"/>
                  <a:gd name="T12" fmla="*/ 88 w 184"/>
                  <a:gd name="T13" fmla="*/ 49 h 155"/>
                  <a:gd name="T14" fmla="*/ 94 w 184"/>
                  <a:gd name="T15" fmla="*/ 39 h 155"/>
                  <a:gd name="T16" fmla="*/ 88 w 184"/>
                  <a:gd name="T17" fmla="*/ 26 h 155"/>
                  <a:gd name="T18" fmla="*/ 81 w 184"/>
                  <a:gd name="T19" fmla="*/ 49 h 155"/>
                  <a:gd name="T20" fmla="*/ 62 w 184"/>
                  <a:gd name="T21" fmla="*/ 60 h 155"/>
                  <a:gd name="T22" fmla="*/ 52 w 184"/>
                  <a:gd name="T23" fmla="*/ 67 h 155"/>
                  <a:gd name="T24" fmla="*/ 38 w 184"/>
                  <a:gd name="T25" fmla="*/ 77 h 155"/>
                  <a:gd name="T26" fmla="*/ 30 w 184"/>
                  <a:gd name="T27" fmla="*/ 102 h 155"/>
                  <a:gd name="T28" fmla="*/ 5 w 184"/>
                  <a:gd name="T29" fmla="*/ 93 h 155"/>
                  <a:gd name="T30" fmla="*/ 0 w 184"/>
                  <a:gd name="T31" fmla="*/ 111 h 155"/>
                  <a:gd name="T32" fmla="*/ 10 w 184"/>
                  <a:gd name="T33" fmla="*/ 138 h 155"/>
                  <a:gd name="T34" fmla="*/ 50 w 184"/>
                  <a:gd name="T35" fmla="*/ 109 h 155"/>
                  <a:gd name="T36" fmla="*/ 75 w 184"/>
                  <a:gd name="T37" fmla="*/ 103 h 155"/>
                  <a:gd name="T38" fmla="*/ 79 w 184"/>
                  <a:gd name="T39" fmla="*/ 115 h 155"/>
                  <a:gd name="T40" fmla="*/ 99 w 184"/>
                  <a:gd name="T41" fmla="*/ 143 h 155"/>
                  <a:gd name="T42" fmla="*/ 101 w 184"/>
                  <a:gd name="T43" fmla="*/ 135 h 155"/>
                  <a:gd name="T44" fmla="*/ 107 w 184"/>
                  <a:gd name="T45" fmla="*/ 135 h 155"/>
                  <a:gd name="T46" fmla="*/ 88 w 184"/>
                  <a:gd name="T47" fmla="*/ 108 h 155"/>
                  <a:gd name="T48" fmla="*/ 94 w 184"/>
                  <a:gd name="T49" fmla="*/ 99 h 155"/>
                  <a:gd name="T50" fmla="*/ 114 w 184"/>
                  <a:gd name="T51" fmla="*/ 127 h 155"/>
                  <a:gd name="T52" fmla="*/ 123 w 184"/>
                  <a:gd name="T53" fmla="*/ 144 h 155"/>
                  <a:gd name="T54" fmla="*/ 127 w 184"/>
                  <a:gd name="T55" fmla="*/ 154 h 155"/>
                  <a:gd name="T56" fmla="*/ 131 w 184"/>
                  <a:gd name="T57" fmla="*/ 136 h 155"/>
                  <a:gd name="T58" fmla="*/ 144 w 184"/>
                  <a:gd name="T59" fmla="*/ 130 h 155"/>
                  <a:gd name="T60" fmla="*/ 153 w 184"/>
                  <a:gd name="T61" fmla="*/ 126 h 155"/>
                  <a:gd name="T62" fmla="*/ 150 w 184"/>
                  <a:gd name="T63" fmla="*/ 113 h 155"/>
                  <a:gd name="T64" fmla="*/ 157 w 184"/>
                  <a:gd name="T65" fmla="*/ 90 h 155"/>
                  <a:gd name="T66" fmla="*/ 166 w 184"/>
                  <a:gd name="T67" fmla="*/ 93 h 155"/>
                  <a:gd name="T68" fmla="*/ 169 w 184"/>
                  <a:gd name="T69" fmla="*/ 103 h 155"/>
                  <a:gd name="T70" fmla="*/ 177 w 184"/>
                  <a:gd name="T71" fmla="*/ 98 h 155"/>
                  <a:gd name="T72" fmla="*/ 175 w 184"/>
                  <a:gd name="T73" fmla="*/ 95 h 155"/>
                  <a:gd name="T74" fmla="*/ 180 w 184"/>
                  <a:gd name="T75" fmla="*/ 81 h 155"/>
                  <a:gd name="T76" fmla="*/ 183 w 184"/>
                  <a:gd name="T77" fmla="*/ 98 h 155"/>
                  <a:gd name="T78" fmla="*/ 120 w 184"/>
                  <a:gd name="T79" fmla="*/ 0 h 15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84" h="155">
                    <a:moveTo>
                      <a:pt x="120" y="0"/>
                    </a:moveTo>
                    <a:lnTo>
                      <a:pt x="120" y="10"/>
                    </a:lnTo>
                    <a:lnTo>
                      <a:pt x="124" y="14"/>
                    </a:lnTo>
                    <a:lnTo>
                      <a:pt x="144" y="14"/>
                    </a:lnTo>
                    <a:lnTo>
                      <a:pt x="144" y="20"/>
                    </a:lnTo>
                    <a:lnTo>
                      <a:pt x="129" y="20"/>
                    </a:lnTo>
                    <a:lnTo>
                      <a:pt x="129" y="37"/>
                    </a:lnTo>
                    <a:lnTo>
                      <a:pt x="123" y="29"/>
                    </a:lnTo>
                    <a:lnTo>
                      <a:pt x="123" y="40"/>
                    </a:lnTo>
                    <a:lnTo>
                      <a:pt x="114" y="50"/>
                    </a:lnTo>
                    <a:lnTo>
                      <a:pt x="109" y="44"/>
                    </a:lnTo>
                    <a:lnTo>
                      <a:pt x="100" y="51"/>
                    </a:lnTo>
                    <a:lnTo>
                      <a:pt x="99" y="49"/>
                    </a:lnTo>
                    <a:lnTo>
                      <a:pt x="88" y="49"/>
                    </a:lnTo>
                    <a:lnTo>
                      <a:pt x="94" y="42"/>
                    </a:lnTo>
                    <a:lnTo>
                      <a:pt x="94" y="39"/>
                    </a:lnTo>
                    <a:lnTo>
                      <a:pt x="88" y="34"/>
                    </a:lnTo>
                    <a:lnTo>
                      <a:pt x="88" y="26"/>
                    </a:lnTo>
                    <a:lnTo>
                      <a:pt x="81" y="34"/>
                    </a:lnTo>
                    <a:lnTo>
                      <a:pt x="81" y="49"/>
                    </a:lnTo>
                    <a:lnTo>
                      <a:pt x="73" y="49"/>
                    </a:lnTo>
                    <a:lnTo>
                      <a:pt x="62" y="60"/>
                    </a:lnTo>
                    <a:lnTo>
                      <a:pt x="58" y="60"/>
                    </a:lnTo>
                    <a:lnTo>
                      <a:pt x="52" y="67"/>
                    </a:lnTo>
                    <a:lnTo>
                      <a:pt x="30" y="67"/>
                    </a:lnTo>
                    <a:lnTo>
                      <a:pt x="38" y="77"/>
                    </a:lnTo>
                    <a:lnTo>
                      <a:pt x="38" y="93"/>
                    </a:lnTo>
                    <a:lnTo>
                      <a:pt x="30" y="102"/>
                    </a:lnTo>
                    <a:lnTo>
                      <a:pt x="22" y="93"/>
                    </a:lnTo>
                    <a:lnTo>
                      <a:pt x="5" y="93"/>
                    </a:lnTo>
                    <a:lnTo>
                      <a:pt x="5" y="104"/>
                    </a:lnTo>
                    <a:lnTo>
                      <a:pt x="0" y="111"/>
                    </a:lnTo>
                    <a:lnTo>
                      <a:pt x="0" y="126"/>
                    </a:lnTo>
                    <a:lnTo>
                      <a:pt x="10" y="138"/>
                    </a:lnTo>
                    <a:lnTo>
                      <a:pt x="26" y="138"/>
                    </a:lnTo>
                    <a:lnTo>
                      <a:pt x="50" y="109"/>
                    </a:lnTo>
                    <a:lnTo>
                      <a:pt x="72" y="109"/>
                    </a:lnTo>
                    <a:lnTo>
                      <a:pt x="75" y="103"/>
                    </a:lnTo>
                    <a:lnTo>
                      <a:pt x="80" y="109"/>
                    </a:lnTo>
                    <a:lnTo>
                      <a:pt x="79" y="115"/>
                    </a:lnTo>
                    <a:lnTo>
                      <a:pt x="99" y="135"/>
                    </a:lnTo>
                    <a:lnTo>
                      <a:pt x="99" y="143"/>
                    </a:lnTo>
                    <a:lnTo>
                      <a:pt x="104" y="140"/>
                    </a:lnTo>
                    <a:lnTo>
                      <a:pt x="101" y="135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09" y="134"/>
                    </a:lnTo>
                    <a:lnTo>
                      <a:pt x="88" y="108"/>
                    </a:lnTo>
                    <a:lnTo>
                      <a:pt x="88" y="99"/>
                    </a:lnTo>
                    <a:lnTo>
                      <a:pt x="94" y="99"/>
                    </a:lnTo>
                    <a:lnTo>
                      <a:pt x="94" y="104"/>
                    </a:lnTo>
                    <a:lnTo>
                      <a:pt x="114" y="127"/>
                    </a:lnTo>
                    <a:lnTo>
                      <a:pt x="114" y="134"/>
                    </a:lnTo>
                    <a:lnTo>
                      <a:pt x="123" y="144"/>
                    </a:lnTo>
                    <a:lnTo>
                      <a:pt x="121" y="146"/>
                    </a:lnTo>
                    <a:lnTo>
                      <a:pt x="127" y="154"/>
                    </a:lnTo>
                    <a:lnTo>
                      <a:pt x="137" y="143"/>
                    </a:lnTo>
                    <a:lnTo>
                      <a:pt x="131" y="136"/>
                    </a:lnTo>
                    <a:lnTo>
                      <a:pt x="137" y="130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3" y="126"/>
                    </a:lnTo>
                    <a:lnTo>
                      <a:pt x="147" y="117"/>
                    </a:lnTo>
                    <a:lnTo>
                      <a:pt x="150" y="113"/>
                    </a:lnTo>
                    <a:lnTo>
                      <a:pt x="150" y="98"/>
                    </a:lnTo>
                    <a:lnTo>
                      <a:pt x="157" y="90"/>
                    </a:lnTo>
                    <a:lnTo>
                      <a:pt x="160" y="93"/>
                    </a:lnTo>
                    <a:lnTo>
                      <a:pt x="166" y="93"/>
                    </a:lnTo>
                    <a:lnTo>
                      <a:pt x="163" y="97"/>
                    </a:lnTo>
                    <a:lnTo>
                      <a:pt x="169" y="103"/>
                    </a:lnTo>
                    <a:lnTo>
                      <a:pt x="172" y="98"/>
                    </a:lnTo>
                    <a:lnTo>
                      <a:pt x="177" y="98"/>
                    </a:lnTo>
                    <a:lnTo>
                      <a:pt x="177" y="95"/>
                    </a:lnTo>
                    <a:lnTo>
                      <a:pt x="175" y="95"/>
                    </a:lnTo>
                    <a:lnTo>
                      <a:pt x="171" y="93"/>
                    </a:lnTo>
                    <a:lnTo>
                      <a:pt x="180" y="81"/>
                    </a:lnTo>
                    <a:lnTo>
                      <a:pt x="180" y="98"/>
                    </a:lnTo>
                    <a:lnTo>
                      <a:pt x="183" y="98"/>
                    </a:lnTo>
                    <a:lnTo>
                      <a:pt x="183" y="0"/>
                    </a:lnTo>
                    <a:lnTo>
                      <a:pt x="12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23"/>
              <p:cNvSpPr>
                <a:spLocks/>
              </p:cNvSpPr>
              <p:nvPr/>
            </p:nvSpPr>
            <p:spPr bwMode="grayWhite">
              <a:xfrm>
                <a:off x="4605" y="2991"/>
                <a:ext cx="782" cy="553"/>
              </a:xfrm>
              <a:custGeom>
                <a:avLst/>
                <a:gdLst>
                  <a:gd name="T0" fmla="*/ 22 w 782"/>
                  <a:gd name="T1" fmla="*/ 145 h 553"/>
                  <a:gd name="T2" fmla="*/ 71 w 782"/>
                  <a:gd name="T3" fmla="*/ 96 h 553"/>
                  <a:gd name="T4" fmla="*/ 101 w 782"/>
                  <a:gd name="T5" fmla="*/ 130 h 553"/>
                  <a:gd name="T6" fmla="*/ 84 w 782"/>
                  <a:gd name="T7" fmla="*/ 128 h 553"/>
                  <a:gd name="T8" fmla="*/ 155 w 782"/>
                  <a:gd name="T9" fmla="*/ 123 h 553"/>
                  <a:gd name="T10" fmla="*/ 172 w 782"/>
                  <a:gd name="T11" fmla="*/ 79 h 553"/>
                  <a:gd name="T12" fmla="*/ 172 w 782"/>
                  <a:gd name="T13" fmla="*/ 89 h 553"/>
                  <a:gd name="T14" fmla="*/ 160 w 782"/>
                  <a:gd name="T15" fmla="*/ 123 h 553"/>
                  <a:gd name="T16" fmla="*/ 216 w 782"/>
                  <a:gd name="T17" fmla="*/ 95 h 553"/>
                  <a:gd name="T18" fmla="*/ 330 w 782"/>
                  <a:gd name="T19" fmla="*/ 16 h 553"/>
                  <a:gd name="T20" fmla="*/ 412 w 782"/>
                  <a:gd name="T21" fmla="*/ 20 h 553"/>
                  <a:gd name="T22" fmla="*/ 503 w 782"/>
                  <a:gd name="T23" fmla="*/ 10 h 553"/>
                  <a:gd name="T24" fmla="*/ 602 w 782"/>
                  <a:gd name="T25" fmla="*/ 51 h 553"/>
                  <a:gd name="T26" fmla="*/ 718 w 782"/>
                  <a:gd name="T27" fmla="*/ 65 h 553"/>
                  <a:gd name="T28" fmla="*/ 775 w 782"/>
                  <a:gd name="T29" fmla="*/ 112 h 553"/>
                  <a:gd name="T30" fmla="*/ 731 w 782"/>
                  <a:gd name="T31" fmla="*/ 148 h 553"/>
                  <a:gd name="T32" fmla="*/ 707 w 782"/>
                  <a:gd name="T33" fmla="*/ 194 h 553"/>
                  <a:gd name="T34" fmla="*/ 678 w 782"/>
                  <a:gd name="T35" fmla="*/ 196 h 553"/>
                  <a:gd name="T36" fmla="*/ 687 w 782"/>
                  <a:gd name="T37" fmla="*/ 132 h 553"/>
                  <a:gd name="T38" fmla="*/ 650 w 782"/>
                  <a:gd name="T39" fmla="*/ 166 h 553"/>
                  <a:gd name="T40" fmla="*/ 623 w 782"/>
                  <a:gd name="T41" fmla="*/ 196 h 553"/>
                  <a:gd name="T42" fmla="*/ 632 w 782"/>
                  <a:gd name="T43" fmla="*/ 228 h 553"/>
                  <a:gd name="T44" fmla="*/ 600 w 782"/>
                  <a:gd name="T45" fmla="*/ 276 h 553"/>
                  <a:gd name="T46" fmla="*/ 605 w 782"/>
                  <a:gd name="T47" fmla="*/ 315 h 553"/>
                  <a:gd name="T48" fmla="*/ 602 w 782"/>
                  <a:gd name="T49" fmla="*/ 296 h 553"/>
                  <a:gd name="T50" fmla="*/ 572 w 782"/>
                  <a:gd name="T51" fmla="*/ 299 h 553"/>
                  <a:gd name="T52" fmla="*/ 594 w 782"/>
                  <a:gd name="T53" fmla="*/ 356 h 553"/>
                  <a:gd name="T54" fmla="*/ 539 w 782"/>
                  <a:gd name="T55" fmla="*/ 423 h 553"/>
                  <a:gd name="T56" fmla="*/ 524 w 782"/>
                  <a:gd name="T57" fmla="*/ 442 h 553"/>
                  <a:gd name="T58" fmla="*/ 504 w 782"/>
                  <a:gd name="T59" fmla="*/ 507 h 553"/>
                  <a:gd name="T60" fmla="*/ 477 w 782"/>
                  <a:gd name="T61" fmla="*/ 508 h 553"/>
                  <a:gd name="T62" fmla="*/ 510 w 782"/>
                  <a:gd name="T63" fmla="*/ 552 h 553"/>
                  <a:gd name="T64" fmla="*/ 455 w 782"/>
                  <a:gd name="T65" fmla="*/ 449 h 553"/>
                  <a:gd name="T66" fmla="*/ 391 w 782"/>
                  <a:gd name="T67" fmla="*/ 428 h 553"/>
                  <a:gd name="T68" fmla="*/ 361 w 782"/>
                  <a:gd name="T69" fmla="*/ 495 h 553"/>
                  <a:gd name="T70" fmla="*/ 338 w 782"/>
                  <a:gd name="T71" fmla="*/ 530 h 553"/>
                  <a:gd name="T72" fmla="*/ 298 w 782"/>
                  <a:gd name="T73" fmla="*/ 425 h 553"/>
                  <a:gd name="T74" fmla="*/ 267 w 782"/>
                  <a:gd name="T75" fmla="*/ 436 h 553"/>
                  <a:gd name="T76" fmla="*/ 241 w 782"/>
                  <a:gd name="T77" fmla="*/ 391 h 553"/>
                  <a:gd name="T78" fmla="*/ 160 w 782"/>
                  <a:gd name="T79" fmla="*/ 366 h 553"/>
                  <a:gd name="T80" fmla="*/ 188 w 782"/>
                  <a:gd name="T81" fmla="*/ 414 h 553"/>
                  <a:gd name="T82" fmla="*/ 167 w 782"/>
                  <a:gd name="T83" fmla="*/ 445 h 553"/>
                  <a:gd name="T84" fmla="*/ 136 w 782"/>
                  <a:gd name="T85" fmla="*/ 434 h 553"/>
                  <a:gd name="T86" fmla="*/ 85 w 782"/>
                  <a:gd name="T87" fmla="*/ 355 h 553"/>
                  <a:gd name="T88" fmla="*/ 106 w 782"/>
                  <a:gd name="T89" fmla="*/ 310 h 553"/>
                  <a:gd name="T90" fmla="*/ 119 w 782"/>
                  <a:gd name="T91" fmla="*/ 276 h 553"/>
                  <a:gd name="T92" fmla="*/ 106 w 782"/>
                  <a:gd name="T93" fmla="*/ 162 h 553"/>
                  <a:gd name="T94" fmla="*/ 61 w 782"/>
                  <a:gd name="T95" fmla="*/ 138 h 553"/>
                  <a:gd name="T96" fmla="*/ 39 w 782"/>
                  <a:gd name="T97" fmla="*/ 150 h 553"/>
                  <a:gd name="T98" fmla="*/ 0 w 782"/>
                  <a:gd name="T99" fmla="*/ 162 h 55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82" h="553">
                    <a:moveTo>
                      <a:pt x="0" y="162"/>
                    </a:moveTo>
                    <a:lnTo>
                      <a:pt x="22" y="145"/>
                    </a:lnTo>
                    <a:lnTo>
                      <a:pt x="44" y="112"/>
                    </a:lnTo>
                    <a:lnTo>
                      <a:pt x="71" y="96"/>
                    </a:lnTo>
                    <a:lnTo>
                      <a:pt x="98" y="115"/>
                    </a:lnTo>
                    <a:lnTo>
                      <a:pt x="101" y="130"/>
                    </a:lnTo>
                    <a:lnTo>
                      <a:pt x="95" y="130"/>
                    </a:lnTo>
                    <a:lnTo>
                      <a:pt x="84" y="128"/>
                    </a:lnTo>
                    <a:lnTo>
                      <a:pt x="98" y="145"/>
                    </a:lnTo>
                    <a:lnTo>
                      <a:pt x="155" y="123"/>
                    </a:lnTo>
                    <a:lnTo>
                      <a:pt x="147" y="107"/>
                    </a:lnTo>
                    <a:lnTo>
                      <a:pt x="172" y="79"/>
                    </a:lnTo>
                    <a:lnTo>
                      <a:pt x="188" y="79"/>
                    </a:lnTo>
                    <a:lnTo>
                      <a:pt x="172" y="89"/>
                    </a:lnTo>
                    <a:lnTo>
                      <a:pt x="160" y="109"/>
                    </a:lnTo>
                    <a:lnTo>
                      <a:pt x="160" y="123"/>
                    </a:lnTo>
                    <a:lnTo>
                      <a:pt x="183" y="138"/>
                    </a:lnTo>
                    <a:lnTo>
                      <a:pt x="216" y="95"/>
                    </a:lnTo>
                    <a:lnTo>
                      <a:pt x="330" y="45"/>
                    </a:lnTo>
                    <a:lnTo>
                      <a:pt x="330" y="16"/>
                    </a:lnTo>
                    <a:lnTo>
                      <a:pt x="382" y="5"/>
                    </a:lnTo>
                    <a:lnTo>
                      <a:pt x="412" y="20"/>
                    </a:lnTo>
                    <a:lnTo>
                      <a:pt x="481" y="0"/>
                    </a:lnTo>
                    <a:lnTo>
                      <a:pt x="503" y="10"/>
                    </a:lnTo>
                    <a:lnTo>
                      <a:pt x="549" y="61"/>
                    </a:lnTo>
                    <a:lnTo>
                      <a:pt x="602" y="51"/>
                    </a:lnTo>
                    <a:lnTo>
                      <a:pt x="635" y="69"/>
                    </a:lnTo>
                    <a:lnTo>
                      <a:pt x="718" y="65"/>
                    </a:lnTo>
                    <a:lnTo>
                      <a:pt x="781" y="84"/>
                    </a:lnTo>
                    <a:lnTo>
                      <a:pt x="775" y="112"/>
                    </a:lnTo>
                    <a:lnTo>
                      <a:pt x="722" y="130"/>
                    </a:lnTo>
                    <a:lnTo>
                      <a:pt x="731" y="148"/>
                    </a:lnTo>
                    <a:lnTo>
                      <a:pt x="708" y="158"/>
                    </a:lnTo>
                    <a:lnTo>
                      <a:pt x="707" y="194"/>
                    </a:lnTo>
                    <a:lnTo>
                      <a:pt x="686" y="218"/>
                    </a:lnTo>
                    <a:lnTo>
                      <a:pt x="678" y="196"/>
                    </a:lnTo>
                    <a:lnTo>
                      <a:pt x="689" y="175"/>
                    </a:lnTo>
                    <a:lnTo>
                      <a:pt x="687" y="132"/>
                    </a:lnTo>
                    <a:lnTo>
                      <a:pt x="666" y="154"/>
                    </a:lnTo>
                    <a:lnTo>
                      <a:pt x="650" y="166"/>
                    </a:lnTo>
                    <a:lnTo>
                      <a:pt x="634" y="147"/>
                    </a:lnTo>
                    <a:lnTo>
                      <a:pt x="623" y="196"/>
                    </a:lnTo>
                    <a:lnTo>
                      <a:pt x="635" y="196"/>
                    </a:lnTo>
                    <a:lnTo>
                      <a:pt x="632" y="228"/>
                    </a:lnTo>
                    <a:lnTo>
                      <a:pt x="618" y="263"/>
                    </a:lnTo>
                    <a:lnTo>
                      <a:pt x="600" y="276"/>
                    </a:lnTo>
                    <a:lnTo>
                      <a:pt x="615" y="299"/>
                    </a:lnTo>
                    <a:lnTo>
                      <a:pt x="605" y="315"/>
                    </a:lnTo>
                    <a:lnTo>
                      <a:pt x="602" y="301"/>
                    </a:lnTo>
                    <a:lnTo>
                      <a:pt x="602" y="296"/>
                    </a:lnTo>
                    <a:lnTo>
                      <a:pt x="590" y="288"/>
                    </a:lnTo>
                    <a:lnTo>
                      <a:pt x="572" y="299"/>
                    </a:lnTo>
                    <a:lnTo>
                      <a:pt x="588" y="337"/>
                    </a:lnTo>
                    <a:lnTo>
                      <a:pt x="594" y="356"/>
                    </a:lnTo>
                    <a:lnTo>
                      <a:pt x="574" y="408"/>
                    </a:lnTo>
                    <a:lnTo>
                      <a:pt x="539" y="423"/>
                    </a:lnTo>
                    <a:lnTo>
                      <a:pt x="509" y="420"/>
                    </a:lnTo>
                    <a:lnTo>
                      <a:pt x="524" y="442"/>
                    </a:lnTo>
                    <a:lnTo>
                      <a:pt x="525" y="472"/>
                    </a:lnTo>
                    <a:lnTo>
                      <a:pt x="504" y="507"/>
                    </a:lnTo>
                    <a:lnTo>
                      <a:pt x="480" y="488"/>
                    </a:lnTo>
                    <a:lnTo>
                      <a:pt x="477" y="508"/>
                    </a:lnTo>
                    <a:lnTo>
                      <a:pt x="495" y="526"/>
                    </a:lnTo>
                    <a:lnTo>
                      <a:pt x="510" y="552"/>
                    </a:lnTo>
                    <a:lnTo>
                      <a:pt x="485" y="536"/>
                    </a:lnTo>
                    <a:lnTo>
                      <a:pt x="455" y="449"/>
                    </a:lnTo>
                    <a:lnTo>
                      <a:pt x="418" y="426"/>
                    </a:lnTo>
                    <a:lnTo>
                      <a:pt x="391" y="428"/>
                    </a:lnTo>
                    <a:lnTo>
                      <a:pt x="356" y="477"/>
                    </a:lnTo>
                    <a:lnTo>
                      <a:pt x="361" y="495"/>
                    </a:lnTo>
                    <a:lnTo>
                      <a:pt x="349" y="530"/>
                    </a:lnTo>
                    <a:lnTo>
                      <a:pt x="338" y="530"/>
                    </a:lnTo>
                    <a:lnTo>
                      <a:pt x="298" y="457"/>
                    </a:lnTo>
                    <a:lnTo>
                      <a:pt x="298" y="425"/>
                    </a:lnTo>
                    <a:lnTo>
                      <a:pt x="290" y="437"/>
                    </a:lnTo>
                    <a:lnTo>
                      <a:pt x="267" y="436"/>
                    </a:lnTo>
                    <a:lnTo>
                      <a:pt x="276" y="416"/>
                    </a:lnTo>
                    <a:lnTo>
                      <a:pt x="241" y="391"/>
                    </a:lnTo>
                    <a:lnTo>
                      <a:pt x="197" y="391"/>
                    </a:lnTo>
                    <a:lnTo>
                      <a:pt x="160" y="366"/>
                    </a:lnTo>
                    <a:lnTo>
                      <a:pt x="157" y="391"/>
                    </a:lnTo>
                    <a:lnTo>
                      <a:pt x="188" y="414"/>
                    </a:lnTo>
                    <a:lnTo>
                      <a:pt x="199" y="414"/>
                    </a:lnTo>
                    <a:lnTo>
                      <a:pt x="167" y="445"/>
                    </a:lnTo>
                    <a:lnTo>
                      <a:pt x="136" y="452"/>
                    </a:lnTo>
                    <a:lnTo>
                      <a:pt x="136" y="434"/>
                    </a:lnTo>
                    <a:lnTo>
                      <a:pt x="91" y="372"/>
                    </a:lnTo>
                    <a:lnTo>
                      <a:pt x="85" y="355"/>
                    </a:lnTo>
                    <a:lnTo>
                      <a:pt x="109" y="335"/>
                    </a:lnTo>
                    <a:lnTo>
                      <a:pt x="106" y="310"/>
                    </a:lnTo>
                    <a:lnTo>
                      <a:pt x="106" y="282"/>
                    </a:lnTo>
                    <a:lnTo>
                      <a:pt x="119" y="276"/>
                    </a:lnTo>
                    <a:lnTo>
                      <a:pt x="106" y="263"/>
                    </a:lnTo>
                    <a:lnTo>
                      <a:pt x="106" y="162"/>
                    </a:lnTo>
                    <a:lnTo>
                      <a:pt x="43" y="162"/>
                    </a:lnTo>
                    <a:lnTo>
                      <a:pt x="61" y="138"/>
                    </a:lnTo>
                    <a:lnTo>
                      <a:pt x="60" y="130"/>
                    </a:lnTo>
                    <a:lnTo>
                      <a:pt x="39" y="150"/>
                    </a:lnTo>
                    <a:lnTo>
                      <a:pt x="32" y="162"/>
                    </a:lnTo>
                    <a:lnTo>
                      <a:pt x="0" y="162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24"/>
              <p:cNvSpPr>
                <a:spLocks/>
              </p:cNvSpPr>
              <p:nvPr/>
            </p:nvSpPr>
            <p:spPr bwMode="grayWhite">
              <a:xfrm>
                <a:off x="5221" y="3217"/>
                <a:ext cx="68" cy="113"/>
              </a:xfrm>
              <a:custGeom>
                <a:avLst/>
                <a:gdLst>
                  <a:gd name="T0" fmla="*/ 45 w 68"/>
                  <a:gd name="T1" fmla="*/ 0 h 113"/>
                  <a:gd name="T2" fmla="*/ 45 w 68"/>
                  <a:gd name="T3" fmla="*/ 14 h 113"/>
                  <a:gd name="T4" fmla="*/ 39 w 68"/>
                  <a:gd name="T5" fmla="*/ 23 h 113"/>
                  <a:gd name="T6" fmla="*/ 41 w 68"/>
                  <a:gd name="T7" fmla="*/ 38 h 113"/>
                  <a:gd name="T8" fmla="*/ 33 w 68"/>
                  <a:gd name="T9" fmla="*/ 58 h 113"/>
                  <a:gd name="T10" fmla="*/ 22 w 68"/>
                  <a:gd name="T11" fmla="*/ 77 h 113"/>
                  <a:gd name="T12" fmla="*/ 5 w 68"/>
                  <a:gd name="T13" fmla="*/ 89 h 113"/>
                  <a:gd name="T14" fmla="*/ 0 w 68"/>
                  <a:gd name="T15" fmla="*/ 110 h 113"/>
                  <a:gd name="T16" fmla="*/ 7 w 68"/>
                  <a:gd name="T17" fmla="*/ 112 h 113"/>
                  <a:gd name="T18" fmla="*/ 7 w 68"/>
                  <a:gd name="T19" fmla="*/ 92 h 113"/>
                  <a:gd name="T20" fmla="*/ 31 w 68"/>
                  <a:gd name="T21" fmla="*/ 91 h 113"/>
                  <a:gd name="T22" fmla="*/ 49 w 68"/>
                  <a:gd name="T23" fmla="*/ 78 h 113"/>
                  <a:gd name="T24" fmla="*/ 49 w 68"/>
                  <a:gd name="T25" fmla="*/ 51 h 113"/>
                  <a:gd name="T26" fmla="*/ 55 w 68"/>
                  <a:gd name="T27" fmla="*/ 41 h 113"/>
                  <a:gd name="T28" fmla="*/ 46 w 68"/>
                  <a:gd name="T29" fmla="*/ 24 h 113"/>
                  <a:gd name="T30" fmla="*/ 59 w 68"/>
                  <a:gd name="T31" fmla="*/ 19 h 113"/>
                  <a:gd name="T32" fmla="*/ 67 w 68"/>
                  <a:gd name="T33" fmla="*/ 5 h 113"/>
                  <a:gd name="T34" fmla="*/ 49 w 68"/>
                  <a:gd name="T35" fmla="*/ 7 h 113"/>
                  <a:gd name="T36" fmla="*/ 45 w 68"/>
                  <a:gd name="T37" fmla="*/ 0 h 1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8" h="113">
                    <a:moveTo>
                      <a:pt x="45" y="0"/>
                    </a:moveTo>
                    <a:lnTo>
                      <a:pt x="45" y="14"/>
                    </a:lnTo>
                    <a:lnTo>
                      <a:pt x="39" y="23"/>
                    </a:lnTo>
                    <a:lnTo>
                      <a:pt x="41" y="38"/>
                    </a:lnTo>
                    <a:lnTo>
                      <a:pt x="33" y="58"/>
                    </a:lnTo>
                    <a:lnTo>
                      <a:pt x="22" y="77"/>
                    </a:lnTo>
                    <a:lnTo>
                      <a:pt x="5" y="89"/>
                    </a:lnTo>
                    <a:lnTo>
                      <a:pt x="0" y="110"/>
                    </a:lnTo>
                    <a:lnTo>
                      <a:pt x="7" y="112"/>
                    </a:lnTo>
                    <a:lnTo>
                      <a:pt x="7" y="92"/>
                    </a:lnTo>
                    <a:lnTo>
                      <a:pt x="31" y="91"/>
                    </a:lnTo>
                    <a:lnTo>
                      <a:pt x="49" y="78"/>
                    </a:lnTo>
                    <a:lnTo>
                      <a:pt x="49" y="51"/>
                    </a:lnTo>
                    <a:lnTo>
                      <a:pt x="55" y="41"/>
                    </a:lnTo>
                    <a:lnTo>
                      <a:pt x="46" y="24"/>
                    </a:lnTo>
                    <a:lnTo>
                      <a:pt x="59" y="19"/>
                    </a:lnTo>
                    <a:lnTo>
                      <a:pt x="67" y="5"/>
                    </a:lnTo>
                    <a:lnTo>
                      <a:pt x="49" y="7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25"/>
              <p:cNvSpPr>
                <a:spLocks/>
              </p:cNvSpPr>
              <p:nvPr/>
            </p:nvSpPr>
            <p:spPr bwMode="grayWhite">
              <a:xfrm>
                <a:off x="4967" y="3518"/>
                <a:ext cx="17" cy="26"/>
              </a:xfrm>
              <a:custGeom>
                <a:avLst/>
                <a:gdLst>
                  <a:gd name="T0" fmla="*/ 8 w 17"/>
                  <a:gd name="T1" fmla="*/ 0 h 26"/>
                  <a:gd name="T2" fmla="*/ 0 w 17"/>
                  <a:gd name="T3" fmla="*/ 11 h 26"/>
                  <a:gd name="T4" fmla="*/ 5 w 17"/>
                  <a:gd name="T5" fmla="*/ 25 h 26"/>
                  <a:gd name="T6" fmla="*/ 16 w 17"/>
                  <a:gd name="T7" fmla="*/ 15 h 26"/>
                  <a:gd name="T8" fmla="*/ 8 w 1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26">
                    <a:moveTo>
                      <a:pt x="8" y="0"/>
                    </a:moveTo>
                    <a:lnTo>
                      <a:pt x="0" y="11"/>
                    </a:lnTo>
                    <a:lnTo>
                      <a:pt x="5" y="25"/>
                    </a:lnTo>
                    <a:lnTo>
                      <a:pt x="16" y="15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grayWhite">
              <a:xfrm>
                <a:off x="5069" y="3545"/>
                <a:ext cx="158" cy="68"/>
              </a:xfrm>
              <a:custGeom>
                <a:avLst/>
                <a:gdLst>
                  <a:gd name="T0" fmla="*/ 0 w 158"/>
                  <a:gd name="T1" fmla="*/ 0 h 68"/>
                  <a:gd name="T2" fmla="*/ 23 w 158"/>
                  <a:gd name="T3" fmla="*/ 5 h 68"/>
                  <a:gd name="T4" fmla="*/ 58 w 158"/>
                  <a:gd name="T5" fmla="*/ 29 h 68"/>
                  <a:gd name="T6" fmla="*/ 53 w 158"/>
                  <a:gd name="T7" fmla="*/ 43 h 68"/>
                  <a:gd name="T8" fmla="*/ 82 w 158"/>
                  <a:gd name="T9" fmla="*/ 55 h 68"/>
                  <a:gd name="T10" fmla="*/ 157 w 158"/>
                  <a:gd name="T11" fmla="*/ 55 h 68"/>
                  <a:gd name="T12" fmla="*/ 75 w 158"/>
                  <a:gd name="T13" fmla="*/ 67 h 68"/>
                  <a:gd name="T14" fmla="*/ 53 w 158"/>
                  <a:gd name="T15" fmla="*/ 43 h 68"/>
                  <a:gd name="T16" fmla="*/ 32 w 158"/>
                  <a:gd name="T17" fmla="*/ 38 h 68"/>
                  <a:gd name="T18" fmla="*/ 0 w 158"/>
                  <a:gd name="T19" fmla="*/ 0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8" h="68">
                    <a:moveTo>
                      <a:pt x="0" y="0"/>
                    </a:moveTo>
                    <a:lnTo>
                      <a:pt x="23" y="5"/>
                    </a:lnTo>
                    <a:lnTo>
                      <a:pt x="58" y="29"/>
                    </a:lnTo>
                    <a:lnTo>
                      <a:pt x="53" y="43"/>
                    </a:lnTo>
                    <a:lnTo>
                      <a:pt x="82" y="55"/>
                    </a:lnTo>
                    <a:lnTo>
                      <a:pt x="157" y="55"/>
                    </a:lnTo>
                    <a:lnTo>
                      <a:pt x="75" y="67"/>
                    </a:lnTo>
                    <a:lnTo>
                      <a:pt x="53" y="43"/>
                    </a:lnTo>
                    <a:lnTo>
                      <a:pt x="32" y="3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27"/>
              <p:cNvSpPr>
                <a:spLocks/>
              </p:cNvSpPr>
              <p:nvPr/>
            </p:nvSpPr>
            <p:spPr bwMode="grayWhite">
              <a:xfrm>
                <a:off x="5195" y="3601"/>
                <a:ext cx="169" cy="159"/>
              </a:xfrm>
              <a:custGeom>
                <a:avLst/>
                <a:gdLst>
                  <a:gd name="T0" fmla="*/ 135 w 169"/>
                  <a:gd name="T1" fmla="*/ 155 h 159"/>
                  <a:gd name="T2" fmla="*/ 127 w 169"/>
                  <a:gd name="T3" fmla="*/ 152 h 159"/>
                  <a:gd name="T4" fmla="*/ 110 w 169"/>
                  <a:gd name="T5" fmla="*/ 134 h 159"/>
                  <a:gd name="T6" fmla="*/ 92 w 169"/>
                  <a:gd name="T7" fmla="*/ 130 h 159"/>
                  <a:gd name="T8" fmla="*/ 88 w 169"/>
                  <a:gd name="T9" fmla="*/ 119 h 159"/>
                  <a:gd name="T10" fmla="*/ 78 w 169"/>
                  <a:gd name="T11" fmla="*/ 111 h 159"/>
                  <a:gd name="T12" fmla="*/ 62 w 169"/>
                  <a:gd name="T13" fmla="*/ 111 h 159"/>
                  <a:gd name="T14" fmla="*/ 44 w 169"/>
                  <a:gd name="T15" fmla="*/ 118 h 159"/>
                  <a:gd name="T16" fmla="*/ 28 w 169"/>
                  <a:gd name="T17" fmla="*/ 121 h 159"/>
                  <a:gd name="T18" fmla="*/ 10 w 169"/>
                  <a:gd name="T19" fmla="*/ 121 h 159"/>
                  <a:gd name="T20" fmla="*/ 10 w 169"/>
                  <a:gd name="T21" fmla="*/ 109 h 159"/>
                  <a:gd name="T22" fmla="*/ 3 w 169"/>
                  <a:gd name="T23" fmla="*/ 91 h 159"/>
                  <a:gd name="T24" fmla="*/ 2 w 169"/>
                  <a:gd name="T25" fmla="*/ 81 h 159"/>
                  <a:gd name="T26" fmla="*/ 2 w 169"/>
                  <a:gd name="T27" fmla="*/ 56 h 159"/>
                  <a:gd name="T28" fmla="*/ 31 w 169"/>
                  <a:gd name="T29" fmla="*/ 43 h 159"/>
                  <a:gd name="T30" fmla="*/ 34 w 169"/>
                  <a:gd name="T31" fmla="*/ 29 h 159"/>
                  <a:gd name="T32" fmla="*/ 40 w 169"/>
                  <a:gd name="T33" fmla="*/ 30 h 159"/>
                  <a:gd name="T34" fmla="*/ 55 w 169"/>
                  <a:gd name="T35" fmla="*/ 15 h 159"/>
                  <a:gd name="T36" fmla="*/ 70 w 169"/>
                  <a:gd name="T37" fmla="*/ 17 h 159"/>
                  <a:gd name="T38" fmla="*/ 80 w 169"/>
                  <a:gd name="T39" fmla="*/ 7 h 159"/>
                  <a:gd name="T40" fmla="*/ 89 w 169"/>
                  <a:gd name="T41" fmla="*/ 5 h 159"/>
                  <a:gd name="T42" fmla="*/ 103 w 169"/>
                  <a:gd name="T43" fmla="*/ 24 h 159"/>
                  <a:gd name="T44" fmla="*/ 116 w 169"/>
                  <a:gd name="T45" fmla="*/ 30 h 159"/>
                  <a:gd name="T46" fmla="*/ 117 w 169"/>
                  <a:gd name="T47" fmla="*/ 11 h 159"/>
                  <a:gd name="T48" fmla="*/ 122 w 169"/>
                  <a:gd name="T49" fmla="*/ 0 h 159"/>
                  <a:gd name="T50" fmla="*/ 132 w 169"/>
                  <a:gd name="T51" fmla="*/ 15 h 159"/>
                  <a:gd name="T52" fmla="*/ 140 w 169"/>
                  <a:gd name="T53" fmla="*/ 43 h 159"/>
                  <a:gd name="T54" fmla="*/ 156 w 169"/>
                  <a:gd name="T55" fmla="*/ 59 h 159"/>
                  <a:gd name="T56" fmla="*/ 165 w 169"/>
                  <a:gd name="T57" fmla="*/ 72 h 159"/>
                  <a:gd name="T58" fmla="*/ 168 w 169"/>
                  <a:gd name="T59" fmla="*/ 95 h 159"/>
                  <a:gd name="T60" fmla="*/ 157 w 169"/>
                  <a:gd name="T61" fmla="*/ 121 h 159"/>
                  <a:gd name="T62" fmla="*/ 155 w 169"/>
                  <a:gd name="T63" fmla="*/ 145 h 159"/>
                  <a:gd name="T64" fmla="*/ 140 w 169"/>
                  <a:gd name="T65" fmla="*/ 154 h 1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69" h="159">
                    <a:moveTo>
                      <a:pt x="140" y="154"/>
                    </a:moveTo>
                    <a:lnTo>
                      <a:pt x="135" y="155"/>
                    </a:lnTo>
                    <a:lnTo>
                      <a:pt x="132" y="158"/>
                    </a:lnTo>
                    <a:lnTo>
                      <a:pt x="127" y="152"/>
                    </a:lnTo>
                    <a:lnTo>
                      <a:pt x="112" y="145"/>
                    </a:lnTo>
                    <a:lnTo>
                      <a:pt x="110" y="134"/>
                    </a:lnTo>
                    <a:lnTo>
                      <a:pt x="105" y="130"/>
                    </a:lnTo>
                    <a:lnTo>
                      <a:pt x="92" y="130"/>
                    </a:lnTo>
                    <a:lnTo>
                      <a:pt x="92" y="122"/>
                    </a:lnTo>
                    <a:lnTo>
                      <a:pt x="88" y="119"/>
                    </a:lnTo>
                    <a:lnTo>
                      <a:pt x="87" y="112"/>
                    </a:lnTo>
                    <a:lnTo>
                      <a:pt x="78" y="111"/>
                    </a:lnTo>
                    <a:lnTo>
                      <a:pt x="70" y="109"/>
                    </a:lnTo>
                    <a:lnTo>
                      <a:pt x="62" y="111"/>
                    </a:lnTo>
                    <a:lnTo>
                      <a:pt x="62" y="112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28" y="121"/>
                    </a:lnTo>
                    <a:lnTo>
                      <a:pt x="20" y="126"/>
                    </a:lnTo>
                    <a:lnTo>
                      <a:pt x="10" y="121"/>
                    </a:lnTo>
                    <a:lnTo>
                      <a:pt x="10" y="119"/>
                    </a:lnTo>
                    <a:lnTo>
                      <a:pt x="10" y="109"/>
                    </a:lnTo>
                    <a:lnTo>
                      <a:pt x="7" y="99"/>
                    </a:lnTo>
                    <a:lnTo>
                      <a:pt x="3" y="91"/>
                    </a:lnTo>
                    <a:lnTo>
                      <a:pt x="5" y="84"/>
                    </a:lnTo>
                    <a:lnTo>
                      <a:pt x="2" y="81"/>
                    </a:lnTo>
                    <a:lnTo>
                      <a:pt x="0" y="66"/>
                    </a:lnTo>
                    <a:lnTo>
                      <a:pt x="2" y="56"/>
                    </a:lnTo>
                    <a:lnTo>
                      <a:pt x="11" y="48"/>
                    </a:lnTo>
                    <a:lnTo>
                      <a:pt x="31" y="43"/>
                    </a:lnTo>
                    <a:lnTo>
                      <a:pt x="36" y="36"/>
                    </a:lnTo>
                    <a:lnTo>
                      <a:pt x="34" y="29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42" y="25"/>
                    </a:lnTo>
                    <a:lnTo>
                      <a:pt x="55" y="15"/>
                    </a:lnTo>
                    <a:lnTo>
                      <a:pt x="62" y="20"/>
                    </a:lnTo>
                    <a:lnTo>
                      <a:pt x="70" y="17"/>
                    </a:lnTo>
                    <a:lnTo>
                      <a:pt x="72" y="9"/>
                    </a:lnTo>
                    <a:lnTo>
                      <a:pt x="80" y="7"/>
                    </a:lnTo>
                    <a:lnTo>
                      <a:pt x="78" y="1"/>
                    </a:lnTo>
                    <a:lnTo>
                      <a:pt x="89" y="5"/>
                    </a:lnTo>
                    <a:lnTo>
                      <a:pt x="98" y="3"/>
                    </a:lnTo>
                    <a:lnTo>
                      <a:pt x="103" y="24"/>
                    </a:lnTo>
                    <a:lnTo>
                      <a:pt x="110" y="30"/>
                    </a:lnTo>
                    <a:lnTo>
                      <a:pt x="116" y="30"/>
                    </a:lnTo>
                    <a:lnTo>
                      <a:pt x="119" y="17"/>
                    </a:lnTo>
                    <a:lnTo>
                      <a:pt x="117" y="11"/>
                    </a:lnTo>
                    <a:lnTo>
                      <a:pt x="119" y="1"/>
                    </a:lnTo>
                    <a:lnTo>
                      <a:pt x="122" y="0"/>
                    </a:lnTo>
                    <a:lnTo>
                      <a:pt x="127" y="12"/>
                    </a:lnTo>
                    <a:lnTo>
                      <a:pt x="132" y="15"/>
                    </a:lnTo>
                    <a:lnTo>
                      <a:pt x="135" y="27"/>
                    </a:lnTo>
                    <a:lnTo>
                      <a:pt x="140" y="43"/>
                    </a:lnTo>
                    <a:lnTo>
                      <a:pt x="147" y="47"/>
                    </a:lnTo>
                    <a:lnTo>
                      <a:pt x="156" y="59"/>
                    </a:lnTo>
                    <a:lnTo>
                      <a:pt x="157" y="65"/>
                    </a:lnTo>
                    <a:lnTo>
                      <a:pt x="165" y="72"/>
                    </a:lnTo>
                    <a:lnTo>
                      <a:pt x="168" y="85"/>
                    </a:lnTo>
                    <a:lnTo>
                      <a:pt x="168" y="95"/>
                    </a:lnTo>
                    <a:lnTo>
                      <a:pt x="165" y="111"/>
                    </a:lnTo>
                    <a:lnTo>
                      <a:pt x="157" y="121"/>
                    </a:lnTo>
                    <a:lnTo>
                      <a:pt x="155" y="134"/>
                    </a:lnTo>
                    <a:lnTo>
                      <a:pt x="155" y="145"/>
                    </a:lnTo>
                    <a:lnTo>
                      <a:pt x="147" y="147"/>
                    </a:lnTo>
                    <a:lnTo>
                      <a:pt x="140" y="15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28"/>
              <p:cNvSpPr>
                <a:spLocks/>
              </p:cNvSpPr>
              <p:nvPr/>
            </p:nvSpPr>
            <p:spPr bwMode="grayWhite">
              <a:xfrm>
                <a:off x="5330" y="3768"/>
                <a:ext cx="17" cy="20"/>
              </a:xfrm>
              <a:custGeom>
                <a:avLst/>
                <a:gdLst>
                  <a:gd name="T0" fmla="*/ 8 w 17"/>
                  <a:gd name="T1" fmla="*/ 16 h 20"/>
                  <a:gd name="T2" fmla="*/ 2 w 17"/>
                  <a:gd name="T3" fmla="*/ 13 h 20"/>
                  <a:gd name="T4" fmla="*/ 2 w 17"/>
                  <a:gd name="T5" fmla="*/ 10 h 20"/>
                  <a:gd name="T6" fmla="*/ 2 w 17"/>
                  <a:gd name="T7" fmla="*/ 8 h 20"/>
                  <a:gd name="T8" fmla="*/ 1 w 17"/>
                  <a:gd name="T9" fmla="*/ 5 h 20"/>
                  <a:gd name="T10" fmla="*/ 0 w 17"/>
                  <a:gd name="T11" fmla="*/ 0 h 20"/>
                  <a:gd name="T12" fmla="*/ 2 w 17"/>
                  <a:gd name="T13" fmla="*/ 0 h 20"/>
                  <a:gd name="T14" fmla="*/ 8 w 17"/>
                  <a:gd name="T15" fmla="*/ 2 h 20"/>
                  <a:gd name="T16" fmla="*/ 11 w 17"/>
                  <a:gd name="T17" fmla="*/ 2 h 20"/>
                  <a:gd name="T18" fmla="*/ 12 w 17"/>
                  <a:gd name="T19" fmla="*/ 2 h 20"/>
                  <a:gd name="T20" fmla="*/ 16 w 17"/>
                  <a:gd name="T21" fmla="*/ 0 h 20"/>
                  <a:gd name="T22" fmla="*/ 16 w 17"/>
                  <a:gd name="T23" fmla="*/ 8 h 20"/>
                  <a:gd name="T24" fmla="*/ 14 w 17"/>
                  <a:gd name="T25" fmla="*/ 10 h 20"/>
                  <a:gd name="T26" fmla="*/ 12 w 17"/>
                  <a:gd name="T27" fmla="*/ 13 h 20"/>
                  <a:gd name="T28" fmla="*/ 12 w 17"/>
                  <a:gd name="T29" fmla="*/ 16 h 20"/>
                  <a:gd name="T30" fmla="*/ 11 w 17"/>
                  <a:gd name="T31" fmla="*/ 16 h 20"/>
                  <a:gd name="T32" fmla="*/ 11 w 17"/>
                  <a:gd name="T33" fmla="*/ 19 h 20"/>
                  <a:gd name="T34" fmla="*/ 8 w 17"/>
                  <a:gd name="T35" fmla="*/ 16 h 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7" h="20">
                    <a:moveTo>
                      <a:pt x="8" y="16"/>
                    </a:moveTo>
                    <a:lnTo>
                      <a:pt x="2" y="13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3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11" y="19"/>
                    </a:lnTo>
                    <a:lnTo>
                      <a:pt x="8" y="1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29"/>
              <p:cNvSpPr>
                <a:spLocks/>
              </p:cNvSpPr>
              <p:nvPr/>
            </p:nvSpPr>
            <p:spPr bwMode="grayWhite">
              <a:xfrm>
                <a:off x="4739" y="3587"/>
                <a:ext cx="19" cy="76"/>
              </a:xfrm>
              <a:custGeom>
                <a:avLst/>
                <a:gdLst>
                  <a:gd name="T0" fmla="*/ 2 w 19"/>
                  <a:gd name="T1" fmla="*/ 26 h 76"/>
                  <a:gd name="T2" fmla="*/ 9 w 19"/>
                  <a:gd name="T3" fmla="*/ 20 h 76"/>
                  <a:gd name="T4" fmla="*/ 14 w 19"/>
                  <a:gd name="T5" fmla="*/ 0 h 76"/>
                  <a:gd name="T6" fmla="*/ 18 w 19"/>
                  <a:gd name="T7" fmla="*/ 30 h 76"/>
                  <a:gd name="T8" fmla="*/ 12 w 19"/>
                  <a:gd name="T9" fmla="*/ 67 h 76"/>
                  <a:gd name="T10" fmla="*/ 0 w 19"/>
                  <a:gd name="T11" fmla="*/ 75 h 76"/>
                  <a:gd name="T12" fmla="*/ 0 w 19"/>
                  <a:gd name="T13" fmla="*/ 57 h 76"/>
                  <a:gd name="T14" fmla="*/ 3 w 19"/>
                  <a:gd name="T15" fmla="*/ 45 h 76"/>
                  <a:gd name="T16" fmla="*/ 2 w 19"/>
                  <a:gd name="T17" fmla="*/ 26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2" y="26"/>
                    </a:moveTo>
                    <a:lnTo>
                      <a:pt x="9" y="20"/>
                    </a:lnTo>
                    <a:lnTo>
                      <a:pt x="14" y="0"/>
                    </a:lnTo>
                    <a:lnTo>
                      <a:pt x="18" y="30"/>
                    </a:lnTo>
                    <a:lnTo>
                      <a:pt x="12" y="67"/>
                    </a:lnTo>
                    <a:lnTo>
                      <a:pt x="0" y="75"/>
                    </a:lnTo>
                    <a:lnTo>
                      <a:pt x="0" y="57"/>
                    </a:lnTo>
                    <a:lnTo>
                      <a:pt x="3" y="45"/>
                    </a:lnTo>
                    <a:lnTo>
                      <a:pt x="2" y="2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65" name="Picture 64" descr="KAU-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73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7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575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91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049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2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72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19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36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4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5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5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3" name="Group 4"/>
          <p:cNvGrpSpPr>
            <a:grpSpLocks/>
          </p:cNvGrpSpPr>
          <p:nvPr/>
        </p:nvGrpSpPr>
        <p:grpSpPr bwMode="auto">
          <a:xfrm>
            <a:off x="7087970" y="4269680"/>
            <a:ext cx="1889125" cy="2263775"/>
            <a:chOff x="4458" y="2751"/>
            <a:chExt cx="1190" cy="1426"/>
          </a:xfrm>
        </p:grpSpPr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4614" y="2790"/>
              <a:ext cx="1034" cy="1273"/>
            </a:xfrm>
            <a:custGeom>
              <a:avLst/>
              <a:gdLst>
                <a:gd name="T0" fmla="*/ 646 w 1034"/>
                <a:gd name="T1" fmla="*/ 23 h 1273"/>
                <a:gd name="T2" fmla="*/ 765 w 1034"/>
                <a:gd name="T3" fmla="*/ 92 h 1273"/>
                <a:gd name="T4" fmla="*/ 866 w 1034"/>
                <a:gd name="T5" fmla="*/ 184 h 1273"/>
                <a:gd name="T6" fmla="*/ 944 w 1034"/>
                <a:gd name="T7" fmla="*/ 294 h 1273"/>
                <a:gd name="T8" fmla="*/ 1000 w 1034"/>
                <a:gd name="T9" fmla="*/ 417 h 1273"/>
                <a:gd name="T10" fmla="*/ 1030 w 1034"/>
                <a:gd name="T11" fmla="*/ 550 h 1273"/>
                <a:gd name="T12" fmla="*/ 1030 w 1034"/>
                <a:gd name="T13" fmla="*/ 688 h 1273"/>
                <a:gd name="T14" fmla="*/ 1000 w 1034"/>
                <a:gd name="T15" fmla="*/ 821 h 1273"/>
                <a:gd name="T16" fmla="*/ 944 w 1034"/>
                <a:gd name="T17" fmla="*/ 944 h 1273"/>
                <a:gd name="T18" fmla="*/ 866 w 1034"/>
                <a:gd name="T19" fmla="*/ 1055 h 1273"/>
                <a:gd name="T20" fmla="*/ 765 w 1034"/>
                <a:gd name="T21" fmla="*/ 1148 h 1273"/>
                <a:gd name="T22" fmla="*/ 646 w 1034"/>
                <a:gd name="T23" fmla="*/ 1215 h 1273"/>
                <a:gd name="T24" fmla="*/ 517 w 1034"/>
                <a:gd name="T25" fmla="*/ 1257 h 1273"/>
                <a:gd name="T26" fmla="*/ 382 w 1034"/>
                <a:gd name="T27" fmla="*/ 1272 h 1273"/>
                <a:gd name="T28" fmla="*/ 246 w 1034"/>
                <a:gd name="T29" fmla="*/ 1257 h 1273"/>
                <a:gd name="T30" fmla="*/ 118 w 1034"/>
                <a:gd name="T31" fmla="*/ 1215 h 1273"/>
                <a:gd name="T32" fmla="*/ 0 w 1034"/>
                <a:gd name="T33" fmla="*/ 1148 h 1273"/>
                <a:gd name="T34" fmla="*/ 89 w 1034"/>
                <a:gd name="T35" fmla="*/ 1129 h 1273"/>
                <a:gd name="T36" fmla="*/ 201 w 1034"/>
                <a:gd name="T37" fmla="*/ 1179 h 1273"/>
                <a:gd name="T38" fmla="*/ 320 w 1034"/>
                <a:gd name="T39" fmla="*/ 1204 h 1273"/>
                <a:gd name="T40" fmla="*/ 443 w 1034"/>
                <a:gd name="T41" fmla="*/ 1204 h 1273"/>
                <a:gd name="T42" fmla="*/ 563 w 1034"/>
                <a:gd name="T43" fmla="*/ 1179 h 1273"/>
                <a:gd name="T44" fmla="*/ 675 w 1034"/>
                <a:gd name="T45" fmla="*/ 1129 h 1273"/>
                <a:gd name="T46" fmla="*/ 775 w 1034"/>
                <a:gd name="T47" fmla="*/ 1057 h 1273"/>
                <a:gd name="T48" fmla="*/ 857 w 1034"/>
                <a:gd name="T49" fmla="*/ 965 h 1273"/>
                <a:gd name="T50" fmla="*/ 919 w 1034"/>
                <a:gd name="T51" fmla="*/ 858 h 1273"/>
                <a:gd name="T52" fmla="*/ 956 w 1034"/>
                <a:gd name="T53" fmla="*/ 742 h 1273"/>
                <a:gd name="T54" fmla="*/ 969 w 1034"/>
                <a:gd name="T55" fmla="*/ 619 h 1273"/>
                <a:gd name="T56" fmla="*/ 956 w 1034"/>
                <a:gd name="T57" fmla="*/ 496 h 1273"/>
                <a:gd name="T58" fmla="*/ 919 w 1034"/>
                <a:gd name="T59" fmla="*/ 381 h 1273"/>
                <a:gd name="T60" fmla="*/ 857 w 1034"/>
                <a:gd name="T61" fmla="*/ 273 h 1273"/>
                <a:gd name="T62" fmla="*/ 775 w 1034"/>
                <a:gd name="T63" fmla="*/ 182 h 1273"/>
                <a:gd name="T64" fmla="*/ 675 w 1034"/>
                <a:gd name="T65" fmla="*/ 110 h 1273"/>
                <a:gd name="T66" fmla="*/ 563 w 1034"/>
                <a:gd name="T67" fmla="*/ 61 h 1273"/>
                <a:gd name="T68" fmla="*/ 582 w 1034"/>
                <a:gd name="T69" fmla="*/ 0 h 127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34" h="1273">
                  <a:moveTo>
                    <a:pt x="582" y="0"/>
                  </a:moveTo>
                  <a:lnTo>
                    <a:pt x="646" y="23"/>
                  </a:lnTo>
                  <a:lnTo>
                    <a:pt x="707" y="56"/>
                  </a:lnTo>
                  <a:lnTo>
                    <a:pt x="765" y="92"/>
                  </a:lnTo>
                  <a:lnTo>
                    <a:pt x="818" y="134"/>
                  </a:lnTo>
                  <a:lnTo>
                    <a:pt x="866" y="184"/>
                  </a:lnTo>
                  <a:lnTo>
                    <a:pt x="908" y="237"/>
                  </a:lnTo>
                  <a:lnTo>
                    <a:pt x="944" y="294"/>
                  </a:lnTo>
                  <a:lnTo>
                    <a:pt x="977" y="353"/>
                  </a:lnTo>
                  <a:lnTo>
                    <a:pt x="1000" y="417"/>
                  </a:lnTo>
                  <a:lnTo>
                    <a:pt x="1018" y="483"/>
                  </a:lnTo>
                  <a:lnTo>
                    <a:pt x="1030" y="550"/>
                  </a:lnTo>
                  <a:lnTo>
                    <a:pt x="1033" y="619"/>
                  </a:lnTo>
                  <a:lnTo>
                    <a:pt x="1030" y="688"/>
                  </a:lnTo>
                  <a:lnTo>
                    <a:pt x="1018" y="756"/>
                  </a:lnTo>
                  <a:lnTo>
                    <a:pt x="1000" y="821"/>
                  </a:lnTo>
                  <a:lnTo>
                    <a:pt x="977" y="884"/>
                  </a:lnTo>
                  <a:lnTo>
                    <a:pt x="944" y="944"/>
                  </a:lnTo>
                  <a:lnTo>
                    <a:pt x="908" y="1003"/>
                  </a:lnTo>
                  <a:lnTo>
                    <a:pt x="866" y="1055"/>
                  </a:lnTo>
                  <a:lnTo>
                    <a:pt x="818" y="1105"/>
                  </a:lnTo>
                  <a:lnTo>
                    <a:pt x="765" y="1148"/>
                  </a:lnTo>
                  <a:lnTo>
                    <a:pt x="707" y="1183"/>
                  </a:lnTo>
                  <a:lnTo>
                    <a:pt x="646" y="1215"/>
                  </a:lnTo>
                  <a:lnTo>
                    <a:pt x="582" y="1239"/>
                  </a:lnTo>
                  <a:lnTo>
                    <a:pt x="517" y="1257"/>
                  </a:lnTo>
                  <a:lnTo>
                    <a:pt x="450" y="1269"/>
                  </a:lnTo>
                  <a:lnTo>
                    <a:pt x="382" y="1272"/>
                  </a:lnTo>
                  <a:lnTo>
                    <a:pt x="313" y="1269"/>
                  </a:lnTo>
                  <a:lnTo>
                    <a:pt x="246" y="1257"/>
                  </a:lnTo>
                  <a:lnTo>
                    <a:pt x="180" y="1239"/>
                  </a:lnTo>
                  <a:lnTo>
                    <a:pt x="118" y="1215"/>
                  </a:lnTo>
                  <a:lnTo>
                    <a:pt x="57" y="1183"/>
                  </a:lnTo>
                  <a:lnTo>
                    <a:pt x="0" y="1148"/>
                  </a:lnTo>
                  <a:lnTo>
                    <a:pt x="36" y="1095"/>
                  </a:lnTo>
                  <a:lnTo>
                    <a:pt x="89" y="1129"/>
                  </a:lnTo>
                  <a:lnTo>
                    <a:pt x="144" y="1156"/>
                  </a:lnTo>
                  <a:lnTo>
                    <a:pt x="201" y="1179"/>
                  </a:lnTo>
                  <a:lnTo>
                    <a:pt x="261" y="1195"/>
                  </a:lnTo>
                  <a:lnTo>
                    <a:pt x="320" y="1204"/>
                  </a:lnTo>
                  <a:lnTo>
                    <a:pt x="382" y="1208"/>
                  </a:lnTo>
                  <a:lnTo>
                    <a:pt x="443" y="1204"/>
                  </a:lnTo>
                  <a:lnTo>
                    <a:pt x="504" y="1195"/>
                  </a:lnTo>
                  <a:lnTo>
                    <a:pt x="563" y="1179"/>
                  </a:lnTo>
                  <a:lnTo>
                    <a:pt x="621" y="1156"/>
                  </a:lnTo>
                  <a:lnTo>
                    <a:pt x="675" y="1129"/>
                  </a:lnTo>
                  <a:lnTo>
                    <a:pt x="727" y="1095"/>
                  </a:lnTo>
                  <a:lnTo>
                    <a:pt x="775" y="1057"/>
                  </a:lnTo>
                  <a:lnTo>
                    <a:pt x="818" y="1013"/>
                  </a:lnTo>
                  <a:lnTo>
                    <a:pt x="857" y="965"/>
                  </a:lnTo>
                  <a:lnTo>
                    <a:pt x="890" y="913"/>
                  </a:lnTo>
                  <a:lnTo>
                    <a:pt x="919" y="858"/>
                  </a:lnTo>
                  <a:lnTo>
                    <a:pt x="941" y="802"/>
                  </a:lnTo>
                  <a:lnTo>
                    <a:pt x="956" y="742"/>
                  </a:lnTo>
                  <a:lnTo>
                    <a:pt x="965" y="680"/>
                  </a:lnTo>
                  <a:lnTo>
                    <a:pt x="969" y="619"/>
                  </a:lnTo>
                  <a:lnTo>
                    <a:pt x="965" y="557"/>
                  </a:lnTo>
                  <a:lnTo>
                    <a:pt x="956" y="496"/>
                  </a:lnTo>
                  <a:lnTo>
                    <a:pt x="941" y="437"/>
                  </a:lnTo>
                  <a:lnTo>
                    <a:pt x="919" y="381"/>
                  </a:lnTo>
                  <a:lnTo>
                    <a:pt x="890" y="325"/>
                  </a:lnTo>
                  <a:lnTo>
                    <a:pt x="857" y="273"/>
                  </a:lnTo>
                  <a:lnTo>
                    <a:pt x="818" y="225"/>
                  </a:lnTo>
                  <a:lnTo>
                    <a:pt x="775" y="182"/>
                  </a:lnTo>
                  <a:lnTo>
                    <a:pt x="727" y="144"/>
                  </a:lnTo>
                  <a:lnTo>
                    <a:pt x="675" y="110"/>
                  </a:lnTo>
                  <a:lnTo>
                    <a:pt x="621" y="81"/>
                  </a:lnTo>
                  <a:lnTo>
                    <a:pt x="563" y="61"/>
                  </a:lnTo>
                  <a:lnTo>
                    <a:pt x="565" y="56"/>
                  </a:lnTo>
                  <a:lnTo>
                    <a:pt x="582" y="0"/>
                  </a:lnTo>
                </a:path>
              </a:pathLst>
            </a:custGeom>
            <a:gradFill rotWithShape="0">
              <a:gsLst>
                <a:gs pos="0">
                  <a:srgbClr val="82C355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5" name="Line 6"/>
            <p:cNvSpPr>
              <a:spLocks noChangeShapeType="1"/>
            </p:cNvSpPr>
            <p:nvPr/>
          </p:nvSpPr>
          <p:spPr bwMode="ltGray">
            <a:xfrm flipV="1">
              <a:off x="4639" y="3863"/>
              <a:ext cx="103" cy="18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Line 7"/>
            <p:cNvSpPr>
              <a:spLocks noChangeShapeType="1"/>
            </p:cNvSpPr>
            <p:nvPr/>
          </p:nvSpPr>
          <p:spPr bwMode="ltGray">
            <a:xfrm flipV="1">
              <a:off x="5210" y="2874"/>
              <a:ext cx="36" cy="7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Line 8"/>
            <p:cNvSpPr>
              <a:spLocks noChangeShapeType="1"/>
            </p:cNvSpPr>
            <p:nvPr/>
          </p:nvSpPr>
          <p:spPr bwMode="ltGray">
            <a:xfrm flipV="1">
              <a:off x="5270" y="2751"/>
              <a:ext cx="36" cy="71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ltGray">
            <a:xfrm>
              <a:off x="4753" y="4067"/>
              <a:ext cx="604" cy="110"/>
            </a:xfrm>
            <a:custGeom>
              <a:avLst/>
              <a:gdLst>
                <a:gd name="T0" fmla="*/ 2 w 604"/>
                <a:gd name="T1" fmla="*/ 70 h 110"/>
                <a:gd name="T2" fmla="*/ 14 w 604"/>
                <a:gd name="T3" fmla="*/ 57 h 110"/>
                <a:gd name="T4" fmla="*/ 31 w 604"/>
                <a:gd name="T5" fmla="*/ 46 h 110"/>
                <a:gd name="T6" fmla="*/ 63 w 604"/>
                <a:gd name="T7" fmla="*/ 30 h 110"/>
                <a:gd name="T8" fmla="*/ 100 w 604"/>
                <a:gd name="T9" fmla="*/ 21 h 110"/>
                <a:gd name="T10" fmla="*/ 134 w 604"/>
                <a:gd name="T11" fmla="*/ 13 h 110"/>
                <a:gd name="T12" fmla="*/ 181 w 604"/>
                <a:gd name="T13" fmla="*/ 6 h 110"/>
                <a:gd name="T14" fmla="*/ 225 w 604"/>
                <a:gd name="T15" fmla="*/ 2 h 110"/>
                <a:gd name="T16" fmla="*/ 277 w 604"/>
                <a:gd name="T17" fmla="*/ 0 h 110"/>
                <a:gd name="T18" fmla="*/ 340 w 604"/>
                <a:gd name="T19" fmla="*/ 0 h 110"/>
                <a:gd name="T20" fmla="*/ 407 w 604"/>
                <a:gd name="T21" fmla="*/ 4 h 110"/>
                <a:gd name="T22" fmla="*/ 453 w 604"/>
                <a:gd name="T23" fmla="*/ 10 h 110"/>
                <a:gd name="T24" fmla="*/ 502 w 604"/>
                <a:gd name="T25" fmla="*/ 19 h 110"/>
                <a:gd name="T26" fmla="*/ 549 w 604"/>
                <a:gd name="T27" fmla="*/ 33 h 110"/>
                <a:gd name="T28" fmla="*/ 573 w 604"/>
                <a:gd name="T29" fmla="*/ 47 h 110"/>
                <a:gd name="T30" fmla="*/ 588 w 604"/>
                <a:gd name="T31" fmla="*/ 58 h 110"/>
                <a:gd name="T32" fmla="*/ 603 w 604"/>
                <a:gd name="T33" fmla="*/ 77 h 110"/>
                <a:gd name="T34" fmla="*/ 578 w 604"/>
                <a:gd name="T35" fmla="*/ 87 h 110"/>
                <a:gd name="T36" fmla="*/ 536 w 604"/>
                <a:gd name="T37" fmla="*/ 95 h 110"/>
                <a:gd name="T38" fmla="*/ 485 w 604"/>
                <a:gd name="T39" fmla="*/ 101 h 110"/>
                <a:gd name="T40" fmla="*/ 436 w 604"/>
                <a:gd name="T41" fmla="*/ 106 h 110"/>
                <a:gd name="T42" fmla="*/ 377 w 604"/>
                <a:gd name="T43" fmla="*/ 108 h 110"/>
                <a:gd name="T44" fmla="*/ 313 w 604"/>
                <a:gd name="T45" fmla="*/ 109 h 110"/>
                <a:gd name="T46" fmla="*/ 252 w 604"/>
                <a:gd name="T47" fmla="*/ 109 h 110"/>
                <a:gd name="T48" fmla="*/ 188 w 604"/>
                <a:gd name="T49" fmla="*/ 108 h 110"/>
                <a:gd name="T50" fmla="*/ 117 w 604"/>
                <a:gd name="T51" fmla="*/ 102 h 110"/>
                <a:gd name="T52" fmla="*/ 61 w 604"/>
                <a:gd name="T53" fmla="*/ 96 h 110"/>
                <a:gd name="T54" fmla="*/ 14 w 604"/>
                <a:gd name="T55" fmla="*/ 86 h 110"/>
                <a:gd name="T56" fmla="*/ 0 w 604"/>
                <a:gd name="T57" fmla="*/ 78 h 110"/>
                <a:gd name="T58" fmla="*/ 2 w 604"/>
                <a:gd name="T59" fmla="*/ 7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4" h="110">
                  <a:moveTo>
                    <a:pt x="2" y="70"/>
                  </a:moveTo>
                  <a:lnTo>
                    <a:pt x="14" y="57"/>
                  </a:lnTo>
                  <a:lnTo>
                    <a:pt x="31" y="46"/>
                  </a:lnTo>
                  <a:lnTo>
                    <a:pt x="63" y="30"/>
                  </a:lnTo>
                  <a:lnTo>
                    <a:pt x="100" y="21"/>
                  </a:lnTo>
                  <a:lnTo>
                    <a:pt x="134" y="13"/>
                  </a:lnTo>
                  <a:lnTo>
                    <a:pt x="181" y="6"/>
                  </a:lnTo>
                  <a:lnTo>
                    <a:pt x="225" y="2"/>
                  </a:lnTo>
                  <a:lnTo>
                    <a:pt x="277" y="0"/>
                  </a:lnTo>
                  <a:lnTo>
                    <a:pt x="340" y="0"/>
                  </a:lnTo>
                  <a:lnTo>
                    <a:pt x="407" y="4"/>
                  </a:lnTo>
                  <a:lnTo>
                    <a:pt x="453" y="10"/>
                  </a:lnTo>
                  <a:lnTo>
                    <a:pt x="502" y="19"/>
                  </a:lnTo>
                  <a:lnTo>
                    <a:pt x="549" y="33"/>
                  </a:lnTo>
                  <a:lnTo>
                    <a:pt x="573" y="47"/>
                  </a:lnTo>
                  <a:lnTo>
                    <a:pt x="588" y="58"/>
                  </a:lnTo>
                  <a:lnTo>
                    <a:pt x="603" y="77"/>
                  </a:lnTo>
                  <a:lnTo>
                    <a:pt x="578" y="87"/>
                  </a:lnTo>
                  <a:lnTo>
                    <a:pt x="536" y="95"/>
                  </a:lnTo>
                  <a:lnTo>
                    <a:pt x="485" y="101"/>
                  </a:lnTo>
                  <a:lnTo>
                    <a:pt x="436" y="106"/>
                  </a:lnTo>
                  <a:lnTo>
                    <a:pt x="377" y="108"/>
                  </a:lnTo>
                  <a:lnTo>
                    <a:pt x="313" y="109"/>
                  </a:lnTo>
                  <a:lnTo>
                    <a:pt x="252" y="109"/>
                  </a:lnTo>
                  <a:lnTo>
                    <a:pt x="188" y="108"/>
                  </a:lnTo>
                  <a:lnTo>
                    <a:pt x="117" y="102"/>
                  </a:lnTo>
                  <a:lnTo>
                    <a:pt x="61" y="96"/>
                  </a:lnTo>
                  <a:lnTo>
                    <a:pt x="14" y="86"/>
                  </a:lnTo>
                  <a:lnTo>
                    <a:pt x="0" y="78"/>
                  </a:lnTo>
                  <a:lnTo>
                    <a:pt x="2" y="70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9" name="Oval 10"/>
            <p:cNvSpPr>
              <a:spLocks noChangeArrowheads="1"/>
            </p:cNvSpPr>
            <p:nvPr/>
          </p:nvSpPr>
          <p:spPr bwMode="grayWhite">
            <a:xfrm>
              <a:off x="4458" y="2879"/>
              <a:ext cx="1074" cy="10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9BCF7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grpSp>
          <p:nvGrpSpPr>
            <p:cNvPr id="1040" name="Group 11"/>
            <p:cNvGrpSpPr>
              <a:grpSpLocks/>
            </p:cNvGrpSpPr>
            <p:nvPr/>
          </p:nvGrpSpPr>
          <p:grpSpPr bwMode="auto">
            <a:xfrm>
              <a:off x="4458" y="2991"/>
              <a:ext cx="999" cy="797"/>
              <a:chOff x="4458" y="2991"/>
              <a:chExt cx="999" cy="797"/>
            </a:xfrm>
          </p:grpSpPr>
          <p:sp>
            <p:nvSpPr>
              <p:cNvPr id="1041" name="Freeform 12"/>
              <p:cNvSpPr>
                <a:spLocks/>
              </p:cNvSpPr>
              <p:nvPr/>
            </p:nvSpPr>
            <p:spPr bwMode="grayWhite">
              <a:xfrm>
                <a:off x="4599" y="3283"/>
                <a:ext cx="1" cy="17"/>
              </a:xfrm>
              <a:custGeom>
                <a:avLst/>
                <a:gdLst>
                  <a:gd name="T0" fmla="*/ 0 w 1"/>
                  <a:gd name="T1" fmla="*/ 0 h 17"/>
                  <a:gd name="T2" fmla="*/ 0 w 1"/>
                  <a:gd name="T3" fmla="*/ 16 h 17"/>
                  <a:gd name="T4" fmla="*/ 0 w 1"/>
                  <a:gd name="T5" fmla="*/ 16 h 17"/>
                  <a:gd name="T6" fmla="*/ 0 w 1"/>
                  <a:gd name="T7" fmla="*/ 6 h 17"/>
                  <a:gd name="T8" fmla="*/ 0 w 1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" h="17">
                    <a:moveTo>
                      <a:pt x="0" y="0"/>
                    </a:moveTo>
                    <a:lnTo>
                      <a:pt x="0" y="16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13"/>
              <p:cNvSpPr>
                <a:spLocks/>
              </p:cNvSpPr>
              <p:nvPr/>
            </p:nvSpPr>
            <p:spPr bwMode="grayWhite">
              <a:xfrm>
                <a:off x="4616" y="3305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0 h 17"/>
                  <a:gd name="T4" fmla="*/ 16 w 17"/>
                  <a:gd name="T5" fmla="*/ 16 h 17"/>
                  <a:gd name="T6" fmla="*/ 0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Freeform 14"/>
              <p:cNvSpPr>
                <a:spLocks/>
              </p:cNvSpPr>
              <p:nvPr/>
            </p:nvSpPr>
            <p:spPr bwMode="grayWhite">
              <a:xfrm>
                <a:off x="4674" y="3275"/>
                <a:ext cx="37" cy="35"/>
              </a:xfrm>
              <a:custGeom>
                <a:avLst/>
                <a:gdLst>
                  <a:gd name="T0" fmla="*/ 36 w 37"/>
                  <a:gd name="T1" fmla="*/ 0 h 35"/>
                  <a:gd name="T2" fmla="*/ 22 w 37"/>
                  <a:gd name="T3" fmla="*/ 0 h 35"/>
                  <a:gd name="T4" fmla="*/ 14 w 37"/>
                  <a:gd name="T5" fmla="*/ 9 h 35"/>
                  <a:gd name="T6" fmla="*/ 9 w 37"/>
                  <a:gd name="T7" fmla="*/ 9 h 35"/>
                  <a:gd name="T8" fmla="*/ 5 w 37"/>
                  <a:gd name="T9" fmla="*/ 13 h 35"/>
                  <a:gd name="T10" fmla="*/ 0 w 37"/>
                  <a:gd name="T11" fmla="*/ 13 h 35"/>
                  <a:gd name="T12" fmla="*/ 0 w 37"/>
                  <a:gd name="T13" fmla="*/ 25 h 35"/>
                  <a:gd name="T14" fmla="*/ 8 w 37"/>
                  <a:gd name="T15" fmla="*/ 34 h 35"/>
                  <a:gd name="T16" fmla="*/ 29 w 37"/>
                  <a:gd name="T17" fmla="*/ 34 h 35"/>
                  <a:gd name="T18" fmla="*/ 36 w 37"/>
                  <a:gd name="T19" fmla="*/ 25 h 35"/>
                  <a:gd name="T20" fmla="*/ 36 w 37"/>
                  <a:gd name="T21" fmla="*/ 0 h 3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" h="35">
                    <a:moveTo>
                      <a:pt x="36" y="0"/>
                    </a:moveTo>
                    <a:lnTo>
                      <a:pt x="22" y="0"/>
                    </a:lnTo>
                    <a:lnTo>
                      <a:pt x="14" y="9"/>
                    </a:lnTo>
                    <a:lnTo>
                      <a:pt x="9" y="9"/>
                    </a:lnTo>
                    <a:lnTo>
                      <a:pt x="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8" y="34"/>
                    </a:lnTo>
                    <a:lnTo>
                      <a:pt x="29" y="34"/>
                    </a:lnTo>
                    <a:lnTo>
                      <a:pt x="36" y="25"/>
                    </a:lnTo>
                    <a:lnTo>
                      <a:pt x="36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Freeform 15"/>
              <p:cNvSpPr>
                <a:spLocks/>
              </p:cNvSpPr>
              <p:nvPr/>
            </p:nvSpPr>
            <p:spPr bwMode="grayWhite">
              <a:xfrm>
                <a:off x="4458" y="3303"/>
                <a:ext cx="324" cy="422"/>
              </a:xfrm>
              <a:custGeom>
                <a:avLst/>
                <a:gdLst>
                  <a:gd name="T0" fmla="*/ 76 w 324"/>
                  <a:gd name="T1" fmla="*/ 0 h 422"/>
                  <a:gd name="T2" fmla="*/ 71 w 324"/>
                  <a:gd name="T3" fmla="*/ 11 h 422"/>
                  <a:gd name="T4" fmla="*/ 45 w 324"/>
                  <a:gd name="T5" fmla="*/ 33 h 422"/>
                  <a:gd name="T6" fmla="*/ 40 w 324"/>
                  <a:gd name="T7" fmla="*/ 53 h 422"/>
                  <a:gd name="T8" fmla="*/ 21 w 324"/>
                  <a:gd name="T9" fmla="*/ 68 h 422"/>
                  <a:gd name="T10" fmla="*/ 8 w 324"/>
                  <a:gd name="T11" fmla="*/ 96 h 422"/>
                  <a:gd name="T12" fmla="*/ 8 w 324"/>
                  <a:gd name="T13" fmla="*/ 114 h 422"/>
                  <a:gd name="T14" fmla="*/ 0 w 324"/>
                  <a:gd name="T15" fmla="*/ 144 h 422"/>
                  <a:gd name="T16" fmla="*/ 11 w 324"/>
                  <a:gd name="T17" fmla="*/ 157 h 422"/>
                  <a:gd name="T18" fmla="*/ 40 w 324"/>
                  <a:gd name="T19" fmla="*/ 195 h 422"/>
                  <a:gd name="T20" fmla="*/ 48 w 324"/>
                  <a:gd name="T21" fmla="*/ 190 h 422"/>
                  <a:gd name="T22" fmla="*/ 99 w 324"/>
                  <a:gd name="T23" fmla="*/ 190 h 422"/>
                  <a:gd name="T24" fmla="*/ 123 w 324"/>
                  <a:gd name="T25" fmla="*/ 199 h 422"/>
                  <a:gd name="T26" fmla="*/ 121 w 324"/>
                  <a:gd name="T27" fmla="*/ 229 h 422"/>
                  <a:gd name="T28" fmla="*/ 138 w 324"/>
                  <a:gd name="T29" fmla="*/ 268 h 422"/>
                  <a:gd name="T30" fmla="*/ 137 w 324"/>
                  <a:gd name="T31" fmla="*/ 279 h 422"/>
                  <a:gd name="T32" fmla="*/ 144 w 324"/>
                  <a:gd name="T33" fmla="*/ 291 h 422"/>
                  <a:gd name="T34" fmla="*/ 133 w 324"/>
                  <a:gd name="T35" fmla="*/ 319 h 422"/>
                  <a:gd name="T36" fmla="*/ 146 w 324"/>
                  <a:gd name="T37" fmla="*/ 354 h 422"/>
                  <a:gd name="T38" fmla="*/ 153 w 324"/>
                  <a:gd name="T39" fmla="*/ 382 h 422"/>
                  <a:gd name="T40" fmla="*/ 162 w 324"/>
                  <a:gd name="T41" fmla="*/ 399 h 422"/>
                  <a:gd name="T42" fmla="*/ 171 w 324"/>
                  <a:gd name="T43" fmla="*/ 421 h 422"/>
                  <a:gd name="T44" fmla="*/ 188 w 324"/>
                  <a:gd name="T45" fmla="*/ 418 h 422"/>
                  <a:gd name="T46" fmla="*/ 216 w 324"/>
                  <a:gd name="T47" fmla="*/ 402 h 422"/>
                  <a:gd name="T48" fmla="*/ 229 w 324"/>
                  <a:gd name="T49" fmla="*/ 382 h 422"/>
                  <a:gd name="T50" fmla="*/ 228 w 324"/>
                  <a:gd name="T51" fmla="*/ 369 h 422"/>
                  <a:gd name="T52" fmla="*/ 245 w 324"/>
                  <a:gd name="T53" fmla="*/ 359 h 422"/>
                  <a:gd name="T54" fmla="*/ 242 w 324"/>
                  <a:gd name="T55" fmla="*/ 340 h 422"/>
                  <a:gd name="T56" fmla="*/ 267 w 324"/>
                  <a:gd name="T57" fmla="*/ 310 h 422"/>
                  <a:gd name="T58" fmla="*/ 271 w 324"/>
                  <a:gd name="T59" fmla="*/ 285 h 422"/>
                  <a:gd name="T60" fmla="*/ 264 w 324"/>
                  <a:gd name="T61" fmla="*/ 277 h 422"/>
                  <a:gd name="T62" fmla="*/ 267 w 324"/>
                  <a:gd name="T63" fmla="*/ 267 h 422"/>
                  <a:gd name="T64" fmla="*/ 261 w 324"/>
                  <a:gd name="T65" fmla="*/ 258 h 422"/>
                  <a:gd name="T66" fmla="*/ 280 w 324"/>
                  <a:gd name="T67" fmla="*/ 234 h 422"/>
                  <a:gd name="T68" fmla="*/ 280 w 324"/>
                  <a:gd name="T69" fmla="*/ 222 h 422"/>
                  <a:gd name="T70" fmla="*/ 306 w 324"/>
                  <a:gd name="T71" fmla="*/ 202 h 422"/>
                  <a:gd name="T72" fmla="*/ 323 w 324"/>
                  <a:gd name="T73" fmla="*/ 148 h 422"/>
                  <a:gd name="T74" fmla="*/ 299 w 324"/>
                  <a:gd name="T75" fmla="*/ 162 h 422"/>
                  <a:gd name="T76" fmla="*/ 278 w 324"/>
                  <a:gd name="T77" fmla="*/ 156 h 422"/>
                  <a:gd name="T78" fmla="*/ 281 w 324"/>
                  <a:gd name="T79" fmla="*/ 143 h 422"/>
                  <a:gd name="T80" fmla="*/ 260 w 324"/>
                  <a:gd name="T81" fmla="*/ 129 h 422"/>
                  <a:gd name="T82" fmla="*/ 250 w 324"/>
                  <a:gd name="T83" fmla="*/ 94 h 422"/>
                  <a:gd name="T84" fmla="*/ 230 w 324"/>
                  <a:gd name="T85" fmla="*/ 66 h 422"/>
                  <a:gd name="T86" fmla="*/ 230 w 324"/>
                  <a:gd name="T87" fmla="*/ 47 h 422"/>
                  <a:gd name="T88" fmla="*/ 219 w 324"/>
                  <a:gd name="T89" fmla="*/ 46 h 422"/>
                  <a:gd name="T90" fmla="*/ 212 w 324"/>
                  <a:gd name="T91" fmla="*/ 49 h 422"/>
                  <a:gd name="T92" fmla="*/ 182 w 324"/>
                  <a:gd name="T93" fmla="*/ 38 h 422"/>
                  <a:gd name="T94" fmla="*/ 174 w 324"/>
                  <a:gd name="T95" fmla="*/ 46 h 422"/>
                  <a:gd name="T96" fmla="*/ 167 w 324"/>
                  <a:gd name="T97" fmla="*/ 56 h 422"/>
                  <a:gd name="T98" fmla="*/ 151 w 324"/>
                  <a:gd name="T99" fmla="*/ 38 h 422"/>
                  <a:gd name="T100" fmla="*/ 135 w 324"/>
                  <a:gd name="T101" fmla="*/ 33 h 422"/>
                  <a:gd name="T102" fmla="*/ 134 w 324"/>
                  <a:gd name="T103" fmla="*/ 10 h 422"/>
                  <a:gd name="T104" fmla="*/ 111 w 324"/>
                  <a:gd name="T105" fmla="*/ 14 h 422"/>
                  <a:gd name="T106" fmla="*/ 96 w 324"/>
                  <a:gd name="T107" fmla="*/ 9 h 422"/>
                  <a:gd name="T108" fmla="*/ 76 w 324"/>
                  <a:gd name="T109" fmla="*/ 0 h 4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24" h="422">
                    <a:moveTo>
                      <a:pt x="76" y="0"/>
                    </a:moveTo>
                    <a:lnTo>
                      <a:pt x="71" y="11"/>
                    </a:lnTo>
                    <a:lnTo>
                      <a:pt x="45" y="33"/>
                    </a:lnTo>
                    <a:lnTo>
                      <a:pt x="40" y="53"/>
                    </a:lnTo>
                    <a:lnTo>
                      <a:pt x="21" y="68"/>
                    </a:lnTo>
                    <a:lnTo>
                      <a:pt x="8" y="96"/>
                    </a:lnTo>
                    <a:lnTo>
                      <a:pt x="8" y="114"/>
                    </a:lnTo>
                    <a:lnTo>
                      <a:pt x="0" y="144"/>
                    </a:lnTo>
                    <a:lnTo>
                      <a:pt x="11" y="157"/>
                    </a:lnTo>
                    <a:lnTo>
                      <a:pt x="40" y="195"/>
                    </a:lnTo>
                    <a:lnTo>
                      <a:pt x="48" y="190"/>
                    </a:lnTo>
                    <a:lnTo>
                      <a:pt x="99" y="190"/>
                    </a:lnTo>
                    <a:lnTo>
                      <a:pt x="123" y="199"/>
                    </a:lnTo>
                    <a:lnTo>
                      <a:pt x="121" y="229"/>
                    </a:lnTo>
                    <a:lnTo>
                      <a:pt x="138" y="268"/>
                    </a:lnTo>
                    <a:lnTo>
                      <a:pt x="137" y="279"/>
                    </a:lnTo>
                    <a:lnTo>
                      <a:pt x="144" y="291"/>
                    </a:lnTo>
                    <a:lnTo>
                      <a:pt x="133" y="319"/>
                    </a:lnTo>
                    <a:lnTo>
                      <a:pt x="146" y="354"/>
                    </a:lnTo>
                    <a:lnTo>
                      <a:pt x="153" y="382"/>
                    </a:lnTo>
                    <a:lnTo>
                      <a:pt x="162" y="399"/>
                    </a:lnTo>
                    <a:lnTo>
                      <a:pt x="171" y="421"/>
                    </a:lnTo>
                    <a:lnTo>
                      <a:pt x="188" y="418"/>
                    </a:lnTo>
                    <a:lnTo>
                      <a:pt x="216" y="402"/>
                    </a:lnTo>
                    <a:lnTo>
                      <a:pt x="229" y="382"/>
                    </a:lnTo>
                    <a:lnTo>
                      <a:pt x="228" y="369"/>
                    </a:lnTo>
                    <a:lnTo>
                      <a:pt x="245" y="359"/>
                    </a:lnTo>
                    <a:lnTo>
                      <a:pt x="242" y="340"/>
                    </a:lnTo>
                    <a:lnTo>
                      <a:pt x="267" y="310"/>
                    </a:lnTo>
                    <a:lnTo>
                      <a:pt x="271" y="285"/>
                    </a:lnTo>
                    <a:lnTo>
                      <a:pt x="264" y="277"/>
                    </a:lnTo>
                    <a:lnTo>
                      <a:pt x="267" y="267"/>
                    </a:lnTo>
                    <a:lnTo>
                      <a:pt x="261" y="258"/>
                    </a:lnTo>
                    <a:lnTo>
                      <a:pt x="280" y="234"/>
                    </a:lnTo>
                    <a:lnTo>
                      <a:pt x="280" y="222"/>
                    </a:lnTo>
                    <a:lnTo>
                      <a:pt x="306" y="202"/>
                    </a:lnTo>
                    <a:lnTo>
                      <a:pt x="323" y="148"/>
                    </a:lnTo>
                    <a:lnTo>
                      <a:pt x="299" y="162"/>
                    </a:lnTo>
                    <a:lnTo>
                      <a:pt x="278" y="156"/>
                    </a:lnTo>
                    <a:lnTo>
                      <a:pt x="281" y="143"/>
                    </a:lnTo>
                    <a:lnTo>
                      <a:pt x="260" y="129"/>
                    </a:lnTo>
                    <a:lnTo>
                      <a:pt x="250" y="94"/>
                    </a:lnTo>
                    <a:lnTo>
                      <a:pt x="230" y="66"/>
                    </a:lnTo>
                    <a:lnTo>
                      <a:pt x="230" y="47"/>
                    </a:lnTo>
                    <a:lnTo>
                      <a:pt x="219" y="46"/>
                    </a:lnTo>
                    <a:lnTo>
                      <a:pt x="212" y="49"/>
                    </a:lnTo>
                    <a:lnTo>
                      <a:pt x="182" y="38"/>
                    </a:lnTo>
                    <a:lnTo>
                      <a:pt x="174" y="46"/>
                    </a:lnTo>
                    <a:lnTo>
                      <a:pt x="167" y="56"/>
                    </a:lnTo>
                    <a:lnTo>
                      <a:pt x="151" y="38"/>
                    </a:lnTo>
                    <a:lnTo>
                      <a:pt x="135" y="33"/>
                    </a:lnTo>
                    <a:lnTo>
                      <a:pt x="134" y="10"/>
                    </a:lnTo>
                    <a:lnTo>
                      <a:pt x="111" y="14"/>
                    </a:lnTo>
                    <a:lnTo>
                      <a:pt x="96" y="9"/>
                    </a:lnTo>
                    <a:lnTo>
                      <a:pt x="76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Freeform 16"/>
              <p:cNvSpPr>
                <a:spLocks/>
              </p:cNvSpPr>
              <p:nvPr/>
            </p:nvSpPr>
            <p:spPr bwMode="grayWhite">
              <a:xfrm>
                <a:off x="5205" y="3408"/>
                <a:ext cx="17" cy="21"/>
              </a:xfrm>
              <a:custGeom>
                <a:avLst/>
                <a:gdLst>
                  <a:gd name="T0" fmla="*/ 7 w 17"/>
                  <a:gd name="T1" fmla="*/ 0 h 21"/>
                  <a:gd name="T2" fmla="*/ 9 w 17"/>
                  <a:gd name="T3" fmla="*/ 5 h 21"/>
                  <a:gd name="T4" fmla="*/ 7 w 17"/>
                  <a:gd name="T5" fmla="*/ 10 h 21"/>
                  <a:gd name="T6" fmla="*/ 7 w 17"/>
                  <a:gd name="T7" fmla="*/ 14 h 21"/>
                  <a:gd name="T8" fmla="*/ 16 w 17"/>
                  <a:gd name="T9" fmla="*/ 17 h 21"/>
                  <a:gd name="T10" fmla="*/ 16 w 17"/>
                  <a:gd name="T11" fmla="*/ 20 h 21"/>
                  <a:gd name="T12" fmla="*/ 9 w 17"/>
                  <a:gd name="T13" fmla="*/ 17 h 21"/>
                  <a:gd name="T14" fmla="*/ 3 w 17"/>
                  <a:gd name="T15" fmla="*/ 20 h 21"/>
                  <a:gd name="T16" fmla="*/ 0 w 17"/>
                  <a:gd name="T17" fmla="*/ 17 h 21"/>
                  <a:gd name="T18" fmla="*/ 3 w 17"/>
                  <a:gd name="T19" fmla="*/ 14 h 21"/>
                  <a:gd name="T20" fmla="*/ 0 w 17"/>
                  <a:gd name="T21" fmla="*/ 10 h 21"/>
                  <a:gd name="T22" fmla="*/ 3 w 17"/>
                  <a:gd name="T23" fmla="*/ 2 h 21"/>
                  <a:gd name="T24" fmla="*/ 7 w 17"/>
                  <a:gd name="T25" fmla="*/ 0 h 2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" h="21">
                    <a:moveTo>
                      <a:pt x="7" y="0"/>
                    </a:moveTo>
                    <a:lnTo>
                      <a:pt x="9" y="5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16" y="17"/>
                    </a:lnTo>
                    <a:lnTo>
                      <a:pt x="16" y="20"/>
                    </a:lnTo>
                    <a:lnTo>
                      <a:pt x="9" y="17"/>
                    </a:lnTo>
                    <a:lnTo>
                      <a:pt x="3" y="20"/>
                    </a:lnTo>
                    <a:lnTo>
                      <a:pt x="0" y="17"/>
                    </a:lnTo>
                    <a:lnTo>
                      <a:pt x="3" y="14"/>
                    </a:lnTo>
                    <a:lnTo>
                      <a:pt x="0" y="10"/>
                    </a:lnTo>
                    <a:lnTo>
                      <a:pt x="3" y="2"/>
                    </a:lnTo>
                    <a:lnTo>
                      <a:pt x="7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Freeform 17"/>
              <p:cNvSpPr>
                <a:spLocks/>
              </p:cNvSpPr>
              <p:nvPr/>
            </p:nvSpPr>
            <p:spPr bwMode="grayWhite">
              <a:xfrm>
                <a:off x="5144" y="3496"/>
                <a:ext cx="49" cy="70"/>
              </a:xfrm>
              <a:custGeom>
                <a:avLst/>
                <a:gdLst>
                  <a:gd name="T0" fmla="*/ 0 w 49"/>
                  <a:gd name="T1" fmla="*/ 34 h 70"/>
                  <a:gd name="T2" fmla="*/ 17 w 49"/>
                  <a:gd name="T3" fmla="*/ 34 h 70"/>
                  <a:gd name="T4" fmla="*/ 37 w 49"/>
                  <a:gd name="T5" fmla="*/ 0 h 70"/>
                  <a:gd name="T6" fmla="*/ 48 w 49"/>
                  <a:gd name="T7" fmla="*/ 20 h 70"/>
                  <a:gd name="T8" fmla="*/ 39 w 49"/>
                  <a:gd name="T9" fmla="*/ 69 h 70"/>
                  <a:gd name="T10" fmla="*/ 3 w 49"/>
                  <a:gd name="T11" fmla="*/ 57 h 70"/>
                  <a:gd name="T12" fmla="*/ 0 w 49"/>
                  <a:gd name="T13" fmla="*/ 34 h 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9" h="70">
                    <a:moveTo>
                      <a:pt x="0" y="34"/>
                    </a:moveTo>
                    <a:lnTo>
                      <a:pt x="17" y="34"/>
                    </a:lnTo>
                    <a:lnTo>
                      <a:pt x="37" y="0"/>
                    </a:lnTo>
                    <a:lnTo>
                      <a:pt x="48" y="20"/>
                    </a:lnTo>
                    <a:lnTo>
                      <a:pt x="39" y="69"/>
                    </a:lnTo>
                    <a:lnTo>
                      <a:pt x="3" y="57"/>
                    </a:lnTo>
                    <a:lnTo>
                      <a:pt x="0" y="3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Freeform 18"/>
              <p:cNvSpPr>
                <a:spLocks/>
              </p:cNvSpPr>
              <p:nvPr/>
            </p:nvSpPr>
            <p:spPr bwMode="grayWhite">
              <a:xfrm>
                <a:off x="5241" y="3523"/>
                <a:ext cx="84" cy="67"/>
              </a:xfrm>
              <a:custGeom>
                <a:avLst/>
                <a:gdLst>
                  <a:gd name="T0" fmla="*/ 5 w 84"/>
                  <a:gd name="T1" fmla="*/ 15 h 67"/>
                  <a:gd name="T2" fmla="*/ 0 w 84"/>
                  <a:gd name="T3" fmla="*/ 0 h 67"/>
                  <a:gd name="T4" fmla="*/ 27 w 84"/>
                  <a:gd name="T5" fmla="*/ 6 h 67"/>
                  <a:gd name="T6" fmla="*/ 67 w 84"/>
                  <a:gd name="T7" fmla="*/ 22 h 67"/>
                  <a:gd name="T8" fmla="*/ 67 w 84"/>
                  <a:gd name="T9" fmla="*/ 34 h 67"/>
                  <a:gd name="T10" fmla="*/ 83 w 84"/>
                  <a:gd name="T11" fmla="*/ 66 h 67"/>
                  <a:gd name="T12" fmla="*/ 52 w 84"/>
                  <a:gd name="T13" fmla="*/ 36 h 67"/>
                  <a:gd name="T14" fmla="*/ 31 w 84"/>
                  <a:gd name="T15" fmla="*/ 38 h 67"/>
                  <a:gd name="T16" fmla="*/ 5 w 84"/>
                  <a:gd name="T17" fmla="*/ 15 h 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4" h="67">
                    <a:moveTo>
                      <a:pt x="5" y="15"/>
                    </a:moveTo>
                    <a:lnTo>
                      <a:pt x="0" y="0"/>
                    </a:lnTo>
                    <a:lnTo>
                      <a:pt x="27" y="6"/>
                    </a:lnTo>
                    <a:lnTo>
                      <a:pt x="67" y="22"/>
                    </a:lnTo>
                    <a:lnTo>
                      <a:pt x="67" y="34"/>
                    </a:lnTo>
                    <a:lnTo>
                      <a:pt x="83" y="66"/>
                    </a:lnTo>
                    <a:lnTo>
                      <a:pt x="52" y="36"/>
                    </a:lnTo>
                    <a:lnTo>
                      <a:pt x="31" y="38"/>
                    </a:lnTo>
                    <a:lnTo>
                      <a:pt x="5" y="15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Freeform 19"/>
              <p:cNvSpPr>
                <a:spLocks/>
              </p:cNvSpPr>
              <p:nvPr/>
            </p:nvSpPr>
            <p:spPr bwMode="grayWhite">
              <a:xfrm>
                <a:off x="5400" y="3660"/>
                <a:ext cx="57" cy="73"/>
              </a:xfrm>
              <a:custGeom>
                <a:avLst/>
                <a:gdLst>
                  <a:gd name="T0" fmla="*/ 34 w 57"/>
                  <a:gd name="T1" fmla="*/ 0 h 73"/>
                  <a:gd name="T2" fmla="*/ 56 w 57"/>
                  <a:gd name="T3" fmla="*/ 21 h 73"/>
                  <a:gd name="T4" fmla="*/ 11 w 57"/>
                  <a:gd name="T5" fmla="*/ 72 h 73"/>
                  <a:gd name="T6" fmla="*/ 0 w 57"/>
                  <a:gd name="T7" fmla="*/ 60 h 73"/>
                  <a:gd name="T8" fmla="*/ 32 w 57"/>
                  <a:gd name="T9" fmla="*/ 28 h 73"/>
                  <a:gd name="T10" fmla="*/ 34 w 57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73">
                    <a:moveTo>
                      <a:pt x="34" y="0"/>
                    </a:moveTo>
                    <a:lnTo>
                      <a:pt x="56" y="21"/>
                    </a:lnTo>
                    <a:lnTo>
                      <a:pt x="11" y="72"/>
                    </a:lnTo>
                    <a:lnTo>
                      <a:pt x="0" y="60"/>
                    </a:lnTo>
                    <a:lnTo>
                      <a:pt x="32" y="28"/>
                    </a:lnTo>
                    <a:lnTo>
                      <a:pt x="34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20"/>
              <p:cNvSpPr>
                <a:spLocks/>
              </p:cNvSpPr>
              <p:nvPr/>
            </p:nvSpPr>
            <p:spPr bwMode="grayWhite">
              <a:xfrm>
                <a:off x="4558" y="3167"/>
                <a:ext cx="29" cy="48"/>
              </a:xfrm>
              <a:custGeom>
                <a:avLst/>
                <a:gdLst>
                  <a:gd name="T0" fmla="*/ 28 w 29"/>
                  <a:gd name="T1" fmla="*/ 36 h 48"/>
                  <a:gd name="T2" fmla="*/ 20 w 29"/>
                  <a:gd name="T3" fmla="*/ 31 h 48"/>
                  <a:gd name="T4" fmla="*/ 20 w 29"/>
                  <a:gd name="T5" fmla="*/ 10 h 48"/>
                  <a:gd name="T6" fmla="*/ 24 w 29"/>
                  <a:gd name="T7" fmla="*/ 5 h 48"/>
                  <a:gd name="T8" fmla="*/ 17 w 29"/>
                  <a:gd name="T9" fmla="*/ 5 h 48"/>
                  <a:gd name="T10" fmla="*/ 21 w 29"/>
                  <a:gd name="T11" fmla="*/ 0 h 48"/>
                  <a:gd name="T12" fmla="*/ 16 w 29"/>
                  <a:gd name="T13" fmla="*/ 0 h 48"/>
                  <a:gd name="T14" fmla="*/ 10 w 29"/>
                  <a:gd name="T15" fmla="*/ 6 h 48"/>
                  <a:gd name="T16" fmla="*/ 10 w 29"/>
                  <a:gd name="T17" fmla="*/ 19 h 48"/>
                  <a:gd name="T18" fmla="*/ 13 w 29"/>
                  <a:gd name="T19" fmla="*/ 22 h 48"/>
                  <a:gd name="T20" fmla="*/ 13 w 29"/>
                  <a:gd name="T21" fmla="*/ 28 h 48"/>
                  <a:gd name="T22" fmla="*/ 11 w 29"/>
                  <a:gd name="T23" fmla="*/ 28 h 48"/>
                  <a:gd name="T24" fmla="*/ 6 w 29"/>
                  <a:gd name="T25" fmla="*/ 33 h 48"/>
                  <a:gd name="T26" fmla="*/ 6 w 29"/>
                  <a:gd name="T27" fmla="*/ 38 h 48"/>
                  <a:gd name="T28" fmla="*/ 0 w 29"/>
                  <a:gd name="T29" fmla="*/ 47 h 48"/>
                  <a:gd name="T30" fmla="*/ 21 w 29"/>
                  <a:gd name="T31" fmla="*/ 47 h 48"/>
                  <a:gd name="T32" fmla="*/ 28 w 29"/>
                  <a:gd name="T33" fmla="*/ 36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9" h="48">
                    <a:moveTo>
                      <a:pt x="28" y="36"/>
                    </a:moveTo>
                    <a:lnTo>
                      <a:pt x="20" y="31"/>
                    </a:lnTo>
                    <a:lnTo>
                      <a:pt x="20" y="10"/>
                    </a:lnTo>
                    <a:lnTo>
                      <a:pt x="24" y="5"/>
                    </a:lnTo>
                    <a:lnTo>
                      <a:pt x="17" y="5"/>
                    </a:lnTo>
                    <a:lnTo>
                      <a:pt x="21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10" y="19"/>
                    </a:lnTo>
                    <a:lnTo>
                      <a:pt x="13" y="22"/>
                    </a:lnTo>
                    <a:lnTo>
                      <a:pt x="13" y="28"/>
                    </a:lnTo>
                    <a:lnTo>
                      <a:pt x="11" y="28"/>
                    </a:lnTo>
                    <a:lnTo>
                      <a:pt x="6" y="33"/>
                    </a:lnTo>
                    <a:lnTo>
                      <a:pt x="6" y="38"/>
                    </a:lnTo>
                    <a:lnTo>
                      <a:pt x="0" y="47"/>
                    </a:lnTo>
                    <a:lnTo>
                      <a:pt x="21" y="47"/>
                    </a:lnTo>
                    <a:lnTo>
                      <a:pt x="28" y="3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21"/>
              <p:cNvSpPr>
                <a:spLocks/>
              </p:cNvSpPr>
              <p:nvPr/>
            </p:nvSpPr>
            <p:spPr bwMode="grayWhite">
              <a:xfrm>
                <a:off x="4549" y="3183"/>
                <a:ext cx="17" cy="17"/>
              </a:xfrm>
              <a:custGeom>
                <a:avLst/>
                <a:gdLst>
                  <a:gd name="T0" fmla="*/ 13 w 17"/>
                  <a:gd name="T1" fmla="*/ 5 h 17"/>
                  <a:gd name="T2" fmla="*/ 16 w 17"/>
                  <a:gd name="T3" fmla="*/ 5 h 17"/>
                  <a:gd name="T4" fmla="*/ 16 w 17"/>
                  <a:gd name="T5" fmla="*/ 0 h 17"/>
                  <a:gd name="T6" fmla="*/ 10 w 17"/>
                  <a:gd name="T7" fmla="*/ 0 h 17"/>
                  <a:gd name="T8" fmla="*/ 0 w 17"/>
                  <a:gd name="T9" fmla="*/ 10 h 17"/>
                  <a:gd name="T10" fmla="*/ 0 w 17"/>
                  <a:gd name="T11" fmla="*/ 16 h 17"/>
                  <a:gd name="T12" fmla="*/ 9 w 17"/>
                  <a:gd name="T13" fmla="*/ 16 h 17"/>
                  <a:gd name="T14" fmla="*/ 13 w 17"/>
                  <a:gd name="T15" fmla="*/ 11 h 17"/>
                  <a:gd name="T16" fmla="*/ 13 w 17"/>
                  <a:gd name="T17" fmla="*/ 5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3" y="5"/>
                    </a:moveTo>
                    <a:lnTo>
                      <a:pt x="16" y="5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9" y="16"/>
                    </a:lnTo>
                    <a:lnTo>
                      <a:pt x="13" y="11"/>
                    </a:lnTo>
                    <a:lnTo>
                      <a:pt x="13" y="5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22"/>
              <p:cNvSpPr>
                <a:spLocks/>
              </p:cNvSpPr>
              <p:nvPr/>
            </p:nvSpPr>
            <p:spPr bwMode="grayWhite">
              <a:xfrm>
                <a:off x="4527" y="3155"/>
                <a:ext cx="184" cy="155"/>
              </a:xfrm>
              <a:custGeom>
                <a:avLst/>
                <a:gdLst>
                  <a:gd name="T0" fmla="*/ 120 w 184"/>
                  <a:gd name="T1" fmla="*/ 10 h 155"/>
                  <a:gd name="T2" fmla="*/ 144 w 184"/>
                  <a:gd name="T3" fmla="*/ 14 h 155"/>
                  <a:gd name="T4" fmla="*/ 129 w 184"/>
                  <a:gd name="T5" fmla="*/ 20 h 155"/>
                  <a:gd name="T6" fmla="*/ 123 w 184"/>
                  <a:gd name="T7" fmla="*/ 29 h 155"/>
                  <a:gd name="T8" fmla="*/ 114 w 184"/>
                  <a:gd name="T9" fmla="*/ 50 h 155"/>
                  <a:gd name="T10" fmla="*/ 100 w 184"/>
                  <a:gd name="T11" fmla="*/ 51 h 155"/>
                  <a:gd name="T12" fmla="*/ 88 w 184"/>
                  <a:gd name="T13" fmla="*/ 49 h 155"/>
                  <a:gd name="T14" fmla="*/ 94 w 184"/>
                  <a:gd name="T15" fmla="*/ 39 h 155"/>
                  <a:gd name="T16" fmla="*/ 88 w 184"/>
                  <a:gd name="T17" fmla="*/ 26 h 155"/>
                  <a:gd name="T18" fmla="*/ 81 w 184"/>
                  <a:gd name="T19" fmla="*/ 49 h 155"/>
                  <a:gd name="T20" fmla="*/ 62 w 184"/>
                  <a:gd name="T21" fmla="*/ 60 h 155"/>
                  <a:gd name="T22" fmla="*/ 52 w 184"/>
                  <a:gd name="T23" fmla="*/ 67 h 155"/>
                  <a:gd name="T24" fmla="*/ 38 w 184"/>
                  <a:gd name="T25" fmla="*/ 77 h 155"/>
                  <a:gd name="T26" fmla="*/ 30 w 184"/>
                  <a:gd name="T27" fmla="*/ 102 h 155"/>
                  <a:gd name="T28" fmla="*/ 5 w 184"/>
                  <a:gd name="T29" fmla="*/ 93 h 155"/>
                  <a:gd name="T30" fmla="*/ 0 w 184"/>
                  <a:gd name="T31" fmla="*/ 111 h 155"/>
                  <a:gd name="T32" fmla="*/ 10 w 184"/>
                  <a:gd name="T33" fmla="*/ 138 h 155"/>
                  <a:gd name="T34" fmla="*/ 50 w 184"/>
                  <a:gd name="T35" fmla="*/ 109 h 155"/>
                  <a:gd name="T36" fmla="*/ 75 w 184"/>
                  <a:gd name="T37" fmla="*/ 103 h 155"/>
                  <a:gd name="T38" fmla="*/ 79 w 184"/>
                  <a:gd name="T39" fmla="*/ 115 h 155"/>
                  <a:gd name="T40" fmla="*/ 99 w 184"/>
                  <a:gd name="T41" fmla="*/ 143 h 155"/>
                  <a:gd name="T42" fmla="*/ 101 w 184"/>
                  <a:gd name="T43" fmla="*/ 135 h 155"/>
                  <a:gd name="T44" fmla="*/ 107 w 184"/>
                  <a:gd name="T45" fmla="*/ 135 h 155"/>
                  <a:gd name="T46" fmla="*/ 88 w 184"/>
                  <a:gd name="T47" fmla="*/ 108 h 155"/>
                  <a:gd name="T48" fmla="*/ 94 w 184"/>
                  <a:gd name="T49" fmla="*/ 99 h 155"/>
                  <a:gd name="T50" fmla="*/ 114 w 184"/>
                  <a:gd name="T51" fmla="*/ 127 h 155"/>
                  <a:gd name="T52" fmla="*/ 123 w 184"/>
                  <a:gd name="T53" fmla="*/ 144 h 155"/>
                  <a:gd name="T54" fmla="*/ 127 w 184"/>
                  <a:gd name="T55" fmla="*/ 154 h 155"/>
                  <a:gd name="T56" fmla="*/ 131 w 184"/>
                  <a:gd name="T57" fmla="*/ 136 h 155"/>
                  <a:gd name="T58" fmla="*/ 144 w 184"/>
                  <a:gd name="T59" fmla="*/ 130 h 155"/>
                  <a:gd name="T60" fmla="*/ 153 w 184"/>
                  <a:gd name="T61" fmla="*/ 126 h 155"/>
                  <a:gd name="T62" fmla="*/ 150 w 184"/>
                  <a:gd name="T63" fmla="*/ 113 h 155"/>
                  <a:gd name="T64" fmla="*/ 157 w 184"/>
                  <a:gd name="T65" fmla="*/ 90 h 155"/>
                  <a:gd name="T66" fmla="*/ 166 w 184"/>
                  <a:gd name="T67" fmla="*/ 93 h 155"/>
                  <a:gd name="T68" fmla="*/ 169 w 184"/>
                  <a:gd name="T69" fmla="*/ 103 h 155"/>
                  <a:gd name="T70" fmla="*/ 177 w 184"/>
                  <a:gd name="T71" fmla="*/ 98 h 155"/>
                  <a:gd name="T72" fmla="*/ 175 w 184"/>
                  <a:gd name="T73" fmla="*/ 95 h 155"/>
                  <a:gd name="T74" fmla="*/ 180 w 184"/>
                  <a:gd name="T75" fmla="*/ 81 h 155"/>
                  <a:gd name="T76" fmla="*/ 183 w 184"/>
                  <a:gd name="T77" fmla="*/ 98 h 155"/>
                  <a:gd name="T78" fmla="*/ 120 w 184"/>
                  <a:gd name="T79" fmla="*/ 0 h 15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84" h="155">
                    <a:moveTo>
                      <a:pt x="120" y="0"/>
                    </a:moveTo>
                    <a:lnTo>
                      <a:pt x="120" y="10"/>
                    </a:lnTo>
                    <a:lnTo>
                      <a:pt x="124" y="14"/>
                    </a:lnTo>
                    <a:lnTo>
                      <a:pt x="144" y="14"/>
                    </a:lnTo>
                    <a:lnTo>
                      <a:pt x="144" y="20"/>
                    </a:lnTo>
                    <a:lnTo>
                      <a:pt x="129" y="20"/>
                    </a:lnTo>
                    <a:lnTo>
                      <a:pt x="129" y="37"/>
                    </a:lnTo>
                    <a:lnTo>
                      <a:pt x="123" y="29"/>
                    </a:lnTo>
                    <a:lnTo>
                      <a:pt x="123" y="40"/>
                    </a:lnTo>
                    <a:lnTo>
                      <a:pt x="114" y="50"/>
                    </a:lnTo>
                    <a:lnTo>
                      <a:pt x="109" y="44"/>
                    </a:lnTo>
                    <a:lnTo>
                      <a:pt x="100" y="51"/>
                    </a:lnTo>
                    <a:lnTo>
                      <a:pt x="99" y="49"/>
                    </a:lnTo>
                    <a:lnTo>
                      <a:pt x="88" y="49"/>
                    </a:lnTo>
                    <a:lnTo>
                      <a:pt x="94" y="42"/>
                    </a:lnTo>
                    <a:lnTo>
                      <a:pt x="94" y="39"/>
                    </a:lnTo>
                    <a:lnTo>
                      <a:pt x="88" y="34"/>
                    </a:lnTo>
                    <a:lnTo>
                      <a:pt x="88" y="26"/>
                    </a:lnTo>
                    <a:lnTo>
                      <a:pt x="81" y="34"/>
                    </a:lnTo>
                    <a:lnTo>
                      <a:pt x="81" y="49"/>
                    </a:lnTo>
                    <a:lnTo>
                      <a:pt x="73" y="49"/>
                    </a:lnTo>
                    <a:lnTo>
                      <a:pt x="62" y="60"/>
                    </a:lnTo>
                    <a:lnTo>
                      <a:pt x="58" y="60"/>
                    </a:lnTo>
                    <a:lnTo>
                      <a:pt x="52" y="67"/>
                    </a:lnTo>
                    <a:lnTo>
                      <a:pt x="30" y="67"/>
                    </a:lnTo>
                    <a:lnTo>
                      <a:pt x="38" y="77"/>
                    </a:lnTo>
                    <a:lnTo>
                      <a:pt x="38" y="93"/>
                    </a:lnTo>
                    <a:lnTo>
                      <a:pt x="30" y="102"/>
                    </a:lnTo>
                    <a:lnTo>
                      <a:pt x="22" y="93"/>
                    </a:lnTo>
                    <a:lnTo>
                      <a:pt x="5" y="93"/>
                    </a:lnTo>
                    <a:lnTo>
                      <a:pt x="5" y="104"/>
                    </a:lnTo>
                    <a:lnTo>
                      <a:pt x="0" y="111"/>
                    </a:lnTo>
                    <a:lnTo>
                      <a:pt x="0" y="126"/>
                    </a:lnTo>
                    <a:lnTo>
                      <a:pt x="10" y="138"/>
                    </a:lnTo>
                    <a:lnTo>
                      <a:pt x="26" y="138"/>
                    </a:lnTo>
                    <a:lnTo>
                      <a:pt x="50" y="109"/>
                    </a:lnTo>
                    <a:lnTo>
                      <a:pt x="72" y="109"/>
                    </a:lnTo>
                    <a:lnTo>
                      <a:pt x="75" y="103"/>
                    </a:lnTo>
                    <a:lnTo>
                      <a:pt x="80" y="109"/>
                    </a:lnTo>
                    <a:lnTo>
                      <a:pt x="79" y="115"/>
                    </a:lnTo>
                    <a:lnTo>
                      <a:pt x="99" y="135"/>
                    </a:lnTo>
                    <a:lnTo>
                      <a:pt x="99" y="143"/>
                    </a:lnTo>
                    <a:lnTo>
                      <a:pt x="104" y="140"/>
                    </a:lnTo>
                    <a:lnTo>
                      <a:pt x="101" y="135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09" y="134"/>
                    </a:lnTo>
                    <a:lnTo>
                      <a:pt x="88" y="108"/>
                    </a:lnTo>
                    <a:lnTo>
                      <a:pt x="88" y="99"/>
                    </a:lnTo>
                    <a:lnTo>
                      <a:pt x="94" y="99"/>
                    </a:lnTo>
                    <a:lnTo>
                      <a:pt x="94" y="104"/>
                    </a:lnTo>
                    <a:lnTo>
                      <a:pt x="114" y="127"/>
                    </a:lnTo>
                    <a:lnTo>
                      <a:pt x="114" y="134"/>
                    </a:lnTo>
                    <a:lnTo>
                      <a:pt x="123" y="144"/>
                    </a:lnTo>
                    <a:lnTo>
                      <a:pt x="121" y="146"/>
                    </a:lnTo>
                    <a:lnTo>
                      <a:pt x="127" y="154"/>
                    </a:lnTo>
                    <a:lnTo>
                      <a:pt x="137" y="143"/>
                    </a:lnTo>
                    <a:lnTo>
                      <a:pt x="131" y="136"/>
                    </a:lnTo>
                    <a:lnTo>
                      <a:pt x="137" y="130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3" y="126"/>
                    </a:lnTo>
                    <a:lnTo>
                      <a:pt x="147" y="117"/>
                    </a:lnTo>
                    <a:lnTo>
                      <a:pt x="150" y="113"/>
                    </a:lnTo>
                    <a:lnTo>
                      <a:pt x="150" y="98"/>
                    </a:lnTo>
                    <a:lnTo>
                      <a:pt x="157" y="90"/>
                    </a:lnTo>
                    <a:lnTo>
                      <a:pt x="160" y="93"/>
                    </a:lnTo>
                    <a:lnTo>
                      <a:pt x="166" y="93"/>
                    </a:lnTo>
                    <a:lnTo>
                      <a:pt x="163" y="97"/>
                    </a:lnTo>
                    <a:lnTo>
                      <a:pt x="169" y="103"/>
                    </a:lnTo>
                    <a:lnTo>
                      <a:pt x="172" y="98"/>
                    </a:lnTo>
                    <a:lnTo>
                      <a:pt x="177" y="98"/>
                    </a:lnTo>
                    <a:lnTo>
                      <a:pt x="177" y="95"/>
                    </a:lnTo>
                    <a:lnTo>
                      <a:pt x="175" y="95"/>
                    </a:lnTo>
                    <a:lnTo>
                      <a:pt x="171" y="93"/>
                    </a:lnTo>
                    <a:lnTo>
                      <a:pt x="180" y="81"/>
                    </a:lnTo>
                    <a:lnTo>
                      <a:pt x="180" y="98"/>
                    </a:lnTo>
                    <a:lnTo>
                      <a:pt x="183" y="98"/>
                    </a:lnTo>
                    <a:lnTo>
                      <a:pt x="183" y="0"/>
                    </a:lnTo>
                    <a:lnTo>
                      <a:pt x="12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23"/>
              <p:cNvSpPr>
                <a:spLocks/>
              </p:cNvSpPr>
              <p:nvPr/>
            </p:nvSpPr>
            <p:spPr bwMode="grayWhite">
              <a:xfrm>
                <a:off x="4605" y="2991"/>
                <a:ext cx="782" cy="553"/>
              </a:xfrm>
              <a:custGeom>
                <a:avLst/>
                <a:gdLst>
                  <a:gd name="T0" fmla="*/ 22 w 782"/>
                  <a:gd name="T1" fmla="*/ 145 h 553"/>
                  <a:gd name="T2" fmla="*/ 71 w 782"/>
                  <a:gd name="T3" fmla="*/ 96 h 553"/>
                  <a:gd name="T4" fmla="*/ 101 w 782"/>
                  <a:gd name="T5" fmla="*/ 130 h 553"/>
                  <a:gd name="T6" fmla="*/ 84 w 782"/>
                  <a:gd name="T7" fmla="*/ 128 h 553"/>
                  <a:gd name="T8" fmla="*/ 155 w 782"/>
                  <a:gd name="T9" fmla="*/ 123 h 553"/>
                  <a:gd name="T10" fmla="*/ 172 w 782"/>
                  <a:gd name="T11" fmla="*/ 79 h 553"/>
                  <a:gd name="T12" fmla="*/ 172 w 782"/>
                  <a:gd name="T13" fmla="*/ 89 h 553"/>
                  <a:gd name="T14" fmla="*/ 160 w 782"/>
                  <a:gd name="T15" fmla="*/ 123 h 553"/>
                  <a:gd name="T16" fmla="*/ 216 w 782"/>
                  <a:gd name="T17" fmla="*/ 95 h 553"/>
                  <a:gd name="T18" fmla="*/ 330 w 782"/>
                  <a:gd name="T19" fmla="*/ 16 h 553"/>
                  <a:gd name="T20" fmla="*/ 412 w 782"/>
                  <a:gd name="T21" fmla="*/ 20 h 553"/>
                  <a:gd name="T22" fmla="*/ 503 w 782"/>
                  <a:gd name="T23" fmla="*/ 10 h 553"/>
                  <a:gd name="T24" fmla="*/ 602 w 782"/>
                  <a:gd name="T25" fmla="*/ 51 h 553"/>
                  <a:gd name="T26" fmla="*/ 718 w 782"/>
                  <a:gd name="T27" fmla="*/ 65 h 553"/>
                  <a:gd name="T28" fmla="*/ 775 w 782"/>
                  <a:gd name="T29" fmla="*/ 112 h 553"/>
                  <a:gd name="T30" fmla="*/ 731 w 782"/>
                  <a:gd name="T31" fmla="*/ 148 h 553"/>
                  <a:gd name="T32" fmla="*/ 707 w 782"/>
                  <a:gd name="T33" fmla="*/ 194 h 553"/>
                  <a:gd name="T34" fmla="*/ 678 w 782"/>
                  <a:gd name="T35" fmla="*/ 196 h 553"/>
                  <a:gd name="T36" fmla="*/ 687 w 782"/>
                  <a:gd name="T37" fmla="*/ 132 h 553"/>
                  <a:gd name="T38" fmla="*/ 650 w 782"/>
                  <a:gd name="T39" fmla="*/ 166 h 553"/>
                  <a:gd name="T40" fmla="*/ 623 w 782"/>
                  <a:gd name="T41" fmla="*/ 196 h 553"/>
                  <a:gd name="T42" fmla="*/ 632 w 782"/>
                  <a:gd name="T43" fmla="*/ 228 h 553"/>
                  <a:gd name="T44" fmla="*/ 600 w 782"/>
                  <a:gd name="T45" fmla="*/ 276 h 553"/>
                  <a:gd name="T46" fmla="*/ 605 w 782"/>
                  <a:gd name="T47" fmla="*/ 315 h 553"/>
                  <a:gd name="T48" fmla="*/ 602 w 782"/>
                  <a:gd name="T49" fmla="*/ 296 h 553"/>
                  <a:gd name="T50" fmla="*/ 572 w 782"/>
                  <a:gd name="T51" fmla="*/ 299 h 553"/>
                  <a:gd name="T52" fmla="*/ 594 w 782"/>
                  <a:gd name="T53" fmla="*/ 356 h 553"/>
                  <a:gd name="T54" fmla="*/ 539 w 782"/>
                  <a:gd name="T55" fmla="*/ 423 h 553"/>
                  <a:gd name="T56" fmla="*/ 524 w 782"/>
                  <a:gd name="T57" fmla="*/ 442 h 553"/>
                  <a:gd name="T58" fmla="*/ 504 w 782"/>
                  <a:gd name="T59" fmla="*/ 507 h 553"/>
                  <a:gd name="T60" fmla="*/ 477 w 782"/>
                  <a:gd name="T61" fmla="*/ 508 h 553"/>
                  <a:gd name="T62" fmla="*/ 510 w 782"/>
                  <a:gd name="T63" fmla="*/ 552 h 553"/>
                  <a:gd name="T64" fmla="*/ 455 w 782"/>
                  <a:gd name="T65" fmla="*/ 449 h 553"/>
                  <a:gd name="T66" fmla="*/ 391 w 782"/>
                  <a:gd name="T67" fmla="*/ 428 h 553"/>
                  <a:gd name="T68" fmla="*/ 361 w 782"/>
                  <a:gd name="T69" fmla="*/ 495 h 553"/>
                  <a:gd name="T70" fmla="*/ 338 w 782"/>
                  <a:gd name="T71" fmla="*/ 530 h 553"/>
                  <a:gd name="T72" fmla="*/ 298 w 782"/>
                  <a:gd name="T73" fmla="*/ 425 h 553"/>
                  <a:gd name="T74" fmla="*/ 267 w 782"/>
                  <a:gd name="T75" fmla="*/ 436 h 553"/>
                  <a:gd name="T76" fmla="*/ 241 w 782"/>
                  <a:gd name="T77" fmla="*/ 391 h 553"/>
                  <a:gd name="T78" fmla="*/ 160 w 782"/>
                  <a:gd name="T79" fmla="*/ 366 h 553"/>
                  <a:gd name="T80" fmla="*/ 188 w 782"/>
                  <a:gd name="T81" fmla="*/ 414 h 553"/>
                  <a:gd name="T82" fmla="*/ 167 w 782"/>
                  <a:gd name="T83" fmla="*/ 445 h 553"/>
                  <a:gd name="T84" fmla="*/ 136 w 782"/>
                  <a:gd name="T85" fmla="*/ 434 h 553"/>
                  <a:gd name="T86" fmla="*/ 85 w 782"/>
                  <a:gd name="T87" fmla="*/ 355 h 553"/>
                  <a:gd name="T88" fmla="*/ 106 w 782"/>
                  <a:gd name="T89" fmla="*/ 310 h 553"/>
                  <a:gd name="T90" fmla="*/ 119 w 782"/>
                  <a:gd name="T91" fmla="*/ 276 h 553"/>
                  <a:gd name="T92" fmla="*/ 106 w 782"/>
                  <a:gd name="T93" fmla="*/ 162 h 553"/>
                  <a:gd name="T94" fmla="*/ 61 w 782"/>
                  <a:gd name="T95" fmla="*/ 138 h 553"/>
                  <a:gd name="T96" fmla="*/ 39 w 782"/>
                  <a:gd name="T97" fmla="*/ 150 h 553"/>
                  <a:gd name="T98" fmla="*/ 0 w 782"/>
                  <a:gd name="T99" fmla="*/ 162 h 55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82" h="553">
                    <a:moveTo>
                      <a:pt x="0" y="162"/>
                    </a:moveTo>
                    <a:lnTo>
                      <a:pt x="22" y="145"/>
                    </a:lnTo>
                    <a:lnTo>
                      <a:pt x="44" y="112"/>
                    </a:lnTo>
                    <a:lnTo>
                      <a:pt x="71" y="96"/>
                    </a:lnTo>
                    <a:lnTo>
                      <a:pt x="98" y="115"/>
                    </a:lnTo>
                    <a:lnTo>
                      <a:pt x="101" y="130"/>
                    </a:lnTo>
                    <a:lnTo>
                      <a:pt x="95" y="130"/>
                    </a:lnTo>
                    <a:lnTo>
                      <a:pt x="84" y="128"/>
                    </a:lnTo>
                    <a:lnTo>
                      <a:pt x="98" y="145"/>
                    </a:lnTo>
                    <a:lnTo>
                      <a:pt x="155" y="123"/>
                    </a:lnTo>
                    <a:lnTo>
                      <a:pt x="147" y="107"/>
                    </a:lnTo>
                    <a:lnTo>
                      <a:pt x="172" y="79"/>
                    </a:lnTo>
                    <a:lnTo>
                      <a:pt x="188" y="79"/>
                    </a:lnTo>
                    <a:lnTo>
                      <a:pt x="172" y="89"/>
                    </a:lnTo>
                    <a:lnTo>
                      <a:pt x="160" y="109"/>
                    </a:lnTo>
                    <a:lnTo>
                      <a:pt x="160" y="123"/>
                    </a:lnTo>
                    <a:lnTo>
                      <a:pt x="183" y="138"/>
                    </a:lnTo>
                    <a:lnTo>
                      <a:pt x="216" y="95"/>
                    </a:lnTo>
                    <a:lnTo>
                      <a:pt x="330" y="45"/>
                    </a:lnTo>
                    <a:lnTo>
                      <a:pt x="330" y="16"/>
                    </a:lnTo>
                    <a:lnTo>
                      <a:pt x="382" y="5"/>
                    </a:lnTo>
                    <a:lnTo>
                      <a:pt x="412" y="20"/>
                    </a:lnTo>
                    <a:lnTo>
                      <a:pt x="481" y="0"/>
                    </a:lnTo>
                    <a:lnTo>
                      <a:pt x="503" y="10"/>
                    </a:lnTo>
                    <a:lnTo>
                      <a:pt x="549" y="61"/>
                    </a:lnTo>
                    <a:lnTo>
                      <a:pt x="602" y="51"/>
                    </a:lnTo>
                    <a:lnTo>
                      <a:pt x="635" y="69"/>
                    </a:lnTo>
                    <a:lnTo>
                      <a:pt x="718" y="65"/>
                    </a:lnTo>
                    <a:lnTo>
                      <a:pt x="781" y="84"/>
                    </a:lnTo>
                    <a:lnTo>
                      <a:pt x="775" y="112"/>
                    </a:lnTo>
                    <a:lnTo>
                      <a:pt x="722" y="130"/>
                    </a:lnTo>
                    <a:lnTo>
                      <a:pt x="731" y="148"/>
                    </a:lnTo>
                    <a:lnTo>
                      <a:pt x="708" y="158"/>
                    </a:lnTo>
                    <a:lnTo>
                      <a:pt x="707" y="194"/>
                    </a:lnTo>
                    <a:lnTo>
                      <a:pt x="686" y="218"/>
                    </a:lnTo>
                    <a:lnTo>
                      <a:pt x="678" y="196"/>
                    </a:lnTo>
                    <a:lnTo>
                      <a:pt x="689" y="175"/>
                    </a:lnTo>
                    <a:lnTo>
                      <a:pt x="687" y="132"/>
                    </a:lnTo>
                    <a:lnTo>
                      <a:pt x="666" y="154"/>
                    </a:lnTo>
                    <a:lnTo>
                      <a:pt x="650" y="166"/>
                    </a:lnTo>
                    <a:lnTo>
                      <a:pt x="634" y="147"/>
                    </a:lnTo>
                    <a:lnTo>
                      <a:pt x="623" y="196"/>
                    </a:lnTo>
                    <a:lnTo>
                      <a:pt x="635" y="196"/>
                    </a:lnTo>
                    <a:lnTo>
                      <a:pt x="632" y="228"/>
                    </a:lnTo>
                    <a:lnTo>
                      <a:pt x="618" y="263"/>
                    </a:lnTo>
                    <a:lnTo>
                      <a:pt x="600" y="276"/>
                    </a:lnTo>
                    <a:lnTo>
                      <a:pt x="615" y="299"/>
                    </a:lnTo>
                    <a:lnTo>
                      <a:pt x="605" y="315"/>
                    </a:lnTo>
                    <a:lnTo>
                      <a:pt x="602" y="301"/>
                    </a:lnTo>
                    <a:lnTo>
                      <a:pt x="602" y="296"/>
                    </a:lnTo>
                    <a:lnTo>
                      <a:pt x="590" y="288"/>
                    </a:lnTo>
                    <a:lnTo>
                      <a:pt x="572" y="299"/>
                    </a:lnTo>
                    <a:lnTo>
                      <a:pt x="588" y="337"/>
                    </a:lnTo>
                    <a:lnTo>
                      <a:pt x="594" y="356"/>
                    </a:lnTo>
                    <a:lnTo>
                      <a:pt x="574" y="408"/>
                    </a:lnTo>
                    <a:lnTo>
                      <a:pt x="539" y="423"/>
                    </a:lnTo>
                    <a:lnTo>
                      <a:pt x="509" y="420"/>
                    </a:lnTo>
                    <a:lnTo>
                      <a:pt x="524" y="442"/>
                    </a:lnTo>
                    <a:lnTo>
                      <a:pt x="525" y="472"/>
                    </a:lnTo>
                    <a:lnTo>
                      <a:pt x="504" y="507"/>
                    </a:lnTo>
                    <a:lnTo>
                      <a:pt x="480" y="488"/>
                    </a:lnTo>
                    <a:lnTo>
                      <a:pt x="477" y="508"/>
                    </a:lnTo>
                    <a:lnTo>
                      <a:pt x="495" y="526"/>
                    </a:lnTo>
                    <a:lnTo>
                      <a:pt x="510" y="552"/>
                    </a:lnTo>
                    <a:lnTo>
                      <a:pt x="485" y="536"/>
                    </a:lnTo>
                    <a:lnTo>
                      <a:pt x="455" y="449"/>
                    </a:lnTo>
                    <a:lnTo>
                      <a:pt x="418" y="426"/>
                    </a:lnTo>
                    <a:lnTo>
                      <a:pt x="391" y="428"/>
                    </a:lnTo>
                    <a:lnTo>
                      <a:pt x="356" y="477"/>
                    </a:lnTo>
                    <a:lnTo>
                      <a:pt x="361" y="495"/>
                    </a:lnTo>
                    <a:lnTo>
                      <a:pt x="349" y="530"/>
                    </a:lnTo>
                    <a:lnTo>
                      <a:pt x="338" y="530"/>
                    </a:lnTo>
                    <a:lnTo>
                      <a:pt x="298" y="457"/>
                    </a:lnTo>
                    <a:lnTo>
                      <a:pt x="298" y="425"/>
                    </a:lnTo>
                    <a:lnTo>
                      <a:pt x="290" y="437"/>
                    </a:lnTo>
                    <a:lnTo>
                      <a:pt x="267" y="436"/>
                    </a:lnTo>
                    <a:lnTo>
                      <a:pt x="276" y="416"/>
                    </a:lnTo>
                    <a:lnTo>
                      <a:pt x="241" y="391"/>
                    </a:lnTo>
                    <a:lnTo>
                      <a:pt x="197" y="391"/>
                    </a:lnTo>
                    <a:lnTo>
                      <a:pt x="160" y="366"/>
                    </a:lnTo>
                    <a:lnTo>
                      <a:pt x="157" y="391"/>
                    </a:lnTo>
                    <a:lnTo>
                      <a:pt x="188" y="414"/>
                    </a:lnTo>
                    <a:lnTo>
                      <a:pt x="199" y="414"/>
                    </a:lnTo>
                    <a:lnTo>
                      <a:pt x="167" y="445"/>
                    </a:lnTo>
                    <a:lnTo>
                      <a:pt x="136" y="452"/>
                    </a:lnTo>
                    <a:lnTo>
                      <a:pt x="136" y="434"/>
                    </a:lnTo>
                    <a:lnTo>
                      <a:pt x="91" y="372"/>
                    </a:lnTo>
                    <a:lnTo>
                      <a:pt x="85" y="355"/>
                    </a:lnTo>
                    <a:lnTo>
                      <a:pt x="109" y="335"/>
                    </a:lnTo>
                    <a:lnTo>
                      <a:pt x="106" y="310"/>
                    </a:lnTo>
                    <a:lnTo>
                      <a:pt x="106" y="282"/>
                    </a:lnTo>
                    <a:lnTo>
                      <a:pt x="119" y="276"/>
                    </a:lnTo>
                    <a:lnTo>
                      <a:pt x="106" y="263"/>
                    </a:lnTo>
                    <a:lnTo>
                      <a:pt x="106" y="162"/>
                    </a:lnTo>
                    <a:lnTo>
                      <a:pt x="43" y="162"/>
                    </a:lnTo>
                    <a:lnTo>
                      <a:pt x="61" y="138"/>
                    </a:lnTo>
                    <a:lnTo>
                      <a:pt x="60" y="130"/>
                    </a:lnTo>
                    <a:lnTo>
                      <a:pt x="39" y="150"/>
                    </a:lnTo>
                    <a:lnTo>
                      <a:pt x="32" y="162"/>
                    </a:lnTo>
                    <a:lnTo>
                      <a:pt x="0" y="162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24"/>
              <p:cNvSpPr>
                <a:spLocks/>
              </p:cNvSpPr>
              <p:nvPr/>
            </p:nvSpPr>
            <p:spPr bwMode="grayWhite">
              <a:xfrm>
                <a:off x="5221" y="3217"/>
                <a:ext cx="68" cy="113"/>
              </a:xfrm>
              <a:custGeom>
                <a:avLst/>
                <a:gdLst>
                  <a:gd name="T0" fmla="*/ 45 w 68"/>
                  <a:gd name="T1" fmla="*/ 0 h 113"/>
                  <a:gd name="T2" fmla="*/ 45 w 68"/>
                  <a:gd name="T3" fmla="*/ 14 h 113"/>
                  <a:gd name="T4" fmla="*/ 39 w 68"/>
                  <a:gd name="T5" fmla="*/ 23 h 113"/>
                  <a:gd name="T6" fmla="*/ 41 w 68"/>
                  <a:gd name="T7" fmla="*/ 38 h 113"/>
                  <a:gd name="T8" fmla="*/ 33 w 68"/>
                  <a:gd name="T9" fmla="*/ 58 h 113"/>
                  <a:gd name="T10" fmla="*/ 22 w 68"/>
                  <a:gd name="T11" fmla="*/ 77 h 113"/>
                  <a:gd name="T12" fmla="*/ 5 w 68"/>
                  <a:gd name="T13" fmla="*/ 89 h 113"/>
                  <a:gd name="T14" fmla="*/ 0 w 68"/>
                  <a:gd name="T15" fmla="*/ 110 h 113"/>
                  <a:gd name="T16" fmla="*/ 7 w 68"/>
                  <a:gd name="T17" fmla="*/ 112 h 113"/>
                  <a:gd name="T18" fmla="*/ 7 w 68"/>
                  <a:gd name="T19" fmla="*/ 92 h 113"/>
                  <a:gd name="T20" fmla="*/ 31 w 68"/>
                  <a:gd name="T21" fmla="*/ 91 h 113"/>
                  <a:gd name="T22" fmla="*/ 49 w 68"/>
                  <a:gd name="T23" fmla="*/ 78 h 113"/>
                  <a:gd name="T24" fmla="*/ 49 w 68"/>
                  <a:gd name="T25" fmla="*/ 51 h 113"/>
                  <a:gd name="T26" fmla="*/ 55 w 68"/>
                  <a:gd name="T27" fmla="*/ 41 h 113"/>
                  <a:gd name="T28" fmla="*/ 46 w 68"/>
                  <a:gd name="T29" fmla="*/ 24 h 113"/>
                  <a:gd name="T30" fmla="*/ 59 w 68"/>
                  <a:gd name="T31" fmla="*/ 19 h 113"/>
                  <a:gd name="T32" fmla="*/ 67 w 68"/>
                  <a:gd name="T33" fmla="*/ 5 h 113"/>
                  <a:gd name="T34" fmla="*/ 49 w 68"/>
                  <a:gd name="T35" fmla="*/ 7 h 113"/>
                  <a:gd name="T36" fmla="*/ 45 w 68"/>
                  <a:gd name="T37" fmla="*/ 0 h 11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8" h="113">
                    <a:moveTo>
                      <a:pt x="45" y="0"/>
                    </a:moveTo>
                    <a:lnTo>
                      <a:pt x="45" y="14"/>
                    </a:lnTo>
                    <a:lnTo>
                      <a:pt x="39" y="23"/>
                    </a:lnTo>
                    <a:lnTo>
                      <a:pt x="41" y="38"/>
                    </a:lnTo>
                    <a:lnTo>
                      <a:pt x="33" y="58"/>
                    </a:lnTo>
                    <a:lnTo>
                      <a:pt x="22" y="77"/>
                    </a:lnTo>
                    <a:lnTo>
                      <a:pt x="5" y="89"/>
                    </a:lnTo>
                    <a:lnTo>
                      <a:pt x="0" y="110"/>
                    </a:lnTo>
                    <a:lnTo>
                      <a:pt x="7" y="112"/>
                    </a:lnTo>
                    <a:lnTo>
                      <a:pt x="7" y="92"/>
                    </a:lnTo>
                    <a:lnTo>
                      <a:pt x="31" y="91"/>
                    </a:lnTo>
                    <a:lnTo>
                      <a:pt x="49" y="78"/>
                    </a:lnTo>
                    <a:lnTo>
                      <a:pt x="49" y="51"/>
                    </a:lnTo>
                    <a:lnTo>
                      <a:pt x="55" y="41"/>
                    </a:lnTo>
                    <a:lnTo>
                      <a:pt x="46" y="24"/>
                    </a:lnTo>
                    <a:lnTo>
                      <a:pt x="59" y="19"/>
                    </a:lnTo>
                    <a:lnTo>
                      <a:pt x="67" y="5"/>
                    </a:lnTo>
                    <a:lnTo>
                      <a:pt x="49" y="7"/>
                    </a:lnTo>
                    <a:lnTo>
                      <a:pt x="45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25"/>
              <p:cNvSpPr>
                <a:spLocks/>
              </p:cNvSpPr>
              <p:nvPr/>
            </p:nvSpPr>
            <p:spPr bwMode="grayWhite">
              <a:xfrm>
                <a:off x="4967" y="3518"/>
                <a:ext cx="17" cy="26"/>
              </a:xfrm>
              <a:custGeom>
                <a:avLst/>
                <a:gdLst>
                  <a:gd name="T0" fmla="*/ 8 w 17"/>
                  <a:gd name="T1" fmla="*/ 0 h 26"/>
                  <a:gd name="T2" fmla="*/ 0 w 17"/>
                  <a:gd name="T3" fmla="*/ 11 h 26"/>
                  <a:gd name="T4" fmla="*/ 5 w 17"/>
                  <a:gd name="T5" fmla="*/ 25 h 26"/>
                  <a:gd name="T6" fmla="*/ 16 w 17"/>
                  <a:gd name="T7" fmla="*/ 15 h 26"/>
                  <a:gd name="T8" fmla="*/ 8 w 1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26">
                    <a:moveTo>
                      <a:pt x="8" y="0"/>
                    </a:moveTo>
                    <a:lnTo>
                      <a:pt x="0" y="11"/>
                    </a:lnTo>
                    <a:lnTo>
                      <a:pt x="5" y="25"/>
                    </a:lnTo>
                    <a:lnTo>
                      <a:pt x="16" y="15"/>
                    </a:lnTo>
                    <a:lnTo>
                      <a:pt x="8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26"/>
              <p:cNvSpPr>
                <a:spLocks/>
              </p:cNvSpPr>
              <p:nvPr/>
            </p:nvSpPr>
            <p:spPr bwMode="grayWhite">
              <a:xfrm>
                <a:off x="5069" y="3545"/>
                <a:ext cx="158" cy="68"/>
              </a:xfrm>
              <a:custGeom>
                <a:avLst/>
                <a:gdLst>
                  <a:gd name="T0" fmla="*/ 0 w 158"/>
                  <a:gd name="T1" fmla="*/ 0 h 68"/>
                  <a:gd name="T2" fmla="*/ 23 w 158"/>
                  <a:gd name="T3" fmla="*/ 5 h 68"/>
                  <a:gd name="T4" fmla="*/ 58 w 158"/>
                  <a:gd name="T5" fmla="*/ 29 h 68"/>
                  <a:gd name="T6" fmla="*/ 53 w 158"/>
                  <a:gd name="T7" fmla="*/ 43 h 68"/>
                  <a:gd name="T8" fmla="*/ 82 w 158"/>
                  <a:gd name="T9" fmla="*/ 55 h 68"/>
                  <a:gd name="T10" fmla="*/ 157 w 158"/>
                  <a:gd name="T11" fmla="*/ 55 h 68"/>
                  <a:gd name="T12" fmla="*/ 75 w 158"/>
                  <a:gd name="T13" fmla="*/ 67 h 68"/>
                  <a:gd name="T14" fmla="*/ 53 w 158"/>
                  <a:gd name="T15" fmla="*/ 43 h 68"/>
                  <a:gd name="T16" fmla="*/ 32 w 158"/>
                  <a:gd name="T17" fmla="*/ 38 h 68"/>
                  <a:gd name="T18" fmla="*/ 0 w 158"/>
                  <a:gd name="T19" fmla="*/ 0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8" h="68">
                    <a:moveTo>
                      <a:pt x="0" y="0"/>
                    </a:moveTo>
                    <a:lnTo>
                      <a:pt x="23" y="5"/>
                    </a:lnTo>
                    <a:lnTo>
                      <a:pt x="58" y="29"/>
                    </a:lnTo>
                    <a:lnTo>
                      <a:pt x="53" y="43"/>
                    </a:lnTo>
                    <a:lnTo>
                      <a:pt x="82" y="55"/>
                    </a:lnTo>
                    <a:lnTo>
                      <a:pt x="157" y="55"/>
                    </a:lnTo>
                    <a:lnTo>
                      <a:pt x="75" y="67"/>
                    </a:lnTo>
                    <a:lnTo>
                      <a:pt x="53" y="43"/>
                    </a:lnTo>
                    <a:lnTo>
                      <a:pt x="32" y="3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27"/>
              <p:cNvSpPr>
                <a:spLocks/>
              </p:cNvSpPr>
              <p:nvPr/>
            </p:nvSpPr>
            <p:spPr bwMode="grayWhite">
              <a:xfrm>
                <a:off x="5195" y="3601"/>
                <a:ext cx="169" cy="159"/>
              </a:xfrm>
              <a:custGeom>
                <a:avLst/>
                <a:gdLst>
                  <a:gd name="T0" fmla="*/ 135 w 169"/>
                  <a:gd name="T1" fmla="*/ 155 h 159"/>
                  <a:gd name="T2" fmla="*/ 127 w 169"/>
                  <a:gd name="T3" fmla="*/ 152 h 159"/>
                  <a:gd name="T4" fmla="*/ 110 w 169"/>
                  <a:gd name="T5" fmla="*/ 134 h 159"/>
                  <a:gd name="T6" fmla="*/ 92 w 169"/>
                  <a:gd name="T7" fmla="*/ 130 h 159"/>
                  <a:gd name="T8" fmla="*/ 88 w 169"/>
                  <a:gd name="T9" fmla="*/ 119 h 159"/>
                  <a:gd name="T10" fmla="*/ 78 w 169"/>
                  <a:gd name="T11" fmla="*/ 111 h 159"/>
                  <a:gd name="T12" fmla="*/ 62 w 169"/>
                  <a:gd name="T13" fmla="*/ 111 h 159"/>
                  <a:gd name="T14" fmla="*/ 44 w 169"/>
                  <a:gd name="T15" fmla="*/ 118 h 159"/>
                  <a:gd name="T16" fmla="*/ 28 w 169"/>
                  <a:gd name="T17" fmla="*/ 121 h 159"/>
                  <a:gd name="T18" fmla="*/ 10 w 169"/>
                  <a:gd name="T19" fmla="*/ 121 h 159"/>
                  <a:gd name="T20" fmla="*/ 10 w 169"/>
                  <a:gd name="T21" fmla="*/ 109 h 159"/>
                  <a:gd name="T22" fmla="*/ 3 w 169"/>
                  <a:gd name="T23" fmla="*/ 91 h 159"/>
                  <a:gd name="T24" fmla="*/ 2 w 169"/>
                  <a:gd name="T25" fmla="*/ 81 h 159"/>
                  <a:gd name="T26" fmla="*/ 2 w 169"/>
                  <a:gd name="T27" fmla="*/ 56 h 159"/>
                  <a:gd name="T28" fmla="*/ 31 w 169"/>
                  <a:gd name="T29" fmla="*/ 43 h 159"/>
                  <a:gd name="T30" fmla="*/ 34 w 169"/>
                  <a:gd name="T31" fmla="*/ 29 h 159"/>
                  <a:gd name="T32" fmla="*/ 40 w 169"/>
                  <a:gd name="T33" fmla="*/ 30 h 159"/>
                  <a:gd name="T34" fmla="*/ 55 w 169"/>
                  <a:gd name="T35" fmla="*/ 15 h 159"/>
                  <a:gd name="T36" fmla="*/ 70 w 169"/>
                  <a:gd name="T37" fmla="*/ 17 h 159"/>
                  <a:gd name="T38" fmla="*/ 80 w 169"/>
                  <a:gd name="T39" fmla="*/ 7 h 159"/>
                  <a:gd name="T40" fmla="*/ 89 w 169"/>
                  <a:gd name="T41" fmla="*/ 5 h 159"/>
                  <a:gd name="T42" fmla="*/ 103 w 169"/>
                  <a:gd name="T43" fmla="*/ 24 h 159"/>
                  <a:gd name="T44" fmla="*/ 116 w 169"/>
                  <a:gd name="T45" fmla="*/ 30 h 159"/>
                  <a:gd name="T46" fmla="*/ 117 w 169"/>
                  <a:gd name="T47" fmla="*/ 11 h 159"/>
                  <a:gd name="T48" fmla="*/ 122 w 169"/>
                  <a:gd name="T49" fmla="*/ 0 h 159"/>
                  <a:gd name="T50" fmla="*/ 132 w 169"/>
                  <a:gd name="T51" fmla="*/ 15 h 159"/>
                  <a:gd name="T52" fmla="*/ 140 w 169"/>
                  <a:gd name="T53" fmla="*/ 43 h 159"/>
                  <a:gd name="T54" fmla="*/ 156 w 169"/>
                  <a:gd name="T55" fmla="*/ 59 h 159"/>
                  <a:gd name="T56" fmla="*/ 165 w 169"/>
                  <a:gd name="T57" fmla="*/ 72 h 159"/>
                  <a:gd name="T58" fmla="*/ 168 w 169"/>
                  <a:gd name="T59" fmla="*/ 95 h 159"/>
                  <a:gd name="T60" fmla="*/ 157 w 169"/>
                  <a:gd name="T61" fmla="*/ 121 h 159"/>
                  <a:gd name="T62" fmla="*/ 155 w 169"/>
                  <a:gd name="T63" fmla="*/ 145 h 159"/>
                  <a:gd name="T64" fmla="*/ 140 w 169"/>
                  <a:gd name="T65" fmla="*/ 154 h 1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69" h="159">
                    <a:moveTo>
                      <a:pt x="140" y="154"/>
                    </a:moveTo>
                    <a:lnTo>
                      <a:pt x="135" y="155"/>
                    </a:lnTo>
                    <a:lnTo>
                      <a:pt x="132" y="158"/>
                    </a:lnTo>
                    <a:lnTo>
                      <a:pt x="127" y="152"/>
                    </a:lnTo>
                    <a:lnTo>
                      <a:pt x="112" y="145"/>
                    </a:lnTo>
                    <a:lnTo>
                      <a:pt x="110" y="134"/>
                    </a:lnTo>
                    <a:lnTo>
                      <a:pt x="105" y="130"/>
                    </a:lnTo>
                    <a:lnTo>
                      <a:pt x="92" y="130"/>
                    </a:lnTo>
                    <a:lnTo>
                      <a:pt x="92" y="122"/>
                    </a:lnTo>
                    <a:lnTo>
                      <a:pt x="88" y="119"/>
                    </a:lnTo>
                    <a:lnTo>
                      <a:pt x="87" y="112"/>
                    </a:lnTo>
                    <a:lnTo>
                      <a:pt x="78" y="111"/>
                    </a:lnTo>
                    <a:lnTo>
                      <a:pt x="70" y="109"/>
                    </a:lnTo>
                    <a:lnTo>
                      <a:pt x="62" y="111"/>
                    </a:lnTo>
                    <a:lnTo>
                      <a:pt x="62" y="112"/>
                    </a:lnTo>
                    <a:lnTo>
                      <a:pt x="44" y="118"/>
                    </a:lnTo>
                    <a:lnTo>
                      <a:pt x="44" y="121"/>
                    </a:lnTo>
                    <a:lnTo>
                      <a:pt x="28" y="121"/>
                    </a:lnTo>
                    <a:lnTo>
                      <a:pt x="20" y="126"/>
                    </a:lnTo>
                    <a:lnTo>
                      <a:pt x="10" y="121"/>
                    </a:lnTo>
                    <a:lnTo>
                      <a:pt x="10" y="119"/>
                    </a:lnTo>
                    <a:lnTo>
                      <a:pt x="10" y="109"/>
                    </a:lnTo>
                    <a:lnTo>
                      <a:pt x="7" y="99"/>
                    </a:lnTo>
                    <a:lnTo>
                      <a:pt x="3" y="91"/>
                    </a:lnTo>
                    <a:lnTo>
                      <a:pt x="5" y="84"/>
                    </a:lnTo>
                    <a:lnTo>
                      <a:pt x="2" y="81"/>
                    </a:lnTo>
                    <a:lnTo>
                      <a:pt x="0" y="66"/>
                    </a:lnTo>
                    <a:lnTo>
                      <a:pt x="2" y="56"/>
                    </a:lnTo>
                    <a:lnTo>
                      <a:pt x="11" y="48"/>
                    </a:lnTo>
                    <a:lnTo>
                      <a:pt x="31" y="43"/>
                    </a:lnTo>
                    <a:lnTo>
                      <a:pt x="36" y="36"/>
                    </a:lnTo>
                    <a:lnTo>
                      <a:pt x="34" y="29"/>
                    </a:lnTo>
                    <a:lnTo>
                      <a:pt x="39" y="27"/>
                    </a:lnTo>
                    <a:lnTo>
                      <a:pt x="40" y="30"/>
                    </a:lnTo>
                    <a:lnTo>
                      <a:pt x="42" y="25"/>
                    </a:lnTo>
                    <a:lnTo>
                      <a:pt x="55" y="15"/>
                    </a:lnTo>
                    <a:lnTo>
                      <a:pt x="62" y="20"/>
                    </a:lnTo>
                    <a:lnTo>
                      <a:pt x="70" y="17"/>
                    </a:lnTo>
                    <a:lnTo>
                      <a:pt x="72" y="9"/>
                    </a:lnTo>
                    <a:lnTo>
                      <a:pt x="80" y="7"/>
                    </a:lnTo>
                    <a:lnTo>
                      <a:pt x="78" y="1"/>
                    </a:lnTo>
                    <a:lnTo>
                      <a:pt x="89" y="5"/>
                    </a:lnTo>
                    <a:lnTo>
                      <a:pt x="98" y="3"/>
                    </a:lnTo>
                    <a:lnTo>
                      <a:pt x="103" y="24"/>
                    </a:lnTo>
                    <a:lnTo>
                      <a:pt x="110" y="30"/>
                    </a:lnTo>
                    <a:lnTo>
                      <a:pt x="116" y="30"/>
                    </a:lnTo>
                    <a:lnTo>
                      <a:pt x="119" y="17"/>
                    </a:lnTo>
                    <a:lnTo>
                      <a:pt x="117" y="11"/>
                    </a:lnTo>
                    <a:lnTo>
                      <a:pt x="119" y="1"/>
                    </a:lnTo>
                    <a:lnTo>
                      <a:pt x="122" y="0"/>
                    </a:lnTo>
                    <a:lnTo>
                      <a:pt x="127" y="12"/>
                    </a:lnTo>
                    <a:lnTo>
                      <a:pt x="132" y="15"/>
                    </a:lnTo>
                    <a:lnTo>
                      <a:pt x="135" y="27"/>
                    </a:lnTo>
                    <a:lnTo>
                      <a:pt x="140" y="43"/>
                    </a:lnTo>
                    <a:lnTo>
                      <a:pt x="147" y="47"/>
                    </a:lnTo>
                    <a:lnTo>
                      <a:pt x="156" y="59"/>
                    </a:lnTo>
                    <a:lnTo>
                      <a:pt x="157" y="65"/>
                    </a:lnTo>
                    <a:lnTo>
                      <a:pt x="165" y="72"/>
                    </a:lnTo>
                    <a:lnTo>
                      <a:pt x="168" y="85"/>
                    </a:lnTo>
                    <a:lnTo>
                      <a:pt x="168" y="95"/>
                    </a:lnTo>
                    <a:lnTo>
                      <a:pt x="165" y="111"/>
                    </a:lnTo>
                    <a:lnTo>
                      <a:pt x="157" y="121"/>
                    </a:lnTo>
                    <a:lnTo>
                      <a:pt x="155" y="134"/>
                    </a:lnTo>
                    <a:lnTo>
                      <a:pt x="155" y="145"/>
                    </a:lnTo>
                    <a:lnTo>
                      <a:pt x="147" y="147"/>
                    </a:lnTo>
                    <a:lnTo>
                      <a:pt x="140" y="154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28"/>
              <p:cNvSpPr>
                <a:spLocks/>
              </p:cNvSpPr>
              <p:nvPr/>
            </p:nvSpPr>
            <p:spPr bwMode="grayWhite">
              <a:xfrm>
                <a:off x="5330" y="3768"/>
                <a:ext cx="17" cy="20"/>
              </a:xfrm>
              <a:custGeom>
                <a:avLst/>
                <a:gdLst>
                  <a:gd name="T0" fmla="*/ 8 w 17"/>
                  <a:gd name="T1" fmla="*/ 16 h 20"/>
                  <a:gd name="T2" fmla="*/ 2 w 17"/>
                  <a:gd name="T3" fmla="*/ 13 h 20"/>
                  <a:gd name="T4" fmla="*/ 2 w 17"/>
                  <a:gd name="T5" fmla="*/ 10 h 20"/>
                  <a:gd name="T6" fmla="*/ 2 w 17"/>
                  <a:gd name="T7" fmla="*/ 8 h 20"/>
                  <a:gd name="T8" fmla="*/ 1 w 17"/>
                  <a:gd name="T9" fmla="*/ 5 h 20"/>
                  <a:gd name="T10" fmla="*/ 0 w 17"/>
                  <a:gd name="T11" fmla="*/ 0 h 20"/>
                  <a:gd name="T12" fmla="*/ 2 w 17"/>
                  <a:gd name="T13" fmla="*/ 0 h 20"/>
                  <a:gd name="T14" fmla="*/ 8 w 17"/>
                  <a:gd name="T15" fmla="*/ 2 h 20"/>
                  <a:gd name="T16" fmla="*/ 11 w 17"/>
                  <a:gd name="T17" fmla="*/ 2 h 20"/>
                  <a:gd name="T18" fmla="*/ 12 w 17"/>
                  <a:gd name="T19" fmla="*/ 2 h 20"/>
                  <a:gd name="T20" fmla="*/ 16 w 17"/>
                  <a:gd name="T21" fmla="*/ 0 h 20"/>
                  <a:gd name="T22" fmla="*/ 16 w 17"/>
                  <a:gd name="T23" fmla="*/ 8 h 20"/>
                  <a:gd name="T24" fmla="*/ 14 w 17"/>
                  <a:gd name="T25" fmla="*/ 10 h 20"/>
                  <a:gd name="T26" fmla="*/ 12 w 17"/>
                  <a:gd name="T27" fmla="*/ 13 h 20"/>
                  <a:gd name="T28" fmla="*/ 12 w 17"/>
                  <a:gd name="T29" fmla="*/ 16 h 20"/>
                  <a:gd name="T30" fmla="*/ 11 w 17"/>
                  <a:gd name="T31" fmla="*/ 16 h 20"/>
                  <a:gd name="T32" fmla="*/ 11 w 17"/>
                  <a:gd name="T33" fmla="*/ 19 h 20"/>
                  <a:gd name="T34" fmla="*/ 8 w 17"/>
                  <a:gd name="T35" fmla="*/ 16 h 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7" h="20">
                    <a:moveTo>
                      <a:pt x="8" y="16"/>
                    </a:moveTo>
                    <a:lnTo>
                      <a:pt x="2" y="13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1" y="5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3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11" y="19"/>
                    </a:lnTo>
                    <a:lnTo>
                      <a:pt x="8" y="1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29"/>
              <p:cNvSpPr>
                <a:spLocks/>
              </p:cNvSpPr>
              <p:nvPr/>
            </p:nvSpPr>
            <p:spPr bwMode="grayWhite">
              <a:xfrm>
                <a:off x="4739" y="3587"/>
                <a:ext cx="19" cy="76"/>
              </a:xfrm>
              <a:custGeom>
                <a:avLst/>
                <a:gdLst>
                  <a:gd name="T0" fmla="*/ 2 w 19"/>
                  <a:gd name="T1" fmla="*/ 26 h 76"/>
                  <a:gd name="T2" fmla="*/ 9 w 19"/>
                  <a:gd name="T3" fmla="*/ 20 h 76"/>
                  <a:gd name="T4" fmla="*/ 14 w 19"/>
                  <a:gd name="T5" fmla="*/ 0 h 76"/>
                  <a:gd name="T6" fmla="*/ 18 w 19"/>
                  <a:gd name="T7" fmla="*/ 30 h 76"/>
                  <a:gd name="T8" fmla="*/ 12 w 19"/>
                  <a:gd name="T9" fmla="*/ 67 h 76"/>
                  <a:gd name="T10" fmla="*/ 0 w 19"/>
                  <a:gd name="T11" fmla="*/ 75 h 76"/>
                  <a:gd name="T12" fmla="*/ 0 w 19"/>
                  <a:gd name="T13" fmla="*/ 57 h 76"/>
                  <a:gd name="T14" fmla="*/ 3 w 19"/>
                  <a:gd name="T15" fmla="*/ 45 h 76"/>
                  <a:gd name="T16" fmla="*/ 2 w 19"/>
                  <a:gd name="T17" fmla="*/ 26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" h="76">
                    <a:moveTo>
                      <a:pt x="2" y="26"/>
                    </a:moveTo>
                    <a:lnTo>
                      <a:pt x="9" y="20"/>
                    </a:lnTo>
                    <a:lnTo>
                      <a:pt x="14" y="0"/>
                    </a:lnTo>
                    <a:lnTo>
                      <a:pt x="18" y="30"/>
                    </a:lnTo>
                    <a:lnTo>
                      <a:pt x="12" y="67"/>
                    </a:lnTo>
                    <a:lnTo>
                      <a:pt x="0" y="75"/>
                    </a:lnTo>
                    <a:lnTo>
                      <a:pt x="0" y="57"/>
                    </a:lnTo>
                    <a:lnTo>
                      <a:pt x="3" y="45"/>
                    </a:lnTo>
                    <a:lnTo>
                      <a:pt x="2" y="26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4576"/>
            <a:ext cx="7772400" cy="11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pic>
        <p:nvPicPr>
          <p:cNvPr id="35" name="Picture 34" descr="KAU-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4"/>
          <p:cNvSpPr>
            <a:spLocks noChangeArrowheads="1"/>
          </p:cNvSpPr>
          <p:nvPr userDrawn="1"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0" cy="762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2286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81176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8117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 userDrawn="1"/>
        </p:nvSpPr>
        <p:spPr bwMode="auto">
          <a:xfrm>
            <a:off x="0" y="6553200"/>
            <a:ext cx="9144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ctr" eaLnBrk="0" hangingPunct="0">
              <a:defRPr/>
            </a:pPr>
            <a:r>
              <a:rPr lang="en-US" sz="1200" b="1" dirty="0">
                <a:latin typeface="Arial" charset="0"/>
                <a:cs typeface="Arial" charset="0"/>
              </a:rPr>
              <a:t>Chapter 4:</a:t>
            </a:r>
            <a:r>
              <a:rPr lang="en-US" sz="1200" b="1" baseline="0" dirty="0">
                <a:latin typeface="Arial" charset="0"/>
                <a:cs typeface="Arial" charset="0"/>
              </a:rPr>
              <a:t> Characters, Strings, and Mathematical Functions</a:t>
            </a:r>
            <a:endParaRPr lang="en-US" sz="1200" b="1" i="1" dirty="0">
              <a:latin typeface="Arial" charset="0"/>
              <a:cs typeface="Arial" charset="0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 userDrawn="1"/>
        </p:nvSpPr>
        <p:spPr bwMode="auto">
          <a:xfrm>
            <a:off x="8077200" y="6553200"/>
            <a:ext cx="990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r" eaLnBrk="0" hangingPunct="0">
              <a:defRPr/>
            </a:pPr>
            <a:r>
              <a:rPr lang="en-US" sz="1000" i="1">
                <a:latin typeface="Arial" charset="0"/>
                <a:cs typeface="Arial" charset="0"/>
              </a:rPr>
              <a:t>page </a:t>
            </a:r>
            <a:fld id="{50B22645-DC31-4892-A364-81D5F1FDD504}" type="slidenum">
              <a:rPr lang="en-US" sz="1000" i="1">
                <a:latin typeface="Arial" charset="0"/>
                <a:cs typeface="Arial" charset="0"/>
              </a:rPr>
              <a:pPr algn="r" eaLnBrk="0" hangingPunct="0">
                <a:defRPr/>
              </a:pPr>
              <a:t>‹#›</a:t>
            </a:fld>
            <a:endParaRPr lang="en-US" sz="1000" i="1">
              <a:latin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1113" y="6550025"/>
            <a:ext cx="15408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000" i="1" dirty="0"/>
              <a:t>© Dr. Jonathan Cazalas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F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www.cs.armstrong.edu/liang/intro11e/html/HexDigit2Dec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Characters and Strings</a:t>
            </a:r>
            <a:br>
              <a:rPr lang="en-US" dirty="0"/>
            </a:br>
            <a:r>
              <a:rPr lang="en-US" dirty="0"/>
              <a:t>in Java</a:t>
            </a:r>
          </a:p>
        </p:txBody>
      </p:sp>
      <p:pic>
        <p:nvPicPr>
          <p:cNvPr id="15362" name="Picture 2" descr="https://s-media-cache-ak0.pinimg.com/originals/8f/61/a4/8f61a493171071b598ffa1cc9a23fa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3275380"/>
            <a:ext cx="571500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12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Evaluate the following :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&lt;=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&gt;=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857250" lvl="2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'a'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!=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21210" y="1892800"/>
            <a:ext cx="1267365" cy="2757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02622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program: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914400" lvl="2" indent="0">
              <a:buNone/>
            </a:pPr>
            <a:r>
              <a:rPr lang="en-US" b="1" u="sng" dirty="0">
                <a:latin typeface="+mj-lt"/>
                <a:cs typeface="Courier New" panose="02070309020205020404" pitchFamily="49" charset="0"/>
              </a:rPr>
              <a:t>Output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  <a:p>
            <a:pPr marL="1371600" lvl="3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4119" y="2084825"/>
            <a:ext cx="6112571" cy="23083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Test {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public static void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main(String[]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char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sz="18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char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sz="18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'c'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(++x);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(y++);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4558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The String Type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A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char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represents one character</a:t>
            </a:r>
          </a:p>
          <a:p>
            <a:r>
              <a:rPr lang="en-US" altLang="en-US" dirty="0"/>
              <a:t>So how do we represent a sequence (a string) of characters?</a:t>
            </a:r>
          </a:p>
          <a:p>
            <a:r>
              <a:rPr lang="en-US" altLang="en-US" dirty="0"/>
              <a:t>Use the data type called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</a:p>
          <a:p>
            <a:r>
              <a:rPr lang="en-US" altLang="en-US" dirty="0"/>
              <a:t>Example:</a:t>
            </a:r>
          </a:p>
          <a:p>
            <a:pPr lvl="1"/>
            <a:r>
              <a:rPr lang="en-US" altLang="en-US" dirty="0"/>
              <a:t>The following code declares variable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message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to be a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with the value "Welcome to Java"</a:t>
            </a:r>
          </a:p>
          <a:p>
            <a:pPr marL="457200" lvl="1" indent="0">
              <a:buNone/>
            </a:pPr>
            <a:r>
              <a:rPr lang="en-US" altLang="en-US" dirty="0"/>
              <a:t>	</a:t>
            </a:r>
            <a:r>
              <a:rPr lang="en-US" altLang="en-US" sz="2400" b="1" dirty="0">
                <a:latin typeface="Courier"/>
              </a:rPr>
              <a:t>String message = "Welcome to Java";</a:t>
            </a:r>
          </a:p>
        </p:txBody>
      </p:sp>
    </p:spTree>
    <p:extLst>
      <p:ext uri="{BB962C8B-B14F-4D97-AF65-F5344CB8AC3E}">
        <p14:creationId xmlns:p14="http://schemas.microsoft.com/office/powerpoint/2010/main" val="2156497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The String Type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en-US" b="1" dirty="0">
                <a:latin typeface="Courier"/>
              </a:rPr>
              <a:t>	String message = "Welcome to Java";</a:t>
            </a:r>
            <a:endParaRPr lang="en-US" altLang="en-US" dirty="0"/>
          </a:p>
          <a:p>
            <a:pPr lvl="2"/>
            <a:r>
              <a:rPr lang="en-US" altLang="en-US" dirty="0"/>
              <a:t>Here,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message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is a reference variable that references a string object with the contents "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Welcome to Java</a:t>
            </a:r>
            <a:r>
              <a:rPr lang="en-US" alt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2093294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The String Type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details:</a:t>
            </a:r>
          </a:p>
          <a:p>
            <a:pPr lvl="1"/>
            <a:r>
              <a:rPr lang="en-US" altLang="en-US" dirty="0"/>
              <a:t>Declaring a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latin typeface="Courier"/>
              </a:rPr>
              <a:t> </a:t>
            </a:r>
            <a:r>
              <a:rPr lang="en-US" altLang="en-US" dirty="0"/>
              <a:t>variable:</a:t>
            </a:r>
          </a:p>
          <a:p>
            <a:pPr marL="914400" lvl="2" indent="0">
              <a:buNone/>
            </a:pPr>
            <a:r>
              <a:rPr lang="en-US" altLang="en-US" b="1" dirty="0">
                <a:latin typeface="Courier"/>
              </a:rPr>
              <a:t>String </a:t>
            </a:r>
            <a:r>
              <a:rPr lang="en-US" altLang="en-US" b="1" dirty="0" err="1">
                <a:latin typeface="Courier"/>
              </a:rPr>
              <a:t>firstName</a:t>
            </a:r>
            <a:r>
              <a:rPr lang="en-US" altLang="en-US" b="1" dirty="0">
                <a:latin typeface="Courier"/>
              </a:rPr>
              <a:t>;</a:t>
            </a:r>
          </a:p>
          <a:p>
            <a:pPr lvl="1"/>
            <a:r>
              <a:rPr lang="en-US" altLang="en-US" dirty="0"/>
              <a:t>Assign a value to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latin typeface="Courier"/>
              </a:rPr>
              <a:t> </a:t>
            </a:r>
            <a:r>
              <a:rPr lang="en-US" altLang="en-US" dirty="0"/>
              <a:t>variable:</a:t>
            </a:r>
          </a:p>
          <a:p>
            <a:pPr marL="914400" lvl="2" indent="0">
              <a:buNone/>
            </a:pPr>
            <a:r>
              <a:rPr lang="en-US" altLang="en-US" b="1" dirty="0" err="1">
                <a:latin typeface="Courier"/>
              </a:rPr>
              <a:t>firstName</a:t>
            </a:r>
            <a:r>
              <a:rPr lang="en-US" altLang="en-US" b="1" dirty="0">
                <a:latin typeface="Courier"/>
              </a:rPr>
              <a:t> = "Muhammad </a:t>
            </a:r>
            <a:r>
              <a:rPr lang="en-US" altLang="en-US" b="1" dirty="0" err="1">
                <a:latin typeface="Courier"/>
              </a:rPr>
              <a:t>Alzahrani</a:t>
            </a:r>
            <a:r>
              <a:rPr lang="en-US" altLang="en-US" b="1" dirty="0">
                <a:latin typeface="Courier"/>
              </a:rPr>
              <a:t>";</a:t>
            </a:r>
          </a:p>
        </p:txBody>
      </p:sp>
    </p:spTree>
    <p:extLst>
      <p:ext uri="{BB962C8B-B14F-4D97-AF65-F5344CB8AC3E}">
        <p14:creationId xmlns:p14="http://schemas.microsoft.com/office/powerpoint/2010/main" val="1302965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Simple Methods for </a:t>
            </a:r>
            <a:r>
              <a:rPr lang="en-US" altLang="en-US" b="1" dirty="0"/>
              <a:t>String</a:t>
            </a:r>
            <a:r>
              <a:rPr lang="en-US" altLang="en-US" dirty="0"/>
              <a:t> Objects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>
                <a:latin typeface="+mj-lt"/>
              </a:rPr>
              <a:t>Getting String Length</a:t>
            </a:r>
          </a:p>
          <a:p>
            <a:pPr lvl="1"/>
            <a:r>
              <a:rPr lang="en-US" altLang="en-US" dirty="0">
                <a:latin typeface="+mj-lt"/>
              </a:rPr>
              <a:t>Use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length()</a:t>
            </a:r>
            <a:r>
              <a:rPr lang="en-US" altLang="en-US" dirty="0">
                <a:latin typeface="+mj-lt"/>
              </a:rPr>
              <a:t> method to return the number of characters in a string</a:t>
            </a:r>
          </a:p>
          <a:p>
            <a:pPr lvl="1"/>
            <a:r>
              <a:rPr lang="en-US" altLang="en-US" dirty="0">
                <a:latin typeface="+mj-lt"/>
              </a:rPr>
              <a:t>Example:</a:t>
            </a:r>
          </a:p>
          <a:p>
            <a:pPr marL="914400" lvl="2" indent="0">
              <a:buNone/>
            </a:pPr>
            <a:r>
              <a:rPr lang="en-US" altLang="en-US" b="1" dirty="0">
                <a:latin typeface="Courier"/>
              </a:rPr>
              <a:t>String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message</a:t>
            </a:r>
            <a:r>
              <a:rPr lang="en-US" altLang="en-US" b="1" dirty="0">
                <a:latin typeface="Courier"/>
              </a:rPr>
              <a:t> = "Welcome to Java";</a:t>
            </a:r>
          </a:p>
          <a:p>
            <a:pPr marL="914400" lvl="2" indent="0">
              <a:buNone/>
            </a:pPr>
            <a:r>
              <a:rPr lang="en-US" altLang="en-US" b="1" dirty="0" err="1">
                <a:latin typeface="Courier"/>
              </a:rPr>
              <a:t>System.out.println</a:t>
            </a:r>
            <a:r>
              <a:rPr lang="en-US" altLang="en-US" b="1" dirty="0">
                <a:latin typeface="Courier"/>
              </a:rPr>
              <a:t>("The length of " + </a:t>
            </a:r>
            <a:br>
              <a:rPr lang="en-US" altLang="en-US" b="1" dirty="0">
                <a:latin typeface="Courier"/>
              </a:rPr>
            </a:br>
            <a:r>
              <a:rPr lang="en-US" altLang="en-US" b="1" dirty="0">
                <a:latin typeface="Courier"/>
              </a:rPr>
              <a:t>   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message </a:t>
            </a:r>
            <a:r>
              <a:rPr lang="en-US" altLang="en-US" b="1" dirty="0">
                <a:latin typeface="Courier"/>
              </a:rPr>
              <a:t>+ " is " +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message.length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altLang="en-US" b="1" dirty="0">
                <a:latin typeface="Courier"/>
              </a:rPr>
              <a:t>);</a:t>
            </a:r>
          </a:p>
          <a:p>
            <a:pPr lvl="2"/>
            <a:r>
              <a:rPr lang="en-US" altLang="en-US" dirty="0">
                <a:latin typeface="+mj-lt"/>
              </a:rPr>
              <a:t>Output:</a:t>
            </a:r>
          </a:p>
          <a:p>
            <a:pPr marL="1371600" lvl="3" indent="0">
              <a:buNone/>
            </a:pPr>
            <a:r>
              <a:rPr lang="en-US" altLang="en-US" dirty="0">
                <a:latin typeface="+mj-lt"/>
              </a:rPr>
              <a:t>The length of Welcome to Java is 15</a:t>
            </a:r>
          </a:p>
        </p:txBody>
      </p:sp>
    </p:spTree>
    <p:extLst>
      <p:ext uri="{BB962C8B-B14F-4D97-AF65-F5344CB8AC3E}">
        <p14:creationId xmlns:p14="http://schemas.microsoft.com/office/powerpoint/2010/main" val="1395708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Simple Methods for </a:t>
            </a:r>
            <a:r>
              <a:rPr lang="en-US" altLang="en-US" b="1" dirty="0"/>
              <a:t>String</a:t>
            </a:r>
            <a:r>
              <a:rPr lang="en-US" altLang="en-US" dirty="0"/>
              <a:t> Objects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60" cy="5121557"/>
          </a:xfrm>
        </p:spPr>
        <p:txBody>
          <a:bodyPr/>
          <a:lstStyle/>
          <a:p>
            <a:r>
              <a:rPr lang="en-US" altLang="en-US" dirty="0"/>
              <a:t>Concatenating Strings</a:t>
            </a:r>
          </a:p>
          <a:p>
            <a:pPr lvl="1"/>
            <a:r>
              <a:rPr lang="en-US" altLang="en-US" dirty="0">
                <a:latin typeface="+mj-lt"/>
              </a:rPr>
              <a:t>Remember: you can concatenate a number with a string</a:t>
            </a:r>
          </a:p>
          <a:p>
            <a:pPr lvl="1"/>
            <a:r>
              <a:rPr lang="en-US" altLang="en-US" dirty="0">
                <a:latin typeface="+mj-lt"/>
              </a:rPr>
              <a:t>At least one of the operands must be a string</a:t>
            </a:r>
          </a:p>
          <a:p>
            <a:pPr lvl="1"/>
            <a:r>
              <a:rPr lang="en-US" altLang="en-US" dirty="0">
                <a:latin typeface="+mj-lt"/>
              </a:rPr>
              <a:t>Examples:</a:t>
            </a:r>
          </a:p>
          <a:p>
            <a:pPr marL="914400" lvl="2" indent="0">
              <a:buNone/>
            </a:pPr>
            <a:r>
              <a:rPr lang="en-US" altLang="en-US" sz="2000" b="1" dirty="0">
                <a:latin typeface="Courier"/>
              </a:rPr>
              <a:t>String message = "Welcome " + "to " + "Java";</a:t>
            </a:r>
          </a:p>
          <a:p>
            <a:pPr marL="914400" lvl="2" indent="0">
              <a:buNone/>
            </a:pPr>
            <a:r>
              <a:rPr lang="en-US" altLang="en-US" sz="2000" b="1" dirty="0">
                <a:latin typeface="Courier"/>
              </a:rPr>
              <a:t>String s = "Chapter " + 2;</a:t>
            </a:r>
          </a:p>
          <a:p>
            <a:pPr lvl="3"/>
            <a:r>
              <a:rPr lang="en-US" altLang="en-US" dirty="0">
                <a:latin typeface="+mj-lt"/>
              </a:rPr>
              <a:t>s becomes "Chapter 2"</a:t>
            </a:r>
          </a:p>
          <a:p>
            <a:pPr marL="914400" lvl="2" indent="0">
              <a:buNone/>
            </a:pPr>
            <a:r>
              <a:rPr lang="en-US" altLang="en-US" sz="2000" b="1" dirty="0">
                <a:latin typeface="Courier"/>
              </a:rPr>
              <a:t>String s1 = "Supplement " + 'B';</a:t>
            </a:r>
          </a:p>
          <a:p>
            <a:pPr lvl="3"/>
            <a:r>
              <a:rPr lang="en-US" altLang="en-US" dirty="0">
                <a:latin typeface="+mj-lt"/>
              </a:rPr>
              <a:t>s1 becomes "Supplement B"</a:t>
            </a:r>
          </a:p>
        </p:txBody>
      </p:sp>
    </p:spTree>
    <p:extLst>
      <p:ext uri="{BB962C8B-B14F-4D97-AF65-F5344CB8AC3E}">
        <p14:creationId xmlns:p14="http://schemas.microsoft.com/office/powerpoint/2010/main" val="36820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Simple Methods for </a:t>
            </a:r>
            <a:r>
              <a:rPr lang="en-US" altLang="en-US" b="1" dirty="0"/>
              <a:t>String</a:t>
            </a:r>
            <a:r>
              <a:rPr lang="en-US" altLang="en-US" dirty="0"/>
              <a:t> Objects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Concatenating Strings</a:t>
            </a:r>
          </a:p>
          <a:p>
            <a:pPr lvl="1"/>
            <a:r>
              <a:rPr lang="en-US" altLang="en-US" dirty="0">
                <a:latin typeface="+mj-lt"/>
              </a:rPr>
              <a:t>The augmented += operator can also be used for concatenation with strings</a:t>
            </a:r>
          </a:p>
          <a:p>
            <a:pPr lvl="1"/>
            <a:r>
              <a:rPr lang="en-US" altLang="en-US" dirty="0">
                <a:latin typeface="+mj-lt"/>
              </a:rPr>
              <a:t>Example:</a:t>
            </a:r>
          </a:p>
          <a:p>
            <a:pPr marL="914400" lvl="2" indent="0">
              <a:buNone/>
            </a:pP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 message = "Welcome to Java";</a:t>
            </a:r>
          </a:p>
          <a:p>
            <a:pPr marL="914400" lvl="2" indent="0">
              <a:buNone/>
            </a:pP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message += ", and Java is fun.";</a:t>
            </a:r>
          </a:p>
          <a:p>
            <a:pPr marL="914400" lvl="2" indent="0">
              <a:buNone/>
            </a:pP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System.out.println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(message);</a:t>
            </a:r>
          </a:p>
          <a:p>
            <a:pPr lvl="2"/>
            <a:r>
              <a:rPr lang="en-US" altLang="en-US" dirty="0">
                <a:latin typeface="+mj-lt"/>
              </a:rPr>
              <a:t>Output:</a:t>
            </a:r>
          </a:p>
          <a:p>
            <a:pPr lvl="2"/>
            <a:r>
              <a:rPr lang="en-US" altLang="en-US" dirty="0">
                <a:latin typeface="+mj-lt"/>
              </a:rPr>
              <a:t>"Welcome to Java, and Java is fun."</a:t>
            </a:r>
          </a:p>
          <a:p>
            <a:pPr lvl="1"/>
            <a:endParaRPr lang="en-US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5448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Simple Methods for </a:t>
            </a:r>
            <a:r>
              <a:rPr lang="en-US" altLang="en-US" b="1" dirty="0"/>
              <a:t>String</a:t>
            </a:r>
            <a:r>
              <a:rPr lang="en-US" altLang="en-US" dirty="0"/>
              <a:t> Objects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Concatenating Strings</a:t>
            </a:r>
          </a:p>
          <a:p>
            <a:pPr lvl="1"/>
            <a:r>
              <a:rPr lang="en-US" altLang="en-US" dirty="0">
                <a:latin typeface="+mj-lt"/>
              </a:rPr>
              <a:t>Final example:</a:t>
            </a:r>
          </a:p>
          <a:p>
            <a:pPr lvl="2"/>
            <a:r>
              <a:rPr lang="en-US" altLang="en-US" dirty="0">
                <a:latin typeface="+mj-lt"/>
              </a:rPr>
              <a:t>If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i=1</a:t>
            </a:r>
            <a:r>
              <a:rPr lang="en-US" altLang="en-US" dirty="0">
                <a:latin typeface="+mj-lt"/>
              </a:rPr>
              <a:t> and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j=2</a:t>
            </a:r>
            <a:r>
              <a:rPr lang="en-US" altLang="en-US" dirty="0">
                <a:latin typeface="+mj-lt"/>
              </a:rPr>
              <a:t>, what is the output of the following:</a:t>
            </a:r>
          </a:p>
          <a:p>
            <a:pPr lvl="2"/>
            <a:r>
              <a:rPr lang="en-US" altLang="en-US" b="1" dirty="0" err="1">
                <a:latin typeface="Courier"/>
              </a:rPr>
              <a:t>System.out.println</a:t>
            </a:r>
            <a:r>
              <a:rPr lang="en-US" altLang="en-US" b="1" dirty="0">
                <a:latin typeface="Courier"/>
              </a:rPr>
              <a:t>("i + j is " + i + j);</a:t>
            </a:r>
          </a:p>
          <a:p>
            <a:pPr lvl="2"/>
            <a:r>
              <a:rPr lang="en-US" altLang="en-US" dirty="0">
                <a:latin typeface="+mj-lt"/>
              </a:rPr>
              <a:t>Output:</a:t>
            </a:r>
          </a:p>
          <a:p>
            <a:pPr marL="914400" lvl="2" indent="0">
              <a:buNone/>
            </a:pPr>
            <a:r>
              <a:rPr lang="en-US" altLang="en-US" dirty="0">
                <a:latin typeface="+mj-lt"/>
              </a:rPr>
              <a:t>	</a:t>
            </a:r>
            <a:r>
              <a:rPr lang="en-US" altLang="en-US" dirty="0">
                <a:latin typeface="Courier"/>
              </a:rPr>
              <a:t>"i + j is 12"</a:t>
            </a:r>
          </a:p>
          <a:p>
            <a:pPr lvl="2"/>
            <a:r>
              <a:rPr lang="en-US" altLang="en-US" dirty="0">
                <a:latin typeface="+mj-lt"/>
              </a:rPr>
              <a:t>Why?</a:t>
            </a:r>
          </a:p>
          <a:p>
            <a:pPr lvl="3"/>
            <a:r>
              <a:rPr lang="en-US" altLang="en-US" dirty="0">
                <a:latin typeface="+mj-lt"/>
              </a:rPr>
              <a:t>In Java, we read from left to right</a:t>
            </a:r>
          </a:p>
          <a:p>
            <a:pPr lvl="3"/>
            <a:r>
              <a:rPr lang="en-US" altLang="en-US" dirty="0">
                <a:latin typeface="+mj-lt"/>
              </a:rPr>
              <a:t>So we have the String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"i + j is "</a:t>
            </a:r>
            <a:r>
              <a:rPr lang="en-US" altLang="en-US" dirty="0">
                <a:latin typeface="+mj-lt"/>
              </a:rPr>
              <a:t> concatenated with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altLang="en-US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US" altLang="en-US" b="1" dirty="0">
                <a:latin typeface="+mj-lt"/>
              </a:rPr>
              <a:t>i</a:t>
            </a:r>
          </a:p>
          <a:p>
            <a:pPr lvl="3"/>
            <a:r>
              <a:rPr lang="en-US" altLang="en-US" dirty="0">
                <a:latin typeface="+mj-lt"/>
              </a:rPr>
              <a:t>The result: a new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US" altLang="en-US" dirty="0">
                <a:latin typeface="+mj-lt"/>
              </a:rPr>
              <a:t>("</a:t>
            </a:r>
            <a:r>
              <a:rPr lang="en-US" altLang="en-US" b="1" dirty="0">
                <a:latin typeface="Courier"/>
              </a:rPr>
              <a:t>i + j is 1</a:t>
            </a:r>
            <a:r>
              <a:rPr lang="en-US" altLang="en-US" dirty="0">
                <a:latin typeface="+mj-lt"/>
              </a:rPr>
              <a:t>")</a:t>
            </a:r>
          </a:p>
          <a:p>
            <a:pPr lvl="3"/>
            <a:r>
              <a:rPr lang="en-US" altLang="en-US" dirty="0">
                <a:latin typeface="+mj-lt"/>
              </a:rPr>
              <a:t>This new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String</a:t>
            </a:r>
            <a:r>
              <a:rPr lang="en-US" altLang="en-US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US" altLang="en-US" dirty="0">
                <a:latin typeface="+mj-lt"/>
              </a:rPr>
              <a:t>is the concatenated with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int</a:t>
            </a:r>
            <a:r>
              <a:rPr lang="en-US" altLang="en-US" dirty="0">
                <a:solidFill>
                  <a:srgbClr val="00B0F0"/>
                </a:solidFill>
                <a:latin typeface="+mj-lt"/>
              </a:rPr>
              <a:t> </a:t>
            </a:r>
            <a:r>
              <a:rPr lang="en-US" altLang="en-US" b="1" dirty="0">
                <a:latin typeface="+mj-lt"/>
              </a:rPr>
              <a:t>j</a:t>
            </a:r>
          </a:p>
          <a:p>
            <a:pPr lvl="3"/>
            <a:r>
              <a:rPr lang="en-US" altLang="en-US" dirty="0">
                <a:latin typeface="+mj-lt"/>
              </a:rPr>
              <a:t>You can force addition by enclosing the i + j in parentheses</a:t>
            </a:r>
          </a:p>
          <a:p>
            <a:pPr lvl="3"/>
            <a:endParaRPr lang="en-US" altLang="en-US" dirty="0">
              <a:latin typeface="+mj-lt"/>
            </a:endParaRPr>
          </a:p>
          <a:p>
            <a:pPr lvl="1"/>
            <a:endParaRPr lang="en-US" altLang="en-US" dirty="0">
              <a:latin typeface="+mj-lt"/>
            </a:endParaRPr>
          </a:p>
          <a:p>
            <a:pPr lvl="1"/>
            <a:endParaRPr lang="en-US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769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Reading a String from the Console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How to read a string from the console</a:t>
            </a:r>
          </a:p>
          <a:p>
            <a:pPr lvl="1"/>
            <a:r>
              <a:rPr lang="en-US" altLang="en-US" dirty="0"/>
              <a:t>Use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next()</a:t>
            </a:r>
            <a:r>
              <a:rPr lang="en-US" altLang="en-US" dirty="0"/>
              <a:t> method on a Scanner object</a:t>
            </a:r>
          </a:p>
          <a:p>
            <a:pPr marL="914400" lvl="2" indent="0">
              <a:buNone/>
            </a:pPr>
            <a:r>
              <a:rPr lang="en-US" sz="1600" dirty="0" err="1">
                <a:latin typeface="Courier"/>
              </a:rPr>
              <a:t>System.out.print</a:t>
            </a:r>
            <a:r>
              <a:rPr lang="en-US" sz="1600" dirty="0">
                <a:latin typeface="Courier"/>
              </a:rPr>
              <a:t>(</a:t>
            </a:r>
            <a:r>
              <a:rPr lang="en-US" sz="1600" b="1" dirty="0">
                <a:latin typeface="Courier"/>
              </a:rPr>
              <a:t>"Enter three words separated by spaces: "</a:t>
            </a:r>
            <a:r>
              <a:rPr lang="en-US" sz="1600" dirty="0">
                <a:latin typeface="Courier"/>
              </a:rPr>
              <a:t>);</a:t>
            </a:r>
          </a:p>
          <a:p>
            <a:pPr marL="914400" lvl="2" indent="0">
              <a:buNone/>
            </a:pPr>
            <a:r>
              <a:rPr lang="en-US" sz="1600" dirty="0">
                <a:latin typeface="Courier"/>
              </a:rPr>
              <a:t>String s1 = </a:t>
            </a:r>
            <a:r>
              <a:rPr lang="en-US" sz="1600" dirty="0" err="1">
                <a:latin typeface="Courier"/>
              </a:rPr>
              <a:t>input.next</a:t>
            </a:r>
            <a:r>
              <a:rPr lang="en-US" sz="1600" dirty="0">
                <a:latin typeface="Courier"/>
              </a:rPr>
              <a:t>(); // assume we made Scanner object</a:t>
            </a:r>
          </a:p>
          <a:p>
            <a:pPr marL="914400" lvl="2" indent="0">
              <a:buNone/>
            </a:pPr>
            <a:r>
              <a:rPr lang="en-US" sz="1600" dirty="0">
                <a:latin typeface="Courier"/>
              </a:rPr>
              <a:t>String s2 = </a:t>
            </a:r>
            <a:r>
              <a:rPr lang="en-US" sz="1600" dirty="0" err="1">
                <a:latin typeface="Courier"/>
              </a:rPr>
              <a:t>input.next</a:t>
            </a:r>
            <a:r>
              <a:rPr lang="en-US" sz="1600" dirty="0">
                <a:latin typeface="Courier"/>
              </a:rPr>
              <a:t>();</a:t>
            </a:r>
          </a:p>
          <a:p>
            <a:pPr marL="914400" lvl="2" indent="0">
              <a:buNone/>
            </a:pPr>
            <a:r>
              <a:rPr lang="en-US" sz="1600" dirty="0">
                <a:latin typeface="Courier"/>
              </a:rPr>
              <a:t>String s3 = </a:t>
            </a:r>
            <a:r>
              <a:rPr lang="en-US" sz="1600" dirty="0" err="1">
                <a:latin typeface="Courier"/>
              </a:rPr>
              <a:t>input.next</a:t>
            </a:r>
            <a:r>
              <a:rPr lang="en-US" sz="1600" dirty="0">
                <a:latin typeface="Courier"/>
              </a:rPr>
              <a:t>();</a:t>
            </a:r>
          </a:p>
          <a:p>
            <a:pPr marL="914400" lvl="2" indent="0">
              <a:buNone/>
            </a:pPr>
            <a:r>
              <a:rPr lang="en-US" sz="1600" dirty="0" err="1">
                <a:latin typeface="Courier"/>
              </a:rPr>
              <a:t>System.out.println</a:t>
            </a:r>
            <a:r>
              <a:rPr lang="en-US" sz="1600" dirty="0">
                <a:latin typeface="Courier"/>
              </a:rPr>
              <a:t>(</a:t>
            </a:r>
            <a:r>
              <a:rPr lang="en-US" sz="1600" b="1" dirty="0">
                <a:latin typeface="Courier"/>
              </a:rPr>
              <a:t>"s1 is " </a:t>
            </a:r>
            <a:r>
              <a:rPr lang="en-US" sz="1600" dirty="0">
                <a:latin typeface="Courier"/>
              </a:rPr>
              <a:t>+ s1);</a:t>
            </a:r>
          </a:p>
          <a:p>
            <a:pPr marL="914400" lvl="2" indent="0">
              <a:buNone/>
            </a:pPr>
            <a:r>
              <a:rPr lang="en-US" sz="1600" dirty="0" err="1">
                <a:latin typeface="Courier"/>
              </a:rPr>
              <a:t>System.out.println</a:t>
            </a:r>
            <a:r>
              <a:rPr lang="en-US" sz="1600" dirty="0">
                <a:latin typeface="Courier"/>
              </a:rPr>
              <a:t>(</a:t>
            </a:r>
            <a:r>
              <a:rPr lang="en-US" sz="1600" b="1" dirty="0">
                <a:latin typeface="Courier"/>
              </a:rPr>
              <a:t>"s2 is " </a:t>
            </a:r>
            <a:r>
              <a:rPr lang="en-US" sz="1600" dirty="0">
                <a:latin typeface="Courier"/>
              </a:rPr>
              <a:t>+ s2);</a:t>
            </a:r>
          </a:p>
          <a:p>
            <a:pPr marL="914400" lvl="2" indent="0">
              <a:buNone/>
            </a:pPr>
            <a:r>
              <a:rPr lang="en-US" sz="1600" dirty="0" err="1">
                <a:latin typeface="Courier"/>
              </a:rPr>
              <a:t>System.out.println</a:t>
            </a:r>
            <a:r>
              <a:rPr lang="en-US" sz="1600" dirty="0">
                <a:latin typeface="Courier"/>
              </a:rPr>
              <a:t>(</a:t>
            </a:r>
            <a:r>
              <a:rPr lang="en-US" sz="1600" b="1" dirty="0">
                <a:latin typeface="Courier"/>
              </a:rPr>
              <a:t>"s3 is " </a:t>
            </a:r>
            <a:r>
              <a:rPr lang="en-US" sz="1600" dirty="0">
                <a:latin typeface="Courier"/>
              </a:rPr>
              <a:t>+ s3);</a:t>
            </a:r>
            <a:endParaRPr lang="en-US" altLang="en-US" sz="1600" dirty="0">
              <a:latin typeface="Couri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29" y="4888390"/>
            <a:ext cx="7824342" cy="14071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940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58200" cy="381000"/>
          </a:xfrm>
          <a:noFill/>
        </p:spPr>
        <p:txBody>
          <a:bodyPr/>
          <a:lstStyle/>
          <a:p>
            <a:r>
              <a:rPr lang="en-US" altLang="en-US" sz="3600"/>
              <a:t>Objectives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575" y="855640"/>
            <a:ext cx="8839200" cy="5568950"/>
          </a:xfrm>
          <a:noFill/>
        </p:spPr>
        <p:txBody>
          <a:bodyPr/>
          <a:lstStyle/>
          <a:p>
            <a:pPr marL="0" indent="0">
              <a:buNone/>
            </a:pPr>
            <a:endParaRPr lang="en-US" altLang="en-US" sz="1400" dirty="0"/>
          </a:p>
          <a:p>
            <a:r>
              <a:rPr lang="en-US" altLang="en-US" sz="1400" dirty="0"/>
              <a:t>To represent characters using the </a:t>
            </a:r>
            <a:r>
              <a:rPr lang="en-US" altLang="en-US" sz="1400" b="1" dirty="0"/>
              <a:t>char</a:t>
            </a:r>
            <a:r>
              <a:rPr lang="en-US" altLang="en-US" sz="1400" dirty="0"/>
              <a:t> type.</a:t>
            </a:r>
          </a:p>
          <a:p>
            <a:r>
              <a:rPr lang="en-US" altLang="en-US" sz="1400" dirty="0"/>
              <a:t>To encode characters using ASCII and Unicode.</a:t>
            </a:r>
          </a:p>
          <a:p>
            <a:r>
              <a:rPr lang="en-US" altLang="en-US" sz="1400" dirty="0"/>
              <a:t>To compare and test characters using the static methods in the </a:t>
            </a:r>
            <a:r>
              <a:rPr lang="en-US" altLang="en-US" sz="1400" b="1" dirty="0"/>
              <a:t>Character</a:t>
            </a:r>
            <a:r>
              <a:rPr lang="en-US" altLang="en-US" sz="1400" dirty="0"/>
              <a:t> class.</a:t>
            </a:r>
          </a:p>
          <a:p>
            <a:r>
              <a:rPr lang="en-US" altLang="en-US" sz="1400" dirty="0"/>
              <a:t>To represent strings using the </a:t>
            </a:r>
            <a:r>
              <a:rPr lang="en-US" altLang="en-US" sz="1400" b="1" dirty="0"/>
              <a:t>String</a:t>
            </a:r>
            <a:r>
              <a:rPr lang="en-US" altLang="en-US" sz="1400" dirty="0"/>
              <a:t> objects.</a:t>
            </a:r>
          </a:p>
          <a:p>
            <a:r>
              <a:rPr lang="en-US" altLang="en-US" sz="1400" dirty="0"/>
              <a:t>To return the string length using the </a:t>
            </a:r>
            <a:r>
              <a:rPr lang="en-US" altLang="en-US" sz="1400" b="1" dirty="0"/>
              <a:t>length()</a:t>
            </a:r>
            <a:r>
              <a:rPr lang="en-US" altLang="en-US" sz="1400" dirty="0"/>
              <a:t> method.</a:t>
            </a:r>
          </a:p>
          <a:p>
            <a:r>
              <a:rPr lang="en-US" altLang="en-US" sz="1400" dirty="0"/>
              <a:t>To use the </a:t>
            </a:r>
            <a:r>
              <a:rPr lang="en-US" altLang="en-US" sz="1400" b="1" dirty="0"/>
              <a:t>+</a:t>
            </a:r>
            <a:r>
              <a:rPr lang="en-US" altLang="en-US" sz="1400" dirty="0"/>
              <a:t> operator to concatenate strings. </a:t>
            </a:r>
          </a:p>
          <a:p>
            <a:r>
              <a:rPr lang="en-US" altLang="en-US" sz="1400" dirty="0"/>
              <a:t>To read strings from the console.</a:t>
            </a:r>
          </a:p>
          <a:p>
            <a:r>
              <a:rPr lang="en-US" altLang="en-US" sz="1400" dirty="0"/>
              <a:t>To read a character from the console.</a:t>
            </a:r>
          </a:p>
          <a:p>
            <a:r>
              <a:rPr lang="en-US" altLang="en-US" sz="1400" dirty="0"/>
              <a:t>To return a character in the string using the </a:t>
            </a:r>
            <a:r>
              <a:rPr lang="en-US" altLang="en-US" sz="1400" b="1" dirty="0" err="1"/>
              <a:t>charAt</a:t>
            </a:r>
            <a:r>
              <a:rPr lang="en-US" altLang="en-US" sz="1400" b="1" dirty="0"/>
              <a:t>(</a:t>
            </a:r>
            <a:r>
              <a:rPr lang="en-US" altLang="en-US" sz="1400" b="1" dirty="0" err="1"/>
              <a:t>i</a:t>
            </a:r>
            <a:r>
              <a:rPr lang="en-US" altLang="en-US" sz="1400" b="1" dirty="0"/>
              <a:t>)</a:t>
            </a:r>
            <a:r>
              <a:rPr lang="en-US" altLang="en-US" sz="1400" dirty="0"/>
              <a:t> method (§4.4.2).</a:t>
            </a:r>
          </a:p>
          <a:p>
            <a:r>
              <a:rPr lang="en-US" altLang="en-US" sz="1400" dirty="0"/>
              <a:t>To obtain substrings.</a:t>
            </a:r>
          </a:p>
          <a:p>
            <a:r>
              <a:rPr lang="en-US" altLang="en-US" sz="1400" dirty="0"/>
              <a:t>To program using characters and strings (</a:t>
            </a:r>
            <a:r>
              <a:rPr lang="en-US" altLang="en-US" sz="1400" b="1" dirty="0" err="1"/>
              <a:t>GuessBirthday</a:t>
            </a:r>
            <a:r>
              <a:rPr lang="en-US" altLang="en-US" sz="1400" dirty="0"/>
              <a:t>).</a:t>
            </a:r>
          </a:p>
          <a:p>
            <a:r>
              <a:rPr lang="en-US" altLang="en-US" sz="1400" dirty="0"/>
              <a:t>To format output using the </a:t>
            </a:r>
            <a:r>
              <a:rPr lang="en-US" altLang="en-US" sz="1400" b="1" dirty="0" err="1"/>
              <a:t>System.out.printf</a:t>
            </a:r>
            <a:r>
              <a:rPr lang="en-US" altLang="en-US" sz="1400" dirty="0"/>
              <a:t> method.</a:t>
            </a:r>
          </a:p>
        </p:txBody>
      </p:sp>
    </p:spTree>
    <p:extLst>
      <p:ext uri="{BB962C8B-B14F-4D97-AF65-F5344CB8AC3E}">
        <p14:creationId xmlns:p14="http://schemas.microsoft.com/office/powerpoint/2010/main" val="224861027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Reading a String from the Console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How to read a complete </a:t>
            </a:r>
            <a:r>
              <a:rPr lang="en-US" altLang="en-US" b="1" u="sng" dirty="0"/>
              <a:t>line</a:t>
            </a:r>
            <a:r>
              <a:rPr lang="en-US" altLang="en-US" dirty="0"/>
              <a:t> from the console</a:t>
            </a:r>
          </a:p>
          <a:p>
            <a:pPr lvl="1"/>
            <a:r>
              <a:rPr lang="en-US" altLang="en-US" dirty="0"/>
              <a:t>Use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nextLine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altLang="en-US" dirty="0"/>
              <a:t> method on a Scanner object</a:t>
            </a:r>
          </a:p>
          <a:p>
            <a:pPr lvl="1"/>
            <a:endParaRPr lang="en-US" altLang="en-US" sz="1200" dirty="0"/>
          </a:p>
          <a:p>
            <a:pPr marL="914400" lvl="2" indent="0">
              <a:buNone/>
            </a:pPr>
            <a:r>
              <a:rPr lang="en-US" sz="2000" dirty="0">
                <a:latin typeface="Courier"/>
              </a:rPr>
              <a:t>Scanner input = new Scanner(System.in);</a:t>
            </a:r>
          </a:p>
          <a:p>
            <a:pPr marL="914400" lvl="2" indent="0">
              <a:buNone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("Enter a line: ");</a:t>
            </a:r>
          </a:p>
          <a:p>
            <a:pPr marL="914400" lvl="2" indent="0">
              <a:buNone/>
            </a:pPr>
            <a:r>
              <a:rPr lang="en-US" sz="2000" dirty="0">
                <a:latin typeface="Courier"/>
              </a:rPr>
              <a:t>String s = </a:t>
            </a:r>
            <a:r>
              <a:rPr lang="en-US" sz="2000" dirty="0" err="1">
                <a:latin typeface="Courier"/>
              </a:rPr>
              <a:t>input.</a:t>
            </a:r>
            <a:r>
              <a:rPr lang="en-US" sz="2000" b="1" dirty="0" err="1">
                <a:latin typeface="Courier"/>
              </a:rPr>
              <a:t>nextLine</a:t>
            </a:r>
            <a:r>
              <a:rPr lang="en-US" sz="2000" b="1" dirty="0">
                <a:latin typeface="Courier"/>
              </a:rPr>
              <a:t>()</a:t>
            </a:r>
            <a:r>
              <a:rPr lang="en-US" sz="2000" dirty="0">
                <a:latin typeface="Courier"/>
              </a:rPr>
              <a:t>;</a:t>
            </a:r>
          </a:p>
          <a:p>
            <a:pPr marL="914400" lvl="2" indent="0">
              <a:buNone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("The line entered is " + s);</a:t>
            </a:r>
            <a:endParaRPr lang="en-US" altLang="en-US" sz="2000" dirty="0">
              <a:latin typeface="Couri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10" y="4504340"/>
            <a:ext cx="8441780" cy="10405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0142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Show the output of the following expressions: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latin typeface="Courier"/>
              </a:rPr>
              <a:t>"1"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</a:t>
            </a:r>
            <a:r>
              <a:rPr lang="en-US" sz="2000" dirty="0">
                <a:latin typeface="Courier"/>
              </a:rPr>
              <a:t>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latin typeface="Courier"/>
              </a:rPr>
              <a:t>'1'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</a:t>
            </a:r>
            <a:r>
              <a:rPr lang="en-US" sz="2000" dirty="0">
                <a:latin typeface="Courier"/>
              </a:rPr>
              <a:t>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latin typeface="Courier"/>
              </a:rPr>
              <a:t>"1"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</a:t>
            </a:r>
            <a:r>
              <a:rPr lang="en-US" sz="2000" dirty="0">
                <a:latin typeface="Courier"/>
              </a:rPr>
              <a:t>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latin typeface="Courier"/>
              </a:rPr>
              <a:t>"1" </a:t>
            </a:r>
            <a:r>
              <a:rPr lang="en-US" sz="2000" dirty="0">
                <a:latin typeface="Courier"/>
              </a:rPr>
              <a:t>+ (</a:t>
            </a:r>
            <a:r>
              <a:rPr lang="en-US" sz="2000" b="1" dirty="0">
                <a:latin typeface="Courier"/>
              </a:rPr>
              <a:t>1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</a:t>
            </a:r>
            <a:r>
              <a:rPr lang="en-US" sz="2000" dirty="0">
                <a:latin typeface="Courier"/>
              </a:rPr>
              <a:t>));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000" dirty="0" err="1">
                <a:latin typeface="Courier"/>
              </a:rPr>
              <a:t>System.out.println</a:t>
            </a:r>
            <a:r>
              <a:rPr lang="en-US" sz="2000" dirty="0">
                <a:latin typeface="Courier"/>
              </a:rPr>
              <a:t>(</a:t>
            </a:r>
            <a:r>
              <a:rPr lang="en-US" sz="2000" b="1" dirty="0">
                <a:latin typeface="Courier"/>
              </a:rPr>
              <a:t>'1'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 </a:t>
            </a:r>
            <a:r>
              <a:rPr lang="en-US" sz="2000" dirty="0">
                <a:latin typeface="Courier"/>
              </a:rPr>
              <a:t>+ </a:t>
            </a:r>
            <a:r>
              <a:rPr lang="en-US" sz="2000" b="1" dirty="0">
                <a:latin typeface="Courier"/>
              </a:rPr>
              <a:t>1</a:t>
            </a:r>
            <a:r>
              <a:rPr lang="en-US" sz="2000" dirty="0">
                <a:latin typeface="Courier"/>
              </a:rPr>
              <a:t>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60351" y="1889231"/>
            <a:ext cx="768100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60"/>
              </a:spcAft>
            </a:pPr>
            <a:r>
              <a:rPr lang="en-US" sz="2000" b="1" dirty="0">
                <a:solidFill>
                  <a:srgbClr val="00B0F0"/>
                </a:solidFill>
                <a:latin typeface="Courier"/>
              </a:rPr>
              <a:t>11</a:t>
            </a:r>
          </a:p>
          <a:p>
            <a:pPr>
              <a:spcAft>
                <a:spcPts val="460"/>
              </a:spcAft>
            </a:pPr>
            <a:r>
              <a:rPr lang="en-US" sz="2000" b="1" dirty="0">
                <a:solidFill>
                  <a:srgbClr val="00B0F0"/>
                </a:solidFill>
                <a:latin typeface="Courier"/>
              </a:rPr>
              <a:t>50</a:t>
            </a:r>
          </a:p>
          <a:p>
            <a:pPr>
              <a:spcAft>
                <a:spcPts val="460"/>
              </a:spcAft>
            </a:pPr>
            <a:r>
              <a:rPr lang="en-US" sz="2000" b="1" dirty="0">
                <a:solidFill>
                  <a:srgbClr val="00B0F0"/>
                </a:solidFill>
                <a:latin typeface="Courier"/>
              </a:rPr>
              <a:t>111</a:t>
            </a:r>
          </a:p>
          <a:p>
            <a:pPr>
              <a:spcAft>
                <a:spcPts val="460"/>
              </a:spcAft>
            </a:pPr>
            <a:r>
              <a:rPr lang="en-US" sz="2000" b="1" dirty="0">
                <a:solidFill>
                  <a:srgbClr val="00B0F0"/>
                </a:solidFill>
                <a:latin typeface="Courier"/>
              </a:rPr>
              <a:t>12</a:t>
            </a:r>
          </a:p>
          <a:p>
            <a:pPr>
              <a:spcAft>
                <a:spcPts val="460"/>
              </a:spcAft>
            </a:pPr>
            <a:r>
              <a:rPr lang="en-US" sz="2000" b="1" dirty="0">
                <a:solidFill>
                  <a:srgbClr val="00B0F0"/>
                </a:solidFill>
                <a:latin typeface="Courier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41753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Simple Methods for </a:t>
            </a:r>
            <a:r>
              <a:rPr lang="en-US" altLang="en-US" b="1" dirty="0"/>
              <a:t>String</a:t>
            </a:r>
            <a:r>
              <a:rPr lang="en-US" altLang="en-US" dirty="0"/>
              <a:t> Objects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Getting Characters from a String</a:t>
            </a:r>
          </a:p>
          <a:p>
            <a:pPr lvl="1"/>
            <a:r>
              <a:rPr lang="en-US" altLang="en-US" dirty="0">
                <a:latin typeface="+mj-lt"/>
              </a:rPr>
              <a:t>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s.charAt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(index)</a:t>
            </a:r>
            <a:r>
              <a:rPr lang="en-US" altLang="en-US" dirty="0">
                <a:latin typeface="+mj-lt"/>
              </a:rPr>
              <a:t> method can be used to retrieve a specific character in a string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s</a:t>
            </a:r>
          </a:p>
          <a:p>
            <a:pPr lvl="2"/>
            <a:r>
              <a:rPr lang="en-US" altLang="en-US" dirty="0">
                <a:latin typeface="+mj-lt"/>
              </a:rPr>
              <a:t>The index is between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altLang="en-US" dirty="0">
                <a:latin typeface="+mj-lt"/>
              </a:rPr>
              <a:t> and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s.length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()-1</a:t>
            </a:r>
          </a:p>
          <a:p>
            <a:pPr lvl="2"/>
            <a:r>
              <a:rPr lang="en-US" altLang="en-US" dirty="0">
                <a:latin typeface="+mj-lt"/>
              </a:rPr>
              <a:t>Example:</a:t>
            </a:r>
          </a:p>
          <a:p>
            <a:pPr marL="1371600" lvl="3" indent="0">
              <a:buNone/>
            </a:pP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message.charAt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(0);</a:t>
            </a:r>
            <a:r>
              <a:rPr lang="en-US" altLang="en-US" b="1" dirty="0">
                <a:latin typeface="+mj-lt"/>
              </a:rPr>
              <a:t>    // Returns the character W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58" y="4427530"/>
            <a:ext cx="7965284" cy="17666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726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6041"/>
            <a:ext cx="9144000" cy="1121300"/>
          </a:xfrm>
        </p:spPr>
        <p:txBody>
          <a:bodyPr/>
          <a:lstStyle/>
          <a:p>
            <a:r>
              <a:rPr lang="en-US" altLang="en-US" dirty="0"/>
              <a:t>Reading a Character from the Console 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How to read a single character from the console</a:t>
            </a:r>
          </a:p>
          <a:p>
            <a:pPr lvl="1"/>
            <a:r>
              <a:rPr lang="en-US" altLang="en-US" dirty="0"/>
              <a:t>Use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nextLine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altLang="en-US" dirty="0"/>
              <a:t> method to read a string and then invoke 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charAt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(0)</a:t>
            </a:r>
            <a:r>
              <a:rPr lang="en-US" altLang="en-US" dirty="0"/>
              <a:t> method on the string</a:t>
            </a:r>
          </a:p>
          <a:p>
            <a:pPr lvl="1"/>
            <a:endParaRPr lang="en-US" sz="1600" dirty="0">
              <a:latin typeface="Courier"/>
            </a:endParaRPr>
          </a:p>
          <a:p>
            <a:pPr marL="914400" lvl="2" indent="0">
              <a:buNone/>
            </a:pPr>
            <a:r>
              <a:rPr lang="en-US" sz="1800" b="1" dirty="0">
                <a:latin typeface="Courier"/>
              </a:rPr>
              <a:t>Scanner input = new Scanner(System.in);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</a:rPr>
              <a:t>System.out.print</a:t>
            </a:r>
            <a:r>
              <a:rPr lang="en-US" sz="1800" b="1" dirty="0">
                <a:latin typeface="Courier"/>
              </a:rPr>
              <a:t>("Enter a character: ");</a:t>
            </a:r>
          </a:p>
          <a:p>
            <a:pPr marL="914400" lvl="2" indent="0">
              <a:buNone/>
            </a:pPr>
            <a:r>
              <a:rPr lang="en-US" sz="1800" b="1" dirty="0">
                <a:latin typeface="Courier"/>
              </a:rPr>
              <a:t>String </a:t>
            </a:r>
            <a:r>
              <a:rPr lang="en-US" sz="1800" b="1" dirty="0">
                <a:solidFill>
                  <a:srgbClr val="00B0F0"/>
                </a:solidFill>
                <a:latin typeface="Courier"/>
              </a:rPr>
              <a:t>s</a:t>
            </a:r>
            <a:r>
              <a:rPr lang="en-US" sz="1800" b="1" dirty="0">
                <a:latin typeface="Courier"/>
              </a:rPr>
              <a:t> = </a:t>
            </a:r>
            <a:r>
              <a:rPr lang="en-US" sz="1800" b="1" dirty="0" err="1">
                <a:latin typeface="Courier"/>
              </a:rPr>
              <a:t>input.</a:t>
            </a:r>
            <a:r>
              <a:rPr lang="en-US" sz="1800" b="1" dirty="0" err="1">
                <a:solidFill>
                  <a:srgbClr val="00B0F0"/>
                </a:solidFill>
                <a:latin typeface="Courier"/>
              </a:rPr>
              <a:t>nextLine</a:t>
            </a:r>
            <a:r>
              <a:rPr lang="en-US" sz="1800" b="1" dirty="0">
                <a:solidFill>
                  <a:srgbClr val="00B0F0"/>
                </a:solidFill>
                <a:latin typeface="Courier"/>
              </a:rPr>
              <a:t>()</a:t>
            </a:r>
            <a:r>
              <a:rPr lang="en-US" sz="1800" b="1" dirty="0">
                <a:latin typeface="Courier"/>
              </a:rPr>
              <a:t>;</a:t>
            </a:r>
          </a:p>
          <a:p>
            <a:pPr marL="914400" lvl="2" indent="0">
              <a:buNone/>
            </a:pPr>
            <a:r>
              <a:rPr lang="en-US" sz="1800" b="1" dirty="0">
                <a:latin typeface="Courier"/>
              </a:rPr>
              <a:t>char </a:t>
            </a:r>
            <a:r>
              <a:rPr lang="en-US" sz="1800" b="1" dirty="0" err="1">
                <a:solidFill>
                  <a:srgbClr val="00B0F0"/>
                </a:solidFill>
                <a:latin typeface="Courier"/>
              </a:rPr>
              <a:t>ch</a:t>
            </a:r>
            <a:r>
              <a:rPr lang="en-US" sz="1800" b="1" dirty="0">
                <a:latin typeface="Courier"/>
              </a:rPr>
              <a:t> = </a:t>
            </a:r>
            <a:r>
              <a:rPr lang="en-US" sz="1800" b="1" dirty="0" err="1">
                <a:latin typeface="Courier"/>
              </a:rPr>
              <a:t>s.</a:t>
            </a:r>
            <a:r>
              <a:rPr lang="en-US" sz="1800" b="1" dirty="0" err="1">
                <a:solidFill>
                  <a:srgbClr val="00B0F0"/>
                </a:solidFill>
                <a:latin typeface="Courier"/>
              </a:rPr>
              <a:t>charAt</a:t>
            </a:r>
            <a:r>
              <a:rPr lang="en-US" sz="1800" b="1" dirty="0">
                <a:solidFill>
                  <a:srgbClr val="00B0F0"/>
                </a:solidFill>
                <a:latin typeface="Courier"/>
              </a:rPr>
              <a:t>(0)</a:t>
            </a:r>
            <a:r>
              <a:rPr lang="en-US" sz="1800" b="1" dirty="0">
                <a:latin typeface="Courier"/>
              </a:rPr>
              <a:t>;</a:t>
            </a:r>
          </a:p>
          <a:p>
            <a:pPr marL="914400" lvl="2" indent="0">
              <a:buNone/>
            </a:pP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("The character entered is " + </a:t>
            </a:r>
            <a:r>
              <a:rPr lang="en-US" sz="1800" b="1" dirty="0" err="1">
                <a:solidFill>
                  <a:srgbClr val="00B0F0"/>
                </a:solidFill>
                <a:latin typeface="Courier"/>
              </a:rPr>
              <a:t>ch</a:t>
            </a:r>
            <a:r>
              <a:rPr lang="en-US" sz="1800" b="1" dirty="0">
                <a:latin typeface="Courier"/>
              </a:rPr>
              <a:t>);</a:t>
            </a:r>
            <a:endParaRPr lang="en-US" altLang="en-US" sz="1800" b="1" dirty="0">
              <a:latin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069848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HexDigit2Dec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prompts the user to enter one hex digit and then displays this as a decimal value.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350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HexDigit2Dec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Prompt the user to enter a hex digit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Check to see if the input is exactly one digit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If so, confirm the input is between 0-9 or A-F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Then print the decimal equivalent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Otherwise, print invalid input</a:t>
            </a:r>
          </a:p>
          <a:p>
            <a:pPr marL="1371600" lvl="2" indent="-457200">
              <a:buFont typeface="+mj-lt"/>
              <a:buAutoNum type="arabicPeriod"/>
            </a:pPr>
            <a:endParaRPr lang="en-US" altLang="en-US" dirty="0">
              <a:cs typeface="Times New Roman" panose="02020603050405020304" pitchFamily="18" charset="0"/>
            </a:endParaRPr>
          </a:p>
          <a:p>
            <a:pPr marL="971550" lvl="1" indent="-457200"/>
            <a:r>
              <a:rPr lang="en-US" altLang="en-US" dirty="0">
                <a:cs typeface="Times New Roman" panose="02020603050405020304" pitchFamily="18" charset="0"/>
              </a:rPr>
              <a:t>For step 3 above, we can use methods we've learned in this Chapter</a:t>
            </a:r>
          </a:p>
        </p:txBody>
      </p:sp>
    </p:spTree>
    <p:extLst>
      <p:ext uri="{BB962C8B-B14F-4D97-AF65-F5344CB8AC3E}">
        <p14:creationId xmlns:p14="http://schemas.microsoft.com/office/powerpoint/2010/main" val="2492954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HexDigit2Dec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37" y="2158923"/>
            <a:ext cx="8046125" cy="3798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2058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HexDigit2Dec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125" y="2158923"/>
            <a:ext cx="7389750" cy="3916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319729" y="2699305"/>
            <a:ext cx="784061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is A-F?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48138" y="4043480"/>
            <a:ext cx="73930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is 0-9?</a:t>
            </a:r>
          </a:p>
        </p:txBody>
      </p:sp>
    </p:spTree>
    <p:extLst>
      <p:ext uri="{BB962C8B-B14F-4D97-AF65-F5344CB8AC3E}">
        <p14:creationId xmlns:p14="http://schemas.microsoft.com/office/powerpoint/2010/main" val="3829509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HexDigit2Dec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2560" y="2046420"/>
            <a:ext cx="6458879" cy="36867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109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Motivations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89843" y="2315255"/>
            <a:ext cx="8564314" cy="334123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chapter introduced additional basic features of Java</a:t>
            </a:r>
            <a:r>
              <a:rPr lang="ar-SA" dirty="0"/>
              <a:t> </a:t>
            </a:r>
            <a:r>
              <a:rPr lang="en-US" dirty="0"/>
              <a:t> these features include Strings and Characters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8448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Character Data Type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Java allows you to process characters using the character data type, char</a:t>
            </a:r>
          </a:p>
          <a:p>
            <a:pPr lvl="1"/>
            <a:r>
              <a:rPr lang="en-US" altLang="en-US" dirty="0"/>
              <a:t>char represents a single character</a:t>
            </a:r>
          </a:p>
          <a:p>
            <a:pPr lvl="1"/>
            <a:r>
              <a:rPr lang="en-US" altLang="en-US" dirty="0"/>
              <a:t>a character literal is enclosed in single quotation marks</a:t>
            </a:r>
          </a:p>
          <a:p>
            <a:r>
              <a:rPr lang="en-US" altLang="en-US" dirty="0"/>
              <a:t>Examples:</a:t>
            </a:r>
          </a:p>
          <a:p>
            <a:pPr lvl="1"/>
            <a:r>
              <a:rPr lang="en-US" altLang="en-US" b="1" dirty="0">
                <a:latin typeface="Courier"/>
              </a:rPr>
              <a:t>char letter = ‘A’;</a:t>
            </a:r>
          </a:p>
          <a:p>
            <a:pPr lvl="2"/>
            <a:r>
              <a:rPr lang="en-US" altLang="en-US" dirty="0"/>
              <a:t>Assigns the character </a:t>
            </a:r>
            <a:r>
              <a:rPr lang="en-US" altLang="en-US" dirty="0">
                <a:solidFill>
                  <a:srgbClr val="00B0F0"/>
                </a:solidFill>
              </a:rPr>
              <a:t>A</a:t>
            </a:r>
            <a:r>
              <a:rPr lang="en-US" altLang="en-US" dirty="0"/>
              <a:t> to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char</a:t>
            </a:r>
            <a:r>
              <a:rPr lang="en-US" altLang="en-US" dirty="0"/>
              <a:t> variable </a:t>
            </a:r>
            <a:r>
              <a:rPr lang="en-US" altLang="en-US" dirty="0">
                <a:solidFill>
                  <a:srgbClr val="00B0F0"/>
                </a:solidFill>
              </a:rPr>
              <a:t>letter</a:t>
            </a:r>
          </a:p>
          <a:p>
            <a:pPr lvl="1"/>
            <a:r>
              <a:rPr lang="en-US" altLang="en-US" b="1" dirty="0">
                <a:latin typeface="Courier"/>
              </a:rPr>
              <a:t>char </a:t>
            </a:r>
            <a:r>
              <a:rPr lang="en-US" altLang="en-US" b="1" dirty="0" err="1">
                <a:latin typeface="Courier"/>
              </a:rPr>
              <a:t>numChar</a:t>
            </a:r>
            <a:r>
              <a:rPr lang="en-US" altLang="en-US" b="1" dirty="0">
                <a:latin typeface="Courier"/>
              </a:rPr>
              <a:t> = ‘4’;</a:t>
            </a:r>
          </a:p>
          <a:p>
            <a:pPr lvl="2"/>
            <a:r>
              <a:rPr lang="en-US" altLang="en-US" dirty="0"/>
              <a:t>Assigns the digit character </a:t>
            </a:r>
            <a:r>
              <a:rPr lang="en-US" altLang="en-US" dirty="0">
                <a:solidFill>
                  <a:srgbClr val="00B0F0"/>
                </a:solidFill>
              </a:rPr>
              <a:t>4</a:t>
            </a:r>
            <a:r>
              <a:rPr lang="en-US" altLang="en-US" dirty="0"/>
              <a:t> to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char</a:t>
            </a:r>
            <a:r>
              <a:rPr lang="en-US" altLang="en-US" dirty="0"/>
              <a:t> variable </a:t>
            </a:r>
            <a:r>
              <a:rPr lang="en-US" altLang="en-US" dirty="0" err="1">
                <a:solidFill>
                  <a:srgbClr val="00B0F0"/>
                </a:solidFill>
              </a:rPr>
              <a:t>numChar</a:t>
            </a:r>
            <a:endParaRPr lang="en-US" alt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71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Unicode and ASCII code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Computers use binary numbers internally</a:t>
            </a:r>
          </a:p>
          <a:p>
            <a:pPr lvl="1"/>
            <a:r>
              <a:rPr lang="en-US" altLang="en-US" dirty="0"/>
              <a:t>a character is stored in a computer as a sequence of 0s and 1s</a:t>
            </a:r>
          </a:p>
          <a:p>
            <a:pPr lvl="1"/>
            <a:r>
              <a:rPr lang="en-US" altLang="en-US" dirty="0"/>
              <a:t>Mapping a character to its binary representation is called </a:t>
            </a:r>
            <a:r>
              <a:rPr lang="en-US" altLang="en-US" i="1" dirty="0"/>
              <a:t>encoding</a:t>
            </a:r>
          </a:p>
          <a:p>
            <a:pPr lvl="1"/>
            <a:r>
              <a:rPr lang="en-US" altLang="en-US" dirty="0"/>
              <a:t>There are different ways to encode a character</a:t>
            </a:r>
          </a:p>
          <a:p>
            <a:pPr lvl="1"/>
            <a:r>
              <a:rPr lang="en-US" altLang="en-US" dirty="0"/>
              <a:t>Java uses </a:t>
            </a:r>
            <a:r>
              <a:rPr lang="en-US" altLang="en-US" b="1" dirty="0"/>
              <a:t>Unicode</a:t>
            </a:r>
          </a:p>
          <a:p>
            <a:pPr lvl="2"/>
            <a:r>
              <a:rPr lang="en-US" altLang="en-US" dirty="0"/>
              <a:t>Unicode is an encoding scheme</a:t>
            </a:r>
          </a:p>
          <a:p>
            <a:pPr lvl="2"/>
            <a:r>
              <a:rPr lang="en-US" altLang="en-US" dirty="0"/>
              <a:t>Originally designed for 16-bit character encoding</a:t>
            </a:r>
          </a:p>
          <a:p>
            <a:pPr lvl="2"/>
            <a:r>
              <a:rPr lang="en-US" altLang="en-US" dirty="0"/>
              <a:t>This allowed for 2</a:t>
            </a:r>
            <a:r>
              <a:rPr lang="en-US" altLang="en-US" baseline="30000" dirty="0"/>
              <a:t>16</a:t>
            </a:r>
            <a:r>
              <a:rPr lang="en-US" altLang="en-US" dirty="0"/>
              <a:t> = 65,536 characters</a:t>
            </a:r>
          </a:p>
        </p:txBody>
      </p:sp>
    </p:spTree>
    <p:extLst>
      <p:ext uri="{BB962C8B-B14F-4D97-AF65-F5344CB8AC3E}">
        <p14:creationId xmlns:p14="http://schemas.microsoft.com/office/powerpoint/2010/main" val="175847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Unicode and ASCII code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39" cy="5121557"/>
          </a:xfrm>
        </p:spPr>
        <p:txBody>
          <a:bodyPr/>
          <a:lstStyle/>
          <a:p>
            <a:r>
              <a:rPr lang="en-US" altLang="en-US" dirty="0"/>
              <a:t>ASCII</a:t>
            </a:r>
          </a:p>
          <a:p>
            <a:pPr lvl="1"/>
            <a:r>
              <a:rPr lang="en-US" altLang="en-US" dirty="0"/>
              <a:t>Most computers use ASCII</a:t>
            </a:r>
          </a:p>
          <a:p>
            <a:pPr lvl="2"/>
            <a:r>
              <a:rPr lang="en-US" altLang="en-US" dirty="0"/>
              <a:t>American Standard Code for International Exchange</a:t>
            </a:r>
          </a:p>
          <a:p>
            <a:pPr lvl="1"/>
            <a:r>
              <a:rPr lang="en-US" altLang="en-US" dirty="0"/>
              <a:t>8-bit encoding scheme</a:t>
            </a:r>
          </a:p>
          <a:p>
            <a:pPr lvl="2"/>
            <a:r>
              <a:rPr lang="en-US" altLang="en-US" dirty="0"/>
              <a:t>Used to represent all uppercase and lowercase letters, all digits, all punctuation marks, and control characters</a:t>
            </a:r>
          </a:p>
          <a:p>
            <a:pPr lvl="2"/>
            <a:r>
              <a:rPr lang="en-US" altLang="en-US" dirty="0"/>
              <a:t>128 characters total</a:t>
            </a:r>
          </a:p>
          <a:p>
            <a:pPr lvl="1"/>
            <a:r>
              <a:rPr lang="en-US" altLang="en-US" dirty="0"/>
              <a:t>Unicode includes ASCII code</a:t>
            </a:r>
          </a:p>
          <a:p>
            <a:pPr lvl="2"/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\u0000</a:t>
            </a:r>
            <a:r>
              <a:rPr lang="en-US" altLang="en-US" dirty="0"/>
              <a:t> to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\u007F</a:t>
            </a:r>
            <a:r>
              <a:rPr lang="en-US" altLang="en-US" dirty="0"/>
              <a:t> representing the 128 ASCII characters</a:t>
            </a:r>
          </a:p>
        </p:txBody>
      </p:sp>
    </p:spTree>
    <p:extLst>
      <p:ext uri="{BB962C8B-B14F-4D97-AF65-F5344CB8AC3E}">
        <p14:creationId xmlns:p14="http://schemas.microsoft.com/office/powerpoint/2010/main" val="2805025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Unicode and ASCII code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948365" cy="5121557"/>
          </a:xfrm>
        </p:spPr>
        <p:txBody>
          <a:bodyPr/>
          <a:lstStyle/>
          <a:p>
            <a:r>
              <a:rPr lang="en-US" altLang="en-US" dirty="0"/>
              <a:t>ASCII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280" y="1931205"/>
            <a:ext cx="7915440" cy="156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82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Comparing and Testing Characters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873360" cy="5121557"/>
          </a:xfrm>
        </p:spPr>
        <p:txBody>
          <a:bodyPr/>
          <a:lstStyle/>
          <a:p>
            <a:r>
              <a:rPr lang="en-US" altLang="en-US" dirty="0"/>
              <a:t>Two characters can be compared using relational operators</a:t>
            </a:r>
          </a:p>
          <a:p>
            <a:pPr lvl="1"/>
            <a:r>
              <a:rPr lang="en-US" altLang="en-US" dirty="0"/>
              <a:t>just like comparing two numbers</a:t>
            </a:r>
          </a:p>
          <a:p>
            <a:r>
              <a:rPr lang="en-US" altLang="en-US" dirty="0"/>
              <a:t>This is done by comparing the Unicode values</a:t>
            </a:r>
          </a:p>
          <a:p>
            <a:r>
              <a:rPr lang="en-US" altLang="en-US" dirty="0"/>
              <a:t>Examples:</a:t>
            </a:r>
          </a:p>
          <a:p>
            <a:pPr marL="457200" lvl="1" indent="0">
              <a:buNone/>
            </a:pPr>
            <a:r>
              <a:rPr lang="en-US" sz="1800" b="1" dirty="0">
                <a:solidFill>
                  <a:srgbClr val="00B0F0"/>
                </a:solidFill>
              </a:rPr>
              <a:t>'a' &lt; 'b</a:t>
            </a:r>
            <a:r>
              <a:rPr lang="en-US" sz="1800" b="1" dirty="0"/>
              <a:t>' </a:t>
            </a:r>
            <a:r>
              <a:rPr lang="en-US" sz="1800" dirty="0"/>
              <a:t>is true because the Unicode for </a:t>
            </a:r>
            <a:r>
              <a:rPr lang="en-US" sz="1800" b="1" dirty="0">
                <a:solidFill>
                  <a:srgbClr val="00B0F0"/>
                </a:solidFill>
              </a:rPr>
              <a:t>'a'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97</a:t>
            </a:r>
            <a:r>
              <a:rPr lang="en-US" sz="1800" dirty="0"/>
              <a:t>) is less than the Unicode for </a:t>
            </a:r>
            <a:r>
              <a:rPr lang="en-US" sz="1800" b="1" dirty="0">
                <a:solidFill>
                  <a:srgbClr val="00B0F0"/>
                </a:solidFill>
              </a:rPr>
              <a:t>'b'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98</a:t>
            </a:r>
            <a:r>
              <a:rPr lang="en-US" sz="1800" dirty="0"/>
              <a:t>).</a:t>
            </a:r>
          </a:p>
          <a:p>
            <a:pPr marL="457200" lvl="1" indent="0">
              <a:buNone/>
            </a:pPr>
            <a:r>
              <a:rPr lang="en-US" sz="1800" b="1" dirty="0">
                <a:solidFill>
                  <a:srgbClr val="00B0F0"/>
                </a:solidFill>
              </a:rPr>
              <a:t>'a' &lt; 'A'</a:t>
            </a:r>
            <a:r>
              <a:rPr lang="en-US" sz="1800" b="1" dirty="0"/>
              <a:t> </a:t>
            </a:r>
            <a:r>
              <a:rPr lang="en-US" sz="1800" dirty="0"/>
              <a:t>is false because the Unicode for </a:t>
            </a:r>
            <a:r>
              <a:rPr lang="en-US" sz="1800" b="1" dirty="0">
                <a:solidFill>
                  <a:srgbClr val="00B0F0"/>
                </a:solidFill>
              </a:rPr>
              <a:t>'a'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97</a:t>
            </a:r>
            <a:r>
              <a:rPr lang="en-US" sz="1800" dirty="0"/>
              <a:t>) is greater than the Unicode for </a:t>
            </a:r>
            <a:r>
              <a:rPr lang="en-US" sz="1800" b="1" dirty="0">
                <a:solidFill>
                  <a:srgbClr val="00B0F0"/>
                </a:solidFill>
              </a:rPr>
              <a:t>'A'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65</a:t>
            </a:r>
            <a:r>
              <a:rPr lang="en-US" sz="1800" dirty="0"/>
              <a:t>).</a:t>
            </a:r>
          </a:p>
          <a:p>
            <a:pPr marL="457200" lvl="1" indent="0">
              <a:buNone/>
            </a:pPr>
            <a:r>
              <a:rPr lang="en-US" sz="1800" b="1" dirty="0">
                <a:solidFill>
                  <a:srgbClr val="00B0F0"/>
                </a:solidFill>
              </a:rPr>
              <a:t>'1' &lt; '8'</a:t>
            </a:r>
            <a:r>
              <a:rPr lang="en-US" sz="1800" b="1" dirty="0"/>
              <a:t> </a:t>
            </a:r>
            <a:r>
              <a:rPr lang="en-US" sz="1800" dirty="0"/>
              <a:t>is true because the Unicode for </a:t>
            </a:r>
            <a:r>
              <a:rPr lang="en-US" sz="1800" b="1" dirty="0">
                <a:solidFill>
                  <a:srgbClr val="00B0F0"/>
                </a:solidFill>
              </a:rPr>
              <a:t>'1'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49</a:t>
            </a:r>
            <a:r>
              <a:rPr lang="en-US" sz="1800" dirty="0"/>
              <a:t>) is less than the Unicode for </a:t>
            </a:r>
            <a:r>
              <a:rPr lang="en-US" sz="1800" b="1" dirty="0">
                <a:solidFill>
                  <a:srgbClr val="00B0F0"/>
                </a:solidFill>
              </a:rPr>
              <a:t>'8'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b="1" dirty="0">
                <a:solidFill>
                  <a:srgbClr val="00B0F0"/>
                </a:solidFill>
              </a:rPr>
              <a:t>56</a:t>
            </a:r>
            <a:r>
              <a:rPr lang="en-US" sz="1800" dirty="0"/>
              <a:t>).</a:t>
            </a:r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813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65" y="146041"/>
            <a:ext cx="8218670" cy="1121300"/>
          </a:xfrm>
        </p:spPr>
        <p:txBody>
          <a:bodyPr/>
          <a:lstStyle/>
          <a:p>
            <a:r>
              <a:rPr lang="en-US" altLang="en-US" dirty="0"/>
              <a:t>Comparing and Testing Characters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756340" cy="5121557"/>
          </a:xfrm>
        </p:spPr>
        <p:txBody>
          <a:bodyPr/>
          <a:lstStyle/>
          <a:p>
            <a:r>
              <a:rPr lang="en-US" altLang="en-US" dirty="0"/>
              <a:t>Often you must test whether a character is a number, a letter, or even if it is uppercase or lowercase.</a:t>
            </a:r>
          </a:p>
          <a:p>
            <a:pPr lvl="1"/>
            <a:r>
              <a:rPr lang="en-US" altLang="en-US" dirty="0"/>
              <a:t>The following code tests whether a character </a:t>
            </a:r>
            <a:r>
              <a:rPr lang="en-US" altLang="en-US" dirty="0" err="1"/>
              <a:t>ch</a:t>
            </a:r>
            <a:r>
              <a:rPr lang="en-US" altLang="en-US" dirty="0"/>
              <a:t> is an uppercase letter, a lowercase letter, or a digit:</a:t>
            </a:r>
          </a:p>
          <a:p>
            <a:pPr lvl="4"/>
            <a:endParaRPr lang="en-US" altLang="en-US" dirty="0"/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en-US" sz="1900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alt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&amp;&amp;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'Z'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en-US" altLang="en-US" sz="19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an uppercase letter"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endParaRPr lang="en-US" altLang="en-US" sz="19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alt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&amp;&amp;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'z'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en-US" altLang="en-US" sz="19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a lowercase letter"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endParaRPr lang="en-US" altLang="en-US" sz="19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if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'0'</a:t>
            </a:r>
            <a:r>
              <a:rPr lang="en-US" altLang="en-US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&amp;&amp;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900" b="1" dirty="0">
                <a:solidFill>
                  <a:srgbClr val="00B0F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'9'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endParaRPr lang="en-US" altLang="en-US" sz="1900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9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a numeric character"</a:t>
            </a:r>
            <a:r>
              <a:rPr lang="en-US" alt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2694691"/>
      </p:ext>
    </p:extLst>
  </p:cSld>
  <p:clrMapOvr>
    <a:masterClrMapping/>
  </p:clrMapOvr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Internat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International 1">
        <a:dk1>
          <a:srgbClr val="000000"/>
        </a:dk1>
        <a:lt1>
          <a:srgbClr val="FFFFFF"/>
        </a:lt1>
        <a:dk2>
          <a:srgbClr val="0000FF"/>
        </a:dk2>
        <a:lt2>
          <a:srgbClr val="FFFF99"/>
        </a:lt2>
        <a:accent1>
          <a:srgbClr val="009966"/>
        </a:accent1>
        <a:accent2>
          <a:srgbClr val="00CCCC"/>
        </a:accent2>
        <a:accent3>
          <a:srgbClr val="AAAAFF"/>
        </a:accent3>
        <a:accent4>
          <a:srgbClr val="DADADA"/>
        </a:accent4>
        <a:accent5>
          <a:srgbClr val="AACAB8"/>
        </a:accent5>
        <a:accent6>
          <a:srgbClr val="00B9B9"/>
        </a:accent6>
        <a:hlink>
          <a:srgbClr val="000080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tional 2">
        <a:dk1>
          <a:srgbClr val="000000"/>
        </a:dk1>
        <a:lt1>
          <a:srgbClr val="FFFFFF"/>
        </a:lt1>
        <a:dk2>
          <a:srgbClr val="000080"/>
        </a:dk2>
        <a:lt2>
          <a:srgbClr val="003399"/>
        </a:lt2>
        <a:accent1>
          <a:srgbClr val="9999FF"/>
        </a:accent1>
        <a:accent2>
          <a:srgbClr val="FF99FF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8AE7"/>
        </a:accent6>
        <a:hlink>
          <a:srgbClr val="85AD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tiona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DDDDD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25384</TotalTime>
  <Words>1647</Words>
  <Application>Microsoft Macintosh PowerPoint</Application>
  <PresentationFormat>On-screen Show (4:3)</PresentationFormat>
  <Paragraphs>223</Paragraphs>
  <Slides>28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  <vt:variant>
        <vt:lpstr>Custom Shows</vt:lpstr>
      </vt:variant>
      <vt:variant>
        <vt:i4>1</vt:i4>
      </vt:variant>
    </vt:vector>
  </HeadingPairs>
  <TitlesOfParts>
    <vt:vector size="35" baseType="lpstr">
      <vt:lpstr>Arial</vt:lpstr>
      <vt:lpstr>Courier</vt:lpstr>
      <vt:lpstr>Courier New</vt:lpstr>
      <vt:lpstr>Monotype Sorts</vt:lpstr>
      <vt:lpstr>Times New Roman</vt:lpstr>
      <vt:lpstr>International</vt:lpstr>
      <vt:lpstr> Characters and Strings in Java</vt:lpstr>
      <vt:lpstr>Objectives</vt:lpstr>
      <vt:lpstr>Motivations</vt:lpstr>
      <vt:lpstr>Character Data Type</vt:lpstr>
      <vt:lpstr>Unicode and ASCII code</vt:lpstr>
      <vt:lpstr>Unicode and ASCII code</vt:lpstr>
      <vt:lpstr>Unicode and ASCII code</vt:lpstr>
      <vt:lpstr>Comparing and Testing Characters</vt:lpstr>
      <vt:lpstr>Comparing and Testing Characters</vt:lpstr>
      <vt:lpstr>Check Point</vt:lpstr>
      <vt:lpstr>Check Point</vt:lpstr>
      <vt:lpstr>The String Type </vt:lpstr>
      <vt:lpstr>The String Type </vt:lpstr>
      <vt:lpstr>The String Type </vt:lpstr>
      <vt:lpstr>Simple Methods for String Objects</vt:lpstr>
      <vt:lpstr>Simple Methods for String Objects</vt:lpstr>
      <vt:lpstr>Simple Methods for String Objects</vt:lpstr>
      <vt:lpstr>Simple Methods for String Objects</vt:lpstr>
      <vt:lpstr>Reading a String from the Console </vt:lpstr>
      <vt:lpstr>Reading a String from the Console </vt:lpstr>
      <vt:lpstr>Check Point</vt:lpstr>
      <vt:lpstr>Simple Methods for String Objects</vt:lpstr>
      <vt:lpstr>Reading a Character from the Console </vt:lpstr>
      <vt:lpstr>Program 1: HexDigit2Dec</vt:lpstr>
      <vt:lpstr>Program 1: HexDigit2Dec</vt:lpstr>
      <vt:lpstr>Program 1: HexDigit2Dec</vt:lpstr>
      <vt:lpstr>Program 1: HexDigit2Dec</vt:lpstr>
      <vt:lpstr>Program 1: HexDigit2Dec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Primitive Data Type and Operations</dc:title>
  <dc:creator>Y. Daniel Liang</dc:creator>
  <cp:lastModifiedBy>وﺳﻳم اﺣﻣد ﻛرﻳم ﻋﺑداﻟﻗﻳوم</cp:lastModifiedBy>
  <cp:revision>487</cp:revision>
  <dcterms:created xsi:type="dcterms:W3CDTF">1995-06-10T17:31:50Z</dcterms:created>
  <dcterms:modified xsi:type="dcterms:W3CDTF">2022-01-12T04:19:35Z</dcterms:modified>
</cp:coreProperties>
</file>