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  <p:sldMasterId id="2147483660" r:id="rId2"/>
  </p:sldMasterIdLst>
  <p:notesMasterIdLst>
    <p:notesMasterId r:id="rId7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</p:sldIdLst>
  <p:sldSz cx="9144000" cy="6858000" type="screen4x3"/>
  <p:notesSz cx="6858000" cy="9144000"/>
  <p:embeddedFontLst>
    <p:embeddedFont>
      <p:font typeface="Book Antiqua" panose="02040602050305030304" pitchFamily="18" charset="0"/>
      <p:regular r:id="rId76"/>
      <p:bold r:id="rId77"/>
      <p:italic r:id="rId78"/>
      <p:boldItalic r:id="rId79"/>
    </p:embeddedFont>
    <p:embeddedFont>
      <p:font typeface="Arimo" panose="020B0604020202020204" pitchFamily="34" charset="0"/>
      <p:regular r:id="rId80"/>
      <p:bold r:id="rId81"/>
      <p:italic r:id="rId82"/>
      <p:boldItalic r:id="rId8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576">
          <p15:clr>
            <a:srgbClr val="000000"/>
          </p15:clr>
        </p15:guide>
        <p15:guide id="2" pos="576">
          <p15:clr>
            <a:srgbClr val="000000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26096E-ED76-4BB5-9D87-0E13AC4F6FE4}">
  <a:tblStyle styleId="{3B26096E-ED76-4BB5-9D87-0E13AC4F6FE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729"/>
  </p:normalViewPr>
  <p:slideViewPr>
    <p:cSldViewPr snapToGrid="0">
      <p:cViewPr varScale="1">
        <p:scale>
          <a:sx n="109" d="100"/>
          <a:sy n="109" d="100"/>
        </p:scale>
        <p:origin x="1720" y="176"/>
      </p:cViewPr>
      <p:guideLst>
        <p:guide orient="horz" pos="576"/>
        <p:guide pos="57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presProps" Target="presProps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font" Target="fonts/font4.fntdata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font" Target="fonts/font2.fntdata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font" Target="fonts/font5.fntdata"/><Relationship Id="rId85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notesMaster" Target="notesMasters/notesMaster1.xml"/><Relationship Id="rId83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font" Target="fonts/font3.fntdata"/><Relationship Id="rId81" Type="http://schemas.openxmlformats.org/officeDocument/2006/relationships/font" Target="fonts/font6.fntdata"/><Relationship Id="rId86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font" Target="fonts/font1.fntdata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tableStyles" Target="tableStyles.xml"/><Relationship Id="rId61" Type="http://schemas.openxmlformats.org/officeDocument/2006/relationships/slide" Target="slides/slide59.xml"/><Relationship Id="rId82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50937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Times New Roman"/>
              <a:buNone/>
            </a:pPr>
            <a:fld id="{00000000-1234-1234-1234-123412341234}" type="slidenum">
              <a:rPr lang="en-US" sz="1000" b="0" i="1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7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7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7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7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7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" name="Google Shape;287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" name="Google Shape;311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1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5" name="Google Shape;335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1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" name="Google Shape;359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2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3" name="Google Shape;383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2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7" name="Google Shape;40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2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1" name="Google Shape;431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2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3" name="Google Shape;453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2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0" name="Google Shape;460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2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8" name="Google Shape;468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2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0" name="Google Shape;490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2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0" name="Google Shape;510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2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6" name="Google Shape;516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2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2" name="Google Shape;522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3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9" name="Google Shape;529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3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5" name="Google Shape;535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3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1" name="Google Shape;541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3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8" name="Google Shape;548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3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4" name="Google Shape;554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3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1" name="Google Shape;561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p3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7" name="Google Shape;567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p3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2" name="Google Shape;582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3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4" name="Google Shape;594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p3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3" name="Google Shape;603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4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4" name="Google Shape;614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4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5" name="Google Shape;625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Google Shape;636;p4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7" name="Google Shape;637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p4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4" name="Google Shape;644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7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p4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2" name="Google Shape;652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p4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0" name="Google Shape;660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oogle Shape;667;p4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8" name="Google Shape;668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p4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9" name="Google Shape;679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p4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5" name="Google Shape;685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7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oogle Shape;691;p4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2" name="Google Shape;692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p5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9" name="Google Shape;699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7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Google Shape;707;p5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8" name="Google Shape;708;p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p5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5" name="Google Shape;715;p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p5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4" name="Google Shape;724;p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p5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1" name="Google Shape;731;p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p5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4" name="Google Shape;744;p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p5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2" name="Google Shape;752;p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7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5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9" name="Google Shape;759;p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Google Shape;771;p5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2" name="Google Shape;772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Google Shape;786;p5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7" name="Google Shape;787;p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p6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1" name="Google Shape;801;p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7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Google Shape;815;p6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6" name="Google Shape;816;p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p6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4" name="Google Shape;834;p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Google Shape;840;p6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1" name="Google Shape;841;p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4" name="Google Shape;854;p6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5" name="Google Shape;855;p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p6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6" name="Google Shape;866;p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Google Shape;872;p6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3" name="Google Shape;873;p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" name="Google Shape;878;p6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9" name="Google Shape;879;p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Google Shape;884;p6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5" name="Google Shape;885;p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" name="Google Shape;899;p6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0" name="Google Shape;900;p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Google Shape;905;p7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6" name="Google Shape;906;p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7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" name="Google Shape;916;p7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7" name="Google Shape;917;p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" name="Google Shape;927;p7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8" name="Google Shape;928;p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" name="Google Shape;937;p7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8" name="Google Shape;938;p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7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"/>
          <p:cNvSpPr txBox="1">
            <a:spLocks noGrp="1"/>
          </p:cNvSpPr>
          <p:nvPr>
            <p:ph type="title"/>
          </p:nvPr>
        </p:nvSpPr>
        <p:spPr>
          <a:xfrm>
            <a:off x="685800" y="2857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"/>
          <p:cNvSpPr txBox="1">
            <a:spLocks noGrp="1"/>
          </p:cNvSpPr>
          <p:nvPr>
            <p:ph type="body" idx="1"/>
          </p:nvPr>
        </p:nvSpPr>
        <p:spPr>
          <a:xfrm>
            <a:off x="685800" y="165735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>
            <a:lvl1pPr marL="457200" lvl="0" indent="-314325" algn="l">
              <a:spcBef>
                <a:spcPts val="360"/>
              </a:spcBef>
              <a:spcAft>
                <a:spcPts val="0"/>
              </a:spcAft>
              <a:buSzPts val="1350"/>
              <a:buChar char="●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●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2"/>
          <p:cNvSpPr txBox="1">
            <a:spLocks noGrp="1"/>
          </p:cNvSpPr>
          <p:nvPr>
            <p:ph type="dt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"/>
          <p:cNvSpPr txBox="1">
            <a:spLocks noGrp="1"/>
          </p:cNvSpPr>
          <p:nvPr>
            <p:ph type="sldNum" idx="12"/>
          </p:nvPr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3"/>
          <p:cNvSpPr txBox="1">
            <a:spLocks noGrp="1"/>
          </p:cNvSpPr>
          <p:nvPr>
            <p:ph type="ctrTitle"/>
          </p:nvPr>
        </p:nvSpPr>
        <p:spPr>
          <a:xfrm>
            <a:off x="685800" y="3429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13"/>
          <p:cNvSpPr txBox="1"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SzPts val="2400"/>
              <a:buFont typeface="Arial"/>
              <a:buNone/>
              <a:defRPr/>
            </a:lvl1pPr>
            <a:lvl2pPr lvl="1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SzPts val="1170"/>
              <a:buChar char="●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5" name="Google Shape;135;p13"/>
          <p:cNvSpPr txBox="1">
            <a:spLocks noGrp="1"/>
          </p:cNvSpPr>
          <p:nvPr>
            <p:ph type="dt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13"/>
          <p:cNvSpPr txBox="1">
            <a:spLocks noGrp="1"/>
          </p:cNvSpPr>
          <p:nvPr>
            <p:ph type="ftr" idx="11"/>
          </p:nvPr>
        </p:nvSpPr>
        <p:spPr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13"/>
          <p:cNvSpPr txBox="1">
            <a:spLocks noGrp="1"/>
          </p:cNvSpPr>
          <p:nvPr>
            <p:ph type="sldNum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"/>
          <p:cNvSpPr txBox="1">
            <a:spLocks noGrp="1"/>
          </p:cNvSpPr>
          <p:nvPr>
            <p:ph type="dt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3"/>
          <p:cNvSpPr txBox="1">
            <a:spLocks noGrp="1"/>
          </p:cNvSpPr>
          <p:nvPr>
            <p:ph type="sldNum" idx="12"/>
          </p:nvPr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5"/>
          <p:cNvSpPr txBox="1">
            <a:spLocks noGrp="1"/>
          </p:cNvSpPr>
          <p:nvPr>
            <p:ph type="title"/>
          </p:nvPr>
        </p:nvSpPr>
        <p:spPr>
          <a:xfrm rot="5400000">
            <a:off x="4743450" y="2057400"/>
            <a:ext cx="5486400" cy="19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5"/>
          <p:cNvSpPr txBox="1">
            <a:spLocks noGrp="1"/>
          </p:cNvSpPr>
          <p:nvPr>
            <p:ph type="body" idx="1"/>
          </p:nvPr>
        </p:nvSpPr>
        <p:spPr>
          <a:xfrm rot="5400000">
            <a:off x="781050" y="190500"/>
            <a:ext cx="5486400" cy="56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>
            <a:lvl1pPr marL="457200" lvl="0" indent="-314325" algn="l">
              <a:spcBef>
                <a:spcPts val="360"/>
              </a:spcBef>
              <a:spcAft>
                <a:spcPts val="0"/>
              </a:spcAft>
              <a:buSzPts val="1350"/>
              <a:buChar char="●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●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5"/>
          <p:cNvSpPr txBox="1">
            <a:spLocks noGrp="1"/>
          </p:cNvSpPr>
          <p:nvPr>
            <p:ph type="dt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5"/>
          <p:cNvSpPr txBox="1">
            <a:spLocks noGrp="1"/>
          </p:cNvSpPr>
          <p:nvPr>
            <p:ph type="sldNum" idx="12"/>
          </p:nvPr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6"/>
          <p:cNvSpPr txBox="1">
            <a:spLocks noGrp="1"/>
          </p:cNvSpPr>
          <p:nvPr>
            <p:ph type="title"/>
          </p:nvPr>
        </p:nvSpPr>
        <p:spPr>
          <a:xfrm>
            <a:off x="685800" y="2857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6"/>
          <p:cNvSpPr txBox="1">
            <a:spLocks noGrp="1"/>
          </p:cNvSpPr>
          <p:nvPr>
            <p:ph type="body" idx="1"/>
          </p:nvPr>
        </p:nvSpPr>
        <p:spPr>
          <a:xfrm rot="5400000">
            <a:off x="2514600" y="-171450"/>
            <a:ext cx="4114800" cy="77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>
            <a:lvl1pPr marL="457200" lvl="0" indent="-314325" algn="l">
              <a:spcBef>
                <a:spcPts val="360"/>
              </a:spcBef>
              <a:spcAft>
                <a:spcPts val="0"/>
              </a:spcAft>
              <a:buSzPts val="1350"/>
              <a:buChar char="●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●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6"/>
          <p:cNvSpPr txBox="1">
            <a:spLocks noGrp="1"/>
          </p:cNvSpPr>
          <p:nvPr>
            <p:ph type="dt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6"/>
          <p:cNvSpPr txBox="1">
            <a:spLocks noGrp="1"/>
          </p:cNvSpPr>
          <p:nvPr>
            <p:ph type="sldNum" idx="12"/>
          </p:nvPr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7"/>
          <p:cNvSpPr txBox="1"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7"/>
          <p:cNvSpPr>
            <a:spLocks noGrp="1"/>
          </p:cNvSpPr>
          <p:nvPr>
            <p:ph type="pic" idx="2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156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70" name="Google Shape;70;p7"/>
          <p:cNvSpPr txBox="1">
            <a:spLocks noGrp="1"/>
          </p:cNvSpPr>
          <p:nvPr>
            <p:ph type="body" idx="1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/>
            </a:lvl1pPr>
            <a:lvl2pPr marL="914400" lvl="1" indent="-228600" algn="l">
              <a:spcBef>
                <a:spcPts val="280"/>
              </a:spcBef>
              <a:spcAft>
                <a:spcPts val="0"/>
              </a:spcAft>
              <a:buSzPts val="1400"/>
              <a:buFont typeface="Times New Roman"/>
              <a:buNone/>
              <a:defRPr sz="1400"/>
            </a:lvl2pPr>
            <a:lvl3pPr marL="1371600" lvl="2" indent="-228600" algn="l">
              <a:spcBef>
                <a:spcPts val="240"/>
              </a:spcBef>
              <a:spcAft>
                <a:spcPts val="0"/>
              </a:spcAft>
              <a:buSzPts val="780"/>
              <a:buNone/>
              <a:defRPr sz="12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Font typeface="Times New Roman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Font typeface="Times New Roman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1" name="Google Shape;71;p7"/>
          <p:cNvSpPr txBox="1">
            <a:spLocks noGrp="1"/>
          </p:cNvSpPr>
          <p:nvPr>
            <p:ph type="dt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7"/>
          <p:cNvSpPr txBox="1">
            <a:spLocks noGrp="1"/>
          </p:cNvSpPr>
          <p:nvPr>
            <p:ph type="sldNum" idx="12"/>
          </p:nvPr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8"/>
          <p:cNvSpPr txBox="1"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8"/>
          <p:cNvSpPr txBox="1">
            <a:spLocks noGrp="1"/>
          </p:cNvSpPr>
          <p:nvPr>
            <p:ph type="body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>
            <a:lvl1pPr marL="457200" lvl="0" indent="-381000" algn="l">
              <a:spcBef>
                <a:spcPts val="640"/>
              </a:spcBef>
              <a:spcAft>
                <a:spcPts val="0"/>
              </a:spcAft>
              <a:buSzPts val="2400"/>
              <a:buChar char="●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SzPts val="2800"/>
              <a:buFont typeface="Times New Roman"/>
              <a:buChar char="–"/>
              <a:defRPr sz="2800"/>
            </a:lvl2pPr>
            <a:lvl3pPr marL="1371600" lvl="2" indent="-327660" algn="l">
              <a:spcBef>
                <a:spcPts val="480"/>
              </a:spcBef>
              <a:spcAft>
                <a:spcPts val="0"/>
              </a:spcAft>
              <a:buSzPts val="1560"/>
              <a:buChar char="●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SzPts val="2000"/>
              <a:buFont typeface="Times New Roman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SzPts val="2000"/>
              <a:buFont typeface="Times New Roman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76" name="Google Shape;76;p8"/>
          <p:cNvSpPr txBox="1">
            <a:spLocks noGrp="1"/>
          </p:cNvSpPr>
          <p:nvPr>
            <p:ph type="body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/>
            </a:lvl1pPr>
            <a:lvl2pPr marL="914400" lvl="1" indent="-228600" algn="l">
              <a:spcBef>
                <a:spcPts val="280"/>
              </a:spcBef>
              <a:spcAft>
                <a:spcPts val="0"/>
              </a:spcAft>
              <a:buSzPts val="1400"/>
              <a:buFont typeface="Times New Roman"/>
              <a:buNone/>
              <a:defRPr sz="1400"/>
            </a:lvl2pPr>
            <a:lvl3pPr marL="1371600" lvl="2" indent="-228600" algn="l">
              <a:spcBef>
                <a:spcPts val="240"/>
              </a:spcBef>
              <a:spcAft>
                <a:spcPts val="0"/>
              </a:spcAft>
              <a:buSzPts val="780"/>
              <a:buNone/>
              <a:defRPr sz="12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Font typeface="Times New Roman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Font typeface="Times New Roman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7" name="Google Shape;77;p8"/>
          <p:cNvSpPr txBox="1">
            <a:spLocks noGrp="1"/>
          </p:cNvSpPr>
          <p:nvPr>
            <p:ph type="dt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8"/>
          <p:cNvSpPr txBox="1">
            <a:spLocks noGrp="1"/>
          </p:cNvSpPr>
          <p:nvPr>
            <p:ph type="sldNum" idx="12"/>
          </p:nvPr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9"/>
          <p:cNvSpPr txBox="1">
            <a:spLocks noGrp="1"/>
          </p:cNvSpPr>
          <p:nvPr>
            <p:ph type="title"/>
          </p:nvPr>
        </p:nvSpPr>
        <p:spPr>
          <a:xfrm>
            <a:off x="685800" y="2857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9"/>
          <p:cNvSpPr txBox="1">
            <a:spLocks noGrp="1"/>
          </p:cNvSpPr>
          <p:nvPr>
            <p:ph type="dt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9"/>
          <p:cNvSpPr txBox="1">
            <a:spLocks noGrp="1"/>
          </p:cNvSpPr>
          <p:nvPr>
            <p:ph type="sldNum" idx="12"/>
          </p:nvPr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0"/>
          <p:cNvSpPr txBox="1"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0"/>
          <p:cNvSpPr txBox="1"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8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Font typeface="Times New Roman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17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Font typeface="Times New Roman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Font typeface="Times New Roman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6" name="Google Shape;86;p10"/>
          <p:cNvSpPr txBox="1">
            <a:spLocks noGrp="1"/>
          </p:cNvSpPr>
          <p:nvPr>
            <p:ph type="body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>
            <a:lvl1pPr marL="457200" lvl="0" indent="-314325" algn="l">
              <a:spcBef>
                <a:spcPts val="360"/>
              </a:spcBef>
              <a:spcAft>
                <a:spcPts val="0"/>
              </a:spcAft>
              <a:buSzPts val="1350"/>
              <a:buChar char="●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●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0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8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Font typeface="Times New Roman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17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Font typeface="Times New Roman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Font typeface="Times New Roman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8" name="Google Shape;88;p10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>
            <a:lvl1pPr marL="457200" lvl="0" indent="-314325" algn="l">
              <a:spcBef>
                <a:spcPts val="360"/>
              </a:spcBef>
              <a:spcAft>
                <a:spcPts val="0"/>
              </a:spcAft>
              <a:buSzPts val="1350"/>
              <a:buChar char="●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●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10"/>
          <p:cNvSpPr txBox="1">
            <a:spLocks noGrp="1"/>
          </p:cNvSpPr>
          <p:nvPr>
            <p:ph type="dt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0"/>
          <p:cNvSpPr txBox="1">
            <a:spLocks noGrp="1"/>
          </p:cNvSpPr>
          <p:nvPr>
            <p:ph type="sldNum" idx="12"/>
          </p:nvPr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1"/>
          <p:cNvSpPr txBox="1"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1"/>
          <p:cNvSpPr txBox="1"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800"/>
              <a:buNone/>
              <a:defRPr sz="2400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Font typeface="Times New Roman"/>
              <a:buNone/>
              <a:defRPr sz="2000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170"/>
              <a:buNone/>
              <a:defRPr sz="1800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Font typeface="Times New Roman"/>
              <a:buNone/>
              <a:defRPr sz="1600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Font typeface="Times New Roman"/>
              <a:buNone/>
              <a:defRPr sz="16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94" name="Google Shape;94;p11"/>
          <p:cNvSpPr txBox="1">
            <a:spLocks noGrp="1"/>
          </p:cNvSpPr>
          <p:nvPr>
            <p:ph type="dt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1"/>
          <p:cNvSpPr txBox="1">
            <a:spLocks noGrp="1"/>
          </p:cNvSpPr>
          <p:nvPr>
            <p:ph type="sldNum" idx="12"/>
          </p:nvPr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1"/>
          <p:cNvGrpSpPr/>
          <p:nvPr/>
        </p:nvGrpSpPr>
        <p:grpSpPr>
          <a:xfrm>
            <a:off x="0" y="4367212"/>
            <a:ext cx="9131300" cy="2478088"/>
            <a:chOff x="0" y="4367212"/>
            <a:chExt cx="9131300" cy="2478088"/>
          </a:xfrm>
        </p:grpSpPr>
        <p:sp>
          <p:nvSpPr>
            <p:cNvPr id="11" name="Google Shape;11;p1"/>
            <p:cNvSpPr txBox="1"/>
            <p:nvPr/>
          </p:nvSpPr>
          <p:spPr>
            <a:xfrm>
              <a:off x="0" y="6477000"/>
              <a:ext cx="9131300" cy="368300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hlink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grpSp>
          <p:nvGrpSpPr>
            <p:cNvPr id="12" name="Google Shape;12;p1"/>
            <p:cNvGrpSpPr/>
            <p:nvPr/>
          </p:nvGrpSpPr>
          <p:grpSpPr>
            <a:xfrm>
              <a:off x="7077075" y="4367212"/>
              <a:ext cx="1889125" cy="2263775"/>
              <a:chOff x="7077075" y="4367212"/>
              <a:chExt cx="1889125" cy="2263775"/>
            </a:xfrm>
          </p:grpSpPr>
          <p:sp>
            <p:nvSpPr>
              <p:cNvPr id="13" name="Google Shape;13;p1"/>
              <p:cNvSpPr/>
              <p:nvPr/>
            </p:nvSpPr>
            <p:spPr>
              <a:xfrm>
                <a:off x="7324725" y="4429125"/>
                <a:ext cx="1641475" cy="2020887"/>
              </a:xfrm>
              <a:custGeom>
                <a:avLst/>
                <a:gdLst/>
                <a:ahLst/>
                <a:cxnLst/>
                <a:rect l="l" t="t" r="r" b="b"/>
                <a:pathLst>
                  <a:path w="1034" h="1273" extrusionOk="0">
                    <a:moveTo>
                      <a:pt x="582" y="0"/>
                    </a:moveTo>
                    <a:lnTo>
                      <a:pt x="646" y="23"/>
                    </a:lnTo>
                    <a:lnTo>
                      <a:pt x="707" y="56"/>
                    </a:lnTo>
                    <a:lnTo>
                      <a:pt x="765" y="92"/>
                    </a:lnTo>
                    <a:lnTo>
                      <a:pt x="818" y="134"/>
                    </a:lnTo>
                    <a:lnTo>
                      <a:pt x="866" y="184"/>
                    </a:lnTo>
                    <a:lnTo>
                      <a:pt x="908" y="237"/>
                    </a:lnTo>
                    <a:lnTo>
                      <a:pt x="944" y="294"/>
                    </a:lnTo>
                    <a:lnTo>
                      <a:pt x="977" y="353"/>
                    </a:lnTo>
                    <a:lnTo>
                      <a:pt x="1000" y="417"/>
                    </a:lnTo>
                    <a:lnTo>
                      <a:pt x="1018" y="483"/>
                    </a:lnTo>
                    <a:lnTo>
                      <a:pt x="1030" y="550"/>
                    </a:lnTo>
                    <a:lnTo>
                      <a:pt x="1033" y="619"/>
                    </a:lnTo>
                    <a:lnTo>
                      <a:pt x="1030" y="688"/>
                    </a:lnTo>
                    <a:lnTo>
                      <a:pt x="1018" y="756"/>
                    </a:lnTo>
                    <a:lnTo>
                      <a:pt x="1000" y="821"/>
                    </a:lnTo>
                    <a:lnTo>
                      <a:pt x="977" y="884"/>
                    </a:lnTo>
                    <a:lnTo>
                      <a:pt x="944" y="944"/>
                    </a:lnTo>
                    <a:lnTo>
                      <a:pt x="908" y="1003"/>
                    </a:lnTo>
                    <a:lnTo>
                      <a:pt x="866" y="1055"/>
                    </a:lnTo>
                    <a:lnTo>
                      <a:pt x="818" y="1105"/>
                    </a:lnTo>
                    <a:lnTo>
                      <a:pt x="765" y="1148"/>
                    </a:lnTo>
                    <a:lnTo>
                      <a:pt x="707" y="1183"/>
                    </a:lnTo>
                    <a:lnTo>
                      <a:pt x="646" y="1215"/>
                    </a:lnTo>
                    <a:lnTo>
                      <a:pt x="582" y="1239"/>
                    </a:lnTo>
                    <a:lnTo>
                      <a:pt x="517" y="1257"/>
                    </a:lnTo>
                    <a:lnTo>
                      <a:pt x="450" y="1269"/>
                    </a:lnTo>
                    <a:lnTo>
                      <a:pt x="382" y="1272"/>
                    </a:lnTo>
                    <a:lnTo>
                      <a:pt x="313" y="1269"/>
                    </a:lnTo>
                    <a:lnTo>
                      <a:pt x="246" y="1257"/>
                    </a:lnTo>
                    <a:lnTo>
                      <a:pt x="180" y="1239"/>
                    </a:lnTo>
                    <a:lnTo>
                      <a:pt x="118" y="1215"/>
                    </a:lnTo>
                    <a:lnTo>
                      <a:pt x="57" y="1183"/>
                    </a:lnTo>
                    <a:lnTo>
                      <a:pt x="0" y="1148"/>
                    </a:lnTo>
                    <a:lnTo>
                      <a:pt x="36" y="1095"/>
                    </a:lnTo>
                    <a:lnTo>
                      <a:pt x="89" y="1129"/>
                    </a:lnTo>
                    <a:lnTo>
                      <a:pt x="144" y="1156"/>
                    </a:lnTo>
                    <a:lnTo>
                      <a:pt x="201" y="1179"/>
                    </a:lnTo>
                    <a:lnTo>
                      <a:pt x="261" y="1195"/>
                    </a:lnTo>
                    <a:lnTo>
                      <a:pt x="320" y="1204"/>
                    </a:lnTo>
                    <a:lnTo>
                      <a:pt x="382" y="1208"/>
                    </a:lnTo>
                    <a:lnTo>
                      <a:pt x="443" y="1204"/>
                    </a:lnTo>
                    <a:lnTo>
                      <a:pt x="504" y="1195"/>
                    </a:lnTo>
                    <a:lnTo>
                      <a:pt x="563" y="1179"/>
                    </a:lnTo>
                    <a:lnTo>
                      <a:pt x="621" y="1156"/>
                    </a:lnTo>
                    <a:lnTo>
                      <a:pt x="675" y="1129"/>
                    </a:lnTo>
                    <a:lnTo>
                      <a:pt x="727" y="1095"/>
                    </a:lnTo>
                    <a:lnTo>
                      <a:pt x="775" y="1057"/>
                    </a:lnTo>
                    <a:lnTo>
                      <a:pt x="818" y="1013"/>
                    </a:lnTo>
                    <a:lnTo>
                      <a:pt x="857" y="965"/>
                    </a:lnTo>
                    <a:lnTo>
                      <a:pt x="890" y="913"/>
                    </a:lnTo>
                    <a:lnTo>
                      <a:pt x="919" y="858"/>
                    </a:lnTo>
                    <a:lnTo>
                      <a:pt x="941" y="802"/>
                    </a:lnTo>
                    <a:lnTo>
                      <a:pt x="956" y="742"/>
                    </a:lnTo>
                    <a:lnTo>
                      <a:pt x="965" y="680"/>
                    </a:lnTo>
                    <a:lnTo>
                      <a:pt x="969" y="619"/>
                    </a:lnTo>
                    <a:lnTo>
                      <a:pt x="965" y="557"/>
                    </a:lnTo>
                    <a:lnTo>
                      <a:pt x="956" y="496"/>
                    </a:lnTo>
                    <a:lnTo>
                      <a:pt x="941" y="437"/>
                    </a:lnTo>
                    <a:lnTo>
                      <a:pt x="919" y="381"/>
                    </a:lnTo>
                    <a:lnTo>
                      <a:pt x="890" y="325"/>
                    </a:lnTo>
                    <a:lnTo>
                      <a:pt x="857" y="273"/>
                    </a:lnTo>
                    <a:lnTo>
                      <a:pt x="818" y="225"/>
                    </a:lnTo>
                    <a:lnTo>
                      <a:pt x="775" y="182"/>
                    </a:lnTo>
                    <a:lnTo>
                      <a:pt x="727" y="144"/>
                    </a:lnTo>
                    <a:lnTo>
                      <a:pt x="675" y="110"/>
                    </a:lnTo>
                    <a:lnTo>
                      <a:pt x="621" y="81"/>
                    </a:lnTo>
                    <a:lnTo>
                      <a:pt x="563" y="61"/>
                    </a:lnTo>
                    <a:lnTo>
                      <a:pt x="565" y="56"/>
                    </a:lnTo>
                    <a:lnTo>
                      <a:pt x="582" y="0"/>
                    </a:lnTo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1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cxnSp>
            <p:nvCxnSpPr>
              <p:cNvPr id="14" name="Google Shape;14;p1"/>
              <p:cNvCxnSpPr/>
              <p:nvPr/>
            </p:nvCxnSpPr>
            <p:spPr>
              <a:xfrm rot="10800000" flipH="1">
                <a:off x="7364412" y="6132512"/>
                <a:ext cx="163512" cy="295275"/>
              </a:xfrm>
              <a:prstGeom prst="straightConnector1">
                <a:avLst/>
              </a:prstGeom>
              <a:noFill/>
              <a:ln w="25400" cap="flat" cmpd="sng">
                <a:solidFill>
                  <a:schemeClr val="lt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15" name="Google Shape;15;p1"/>
              <p:cNvCxnSpPr/>
              <p:nvPr/>
            </p:nvCxnSpPr>
            <p:spPr>
              <a:xfrm rot="10800000" flipH="1">
                <a:off x="8270875" y="4562475"/>
                <a:ext cx="57150" cy="112712"/>
              </a:xfrm>
              <a:prstGeom prst="straightConnector1">
                <a:avLst/>
              </a:prstGeom>
              <a:noFill/>
              <a:ln w="25400" cap="flat" cmpd="sng">
                <a:solidFill>
                  <a:schemeClr val="lt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16" name="Google Shape;16;p1"/>
              <p:cNvCxnSpPr/>
              <p:nvPr/>
            </p:nvCxnSpPr>
            <p:spPr>
              <a:xfrm rot="10800000" flipH="1">
                <a:off x="8366125" y="4367212"/>
                <a:ext cx="57150" cy="112712"/>
              </a:xfrm>
              <a:prstGeom prst="straightConnector1">
                <a:avLst/>
              </a:prstGeom>
              <a:noFill/>
              <a:ln w="25400" cap="flat" cmpd="sng">
                <a:solidFill>
                  <a:schemeClr val="lt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sp>
            <p:nvSpPr>
              <p:cNvPr id="17" name="Google Shape;17;p1"/>
              <p:cNvSpPr/>
              <p:nvPr/>
            </p:nvSpPr>
            <p:spPr>
              <a:xfrm>
                <a:off x="7545387" y="6456362"/>
                <a:ext cx="958850" cy="174625"/>
              </a:xfrm>
              <a:custGeom>
                <a:avLst/>
                <a:gdLst/>
                <a:ahLst/>
                <a:cxnLst/>
                <a:rect l="l" t="t" r="r" b="b"/>
                <a:pathLst>
                  <a:path w="604" h="110" extrusionOk="0">
                    <a:moveTo>
                      <a:pt x="2" y="70"/>
                    </a:moveTo>
                    <a:lnTo>
                      <a:pt x="14" y="57"/>
                    </a:lnTo>
                    <a:lnTo>
                      <a:pt x="31" y="46"/>
                    </a:lnTo>
                    <a:lnTo>
                      <a:pt x="63" y="30"/>
                    </a:lnTo>
                    <a:lnTo>
                      <a:pt x="100" y="21"/>
                    </a:lnTo>
                    <a:lnTo>
                      <a:pt x="134" y="13"/>
                    </a:lnTo>
                    <a:lnTo>
                      <a:pt x="181" y="6"/>
                    </a:lnTo>
                    <a:lnTo>
                      <a:pt x="225" y="2"/>
                    </a:lnTo>
                    <a:lnTo>
                      <a:pt x="277" y="0"/>
                    </a:lnTo>
                    <a:lnTo>
                      <a:pt x="340" y="0"/>
                    </a:lnTo>
                    <a:lnTo>
                      <a:pt x="407" y="4"/>
                    </a:lnTo>
                    <a:lnTo>
                      <a:pt x="453" y="10"/>
                    </a:lnTo>
                    <a:lnTo>
                      <a:pt x="502" y="19"/>
                    </a:lnTo>
                    <a:lnTo>
                      <a:pt x="549" y="33"/>
                    </a:lnTo>
                    <a:lnTo>
                      <a:pt x="573" y="47"/>
                    </a:lnTo>
                    <a:lnTo>
                      <a:pt x="588" y="58"/>
                    </a:lnTo>
                    <a:lnTo>
                      <a:pt x="603" y="77"/>
                    </a:lnTo>
                    <a:lnTo>
                      <a:pt x="578" y="87"/>
                    </a:lnTo>
                    <a:lnTo>
                      <a:pt x="536" y="95"/>
                    </a:lnTo>
                    <a:lnTo>
                      <a:pt x="485" y="101"/>
                    </a:lnTo>
                    <a:lnTo>
                      <a:pt x="436" y="106"/>
                    </a:lnTo>
                    <a:lnTo>
                      <a:pt x="377" y="108"/>
                    </a:lnTo>
                    <a:lnTo>
                      <a:pt x="313" y="109"/>
                    </a:lnTo>
                    <a:lnTo>
                      <a:pt x="252" y="109"/>
                    </a:lnTo>
                    <a:lnTo>
                      <a:pt x="188" y="108"/>
                    </a:lnTo>
                    <a:lnTo>
                      <a:pt x="117" y="102"/>
                    </a:lnTo>
                    <a:lnTo>
                      <a:pt x="61" y="96"/>
                    </a:lnTo>
                    <a:lnTo>
                      <a:pt x="14" y="86"/>
                    </a:lnTo>
                    <a:lnTo>
                      <a:pt x="0" y="78"/>
                    </a:lnTo>
                    <a:lnTo>
                      <a:pt x="2" y="70"/>
                    </a:lnTo>
                  </a:path>
                </a:pathLst>
              </a:custGeom>
              <a:gradFill>
                <a:gsLst>
                  <a:gs pos="0">
                    <a:schemeClr val="lt1"/>
                  </a:gs>
                  <a:gs pos="100000">
                    <a:schemeClr val="lt2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8" name="Google Shape;18;p1"/>
              <p:cNvSpPr/>
              <p:nvPr/>
            </p:nvSpPr>
            <p:spPr>
              <a:xfrm>
                <a:off x="7077075" y="4570412"/>
                <a:ext cx="1704975" cy="1703387"/>
              </a:xfrm>
              <a:prstGeom prst="ellipse">
                <a:avLst/>
              </a:prstGeom>
              <a:gradFill>
                <a:gsLst>
                  <a:gs pos="0">
                    <a:schemeClr val="lt1"/>
                  </a:gs>
                  <a:gs pos="100000">
                    <a:schemeClr val="lt2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19" name="Google Shape;19;p1"/>
              <p:cNvGrpSpPr/>
              <p:nvPr/>
            </p:nvGrpSpPr>
            <p:grpSpPr>
              <a:xfrm>
                <a:off x="7077075" y="4748212"/>
                <a:ext cx="1585912" cy="1265238"/>
                <a:chOff x="7077075" y="4748212"/>
                <a:chExt cx="1585912" cy="1265238"/>
              </a:xfrm>
            </p:grpSpPr>
            <p:sp>
              <p:nvSpPr>
                <p:cNvPr id="20" name="Google Shape;20;p1"/>
                <p:cNvSpPr/>
                <p:nvPr/>
              </p:nvSpPr>
              <p:spPr>
                <a:xfrm>
                  <a:off x="7300912" y="5211762"/>
                  <a:ext cx="1587" cy="269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7" extrusionOk="0">
                      <a:moveTo>
                        <a:pt x="0" y="0"/>
                      </a:moveTo>
                      <a:lnTo>
                        <a:pt x="0" y="16"/>
                      </a:lnTo>
                      <a:lnTo>
                        <a:pt x="0" y="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21" name="Google Shape;21;p1"/>
                <p:cNvSpPr/>
                <p:nvPr/>
              </p:nvSpPr>
              <p:spPr>
                <a:xfrm>
                  <a:off x="7327900" y="5246687"/>
                  <a:ext cx="26987" cy="269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" h="17" extrusionOk="0">
                      <a:moveTo>
                        <a:pt x="0" y="0"/>
                      </a:moveTo>
                      <a:lnTo>
                        <a:pt x="16" y="0"/>
                      </a:lnTo>
                      <a:lnTo>
                        <a:pt x="16" y="1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22" name="Google Shape;22;p1"/>
                <p:cNvSpPr/>
                <p:nvPr/>
              </p:nvSpPr>
              <p:spPr>
                <a:xfrm>
                  <a:off x="7419975" y="5199062"/>
                  <a:ext cx="58737" cy="555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" h="35" extrusionOk="0">
                      <a:moveTo>
                        <a:pt x="36" y="0"/>
                      </a:moveTo>
                      <a:lnTo>
                        <a:pt x="22" y="0"/>
                      </a:lnTo>
                      <a:lnTo>
                        <a:pt x="14" y="9"/>
                      </a:lnTo>
                      <a:lnTo>
                        <a:pt x="9" y="9"/>
                      </a:lnTo>
                      <a:lnTo>
                        <a:pt x="5" y="13"/>
                      </a:lnTo>
                      <a:lnTo>
                        <a:pt x="0" y="13"/>
                      </a:lnTo>
                      <a:lnTo>
                        <a:pt x="0" y="25"/>
                      </a:lnTo>
                      <a:lnTo>
                        <a:pt x="8" y="34"/>
                      </a:lnTo>
                      <a:lnTo>
                        <a:pt x="29" y="34"/>
                      </a:lnTo>
                      <a:lnTo>
                        <a:pt x="36" y="25"/>
                      </a:lnTo>
                      <a:lnTo>
                        <a:pt x="36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23" name="Google Shape;23;p1"/>
                <p:cNvSpPr/>
                <p:nvPr/>
              </p:nvSpPr>
              <p:spPr>
                <a:xfrm>
                  <a:off x="7077075" y="5243512"/>
                  <a:ext cx="514350" cy="669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4" h="422" extrusionOk="0">
                      <a:moveTo>
                        <a:pt x="76" y="0"/>
                      </a:moveTo>
                      <a:lnTo>
                        <a:pt x="71" y="11"/>
                      </a:lnTo>
                      <a:lnTo>
                        <a:pt x="45" y="33"/>
                      </a:lnTo>
                      <a:lnTo>
                        <a:pt x="40" y="53"/>
                      </a:lnTo>
                      <a:lnTo>
                        <a:pt x="21" y="68"/>
                      </a:lnTo>
                      <a:lnTo>
                        <a:pt x="8" y="96"/>
                      </a:lnTo>
                      <a:lnTo>
                        <a:pt x="8" y="114"/>
                      </a:lnTo>
                      <a:lnTo>
                        <a:pt x="0" y="144"/>
                      </a:lnTo>
                      <a:lnTo>
                        <a:pt x="11" y="157"/>
                      </a:lnTo>
                      <a:lnTo>
                        <a:pt x="40" y="195"/>
                      </a:lnTo>
                      <a:lnTo>
                        <a:pt x="48" y="190"/>
                      </a:lnTo>
                      <a:lnTo>
                        <a:pt x="99" y="190"/>
                      </a:lnTo>
                      <a:lnTo>
                        <a:pt x="123" y="199"/>
                      </a:lnTo>
                      <a:lnTo>
                        <a:pt x="121" y="229"/>
                      </a:lnTo>
                      <a:lnTo>
                        <a:pt x="138" y="268"/>
                      </a:lnTo>
                      <a:lnTo>
                        <a:pt x="137" y="279"/>
                      </a:lnTo>
                      <a:lnTo>
                        <a:pt x="144" y="291"/>
                      </a:lnTo>
                      <a:lnTo>
                        <a:pt x="133" y="319"/>
                      </a:lnTo>
                      <a:lnTo>
                        <a:pt x="146" y="354"/>
                      </a:lnTo>
                      <a:lnTo>
                        <a:pt x="153" y="382"/>
                      </a:lnTo>
                      <a:lnTo>
                        <a:pt x="162" y="399"/>
                      </a:lnTo>
                      <a:lnTo>
                        <a:pt x="171" y="421"/>
                      </a:lnTo>
                      <a:lnTo>
                        <a:pt x="188" y="418"/>
                      </a:lnTo>
                      <a:lnTo>
                        <a:pt x="216" y="402"/>
                      </a:lnTo>
                      <a:lnTo>
                        <a:pt x="229" y="382"/>
                      </a:lnTo>
                      <a:lnTo>
                        <a:pt x="228" y="369"/>
                      </a:lnTo>
                      <a:lnTo>
                        <a:pt x="245" y="359"/>
                      </a:lnTo>
                      <a:lnTo>
                        <a:pt x="242" y="340"/>
                      </a:lnTo>
                      <a:lnTo>
                        <a:pt x="267" y="310"/>
                      </a:lnTo>
                      <a:lnTo>
                        <a:pt x="271" y="285"/>
                      </a:lnTo>
                      <a:lnTo>
                        <a:pt x="264" y="277"/>
                      </a:lnTo>
                      <a:lnTo>
                        <a:pt x="267" y="267"/>
                      </a:lnTo>
                      <a:lnTo>
                        <a:pt x="261" y="258"/>
                      </a:lnTo>
                      <a:lnTo>
                        <a:pt x="280" y="234"/>
                      </a:lnTo>
                      <a:lnTo>
                        <a:pt x="280" y="222"/>
                      </a:lnTo>
                      <a:lnTo>
                        <a:pt x="306" y="202"/>
                      </a:lnTo>
                      <a:lnTo>
                        <a:pt x="323" y="148"/>
                      </a:lnTo>
                      <a:lnTo>
                        <a:pt x="299" y="162"/>
                      </a:lnTo>
                      <a:lnTo>
                        <a:pt x="278" y="156"/>
                      </a:lnTo>
                      <a:lnTo>
                        <a:pt x="281" y="143"/>
                      </a:lnTo>
                      <a:lnTo>
                        <a:pt x="260" y="129"/>
                      </a:lnTo>
                      <a:lnTo>
                        <a:pt x="250" y="94"/>
                      </a:lnTo>
                      <a:lnTo>
                        <a:pt x="230" y="66"/>
                      </a:lnTo>
                      <a:lnTo>
                        <a:pt x="230" y="47"/>
                      </a:lnTo>
                      <a:lnTo>
                        <a:pt x="219" y="46"/>
                      </a:lnTo>
                      <a:lnTo>
                        <a:pt x="212" y="49"/>
                      </a:lnTo>
                      <a:lnTo>
                        <a:pt x="182" y="38"/>
                      </a:lnTo>
                      <a:lnTo>
                        <a:pt x="174" y="46"/>
                      </a:lnTo>
                      <a:lnTo>
                        <a:pt x="167" y="56"/>
                      </a:lnTo>
                      <a:lnTo>
                        <a:pt x="151" y="38"/>
                      </a:lnTo>
                      <a:lnTo>
                        <a:pt x="135" y="33"/>
                      </a:lnTo>
                      <a:lnTo>
                        <a:pt x="134" y="10"/>
                      </a:lnTo>
                      <a:lnTo>
                        <a:pt x="111" y="14"/>
                      </a:lnTo>
                      <a:lnTo>
                        <a:pt x="96" y="9"/>
                      </a:lnTo>
                      <a:lnTo>
                        <a:pt x="76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24" name="Google Shape;24;p1"/>
                <p:cNvSpPr/>
                <p:nvPr/>
              </p:nvSpPr>
              <p:spPr>
                <a:xfrm>
                  <a:off x="8262937" y="5410200"/>
                  <a:ext cx="26987" cy="333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" h="21" extrusionOk="0">
                      <a:moveTo>
                        <a:pt x="7" y="0"/>
                      </a:moveTo>
                      <a:lnTo>
                        <a:pt x="9" y="5"/>
                      </a:lnTo>
                      <a:lnTo>
                        <a:pt x="7" y="10"/>
                      </a:lnTo>
                      <a:lnTo>
                        <a:pt x="7" y="14"/>
                      </a:lnTo>
                      <a:lnTo>
                        <a:pt x="16" y="17"/>
                      </a:lnTo>
                      <a:lnTo>
                        <a:pt x="16" y="20"/>
                      </a:lnTo>
                      <a:lnTo>
                        <a:pt x="9" y="17"/>
                      </a:lnTo>
                      <a:lnTo>
                        <a:pt x="3" y="20"/>
                      </a:lnTo>
                      <a:lnTo>
                        <a:pt x="0" y="17"/>
                      </a:lnTo>
                      <a:lnTo>
                        <a:pt x="3" y="14"/>
                      </a:lnTo>
                      <a:lnTo>
                        <a:pt x="0" y="10"/>
                      </a:lnTo>
                      <a:lnTo>
                        <a:pt x="3" y="2"/>
                      </a:lnTo>
                      <a:lnTo>
                        <a:pt x="7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25" name="Google Shape;25;p1"/>
                <p:cNvSpPr/>
                <p:nvPr/>
              </p:nvSpPr>
              <p:spPr>
                <a:xfrm>
                  <a:off x="8166100" y="5549900"/>
                  <a:ext cx="77787" cy="111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" h="70" extrusionOk="0">
                      <a:moveTo>
                        <a:pt x="0" y="34"/>
                      </a:moveTo>
                      <a:lnTo>
                        <a:pt x="17" y="34"/>
                      </a:lnTo>
                      <a:lnTo>
                        <a:pt x="37" y="0"/>
                      </a:lnTo>
                      <a:lnTo>
                        <a:pt x="48" y="20"/>
                      </a:lnTo>
                      <a:lnTo>
                        <a:pt x="39" y="69"/>
                      </a:lnTo>
                      <a:lnTo>
                        <a:pt x="3" y="57"/>
                      </a:lnTo>
                      <a:lnTo>
                        <a:pt x="0" y="34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26" name="Google Shape;26;p1"/>
                <p:cNvSpPr/>
                <p:nvPr/>
              </p:nvSpPr>
              <p:spPr>
                <a:xfrm>
                  <a:off x="8320087" y="5592762"/>
                  <a:ext cx="133350" cy="106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" h="67" extrusionOk="0">
                      <a:moveTo>
                        <a:pt x="5" y="15"/>
                      </a:moveTo>
                      <a:lnTo>
                        <a:pt x="0" y="0"/>
                      </a:lnTo>
                      <a:lnTo>
                        <a:pt x="27" y="6"/>
                      </a:lnTo>
                      <a:lnTo>
                        <a:pt x="67" y="22"/>
                      </a:lnTo>
                      <a:lnTo>
                        <a:pt x="67" y="34"/>
                      </a:lnTo>
                      <a:lnTo>
                        <a:pt x="83" y="66"/>
                      </a:lnTo>
                      <a:lnTo>
                        <a:pt x="52" y="36"/>
                      </a:lnTo>
                      <a:lnTo>
                        <a:pt x="31" y="38"/>
                      </a:lnTo>
                      <a:lnTo>
                        <a:pt x="5" y="15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27" name="Google Shape;27;p1"/>
                <p:cNvSpPr/>
                <p:nvPr/>
              </p:nvSpPr>
              <p:spPr>
                <a:xfrm>
                  <a:off x="8572500" y="5810250"/>
                  <a:ext cx="90487" cy="1158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" h="73" extrusionOk="0">
                      <a:moveTo>
                        <a:pt x="34" y="0"/>
                      </a:moveTo>
                      <a:lnTo>
                        <a:pt x="56" y="21"/>
                      </a:lnTo>
                      <a:lnTo>
                        <a:pt x="11" y="72"/>
                      </a:lnTo>
                      <a:lnTo>
                        <a:pt x="0" y="60"/>
                      </a:lnTo>
                      <a:lnTo>
                        <a:pt x="32" y="28"/>
                      </a:lnTo>
                      <a:lnTo>
                        <a:pt x="34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28" name="Google Shape;28;p1"/>
                <p:cNvSpPr/>
                <p:nvPr/>
              </p:nvSpPr>
              <p:spPr>
                <a:xfrm>
                  <a:off x="7235825" y="5027612"/>
                  <a:ext cx="46037" cy="76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" h="48" extrusionOk="0">
                      <a:moveTo>
                        <a:pt x="28" y="36"/>
                      </a:moveTo>
                      <a:lnTo>
                        <a:pt x="20" y="31"/>
                      </a:lnTo>
                      <a:lnTo>
                        <a:pt x="20" y="10"/>
                      </a:lnTo>
                      <a:lnTo>
                        <a:pt x="24" y="5"/>
                      </a:lnTo>
                      <a:lnTo>
                        <a:pt x="17" y="5"/>
                      </a:lnTo>
                      <a:lnTo>
                        <a:pt x="21" y="0"/>
                      </a:lnTo>
                      <a:lnTo>
                        <a:pt x="16" y="0"/>
                      </a:lnTo>
                      <a:lnTo>
                        <a:pt x="10" y="6"/>
                      </a:lnTo>
                      <a:lnTo>
                        <a:pt x="10" y="19"/>
                      </a:lnTo>
                      <a:lnTo>
                        <a:pt x="13" y="22"/>
                      </a:lnTo>
                      <a:lnTo>
                        <a:pt x="13" y="28"/>
                      </a:lnTo>
                      <a:lnTo>
                        <a:pt x="11" y="28"/>
                      </a:lnTo>
                      <a:lnTo>
                        <a:pt x="6" y="33"/>
                      </a:lnTo>
                      <a:lnTo>
                        <a:pt x="6" y="38"/>
                      </a:lnTo>
                      <a:lnTo>
                        <a:pt x="0" y="47"/>
                      </a:lnTo>
                      <a:lnTo>
                        <a:pt x="21" y="47"/>
                      </a:lnTo>
                      <a:lnTo>
                        <a:pt x="28" y="36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29" name="Google Shape;29;p1"/>
                <p:cNvSpPr/>
                <p:nvPr/>
              </p:nvSpPr>
              <p:spPr>
                <a:xfrm>
                  <a:off x="7221537" y="5053012"/>
                  <a:ext cx="26987" cy="269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" h="17" extrusionOk="0">
                      <a:moveTo>
                        <a:pt x="13" y="5"/>
                      </a:moveTo>
                      <a:lnTo>
                        <a:pt x="16" y="5"/>
                      </a:lnTo>
                      <a:lnTo>
                        <a:pt x="16" y="0"/>
                      </a:lnTo>
                      <a:lnTo>
                        <a:pt x="10" y="0"/>
                      </a:lnTo>
                      <a:lnTo>
                        <a:pt x="0" y="10"/>
                      </a:lnTo>
                      <a:lnTo>
                        <a:pt x="0" y="16"/>
                      </a:lnTo>
                      <a:lnTo>
                        <a:pt x="9" y="16"/>
                      </a:lnTo>
                      <a:lnTo>
                        <a:pt x="13" y="11"/>
                      </a:lnTo>
                      <a:lnTo>
                        <a:pt x="13" y="5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0" name="Google Shape;30;p1"/>
                <p:cNvSpPr/>
                <p:nvPr/>
              </p:nvSpPr>
              <p:spPr>
                <a:xfrm>
                  <a:off x="7186612" y="5008562"/>
                  <a:ext cx="292100" cy="2460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4" h="155" extrusionOk="0">
                      <a:moveTo>
                        <a:pt x="120" y="0"/>
                      </a:moveTo>
                      <a:lnTo>
                        <a:pt x="120" y="10"/>
                      </a:lnTo>
                      <a:lnTo>
                        <a:pt x="124" y="14"/>
                      </a:lnTo>
                      <a:lnTo>
                        <a:pt x="144" y="14"/>
                      </a:lnTo>
                      <a:lnTo>
                        <a:pt x="144" y="20"/>
                      </a:lnTo>
                      <a:lnTo>
                        <a:pt x="129" y="20"/>
                      </a:lnTo>
                      <a:lnTo>
                        <a:pt x="129" y="37"/>
                      </a:lnTo>
                      <a:lnTo>
                        <a:pt x="123" y="29"/>
                      </a:lnTo>
                      <a:lnTo>
                        <a:pt x="123" y="40"/>
                      </a:lnTo>
                      <a:lnTo>
                        <a:pt x="114" y="50"/>
                      </a:lnTo>
                      <a:lnTo>
                        <a:pt x="109" y="44"/>
                      </a:lnTo>
                      <a:lnTo>
                        <a:pt x="100" y="51"/>
                      </a:lnTo>
                      <a:lnTo>
                        <a:pt x="99" y="49"/>
                      </a:lnTo>
                      <a:lnTo>
                        <a:pt x="88" y="49"/>
                      </a:lnTo>
                      <a:lnTo>
                        <a:pt x="94" y="42"/>
                      </a:lnTo>
                      <a:lnTo>
                        <a:pt x="94" y="39"/>
                      </a:lnTo>
                      <a:lnTo>
                        <a:pt x="88" y="34"/>
                      </a:lnTo>
                      <a:lnTo>
                        <a:pt x="88" y="26"/>
                      </a:lnTo>
                      <a:lnTo>
                        <a:pt x="81" y="34"/>
                      </a:lnTo>
                      <a:lnTo>
                        <a:pt x="81" y="49"/>
                      </a:lnTo>
                      <a:lnTo>
                        <a:pt x="73" y="49"/>
                      </a:lnTo>
                      <a:lnTo>
                        <a:pt x="62" y="60"/>
                      </a:lnTo>
                      <a:lnTo>
                        <a:pt x="58" y="60"/>
                      </a:lnTo>
                      <a:lnTo>
                        <a:pt x="52" y="67"/>
                      </a:lnTo>
                      <a:lnTo>
                        <a:pt x="30" y="67"/>
                      </a:lnTo>
                      <a:lnTo>
                        <a:pt x="38" y="77"/>
                      </a:lnTo>
                      <a:lnTo>
                        <a:pt x="38" y="93"/>
                      </a:lnTo>
                      <a:lnTo>
                        <a:pt x="30" y="102"/>
                      </a:lnTo>
                      <a:lnTo>
                        <a:pt x="22" y="93"/>
                      </a:lnTo>
                      <a:lnTo>
                        <a:pt x="5" y="93"/>
                      </a:lnTo>
                      <a:lnTo>
                        <a:pt x="5" y="104"/>
                      </a:lnTo>
                      <a:lnTo>
                        <a:pt x="0" y="111"/>
                      </a:lnTo>
                      <a:lnTo>
                        <a:pt x="0" y="126"/>
                      </a:lnTo>
                      <a:lnTo>
                        <a:pt x="10" y="138"/>
                      </a:lnTo>
                      <a:lnTo>
                        <a:pt x="26" y="138"/>
                      </a:lnTo>
                      <a:lnTo>
                        <a:pt x="50" y="109"/>
                      </a:lnTo>
                      <a:lnTo>
                        <a:pt x="72" y="109"/>
                      </a:lnTo>
                      <a:lnTo>
                        <a:pt x="75" y="103"/>
                      </a:lnTo>
                      <a:lnTo>
                        <a:pt x="80" y="109"/>
                      </a:lnTo>
                      <a:lnTo>
                        <a:pt x="79" y="115"/>
                      </a:lnTo>
                      <a:lnTo>
                        <a:pt x="99" y="135"/>
                      </a:lnTo>
                      <a:lnTo>
                        <a:pt x="99" y="143"/>
                      </a:lnTo>
                      <a:lnTo>
                        <a:pt x="104" y="140"/>
                      </a:lnTo>
                      <a:lnTo>
                        <a:pt x="101" y="135"/>
                      </a:lnTo>
                      <a:lnTo>
                        <a:pt x="104" y="132"/>
                      </a:lnTo>
                      <a:lnTo>
                        <a:pt x="107" y="135"/>
                      </a:lnTo>
                      <a:lnTo>
                        <a:pt x="109" y="134"/>
                      </a:lnTo>
                      <a:lnTo>
                        <a:pt x="88" y="108"/>
                      </a:lnTo>
                      <a:lnTo>
                        <a:pt x="88" y="99"/>
                      </a:lnTo>
                      <a:lnTo>
                        <a:pt x="94" y="99"/>
                      </a:lnTo>
                      <a:lnTo>
                        <a:pt x="94" y="104"/>
                      </a:lnTo>
                      <a:lnTo>
                        <a:pt x="114" y="127"/>
                      </a:lnTo>
                      <a:lnTo>
                        <a:pt x="114" y="134"/>
                      </a:lnTo>
                      <a:lnTo>
                        <a:pt x="123" y="144"/>
                      </a:lnTo>
                      <a:lnTo>
                        <a:pt x="121" y="146"/>
                      </a:lnTo>
                      <a:lnTo>
                        <a:pt x="127" y="154"/>
                      </a:lnTo>
                      <a:lnTo>
                        <a:pt x="137" y="143"/>
                      </a:lnTo>
                      <a:lnTo>
                        <a:pt x="131" y="136"/>
                      </a:lnTo>
                      <a:lnTo>
                        <a:pt x="137" y="130"/>
                      </a:lnTo>
                      <a:lnTo>
                        <a:pt x="144" y="130"/>
                      </a:lnTo>
                      <a:lnTo>
                        <a:pt x="148" y="126"/>
                      </a:lnTo>
                      <a:lnTo>
                        <a:pt x="153" y="126"/>
                      </a:lnTo>
                      <a:lnTo>
                        <a:pt x="147" y="117"/>
                      </a:lnTo>
                      <a:lnTo>
                        <a:pt x="150" y="113"/>
                      </a:lnTo>
                      <a:lnTo>
                        <a:pt x="150" y="98"/>
                      </a:lnTo>
                      <a:lnTo>
                        <a:pt x="157" y="90"/>
                      </a:lnTo>
                      <a:lnTo>
                        <a:pt x="160" y="93"/>
                      </a:lnTo>
                      <a:lnTo>
                        <a:pt x="166" y="93"/>
                      </a:lnTo>
                      <a:lnTo>
                        <a:pt x="163" y="97"/>
                      </a:lnTo>
                      <a:lnTo>
                        <a:pt x="169" y="103"/>
                      </a:lnTo>
                      <a:lnTo>
                        <a:pt x="172" y="98"/>
                      </a:lnTo>
                      <a:lnTo>
                        <a:pt x="177" y="98"/>
                      </a:lnTo>
                      <a:lnTo>
                        <a:pt x="177" y="95"/>
                      </a:lnTo>
                      <a:lnTo>
                        <a:pt x="175" y="95"/>
                      </a:lnTo>
                      <a:lnTo>
                        <a:pt x="171" y="93"/>
                      </a:lnTo>
                      <a:lnTo>
                        <a:pt x="180" y="81"/>
                      </a:lnTo>
                      <a:lnTo>
                        <a:pt x="180" y="98"/>
                      </a:lnTo>
                      <a:lnTo>
                        <a:pt x="183" y="98"/>
                      </a:lnTo>
                      <a:lnTo>
                        <a:pt x="183" y="0"/>
                      </a:lnTo>
                      <a:lnTo>
                        <a:pt x="12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1" name="Google Shape;31;p1"/>
                <p:cNvSpPr/>
                <p:nvPr/>
              </p:nvSpPr>
              <p:spPr>
                <a:xfrm>
                  <a:off x="7310437" y="4748212"/>
                  <a:ext cx="1241425" cy="8778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2" h="553" extrusionOk="0">
                      <a:moveTo>
                        <a:pt x="0" y="162"/>
                      </a:moveTo>
                      <a:lnTo>
                        <a:pt x="22" y="145"/>
                      </a:lnTo>
                      <a:lnTo>
                        <a:pt x="44" y="112"/>
                      </a:lnTo>
                      <a:lnTo>
                        <a:pt x="71" y="96"/>
                      </a:lnTo>
                      <a:lnTo>
                        <a:pt x="98" y="115"/>
                      </a:lnTo>
                      <a:lnTo>
                        <a:pt x="101" y="130"/>
                      </a:lnTo>
                      <a:lnTo>
                        <a:pt x="95" y="130"/>
                      </a:lnTo>
                      <a:lnTo>
                        <a:pt x="84" y="128"/>
                      </a:lnTo>
                      <a:lnTo>
                        <a:pt x="98" y="145"/>
                      </a:lnTo>
                      <a:lnTo>
                        <a:pt x="155" y="123"/>
                      </a:lnTo>
                      <a:lnTo>
                        <a:pt x="147" y="107"/>
                      </a:lnTo>
                      <a:lnTo>
                        <a:pt x="172" y="79"/>
                      </a:lnTo>
                      <a:lnTo>
                        <a:pt x="188" y="79"/>
                      </a:lnTo>
                      <a:lnTo>
                        <a:pt x="172" y="89"/>
                      </a:lnTo>
                      <a:lnTo>
                        <a:pt x="160" y="109"/>
                      </a:lnTo>
                      <a:lnTo>
                        <a:pt x="160" y="123"/>
                      </a:lnTo>
                      <a:lnTo>
                        <a:pt x="183" y="138"/>
                      </a:lnTo>
                      <a:lnTo>
                        <a:pt x="216" y="95"/>
                      </a:lnTo>
                      <a:lnTo>
                        <a:pt x="330" y="45"/>
                      </a:lnTo>
                      <a:lnTo>
                        <a:pt x="330" y="16"/>
                      </a:lnTo>
                      <a:lnTo>
                        <a:pt x="382" y="5"/>
                      </a:lnTo>
                      <a:lnTo>
                        <a:pt x="412" y="20"/>
                      </a:lnTo>
                      <a:lnTo>
                        <a:pt x="481" y="0"/>
                      </a:lnTo>
                      <a:lnTo>
                        <a:pt x="503" y="10"/>
                      </a:lnTo>
                      <a:lnTo>
                        <a:pt x="549" y="61"/>
                      </a:lnTo>
                      <a:lnTo>
                        <a:pt x="602" y="51"/>
                      </a:lnTo>
                      <a:lnTo>
                        <a:pt x="635" y="69"/>
                      </a:lnTo>
                      <a:lnTo>
                        <a:pt x="718" y="65"/>
                      </a:lnTo>
                      <a:lnTo>
                        <a:pt x="781" y="84"/>
                      </a:lnTo>
                      <a:lnTo>
                        <a:pt x="775" y="112"/>
                      </a:lnTo>
                      <a:lnTo>
                        <a:pt x="722" y="130"/>
                      </a:lnTo>
                      <a:lnTo>
                        <a:pt x="731" y="148"/>
                      </a:lnTo>
                      <a:lnTo>
                        <a:pt x="708" y="158"/>
                      </a:lnTo>
                      <a:lnTo>
                        <a:pt x="707" y="194"/>
                      </a:lnTo>
                      <a:lnTo>
                        <a:pt x="686" y="218"/>
                      </a:lnTo>
                      <a:lnTo>
                        <a:pt x="678" y="196"/>
                      </a:lnTo>
                      <a:lnTo>
                        <a:pt x="689" y="175"/>
                      </a:lnTo>
                      <a:lnTo>
                        <a:pt x="687" y="132"/>
                      </a:lnTo>
                      <a:lnTo>
                        <a:pt x="666" y="154"/>
                      </a:lnTo>
                      <a:lnTo>
                        <a:pt x="650" y="166"/>
                      </a:lnTo>
                      <a:lnTo>
                        <a:pt x="634" y="147"/>
                      </a:lnTo>
                      <a:lnTo>
                        <a:pt x="623" y="196"/>
                      </a:lnTo>
                      <a:lnTo>
                        <a:pt x="635" y="196"/>
                      </a:lnTo>
                      <a:lnTo>
                        <a:pt x="632" y="228"/>
                      </a:lnTo>
                      <a:lnTo>
                        <a:pt x="618" y="263"/>
                      </a:lnTo>
                      <a:lnTo>
                        <a:pt x="600" y="276"/>
                      </a:lnTo>
                      <a:lnTo>
                        <a:pt x="615" y="299"/>
                      </a:lnTo>
                      <a:lnTo>
                        <a:pt x="605" y="315"/>
                      </a:lnTo>
                      <a:lnTo>
                        <a:pt x="602" y="301"/>
                      </a:lnTo>
                      <a:lnTo>
                        <a:pt x="602" y="296"/>
                      </a:lnTo>
                      <a:lnTo>
                        <a:pt x="590" y="288"/>
                      </a:lnTo>
                      <a:lnTo>
                        <a:pt x="572" y="299"/>
                      </a:lnTo>
                      <a:lnTo>
                        <a:pt x="588" y="337"/>
                      </a:lnTo>
                      <a:lnTo>
                        <a:pt x="594" y="356"/>
                      </a:lnTo>
                      <a:lnTo>
                        <a:pt x="574" y="408"/>
                      </a:lnTo>
                      <a:lnTo>
                        <a:pt x="539" y="423"/>
                      </a:lnTo>
                      <a:lnTo>
                        <a:pt x="509" y="420"/>
                      </a:lnTo>
                      <a:lnTo>
                        <a:pt x="524" y="442"/>
                      </a:lnTo>
                      <a:lnTo>
                        <a:pt x="525" y="472"/>
                      </a:lnTo>
                      <a:lnTo>
                        <a:pt x="504" y="507"/>
                      </a:lnTo>
                      <a:lnTo>
                        <a:pt x="480" y="488"/>
                      </a:lnTo>
                      <a:lnTo>
                        <a:pt x="477" y="508"/>
                      </a:lnTo>
                      <a:lnTo>
                        <a:pt x="495" y="526"/>
                      </a:lnTo>
                      <a:lnTo>
                        <a:pt x="510" y="552"/>
                      </a:lnTo>
                      <a:lnTo>
                        <a:pt x="485" y="536"/>
                      </a:lnTo>
                      <a:lnTo>
                        <a:pt x="455" y="449"/>
                      </a:lnTo>
                      <a:lnTo>
                        <a:pt x="418" y="426"/>
                      </a:lnTo>
                      <a:lnTo>
                        <a:pt x="391" y="428"/>
                      </a:lnTo>
                      <a:lnTo>
                        <a:pt x="356" y="477"/>
                      </a:lnTo>
                      <a:lnTo>
                        <a:pt x="361" y="495"/>
                      </a:lnTo>
                      <a:lnTo>
                        <a:pt x="349" y="530"/>
                      </a:lnTo>
                      <a:lnTo>
                        <a:pt x="338" y="530"/>
                      </a:lnTo>
                      <a:lnTo>
                        <a:pt x="298" y="457"/>
                      </a:lnTo>
                      <a:lnTo>
                        <a:pt x="298" y="425"/>
                      </a:lnTo>
                      <a:lnTo>
                        <a:pt x="290" y="437"/>
                      </a:lnTo>
                      <a:lnTo>
                        <a:pt x="267" y="436"/>
                      </a:lnTo>
                      <a:lnTo>
                        <a:pt x="276" y="416"/>
                      </a:lnTo>
                      <a:lnTo>
                        <a:pt x="241" y="391"/>
                      </a:lnTo>
                      <a:lnTo>
                        <a:pt x="197" y="391"/>
                      </a:lnTo>
                      <a:lnTo>
                        <a:pt x="160" y="366"/>
                      </a:lnTo>
                      <a:lnTo>
                        <a:pt x="157" y="391"/>
                      </a:lnTo>
                      <a:lnTo>
                        <a:pt x="188" y="414"/>
                      </a:lnTo>
                      <a:lnTo>
                        <a:pt x="199" y="414"/>
                      </a:lnTo>
                      <a:lnTo>
                        <a:pt x="167" y="445"/>
                      </a:lnTo>
                      <a:lnTo>
                        <a:pt x="136" y="452"/>
                      </a:lnTo>
                      <a:lnTo>
                        <a:pt x="136" y="434"/>
                      </a:lnTo>
                      <a:lnTo>
                        <a:pt x="91" y="372"/>
                      </a:lnTo>
                      <a:lnTo>
                        <a:pt x="85" y="355"/>
                      </a:lnTo>
                      <a:lnTo>
                        <a:pt x="109" y="335"/>
                      </a:lnTo>
                      <a:lnTo>
                        <a:pt x="106" y="310"/>
                      </a:lnTo>
                      <a:lnTo>
                        <a:pt x="106" y="282"/>
                      </a:lnTo>
                      <a:lnTo>
                        <a:pt x="119" y="276"/>
                      </a:lnTo>
                      <a:lnTo>
                        <a:pt x="106" y="263"/>
                      </a:lnTo>
                      <a:lnTo>
                        <a:pt x="106" y="162"/>
                      </a:lnTo>
                      <a:lnTo>
                        <a:pt x="43" y="162"/>
                      </a:lnTo>
                      <a:lnTo>
                        <a:pt x="61" y="138"/>
                      </a:lnTo>
                      <a:lnTo>
                        <a:pt x="60" y="130"/>
                      </a:lnTo>
                      <a:lnTo>
                        <a:pt x="39" y="150"/>
                      </a:lnTo>
                      <a:lnTo>
                        <a:pt x="32" y="162"/>
                      </a:lnTo>
                      <a:lnTo>
                        <a:pt x="0" y="162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2" name="Google Shape;32;p1"/>
                <p:cNvSpPr/>
                <p:nvPr/>
              </p:nvSpPr>
              <p:spPr>
                <a:xfrm>
                  <a:off x="8288337" y="5106987"/>
                  <a:ext cx="107950" cy="1793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" h="113" extrusionOk="0">
                      <a:moveTo>
                        <a:pt x="45" y="0"/>
                      </a:moveTo>
                      <a:lnTo>
                        <a:pt x="45" y="14"/>
                      </a:lnTo>
                      <a:lnTo>
                        <a:pt x="39" y="23"/>
                      </a:lnTo>
                      <a:lnTo>
                        <a:pt x="41" y="38"/>
                      </a:lnTo>
                      <a:lnTo>
                        <a:pt x="33" y="58"/>
                      </a:lnTo>
                      <a:lnTo>
                        <a:pt x="22" y="77"/>
                      </a:lnTo>
                      <a:lnTo>
                        <a:pt x="5" y="89"/>
                      </a:lnTo>
                      <a:lnTo>
                        <a:pt x="0" y="110"/>
                      </a:lnTo>
                      <a:lnTo>
                        <a:pt x="7" y="112"/>
                      </a:lnTo>
                      <a:lnTo>
                        <a:pt x="7" y="92"/>
                      </a:lnTo>
                      <a:lnTo>
                        <a:pt x="31" y="91"/>
                      </a:lnTo>
                      <a:lnTo>
                        <a:pt x="49" y="78"/>
                      </a:lnTo>
                      <a:lnTo>
                        <a:pt x="49" y="51"/>
                      </a:lnTo>
                      <a:lnTo>
                        <a:pt x="55" y="41"/>
                      </a:lnTo>
                      <a:lnTo>
                        <a:pt x="46" y="24"/>
                      </a:lnTo>
                      <a:lnTo>
                        <a:pt x="59" y="19"/>
                      </a:lnTo>
                      <a:lnTo>
                        <a:pt x="67" y="5"/>
                      </a:lnTo>
                      <a:lnTo>
                        <a:pt x="49" y="7"/>
                      </a:lnTo>
                      <a:lnTo>
                        <a:pt x="45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3" name="Google Shape;33;p1"/>
                <p:cNvSpPr/>
                <p:nvPr/>
              </p:nvSpPr>
              <p:spPr>
                <a:xfrm>
                  <a:off x="7885112" y="5584825"/>
                  <a:ext cx="26987" cy="41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" h="26" extrusionOk="0">
                      <a:moveTo>
                        <a:pt x="8" y="0"/>
                      </a:moveTo>
                      <a:lnTo>
                        <a:pt x="0" y="11"/>
                      </a:lnTo>
                      <a:lnTo>
                        <a:pt x="5" y="25"/>
                      </a:lnTo>
                      <a:lnTo>
                        <a:pt x="16" y="15"/>
                      </a:lnTo>
                      <a:lnTo>
                        <a:pt x="8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4" name="Google Shape;34;p1"/>
                <p:cNvSpPr/>
                <p:nvPr/>
              </p:nvSpPr>
              <p:spPr>
                <a:xfrm>
                  <a:off x="8047037" y="5627687"/>
                  <a:ext cx="250825" cy="107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8" h="68" extrusionOk="0">
                      <a:moveTo>
                        <a:pt x="0" y="0"/>
                      </a:moveTo>
                      <a:lnTo>
                        <a:pt x="23" y="5"/>
                      </a:lnTo>
                      <a:lnTo>
                        <a:pt x="58" y="29"/>
                      </a:lnTo>
                      <a:lnTo>
                        <a:pt x="53" y="43"/>
                      </a:lnTo>
                      <a:lnTo>
                        <a:pt x="82" y="55"/>
                      </a:lnTo>
                      <a:lnTo>
                        <a:pt x="157" y="55"/>
                      </a:lnTo>
                      <a:lnTo>
                        <a:pt x="75" y="67"/>
                      </a:lnTo>
                      <a:lnTo>
                        <a:pt x="53" y="43"/>
                      </a:lnTo>
                      <a:lnTo>
                        <a:pt x="32" y="3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5" name="Google Shape;35;p1"/>
                <p:cNvSpPr/>
                <p:nvPr/>
              </p:nvSpPr>
              <p:spPr>
                <a:xfrm>
                  <a:off x="8247062" y="5716587"/>
                  <a:ext cx="268287" cy="2524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9" h="159" extrusionOk="0">
                      <a:moveTo>
                        <a:pt x="140" y="154"/>
                      </a:moveTo>
                      <a:lnTo>
                        <a:pt x="135" y="155"/>
                      </a:lnTo>
                      <a:lnTo>
                        <a:pt x="132" y="158"/>
                      </a:lnTo>
                      <a:lnTo>
                        <a:pt x="127" y="152"/>
                      </a:lnTo>
                      <a:lnTo>
                        <a:pt x="112" y="145"/>
                      </a:lnTo>
                      <a:lnTo>
                        <a:pt x="110" y="134"/>
                      </a:lnTo>
                      <a:lnTo>
                        <a:pt x="105" y="130"/>
                      </a:lnTo>
                      <a:lnTo>
                        <a:pt x="92" y="130"/>
                      </a:lnTo>
                      <a:lnTo>
                        <a:pt x="92" y="122"/>
                      </a:lnTo>
                      <a:lnTo>
                        <a:pt x="88" y="119"/>
                      </a:lnTo>
                      <a:lnTo>
                        <a:pt x="87" y="112"/>
                      </a:lnTo>
                      <a:lnTo>
                        <a:pt x="78" y="111"/>
                      </a:lnTo>
                      <a:lnTo>
                        <a:pt x="70" y="109"/>
                      </a:lnTo>
                      <a:lnTo>
                        <a:pt x="62" y="111"/>
                      </a:lnTo>
                      <a:lnTo>
                        <a:pt x="62" y="112"/>
                      </a:lnTo>
                      <a:lnTo>
                        <a:pt x="44" y="118"/>
                      </a:lnTo>
                      <a:lnTo>
                        <a:pt x="44" y="121"/>
                      </a:lnTo>
                      <a:lnTo>
                        <a:pt x="28" y="121"/>
                      </a:lnTo>
                      <a:lnTo>
                        <a:pt x="20" y="126"/>
                      </a:lnTo>
                      <a:lnTo>
                        <a:pt x="10" y="121"/>
                      </a:lnTo>
                      <a:lnTo>
                        <a:pt x="10" y="119"/>
                      </a:lnTo>
                      <a:lnTo>
                        <a:pt x="10" y="109"/>
                      </a:lnTo>
                      <a:lnTo>
                        <a:pt x="7" y="99"/>
                      </a:lnTo>
                      <a:lnTo>
                        <a:pt x="3" y="91"/>
                      </a:lnTo>
                      <a:lnTo>
                        <a:pt x="5" y="84"/>
                      </a:lnTo>
                      <a:lnTo>
                        <a:pt x="2" y="81"/>
                      </a:lnTo>
                      <a:lnTo>
                        <a:pt x="0" y="66"/>
                      </a:lnTo>
                      <a:lnTo>
                        <a:pt x="2" y="56"/>
                      </a:lnTo>
                      <a:lnTo>
                        <a:pt x="11" y="48"/>
                      </a:lnTo>
                      <a:lnTo>
                        <a:pt x="31" y="43"/>
                      </a:lnTo>
                      <a:lnTo>
                        <a:pt x="36" y="36"/>
                      </a:lnTo>
                      <a:lnTo>
                        <a:pt x="34" y="29"/>
                      </a:lnTo>
                      <a:lnTo>
                        <a:pt x="39" y="27"/>
                      </a:lnTo>
                      <a:lnTo>
                        <a:pt x="40" y="30"/>
                      </a:lnTo>
                      <a:lnTo>
                        <a:pt x="42" y="25"/>
                      </a:lnTo>
                      <a:lnTo>
                        <a:pt x="55" y="15"/>
                      </a:lnTo>
                      <a:lnTo>
                        <a:pt x="62" y="20"/>
                      </a:lnTo>
                      <a:lnTo>
                        <a:pt x="70" y="17"/>
                      </a:lnTo>
                      <a:lnTo>
                        <a:pt x="72" y="9"/>
                      </a:lnTo>
                      <a:lnTo>
                        <a:pt x="80" y="7"/>
                      </a:lnTo>
                      <a:lnTo>
                        <a:pt x="78" y="1"/>
                      </a:lnTo>
                      <a:lnTo>
                        <a:pt x="89" y="5"/>
                      </a:lnTo>
                      <a:lnTo>
                        <a:pt x="98" y="3"/>
                      </a:lnTo>
                      <a:lnTo>
                        <a:pt x="103" y="24"/>
                      </a:lnTo>
                      <a:lnTo>
                        <a:pt x="110" y="30"/>
                      </a:lnTo>
                      <a:lnTo>
                        <a:pt x="116" y="30"/>
                      </a:lnTo>
                      <a:lnTo>
                        <a:pt x="119" y="17"/>
                      </a:lnTo>
                      <a:lnTo>
                        <a:pt x="117" y="11"/>
                      </a:lnTo>
                      <a:lnTo>
                        <a:pt x="119" y="1"/>
                      </a:lnTo>
                      <a:lnTo>
                        <a:pt x="122" y="0"/>
                      </a:lnTo>
                      <a:lnTo>
                        <a:pt x="127" y="12"/>
                      </a:lnTo>
                      <a:lnTo>
                        <a:pt x="132" y="15"/>
                      </a:lnTo>
                      <a:lnTo>
                        <a:pt x="135" y="27"/>
                      </a:lnTo>
                      <a:lnTo>
                        <a:pt x="140" y="43"/>
                      </a:lnTo>
                      <a:lnTo>
                        <a:pt x="147" y="47"/>
                      </a:lnTo>
                      <a:lnTo>
                        <a:pt x="156" y="59"/>
                      </a:lnTo>
                      <a:lnTo>
                        <a:pt x="157" y="65"/>
                      </a:lnTo>
                      <a:lnTo>
                        <a:pt x="165" y="72"/>
                      </a:lnTo>
                      <a:lnTo>
                        <a:pt x="168" y="85"/>
                      </a:lnTo>
                      <a:lnTo>
                        <a:pt x="168" y="95"/>
                      </a:lnTo>
                      <a:lnTo>
                        <a:pt x="165" y="111"/>
                      </a:lnTo>
                      <a:lnTo>
                        <a:pt x="157" y="121"/>
                      </a:lnTo>
                      <a:lnTo>
                        <a:pt x="155" y="134"/>
                      </a:lnTo>
                      <a:lnTo>
                        <a:pt x="155" y="145"/>
                      </a:lnTo>
                      <a:lnTo>
                        <a:pt x="147" y="147"/>
                      </a:lnTo>
                      <a:lnTo>
                        <a:pt x="140" y="154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6" name="Google Shape;36;p1"/>
                <p:cNvSpPr/>
                <p:nvPr/>
              </p:nvSpPr>
              <p:spPr>
                <a:xfrm>
                  <a:off x="8461375" y="5981700"/>
                  <a:ext cx="26987" cy="3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" h="20" extrusionOk="0">
                      <a:moveTo>
                        <a:pt x="8" y="16"/>
                      </a:moveTo>
                      <a:lnTo>
                        <a:pt x="2" y="13"/>
                      </a:lnTo>
                      <a:lnTo>
                        <a:pt x="2" y="10"/>
                      </a:lnTo>
                      <a:lnTo>
                        <a:pt x="2" y="8"/>
                      </a:lnTo>
                      <a:lnTo>
                        <a:pt x="1" y="5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8" y="2"/>
                      </a:lnTo>
                      <a:lnTo>
                        <a:pt x="11" y="2"/>
                      </a:lnTo>
                      <a:lnTo>
                        <a:pt x="12" y="2"/>
                      </a:lnTo>
                      <a:lnTo>
                        <a:pt x="16" y="0"/>
                      </a:lnTo>
                      <a:lnTo>
                        <a:pt x="16" y="8"/>
                      </a:lnTo>
                      <a:lnTo>
                        <a:pt x="14" y="10"/>
                      </a:lnTo>
                      <a:lnTo>
                        <a:pt x="12" y="13"/>
                      </a:lnTo>
                      <a:lnTo>
                        <a:pt x="12" y="16"/>
                      </a:lnTo>
                      <a:lnTo>
                        <a:pt x="11" y="16"/>
                      </a:lnTo>
                      <a:lnTo>
                        <a:pt x="11" y="19"/>
                      </a:lnTo>
                      <a:lnTo>
                        <a:pt x="8" y="16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7" name="Google Shape;37;p1"/>
                <p:cNvSpPr/>
                <p:nvPr/>
              </p:nvSpPr>
              <p:spPr>
                <a:xfrm>
                  <a:off x="7523162" y="5694362"/>
                  <a:ext cx="30162" cy="120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" h="76" extrusionOk="0">
                      <a:moveTo>
                        <a:pt x="2" y="26"/>
                      </a:moveTo>
                      <a:lnTo>
                        <a:pt x="9" y="20"/>
                      </a:lnTo>
                      <a:lnTo>
                        <a:pt x="14" y="0"/>
                      </a:lnTo>
                      <a:lnTo>
                        <a:pt x="18" y="30"/>
                      </a:lnTo>
                      <a:lnTo>
                        <a:pt x="12" y="67"/>
                      </a:lnTo>
                      <a:lnTo>
                        <a:pt x="0" y="75"/>
                      </a:lnTo>
                      <a:lnTo>
                        <a:pt x="0" y="57"/>
                      </a:lnTo>
                      <a:lnTo>
                        <a:pt x="3" y="45"/>
                      </a:lnTo>
                      <a:lnTo>
                        <a:pt x="2" y="26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</p:grpSp>
      </p:grpSp>
      <p:sp>
        <p:nvSpPr>
          <p:cNvPr id="38" name="Google Shape;38;p1"/>
          <p:cNvSpPr txBox="1">
            <a:spLocks noGrp="1"/>
          </p:cNvSpPr>
          <p:nvPr>
            <p:ph type="title"/>
          </p:nvPr>
        </p:nvSpPr>
        <p:spPr>
          <a:xfrm>
            <a:off x="685800" y="2857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39" name="Google Shape;39;p1"/>
          <p:cNvSpPr txBox="1">
            <a:spLocks noGrp="1"/>
          </p:cNvSpPr>
          <p:nvPr>
            <p:ph type="body" idx="1"/>
          </p:nvPr>
        </p:nvSpPr>
        <p:spPr>
          <a:xfrm>
            <a:off x="685800" y="165735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>
            <a:lvl1pPr marL="457200" marR="0" lvl="0" indent="-381000" algn="l" rtl="0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–"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27660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1560"/>
              <a:buFont typeface="Arial"/>
              <a:buChar char="●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0" name="Google Shape;40;p1"/>
          <p:cNvSpPr txBox="1">
            <a:spLocks noGrp="1"/>
          </p:cNvSpPr>
          <p:nvPr>
            <p:ph type="dt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1" name="Google Shape;41;p1"/>
          <p:cNvSpPr txBox="1">
            <a:spLocks noGrp="1"/>
          </p:cNvSpPr>
          <p:nvPr>
            <p:ph type="sldNum" idx="12"/>
          </p:nvPr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1"/>
          <p:cNvSpPr txBox="1"/>
          <p:nvPr/>
        </p:nvSpPr>
        <p:spPr>
          <a:xfrm>
            <a:off x="1676400" y="6438900"/>
            <a:ext cx="5581650" cy="41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US"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Liang, Introduction to Java Programming, Tenth Edition, (c) 2013 Pearson Education, Inc. All rights reserved. </a:t>
            </a: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oogle Shape;97;p12"/>
          <p:cNvGrpSpPr/>
          <p:nvPr/>
        </p:nvGrpSpPr>
        <p:grpSpPr>
          <a:xfrm>
            <a:off x="0" y="114300"/>
            <a:ext cx="9142412" cy="6742112"/>
            <a:chOff x="0" y="114300"/>
            <a:chExt cx="9142412" cy="6742112"/>
          </a:xfrm>
        </p:grpSpPr>
        <p:sp>
          <p:nvSpPr>
            <p:cNvPr id="98" name="Google Shape;98;p12"/>
            <p:cNvSpPr txBox="1"/>
            <p:nvPr/>
          </p:nvSpPr>
          <p:spPr>
            <a:xfrm>
              <a:off x="0" y="3352800"/>
              <a:ext cx="9142412" cy="3503612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grpSp>
          <p:nvGrpSpPr>
            <p:cNvPr id="99" name="Google Shape;99;p12"/>
            <p:cNvGrpSpPr/>
            <p:nvPr/>
          </p:nvGrpSpPr>
          <p:grpSpPr>
            <a:xfrm>
              <a:off x="0" y="114300"/>
              <a:ext cx="9142412" cy="3238500"/>
              <a:chOff x="0" y="114300"/>
              <a:chExt cx="9142412" cy="3238500"/>
            </a:xfrm>
          </p:grpSpPr>
          <p:sp>
            <p:nvSpPr>
              <p:cNvPr id="100" name="Google Shape;100;p12"/>
              <p:cNvSpPr txBox="1"/>
              <p:nvPr/>
            </p:nvSpPr>
            <p:spPr>
              <a:xfrm>
                <a:off x="0" y="2971800"/>
                <a:ext cx="9142412" cy="381000"/>
              </a:xfrm>
              <a:prstGeom prst="rect">
                <a:avLst/>
              </a:prstGeom>
              <a:gradFill>
                <a:gsLst>
                  <a:gs pos="0">
                    <a:schemeClr val="lt1"/>
                  </a:gs>
                  <a:gs pos="100000">
                    <a:schemeClr val="hlink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101" name="Google Shape;101;p12"/>
              <p:cNvGrpSpPr/>
              <p:nvPr/>
            </p:nvGrpSpPr>
            <p:grpSpPr>
              <a:xfrm>
                <a:off x="3633787" y="114300"/>
                <a:ext cx="2286000" cy="3149599"/>
                <a:chOff x="3633787" y="114300"/>
                <a:chExt cx="2286000" cy="3149599"/>
              </a:xfrm>
            </p:grpSpPr>
            <p:sp>
              <p:nvSpPr>
                <p:cNvPr id="102" name="Google Shape;102;p12"/>
                <p:cNvSpPr/>
                <p:nvPr/>
              </p:nvSpPr>
              <p:spPr>
                <a:xfrm>
                  <a:off x="3633787" y="201612"/>
                  <a:ext cx="2286000" cy="2809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40" h="1770" extrusionOk="0">
                      <a:moveTo>
                        <a:pt x="812" y="0"/>
                      </a:moveTo>
                      <a:lnTo>
                        <a:pt x="901" y="33"/>
                      </a:lnTo>
                      <a:lnTo>
                        <a:pt x="986" y="78"/>
                      </a:lnTo>
                      <a:lnTo>
                        <a:pt x="1066" y="129"/>
                      </a:lnTo>
                      <a:lnTo>
                        <a:pt x="1140" y="187"/>
                      </a:lnTo>
                      <a:lnTo>
                        <a:pt x="1207" y="256"/>
                      </a:lnTo>
                      <a:lnTo>
                        <a:pt x="1265" y="330"/>
                      </a:lnTo>
                      <a:lnTo>
                        <a:pt x="1316" y="410"/>
                      </a:lnTo>
                      <a:lnTo>
                        <a:pt x="1361" y="492"/>
                      </a:lnTo>
                      <a:lnTo>
                        <a:pt x="1394" y="581"/>
                      </a:lnTo>
                      <a:lnTo>
                        <a:pt x="1419" y="673"/>
                      </a:lnTo>
                      <a:lnTo>
                        <a:pt x="1435" y="766"/>
                      </a:lnTo>
                      <a:lnTo>
                        <a:pt x="1439" y="862"/>
                      </a:lnTo>
                      <a:lnTo>
                        <a:pt x="1435" y="958"/>
                      </a:lnTo>
                      <a:lnTo>
                        <a:pt x="1419" y="1052"/>
                      </a:lnTo>
                      <a:lnTo>
                        <a:pt x="1394" y="1143"/>
                      </a:lnTo>
                      <a:lnTo>
                        <a:pt x="1361" y="1230"/>
                      </a:lnTo>
                      <a:lnTo>
                        <a:pt x="1316" y="1314"/>
                      </a:lnTo>
                      <a:lnTo>
                        <a:pt x="1265" y="1395"/>
                      </a:lnTo>
                      <a:lnTo>
                        <a:pt x="1207" y="1468"/>
                      </a:lnTo>
                      <a:lnTo>
                        <a:pt x="1140" y="1537"/>
                      </a:lnTo>
                      <a:lnTo>
                        <a:pt x="1066" y="1597"/>
                      </a:lnTo>
                      <a:lnTo>
                        <a:pt x="986" y="1646"/>
                      </a:lnTo>
                      <a:lnTo>
                        <a:pt x="901" y="1691"/>
                      </a:lnTo>
                      <a:lnTo>
                        <a:pt x="812" y="1724"/>
                      </a:lnTo>
                      <a:lnTo>
                        <a:pt x="721" y="1749"/>
                      </a:lnTo>
                      <a:lnTo>
                        <a:pt x="627" y="1765"/>
                      </a:lnTo>
                      <a:lnTo>
                        <a:pt x="533" y="1769"/>
                      </a:lnTo>
                      <a:lnTo>
                        <a:pt x="437" y="1765"/>
                      </a:lnTo>
                      <a:lnTo>
                        <a:pt x="344" y="1749"/>
                      </a:lnTo>
                      <a:lnTo>
                        <a:pt x="252" y="1724"/>
                      </a:lnTo>
                      <a:lnTo>
                        <a:pt x="165" y="1691"/>
                      </a:lnTo>
                      <a:lnTo>
                        <a:pt x="80" y="1646"/>
                      </a:lnTo>
                      <a:lnTo>
                        <a:pt x="0" y="1597"/>
                      </a:lnTo>
                      <a:lnTo>
                        <a:pt x="51" y="1524"/>
                      </a:lnTo>
                      <a:lnTo>
                        <a:pt x="125" y="1571"/>
                      </a:lnTo>
                      <a:lnTo>
                        <a:pt x="201" y="1609"/>
                      </a:lnTo>
                      <a:lnTo>
                        <a:pt x="281" y="1640"/>
                      </a:lnTo>
                      <a:lnTo>
                        <a:pt x="364" y="1662"/>
                      </a:lnTo>
                      <a:lnTo>
                        <a:pt x="446" y="1675"/>
                      </a:lnTo>
                      <a:lnTo>
                        <a:pt x="533" y="1680"/>
                      </a:lnTo>
                      <a:lnTo>
                        <a:pt x="618" y="1675"/>
                      </a:lnTo>
                      <a:lnTo>
                        <a:pt x="703" y="1662"/>
                      </a:lnTo>
                      <a:lnTo>
                        <a:pt x="785" y="1640"/>
                      </a:lnTo>
                      <a:lnTo>
                        <a:pt x="866" y="1609"/>
                      </a:lnTo>
                      <a:lnTo>
                        <a:pt x="941" y="1571"/>
                      </a:lnTo>
                      <a:lnTo>
                        <a:pt x="1013" y="1524"/>
                      </a:lnTo>
                      <a:lnTo>
                        <a:pt x="1080" y="1470"/>
                      </a:lnTo>
                      <a:lnTo>
                        <a:pt x="1140" y="1410"/>
                      </a:lnTo>
                      <a:lnTo>
                        <a:pt x="1194" y="1343"/>
                      </a:lnTo>
                      <a:lnTo>
                        <a:pt x="1240" y="1270"/>
                      </a:lnTo>
                      <a:lnTo>
                        <a:pt x="1281" y="1194"/>
                      </a:lnTo>
                      <a:lnTo>
                        <a:pt x="1312" y="1116"/>
                      </a:lnTo>
                      <a:lnTo>
                        <a:pt x="1332" y="1032"/>
                      </a:lnTo>
                      <a:lnTo>
                        <a:pt x="1345" y="947"/>
                      </a:lnTo>
                      <a:lnTo>
                        <a:pt x="1350" y="862"/>
                      </a:lnTo>
                      <a:lnTo>
                        <a:pt x="1345" y="775"/>
                      </a:lnTo>
                      <a:lnTo>
                        <a:pt x="1332" y="691"/>
                      </a:lnTo>
                      <a:lnTo>
                        <a:pt x="1312" y="608"/>
                      </a:lnTo>
                      <a:lnTo>
                        <a:pt x="1281" y="530"/>
                      </a:lnTo>
                      <a:lnTo>
                        <a:pt x="1240" y="452"/>
                      </a:lnTo>
                      <a:lnTo>
                        <a:pt x="1194" y="381"/>
                      </a:lnTo>
                      <a:lnTo>
                        <a:pt x="1140" y="314"/>
                      </a:lnTo>
                      <a:lnTo>
                        <a:pt x="1080" y="254"/>
                      </a:lnTo>
                      <a:lnTo>
                        <a:pt x="1013" y="201"/>
                      </a:lnTo>
                      <a:lnTo>
                        <a:pt x="941" y="154"/>
                      </a:lnTo>
                      <a:lnTo>
                        <a:pt x="866" y="114"/>
                      </a:lnTo>
                      <a:lnTo>
                        <a:pt x="785" y="85"/>
                      </a:lnTo>
                      <a:lnTo>
                        <a:pt x="788" y="78"/>
                      </a:lnTo>
                      <a:lnTo>
                        <a:pt x="812" y="0"/>
                      </a:lnTo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1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cxnSp>
              <p:nvCxnSpPr>
                <p:cNvPr id="103" name="Google Shape;103;p12"/>
                <p:cNvCxnSpPr/>
                <p:nvPr/>
              </p:nvCxnSpPr>
              <p:spPr>
                <a:xfrm rot="10800000" flipH="1">
                  <a:off x="3689350" y="2571750"/>
                  <a:ext cx="227012" cy="409575"/>
                </a:xfrm>
                <a:prstGeom prst="straightConnector1">
                  <a:avLst/>
                </a:prstGeom>
                <a:noFill/>
                <a:ln w="25400" cap="flat" cmpd="sng">
                  <a:solidFill>
                    <a:schemeClr val="lt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</p:cxnSp>
            <p:cxnSp>
              <p:nvCxnSpPr>
                <p:cNvPr id="104" name="Google Shape;104;p12"/>
                <p:cNvCxnSpPr/>
                <p:nvPr/>
              </p:nvCxnSpPr>
              <p:spPr>
                <a:xfrm rot="10800000" flipH="1">
                  <a:off x="4951412" y="385762"/>
                  <a:ext cx="79375" cy="157162"/>
                </a:xfrm>
                <a:prstGeom prst="straightConnector1">
                  <a:avLst/>
                </a:prstGeom>
                <a:noFill/>
                <a:ln w="25400" cap="flat" cmpd="sng">
                  <a:solidFill>
                    <a:schemeClr val="lt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</p:cxnSp>
            <p:cxnSp>
              <p:nvCxnSpPr>
                <p:cNvPr id="105" name="Google Shape;105;p12"/>
                <p:cNvCxnSpPr/>
                <p:nvPr/>
              </p:nvCxnSpPr>
              <p:spPr>
                <a:xfrm rot="10800000" flipH="1">
                  <a:off x="5084762" y="114300"/>
                  <a:ext cx="79375" cy="157162"/>
                </a:xfrm>
                <a:prstGeom prst="straightConnector1">
                  <a:avLst/>
                </a:prstGeom>
                <a:noFill/>
                <a:ln w="25400" cap="flat" cmpd="sng">
                  <a:solidFill>
                    <a:schemeClr val="lt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</p:cxnSp>
            <p:sp>
              <p:nvSpPr>
                <p:cNvPr id="106" name="Google Shape;106;p12"/>
                <p:cNvSpPr/>
                <p:nvPr/>
              </p:nvSpPr>
              <p:spPr>
                <a:xfrm>
                  <a:off x="3941762" y="3021012"/>
                  <a:ext cx="1335087" cy="2428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" h="153" extrusionOk="0">
                      <a:moveTo>
                        <a:pt x="3" y="98"/>
                      </a:moveTo>
                      <a:lnTo>
                        <a:pt x="20" y="80"/>
                      </a:lnTo>
                      <a:lnTo>
                        <a:pt x="44" y="65"/>
                      </a:lnTo>
                      <a:lnTo>
                        <a:pt x="89" y="43"/>
                      </a:lnTo>
                      <a:lnTo>
                        <a:pt x="140" y="30"/>
                      </a:lnTo>
                      <a:lnTo>
                        <a:pt x="188" y="19"/>
                      </a:lnTo>
                      <a:lnTo>
                        <a:pt x="253" y="9"/>
                      </a:lnTo>
                      <a:lnTo>
                        <a:pt x="314" y="3"/>
                      </a:lnTo>
                      <a:lnTo>
                        <a:pt x="386" y="0"/>
                      </a:lnTo>
                      <a:lnTo>
                        <a:pt x="475" y="1"/>
                      </a:lnTo>
                      <a:lnTo>
                        <a:pt x="567" y="6"/>
                      </a:lnTo>
                      <a:lnTo>
                        <a:pt x="632" y="14"/>
                      </a:lnTo>
                      <a:lnTo>
                        <a:pt x="700" y="27"/>
                      </a:lnTo>
                      <a:lnTo>
                        <a:pt x="765" y="47"/>
                      </a:lnTo>
                      <a:lnTo>
                        <a:pt x="799" y="66"/>
                      </a:lnTo>
                      <a:lnTo>
                        <a:pt x="820" y="82"/>
                      </a:lnTo>
                      <a:lnTo>
                        <a:pt x="840" y="108"/>
                      </a:lnTo>
                      <a:lnTo>
                        <a:pt x="806" y="122"/>
                      </a:lnTo>
                      <a:lnTo>
                        <a:pt x="748" y="133"/>
                      </a:lnTo>
                      <a:lnTo>
                        <a:pt x="676" y="141"/>
                      </a:lnTo>
                      <a:lnTo>
                        <a:pt x="608" y="148"/>
                      </a:lnTo>
                      <a:lnTo>
                        <a:pt x="526" y="151"/>
                      </a:lnTo>
                      <a:lnTo>
                        <a:pt x="437" y="152"/>
                      </a:lnTo>
                      <a:lnTo>
                        <a:pt x="352" y="152"/>
                      </a:lnTo>
                      <a:lnTo>
                        <a:pt x="263" y="151"/>
                      </a:lnTo>
                      <a:lnTo>
                        <a:pt x="164" y="143"/>
                      </a:lnTo>
                      <a:lnTo>
                        <a:pt x="85" y="135"/>
                      </a:lnTo>
                      <a:lnTo>
                        <a:pt x="20" y="120"/>
                      </a:lnTo>
                      <a:lnTo>
                        <a:pt x="0" y="109"/>
                      </a:lnTo>
                      <a:lnTo>
                        <a:pt x="3" y="98"/>
                      </a:lnTo>
                    </a:path>
                  </a:pathLst>
                </a:custGeom>
                <a:gradFill>
                  <a:gsLst>
                    <a:gs pos="0">
                      <a:schemeClr val="lt1"/>
                    </a:gs>
                    <a:gs pos="100000">
                      <a:schemeClr val="lt2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sp>
            <p:nvSpPr>
              <p:cNvPr id="107" name="Google Shape;107;p12"/>
              <p:cNvSpPr/>
              <p:nvPr/>
            </p:nvSpPr>
            <p:spPr>
              <a:xfrm>
                <a:off x="3287712" y="396875"/>
                <a:ext cx="2376487" cy="2371725"/>
              </a:xfrm>
              <a:prstGeom prst="ellipse">
                <a:avLst/>
              </a:prstGeom>
              <a:gradFill>
                <a:gsLst>
                  <a:gs pos="0">
                    <a:schemeClr val="lt1"/>
                  </a:gs>
                  <a:gs pos="100000">
                    <a:schemeClr val="lt2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108" name="Google Shape;108;p12"/>
              <p:cNvGrpSpPr/>
              <p:nvPr/>
            </p:nvGrpSpPr>
            <p:grpSpPr>
              <a:xfrm>
                <a:off x="3287712" y="644525"/>
                <a:ext cx="2209800" cy="1760537"/>
                <a:chOff x="3287712" y="644525"/>
                <a:chExt cx="2209800" cy="1760537"/>
              </a:xfrm>
            </p:grpSpPr>
            <p:sp>
              <p:nvSpPr>
                <p:cNvPr id="109" name="Google Shape;109;p12"/>
                <p:cNvSpPr/>
                <p:nvPr/>
              </p:nvSpPr>
              <p:spPr>
                <a:xfrm>
                  <a:off x="3600450" y="1289050"/>
                  <a:ext cx="1587" cy="269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7" extrusionOk="0">
                      <a:moveTo>
                        <a:pt x="0" y="0"/>
                      </a:moveTo>
                      <a:lnTo>
                        <a:pt x="0" y="16"/>
                      </a:lnTo>
                      <a:lnTo>
                        <a:pt x="0" y="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10" name="Google Shape;110;p12"/>
                <p:cNvSpPr/>
                <p:nvPr/>
              </p:nvSpPr>
              <p:spPr>
                <a:xfrm>
                  <a:off x="3638550" y="1338262"/>
                  <a:ext cx="26987" cy="269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" h="17" extrusionOk="0">
                      <a:moveTo>
                        <a:pt x="0" y="0"/>
                      </a:moveTo>
                      <a:lnTo>
                        <a:pt x="16" y="0"/>
                      </a:lnTo>
                      <a:lnTo>
                        <a:pt x="16" y="1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11" name="Google Shape;111;p12"/>
                <p:cNvSpPr/>
                <p:nvPr/>
              </p:nvSpPr>
              <p:spPr>
                <a:xfrm>
                  <a:off x="3765550" y="1273175"/>
                  <a:ext cx="80962" cy="76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" h="48" extrusionOk="0">
                      <a:moveTo>
                        <a:pt x="50" y="0"/>
                      </a:moveTo>
                      <a:lnTo>
                        <a:pt x="31" y="0"/>
                      </a:lnTo>
                      <a:lnTo>
                        <a:pt x="20" y="13"/>
                      </a:lnTo>
                      <a:lnTo>
                        <a:pt x="13" y="13"/>
                      </a:lnTo>
                      <a:lnTo>
                        <a:pt x="7" y="19"/>
                      </a:lnTo>
                      <a:lnTo>
                        <a:pt x="0" y="19"/>
                      </a:lnTo>
                      <a:lnTo>
                        <a:pt x="0" y="35"/>
                      </a:lnTo>
                      <a:lnTo>
                        <a:pt x="12" y="47"/>
                      </a:lnTo>
                      <a:lnTo>
                        <a:pt x="41" y="47"/>
                      </a:lnTo>
                      <a:lnTo>
                        <a:pt x="50" y="35"/>
                      </a:lnTo>
                      <a:lnTo>
                        <a:pt x="5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12" name="Google Shape;112;p12"/>
                <p:cNvSpPr/>
                <p:nvPr/>
              </p:nvSpPr>
              <p:spPr>
                <a:xfrm>
                  <a:off x="3287712" y="1333500"/>
                  <a:ext cx="715962" cy="9318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1" h="587" extrusionOk="0">
                      <a:moveTo>
                        <a:pt x="107" y="0"/>
                      </a:moveTo>
                      <a:lnTo>
                        <a:pt x="99" y="16"/>
                      </a:lnTo>
                      <a:lnTo>
                        <a:pt x="64" y="47"/>
                      </a:lnTo>
                      <a:lnTo>
                        <a:pt x="56" y="75"/>
                      </a:lnTo>
                      <a:lnTo>
                        <a:pt x="30" y="95"/>
                      </a:lnTo>
                      <a:lnTo>
                        <a:pt x="12" y="135"/>
                      </a:lnTo>
                      <a:lnTo>
                        <a:pt x="12" y="159"/>
                      </a:lnTo>
                      <a:lnTo>
                        <a:pt x="0" y="201"/>
                      </a:lnTo>
                      <a:lnTo>
                        <a:pt x="16" y="219"/>
                      </a:lnTo>
                      <a:lnTo>
                        <a:pt x="56" y="272"/>
                      </a:lnTo>
                      <a:lnTo>
                        <a:pt x="68" y="265"/>
                      </a:lnTo>
                      <a:lnTo>
                        <a:pt x="139" y="265"/>
                      </a:lnTo>
                      <a:lnTo>
                        <a:pt x="172" y="278"/>
                      </a:lnTo>
                      <a:lnTo>
                        <a:pt x="169" y="319"/>
                      </a:lnTo>
                      <a:lnTo>
                        <a:pt x="193" y="374"/>
                      </a:lnTo>
                      <a:lnTo>
                        <a:pt x="191" y="389"/>
                      </a:lnTo>
                      <a:lnTo>
                        <a:pt x="201" y="406"/>
                      </a:lnTo>
                      <a:lnTo>
                        <a:pt x="186" y="445"/>
                      </a:lnTo>
                      <a:lnTo>
                        <a:pt x="204" y="494"/>
                      </a:lnTo>
                      <a:lnTo>
                        <a:pt x="214" y="532"/>
                      </a:lnTo>
                      <a:lnTo>
                        <a:pt x="226" y="556"/>
                      </a:lnTo>
                      <a:lnTo>
                        <a:pt x="239" y="586"/>
                      </a:lnTo>
                      <a:lnTo>
                        <a:pt x="263" y="582"/>
                      </a:lnTo>
                      <a:lnTo>
                        <a:pt x="302" y="560"/>
                      </a:lnTo>
                      <a:lnTo>
                        <a:pt x="320" y="533"/>
                      </a:lnTo>
                      <a:lnTo>
                        <a:pt x="319" y="515"/>
                      </a:lnTo>
                      <a:lnTo>
                        <a:pt x="342" y="500"/>
                      </a:lnTo>
                      <a:lnTo>
                        <a:pt x="338" y="474"/>
                      </a:lnTo>
                      <a:lnTo>
                        <a:pt x="373" y="432"/>
                      </a:lnTo>
                      <a:lnTo>
                        <a:pt x="378" y="398"/>
                      </a:lnTo>
                      <a:lnTo>
                        <a:pt x="369" y="386"/>
                      </a:lnTo>
                      <a:lnTo>
                        <a:pt x="373" y="372"/>
                      </a:lnTo>
                      <a:lnTo>
                        <a:pt x="365" y="360"/>
                      </a:lnTo>
                      <a:lnTo>
                        <a:pt x="391" y="327"/>
                      </a:lnTo>
                      <a:lnTo>
                        <a:pt x="391" y="310"/>
                      </a:lnTo>
                      <a:lnTo>
                        <a:pt x="427" y="282"/>
                      </a:lnTo>
                      <a:lnTo>
                        <a:pt x="450" y="207"/>
                      </a:lnTo>
                      <a:lnTo>
                        <a:pt x="417" y="226"/>
                      </a:lnTo>
                      <a:lnTo>
                        <a:pt x="388" y="218"/>
                      </a:lnTo>
                      <a:lnTo>
                        <a:pt x="392" y="200"/>
                      </a:lnTo>
                      <a:lnTo>
                        <a:pt x="363" y="180"/>
                      </a:lnTo>
                      <a:lnTo>
                        <a:pt x="349" y="132"/>
                      </a:lnTo>
                      <a:lnTo>
                        <a:pt x="321" y="93"/>
                      </a:lnTo>
                      <a:lnTo>
                        <a:pt x="321" y="66"/>
                      </a:lnTo>
                      <a:lnTo>
                        <a:pt x="306" y="65"/>
                      </a:lnTo>
                      <a:lnTo>
                        <a:pt x="296" y="69"/>
                      </a:lnTo>
                      <a:lnTo>
                        <a:pt x="254" y="54"/>
                      </a:lnTo>
                      <a:lnTo>
                        <a:pt x="243" y="65"/>
                      </a:lnTo>
                      <a:lnTo>
                        <a:pt x="234" y="78"/>
                      </a:lnTo>
                      <a:lnTo>
                        <a:pt x="211" y="53"/>
                      </a:lnTo>
                      <a:lnTo>
                        <a:pt x="189" y="47"/>
                      </a:lnTo>
                      <a:lnTo>
                        <a:pt x="187" y="15"/>
                      </a:lnTo>
                      <a:lnTo>
                        <a:pt x="155" y="20"/>
                      </a:lnTo>
                      <a:lnTo>
                        <a:pt x="135" y="13"/>
                      </a:lnTo>
                      <a:lnTo>
                        <a:pt x="107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13" name="Google Shape;113;p12"/>
                <p:cNvSpPr/>
                <p:nvPr/>
              </p:nvSpPr>
              <p:spPr>
                <a:xfrm>
                  <a:off x="4940300" y="1566862"/>
                  <a:ext cx="26987" cy="44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" h="28" extrusionOk="0">
                      <a:moveTo>
                        <a:pt x="7" y="0"/>
                      </a:moveTo>
                      <a:lnTo>
                        <a:pt x="9" y="8"/>
                      </a:lnTo>
                      <a:lnTo>
                        <a:pt x="7" y="14"/>
                      </a:lnTo>
                      <a:lnTo>
                        <a:pt x="7" y="19"/>
                      </a:lnTo>
                      <a:lnTo>
                        <a:pt x="16" y="23"/>
                      </a:lnTo>
                      <a:lnTo>
                        <a:pt x="16" y="27"/>
                      </a:lnTo>
                      <a:lnTo>
                        <a:pt x="9" y="23"/>
                      </a:lnTo>
                      <a:lnTo>
                        <a:pt x="3" y="27"/>
                      </a:lnTo>
                      <a:lnTo>
                        <a:pt x="0" y="23"/>
                      </a:lnTo>
                      <a:lnTo>
                        <a:pt x="3" y="19"/>
                      </a:lnTo>
                      <a:lnTo>
                        <a:pt x="0" y="14"/>
                      </a:lnTo>
                      <a:lnTo>
                        <a:pt x="3" y="4"/>
                      </a:lnTo>
                      <a:lnTo>
                        <a:pt x="7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14" name="Google Shape;114;p12"/>
                <p:cNvSpPr/>
                <p:nvPr/>
              </p:nvSpPr>
              <p:spPr>
                <a:xfrm>
                  <a:off x="4805362" y="1760537"/>
                  <a:ext cx="107950" cy="1539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" h="97" extrusionOk="0">
                      <a:moveTo>
                        <a:pt x="0" y="48"/>
                      </a:moveTo>
                      <a:lnTo>
                        <a:pt x="24" y="48"/>
                      </a:lnTo>
                      <a:lnTo>
                        <a:pt x="52" y="0"/>
                      </a:lnTo>
                      <a:lnTo>
                        <a:pt x="67" y="28"/>
                      </a:lnTo>
                      <a:lnTo>
                        <a:pt x="55" y="96"/>
                      </a:lnTo>
                      <a:lnTo>
                        <a:pt x="5" y="80"/>
                      </a:lnTo>
                      <a:lnTo>
                        <a:pt x="0" y="48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15" name="Google Shape;115;p12"/>
                <p:cNvSpPr/>
                <p:nvPr/>
              </p:nvSpPr>
              <p:spPr>
                <a:xfrm>
                  <a:off x="5019675" y="1819275"/>
                  <a:ext cx="185737" cy="149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7" h="94" extrusionOk="0">
                      <a:moveTo>
                        <a:pt x="7" y="22"/>
                      </a:moveTo>
                      <a:lnTo>
                        <a:pt x="0" y="0"/>
                      </a:lnTo>
                      <a:lnTo>
                        <a:pt x="39" y="9"/>
                      </a:lnTo>
                      <a:lnTo>
                        <a:pt x="95" y="32"/>
                      </a:lnTo>
                      <a:lnTo>
                        <a:pt x="95" y="49"/>
                      </a:lnTo>
                      <a:lnTo>
                        <a:pt x="116" y="93"/>
                      </a:lnTo>
                      <a:lnTo>
                        <a:pt x="73" y="51"/>
                      </a:lnTo>
                      <a:lnTo>
                        <a:pt x="44" y="54"/>
                      </a:lnTo>
                      <a:lnTo>
                        <a:pt x="7" y="22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16" name="Google Shape;116;p12"/>
                <p:cNvSpPr/>
                <p:nvPr/>
              </p:nvSpPr>
              <p:spPr>
                <a:xfrm>
                  <a:off x="5372100" y="2122487"/>
                  <a:ext cx="125412" cy="1603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" h="101" extrusionOk="0">
                      <a:moveTo>
                        <a:pt x="48" y="0"/>
                      </a:moveTo>
                      <a:lnTo>
                        <a:pt x="78" y="30"/>
                      </a:lnTo>
                      <a:lnTo>
                        <a:pt x="16" y="100"/>
                      </a:lnTo>
                      <a:lnTo>
                        <a:pt x="0" y="84"/>
                      </a:lnTo>
                      <a:lnTo>
                        <a:pt x="45" y="39"/>
                      </a:lnTo>
                      <a:lnTo>
                        <a:pt x="48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17" name="Google Shape;117;p12"/>
                <p:cNvSpPr/>
                <p:nvPr/>
              </p:nvSpPr>
              <p:spPr>
                <a:xfrm>
                  <a:off x="3509962" y="1033462"/>
                  <a:ext cx="61912" cy="104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" h="66" extrusionOk="0">
                      <a:moveTo>
                        <a:pt x="38" y="51"/>
                      </a:moveTo>
                      <a:lnTo>
                        <a:pt x="28" y="43"/>
                      </a:lnTo>
                      <a:lnTo>
                        <a:pt x="28" y="14"/>
                      </a:lnTo>
                      <a:lnTo>
                        <a:pt x="33" y="8"/>
                      </a:lnTo>
                      <a:lnTo>
                        <a:pt x="24" y="8"/>
                      </a:lnTo>
                      <a:lnTo>
                        <a:pt x="29" y="0"/>
                      </a:lnTo>
                      <a:lnTo>
                        <a:pt x="22" y="0"/>
                      </a:lnTo>
                      <a:lnTo>
                        <a:pt x="14" y="9"/>
                      </a:lnTo>
                      <a:lnTo>
                        <a:pt x="14" y="27"/>
                      </a:lnTo>
                      <a:lnTo>
                        <a:pt x="18" y="31"/>
                      </a:lnTo>
                      <a:lnTo>
                        <a:pt x="18" y="39"/>
                      </a:lnTo>
                      <a:lnTo>
                        <a:pt x="16" y="39"/>
                      </a:lnTo>
                      <a:lnTo>
                        <a:pt x="9" y="46"/>
                      </a:lnTo>
                      <a:lnTo>
                        <a:pt x="9" y="53"/>
                      </a:lnTo>
                      <a:lnTo>
                        <a:pt x="0" y="65"/>
                      </a:lnTo>
                      <a:lnTo>
                        <a:pt x="29" y="65"/>
                      </a:lnTo>
                      <a:lnTo>
                        <a:pt x="38" y="51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18" name="Google Shape;118;p12"/>
                <p:cNvSpPr/>
                <p:nvPr/>
              </p:nvSpPr>
              <p:spPr>
                <a:xfrm>
                  <a:off x="3489325" y="1068387"/>
                  <a:ext cx="33337" cy="38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" h="24" extrusionOk="0">
                      <a:moveTo>
                        <a:pt x="17" y="8"/>
                      </a:moveTo>
                      <a:lnTo>
                        <a:pt x="20" y="8"/>
                      </a:lnTo>
                      <a:lnTo>
                        <a:pt x="20" y="0"/>
                      </a:lnTo>
                      <a:lnTo>
                        <a:pt x="13" y="0"/>
                      </a:lnTo>
                      <a:lnTo>
                        <a:pt x="0" y="15"/>
                      </a:lnTo>
                      <a:lnTo>
                        <a:pt x="0" y="23"/>
                      </a:lnTo>
                      <a:lnTo>
                        <a:pt x="12" y="23"/>
                      </a:lnTo>
                      <a:lnTo>
                        <a:pt x="17" y="17"/>
                      </a:lnTo>
                      <a:lnTo>
                        <a:pt x="17" y="8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19" name="Google Shape;119;p12"/>
                <p:cNvSpPr/>
                <p:nvPr/>
              </p:nvSpPr>
              <p:spPr>
                <a:xfrm>
                  <a:off x="3440112" y="1006475"/>
                  <a:ext cx="406400" cy="342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6" h="216" extrusionOk="0">
                      <a:moveTo>
                        <a:pt x="168" y="0"/>
                      </a:moveTo>
                      <a:lnTo>
                        <a:pt x="168" y="15"/>
                      </a:lnTo>
                      <a:lnTo>
                        <a:pt x="173" y="20"/>
                      </a:lnTo>
                      <a:lnTo>
                        <a:pt x="201" y="20"/>
                      </a:lnTo>
                      <a:lnTo>
                        <a:pt x="201" y="28"/>
                      </a:lnTo>
                      <a:lnTo>
                        <a:pt x="181" y="28"/>
                      </a:lnTo>
                      <a:lnTo>
                        <a:pt x="181" y="52"/>
                      </a:lnTo>
                      <a:lnTo>
                        <a:pt x="172" y="41"/>
                      </a:lnTo>
                      <a:lnTo>
                        <a:pt x="172" y="56"/>
                      </a:lnTo>
                      <a:lnTo>
                        <a:pt x="160" y="70"/>
                      </a:lnTo>
                      <a:lnTo>
                        <a:pt x="152" y="62"/>
                      </a:lnTo>
                      <a:lnTo>
                        <a:pt x="140" y="72"/>
                      </a:lnTo>
                      <a:lnTo>
                        <a:pt x="138" y="69"/>
                      </a:lnTo>
                      <a:lnTo>
                        <a:pt x="123" y="69"/>
                      </a:lnTo>
                      <a:lnTo>
                        <a:pt x="131" y="59"/>
                      </a:lnTo>
                      <a:lnTo>
                        <a:pt x="131" y="55"/>
                      </a:lnTo>
                      <a:lnTo>
                        <a:pt x="124" y="48"/>
                      </a:lnTo>
                      <a:lnTo>
                        <a:pt x="124" y="37"/>
                      </a:lnTo>
                      <a:lnTo>
                        <a:pt x="114" y="48"/>
                      </a:lnTo>
                      <a:lnTo>
                        <a:pt x="114" y="69"/>
                      </a:lnTo>
                      <a:lnTo>
                        <a:pt x="102" y="69"/>
                      </a:lnTo>
                      <a:lnTo>
                        <a:pt x="87" y="84"/>
                      </a:lnTo>
                      <a:lnTo>
                        <a:pt x="81" y="84"/>
                      </a:lnTo>
                      <a:lnTo>
                        <a:pt x="73" y="94"/>
                      </a:lnTo>
                      <a:lnTo>
                        <a:pt x="43" y="94"/>
                      </a:lnTo>
                      <a:lnTo>
                        <a:pt x="53" y="108"/>
                      </a:lnTo>
                      <a:lnTo>
                        <a:pt x="53" y="130"/>
                      </a:lnTo>
                      <a:lnTo>
                        <a:pt x="43" y="143"/>
                      </a:lnTo>
                      <a:lnTo>
                        <a:pt x="31" y="130"/>
                      </a:lnTo>
                      <a:lnTo>
                        <a:pt x="8" y="130"/>
                      </a:lnTo>
                      <a:lnTo>
                        <a:pt x="8" y="146"/>
                      </a:lnTo>
                      <a:lnTo>
                        <a:pt x="0" y="156"/>
                      </a:lnTo>
                      <a:lnTo>
                        <a:pt x="0" y="177"/>
                      </a:lnTo>
                      <a:lnTo>
                        <a:pt x="15" y="194"/>
                      </a:lnTo>
                      <a:lnTo>
                        <a:pt x="37" y="194"/>
                      </a:lnTo>
                      <a:lnTo>
                        <a:pt x="71" y="153"/>
                      </a:lnTo>
                      <a:lnTo>
                        <a:pt x="101" y="153"/>
                      </a:lnTo>
                      <a:lnTo>
                        <a:pt x="105" y="145"/>
                      </a:lnTo>
                      <a:lnTo>
                        <a:pt x="112" y="153"/>
                      </a:lnTo>
                      <a:lnTo>
                        <a:pt x="111" y="161"/>
                      </a:lnTo>
                      <a:lnTo>
                        <a:pt x="139" y="189"/>
                      </a:lnTo>
                      <a:lnTo>
                        <a:pt x="139" y="201"/>
                      </a:lnTo>
                      <a:lnTo>
                        <a:pt x="145" y="196"/>
                      </a:lnTo>
                      <a:lnTo>
                        <a:pt x="142" y="189"/>
                      </a:lnTo>
                      <a:lnTo>
                        <a:pt x="145" y="185"/>
                      </a:lnTo>
                      <a:lnTo>
                        <a:pt x="150" y="189"/>
                      </a:lnTo>
                      <a:lnTo>
                        <a:pt x="152" y="188"/>
                      </a:lnTo>
                      <a:lnTo>
                        <a:pt x="123" y="152"/>
                      </a:lnTo>
                      <a:lnTo>
                        <a:pt x="123" y="139"/>
                      </a:lnTo>
                      <a:lnTo>
                        <a:pt x="131" y="139"/>
                      </a:lnTo>
                      <a:lnTo>
                        <a:pt x="131" y="146"/>
                      </a:lnTo>
                      <a:lnTo>
                        <a:pt x="160" y="178"/>
                      </a:lnTo>
                      <a:lnTo>
                        <a:pt x="160" y="188"/>
                      </a:lnTo>
                      <a:lnTo>
                        <a:pt x="172" y="202"/>
                      </a:lnTo>
                      <a:lnTo>
                        <a:pt x="169" y="205"/>
                      </a:lnTo>
                      <a:lnTo>
                        <a:pt x="178" y="215"/>
                      </a:lnTo>
                      <a:lnTo>
                        <a:pt x="191" y="200"/>
                      </a:lnTo>
                      <a:lnTo>
                        <a:pt x="183" y="191"/>
                      </a:lnTo>
                      <a:lnTo>
                        <a:pt x="191" y="182"/>
                      </a:lnTo>
                      <a:lnTo>
                        <a:pt x="202" y="182"/>
                      </a:lnTo>
                      <a:lnTo>
                        <a:pt x="207" y="177"/>
                      </a:lnTo>
                      <a:lnTo>
                        <a:pt x="214" y="177"/>
                      </a:lnTo>
                      <a:lnTo>
                        <a:pt x="205" y="164"/>
                      </a:lnTo>
                      <a:lnTo>
                        <a:pt x="210" y="158"/>
                      </a:lnTo>
                      <a:lnTo>
                        <a:pt x="210" y="137"/>
                      </a:lnTo>
                      <a:lnTo>
                        <a:pt x="219" y="126"/>
                      </a:lnTo>
                      <a:lnTo>
                        <a:pt x="223" y="130"/>
                      </a:lnTo>
                      <a:lnTo>
                        <a:pt x="232" y="130"/>
                      </a:lnTo>
                      <a:lnTo>
                        <a:pt x="228" y="136"/>
                      </a:lnTo>
                      <a:lnTo>
                        <a:pt x="236" y="145"/>
                      </a:lnTo>
                      <a:lnTo>
                        <a:pt x="241" y="137"/>
                      </a:lnTo>
                      <a:lnTo>
                        <a:pt x="247" y="137"/>
                      </a:lnTo>
                      <a:lnTo>
                        <a:pt x="247" y="134"/>
                      </a:lnTo>
                      <a:lnTo>
                        <a:pt x="244" y="134"/>
                      </a:lnTo>
                      <a:lnTo>
                        <a:pt x="239" y="130"/>
                      </a:lnTo>
                      <a:lnTo>
                        <a:pt x="252" y="114"/>
                      </a:lnTo>
                      <a:lnTo>
                        <a:pt x="252" y="137"/>
                      </a:lnTo>
                      <a:lnTo>
                        <a:pt x="255" y="137"/>
                      </a:lnTo>
                      <a:lnTo>
                        <a:pt x="255" y="0"/>
                      </a:lnTo>
                      <a:lnTo>
                        <a:pt x="168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20" name="Google Shape;120;p12"/>
                <p:cNvSpPr/>
                <p:nvPr/>
              </p:nvSpPr>
              <p:spPr>
                <a:xfrm>
                  <a:off x="3613150" y="644525"/>
                  <a:ext cx="1728787" cy="12207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89" h="769" extrusionOk="0">
                      <a:moveTo>
                        <a:pt x="0" y="226"/>
                      </a:moveTo>
                      <a:lnTo>
                        <a:pt x="32" y="202"/>
                      </a:lnTo>
                      <a:lnTo>
                        <a:pt x="62" y="156"/>
                      </a:lnTo>
                      <a:lnTo>
                        <a:pt x="99" y="134"/>
                      </a:lnTo>
                      <a:lnTo>
                        <a:pt x="137" y="160"/>
                      </a:lnTo>
                      <a:lnTo>
                        <a:pt x="142" y="181"/>
                      </a:lnTo>
                      <a:lnTo>
                        <a:pt x="133" y="181"/>
                      </a:lnTo>
                      <a:lnTo>
                        <a:pt x="118" y="179"/>
                      </a:lnTo>
                      <a:lnTo>
                        <a:pt x="137" y="202"/>
                      </a:lnTo>
                      <a:lnTo>
                        <a:pt x="216" y="172"/>
                      </a:lnTo>
                      <a:lnTo>
                        <a:pt x="206" y="149"/>
                      </a:lnTo>
                      <a:lnTo>
                        <a:pt x="240" y="110"/>
                      </a:lnTo>
                      <a:lnTo>
                        <a:pt x="262" y="111"/>
                      </a:lnTo>
                      <a:lnTo>
                        <a:pt x="241" y="124"/>
                      </a:lnTo>
                      <a:lnTo>
                        <a:pt x="223" y="153"/>
                      </a:lnTo>
                      <a:lnTo>
                        <a:pt x="223" y="172"/>
                      </a:lnTo>
                      <a:lnTo>
                        <a:pt x="255" y="193"/>
                      </a:lnTo>
                      <a:lnTo>
                        <a:pt x="301" y="133"/>
                      </a:lnTo>
                      <a:lnTo>
                        <a:pt x="461" y="63"/>
                      </a:lnTo>
                      <a:lnTo>
                        <a:pt x="460" y="23"/>
                      </a:lnTo>
                      <a:lnTo>
                        <a:pt x="533" y="8"/>
                      </a:lnTo>
                      <a:lnTo>
                        <a:pt x="574" y="29"/>
                      </a:lnTo>
                      <a:lnTo>
                        <a:pt x="671" y="0"/>
                      </a:lnTo>
                      <a:lnTo>
                        <a:pt x="701" y="15"/>
                      </a:lnTo>
                      <a:lnTo>
                        <a:pt x="766" y="85"/>
                      </a:lnTo>
                      <a:lnTo>
                        <a:pt x="840" y="71"/>
                      </a:lnTo>
                      <a:lnTo>
                        <a:pt x="886" y="96"/>
                      </a:lnTo>
                      <a:lnTo>
                        <a:pt x="1001" y="91"/>
                      </a:lnTo>
                      <a:lnTo>
                        <a:pt x="1088" y="118"/>
                      </a:lnTo>
                      <a:lnTo>
                        <a:pt x="1080" y="156"/>
                      </a:lnTo>
                      <a:lnTo>
                        <a:pt x="1006" y="181"/>
                      </a:lnTo>
                      <a:lnTo>
                        <a:pt x="1019" y="206"/>
                      </a:lnTo>
                      <a:lnTo>
                        <a:pt x="987" y="220"/>
                      </a:lnTo>
                      <a:lnTo>
                        <a:pt x="985" y="270"/>
                      </a:lnTo>
                      <a:lnTo>
                        <a:pt x="957" y="304"/>
                      </a:lnTo>
                      <a:lnTo>
                        <a:pt x="945" y="273"/>
                      </a:lnTo>
                      <a:lnTo>
                        <a:pt x="961" y="244"/>
                      </a:lnTo>
                      <a:lnTo>
                        <a:pt x="958" y="184"/>
                      </a:lnTo>
                      <a:lnTo>
                        <a:pt x="929" y="215"/>
                      </a:lnTo>
                      <a:lnTo>
                        <a:pt x="906" y="232"/>
                      </a:lnTo>
                      <a:lnTo>
                        <a:pt x="884" y="205"/>
                      </a:lnTo>
                      <a:lnTo>
                        <a:pt x="868" y="273"/>
                      </a:lnTo>
                      <a:lnTo>
                        <a:pt x="885" y="273"/>
                      </a:lnTo>
                      <a:lnTo>
                        <a:pt x="881" y="318"/>
                      </a:lnTo>
                      <a:lnTo>
                        <a:pt x="861" y="366"/>
                      </a:lnTo>
                      <a:lnTo>
                        <a:pt x="837" y="385"/>
                      </a:lnTo>
                      <a:lnTo>
                        <a:pt x="857" y="417"/>
                      </a:lnTo>
                      <a:lnTo>
                        <a:pt x="844" y="439"/>
                      </a:lnTo>
                      <a:lnTo>
                        <a:pt x="839" y="420"/>
                      </a:lnTo>
                      <a:lnTo>
                        <a:pt x="839" y="413"/>
                      </a:lnTo>
                      <a:lnTo>
                        <a:pt x="823" y="402"/>
                      </a:lnTo>
                      <a:lnTo>
                        <a:pt x="797" y="416"/>
                      </a:lnTo>
                      <a:lnTo>
                        <a:pt x="820" y="469"/>
                      </a:lnTo>
                      <a:lnTo>
                        <a:pt x="828" y="496"/>
                      </a:lnTo>
                      <a:lnTo>
                        <a:pt x="801" y="569"/>
                      </a:lnTo>
                      <a:lnTo>
                        <a:pt x="751" y="589"/>
                      </a:lnTo>
                      <a:lnTo>
                        <a:pt x="710" y="585"/>
                      </a:lnTo>
                      <a:lnTo>
                        <a:pt x="730" y="615"/>
                      </a:lnTo>
                      <a:lnTo>
                        <a:pt x="732" y="657"/>
                      </a:lnTo>
                      <a:lnTo>
                        <a:pt x="703" y="706"/>
                      </a:lnTo>
                      <a:lnTo>
                        <a:pt x="670" y="679"/>
                      </a:lnTo>
                      <a:lnTo>
                        <a:pt x="665" y="708"/>
                      </a:lnTo>
                      <a:lnTo>
                        <a:pt x="690" y="732"/>
                      </a:lnTo>
                      <a:lnTo>
                        <a:pt x="711" y="768"/>
                      </a:lnTo>
                      <a:lnTo>
                        <a:pt x="676" y="747"/>
                      </a:lnTo>
                      <a:lnTo>
                        <a:pt x="634" y="626"/>
                      </a:lnTo>
                      <a:lnTo>
                        <a:pt x="583" y="593"/>
                      </a:lnTo>
                      <a:lnTo>
                        <a:pt x="545" y="596"/>
                      </a:lnTo>
                      <a:lnTo>
                        <a:pt x="497" y="665"/>
                      </a:lnTo>
                      <a:lnTo>
                        <a:pt x="503" y="689"/>
                      </a:lnTo>
                      <a:lnTo>
                        <a:pt x="487" y="738"/>
                      </a:lnTo>
                      <a:lnTo>
                        <a:pt x="471" y="738"/>
                      </a:lnTo>
                      <a:lnTo>
                        <a:pt x="416" y="636"/>
                      </a:lnTo>
                      <a:lnTo>
                        <a:pt x="416" y="592"/>
                      </a:lnTo>
                      <a:lnTo>
                        <a:pt x="404" y="608"/>
                      </a:lnTo>
                      <a:lnTo>
                        <a:pt x="373" y="607"/>
                      </a:lnTo>
                      <a:lnTo>
                        <a:pt x="385" y="580"/>
                      </a:lnTo>
                      <a:lnTo>
                        <a:pt x="336" y="545"/>
                      </a:lnTo>
                      <a:lnTo>
                        <a:pt x="275" y="545"/>
                      </a:lnTo>
                      <a:lnTo>
                        <a:pt x="223" y="510"/>
                      </a:lnTo>
                      <a:lnTo>
                        <a:pt x="220" y="545"/>
                      </a:lnTo>
                      <a:lnTo>
                        <a:pt x="263" y="577"/>
                      </a:lnTo>
                      <a:lnTo>
                        <a:pt x="278" y="576"/>
                      </a:lnTo>
                      <a:lnTo>
                        <a:pt x="234" y="620"/>
                      </a:lnTo>
                      <a:lnTo>
                        <a:pt x="190" y="630"/>
                      </a:lnTo>
                      <a:lnTo>
                        <a:pt x="190" y="605"/>
                      </a:lnTo>
                      <a:lnTo>
                        <a:pt x="127" y="518"/>
                      </a:lnTo>
                      <a:lnTo>
                        <a:pt x="119" y="495"/>
                      </a:lnTo>
                      <a:lnTo>
                        <a:pt x="153" y="467"/>
                      </a:lnTo>
                      <a:lnTo>
                        <a:pt x="149" y="432"/>
                      </a:lnTo>
                      <a:lnTo>
                        <a:pt x="149" y="393"/>
                      </a:lnTo>
                      <a:lnTo>
                        <a:pt x="166" y="385"/>
                      </a:lnTo>
                      <a:lnTo>
                        <a:pt x="149" y="366"/>
                      </a:lnTo>
                      <a:lnTo>
                        <a:pt x="149" y="226"/>
                      </a:lnTo>
                      <a:lnTo>
                        <a:pt x="61" y="226"/>
                      </a:lnTo>
                      <a:lnTo>
                        <a:pt x="86" y="193"/>
                      </a:lnTo>
                      <a:lnTo>
                        <a:pt x="84" y="181"/>
                      </a:lnTo>
                      <a:lnTo>
                        <a:pt x="55" y="210"/>
                      </a:lnTo>
                      <a:lnTo>
                        <a:pt x="45" y="226"/>
                      </a:lnTo>
                      <a:lnTo>
                        <a:pt x="0" y="226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21" name="Google Shape;121;p12"/>
                <p:cNvSpPr/>
                <p:nvPr/>
              </p:nvSpPr>
              <p:spPr>
                <a:xfrm>
                  <a:off x="4976812" y="1143000"/>
                  <a:ext cx="149225" cy="2492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" h="157" extrusionOk="0">
                      <a:moveTo>
                        <a:pt x="63" y="0"/>
                      </a:moveTo>
                      <a:lnTo>
                        <a:pt x="63" y="20"/>
                      </a:lnTo>
                      <a:lnTo>
                        <a:pt x="55" y="33"/>
                      </a:lnTo>
                      <a:lnTo>
                        <a:pt x="57" y="54"/>
                      </a:lnTo>
                      <a:lnTo>
                        <a:pt x="47" y="82"/>
                      </a:lnTo>
                      <a:lnTo>
                        <a:pt x="31" y="108"/>
                      </a:lnTo>
                      <a:lnTo>
                        <a:pt x="7" y="125"/>
                      </a:lnTo>
                      <a:lnTo>
                        <a:pt x="0" y="154"/>
                      </a:lnTo>
                      <a:lnTo>
                        <a:pt x="10" y="156"/>
                      </a:lnTo>
                      <a:lnTo>
                        <a:pt x="10" y="129"/>
                      </a:lnTo>
                      <a:lnTo>
                        <a:pt x="44" y="127"/>
                      </a:lnTo>
                      <a:lnTo>
                        <a:pt x="69" y="109"/>
                      </a:lnTo>
                      <a:lnTo>
                        <a:pt x="69" y="72"/>
                      </a:lnTo>
                      <a:lnTo>
                        <a:pt x="77" y="58"/>
                      </a:lnTo>
                      <a:lnTo>
                        <a:pt x="64" y="34"/>
                      </a:lnTo>
                      <a:lnTo>
                        <a:pt x="82" y="27"/>
                      </a:lnTo>
                      <a:lnTo>
                        <a:pt x="93" y="8"/>
                      </a:lnTo>
                      <a:lnTo>
                        <a:pt x="69" y="11"/>
                      </a:lnTo>
                      <a:lnTo>
                        <a:pt x="63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22" name="Google Shape;122;p12"/>
                <p:cNvSpPr/>
                <p:nvPr/>
              </p:nvSpPr>
              <p:spPr>
                <a:xfrm>
                  <a:off x="4413250" y="1808162"/>
                  <a:ext cx="30162" cy="57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" h="36" extrusionOk="0">
                      <a:moveTo>
                        <a:pt x="9" y="0"/>
                      </a:moveTo>
                      <a:lnTo>
                        <a:pt x="0" y="16"/>
                      </a:lnTo>
                      <a:lnTo>
                        <a:pt x="6" y="35"/>
                      </a:lnTo>
                      <a:lnTo>
                        <a:pt x="18" y="21"/>
                      </a:lnTo>
                      <a:lnTo>
                        <a:pt x="9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23" name="Google Shape;123;p12"/>
                <p:cNvSpPr/>
                <p:nvPr/>
              </p:nvSpPr>
              <p:spPr>
                <a:xfrm>
                  <a:off x="4640262" y="1868487"/>
                  <a:ext cx="349250" cy="149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0" h="94" extrusionOk="0">
                      <a:moveTo>
                        <a:pt x="0" y="0"/>
                      </a:moveTo>
                      <a:lnTo>
                        <a:pt x="33" y="7"/>
                      </a:lnTo>
                      <a:lnTo>
                        <a:pt x="82" y="41"/>
                      </a:lnTo>
                      <a:lnTo>
                        <a:pt x="75" y="60"/>
                      </a:lnTo>
                      <a:lnTo>
                        <a:pt x="115" y="77"/>
                      </a:lnTo>
                      <a:lnTo>
                        <a:pt x="219" y="77"/>
                      </a:lnTo>
                      <a:lnTo>
                        <a:pt x="106" y="93"/>
                      </a:lnTo>
                      <a:lnTo>
                        <a:pt x="75" y="60"/>
                      </a:lnTo>
                      <a:lnTo>
                        <a:pt x="46" y="54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24" name="Google Shape;124;p12"/>
                <p:cNvSpPr/>
                <p:nvPr/>
              </p:nvSpPr>
              <p:spPr>
                <a:xfrm>
                  <a:off x="4918075" y="1992312"/>
                  <a:ext cx="374650" cy="3508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6" h="221" extrusionOk="0">
                      <a:moveTo>
                        <a:pt x="196" y="215"/>
                      </a:moveTo>
                      <a:lnTo>
                        <a:pt x="190" y="216"/>
                      </a:lnTo>
                      <a:lnTo>
                        <a:pt x="185" y="220"/>
                      </a:lnTo>
                      <a:lnTo>
                        <a:pt x="179" y="212"/>
                      </a:lnTo>
                      <a:lnTo>
                        <a:pt x="158" y="202"/>
                      </a:lnTo>
                      <a:lnTo>
                        <a:pt x="154" y="187"/>
                      </a:lnTo>
                      <a:lnTo>
                        <a:pt x="147" y="182"/>
                      </a:lnTo>
                      <a:lnTo>
                        <a:pt x="130" y="182"/>
                      </a:lnTo>
                      <a:lnTo>
                        <a:pt x="130" y="170"/>
                      </a:lnTo>
                      <a:lnTo>
                        <a:pt x="124" y="167"/>
                      </a:lnTo>
                      <a:lnTo>
                        <a:pt x="123" y="157"/>
                      </a:lnTo>
                      <a:lnTo>
                        <a:pt x="110" y="155"/>
                      </a:lnTo>
                      <a:lnTo>
                        <a:pt x="98" y="152"/>
                      </a:lnTo>
                      <a:lnTo>
                        <a:pt x="87" y="155"/>
                      </a:lnTo>
                      <a:lnTo>
                        <a:pt x="87" y="157"/>
                      </a:lnTo>
                      <a:lnTo>
                        <a:pt x="62" y="165"/>
                      </a:lnTo>
                      <a:lnTo>
                        <a:pt x="62" y="169"/>
                      </a:lnTo>
                      <a:lnTo>
                        <a:pt x="40" y="169"/>
                      </a:lnTo>
                      <a:lnTo>
                        <a:pt x="28" y="176"/>
                      </a:lnTo>
                      <a:lnTo>
                        <a:pt x="15" y="169"/>
                      </a:lnTo>
                      <a:lnTo>
                        <a:pt x="14" y="167"/>
                      </a:lnTo>
                      <a:lnTo>
                        <a:pt x="14" y="152"/>
                      </a:lnTo>
                      <a:lnTo>
                        <a:pt x="10" y="139"/>
                      </a:lnTo>
                      <a:lnTo>
                        <a:pt x="5" y="127"/>
                      </a:lnTo>
                      <a:lnTo>
                        <a:pt x="8" y="118"/>
                      </a:lnTo>
                      <a:lnTo>
                        <a:pt x="3" y="114"/>
                      </a:lnTo>
                      <a:lnTo>
                        <a:pt x="0" y="93"/>
                      </a:lnTo>
                      <a:lnTo>
                        <a:pt x="3" y="79"/>
                      </a:lnTo>
                      <a:lnTo>
                        <a:pt x="16" y="68"/>
                      </a:lnTo>
                      <a:lnTo>
                        <a:pt x="44" y="60"/>
                      </a:lnTo>
                      <a:lnTo>
                        <a:pt x="51" y="51"/>
                      </a:lnTo>
                      <a:lnTo>
                        <a:pt x="48" y="41"/>
                      </a:lnTo>
                      <a:lnTo>
                        <a:pt x="55" y="38"/>
                      </a:lnTo>
                      <a:lnTo>
                        <a:pt x="57" y="43"/>
                      </a:lnTo>
                      <a:lnTo>
                        <a:pt x="60" y="35"/>
                      </a:lnTo>
                      <a:lnTo>
                        <a:pt x="77" y="22"/>
                      </a:lnTo>
                      <a:lnTo>
                        <a:pt x="87" y="28"/>
                      </a:lnTo>
                      <a:lnTo>
                        <a:pt x="98" y="25"/>
                      </a:lnTo>
                      <a:lnTo>
                        <a:pt x="102" y="13"/>
                      </a:lnTo>
                      <a:lnTo>
                        <a:pt x="113" y="10"/>
                      </a:lnTo>
                      <a:lnTo>
                        <a:pt x="110" y="2"/>
                      </a:lnTo>
                      <a:lnTo>
                        <a:pt x="125" y="8"/>
                      </a:lnTo>
                      <a:lnTo>
                        <a:pt x="138" y="5"/>
                      </a:lnTo>
                      <a:lnTo>
                        <a:pt x="145" y="34"/>
                      </a:lnTo>
                      <a:lnTo>
                        <a:pt x="154" y="43"/>
                      </a:lnTo>
                      <a:lnTo>
                        <a:pt x="163" y="43"/>
                      </a:lnTo>
                      <a:lnTo>
                        <a:pt x="167" y="25"/>
                      </a:lnTo>
                      <a:lnTo>
                        <a:pt x="165" y="16"/>
                      </a:lnTo>
                      <a:lnTo>
                        <a:pt x="167" y="2"/>
                      </a:lnTo>
                      <a:lnTo>
                        <a:pt x="172" y="0"/>
                      </a:lnTo>
                      <a:lnTo>
                        <a:pt x="179" y="18"/>
                      </a:lnTo>
                      <a:lnTo>
                        <a:pt x="185" y="22"/>
                      </a:lnTo>
                      <a:lnTo>
                        <a:pt x="189" y="38"/>
                      </a:lnTo>
                      <a:lnTo>
                        <a:pt x="196" y="60"/>
                      </a:lnTo>
                      <a:lnTo>
                        <a:pt x="206" y="66"/>
                      </a:lnTo>
                      <a:lnTo>
                        <a:pt x="219" y="83"/>
                      </a:lnTo>
                      <a:lnTo>
                        <a:pt x="221" y="91"/>
                      </a:lnTo>
                      <a:lnTo>
                        <a:pt x="232" y="101"/>
                      </a:lnTo>
                      <a:lnTo>
                        <a:pt x="235" y="119"/>
                      </a:lnTo>
                      <a:lnTo>
                        <a:pt x="235" y="133"/>
                      </a:lnTo>
                      <a:lnTo>
                        <a:pt x="232" y="155"/>
                      </a:lnTo>
                      <a:lnTo>
                        <a:pt x="221" y="169"/>
                      </a:lnTo>
                      <a:lnTo>
                        <a:pt x="217" y="187"/>
                      </a:lnTo>
                      <a:lnTo>
                        <a:pt x="217" y="202"/>
                      </a:lnTo>
                      <a:lnTo>
                        <a:pt x="206" y="205"/>
                      </a:lnTo>
                      <a:lnTo>
                        <a:pt x="196" y="215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25" name="Google Shape;125;p12"/>
                <p:cNvSpPr/>
                <p:nvPr/>
              </p:nvSpPr>
              <p:spPr>
                <a:xfrm>
                  <a:off x="5216525" y="2362200"/>
                  <a:ext cx="28575" cy="428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" h="27" extrusionOk="0">
                      <a:moveTo>
                        <a:pt x="9" y="23"/>
                      </a:moveTo>
                      <a:lnTo>
                        <a:pt x="3" y="19"/>
                      </a:lnTo>
                      <a:lnTo>
                        <a:pt x="3" y="15"/>
                      </a:lnTo>
                      <a:lnTo>
                        <a:pt x="3" y="11"/>
                      </a:lnTo>
                      <a:lnTo>
                        <a:pt x="2" y="7"/>
                      </a:lnTo>
                      <a:lnTo>
                        <a:pt x="0" y="0"/>
                      </a:lnTo>
                      <a:lnTo>
                        <a:pt x="3" y="0"/>
                      </a:lnTo>
                      <a:lnTo>
                        <a:pt x="9" y="4"/>
                      </a:lnTo>
                      <a:lnTo>
                        <a:pt x="12" y="3"/>
                      </a:lnTo>
                      <a:lnTo>
                        <a:pt x="13" y="3"/>
                      </a:lnTo>
                      <a:lnTo>
                        <a:pt x="17" y="0"/>
                      </a:lnTo>
                      <a:lnTo>
                        <a:pt x="17" y="11"/>
                      </a:lnTo>
                      <a:lnTo>
                        <a:pt x="15" y="15"/>
                      </a:lnTo>
                      <a:lnTo>
                        <a:pt x="13" y="19"/>
                      </a:lnTo>
                      <a:lnTo>
                        <a:pt x="13" y="22"/>
                      </a:lnTo>
                      <a:lnTo>
                        <a:pt x="12" y="23"/>
                      </a:lnTo>
                      <a:lnTo>
                        <a:pt x="12" y="26"/>
                      </a:lnTo>
                      <a:lnTo>
                        <a:pt x="9" y="23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26" name="Google Shape;126;p12"/>
                <p:cNvSpPr/>
                <p:nvPr/>
              </p:nvSpPr>
              <p:spPr>
                <a:xfrm>
                  <a:off x="3910012" y="1960562"/>
                  <a:ext cx="41275" cy="168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" h="106" extrusionOk="0">
                      <a:moveTo>
                        <a:pt x="3" y="37"/>
                      </a:moveTo>
                      <a:lnTo>
                        <a:pt x="13" y="28"/>
                      </a:lnTo>
                      <a:lnTo>
                        <a:pt x="20" y="0"/>
                      </a:lnTo>
                      <a:lnTo>
                        <a:pt x="25" y="42"/>
                      </a:lnTo>
                      <a:lnTo>
                        <a:pt x="17" y="94"/>
                      </a:lnTo>
                      <a:lnTo>
                        <a:pt x="0" y="105"/>
                      </a:lnTo>
                      <a:lnTo>
                        <a:pt x="0" y="80"/>
                      </a:lnTo>
                      <a:lnTo>
                        <a:pt x="5" y="64"/>
                      </a:lnTo>
                      <a:lnTo>
                        <a:pt x="3" y="37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</p:grpSp>
      </p:grpSp>
      <p:sp>
        <p:nvSpPr>
          <p:cNvPr id="127" name="Google Shape;127;p12"/>
          <p:cNvSpPr txBox="1">
            <a:spLocks noGrp="1"/>
          </p:cNvSpPr>
          <p:nvPr>
            <p:ph type="title"/>
          </p:nvPr>
        </p:nvSpPr>
        <p:spPr>
          <a:xfrm>
            <a:off x="685800" y="2857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28" name="Google Shape;128;p12"/>
          <p:cNvSpPr txBox="1">
            <a:spLocks noGrp="1"/>
          </p:cNvSpPr>
          <p:nvPr>
            <p:ph type="body" idx="1"/>
          </p:nvPr>
        </p:nvSpPr>
        <p:spPr>
          <a:xfrm>
            <a:off x="685800" y="165735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>
            <a:lvl1pPr marL="457200" marR="0" lvl="0" indent="-381000" algn="l" rtl="0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–"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27660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1560"/>
              <a:buFont typeface="Arial"/>
              <a:buChar char="●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29" name="Google Shape;129;p12"/>
          <p:cNvSpPr txBox="1">
            <a:spLocks noGrp="1"/>
          </p:cNvSpPr>
          <p:nvPr>
            <p:ph type="dt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0" name="Google Shape;130;p12"/>
          <p:cNvSpPr txBox="1">
            <a:spLocks noGrp="1"/>
          </p:cNvSpPr>
          <p:nvPr>
            <p:ph type="ftr" idx="11"/>
          </p:nvPr>
        </p:nvSpPr>
        <p:spPr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1" name="Google Shape;131;p12"/>
          <p:cNvSpPr txBox="1">
            <a:spLocks noGrp="1"/>
          </p:cNvSpPr>
          <p:nvPr>
            <p:ph type="sldNum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about:blank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about:blank" TargetMode="Externa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Relationship Id="rId4" Type="http://schemas.openxmlformats.org/officeDocument/2006/relationships/hyperlink" Target="about:blank" TargetMode="Externa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hyperlink" Target="about:blank" TargetMode="External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hyperlink" Target="about:blank" TargetMode="External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14.pn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4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fld>
            <a:endParaRPr/>
          </a:p>
        </p:txBody>
      </p:sp>
      <p:sp>
        <p:nvSpPr>
          <p:cNvPr id="143" name="Google Shape;143;p14"/>
          <p:cNvSpPr txBox="1">
            <a:spLocks noGrp="1"/>
          </p:cNvSpPr>
          <p:nvPr>
            <p:ph type="title"/>
          </p:nvPr>
        </p:nvSpPr>
        <p:spPr>
          <a:xfrm>
            <a:off x="533400" y="2286000"/>
            <a:ext cx="77724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Times New Roman"/>
              <a:buNone/>
            </a:pPr>
            <a:r>
              <a:rPr lang="en-US" sz="36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Chapter 11 Inheritance and Polymorphism</a:t>
            </a:r>
            <a:br>
              <a:rPr lang="en-US" sz="36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br>
              <a:rPr lang="en-US" sz="36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3600" b="1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(Polymorphism)</a:t>
            </a:r>
            <a:endParaRPr/>
          </a:p>
        </p:txBody>
      </p:sp>
      <p:sp>
        <p:nvSpPr>
          <p:cNvPr id="144" name="Google Shape;144;p14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3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fld>
            <a:endParaRPr/>
          </a:p>
        </p:txBody>
      </p:sp>
      <p:sp>
        <p:nvSpPr>
          <p:cNvPr id="225" name="Google Shape;225;p23"/>
          <p:cNvSpPr txBox="1">
            <a:spLocks noGrp="1"/>
          </p:cNvSpPr>
          <p:nvPr>
            <p:ph type="title"/>
          </p:nvPr>
        </p:nvSpPr>
        <p:spPr>
          <a:xfrm>
            <a:off x="685800" y="228600"/>
            <a:ext cx="77724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Polymorphism</a:t>
            </a:r>
            <a:endParaRPr/>
          </a:p>
        </p:txBody>
      </p:sp>
      <p:sp>
        <p:nvSpPr>
          <p:cNvPr id="226" name="Google Shape;226;p23"/>
          <p:cNvSpPr txBox="1"/>
          <p:nvPr/>
        </p:nvSpPr>
        <p:spPr>
          <a:xfrm>
            <a:off x="457200" y="1219200"/>
            <a:ext cx="8458200" cy="28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class defines a type.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type defined by a subclass is called a </a:t>
            </a:r>
            <a:r>
              <a:rPr lang="en-US" sz="3200" b="0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subtype</a:t>
            </a: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 type defined by its superclass is called a </a:t>
            </a:r>
            <a:r>
              <a:rPr lang="en-US" sz="3200" b="0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supertype</a:t>
            </a: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Therefore, you can say that </a:t>
            </a:r>
            <a:r>
              <a:rPr lang="en-US" sz="3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Circle</a:t>
            </a: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is a subtype of </a:t>
            </a:r>
            <a:r>
              <a:rPr lang="en-US" sz="3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Shape</a:t>
            </a: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and </a:t>
            </a:r>
            <a:r>
              <a:rPr lang="en-US" sz="3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Shape </a:t>
            </a: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 a supertype for </a:t>
            </a:r>
            <a:r>
              <a:rPr lang="en-US" sz="3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Circle</a:t>
            </a: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/>
          </a:p>
        </p:txBody>
      </p:sp>
      <p:sp>
        <p:nvSpPr>
          <p:cNvPr id="227" name="Google Shape;227;p23"/>
          <p:cNvSpPr/>
          <p:nvPr/>
        </p:nvSpPr>
        <p:spPr>
          <a:xfrm>
            <a:off x="5486400" y="5257800"/>
            <a:ext cx="3124200" cy="4572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  <a:effectLst>
            <a:outerShdw blurRad="63500" dist="17960" dir="270000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Times New Roman"/>
              <a:buNone/>
            </a:pPr>
            <a:r>
              <a:rPr lang="en-US" sz="2400" b="0" i="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PolymorphismDemo</a:t>
            </a:r>
            <a:endParaRPr/>
          </a:p>
        </p:txBody>
      </p:sp>
      <p:sp>
        <p:nvSpPr>
          <p:cNvPr id="228" name="Google Shape;228;p23"/>
          <p:cNvSpPr/>
          <p:nvPr/>
        </p:nvSpPr>
        <p:spPr>
          <a:xfrm>
            <a:off x="5486400" y="5867400"/>
            <a:ext cx="1600200" cy="381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38A1BA"/>
          </a:solidFill>
          <a:ln>
            <a:noFill/>
          </a:ln>
          <a:effectLst>
            <a:outerShdw blurRad="63500" dist="17960" dir="2700000">
              <a:srgbClr val="22617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ok Antiqua"/>
              <a:buNone/>
            </a:pPr>
            <a:r>
              <a:rPr lang="en-US" sz="2400" b="0" i="0" u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Run</a:t>
            </a:r>
            <a:endParaRPr/>
          </a:p>
        </p:txBody>
      </p:sp>
      <p:sp>
        <p:nvSpPr>
          <p:cNvPr id="229" name="Google Shape;229;p23"/>
          <p:cNvSpPr/>
          <p:nvPr/>
        </p:nvSpPr>
        <p:spPr>
          <a:xfrm>
            <a:off x="4876800" y="5257800"/>
            <a:ext cx="468312" cy="5762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  <a:moveTo>
                  <a:pt x="26250" y="23430"/>
                </a:moveTo>
                <a:lnTo>
                  <a:pt x="71250" y="23430"/>
                </a:lnTo>
                <a:lnTo>
                  <a:pt x="93750" y="41715"/>
                </a:lnTo>
                <a:lnTo>
                  <a:pt x="93750" y="96570"/>
                </a:lnTo>
                <a:lnTo>
                  <a:pt x="26250" y="96570"/>
                </a:lnTo>
                <a:close/>
              </a:path>
              <a:path w="120000" h="120000" fill="darkenLess" extrusionOk="0">
                <a:moveTo>
                  <a:pt x="26250" y="23430"/>
                </a:moveTo>
                <a:lnTo>
                  <a:pt x="71250" y="23430"/>
                </a:lnTo>
                <a:lnTo>
                  <a:pt x="71250" y="41715"/>
                </a:lnTo>
                <a:lnTo>
                  <a:pt x="93750" y="41715"/>
                </a:lnTo>
                <a:lnTo>
                  <a:pt x="93750" y="96570"/>
                </a:lnTo>
                <a:lnTo>
                  <a:pt x="26250" y="96570"/>
                </a:lnTo>
                <a:close/>
              </a:path>
              <a:path w="120000" h="120000" fill="darken" extrusionOk="0">
                <a:moveTo>
                  <a:pt x="71250" y="23430"/>
                </a:moveTo>
                <a:lnTo>
                  <a:pt x="71250" y="41715"/>
                </a:lnTo>
                <a:lnTo>
                  <a:pt x="93750" y="41715"/>
                </a:lnTo>
                <a:close/>
              </a:path>
              <a:path w="120000" h="120000" fill="none" extrusionOk="0">
                <a:moveTo>
                  <a:pt x="26250" y="23430"/>
                </a:moveTo>
                <a:lnTo>
                  <a:pt x="71250" y="23430"/>
                </a:lnTo>
                <a:lnTo>
                  <a:pt x="93750" y="41715"/>
                </a:lnTo>
                <a:lnTo>
                  <a:pt x="93750" y="96570"/>
                </a:lnTo>
                <a:lnTo>
                  <a:pt x="26250" y="96570"/>
                </a:lnTo>
                <a:close/>
                <a:moveTo>
                  <a:pt x="93750" y="41715"/>
                </a:moveTo>
                <a:lnTo>
                  <a:pt x="71250" y="41715"/>
                </a:lnTo>
                <a:lnTo>
                  <a:pt x="71250" y="23430"/>
                </a:lnTo>
              </a:path>
              <a:path w="120000" h="120000" fill="none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4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7630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Polymorphism</a:t>
            </a:r>
            <a:endParaRPr/>
          </a:p>
        </p:txBody>
      </p:sp>
      <p:sp>
        <p:nvSpPr>
          <p:cNvPr id="235" name="Google Shape;235;p24"/>
          <p:cNvSpPr txBox="1"/>
          <p:nvPr/>
        </p:nvSpPr>
        <p:spPr>
          <a:xfrm>
            <a:off x="228600" y="914400"/>
            <a:ext cx="4876800" cy="4494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Person {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public String 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toString() {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"Person";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//****************************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rgbClr val="0070C0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Student 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extends 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Person {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public String 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toString() {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"Student";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//****************************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rgbClr val="0070C0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GraduateStudent 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extends 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Student {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endParaRPr sz="1600" b="1" i="0" u="non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55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ourier New"/>
              <a:buNone/>
            </a:pPr>
            <a:r>
              <a:rPr lang="en-US" sz="11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36" name="Google Shape;236;p24"/>
          <p:cNvSpPr txBox="1"/>
          <p:nvPr/>
        </p:nvSpPr>
        <p:spPr>
          <a:xfrm>
            <a:off x="4724400" y="933450"/>
            <a:ext cx="4343400" cy="3954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PolymorphismDemo {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public static void 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     main(String[] args) {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endParaRPr sz="1600" b="1" i="0" u="non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m(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GraduateStudent());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m(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Student());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m(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Person());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m(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Object());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rgbClr val="0070C0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static void 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m(Object x) {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System.out.println(x.toString());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 i="0" u="non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37" name="Google Shape;237;p24"/>
          <p:cNvSpPr txBox="1"/>
          <p:nvPr/>
        </p:nvSpPr>
        <p:spPr>
          <a:xfrm>
            <a:off x="1600200" y="4592637"/>
            <a:ext cx="5791200" cy="1292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 m takes a parameter of the Object type. You can invoke it with any object.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38" name="Google Shape;238;p24"/>
          <p:cNvCxnSpPr/>
          <p:nvPr/>
        </p:nvCxnSpPr>
        <p:spPr>
          <a:xfrm rot="10800000" flipH="1">
            <a:off x="5257800" y="3657600"/>
            <a:ext cx="1828800" cy="990600"/>
          </a:xfrm>
          <a:prstGeom prst="straightConnector1">
            <a:avLst/>
          </a:prstGeom>
          <a:noFill/>
          <a:ln w="12700" cap="flat" cmpd="sng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239" name="Google Shape;239;p24"/>
          <p:cNvSpPr txBox="1"/>
          <p:nvPr/>
        </p:nvSpPr>
        <p:spPr>
          <a:xfrm>
            <a:off x="7086600" y="3393830"/>
            <a:ext cx="457200" cy="381000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5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7630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Polymorphism</a:t>
            </a:r>
            <a:endParaRPr/>
          </a:p>
        </p:txBody>
      </p:sp>
      <p:sp>
        <p:nvSpPr>
          <p:cNvPr id="245" name="Google Shape;245;p25"/>
          <p:cNvSpPr txBox="1"/>
          <p:nvPr/>
        </p:nvSpPr>
        <p:spPr>
          <a:xfrm>
            <a:off x="685800" y="4419600"/>
            <a:ext cx="6934200" cy="3108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feature is known as </a:t>
            </a:r>
            <a:r>
              <a:rPr lang="en-US" sz="1600" b="0" i="1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polymorphism</a:t>
            </a:r>
            <a:r>
              <a:rPr lang="en-US" sz="16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Object x = new GraduateStudets();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Object x = new Student();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Object x = new Person();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Object x = new Object();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endParaRPr sz="1600" b="0" i="0" u="non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endParaRPr sz="2000" b="0" i="0" u="non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6" name="Google Shape;246;p25"/>
          <p:cNvSpPr txBox="1"/>
          <p:nvPr/>
        </p:nvSpPr>
        <p:spPr>
          <a:xfrm>
            <a:off x="381000" y="914400"/>
            <a:ext cx="4876800" cy="4494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Person {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public String 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toString() {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"Person";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//****************************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rgbClr val="0070C0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Student 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extends 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Person {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public String 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toString() {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"Student";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//****************************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rgbClr val="0070C0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GraduateStudent 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extends 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Student {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endParaRPr sz="1600" b="1" i="0" u="non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55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ourier New"/>
              <a:buNone/>
            </a:pPr>
            <a:r>
              <a:rPr lang="en-US" sz="11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47" name="Google Shape;247;p25"/>
          <p:cNvSpPr txBox="1"/>
          <p:nvPr/>
        </p:nvSpPr>
        <p:spPr>
          <a:xfrm>
            <a:off x="4876800" y="933450"/>
            <a:ext cx="4343400" cy="3954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PolymorphismDemo {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public static void 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     main(String[] args) {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endParaRPr sz="1600" b="1" i="0" u="non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m(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GraduateStudent());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m(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Student());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m(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Person());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m(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Object());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rgbClr val="0070C0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static void 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m(Object x) {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System.out.println(x.toString());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 i="0" u="non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6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7630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Generic Programming</a:t>
            </a:r>
            <a:endParaRPr/>
          </a:p>
        </p:txBody>
      </p:sp>
      <p:sp>
        <p:nvSpPr>
          <p:cNvPr id="253" name="Google Shape;253;p26"/>
          <p:cNvSpPr txBox="1"/>
          <p:nvPr/>
        </p:nvSpPr>
        <p:spPr>
          <a:xfrm>
            <a:off x="1543050" y="4622800"/>
            <a:ext cx="6134100" cy="1570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Polymorphism allows methods to be used generically for a wide range of object arguments. This is known as generic programming. </a:t>
            </a:r>
            <a:endParaRPr/>
          </a:p>
        </p:txBody>
      </p:sp>
      <p:sp>
        <p:nvSpPr>
          <p:cNvPr id="254" name="Google Shape;254;p26"/>
          <p:cNvSpPr txBox="1"/>
          <p:nvPr/>
        </p:nvSpPr>
        <p:spPr>
          <a:xfrm>
            <a:off x="7315200" y="3276600"/>
            <a:ext cx="1143000" cy="381000"/>
          </a:xfrm>
          <a:prstGeom prst="rect">
            <a:avLst/>
          </a:prstGeom>
          <a:noFill/>
          <a:ln w="12700" cap="flat" cmpd="sng">
            <a:solidFill>
              <a:srgbClr val="FF5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55" name="Google Shape;255;p26"/>
          <p:cNvCxnSpPr/>
          <p:nvPr/>
        </p:nvCxnSpPr>
        <p:spPr>
          <a:xfrm rot="10800000" flipH="1">
            <a:off x="6172200" y="3657600"/>
            <a:ext cx="1295400" cy="990600"/>
          </a:xfrm>
          <a:prstGeom prst="straightConnector1">
            <a:avLst/>
          </a:prstGeom>
          <a:noFill/>
          <a:ln w="12700" cap="flat" cmpd="sng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256" name="Google Shape;256;p26"/>
          <p:cNvSpPr txBox="1"/>
          <p:nvPr/>
        </p:nvSpPr>
        <p:spPr>
          <a:xfrm>
            <a:off x="228600" y="915987"/>
            <a:ext cx="4876800" cy="4494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Person {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public String 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toString() {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"Person";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//****************************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rgbClr val="0070C0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Student 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extends 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Person {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public String 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toString() {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"Student";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//****************************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rgbClr val="0070C0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GraduateStudent 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extends 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Student {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endParaRPr sz="1600" b="1" i="0" u="non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55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ourier New"/>
              <a:buNone/>
            </a:pPr>
            <a:r>
              <a:rPr lang="en-US" sz="11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57" name="Google Shape;257;p26"/>
          <p:cNvSpPr txBox="1"/>
          <p:nvPr/>
        </p:nvSpPr>
        <p:spPr>
          <a:xfrm>
            <a:off x="4724400" y="935037"/>
            <a:ext cx="4343400" cy="3954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PolymorphismDemo {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public static void 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     main(String[] args) {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endParaRPr sz="1600" b="1" i="0" u="non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m(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GraduateStudent());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m(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Student());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m(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Person());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m(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Object());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rgbClr val="0070C0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static void 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m(Object x) {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System.out.println(x.toString());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 i="0" u="non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7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7630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Dynamic Binding</a:t>
            </a:r>
            <a:endParaRPr/>
          </a:p>
        </p:txBody>
      </p:sp>
      <p:sp>
        <p:nvSpPr>
          <p:cNvPr id="263" name="Google Shape;263;p27"/>
          <p:cNvSpPr txBox="1"/>
          <p:nvPr/>
        </p:nvSpPr>
        <p:spPr>
          <a:xfrm>
            <a:off x="762000" y="4956175"/>
            <a:ext cx="6934200" cy="708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Which implementation is used will be determined dynamically by the Java Virtual Machine at runtime.</a:t>
            </a:r>
            <a:endParaRPr/>
          </a:p>
        </p:txBody>
      </p:sp>
      <p:sp>
        <p:nvSpPr>
          <p:cNvPr id="264" name="Google Shape;264;p27"/>
          <p:cNvSpPr txBox="1"/>
          <p:nvPr/>
        </p:nvSpPr>
        <p:spPr>
          <a:xfrm>
            <a:off x="1828800" y="4471987"/>
            <a:ext cx="6934200" cy="46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Which toString will be implemented ????</a:t>
            </a:r>
            <a:endParaRPr/>
          </a:p>
        </p:txBody>
      </p:sp>
      <p:sp>
        <p:nvSpPr>
          <p:cNvPr id="265" name="Google Shape;265;p27"/>
          <p:cNvSpPr txBox="1"/>
          <p:nvPr/>
        </p:nvSpPr>
        <p:spPr>
          <a:xfrm>
            <a:off x="1257300" y="5791200"/>
            <a:ext cx="6934200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capability is known as </a:t>
            </a:r>
            <a:r>
              <a:rPr lang="en-US" sz="2400" b="0" i="1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dynamic binding</a:t>
            </a: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/>
          </a:p>
        </p:txBody>
      </p:sp>
      <p:sp>
        <p:nvSpPr>
          <p:cNvPr id="266" name="Google Shape;266;p27"/>
          <p:cNvSpPr txBox="1"/>
          <p:nvPr/>
        </p:nvSpPr>
        <p:spPr>
          <a:xfrm>
            <a:off x="228600" y="914400"/>
            <a:ext cx="4876800" cy="4494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Person {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public String 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toString() {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"Person";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//****************************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rgbClr val="0070C0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Student 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extends 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Person {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public String 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toString() {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"Student";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//****************************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rgbClr val="0070C0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GraduateStudent 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extends 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Student {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endParaRPr sz="1600" b="1" i="0" u="non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55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ourier New"/>
              <a:buNone/>
            </a:pPr>
            <a:r>
              <a:rPr lang="en-US" sz="11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67" name="Google Shape;267;p27"/>
          <p:cNvSpPr txBox="1"/>
          <p:nvPr/>
        </p:nvSpPr>
        <p:spPr>
          <a:xfrm>
            <a:off x="4724400" y="933450"/>
            <a:ext cx="4343400" cy="3954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PolymorphismDemo {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public static void 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     main(String[] args) {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endParaRPr sz="1600" b="1" i="0" u="non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m(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GraduateStudent());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m(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Student());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m(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Person());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m(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Object());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rgbClr val="0070C0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static void </a:t>
            </a: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m(Object x) {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System.out.println(x.toString());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 i="0" u="non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9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15</a:t>
            </a:fld>
            <a:endParaRPr/>
          </a:p>
        </p:txBody>
      </p:sp>
      <p:sp>
        <p:nvSpPr>
          <p:cNvPr id="290" name="Google Shape;290;p29"/>
          <p:cNvSpPr txBox="1">
            <a:spLocks noGrp="1"/>
          </p:cNvSpPr>
          <p:nvPr>
            <p:ph type="title"/>
          </p:nvPr>
        </p:nvSpPr>
        <p:spPr>
          <a:xfrm>
            <a:off x="1981200" y="304800"/>
            <a:ext cx="777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Times New Roman"/>
              <a:buNone/>
            </a:pPr>
            <a:r>
              <a:rPr lang="en-US" sz="40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Dynamic Binding</a:t>
            </a:r>
            <a:endParaRPr/>
          </a:p>
        </p:txBody>
      </p:sp>
      <p:grpSp>
        <p:nvGrpSpPr>
          <p:cNvPr id="291" name="Google Shape;291;p29"/>
          <p:cNvGrpSpPr/>
          <p:nvPr/>
        </p:nvGrpSpPr>
        <p:grpSpPr>
          <a:xfrm>
            <a:off x="1295400" y="1828800"/>
            <a:ext cx="685800" cy="708025"/>
            <a:chOff x="0" y="0"/>
            <a:chExt cx="2147483647" cy="2147483646"/>
          </a:xfrm>
        </p:grpSpPr>
        <p:sp>
          <p:nvSpPr>
            <p:cNvPr id="292" name="Google Shape;292;p29"/>
            <p:cNvSpPr txBox="1"/>
            <p:nvPr/>
          </p:nvSpPr>
          <p:spPr>
            <a:xfrm>
              <a:off x="0" y="0"/>
              <a:ext cx="2147483647" cy="2147483646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None/>
              </a:pPr>
              <a:r>
                <a:rPr lang="en-US"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</a:t>
              </a:r>
              <a:r>
                <a:rPr lang="en-US" sz="2400" b="0" i="0" u="none" baseline="-250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n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imes New Roman"/>
                <a:buNone/>
              </a:pPr>
              <a:r>
                <a:rPr lang="en-US" sz="16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m()</a:t>
              </a:r>
              <a:endParaRPr/>
            </a:p>
          </p:txBody>
        </p:sp>
        <p:cxnSp>
          <p:nvCxnSpPr>
            <p:cNvPr id="293" name="Google Shape;293;p29"/>
            <p:cNvCxnSpPr/>
            <p:nvPr/>
          </p:nvCxnSpPr>
          <p:spPr>
            <a:xfrm>
              <a:off x="0" y="1386988627"/>
              <a:ext cx="2147483647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grpSp>
        <p:nvGrpSpPr>
          <p:cNvPr id="294" name="Google Shape;294;p29"/>
          <p:cNvGrpSpPr/>
          <p:nvPr/>
        </p:nvGrpSpPr>
        <p:grpSpPr>
          <a:xfrm>
            <a:off x="1295400" y="2827337"/>
            <a:ext cx="685800" cy="706437"/>
            <a:chOff x="0" y="0"/>
            <a:chExt cx="2147483647" cy="2147483646"/>
          </a:xfrm>
        </p:grpSpPr>
        <p:sp>
          <p:nvSpPr>
            <p:cNvPr id="295" name="Google Shape;295;p29"/>
            <p:cNvSpPr txBox="1"/>
            <p:nvPr/>
          </p:nvSpPr>
          <p:spPr>
            <a:xfrm>
              <a:off x="0" y="0"/>
              <a:ext cx="2147483647" cy="2147483646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None/>
              </a:pPr>
              <a:r>
                <a:rPr lang="en-US"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</a:t>
              </a:r>
              <a:r>
                <a:rPr lang="en-US" sz="2400" b="0" i="0" u="none" baseline="-250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3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imes New Roman"/>
                <a:buNone/>
              </a:pPr>
              <a:r>
                <a:rPr lang="en-US" sz="16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m()</a:t>
              </a:r>
              <a:endParaRPr/>
            </a:p>
          </p:txBody>
        </p:sp>
        <p:cxnSp>
          <p:nvCxnSpPr>
            <p:cNvPr id="296" name="Google Shape;296;p29"/>
            <p:cNvCxnSpPr/>
            <p:nvPr/>
          </p:nvCxnSpPr>
          <p:spPr>
            <a:xfrm>
              <a:off x="0" y="1386988627"/>
              <a:ext cx="2147483647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grpSp>
        <p:nvGrpSpPr>
          <p:cNvPr id="297" name="Google Shape;297;p29"/>
          <p:cNvGrpSpPr/>
          <p:nvPr/>
        </p:nvGrpSpPr>
        <p:grpSpPr>
          <a:xfrm>
            <a:off x="1295400" y="3913187"/>
            <a:ext cx="685800" cy="708025"/>
            <a:chOff x="0" y="0"/>
            <a:chExt cx="2147483647" cy="2147483646"/>
          </a:xfrm>
        </p:grpSpPr>
        <p:sp>
          <p:nvSpPr>
            <p:cNvPr id="298" name="Google Shape;298;p29"/>
            <p:cNvSpPr txBox="1"/>
            <p:nvPr/>
          </p:nvSpPr>
          <p:spPr>
            <a:xfrm>
              <a:off x="0" y="0"/>
              <a:ext cx="2147483647" cy="2147483646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None/>
              </a:pPr>
              <a:r>
                <a:rPr lang="en-US"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</a:t>
              </a:r>
              <a:r>
                <a:rPr lang="en-US" sz="2400" b="0" i="0" u="none" baseline="-250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2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imes New Roman"/>
                <a:buNone/>
              </a:pPr>
              <a:r>
                <a:rPr lang="en-US" sz="16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m()</a:t>
              </a:r>
              <a:endParaRPr/>
            </a:p>
          </p:txBody>
        </p:sp>
        <p:cxnSp>
          <p:nvCxnSpPr>
            <p:cNvPr id="299" name="Google Shape;299;p29"/>
            <p:cNvCxnSpPr/>
            <p:nvPr/>
          </p:nvCxnSpPr>
          <p:spPr>
            <a:xfrm>
              <a:off x="0" y="1386988627"/>
              <a:ext cx="2147483647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grpSp>
        <p:nvGrpSpPr>
          <p:cNvPr id="300" name="Google Shape;300;p29"/>
          <p:cNvGrpSpPr/>
          <p:nvPr/>
        </p:nvGrpSpPr>
        <p:grpSpPr>
          <a:xfrm>
            <a:off x="1295400" y="5029200"/>
            <a:ext cx="685800" cy="708025"/>
            <a:chOff x="0" y="0"/>
            <a:chExt cx="2147483647" cy="2147483646"/>
          </a:xfrm>
        </p:grpSpPr>
        <p:sp>
          <p:nvSpPr>
            <p:cNvPr id="301" name="Google Shape;301;p29"/>
            <p:cNvSpPr txBox="1"/>
            <p:nvPr/>
          </p:nvSpPr>
          <p:spPr>
            <a:xfrm>
              <a:off x="0" y="0"/>
              <a:ext cx="2147483647" cy="2147483646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None/>
              </a:pPr>
              <a:r>
                <a:rPr lang="en-US"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</a:t>
              </a:r>
              <a:r>
                <a:rPr lang="en-US" sz="2400" b="0" i="0" u="none" baseline="-250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1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imes New Roman"/>
                <a:buNone/>
              </a:pPr>
              <a:r>
                <a:rPr lang="en-US" sz="16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m()</a:t>
              </a:r>
              <a:endParaRPr/>
            </a:p>
          </p:txBody>
        </p:sp>
        <p:cxnSp>
          <p:nvCxnSpPr>
            <p:cNvPr id="302" name="Google Shape;302;p29"/>
            <p:cNvCxnSpPr/>
            <p:nvPr/>
          </p:nvCxnSpPr>
          <p:spPr>
            <a:xfrm>
              <a:off x="0" y="1386988627"/>
              <a:ext cx="2147483647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cxnSp>
        <p:nvCxnSpPr>
          <p:cNvPr id="303" name="Google Shape;303;p29"/>
          <p:cNvCxnSpPr/>
          <p:nvPr/>
        </p:nvCxnSpPr>
        <p:spPr>
          <a:xfrm rot="10800000">
            <a:off x="1638300" y="2536825"/>
            <a:ext cx="0" cy="290512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304" name="Google Shape;304;p29"/>
          <p:cNvCxnSpPr/>
          <p:nvPr/>
        </p:nvCxnSpPr>
        <p:spPr>
          <a:xfrm rot="10800000">
            <a:off x="1638300" y="3533775"/>
            <a:ext cx="0" cy="379412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305" name="Google Shape;305;p29"/>
          <p:cNvCxnSpPr/>
          <p:nvPr/>
        </p:nvCxnSpPr>
        <p:spPr>
          <a:xfrm rot="10800000">
            <a:off x="1600200" y="4649787"/>
            <a:ext cx="0" cy="379412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306" name="Google Shape;306;p29"/>
          <p:cNvSpPr txBox="1"/>
          <p:nvPr/>
        </p:nvSpPr>
        <p:spPr>
          <a:xfrm>
            <a:off x="2362200" y="1447800"/>
            <a:ext cx="6096000" cy="35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r>
              <a:rPr lang="en-US" sz="2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Suppose :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endParaRPr sz="26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r>
              <a:rPr lang="en-US" sz="26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r>
              <a:rPr lang="en-US" sz="2600" b="1" i="0" u="none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  </a:t>
            </a:r>
            <a:r>
              <a:rPr lang="en-US" sz="26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 = new C</a:t>
            </a:r>
            <a:r>
              <a:rPr lang="en-US" sz="2600" b="1" i="0" u="none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en-US" sz="26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();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r>
              <a:rPr lang="en-US" sz="26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o.m();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endParaRPr sz="26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rgbClr val="FF0000"/>
              </a:buClr>
              <a:buSzPts val="2600"/>
              <a:buFont typeface="Times New Roman"/>
              <a:buNone/>
            </a:pPr>
            <a:r>
              <a:rPr lang="en-US" sz="26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Which m will be implemented ????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600" b="0" i="0" u="non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7" name="Google Shape;307;p29"/>
          <p:cNvSpPr/>
          <p:nvPr/>
        </p:nvSpPr>
        <p:spPr>
          <a:xfrm>
            <a:off x="990600" y="5334000"/>
            <a:ext cx="1371600" cy="685800"/>
          </a:xfrm>
          <a:prstGeom prst="ellipse">
            <a:avLst/>
          </a:prstGeom>
          <a:noFill/>
          <a:ln w="12700" cap="flat" cmpd="sng">
            <a:solidFill>
              <a:srgbClr val="FF5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08" name="Google Shape;308;p29" descr="Image result for thin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9050" y="7937"/>
            <a:ext cx="3371850" cy="1352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30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16</a:t>
            </a:fld>
            <a:endParaRPr/>
          </a:p>
        </p:txBody>
      </p:sp>
      <p:sp>
        <p:nvSpPr>
          <p:cNvPr id="314" name="Google Shape;314;p30"/>
          <p:cNvSpPr txBox="1">
            <a:spLocks noGrp="1"/>
          </p:cNvSpPr>
          <p:nvPr>
            <p:ph type="title"/>
          </p:nvPr>
        </p:nvSpPr>
        <p:spPr>
          <a:xfrm>
            <a:off x="1955800" y="325437"/>
            <a:ext cx="777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Times New Roman"/>
              <a:buNone/>
            </a:pPr>
            <a:r>
              <a:rPr lang="en-US" sz="40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Dynamic Binding</a:t>
            </a:r>
            <a:endParaRPr/>
          </a:p>
        </p:txBody>
      </p:sp>
      <p:grpSp>
        <p:nvGrpSpPr>
          <p:cNvPr id="315" name="Google Shape;315;p30"/>
          <p:cNvGrpSpPr/>
          <p:nvPr/>
        </p:nvGrpSpPr>
        <p:grpSpPr>
          <a:xfrm>
            <a:off x="1295400" y="1828800"/>
            <a:ext cx="685800" cy="708025"/>
            <a:chOff x="0" y="0"/>
            <a:chExt cx="2147483647" cy="2147483646"/>
          </a:xfrm>
        </p:grpSpPr>
        <p:sp>
          <p:nvSpPr>
            <p:cNvPr id="316" name="Google Shape;316;p30"/>
            <p:cNvSpPr txBox="1"/>
            <p:nvPr/>
          </p:nvSpPr>
          <p:spPr>
            <a:xfrm>
              <a:off x="0" y="0"/>
              <a:ext cx="2147483647" cy="2147483646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None/>
              </a:pPr>
              <a:r>
                <a:rPr lang="en-US"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</a:t>
              </a:r>
              <a:r>
                <a:rPr lang="en-US" sz="2400" b="0" i="0" u="none" baseline="-250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n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imes New Roman"/>
                <a:buNone/>
              </a:pPr>
              <a:r>
                <a:rPr lang="en-US" sz="16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m()</a:t>
              </a:r>
              <a:endParaRPr/>
            </a:p>
          </p:txBody>
        </p:sp>
        <p:cxnSp>
          <p:nvCxnSpPr>
            <p:cNvPr id="317" name="Google Shape;317;p30"/>
            <p:cNvCxnSpPr/>
            <p:nvPr/>
          </p:nvCxnSpPr>
          <p:spPr>
            <a:xfrm>
              <a:off x="0" y="1386988627"/>
              <a:ext cx="2147483647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grpSp>
        <p:nvGrpSpPr>
          <p:cNvPr id="318" name="Google Shape;318;p30"/>
          <p:cNvGrpSpPr/>
          <p:nvPr/>
        </p:nvGrpSpPr>
        <p:grpSpPr>
          <a:xfrm>
            <a:off x="1295400" y="2827337"/>
            <a:ext cx="685800" cy="706437"/>
            <a:chOff x="0" y="0"/>
            <a:chExt cx="2147483647" cy="2147483646"/>
          </a:xfrm>
        </p:grpSpPr>
        <p:sp>
          <p:nvSpPr>
            <p:cNvPr id="319" name="Google Shape;319;p30"/>
            <p:cNvSpPr txBox="1"/>
            <p:nvPr/>
          </p:nvSpPr>
          <p:spPr>
            <a:xfrm>
              <a:off x="0" y="0"/>
              <a:ext cx="2147483647" cy="2147483646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None/>
              </a:pPr>
              <a:r>
                <a:rPr lang="en-US"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</a:t>
              </a:r>
              <a:r>
                <a:rPr lang="en-US" sz="2400" b="0" i="0" u="none" baseline="-250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3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imes New Roman"/>
                <a:buNone/>
              </a:pPr>
              <a:r>
                <a:rPr lang="en-US" sz="16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m()</a:t>
              </a:r>
              <a:endParaRPr/>
            </a:p>
          </p:txBody>
        </p:sp>
        <p:cxnSp>
          <p:nvCxnSpPr>
            <p:cNvPr id="320" name="Google Shape;320;p30"/>
            <p:cNvCxnSpPr/>
            <p:nvPr/>
          </p:nvCxnSpPr>
          <p:spPr>
            <a:xfrm>
              <a:off x="0" y="1386988627"/>
              <a:ext cx="2147483647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grpSp>
        <p:nvGrpSpPr>
          <p:cNvPr id="321" name="Google Shape;321;p30"/>
          <p:cNvGrpSpPr/>
          <p:nvPr/>
        </p:nvGrpSpPr>
        <p:grpSpPr>
          <a:xfrm>
            <a:off x="1295400" y="3913187"/>
            <a:ext cx="685800" cy="708025"/>
            <a:chOff x="0" y="0"/>
            <a:chExt cx="2147483647" cy="2147483646"/>
          </a:xfrm>
        </p:grpSpPr>
        <p:sp>
          <p:nvSpPr>
            <p:cNvPr id="322" name="Google Shape;322;p30"/>
            <p:cNvSpPr txBox="1"/>
            <p:nvPr/>
          </p:nvSpPr>
          <p:spPr>
            <a:xfrm>
              <a:off x="0" y="0"/>
              <a:ext cx="2147483647" cy="2147483646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None/>
              </a:pPr>
              <a:r>
                <a:rPr lang="en-US"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</a:t>
              </a:r>
              <a:r>
                <a:rPr lang="en-US" sz="2400" b="0" i="0" u="none" baseline="-250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2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imes New Roman"/>
                <a:buNone/>
              </a:pPr>
              <a:r>
                <a:rPr lang="en-US" sz="16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m()</a:t>
              </a:r>
              <a:endParaRPr/>
            </a:p>
          </p:txBody>
        </p:sp>
        <p:cxnSp>
          <p:nvCxnSpPr>
            <p:cNvPr id="323" name="Google Shape;323;p30"/>
            <p:cNvCxnSpPr/>
            <p:nvPr/>
          </p:nvCxnSpPr>
          <p:spPr>
            <a:xfrm>
              <a:off x="0" y="1386988627"/>
              <a:ext cx="2147483647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grpSp>
        <p:nvGrpSpPr>
          <p:cNvPr id="324" name="Google Shape;324;p30"/>
          <p:cNvGrpSpPr/>
          <p:nvPr/>
        </p:nvGrpSpPr>
        <p:grpSpPr>
          <a:xfrm>
            <a:off x="1295400" y="5029200"/>
            <a:ext cx="685800" cy="708025"/>
            <a:chOff x="0" y="0"/>
            <a:chExt cx="2147483647" cy="2147483646"/>
          </a:xfrm>
        </p:grpSpPr>
        <p:sp>
          <p:nvSpPr>
            <p:cNvPr id="325" name="Google Shape;325;p30"/>
            <p:cNvSpPr txBox="1"/>
            <p:nvPr/>
          </p:nvSpPr>
          <p:spPr>
            <a:xfrm>
              <a:off x="0" y="0"/>
              <a:ext cx="2147483647" cy="2147483646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None/>
              </a:pPr>
              <a:r>
                <a:rPr lang="en-US"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</a:t>
              </a:r>
              <a:r>
                <a:rPr lang="en-US" sz="2400" b="0" i="0" u="none" baseline="-250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1</a:t>
              </a:r>
              <a:endParaRPr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326" name="Google Shape;326;p30"/>
            <p:cNvCxnSpPr/>
            <p:nvPr/>
          </p:nvCxnSpPr>
          <p:spPr>
            <a:xfrm>
              <a:off x="0" y="1386988627"/>
              <a:ext cx="2147483647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cxnSp>
        <p:nvCxnSpPr>
          <p:cNvPr id="327" name="Google Shape;327;p30"/>
          <p:cNvCxnSpPr/>
          <p:nvPr/>
        </p:nvCxnSpPr>
        <p:spPr>
          <a:xfrm rot="10800000">
            <a:off x="1638300" y="2536825"/>
            <a:ext cx="0" cy="290512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328" name="Google Shape;328;p30"/>
          <p:cNvCxnSpPr/>
          <p:nvPr/>
        </p:nvCxnSpPr>
        <p:spPr>
          <a:xfrm rot="10800000">
            <a:off x="1638300" y="3533775"/>
            <a:ext cx="0" cy="379412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329" name="Google Shape;329;p30"/>
          <p:cNvCxnSpPr/>
          <p:nvPr/>
        </p:nvCxnSpPr>
        <p:spPr>
          <a:xfrm rot="10800000">
            <a:off x="1600200" y="4649787"/>
            <a:ext cx="0" cy="379412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330" name="Google Shape;330;p30"/>
          <p:cNvSpPr txBox="1"/>
          <p:nvPr/>
        </p:nvSpPr>
        <p:spPr>
          <a:xfrm>
            <a:off x="2362200" y="1447800"/>
            <a:ext cx="6096000" cy="35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r>
              <a:rPr lang="en-US" sz="2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Suppose :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endParaRPr sz="26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r>
              <a:rPr lang="en-US" sz="26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r>
              <a:rPr lang="en-US" sz="2600" b="1" i="0" u="none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en-US" sz="26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 = new C</a:t>
            </a:r>
            <a:r>
              <a:rPr lang="en-US" sz="2600" b="1" i="0" u="none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en-US" sz="26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();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r>
              <a:rPr lang="en-US" sz="26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o.m();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endParaRPr sz="26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rgbClr val="FF0000"/>
              </a:buClr>
              <a:buSzPts val="2600"/>
              <a:buFont typeface="Times New Roman"/>
              <a:buNone/>
            </a:pPr>
            <a:r>
              <a:rPr lang="en-US" sz="26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Which m will be implemented ????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600" b="0" i="0" u="non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31" name="Google Shape;331;p30"/>
          <p:cNvSpPr/>
          <p:nvPr/>
        </p:nvSpPr>
        <p:spPr>
          <a:xfrm>
            <a:off x="952500" y="4154487"/>
            <a:ext cx="1371600" cy="685800"/>
          </a:xfrm>
          <a:prstGeom prst="ellipse">
            <a:avLst/>
          </a:prstGeom>
          <a:noFill/>
          <a:ln w="12700" cap="flat" cmpd="sng">
            <a:solidFill>
              <a:srgbClr val="FF5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32" name="Google Shape;332;p30" descr="Image result for thin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9050" y="7937"/>
            <a:ext cx="3371850" cy="1352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31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17</a:t>
            </a:fld>
            <a:endParaRPr/>
          </a:p>
        </p:txBody>
      </p:sp>
      <p:sp>
        <p:nvSpPr>
          <p:cNvPr id="338" name="Google Shape;338;p31"/>
          <p:cNvSpPr txBox="1">
            <a:spLocks noGrp="1"/>
          </p:cNvSpPr>
          <p:nvPr>
            <p:ph type="title"/>
          </p:nvPr>
        </p:nvSpPr>
        <p:spPr>
          <a:xfrm>
            <a:off x="1981200" y="377825"/>
            <a:ext cx="777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Times New Roman"/>
              <a:buNone/>
            </a:pPr>
            <a:r>
              <a:rPr lang="en-US" sz="40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Dynamic Binding</a:t>
            </a:r>
            <a:endParaRPr/>
          </a:p>
        </p:txBody>
      </p:sp>
      <p:grpSp>
        <p:nvGrpSpPr>
          <p:cNvPr id="339" name="Google Shape;339;p31"/>
          <p:cNvGrpSpPr/>
          <p:nvPr/>
        </p:nvGrpSpPr>
        <p:grpSpPr>
          <a:xfrm>
            <a:off x="1295400" y="1828800"/>
            <a:ext cx="685800" cy="708025"/>
            <a:chOff x="0" y="0"/>
            <a:chExt cx="2147483647" cy="2147483646"/>
          </a:xfrm>
        </p:grpSpPr>
        <p:sp>
          <p:nvSpPr>
            <p:cNvPr id="340" name="Google Shape;340;p31"/>
            <p:cNvSpPr txBox="1"/>
            <p:nvPr/>
          </p:nvSpPr>
          <p:spPr>
            <a:xfrm>
              <a:off x="0" y="0"/>
              <a:ext cx="2147483647" cy="2147483646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None/>
              </a:pPr>
              <a:r>
                <a:rPr lang="en-US"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</a:t>
              </a:r>
              <a:r>
                <a:rPr lang="en-US" sz="2400" b="0" i="0" u="none" baseline="-250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n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imes New Roman"/>
                <a:buNone/>
              </a:pPr>
              <a:r>
                <a:rPr lang="en-US" sz="16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m()</a:t>
              </a:r>
              <a:endParaRPr/>
            </a:p>
          </p:txBody>
        </p:sp>
        <p:cxnSp>
          <p:nvCxnSpPr>
            <p:cNvPr id="341" name="Google Shape;341;p31"/>
            <p:cNvCxnSpPr/>
            <p:nvPr/>
          </p:nvCxnSpPr>
          <p:spPr>
            <a:xfrm>
              <a:off x="0" y="1386988627"/>
              <a:ext cx="2147483647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grpSp>
        <p:nvGrpSpPr>
          <p:cNvPr id="342" name="Google Shape;342;p31"/>
          <p:cNvGrpSpPr/>
          <p:nvPr/>
        </p:nvGrpSpPr>
        <p:grpSpPr>
          <a:xfrm>
            <a:off x="1295400" y="2827337"/>
            <a:ext cx="685800" cy="706437"/>
            <a:chOff x="0" y="0"/>
            <a:chExt cx="2147483647" cy="2147483646"/>
          </a:xfrm>
        </p:grpSpPr>
        <p:sp>
          <p:nvSpPr>
            <p:cNvPr id="343" name="Google Shape;343;p31"/>
            <p:cNvSpPr txBox="1"/>
            <p:nvPr/>
          </p:nvSpPr>
          <p:spPr>
            <a:xfrm>
              <a:off x="0" y="0"/>
              <a:ext cx="2147483647" cy="2147483646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None/>
              </a:pPr>
              <a:r>
                <a:rPr lang="en-US"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</a:t>
              </a:r>
              <a:r>
                <a:rPr lang="en-US" sz="2400" b="0" i="0" u="none" baseline="-250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3</a:t>
              </a:r>
              <a:endParaRPr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344" name="Google Shape;344;p31"/>
            <p:cNvCxnSpPr/>
            <p:nvPr/>
          </p:nvCxnSpPr>
          <p:spPr>
            <a:xfrm>
              <a:off x="0" y="1386988627"/>
              <a:ext cx="2147483647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grpSp>
        <p:nvGrpSpPr>
          <p:cNvPr id="345" name="Google Shape;345;p31"/>
          <p:cNvGrpSpPr/>
          <p:nvPr/>
        </p:nvGrpSpPr>
        <p:grpSpPr>
          <a:xfrm>
            <a:off x="1295400" y="3913187"/>
            <a:ext cx="685800" cy="708025"/>
            <a:chOff x="0" y="0"/>
            <a:chExt cx="2147483647" cy="2147483646"/>
          </a:xfrm>
        </p:grpSpPr>
        <p:sp>
          <p:nvSpPr>
            <p:cNvPr id="346" name="Google Shape;346;p31"/>
            <p:cNvSpPr txBox="1"/>
            <p:nvPr/>
          </p:nvSpPr>
          <p:spPr>
            <a:xfrm>
              <a:off x="0" y="0"/>
              <a:ext cx="2147483647" cy="2147483646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None/>
              </a:pPr>
              <a:r>
                <a:rPr lang="en-US"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</a:t>
              </a:r>
              <a:r>
                <a:rPr lang="en-US" sz="2400" b="0" i="0" u="none" baseline="-250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2</a:t>
              </a:r>
              <a:endParaRPr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347" name="Google Shape;347;p31"/>
            <p:cNvCxnSpPr/>
            <p:nvPr/>
          </p:nvCxnSpPr>
          <p:spPr>
            <a:xfrm>
              <a:off x="0" y="1386988627"/>
              <a:ext cx="2147483647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grpSp>
        <p:nvGrpSpPr>
          <p:cNvPr id="348" name="Google Shape;348;p31"/>
          <p:cNvGrpSpPr/>
          <p:nvPr/>
        </p:nvGrpSpPr>
        <p:grpSpPr>
          <a:xfrm>
            <a:off x="1295400" y="5029200"/>
            <a:ext cx="685800" cy="708025"/>
            <a:chOff x="0" y="0"/>
            <a:chExt cx="2147483647" cy="2147483646"/>
          </a:xfrm>
        </p:grpSpPr>
        <p:sp>
          <p:nvSpPr>
            <p:cNvPr id="349" name="Google Shape;349;p31"/>
            <p:cNvSpPr txBox="1"/>
            <p:nvPr/>
          </p:nvSpPr>
          <p:spPr>
            <a:xfrm>
              <a:off x="0" y="0"/>
              <a:ext cx="2147483647" cy="2147483646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None/>
              </a:pPr>
              <a:r>
                <a:rPr lang="en-US"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</a:t>
              </a:r>
              <a:r>
                <a:rPr lang="en-US" sz="2400" b="0" i="0" u="none" baseline="-250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1</a:t>
              </a:r>
              <a:endParaRPr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350" name="Google Shape;350;p31"/>
            <p:cNvCxnSpPr/>
            <p:nvPr/>
          </p:nvCxnSpPr>
          <p:spPr>
            <a:xfrm>
              <a:off x="0" y="1386988627"/>
              <a:ext cx="2147483647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cxnSp>
        <p:nvCxnSpPr>
          <p:cNvPr id="351" name="Google Shape;351;p31"/>
          <p:cNvCxnSpPr/>
          <p:nvPr/>
        </p:nvCxnSpPr>
        <p:spPr>
          <a:xfrm rot="10800000">
            <a:off x="1638300" y="2536825"/>
            <a:ext cx="0" cy="290512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352" name="Google Shape;352;p31"/>
          <p:cNvCxnSpPr/>
          <p:nvPr/>
        </p:nvCxnSpPr>
        <p:spPr>
          <a:xfrm rot="10800000">
            <a:off x="1638300" y="3533775"/>
            <a:ext cx="0" cy="379412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353" name="Google Shape;353;p31"/>
          <p:cNvCxnSpPr/>
          <p:nvPr/>
        </p:nvCxnSpPr>
        <p:spPr>
          <a:xfrm rot="10800000">
            <a:off x="1600200" y="4649787"/>
            <a:ext cx="0" cy="379412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354" name="Google Shape;354;p31"/>
          <p:cNvSpPr txBox="1"/>
          <p:nvPr/>
        </p:nvSpPr>
        <p:spPr>
          <a:xfrm>
            <a:off x="2362200" y="1447800"/>
            <a:ext cx="6096000" cy="35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r>
              <a:rPr lang="en-US" sz="2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Suppose :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endParaRPr sz="26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r>
              <a:rPr lang="en-US" sz="26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r>
              <a:rPr lang="en-US" sz="2600" b="1" i="0" u="none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en-US" sz="26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 = new C</a:t>
            </a:r>
            <a:r>
              <a:rPr lang="en-US" sz="2600" b="1" i="0" u="none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en-US" sz="26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();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r>
              <a:rPr lang="en-US" sz="26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o.m();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endParaRPr sz="26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rgbClr val="FF0000"/>
              </a:buClr>
              <a:buSzPts val="2600"/>
              <a:buFont typeface="Times New Roman"/>
              <a:buNone/>
            </a:pPr>
            <a:r>
              <a:rPr lang="en-US" sz="26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Which m will be implemented ????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600" b="0" i="0" u="non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55" name="Google Shape;355;p31"/>
          <p:cNvSpPr/>
          <p:nvPr/>
        </p:nvSpPr>
        <p:spPr>
          <a:xfrm>
            <a:off x="914400" y="2038350"/>
            <a:ext cx="1371600" cy="685800"/>
          </a:xfrm>
          <a:prstGeom prst="ellipse">
            <a:avLst/>
          </a:prstGeom>
          <a:noFill/>
          <a:ln w="12700" cap="flat" cmpd="sng">
            <a:solidFill>
              <a:srgbClr val="FF5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56" name="Google Shape;356;p31" descr="Image result for thin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9050" y="7937"/>
            <a:ext cx="3371850" cy="1352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32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18</a:t>
            </a:fld>
            <a:endParaRPr/>
          </a:p>
        </p:txBody>
      </p:sp>
      <p:sp>
        <p:nvSpPr>
          <p:cNvPr id="362" name="Google Shape;362;p32"/>
          <p:cNvSpPr txBox="1">
            <a:spLocks noGrp="1"/>
          </p:cNvSpPr>
          <p:nvPr>
            <p:ph type="title"/>
          </p:nvPr>
        </p:nvSpPr>
        <p:spPr>
          <a:xfrm>
            <a:off x="1828800" y="296862"/>
            <a:ext cx="777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Times New Roman"/>
              <a:buNone/>
            </a:pPr>
            <a:r>
              <a:rPr lang="en-US" sz="40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Dynamic Binding</a:t>
            </a:r>
            <a:endParaRPr/>
          </a:p>
        </p:txBody>
      </p:sp>
      <p:grpSp>
        <p:nvGrpSpPr>
          <p:cNvPr id="363" name="Google Shape;363;p32"/>
          <p:cNvGrpSpPr/>
          <p:nvPr/>
        </p:nvGrpSpPr>
        <p:grpSpPr>
          <a:xfrm>
            <a:off x="1295400" y="1828800"/>
            <a:ext cx="685800" cy="708025"/>
            <a:chOff x="0" y="0"/>
            <a:chExt cx="2147483647" cy="2147483646"/>
          </a:xfrm>
        </p:grpSpPr>
        <p:sp>
          <p:nvSpPr>
            <p:cNvPr id="364" name="Google Shape;364;p32"/>
            <p:cNvSpPr txBox="1"/>
            <p:nvPr/>
          </p:nvSpPr>
          <p:spPr>
            <a:xfrm>
              <a:off x="0" y="0"/>
              <a:ext cx="2147483647" cy="2147483646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None/>
              </a:pPr>
              <a:r>
                <a:rPr lang="en-US"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</a:t>
              </a:r>
              <a:r>
                <a:rPr lang="en-US" sz="2400" b="0" i="0" u="none" baseline="-250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n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imes New Roman"/>
                <a:buNone/>
              </a:pPr>
              <a:r>
                <a:rPr lang="en-US" sz="16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m()</a:t>
              </a:r>
              <a:endParaRPr/>
            </a:p>
          </p:txBody>
        </p:sp>
        <p:cxnSp>
          <p:nvCxnSpPr>
            <p:cNvPr id="365" name="Google Shape;365;p32"/>
            <p:cNvCxnSpPr/>
            <p:nvPr/>
          </p:nvCxnSpPr>
          <p:spPr>
            <a:xfrm>
              <a:off x="0" y="1386988627"/>
              <a:ext cx="2147483647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grpSp>
        <p:nvGrpSpPr>
          <p:cNvPr id="366" name="Google Shape;366;p32"/>
          <p:cNvGrpSpPr/>
          <p:nvPr/>
        </p:nvGrpSpPr>
        <p:grpSpPr>
          <a:xfrm>
            <a:off x="1295400" y="2827337"/>
            <a:ext cx="685800" cy="706437"/>
            <a:chOff x="0" y="0"/>
            <a:chExt cx="2147483647" cy="2147483646"/>
          </a:xfrm>
        </p:grpSpPr>
        <p:sp>
          <p:nvSpPr>
            <p:cNvPr id="367" name="Google Shape;367;p32"/>
            <p:cNvSpPr txBox="1"/>
            <p:nvPr/>
          </p:nvSpPr>
          <p:spPr>
            <a:xfrm>
              <a:off x="0" y="0"/>
              <a:ext cx="2147483647" cy="2147483646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None/>
              </a:pPr>
              <a:r>
                <a:rPr lang="en-US"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</a:t>
              </a:r>
              <a:r>
                <a:rPr lang="en-US" sz="2400" b="0" i="0" u="none" baseline="-250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3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imes New Roman"/>
                <a:buNone/>
              </a:pPr>
              <a:r>
                <a:rPr lang="en-US" sz="16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m()</a:t>
              </a:r>
              <a:endParaRPr/>
            </a:p>
          </p:txBody>
        </p:sp>
        <p:cxnSp>
          <p:nvCxnSpPr>
            <p:cNvPr id="368" name="Google Shape;368;p32"/>
            <p:cNvCxnSpPr/>
            <p:nvPr/>
          </p:nvCxnSpPr>
          <p:spPr>
            <a:xfrm>
              <a:off x="0" y="1386988627"/>
              <a:ext cx="2147483647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grpSp>
        <p:nvGrpSpPr>
          <p:cNvPr id="369" name="Google Shape;369;p32"/>
          <p:cNvGrpSpPr/>
          <p:nvPr/>
        </p:nvGrpSpPr>
        <p:grpSpPr>
          <a:xfrm>
            <a:off x="1295400" y="3913187"/>
            <a:ext cx="685800" cy="708025"/>
            <a:chOff x="0" y="0"/>
            <a:chExt cx="2147483647" cy="2147483646"/>
          </a:xfrm>
        </p:grpSpPr>
        <p:sp>
          <p:nvSpPr>
            <p:cNvPr id="370" name="Google Shape;370;p32"/>
            <p:cNvSpPr txBox="1"/>
            <p:nvPr/>
          </p:nvSpPr>
          <p:spPr>
            <a:xfrm>
              <a:off x="0" y="0"/>
              <a:ext cx="2147483647" cy="2147483646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None/>
              </a:pPr>
              <a:r>
                <a:rPr lang="en-US"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</a:t>
              </a:r>
              <a:r>
                <a:rPr lang="en-US" sz="2400" b="0" i="0" u="none" baseline="-250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2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imes New Roman"/>
                <a:buNone/>
              </a:pPr>
              <a:r>
                <a:rPr lang="en-US" sz="16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m()</a:t>
              </a:r>
              <a:endParaRPr/>
            </a:p>
          </p:txBody>
        </p:sp>
        <p:cxnSp>
          <p:nvCxnSpPr>
            <p:cNvPr id="371" name="Google Shape;371;p32"/>
            <p:cNvCxnSpPr/>
            <p:nvPr/>
          </p:nvCxnSpPr>
          <p:spPr>
            <a:xfrm>
              <a:off x="0" y="1386988627"/>
              <a:ext cx="2147483647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grpSp>
        <p:nvGrpSpPr>
          <p:cNvPr id="372" name="Google Shape;372;p32"/>
          <p:cNvGrpSpPr/>
          <p:nvPr/>
        </p:nvGrpSpPr>
        <p:grpSpPr>
          <a:xfrm>
            <a:off x="1295400" y="5029200"/>
            <a:ext cx="685800" cy="708025"/>
            <a:chOff x="0" y="0"/>
            <a:chExt cx="2147483647" cy="2147483646"/>
          </a:xfrm>
        </p:grpSpPr>
        <p:sp>
          <p:nvSpPr>
            <p:cNvPr id="373" name="Google Shape;373;p32"/>
            <p:cNvSpPr txBox="1"/>
            <p:nvPr/>
          </p:nvSpPr>
          <p:spPr>
            <a:xfrm>
              <a:off x="0" y="0"/>
              <a:ext cx="2147483647" cy="2147483646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None/>
              </a:pPr>
              <a:r>
                <a:rPr lang="en-US"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</a:t>
              </a:r>
              <a:r>
                <a:rPr lang="en-US" sz="2400" b="0" i="0" u="none" baseline="-250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1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imes New Roman"/>
                <a:buNone/>
              </a:pPr>
              <a:r>
                <a:rPr lang="en-US" sz="16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m()</a:t>
              </a:r>
              <a:endParaRPr/>
            </a:p>
          </p:txBody>
        </p:sp>
        <p:cxnSp>
          <p:nvCxnSpPr>
            <p:cNvPr id="374" name="Google Shape;374;p32"/>
            <p:cNvCxnSpPr/>
            <p:nvPr/>
          </p:nvCxnSpPr>
          <p:spPr>
            <a:xfrm>
              <a:off x="0" y="1386988627"/>
              <a:ext cx="2147483647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cxnSp>
        <p:nvCxnSpPr>
          <p:cNvPr id="375" name="Google Shape;375;p32"/>
          <p:cNvCxnSpPr/>
          <p:nvPr/>
        </p:nvCxnSpPr>
        <p:spPr>
          <a:xfrm rot="10800000">
            <a:off x="1638300" y="2536825"/>
            <a:ext cx="0" cy="290512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376" name="Google Shape;376;p32"/>
          <p:cNvCxnSpPr/>
          <p:nvPr/>
        </p:nvCxnSpPr>
        <p:spPr>
          <a:xfrm rot="10800000">
            <a:off x="1638300" y="3533775"/>
            <a:ext cx="0" cy="379412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377" name="Google Shape;377;p32"/>
          <p:cNvCxnSpPr/>
          <p:nvPr/>
        </p:nvCxnSpPr>
        <p:spPr>
          <a:xfrm rot="10800000">
            <a:off x="1600200" y="4649787"/>
            <a:ext cx="0" cy="379412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378" name="Google Shape;378;p32"/>
          <p:cNvSpPr txBox="1"/>
          <p:nvPr/>
        </p:nvSpPr>
        <p:spPr>
          <a:xfrm>
            <a:off x="2362200" y="1447800"/>
            <a:ext cx="6096000" cy="35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r>
              <a:rPr lang="en-US" sz="2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Suppose :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endParaRPr sz="26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r>
              <a:rPr lang="en-US" sz="26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r>
              <a:rPr lang="en-US" sz="2600" b="1" i="0" u="none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 </a:t>
            </a:r>
            <a:r>
              <a:rPr lang="en-US" sz="26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 = new C</a:t>
            </a:r>
            <a:r>
              <a:rPr lang="en-US" sz="2600" b="1" i="0" u="none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en-US" sz="26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();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r>
              <a:rPr lang="en-US" sz="26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o.m();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endParaRPr sz="26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rgbClr val="FF0000"/>
              </a:buClr>
              <a:buSzPts val="2600"/>
              <a:buFont typeface="Times New Roman"/>
              <a:buNone/>
            </a:pPr>
            <a:r>
              <a:rPr lang="en-US" sz="26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Which m will be implemented ????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600" b="0" i="0" u="non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9" name="Google Shape;379;p32"/>
          <p:cNvSpPr/>
          <p:nvPr/>
        </p:nvSpPr>
        <p:spPr>
          <a:xfrm>
            <a:off x="952500" y="4164012"/>
            <a:ext cx="1371600" cy="685800"/>
          </a:xfrm>
          <a:prstGeom prst="ellipse">
            <a:avLst/>
          </a:prstGeom>
          <a:noFill/>
          <a:ln w="12700" cap="flat" cmpd="sng">
            <a:solidFill>
              <a:srgbClr val="FF5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80" name="Google Shape;380;p32" descr="Image result for thin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9050" y="7937"/>
            <a:ext cx="3371850" cy="1352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3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</a:t>
            </a:fld>
            <a:endParaRPr/>
          </a:p>
        </p:txBody>
      </p:sp>
      <p:sp>
        <p:nvSpPr>
          <p:cNvPr id="386" name="Google Shape;386;p33"/>
          <p:cNvSpPr txBox="1">
            <a:spLocks noGrp="1"/>
          </p:cNvSpPr>
          <p:nvPr>
            <p:ph type="title"/>
          </p:nvPr>
        </p:nvSpPr>
        <p:spPr>
          <a:xfrm>
            <a:off x="1828800" y="355600"/>
            <a:ext cx="777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Times New Roman"/>
              <a:buNone/>
            </a:pPr>
            <a:r>
              <a:rPr lang="en-US" sz="40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Dynamic Binding</a:t>
            </a:r>
            <a:endParaRPr/>
          </a:p>
        </p:txBody>
      </p:sp>
      <p:grpSp>
        <p:nvGrpSpPr>
          <p:cNvPr id="387" name="Google Shape;387;p33"/>
          <p:cNvGrpSpPr/>
          <p:nvPr/>
        </p:nvGrpSpPr>
        <p:grpSpPr>
          <a:xfrm>
            <a:off x="1295400" y="1828800"/>
            <a:ext cx="685800" cy="708025"/>
            <a:chOff x="0" y="0"/>
            <a:chExt cx="2147483647" cy="2147483646"/>
          </a:xfrm>
        </p:grpSpPr>
        <p:sp>
          <p:nvSpPr>
            <p:cNvPr id="388" name="Google Shape;388;p33"/>
            <p:cNvSpPr txBox="1"/>
            <p:nvPr/>
          </p:nvSpPr>
          <p:spPr>
            <a:xfrm>
              <a:off x="0" y="0"/>
              <a:ext cx="2147483647" cy="2147483646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None/>
              </a:pPr>
              <a:r>
                <a:rPr lang="en-US"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</a:t>
              </a:r>
              <a:r>
                <a:rPr lang="en-US" sz="2400" b="0" i="0" u="none" baseline="-250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n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imes New Roman"/>
                <a:buNone/>
              </a:pPr>
              <a:r>
                <a:rPr lang="en-US" sz="16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m()</a:t>
              </a:r>
              <a:endParaRPr/>
            </a:p>
          </p:txBody>
        </p:sp>
        <p:cxnSp>
          <p:nvCxnSpPr>
            <p:cNvPr id="389" name="Google Shape;389;p33"/>
            <p:cNvCxnSpPr/>
            <p:nvPr/>
          </p:nvCxnSpPr>
          <p:spPr>
            <a:xfrm>
              <a:off x="0" y="1386988627"/>
              <a:ext cx="2147483647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grpSp>
        <p:nvGrpSpPr>
          <p:cNvPr id="390" name="Google Shape;390;p33"/>
          <p:cNvGrpSpPr/>
          <p:nvPr/>
        </p:nvGrpSpPr>
        <p:grpSpPr>
          <a:xfrm>
            <a:off x="1295400" y="2827337"/>
            <a:ext cx="685800" cy="706437"/>
            <a:chOff x="0" y="0"/>
            <a:chExt cx="2147483647" cy="2147483646"/>
          </a:xfrm>
        </p:grpSpPr>
        <p:sp>
          <p:nvSpPr>
            <p:cNvPr id="391" name="Google Shape;391;p33"/>
            <p:cNvSpPr txBox="1"/>
            <p:nvPr/>
          </p:nvSpPr>
          <p:spPr>
            <a:xfrm>
              <a:off x="0" y="0"/>
              <a:ext cx="2147483647" cy="2147483646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None/>
              </a:pPr>
              <a:r>
                <a:rPr lang="en-US"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</a:t>
              </a:r>
              <a:r>
                <a:rPr lang="en-US" sz="2400" b="0" i="0" u="none" baseline="-250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3</a:t>
              </a:r>
              <a:endParaRPr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392" name="Google Shape;392;p33"/>
            <p:cNvCxnSpPr/>
            <p:nvPr/>
          </p:nvCxnSpPr>
          <p:spPr>
            <a:xfrm>
              <a:off x="0" y="1386988627"/>
              <a:ext cx="2147483647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grpSp>
        <p:nvGrpSpPr>
          <p:cNvPr id="393" name="Google Shape;393;p33"/>
          <p:cNvGrpSpPr/>
          <p:nvPr/>
        </p:nvGrpSpPr>
        <p:grpSpPr>
          <a:xfrm>
            <a:off x="1295400" y="3913187"/>
            <a:ext cx="685800" cy="708025"/>
            <a:chOff x="0" y="0"/>
            <a:chExt cx="2147483647" cy="2147483646"/>
          </a:xfrm>
        </p:grpSpPr>
        <p:sp>
          <p:nvSpPr>
            <p:cNvPr id="394" name="Google Shape;394;p33"/>
            <p:cNvSpPr txBox="1"/>
            <p:nvPr/>
          </p:nvSpPr>
          <p:spPr>
            <a:xfrm>
              <a:off x="0" y="0"/>
              <a:ext cx="2147483647" cy="2147483646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None/>
              </a:pPr>
              <a:r>
                <a:rPr lang="en-US"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</a:t>
              </a:r>
              <a:r>
                <a:rPr lang="en-US" sz="2400" b="0" i="0" u="none" baseline="-250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2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imes New Roman"/>
                <a:buNone/>
              </a:pPr>
              <a:r>
                <a:rPr lang="en-US" sz="16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m()</a:t>
              </a:r>
              <a:endParaRPr/>
            </a:p>
          </p:txBody>
        </p:sp>
        <p:cxnSp>
          <p:nvCxnSpPr>
            <p:cNvPr id="395" name="Google Shape;395;p33"/>
            <p:cNvCxnSpPr/>
            <p:nvPr/>
          </p:nvCxnSpPr>
          <p:spPr>
            <a:xfrm>
              <a:off x="0" y="1386988627"/>
              <a:ext cx="2147483647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grpSp>
        <p:nvGrpSpPr>
          <p:cNvPr id="396" name="Google Shape;396;p33"/>
          <p:cNvGrpSpPr/>
          <p:nvPr/>
        </p:nvGrpSpPr>
        <p:grpSpPr>
          <a:xfrm>
            <a:off x="1295400" y="5029200"/>
            <a:ext cx="685800" cy="708025"/>
            <a:chOff x="0" y="0"/>
            <a:chExt cx="2147483647" cy="2147483646"/>
          </a:xfrm>
        </p:grpSpPr>
        <p:sp>
          <p:nvSpPr>
            <p:cNvPr id="397" name="Google Shape;397;p33"/>
            <p:cNvSpPr txBox="1"/>
            <p:nvPr/>
          </p:nvSpPr>
          <p:spPr>
            <a:xfrm>
              <a:off x="0" y="0"/>
              <a:ext cx="2147483647" cy="2147483646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None/>
              </a:pPr>
              <a:r>
                <a:rPr lang="en-US"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</a:t>
              </a:r>
              <a:r>
                <a:rPr lang="en-US" sz="2400" b="0" i="0" u="none" baseline="-250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1</a:t>
              </a:r>
              <a:endParaRPr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398" name="Google Shape;398;p33"/>
            <p:cNvCxnSpPr/>
            <p:nvPr/>
          </p:nvCxnSpPr>
          <p:spPr>
            <a:xfrm>
              <a:off x="0" y="1386988627"/>
              <a:ext cx="2147483647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cxnSp>
        <p:nvCxnSpPr>
          <p:cNvPr id="399" name="Google Shape;399;p33"/>
          <p:cNvCxnSpPr/>
          <p:nvPr/>
        </p:nvCxnSpPr>
        <p:spPr>
          <a:xfrm rot="10800000">
            <a:off x="1638300" y="2536825"/>
            <a:ext cx="0" cy="290512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400" name="Google Shape;400;p33"/>
          <p:cNvCxnSpPr/>
          <p:nvPr/>
        </p:nvCxnSpPr>
        <p:spPr>
          <a:xfrm rot="10800000">
            <a:off x="1638300" y="3533775"/>
            <a:ext cx="0" cy="379412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401" name="Google Shape;401;p33"/>
          <p:cNvCxnSpPr/>
          <p:nvPr/>
        </p:nvCxnSpPr>
        <p:spPr>
          <a:xfrm rot="10800000">
            <a:off x="1600200" y="4649787"/>
            <a:ext cx="0" cy="379412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402" name="Google Shape;402;p33"/>
          <p:cNvSpPr txBox="1"/>
          <p:nvPr/>
        </p:nvSpPr>
        <p:spPr>
          <a:xfrm>
            <a:off x="2362200" y="1447800"/>
            <a:ext cx="6096000" cy="35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r>
              <a:rPr lang="en-US" sz="2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Suppose :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endParaRPr sz="26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r>
              <a:rPr lang="en-US" sz="26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r>
              <a:rPr lang="en-US" sz="2600" b="1" i="0" u="none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 </a:t>
            </a:r>
            <a:r>
              <a:rPr lang="en-US" sz="26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 = new C</a:t>
            </a:r>
            <a:r>
              <a:rPr lang="en-US" sz="2600" b="1" i="0" u="none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en-US" sz="26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();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r>
              <a:rPr lang="en-US" sz="26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o.m();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endParaRPr sz="26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rgbClr val="FF0000"/>
              </a:buClr>
              <a:buSzPts val="2600"/>
              <a:buFont typeface="Times New Roman"/>
              <a:buNone/>
            </a:pPr>
            <a:r>
              <a:rPr lang="en-US" sz="26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Which m will be implemented ????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600" b="0" i="0" u="non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03" name="Google Shape;403;p33"/>
          <p:cNvSpPr/>
          <p:nvPr/>
        </p:nvSpPr>
        <p:spPr>
          <a:xfrm>
            <a:off x="981075" y="4092575"/>
            <a:ext cx="1371600" cy="685800"/>
          </a:xfrm>
          <a:prstGeom prst="ellipse">
            <a:avLst/>
          </a:prstGeom>
          <a:noFill/>
          <a:ln w="12700" cap="flat" cmpd="sng">
            <a:solidFill>
              <a:srgbClr val="FF5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04" name="Google Shape;404;p33" descr="Image result for thin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9050" y="7937"/>
            <a:ext cx="3371850" cy="1352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5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/>
          </a:p>
        </p:txBody>
      </p:sp>
      <p:sp>
        <p:nvSpPr>
          <p:cNvPr id="150" name="Google Shape;150;p15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Times New Roman"/>
              <a:buNone/>
            </a:pPr>
            <a:r>
              <a:rPr lang="en-US" sz="40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Objectives</a:t>
            </a:r>
            <a:endParaRPr/>
          </a:p>
        </p:txBody>
      </p:sp>
      <p:sp>
        <p:nvSpPr>
          <p:cNvPr id="151" name="Google Shape;151;p15"/>
          <p:cNvSpPr txBox="1">
            <a:spLocks noGrp="1"/>
          </p:cNvSpPr>
          <p:nvPr>
            <p:ph type="body" idx="1"/>
          </p:nvPr>
        </p:nvSpPr>
        <p:spPr>
          <a:xfrm>
            <a:off x="152400" y="1905000"/>
            <a:ext cx="8839200" cy="55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358775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Char char="●"/>
            </a:pPr>
            <a:r>
              <a:rPr lang="en-US" sz="20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discover </a:t>
            </a:r>
            <a:r>
              <a:rPr lang="en-US" sz="2000" b="1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polymorphism</a:t>
            </a:r>
            <a:r>
              <a:rPr lang="en-US" sz="20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and </a:t>
            </a:r>
            <a:r>
              <a:rPr lang="en-US" sz="2000" b="1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dynamic binding </a:t>
            </a:r>
            <a:r>
              <a:rPr lang="en-US" sz="2000" b="0" i="0" u="none" dirty="0">
                <a:solidFill>
                  <a:schemeClr val="tx1"/>
                </a:solidFill>
                <a:sym typeface="Times New Roman"/>
              </a:rPr>
              <a:t>(§§11.7–11.8).</a:t>
            </a:r>
            <a:endParaRPr dirty="0">
              <a:solidFill>
                <a:schemeClr val="tx1"/>
              </a:solidFill>
            </a:endParaRPr>
          </a:p>
          <a:p>
            <a:pPr marL="358775" lvl="2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Char char="●"/>
            </a:pPr>
            <a:r>
              <a:rPr lang="en-US" sz="20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describe </a:t>
            </a:r>
            <a:r>
              <a:rPr lang="en-US" sz="2000" b="1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casting</a:t>
            </a:r>
            <a:r>
              <a:rPr lang="en-US" sz="20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and explain why explicit </a:t>
            </a:r>
            <a:r>
              <a:rPr lang="en-US" sz="2000" b="0" i="0" u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downcasting</a:t>
            </a:r>
            <a:r>
              <a:rPr lang="en-US" sz="2000" b="0" i="0" u="none" dirty="0">
                <a:solidFill>
                  <a:schemeClr val="tx1"/>
                </a:solidFill>
                <a:sym typeface="Times New Roman"/>
              </a:rPr>
              <a:t> is necessary (§11.9).</a:t>
            </a:r>
            <a:endParaRPr dirty="0">
              <a:solidFill>
                <a:schemeClr val="tx1"/>
              </a:solidFill>
            </a:endParaRPr>
          </a:p>
          <a:p>
            <a:pPr marL="358775" lvl="2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Char char="●"/>
            </a:pPr>
            <a:r>
              <a:rPr lang="en-US" sz="20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explore the </a:t>
            </a:r>
            <a:r>
              <a:rPr lang="en-US" sz="2000" b="1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equals</a:t>
            </a:r>
            <a:r>
              <a:rPr lang="en-US" sz="20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method in the </a:t>
            </a:r>
            <a:r>
              <a:rPr lang="en-US" sz="2000" b="1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Object</a:t>
            </a:r>
            <a:r>
              <a:rPr lang="en-US" sz="2000" b="0" i="0" u="none" dirty="0">
                <a:solidFill>
                  <a:schemeClr val="tx1"/>
                </a:solidFill>
                <a:sym typeface="Times New Roman"/>
              </a:rPr>
              <a:t> class (§11.10).</a:t>
            </a:r>
            <a:endParaRPr dirty="0">
              <a:solidFill>
                <a:schemeClr val="tx1"/>
              </a:solidFill>
            </a:endParaRPr>
          </a:p>
          <a:p>
            <a:pPr marL="358775" lvl="2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Char char="●"/>
            </a:pPr>
            <a:r>
              <a:rPr lang="en-US" sz="20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store, retrieve, and manipulate objects in an </a:t>
            </a:r>
            <a:r>
              <a:rPr lang="en-US" sz="2000" b="1" i="0" u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ArrayList</a:t>
            </a:r>
            <a:r>
              <a:rPr lang="en-US" sz="20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 dirty="0">
                <a:solidFill>
                  <a:schemeClr val="tx1"/>
                </a:solidFill>
                <a:sym typeface="Times New Roman"/>
              </a:rPr>
              <a:t>(§11.11).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34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</a:t>
            </a:fld>
            <a:endParaRPr/>
          </a:p>
        </p:txBody>
      </p:sp>
      <p:sp>
        <p:nvSpPr>
          <p:cNvPr id="410" name="Google Shape;410;p34"/>
          <p:cNvSpPr txBox="1">
            <a:spLocks noGrp="1"/>
          </p:cNvSpPr>
          <p:nvPr>
            <p:ph type="title"/>
          </p:nvPr>
        </p:nvSpPr>
        <p:spPr>
          <a:xfrm>
            <a:off x="1828800" y="284162"/>
            <a:ext cx="777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Times New Roman"/>
              <a:buNone/>
            </a:pPr>
            <a:r>
              <a:rPr lang="en-US" sz="40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Dynamic Binding</a:t>
            </a:r>
            <a:endParaRPr/>
          </a:p>
        </p:txBody>
      </p:sp>
      <p:grpSp>
        <p:nvGrpSpPr>
          <p:cNvPr id="411" name="Google Shape;411;p34"/>
          <p:cNvGrpSpPr/>
          <p:nvPr/>
        </p:nvGrpSpPr>
        <p:grpSpPr>
          <a:xfrm>
            <a:off x="1295400" y="1828800"/>
            <a:ext cx="685800" cy="708025"/>
            <a:chOff x="0" y="0"/>
            <a:chExt cx="2147483647" cy="2147483646"/>
          </a:xfrm>
        </p:grpSpPr>
        <p:sp>
          <p:nvSpPr>
            <p:cNvPr id="412" name="Google Shape;412;p34"/>
            <p:cNvSpPr txBox="1"/>
            <p:nvPr/>
          </p:nvSpPr>
          <p:spPr>
            <a:xfrm>
              <a:off x="0" y="0"/>
              <a:ext cx="2147483647" cy="2147483646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None/>
              </a:pPr>
              <a:r>
                <a:rPr lang="en-US"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</a:t>
              </a:r>
              <a:r>
                <a:rPr lang="en-US" sz="2400" b="0" i="0" u="none" baseline="-250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n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imes New Roman"/>
                <a:buNone/>
              </a:pPr>
              <a:r>
                <a:rPr lang="en-US" sz="16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m()</a:t>
              </a:r>
              <a:endParaRPr/>
            </a:p>
          </p:txBody>
        </p:sp>
        <p:cxnSp>
          <p:nvCxnSpPr>
            <p:cNvPr id="413" name="Google Shape;413;p34"/>
            <p:cNvCxnSpPr/>
            <p:nvPr/>
          </p:nvCxnSpPr>
          <p:spPr>
            <a:xfrm>
              <a:off x="0" y="1386988627"/>
              <a:ext cx="2147483647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grpSp>
        <p:nvGrpSpPr>
          <p:cNvPr id="414" name="Google Shape;414;p34"/>
          <p:cNvGrpSpPr/>
          <p:nvPr/>
        </p:nvGrpSpPr>
        <p:grpSpPr>
          <a:xfrm>
            <a:off x="1295400" y="2827337"/>
            <a:ext cx="685800" cy="706437"/>
            <a:chOff x="0" y="0"/>
            <a:chExt cx="2147483647" cy="2147483646"/>
          </a:xfrm>
        </p:grpSpPr>
        <p:sp>
          <p:nvSpPr>
            <p:cNvPr id="415" name="Google Shape;415;p34"/>
            <p:cNvSpPr txBox="1"/>
            <p:nvPr/>
          </p:nvSpPr>
          <p:spPr>
            <a:xfrm>
              <a:off x="0" y="0"/>
              <a:ext cx="2147483647" cy="2147483646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None/>
              </a:pPr>
              <a:r>
                <a:rPr lang="en-US"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</a:t>
              </a:r>
              <a:r>
                <a:rPr lang="en-US" sz="2400" b="0" i="0" u="none" baseline="-250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3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imes New Roman"/>
                <a:buNone/>
              </a:pPr>
              <a:r>
                <a:rPr lang="en-US" sz="16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m()</a:t>
              </a:r>
              <a:endParaRPr/>
            </a:p>
          </p:txBody>
        </p:sp>
        <p:cxnSp>
          <p:nvCxnSpPr>
            <p:cNvPr id="416" name="Google Shape;416;p34"/>
            <p:cNvCxnSpPr/>
            <p:nvPr/>
          </p:nvCxnSpPr>
          <p:spPr>
            <a:xfrm>
              <a:off x="0" y="1386988627"/>
              <a:ext cx="2147483647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grpSp>
        <p:nvGrpSpPr>
          <p:cNvPr id="417" name="Google Shape;417;p34"/>
          <p:cNvGrpSpPr/>
          <p:nvPr/>
        </p:nvGrpSpPr>
        <p:grpSpPr>
          <a:xfrm>
            <a:off x="1295400" y="3913187"/>
            <a:ext cx="685800" cy="708025"/>
            <a:chOff x="0" y="0"/>
            <a:chExt cx="2147483647" cy="2147483646"/>
          </a:xfrm>
        </p:grpSpPr>
        <p:sp>
          <p:nvSpPr>
            <p:cNvPr id="418" name="Google Shape;418;p34"/>
            <p:cNvSpPr txBox="1"/>
            <p:nvPr/>
          </p:nvSpPr>
          <p:spPr>
            <a:xfrm>
              <a:off x="0" y="0"/>
              <a:ext cx="2147483647" cy="2147483646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None/>
              </a:pPr>
              <a:r>
                <a:rPr lang="en-US"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</a:t>
              </a:r>
              <a:r>
                <a:rPr lang="en-US" sz="2400" b="0" i="0" u="none" baseline="-250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2</a:t>
              </a:r>
              <a:endParaRPr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419" name="Google Shape;419;p34"/>
            <p:cNvCxnSpPr/>
            <p:nvPr/>
          </p:nvCxnSpPr>
          <p:spPr>
            <a:xfrm>
              <a:off x="0" y="1386988627"/>
              <a:ext cx="2147483647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grpSp>
        <p:nvGrpSpPr>
          <p:cNvPr id="420" name="Google Shape;420;p34"/>
          <p:cNvGrpSpPr/>
          <p:nvPr/>
        </p:nvGrpSpPr>
        <p:grpSpPr>
          <a:xfrm>
            <a:off x="1295400" y="5029200"/>
            <a:ext cx="685800" cy="708025"/>
            <a:chOff x="0" y="0"/>
            <a:chExt cx="2147483647" cy="2147483646"/>
          </a:xfrm>
        </p:grpSpPr>
        <p:sp>
          <p:nvSpPr>
            <p:cNvPr id="421" name="Google Shape;421;p34"/>
            <p:cNvSpPr txBox="1"/>
            <p:nvPr/>
          </p:nvSpPr>
          <p:spPr>
            <a:xfrm>
              <a:off x="0" y="0"/>
              <a:ext cx="2147483647" cy="2147483646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None/>
              </a:pPr>
              <a:r>
                <a:rPr lang="en-US"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</a:t>
              </a:r>
              <a:r>
                <a:rPr lang="en-US" sz="2400" b="0" i="0" u="none" baseline="-250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1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imes New Roman"/>
                <a:buNone/>
              </a:pPr>
              <a:r>
                <a:rPr lang="en-US" sz="16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m()</a:t>
              </a:r>
              <a:endParaRPr/>
            </a:p>
          </p:txBody>
        </p:sp>
        <p:cxnSp>
          <p:nvCxnSpPr>
            <p:cNvPr id="422" name="Google Shape;422;p34"/>
            <p:cNvCxnSpPr/>
            <p:nvPr/>
          </p:nvCxnSpPr>
          <p:spPr>
            <a:xfrm>
              <a:off x="0" y="1386988627"/>
              <a:ext cx="2147483647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cxnSp>
        <p:nvCxnSpPr>
          <p:cNvPr id="423" name="Google Shape;423;p34"/>
          <p:cNvCxnSpPr/>
          <p:nvPr/>
        </p:nvCxnSpPr>
        <p:spPr>
          <a:xfrm rot="10800000">
            <a:off x="1638300" y="2536825"/>
            <a:ext cx="0" cy="290512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424" name="Google Shape;424;p34"/>
          <p:cNvCxnSpPr/>
          <p:nvPr/>
        </p:nvCxnSpPr>
        <p:spPr>
          <a:xfrm rot="10800000">
            <a:off x="1638300" y="3533775"/>
            <a:ext cx="0" cy="379412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425" name="Google Shape;425;p34"/>
          <p:cNvCxnSpPr/>
          <p:nvPr/>
        </p:nvCxnSpPr>
        <p:spPr>
          <a:xfrm rot="10800000">
            <a:off x="1600200" y="4649787"/>
            <a:ext cx="0" cy="379412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426" name="Google Shape;426;p34"/>
          <p:cNvSpPr txBox="1"/>
          <p:nvPr/>
        </p:nvSpPr>
        <p:spPr>
          <a:xfrm>
            <a:off x="2362200" y="1447800"/>
            <a:ext cx="6096000" cy="35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r>
              <a:rPr lang="en-US" sz="2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Suppose :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endParaRPr sz="26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r>
              <a:rPr lang="en-US" sz="26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r>
              <a:rPr lang="en-US" sz="2600" b="1" i="0" u="none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lang="en-US" sz="26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 = new C</a:t>
            </a:r>
            <a:r>
              <a:rPr lang="en-US" sz="2600" b="1" i="0" u="none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en-US" sz="26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();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r>
              <a:rPr lang="en-US" sz="26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o.m();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endParaRPr sz="26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rgbClr val="FF0000"/>
              </a:buClr>
              <a:buSzPts val="2600"/>
              <a:buFont typeface="Times New Roman"/>
              <a:buNone/>
            </a:pPr>
            <a:r>
              <a:rPr lang="en-US" sz="26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Which m will be implemented ????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600" b="0" i="0" u="non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27" name="Google Shape;427;p34"/>
          <p:cNvSpPr/>
          <p:nvPr/>
        </p:nvSpPr>
        <p:spPr>
          <a:xfrm>
            <a:off x="952500" y="3076575"/>
            <a:ext cx="1371600" cy="685800"/>
          </a:xfrm>
          <a:prstGeom prst="ellipse">
            <a:avLst/>
          </a:prstGeom>
          <a:noFill/>
          <a:ln w="12700" cap="flat" cmpd="sng">
            <a:solidFill>
              <a:srgbClr val="FF5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28" name="Google Shape;428;p34" descr="Image result for thin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9050" y="7937"/>
            <a:ext cx="3371850" cy="1352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35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21</a:t>
            </a:fld>
            <a:endParaRPr/>
          </a:p>
        </p:txBody>
      </p:sp>
      <p:sp>
        <p:nvSpPr>
          <p:cNvPr id="434" name="Google Shape;434;p35"/>
          <p:cNvSpPr txBox="1">
            <a:spLocks noGrp="1"/>
          </p:cNvSpPr>
          <p:nvPr>
            <p:ph type="title"/>
          </p:nvPr>
        </p:nvSpPr>
        <p:spPr>
          <a:xfrm>
            <a:off x="685800" y="304800"/>
            <a:ext cx="777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Times New Roman"/>
              <a:buNone/>
            </a:pPr>
            <a:r>
              <a:rPr lang="en-US" sz="40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Dynamic Binding</a:t>
            </a:r>
            <a:endParaRPr/>
          </a:p>
        </p:txBody>
      </p:sp>
      <p:grpSp>
        <p:nvGrpSpPr>
          <p:cNvPr id="435" name="Google Shape;435;p35"/>
          <p:cNvGrpSpPr/>
          <p:nvPr/>
        </p:nvGrpSpPr>
        <p:grpSpPr>
          <a:xfrm>
            <a:off x="762000" y="1219200"/>
            <a:ext cx="685800" cy="708025"/>
            <a:chOff x="0" y="0"/>
            <a:chExt cx="2147483647" cy="2147483646"/>
          </a:xfrm>
        </p:grpSpPr>
        <p:sp>
          <p:nvSpPr>
            <p:cNvPr id="436" name="Google Shape;436;p35"/>
            <p:cNvSpPr txBox="1"/>
            <p:nvPr/>
          </p:nvSpPr>
          <p:spPr>
            <a:xfrm>
              <a:off x="0" y="0"/>
              <a:ext cx="2147483647" cy="2147483646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None/>
              </a:pPr>
              <a:r>
                <a:rPr lang="en-US"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</a:t>
              </a:r>
              <a:r>
                <a:rPr lang="en-US" sz="2400" b="0" i="0" u="none" baseline="-250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n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imes New Roman"/>
                <a:buNone/>
              </a:pPr>
              <a:r>
                <a:rPr lang="en-US" sz="16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m()</a:t>
              </a:r>
              <a:endParaRPr/>
            </a:p>
          </p:txBody>
        </p:sp>
        <p:cxnSp>
          <p:nvCxnSpPr>
            <p:cNvPr id="437" name="Google Shape;437;p35"/>
            <p:cNvCxnSpPr/>
            <p:nvPr/>
          </p:nvCxnSpPr>
          <p:spPr>
            <a:xfrm>
              <a:off x="0" y="1386988627"/>
              <a:ext cx="2147483647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grpSp>
        <p:nvGrpSpPr>
          <p:cNvPr id="438" name="Google Shape;438;p35"/>
          <p:cNvGrpSpPr/>
          <p:nvPr/>
        </p:nvGrpSpPr>
        <p:grpSpPr>
          <a:xfrm>
            <a:off x="762000" y="2217737"/>
            <a:ext cx="685800" cy="706437"/>
            <a:chOff x="0" y="0"/>
            <a:chExt cx="2147483647" cy="2147483646"/>
          </a:xfrm>
        </p:grpSpPr>
        <p:sp>
          <p:nvSpPr>
            <p:cNvPr id="439" name="Google Shape;439;p35"/>
            <p:cNvSpPr txBox="1"/>
            <p:nvPr/>
          </p:nvSpPr>
          <p:spPr>
            <a:xfrm>
              <a:off x="0" y="0"/>
              <a:ext cx="2147483647" cy="2147483646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None/>
              </a:pPr>
              <a:r>
                <a:rPr lang="en-US"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</a:t>
              </a:r>
              <a:r>
                <a:rPr lang="en-US" sz="2400" b="0" i="0" u="none" baseline="-250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3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imes New Roman"/>
                <a:buNone/>
              </a:pPr>
              <a:r>
                <a:rPr lang="en-US" sz="16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m()</a:t>
              </a:r>
              <a:endParaRPr/>
            </a:p>
          </p:txBody>
        </p:sp>
        <p:cxnSp>
          <p:nvCxnSpPr>
            <p:cNvPr id="440" name="Google Shape;440;p35"/>
            <p:cNvCxnSpPr/>
            <p:nvPr/>
          </p:nvCxnSpPr>
          <p:spPr>
            <a:xfrm>
              <a:off x="0" y="1386988627"/>
              <a:ext cx="2147483647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grpSp>
        <p:nvGrpSpPr>
          <p:cNvPr id="441" name="Google Shape;441;p35"/>
          <p:cNvGrpSpPr/>
          <p:nvPr/>
        </p:nvGrpSpPr>
        <p:grpSpPr>
          <a:xfrm>
            <a:off x="762000" y="3303587"/>
            <a:ext cx="685800" cy="708025"/>
            <a:chOff x="0" y="0"/>
            <a:chExt cx="2147483647" cy="2147483646"/>
          </a:xfrm>
        </p:grpSpPr>
        <p:sp>
          <p:nvSpPr>
            <p:cNvPr id="442" name="Google Shape;442;p35"/>
            <p:cNvSpPr txBox="1"/>
            <p:nvPr/>
          </p:nvSpPr>
          <p:spPr>
            <a:xfrm>
              <a:off x="0" y="0"/>
              <a:ext cx="2147483647" cy="2147483646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None/>
              </a:pPr>
              <a:r>
                <a:rPr lang="en-US"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</a:t>
              </a:r>
              <a:r>
                <a:rPr lang="en-US" sz="2400" b="0" i="0" u="none" baseline="-250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2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imes New Roman"/>
                <a:buNone/>
              </a:pPr>
              <a:r>
                <a:rPr lang="en-US" sz="16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m()</a:t>
              </a:r>
              <a:endParaRPr/>
            </a:p>
          </p:txBody>
        </p:sp>
        <p:cxnSp>
          <p:nvCxnSpPr>
            <p:cNvPr id="443" name="Google Shape;443;p35"/>
            <p:cNvCxnSpPr/>
            <p:nvPr/>
          </p:nvCxnSpPr>
          <p:spPr>
            <a:xfrm>
              <a:off x="0" y="1386988627"/>
              <a:ext cx="2147483647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grpSp>
        <p:nvGrpSpPr>
          <p:cNvPr id="444" name="Google Shape;444;p35"/>
          <p:cNvGrpSpPr/>
          <p:nvPr/>
        </p:nvGrpSpPr>
        <p:grpSpPr>
          <a:xfrm>
            <a:off x="762000" y="4419600"/>
            <a:ext cx="685800" cy="708025"/>
            <a:chOff x="0" y="0"/>
            <a:chExt cx="2147483647" cy="2147483646"/>
          </a:xfrm>
        </p:grpSpPr>
        <p:sp>
          <p:nvSpPr>
            <p:cNvPr id="445" name="Google Shape;445;p35"/>
            <p:cNvSpPr txBox="1"/>
            <p:nvPr/>
          </p:nvSpPr>
          <p:spPr>
            <a:xfrm>
              <a:off x="0" y="0"/>
              <a:ext cx="2147483647" cy="2147483646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None/>
              </a:pPr>
              <a:r>
                <a:rPr lang="en-US"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</a:t>
              </a:r>
              <a:r>
                <a:rPr lang="en-US" sz="2400" b="0" i="0" u="none" baseline="-250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1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imes New Roman"/>
                <a:buNone/>
              </a:pPr>
              <a:r>
                <a:rPr lang="en-US" sz="16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m()</a:t>
              </a:r>
              <a:endParaRPr/>
            </a:p>
          </p:txBody>
        </p:sp>
        <p:cxnSp>
          <p:nvCxnSpPr>
            <p:cNvPr id="446" name="Google Shape;446;p35"/>
            <p:cNvCxnSpPr/>
            <p:nvPr/>
          </p:nvCxnSpPr>
          <p:spPr>
            <a:xfrm>
              <a:off x="0" y="1386988627"/>
              <a:ext cx="2147483647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cxnSp>
        <p:nvCxnSpPr>
          <p:cNvPr id="447" name="Google Shape;447;p35"/>
          <p:cNvCxnSpPr/>
          <p:nvPr/>
        </p:nvCxnSpPr>
        <p:spPr>
          <a:xfrm rot="10800000">
            <a:off x="1104900" y="1927225"/>
            <a:ext cx="0" cy="290512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448" name="Google Shape;448;p35"/>
          <p:cNvCxnSpPr/>
          <p:nvPr/>
        </p:nvCxnSpPr>
        <p:spPr>
          <a:xfrm rot="10800000">
            <a:off x="1104900" y="2924175"/>
            <a:ext cx="0" cy="379412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449" name="Google Shape;449;p35"/>
          <p:cNvCxnSpPr/>
          <p:nvPr/>
        </p:nvCxnSpPr>
        <p:spPr>
          <a:xfrm rot="10800000">
            <a:off x="1066800" y="4040187"/>
            <a:ext cx="0" cy="379412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450" name="Google Shape;450;p35"/>
          <p:cNvSpPr txBox="1"/>
          <p:nvPr/>
        </p:nvSpPr>
        <p:spPr>
          <a:xfrm>
            <a:off x="2362200" y="1447800"/>
            <a:ext cx="6096000" cy="35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endParaRPr sz="26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r>
              <a:rPr lang="en-US" sz="2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JVM searches the implementation for the method m in C</a:t>
            </a:r>
            <a:r>
              <a:rPr lang="en-US" sz="2600" b="0" i="0" u="none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en-US" sz="2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C</a:t>
            </a:r>
            <a:r>
              <a:rPr lang="en-US" sz="2600" b="0" i="0" u="none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en-US" sz="2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..., C</a:t>
            </a:r>
            <a:r>
              <a:rPr lang="en-US" sz="2600" b="0" i="0" u="none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n-1 </a:t>
            </a:r>
            <a:r>
              <a:rPr lang="en-US" sz="2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 C</a:t>
            </a:r>
            <a:r>
              <a:rPr lang="en-US" sz="2600" b="0" i="0" u="none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</a:t>
            </a:r>
            <a:r>
              <a:rPr lang="en-US" sz="2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in this order, until it is found. Once an implementation is found, the search stops and the first-found implementation is invoked.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36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22</a:t>
            </a:fld>
            <a:endParaRPr/>
          </a:p>
        </p:txBody>
      </p:sp>
      <p:sp>
        <p:nvSpPr>
          <p:cNvPr id="456" name="Google Shape;456;p36"/>
          <p:cNvSpPr txBox="1">
            <a:spLocks noGrp="1"/>
          </p:cNvSpPr>
          <p:nvPr>
            <p:ph type="title"/>
          </p:nvPr>
        </p:nvSpPr>
        <p:spPr>
          <a:xfrm>
            <a:off x="685800" y="304800"/>
            <a:ext cx="777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Times New Roman"/>
              <a:buNone/>
            </a:pPr>
            <a:r>
              <a:rPr lang="en-US" sz="40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 Matching vs. Binding</a:t>
            </a:r>
            <a:endParaRPr/>
          </a:p>
        </p:txBody>
      </p:sp>
      <p:sp>
        <p:nvSpPr>
          <p:cNvPr id="457" name="Google Shape;457;p36"/>
          <p:cNvSpPr txBox="1">
            <a:spLocks noGrp="1"/>
          </p:cNvSpPr>
          <p:nvPr>
            <p:ph type="body" idx="1"/>
          </p:nvPr>
        </p:nvSpPr>
        <p:spPr>
          <a:xfrm>
            <a:off x="76200" y="1143000"/>
            <a:ext cx="9067800" cy="37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Matching a method signature and binding a method implementation are two issues. 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compiler finds a matching method according to parameter type, number of parameters, and order of the parameters at compilation time. 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method may be implemented in several subclasses. 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Java Virtual Machine dynamically binds the implementation of the method at runtime. 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37"/>
          <p:cNvSpPr txBox="1">
            <a:spLocks noGrp="1"/>
          </p:cNvSpPr>
          <p:nvPr>
            <p:ph type="title"/>
          </p:nvPr>
        </p:nvSpPr>
        <p:spPr>
          <a:xfrm>
            <a:off x="1371600" y="284162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Times New Roman"/>
              <a:buNone/>
            </a:pPr>
            <a:r>
              <a:rPr lang="en-US" sz="32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Polymorphism Exercise</a:t>
            </a:r>
            <a:endParaRPr/>
          </a:p>
        </p:txBody>
      </p:sp>
      <p:sp>
        <p:nvSpPr>
          <p:cNvPr id="463" name="Google Shape;463;p37"/>
          <p:cNvSpPr txBox="1">
            <a:spLocks noGrp="1"/>
          </p:cNvSpPr>
          <p:nvPr>
            <p:ph type="body" idx="1"/>
          </p:nvPr>
        </p:nvSpPr>
        <p:spPr>
          <a:xfrm>
            <a:off x="685800" y="2214562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lang="en-US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5 Groups of three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lang="en-US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Implement each class according to the UML and the inheritance relationship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lang="en-US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Each group will implement a class</a:t>
            </a:r>
            <a:endParaRPr/>
          </a:p>
        </p:txBody>
      </p:sp>
      <p:sp>
        <p:nvSpPr>
          <p:cNvPr id="464" name="Google Shape;464;p37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23</a:t>
            </a:fld>
            <a:endParaRPr/>
          </a:p>
        </p:txBody>
      </p:sp>
      <p:pic>
        <p:nvPicPr>
          <p:cNvPr id="465" name="Google Shape;465;p37" descr="Image result for tas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5575" y="4762"/>
            <a:ext cx="2562225" cy="1781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38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r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9-</a:t>
            </a: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24</a:t>
            </a:fld>
            <a:endParaRPr/>
          </a:p>
        </p:txBody>
      </p:sp>
      <p:sp>
        <p:nvSpPr>
          <p:cNvPr id="471" name="Google Shape;471;p38"/>
          <p:cNvSpPr txBox="1">
            <a:spLocks noGrp="1"/>
          </p:cNvSpPr>
          <p:nvPr>
            <p:ph type="title"/>
          </p:nvPr>
        </p:nvSpPr>
        <p:spPr>
          <a:xfrm>
            <a:off x="685800" y="2857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Polymorphism Example</a:t>
            </a:r>
            <a:endParaRPr/>
          </a:p>
        </p:txBody>
      </p:sp>
      <p:sp>
        <p:nvSpPr>
          <p:cNvPr id="472" name="Google Shape;472;p38"/>
          <p:cNvSpPr txBox="1">
            <a:spLocks noGrp="1"/>
          </p:cNvSpPr>
          <p:nvPr>
            <p:ph type="body" idx="1"/>
          </p:nvPr>
        </p:nvSpPr>
        <p:spPr>
          <a:xfrm>
            <a:off x="685800" y="165735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Consider the following class hierarchy:</a:t>
            </a:r>
            <a:endParaRPr/>
          </a:p>
        </p:txBody>
      </p:sp>
      <p:cxnSp>
        <p:nvCxnSpPr>
          <p:cNvPr id="473" name="Google Shape;473;p38"/>
          <p:cNvCxnSpPr/>
          <p:nvPr/>
        </p:nvCxnSpPr>
        <p:spPr>
          <a:xfrm rot="10800000">
            <a:off x="4114800" y="3190875"/>
            <a:ext cx="0" cy="390525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474" name="Google Shape;474;p38"/>
          <p:cNvSpPr/>
          <p:nvPr/>
        </p:nvSpPr>
        <p:spPr>
          <a:xfrm>
            <a:off x="3962400" y="2962275"/>
            <a:ext cx="304800" cy="228600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475" name="Google Shape;475;p38"/>
          <p:cNvCxnSpPr/>
          <p:nvPr/>
        </p:nvCxnSpPr>
        <p:spPr>
          <a:xfrm>
            <a:off x="2438400" y="3581400"/>
            <a:ext cx="36576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76" name="Google Shape;476;p38"/>
          <p:cNvCxnSpPr/>
          <p:nvPr/>
        </p:nvCxnSpPr>
        <p:spPr>
          <a:xfrm>
            <a:off x="5029200" y="4924425"/>
            <a:ext cx="20574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77" name="Google Shape;477;p38"/>
          <p:cNvCxnSpPr/>
          <p:nvPr/>
        </p:nvCxnSpPr>
        <p:spPr>
          <a:xfrm>
            <a:off x="2438400" y="3581400"/>
            <a:ext cx="0" cy="3048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78" name="Google Shape;478;p38"/>
          <p:cNvCxnSpPr/>
          <p:nvPr/>
        </p:nvCxnSpPr>
        <p:spPr>
          <a:xfrm>
            <a:off x="6096000" y="3581400"/>
            <a:ext cx="0" cy="3048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79" name="Google Shape;479;p38"/>
          <p:cNvCxnSpPr/>
          <p:nvPr/>
        </p:nvCxnSpPr>
        <p:spPr>
          <a:xfrm>
            <a:off x="5029200" y="4924425"/>
            <a:ext cx="0" cy="409575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80" name="Google Shape;480;p38"/>
          <p:cNvCxnSpPr/>
          <p:nvPr/>
        </p:nvCxnSpPr>
        <p:spPr>
          <a:xfrm>
            <a:off x="7086600" y="4924425"/>
            <a:ext cx="0" cy="38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81" name="Google Shape;481;p38"/>
          <p:cNvCxnSpPr/>
          <p:nvPr/>
        </p:nvCxnSpPr>
        <p:spPr>
          <a:xfrm rot="10800000">
            <a:off x="6019800" y="4572000"/>
            <a:ext cx="0" cy="38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482" name="Google Shape;482;p38"/>
          <p:cNvSpPr/>
          <p:nvPr/>
        </p:nvSpPr>
        <p:spPr>
          <a:xfrm>
            <a:off x="5867400" y="4343400"/>
            <a:ext cx="304800" cy="228600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83" name="Google Shape;483;p38"/>
          <p:cNvSpPr txBox="1"/>
          <p:nvPr/>
        </p:nvSpPr>
        <p:spPr>
          <a:xfrm>
            <a:off x="3124200" y="2514600"/>
            <a:ext cx="1981200" cy="409575"/>
          </a:xfrm>
          <a:prstGeom prst="rect">
            <a:avLst/>
          </a:prstGeom>
          <a:solidFill>
            <a:srgbClr val="989898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mo"/>
              <a:buNone/>
            </a:pPr>
            <a:r>
              <a:rPr lang="en-US" sz="2000" b="1" i="1" u="non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rPr>
              <a:t>StaffMember</a:t>
            </a:r>
            <a:endParaRPr/>
          </a:p>
        </p:txBody>
      </p:sp>
      <p:sp>
        <p:nvSpPr>
          <p:cNvPr id="484" name="Google Shape;484;p38"/>
          <p:cNvSpPr txBox="1"/>
          <p:nvPr/>
        </p:nvSpPr>
        <p:spPr>
          <a:xfrm>
            <a:off x="4267200" y="5305425"/>
            <a:ext cx="1600200" cy="409575"/>
          </a:xfrm>
          <a:prstGeom prst="rect">
            <a:avLst/>
          </a:prstGeom>
          <a:solidFill>
            <a:srgbClr val="989898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mo"/>
              <a:buNone/>
            </a:pPr>
            <a:r>
              <a:rPr lang="en-US" sz="2000" b="1" i="0" u="non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rPr>
              <a:t>Executive</a:t>
            </a:r>
            <a:endParaRPr/>
          </a:p>
        </p:txBody>
      </p:sp>
      <p:sp>
        <p:nvSpPr>
          <p:cNvPr id="485" name="Google Shape;485;p38"/>
          <p:cNvSpPr txBox="1"/>
          <p:nvPr/>
        </p:nvSpPr>
        <p:spPr>
          <a:xfrm>
            <a:off x="6324600" y="5305425"/>
            <a:ext cx="1600200" cy="409575"/>
          </a:xfrm>
          <a:prstGeom prst="rect">
            <a:avLst/>
          </a:prstGeom>
          <a:solidFill>
            <a:srgbClr val="989898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mo"/>
              <a:buNone/>
            </a:pPr>
            <a:r>
              <a:rPr lang="en-US" sz="2000" b="1" i="0" u="non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rPr>
              <a:t>Hourly</a:t>
            </a:r>
            <a:endParaRPr/>
          </a:p>
        </p:txBody>
      </p:sp>
      <p:sp>
        <p:nvSpPr>
          <p:cNvPr id="486" name="Google Shape;486;p38"/>
          <p:cNvSpPr txBox="1"/>
          <p:nvPr/>
        </p:nvSpPr>
        <p:spPr>
          <a:xfrm>
            <a:off x="1524000" y="3886200"/>
            <a:ext cx="1828800" cy="409575"/>
          </a:xfrm>
          <a:prstGeom prst="rect">
            <a:avLst/>
          </a:prstGeom>
          <a:solidFill>
            <a:srgbClr val="989898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mo"/>
              <a:buNone/>
            </a:pPr>
            <a:r>
              <a:rPr lang="en-US" sz="2000" b="1" i="0" u="non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rPr>
              <a:t>Volunteer</a:t>
            </a:r>
            <a:endParaRPr/>
          </a:p>
        </p:txBody>
      </p:sp>
      <p:sp>
        <p:nvSpPr>
          <p:cNvPr id="487" name="Google Shape;487;p38"/>
          <p:cNvSpPr txBox="1"/>
          <p:nvPr/>
        </p:nvSpPr>
        <p:spPr>
          <a:xfrm>
            <a:off x="5105400" y="3886200"/>
            <a:ext cx="1981200" cy="409575"/>
          </a:xfrm>
          <a:prstGeom prst="rect">
            <a:avLst/>
          </a:prstGeom>
          <a:solidFill>
            <a:srgbClr val="989898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mo"/>
              <a:buNone/>
            </a:pPr>
            <a:r>
              <a:rPr lang="en-US" sz="2000" b="1" i="0" u="non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rPr>
              <a:t>Employee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39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25</a:t>
            </a:fld>
            <a:endParaRPr/>
          </a:p>
        </p:txBody>
      </p:sp>
      <p:pic>
        <p:nvPicPr>
          <p:cNvPr id="493" name="Google Shape;493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30562" y="28575"/>
            <a:ext cx="2627312" cy="1989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494" name="Google Shape;494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09825" y="2500312"/>
            <a:ext cx="2627312" cy="1989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495" name="Google Shape;495;p3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562600" y="2514600"/>
            <a:ext cx="2627312" cy="1360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96" name="Google Shape;496;p3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68275" y="4752975"/>
            <a:ext cx="3451225" cy="1570037"/>
          </a:xfrm>
          <a:prstGeom prst="rect">
            <a:avLst/>
          </a:prstGeom>
          <a:noFill/>
          <a:ln>
            <a:noFill/>
          </a:ln>
        </p:spPr>
      </p:pic>
      <p:pic>
        <p:nvPicPr>
          <p:cNvPr id="497" name="Google Shape;497;p3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646487" y="4724400"/>
            <a:ext cx="4811712" cy="1779587"/>
          </a:xfrm>
          <a:prstGeom prst="rect">
            <a:avLst/>
          </a:prstGeom>
          <a:noFill/>
          <a:ln>
            <a:noFill/>
          </a:ln>
        </p:spPr>
      </p:pic>
      <p:sp>
        <p:nvSpPr>
          <p:cNvPr id="498" name="Google Shape;498;p39"/>
          <p:cNvSpPr/>
          <p:nvPr/>
        </p:nvSpPr>
        <p:spPr>
          <a:xfrm>
            <a:off x="4419600" y="1947862"/>
            <a:ext cx="304800" cy="228600"/>
          </a:xfrm>
          <a:prstGeom prst="triangle">
            <a:avLst>
              <a:gd name="adj" fmla="val 50000"/>
            </a:avLst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499" name="Google Shape;499;p39"/>
          <p:cNvCxnSpPr/>
          <p:nvPr/>
        </p:nvCxnSpPr>
        <p:spPr>
          <a:xfrm>
            <a:off x="2906712" y="2295525"/>
            <a:ext cx="3657600" cy="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500" name="Google Shape;500;p39"/>
          <p:cNvCxnSpPr/>
          <p:nvPr/>
        </p:nvCxnSpPr>
        <p:spPr>
          <a:xfrm>
            <a:off x="2895600" y="2295525"/>
            <a:ext cx="0" cy="30480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501" name="Google Shape;501;p39"/>
          <p:cNvCxnSpPr/>
          <p:nvPr/>
        </p:nvCxnSpPr>
        <p:spPr>
          <a:xfrm>
            <a:off x="6553200" y="2295525"/>
            <a:ext cx="0" cy="30480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502" name="Google Shape;502;p39"/>
          <p:cNvCxnSpPr/>
          <p:nvPr/>
        </p:nvCxnSpPr>
        <p:spPr>
          <a:xfrm>
            <a:off x="4572000" y="2176462"/>
            <a:ext cx="0" cy="119062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503" name="Google Shape;503;p39"/>
          <p:cNvSpPr/>
          <p:nvPr/>
        </p:nvSpPr>
        <p:spPr>
          <a:xfrm>
            <a:off x="3497262" y="4346575"/>
            <a:ext cx="304800" cy="228600"/>
          </a:xfrm>
          <a:prstGeom prst="triangle">
            <a:avLst>
              <a:gd name="adj" fmla="val 50000"/>
            </a:avLst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504" name="Google Shape;504;p39"/>
          <p:cNvCxnSpPr/>
          <p:nvPr/>
        </p:nvCxnSpPr>
        <p:spPr>
          <a:xfrm>
            <a:off x="1984375" y="4692650"/>
            <a:ext cx="3657600" cy="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505" name="Google Shape;505;p39"/>
          <p:cNvCxnSpPr/>
          <p:nvPr/>
        </p:nvCxnSpPr>
        <p:spPr>
          <a:xfrm>
            <a:off x="1973262" y="4694237"/>
            <a:ext cx="11112" cy="20320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506" name="Google Shape;506;p39"/>
          <p:cNvCxnSpPr/>
          <p:nvPr/>
        </p:nvCxnSpPr>
        <p:spPr>
          <a:xfrm>
            <a:off x="5630862" y="4692650"/>
            <a:ext cx="11112" cy="204787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507" name="Google Shape;507;p39"/>
          <p:cNvCxnSpPr/>
          <p:nvPr/>
        </p:nvCxnSpPr>
        <p:spPr>
          <a:xfrm>
            <a:off x="3649662" y="4575175"/>
            <a:ext cx="0" cy="117475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40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r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9-</a:t>
            </a: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26</a:t>
            </a:fld>
            <a:endParaRPr/>
          </a:p>
        </p:txBody>
      </p:sp>
      <p:sp>
        <p:nvSpPr>
          <p:cNvPr id="513" name="Google Shape;513;p40"/>
          <p:cNvSpPr txBox="1"/>
          <p:nvPr/>
        </p:nvSpPr>
        <p:spPr>
          <a:xfrm>
            <a:off x="152400" y="609600"/>
            <a:ext cx="8610600" cy="5632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 class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StaffMember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protected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name;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protected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address;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protected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phone;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</a:t>
            </a:r>
            <a:r>
              <a:rPr lang="en-US" sz="18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//------------------------------------------------------------------------------------------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StaffMember  (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eName,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eAddress,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ePhone)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name = eName;       address = eAddress;       phone = ePhone;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//------------------------------------------------------------------------------------------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toString()   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String result = "Name: " + name + "\n";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result += "Address: " + address + "\n";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result += "Phone: " + phone;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return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result;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r>
              <a:rPr lang="en-US" sz="18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//------------------------------------------------------------------------------------------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 double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pay() {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return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0;}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41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r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9-</a:t>
            </a: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27</a:t>
            </a:fld>
            <a:endParaRPr/>
          </a:p>
        </p:txBody>
      </p:sp>
      <p:sp>
        <p:nvSpPr>
          <p:cNvPr id="519" name="Google Shape;519;p41"/>
          <p:cNvSpPr txBox="1"/>
          <p:nvPr/>
        </p:nvSpPr>
        <p:spPr>
          <a:xfrm>
            <a:off x="304800" y="533400"/>
            <a:ext cx="8839200" cy="59086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 class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Employee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extends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StaffMember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protected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socialSecNum;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protected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double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payRate;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</a:t>
            </a:r>
            <a:r>
              <a:rPr lang="en-US" sz="18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//------------------------------------------------------------------------------------------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Employee (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eName,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eAddress,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ePhone,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socSecNumber,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                                                          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double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rate){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super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(eName, eAddress, ePhone);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socialSecurityNumber = socSecNumber;      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payRate = rate;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</a:t>
            </a:r>
            <a:r>
              <a:rPr lang="en-US" sz="18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//------------------------------------------------------------------------------------------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toString()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String result = super.toString();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result += "\nSocial Security Number: " + socialSecurityNumber;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return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result;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r>
              <a:rPr lang="en-US" sz="18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//------------------------------------------------------------------------------------------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double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pay()    { 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return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payRate;   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42"/>
          <p:cNvSpPr txBox="1"/>
          <p:nvPr/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r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© 2004 Pearson Addison-Wesley. All rights reserved</a:t>
            </a:r>
            <a:endParaRPr/>
          </a:p>
        </p:txBody>
      </p:sp>
      <p:sp>
        <p:nvSpPr>
          <p:cNvPr id="525" name="Google Shape;525;p42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r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9-</a:t>
            </a: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28</a:t>
            </a:fld>
            <a:endParaRPr/>
          </a:p>
        </p:txBody>
      </p:sp>
      <p:sp>
        <p:nvSpPr>
          <p:cNvPr id="526" name="Google Shape;526;p42"/>
          <p:cNvSpPr txBox="1"/>
          <p:nvPr/>
        </p:nvSpPr>
        <p:spPr>
          <a:xfrm>
            <a:off x="381000" y="762000"/>
            <a:ext cx="7848600" cy="258603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Volunteer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extends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StaffMember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Volunteer (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eName,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eAddress,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ePhone)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{     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super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(eName, eAddress, ePhone); 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r>
              <a:rPr lang="en-US" sz="18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//------------------------------------------------------------------------------------------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double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pay()    { 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return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0.0;   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43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r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9-</a:t>
            </a: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29</a:t>
            </a:fld>
            <a:endParaRPr/>
          </a:p>
        </p:txBody>
      </p:sp>
      <p:sp>
        <p:nvSpPr>
          <p:cNvPr id="532" name="Google Shape;532;p43"/>
          <p:cNvSpPr txBox="1"/>
          <p:nvPr/>
        </p:nvSpPr>
        <p:spPr>
          <a:xfrm>
            <a:off x="76200" y="76200"/>
            <a:ext cx="8915400" cy="566261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 class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Executive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extends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Employee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private double bonus;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//------------------------------------------------------------------------------------------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Executive (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eName,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eAddress,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ePhone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String 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socSecNumber,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                                       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double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rate)    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super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(eName, eAddress, ePhone, socSecNumber, rate); 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bonus = 0;  // bonus has yet to be awarded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</a:t>
            </a:r>
            <a:r>
              <a:rPr lang="en-US" sz="18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//------------------------------------------------------------------------------------------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void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awardBonus (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double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execBonus)   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{      bonus = execBonus;   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</a:t>
            </a:r>
            <a:r>
              <a:rPr lang="en-US" sz="18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//------------------------------------------------------------------------------------------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double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pay()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{      double payment = super.pay() + bonus; 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bonus = 0;    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return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payment; 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6"/>
          <p:cNvSpPr txBox="1">
            <a:spLocks noGrp="1"/>
          </p:cNvSpPr>
          <p:nvPr>
            <p:ph type="title"/>
          </p:nvPr>
        </p:nvSpPr>
        <p:spPr>
          <a:xfrm>
            <a:off x="685800" y="2857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Animals make sounds</a:t>
            </a:r>
            <a:endParaRPr/>
          </a:p>
        </p:txBody>
      </p:sp>
      <p:sp>
        <p:nvSpPr>
          <p:cNvPr id="157" name="Google Shape;157;p16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9EB6802-B23F-9344-9BBD-A95F2F1DC717}"/>
              </a:ext>
            </a:extLst>
          </p:cNvPr>
          <p:cNvGrpSpPr/>
          <p:nvPr/>
        </p:nvGrpSpPr>
        <p:grpSpPr>
          <a:xfrm>
            <a:off x="4132220" y="1359647"/>
            <a:ext cx="1446065" cy="1428657"/>
            <a:chOff x="685801" y="1770184"/>
            <a:chExt cx="1776046" cy="243840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17A38C0-DBB7-5041-B6EF-213AA80EF347}"/>
                </a:ext>
              </a:extLst>
            </p:cNvPr>
            <p:cNvSpPr txBox="1"/>
            <p:nvPr/>
          </p:nvSpPr>
          <p:spPr>
            <a:xfrm>
              <a:off x="990502" y="1968491"/>
              <a:ext cx="113707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Dog</a:t>
              </a:r>
            </a:p>
            <a:p>
              <a:pPr algn="ctr"/>
              <a:endParaRPr lang="en-US" sz="2400" dirty="0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07A33FC-A47C-A140-AEE6-10C063CDA426}"/>
                </a:ext>
              </a:extLst>
            </p:cNvPr>
            <p:cNvGrpSpPr/>
            <p:nvPr/>
          </p:nvGrpSpPr>
          <p:grpSpPr>
            <a:xfrm>
              <a:off x="685801" y="1770184"/>
              <a:ext cx="1776046" cy="2438401"/>
              <a:chOff x="685800" y="1770184"/>
              <a:chExt cx="2116015" cy="3012831"/>
            </a:xfrm>
          </p:grpSpPr>
          <p:sp>
            <p:nvSpPr>
              <p:cNvPr id="2" name="Rounded Rectangle 1">
                <a:extLst>
                  <a:ext uri="{FF2B5EF4-FFF2-40B4-BE49-F238E27FC236}">
                    <a16:creationId xmlns:a16="http://schemas.microsoft.com/office/drawing/2014/main" id="{7F84D342-0DA2-F544-80BC-EEE800EE9D66}"/>
                  </a:ext>
                </a:extLst>
              </p:cNvPr>
              <p:cNvSpPr/>
              <p:nvPr/>
            </p:nvSpPr>
            <p:spPr>
              <a:xfrm>
                <a:off x="685800" y="1770184"/>
                <a:ext cx="2104292" cy="3012831"/>
              </a:xfrm>
              <a:prstGeom prst="roundRect">
                <a:avLst/>
              </a:prstGeom>
              <a:noFill/>
              <a:ln w="381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CA9F64DF-8786-3B44-B243-7AAA96C853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7522" y="2855782"/>
                <a:ext cx="2104293" cy="0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C137FE8-005E-0749-96AD-FEE71A9980F8}"/>
                  </a:ext>
                </a:extLst>
              </p:cNvPr>
              <p:cNvSpPr txBox="1"/>
              <p:nvPr/>
            </p:nvSpPr>
            <p:spPr>
              <a:xfrm>
                <a:off x="891280" y="3041968"/>
                <a:ext cx="1500553" cy="582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/>
                  <a:t>Sound()</a:t>
                </a:r>
              </a:p>
            </p:txBody>
          </p:sp>
        </p:grp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C6AC84F-0813-DE46-9E16-CDC28E88530D}"/>
              </a:ext>
            </a:extLst>
          </p:cNvPr>
          <p:cNvGrpSpPr/>
          <p:nvPr/>
        </p:nvGrpSpPr>
        <p:grpSpPr>
          <a:xfrm>
            <a:off x="838201" y="2523202"/>
            <a:ext cx="1776046" cy="2438401"/>
            <a:chOff x="685801" y="1770184"/>
            <a:chExt cx="1776046" cy="2438401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8F17139-0432-A24E-AE75-922E8026F0ED}"/>
                </a:ext>
              </a:extLst>
            </p:cNvPr>
            <p:cNvSpPr txBox="1"/>
            <p:nvPr/>
          </p:nvSpPr>
          <p:spPr>
            <a:xfrm>
              <a:off x="990502" y="1968491"/>
              <a:ext cx="112723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tx1"/>
                  </a:solidFill>
                </a:rPr>
                <a:t>Animal</a:t>
              </a:r>
            </a:p>
            <a:p>
              <a:endParaRPr lang="en-US" sz="2400" dirty="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5F06EEC0-3EBA-DB4E-844F-3AC91EF24CE4}"/>
                </a:ext>
              </a:extLst>
            </p:cNvPr>
            <p:cNvGrpSpPr/>
            <p:nvPr/>
          </p:nvGrpSpPr>
          <p:grpSpPr>
            <a:xfrm>
              <a:off x="685801" y="1770184"/>
              <a:ext cx="1776046" cy="2438401"/>
              <a:chOff x="685800" y="1770184"/>
              <a:chExt cx="2116015" cy="3012831"/>
            </a:xfrm>
          </p:grpSpPr>
          <p:sp>
            <p:nvSpPr>
              <p:cNvPr id="25" name="Rounded Rectangle 24">
                <a:extLst>
                  <a:ext uri="{FF2B5EF4-FFF2-40B4-BE49-F238E27FC236}">
                    <a16:creationId xmlns:a16="http://schemas.microsoft.com/office/drawing/2014/main" id="{6864311C-B4DC-6746-A169-E6A9921A7C1C}"/>
                  </a:ext>
                </a:extLst>
              </p:cNvPr>
              <p:cNvSpPr/>
              <p:nvPr/>
            </p:nvSpPr>
            <p:spPr>
              <a:xfrm>
                <a:off x="685800" y="1770184"/>
                <a:ext cx="2104292" cy="3012831"/>
              </a:xfrm>
              <a:prstGeom prst="roundRect">
                <a:avLst/>
              </a:prstGeom>
              <a:noFill/>
              <a:ln w="381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40265BA4-FB68-8A4C-99C5-E785B78E00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7523" y="2688917"/>
                <a:ext cx="2104292" cy="0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6154C09-2D1A-7C46-ACB7-71CEC6FD93AC}"/>
                  </a:ext>
                </a:extLst>
              </p:cNvPr>
              <p:cNvSpPr txBox="1"/>
              <p:nvPr/>
            </p:nvSpPr>
            <p:spPr>
              <a:xfrm>
                <a:off x="891279" y="3041968"/>
                <a:ext cx="150055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/>
                  <a:t>Sound()</a:t>
                </a:r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AF2970B-66BF-084C-ABE8-5DA4258CBEA7}"/>
              </a:ext>
            </a:extLst>
          </p:cNvPr>
          <p:cNvGrpSpPr/>
          <p:nvPr/>
        </p:nvGrpSpPr>
        <p:grpSpPr>
          <a:xfrm>
            <a:off x="4138647" y="4745790"/>
            <a:ext cx="1512909" cy="1503688"/>
            <a:chOff x="685801" y="1770184"/>
            <a:chExt cx="1776046" cy="2438401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B170921-B234-F64F-9134-B1595B0D3855}"/>
                </a:ext>
              </a:extLst>
            </p:cNvPr>
            <p:cNvSpPr txBox="1"/>
            <p:nvPr/>
          </p:nvSpPr>
          <p:spPr>
            <a:xfrm>
              <a:off x="990502" y="1968491"/>
              <a:ext cx="1137072" cy="1060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Cat</a:t>
              </a:r>
            </a:p>
            <a:p>
              <a:pPr algn="ctr"/>
              <a:endParaRPr lang="en-US" sz="2400" dirty="0"/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AFFF0D99-567A-534E-AA06-AB97AE5749D0}"/>
                </a:ext>
              </a:extLst>
            </p:cNvPr>
            <p:cNvGrpSpPr/>
            <p:nvPr/>
          </p:nvGrpSpPr>
          <p:grpSpPr>
            <a:xfrm>
              <a:off x="685801" y="1770184"/>
              <a:ext cx="1776046" cy="2438401"/>
              <a:chOff x="685800" y="1770184"/>
              <a:chExt cx="2116015" cy="3012831"/>
            </a:xfrm>
          </p:grpSpPr>
          <p:sp>
            <p:nvSpPr>
              <p:cNvPr id="31" name="Rounded Rectangle 30">
                <a:extLst>
                  <a:ext uri="{FF2B5EF4-FFF2-40B4-BE49-F238E27FC236}">
                    <a16:creationId xmlns:a16="http://schemas.microsoft.com/office/drawing/2014/main" id="{4F438354-E486-BA4E-9831-3140A07CBFE2}"/>
                  </a:ext>
                </a:extLst>
              </p:cNvPr>
              <p:cNvSpPr/>
              <p:nvPr/>
            </p:nvSpPr>
            <p:spPr>
              <a:xfrm>
                <a:off x="685800" y="1770184"/>
                <a:ext cx="2104292" cy="3012831"/>
              </a:xfrm>
              <a:prstGeom prst="roundRect">
                <a:avLst/>
              </a:prstGeom>
              <a:noFill/>
              <a:ln w="381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98D0CBDA-2466-9341-8FA0-8F822C7617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7523" y="2853337"/>
                <a:ext cx="2104292" cy="0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CFDED3C-E4B9-C942-8F1A-3851F3EA45A4}"/>
                  </a:ext>
                </a:extLst>
              </p:cNvPr>
              <p:cNvSpPr txBox="1"/>
              <p:nvPr/>
            </p:nvSpPr>
            <p:spPr>
              <a:xfrm>
                <a:off x="891280" y="3041968"/>
                <a:ext cx="1500553" cy="582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/>
                  <a:t>Sound()</a:t>
                </a:r>
              </a:p>
            </p:txBody>
          </p:sp>
        </p:grp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C97D77B-4631-1D4F-8D25-CE1551033C8B}"/>
              </a:ext>
            </a:extLst>
          </p:cNvPr>
          <p:cNvGrpSpPr/>
          <p:nvPr/>
        </p:nvGrpSpPr>
        <p:grpSpPr>
          <a:xfrm>
            <a:off x="4131029" y="3040198"/>
            <a:ext cx="1449367" cy="1453698"/>
            <a:chOff x="685801" y="1770184"/>
            <a:chExt cx="1776046" cy="2438401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34FB12B-F226-9445-B7B1-AEEB2A522D7D}"/>
                </a:ext>
              </a:extLst>
            </p:cNvPr>
            <p:cNvSpPr txBox="1"/>
            <p:nvPr/>
          </p:nvSpPr>
          <p:spPr>
            <a:xfrm>
              <a:off x="774607" y="1968490"/>
              <a:ext cx="1575704" cy="13938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Rooster</a:t>
              </a:r>
            </a:p>
            <a:p>
              <a:pPr algn="ctr"/>
              <a:endParaRPr lang="en-US" sz="2400" dirty="0"/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37AD35DD-037A-7F40-A341-82CBFA3475B2}"/>
                </a:ext>
              </a:extLst>
            </p:cNvPr>
            <p:cNvGrpSpPr/>
            <p:nvPr/>
          </p:nvGrpSpPr>
          <p:grpSpPr>
            <a:xfrm>
              <a:off x="685801" y="1770184"/>
              <a:ext cx="1776046" cy="2438401"/>
              <a:chOff x="685800" y="1770184"/>
              <a:chExt cx="2116015" cy="3012831"/>
            </a:xfrm>
          </p:grpSpPr>
          <p:sp>
            <p:nvSpPr>
              <p:cNvPr id="37" name="Rounded Rectangle 36">
                <a:extLst>
                  <a:ext uri="{FF2B5EF4-FFF2-40B4-BE49-F238E27FC236}">
                    <a16:creationId xmlns:a16="http://schemas.microsoft.com/office/drawing/2014/main" id="{643009F5-87DE-2641-A2C3-2A0146C0D347}"/>
                  </a:ext>
                </a:extLst>
              </p:cNvPr>
              <p:cNvSpPr/>
              <p:nvPr/>
            </p:nvSpPr>
            <p:spPr>
              <a:xfrm>
                <a:off x="685800" y="1770184"/>
                <a:ext cx="2104292" cy="3012831"/>
              </a:xfrm>
              <a:prstGeom prst="roundRect">
                <a:avLst/>
              </a:prstGeom>
              <a:noFill/>
              <a:ln w="381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33023554-2121-3B46-9E20-18D7E18708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7523" y="2810399"/>
                <a:ext cx="2104292" cy="0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6739F3C5-0AF4-E14F-B421-F7522CB69C77}"/>
                  </a:ext>
                </a:extLst>
              </p:cNvPr>
              <p:cNvSpPr txBox="1"/>
              <p:nvPr/>
            </p:nvSpPr>
            <p:spPr>
              <a:xfrm>
                <a:off x="891280" y="3041968"/>
                <a:ext cx="1500553" cy="582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/>
                  <a:t>Sound()</a:t>
                </a:r>
              </a:p>
            </p:txBody>
          </p:sp>
        </p:grp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E3721051-26DD-104D-A7A3-24EE3B576F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6374" y="1371065"/>
            <a:ext cx="1628116" cy="1131813"/>
          </a:xfrm>
          <a:prstGeom prst="rect">
            <a:avLst/>
          </a:prstGeom>
        </p:spPr>
      </p:pic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6D7701C-C8B4-354B-890F-083EB754EF83}"/>
              </a:ext>
            </a:extLst>
          </p:cNvPr>
          <p:cNvCxnSpPr>
            <a:cxnSpLocks/>
            <a:stCxn id="25" idx="3"/>
            <a:endCxn id="2" idx="1"/>
          </p:cNvCxnSpPr>
          <p:nvPr/>
        </p:nvCxnSpPr>
        <p:spPr>
          <a:xfrm flipV="1">
            <a:off x="2604407" y="2073976"/>
            <a:ext cx="1527813" cy="16684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C2F807C-2247-B043-95E2-C9ED27FBED4C}"/>
              </a:ext>
            </a:extLst>
          </p:cNvPr>
          <p:cNvCxnSpPr>
            <a:stCxn id="25" idx="3"/>
            <a:endCxn id="37" idx="1"/>
          </p:cNvCxnSpPr>
          <p:nvPr/>
        </p:nvCxnSpPr>
        <p:spPr>
          <a:xfrm>
            <a:off x="2604407" y="3742403"/>
            <a:ext cx="1526622" cy="246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9AA5FF4-C1DE-CB43-8ABE-A5146AB5A86A}"/>
              </a:ext>
            </a:extLst>
          </p:cNvPr>
          <p:cNvCxnSpPr>
            <a:stCxn id="25" idx="3"/>
            <a:endCxn id="31" idx="1"/>
          </p:cNvCxnSpPr>
          <p:nvPr/>
        </p:nvCxnSpPr>
        <p:spPr>
          <a:xfrm>
            <a:off x="2604407" y="3742403"/>
            <a:ext cx="1534240" cy="17552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46">
            <a:extLst>
              <a:ext uri="{FF2B5EF4-FFF2-40B4-BE49-F238E27FC236}">
                <a16:creationId xmlns:a16="http://schemas.microsoft.com/office/drawing/2014/main" id="{B837356A-1C46-6149-86F3-788EF8443D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3609" y="4868080"/>
            <a:ext cx="1085034" cy="1384918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398ED025-2213-BF43-AB22-7CC0125769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3535" y="3228292"/>
            <a:ext cx="1285182" cy="1522254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p44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r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9-</a:t>
            </a: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30</a:t>
            </a:fld>
            <a:endParaRPr/>
          </a:p>
        </p:txBody>
      </p:sp>
      <p:sp>
        <p:nvSpPr>
          <p:cNvPr id="538" name="Google Shape;538;p44"/>
          <p:cNvSpPr txBox="1"/>
          <p:nvPr/>
        </p:nvSpPr>
        <p:spPr>
          <a:xfrm>
            <a:off x="304800" y="152400"/>
            <a:ext cx="8534400" cy="674052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 class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Hourly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extends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Employee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private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 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hoursWorked;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r>
              <a:rPr lang="en-US" sz="18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//------------------------------------------------------------------------------------------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Hourly (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eName,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eAddress,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ePhone,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socSecNumber,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                                            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double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rate)   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super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(eName, eAddress, ePhone, socSecNumber, rate);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hoursWorked = 0;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//------------------------------------------------------------------------------------------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void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addHours (int moreHours)    {      hoursWorked += moreHours;   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</a:t>
            </a:r>
            <a:r>
              <a:rPr lang="en-US" sz="18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//------------------------------------------------------------------------------------------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double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pay()    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double payment = payRate * hoursWorked;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hoursWorked = 0;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return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payment;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</a:t>
            </a:r>
            <a:r>
              <a:rPr lang="en-US" sz="18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//------------------------------------------------------------------------------------------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toString()    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String result = super.toString();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result += "\nCurrent hours: " + hoursWorked;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</a:t>
            </a:r>
            <a:r>
              <a:rPr lang="en-US" sz="1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return</a:t>
            </a: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result;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45"/>
          <p:cNvSpPr txBox="1"/>
          <p:nvPr/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r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© 2004 Pearson Addison-Wesley. All rights reserved</a:t>
            </a:r>
            <a:endParaRPr/>
          </a:p>
        </p:txBody>
      </p:sp>
      <p:sp>
        <p:nvSpPr>
          <p:cNvPr id="544" name="Google Shape;544;p45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r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9-</a:t>
            </a: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31</a:t>
            </a:fld>
            <a:endParaRPr/>
          </a:p>
        </p:txBody>
      </p:sp>
      <p:sp>
        <p:nvSpPr>
          <p:cNvPr id="545" name="Google Shape;545;p45"/>
          <p:cNvSpPr txBox="1"/>
          <p:nvPr/>
        </p:nvSpPr>
        <p:spPr>
          <a:xfrm>
            <a:off x="152400" y="26987"/>
            <a:ext cx="8763000" cy="643255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Staff    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private StaffMember[] staffList;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r>
              <a:rPr lang="en-US" sz="16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//------------------------------------------------------------------------------------------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</a:t>
            </a:r>
            <a:r>
              <a:rPr lang="en-US" sz="16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Staff ()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staffList = new StaffMember[6];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staffList[0] = </a:t>
            </a:r>
            <a:r>
              <a:rPr lang="en-US" sz="16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new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Executive ("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Sam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", 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123 Main Line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“, 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555-0469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", 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123-45-6789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", 2423.07);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staffList[1] = </a:t>
            </a:r>
            <a:r>
              <a:rPr lang="en-US" sz="16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new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Employee ("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Carla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", 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456 Off Line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“,  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555-0101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", 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987-65-4321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", 1246.15);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staffList[2] = </a:t>
            </a:r>
            <a:r>
              <a:rPr lang="en-US" sz="16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new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Employee ("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Woody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", 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789 Off Rocker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“, 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555-0000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", 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010-20-3040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", 1169.23);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staffList[3] = </a:t>
            </a:r>
            <a:r>
              <a:rPr lang="en-US" sz="16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new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Hourly ("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Diane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", 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678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Fifth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Ave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.“,  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555-0690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", 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958-47-3625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", 10.55);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staffList[4] = </a:t>
            </a:r>
            <a:r>
              <a:rPr lang="en-US" sz="16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new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Volunteer ("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Norm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", 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987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Suds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Blvd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.“, 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555-8374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staffList[5] = </a:t>
            </a:r>
            <a:r>
              <a:rPr lang="en-US" sz="16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new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Volunteer ("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Cliff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", 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321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Duds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Lane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“,  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555-7282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r>
              <a:rPr lang="en-US" sz="16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//------------------------------------------------------------------------------------------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r>
              <a:rPr lang="en-US" sz="16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void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payday () 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double amount;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</a:t>
            </a:r>
            <a:r>
              <a:rPr lang="en-US" sz="16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</a:t>
            </a:r>
            <a:r>
              <a:rPr lang="en-US" sz="16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 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count=0; count &lt; staffList.length; count++)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	System.out.println (staffList[count]);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	amount = staffList[count].pay();  </a:t>
            </a:r>
            <a:r>
              <a:rPr lang="en-US" sz="16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 polymorphic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	</a:t>
            </a:r>
            <a:r>
              <a:rPr lang="en-US" sz="16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if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(amount == 0.0)         System.out.println ("Thanks!");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	 </a:t>
            </a:r>
            <a:r>
              <a:rPr lang="en-US" sz="16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else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		 System.out.println ("Paid: " + amount);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Times New Roman"/>
              <a:buNone/>
            </a:pPr>
            <a:endParaRPr sz="11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Times New Roman"/>
              <a:buNone/>
            </a:pPr>
            <a:r>
              <a:rPr lang="en-US" sz="11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Times New Roman"/>
              <a:buNone/>
            </a:pPr>
            <a:r>
              <a:rPr lang="en-US" sz="11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Times New Roman"/>
              <a:buNone/>
            </a:pPr>
            <a:r>
              <a:rPr lang="en-US" sz="11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46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r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9-</a:t>
            </a: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32</a:t>
            </a:fld>
            <a:endParaRPr/>
          </a:p>
        </p:txBody>
      </p:sp>
      <p:sp>
        <p:nvSpPr>
          <p:cNvPr id="551" name="Google Shape;551;p46"/>
          <p:cNvSpPr txBox="1"/>
          <p:nvPr/>
        </p:nvSpPr>
        <p:spPr>
          <a:xfrm>
            <a:off x="533400" y="685800"/>
            <a:ext cx="8229600" cy="44005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endParaRPr sz="20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 class</a:t>
            </a: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Firm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r>
              <a:rPr lang="en-US" sz="20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//-----------------------------------------------------------------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r>
              <a:rPr lang="en-US" sz="20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  Creates a staff of employees for a firm and pays them.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r>
              <a:rPr lang="en-US" sz="20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//-----------------------------------------------------------------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r>
              <a:rPr lang="en-US" sz="20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 static void</a:t>
            </a: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main (</a:t>
            </a:r>
            <a:r>
              <a:rPr lang="en-US" sz="20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</a:t>
            </a: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[] args)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Staff personnel = new Staff();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endParaRPr sz="20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personnel.payday();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47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r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9-</a:t>
            </a: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33</a:t>
            </a:fld>
            <a:endParaRPr/>
          </a:p>
        </p:txBody>
      </p:sp>
      <p:sp>
        <p:nvSpPr>
          <p:cNvPr id="557" name="Google Shape;557;p47"/>
          <p:cNvSpPr txBox="1"/>
          <p:nvPr/>
        </p:nvSpPr>
        <p:spPr>
          <a:xfrm>
            <a:off x="609600" y="1828800"/>
            <a:ext cx="8229600" cy="224631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endParaRPr sz="20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Did the hourly employee receive any salary ? Why? What we need to do?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 sz="2400" b="0" i="0" u="none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Did the Executive employee get bonus? What we do ?</a:t>
            </a: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58" name="Google Shape;558;p47" descr="Image result for thin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9050" y="7937"/>
            <a:ext cx="3371850" cy="1352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48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r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9-</a:t>
            </a: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34</a:t>
            </a:fld>
            <a:endParaRPr/>
          </a:p>
        </p:txBody>
      </p:sp>
      <p:sp>
        <p:nvSpPr>
          <p:cNvPr id="564" name="Google Shape;564;p48"/>
          <p:cNvSpPr txBox="1"/>
          <p:nvPr/>
        </p:nvSpPr>
        <p:spPr>
          <a:xfrm>
            <a:off x="533400" y="685800"/>
            <a:ext cx="8229600" cy="5632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endParaRPr sz="20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 class</a:t>
            </a: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Firm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r>
              <a:rPr lang="en-US" sz="20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//-----------------------------------------------------------------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r>
              <a:rPr lang="en-US" sz="20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  Creates a staff of employees for a firm and pays them.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r>
              <a:rPr lang="en-US" sz="20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//-----------------------------------------------------------------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r>
              <a:rPr lang="en-US" sz="20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 static void</a:t>
            </a: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main (</a:t>
            </a:r>
            <a:r>
              <a:rPr lang="en-US" sz="20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</a:t>
            </a: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[] args)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Staff personnel = new Staff();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endParaRPr sz="20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personnel.</a:t>
            </a:r>
            <a:r>
              <a:rPr lang="en-US" sz="20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addHours (40)</a:t>
            </a: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personnel.</a:t>
            </a:r>
            <a:r>
              <a:rPr lang="en-US" sz="20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addBouns (10000)</a:t>
            </a: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personnel.payday();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endParaRPr sz="20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endParaRPr sz="20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p49"/>
          <p:cNvSpPr txBox="1"/>
          <p:nvPr/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r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© 2004 Pearson Addison-Wesley. All rights reserved</a:t>
            </a:r>
            <a:endParaRPr/>
          </a:p>
        </p:txBody>
      </p:sp>
      <p:sp>
        <p:nvSpPr>
          <p:cNvPr id="570" name="Google Shape;570;p49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r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9-</a:t>
            </a: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35</a:t>
            </a:fld>
            <a:endParaRPr/>
          </a:p>
        </p:txBody>
      </p:sp>
      <p:sp>
        <p:nvSpPr>
          <p:cNvPr id="571" name="Google Shape;571;p49"/>
          <p:cNvSpPr txBox="1"/>
          <p:nvPr/>
        </p:nvSpPr>
        <p:spPr>
          <a:xfrm>
            <a:off x="152400" y="26987"/>
            <a:ext cx="8763000" cy="6908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Staff    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private StaffMember[] staffList;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r>
              <a:rPr lang="en-US" sz="16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//------------------------------------------------------------------------------------------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</a:t>
            </a:r>
            <a:r>
              <a:rPr lang="en-US" sz="16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Staff ()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staffList = new StaffMember[6];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staffList[0] = </a:t>
            </a:r>
            <a:r>
              <a:rPr lang="en-US" sz="16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new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Executive ("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Sam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", 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123 Main Line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“, 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555-0469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", 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123-45-6789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", 2423.07);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staffList[1] = </a:t>
            </a:r>
            <a:r>
              <a:rPr lang="en-US" sz="16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new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Employee ("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Carla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", 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456 Off Line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“,  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555-0101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", 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987-65-4321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", 1246.15);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staffList[2] = </a:t>
            </a:r>
            <a:r>
              <a:rPr lang="en-US" sz="16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new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Employee ("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Woody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", 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789 Off Rocker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“, 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555-0000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", 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010-20-3040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", 1169.23);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staffList[3] = </a:t>
            </a:r>
            <a:r>
              <a:rPr lang="en-US" sz="16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new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Hourly ("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Diane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", 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678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Fifth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Ave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.“,  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555-0690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", 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958-47-3625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", 10.55);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staffList[4] = </a:t>
            </a:r>
            <a:r>
              <a:rPr lang="en-US" sz="16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new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Volunteer ("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Norm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", 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987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Suds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Blvd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.“, 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555-8374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staffList[5] = </a:t>
            </a:r>
            <a:r>
              <a:rPr lang="en-US" sz="16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new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Volunteer ("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Cliff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", 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321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Duds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Lane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“,  "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555-7282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	 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r>
              <a:rPr lang="en-US" sz="16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//----------------------------------------------------------------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r>
              <a:rPr lang="en-US" sz="16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 void 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addHours ( int hour)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{     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staffList[3].addHours (hour);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r>
              <a:rPr lang="en-US" sz="16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//---------------------------------------------------------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r>
              <a:rPr lang="en-US" sz="16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 void 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addBouns ( double bonus)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{              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staffList[0].awardBonus (bouns);  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endParaRPr sz="16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endParaRPr sz="16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……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Times New Roman"/>
              <a:buNone/>
            </a:pPr>
            <a:r>
              <a:rPr lang="en-US" sz="11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}</a:t>
            </a:r>
            <a:endParaRPr/>
          </a:p>
        </p:txBody>
      </p:sp>
      <p:sp>
        <p:nvSpPr>
          <p:cNvPr id="572" name="Google Shape;572;p49"/>
          <p:cNvSpPr txBox="1"/>
          <p:nvPr/>
        </p:nvSpPr>
        <p:spPr>
          <a:xfrm>
            <a:off x="4945062" y="3159125"/>
            <a:ext cx="4038600" cy="2030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staffMember object is not nessarly an Hourly or Executive object. StaffMember class does not have addHours or addBouns methods.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Even though you can see that staffList[3] is really an Hourly object, the compiler is not so clever to know it. </a:t>
            </a:r>
            <a:endParaRPr/>
          </a:p>
        </p:txBody>
      </p:sp>
      <p:sp>
        <p:nvSpPr>
          <p:cNvPr id="573" name="Google Shape;573;p49"/>
          <p:cNvSpPr txBox="1"/>
          <p:nvPr/>
        </p:nvSpPr>
        <p:spPr>
          <a:xfrm>
            <a:off x="762000" y="4114800"/>
            <a:ext cx="4572000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((Hourly)staffList[3]).addHours (hour);</a:t>
            </a:r>
            <a:endParaRPr/>
          </a:p>
        </p:txBody>
      </p:sp>
      <p:sp>
        <p:nvSpPr>
          <p:cNvPr id="574" name="Google Shape;574;p49"/>
          <p:cNvSpPr txBox="1"/>
          <p:nvPr/>
        </p:nvSpPr>
        <p:spPr>
          <a:xfrm>
            <a:off x="914400" y="5676900"/>
            <a:ext cx="4572000" cy="338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((Executive)staffList[0]).awardBonus (bouns);</a:t>
            </a:r>
            <a:endParaRPr/>
          </a:p>
        </p:txBody>
      </p:sp>
      <p:sp>
        <p:nvSpPr>
          <p:cNvPr id="575" name="Google Shape;575;p49"/>
          <p:cNvSpPr txBox="1"/>
          <p:nvPr/>
        </p:nvSpPr>
        <p:spPr>
          <a:xfrm>
            <a:off x="1752600" y="3830637"/>
            <a:ext cx="647700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X</a:t>
            </a:r>
            <a:endParaRPr/>
          </a:p>
        </p:txBody>
      </p:sp>
      <p:sp>
        <p:nvSpPr>
          <p:cNvPr id="576" name="Google Shape;576;p49"/>
          <p:cNvSpPr txBox="1"/>
          <p:nvPr/>
        </p:nvSpPr>
        <p:spPr>
          <a:xfrm>
            <a:off x="1943100" y="5272087"/>
            <a:ext cx="647700" cy="522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X</a:t>
            </a:r>
            <a:endParaRPr/>
          </a:p>
        </p:txBody>
      </p:sp>
      <p:sp>
        <p:nvSpPr>
          <p:cNvPr id="577" name="Google Shape;577;p49"/>
          <p:cNvSpPr txBox="1"/>
          <p:nvPr/>
        </p:nvSpPr>
        <p:spPr>
          <a:xfrm>
            <a:off x="4724400" y="6096000"/>
            <a:ext cx="4038600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tell the compiler that staffList[3] is an Hourly object, use an explicit casting.</a:t>
            </a:r>
            <a:endParaRPr/>
          </a:p>
        </p:txBody>
      </p:sp>
      <p:cxnSp>
        <p:nvCxnSpPr>
          <p:cNvPr id="578" name="Google Shape;578;p49"/>
          <p:cNvCxnSpPr/>
          <p:nvPr/>
        </p:nvCxnSpPr>
        <p:spPr>
          <a:xfrm>
            <a:off x="3390900" y="4111625"/>
            <a:ext cx="1390650" cy="0"/>
          </a:xfrm>
          <a:prstGeom prst="straightConnector1">
            <a:avLst/>
          </a:prstGeom>
          <a:noFill/>
          <a:ln w="19050" cap="flat" cmpd="sng">
            <a:solidFill>
              <a:srgbClr val="FF505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579" name="Google Shape;579;p49"/>
          <p:cNvCxnSpPr/>
          <p:nvPr/>
        </p:nvCxnSpPr>
        <p:spPr>
          <a:xfrm rot="10800000" flipH="1">
            <a:off x="3810000" y="4724400"/>
            <a:ext cx="914400" cy="808037"/>
          </a:xfrm>
          <a:prstGeom prst="straightConnector1">
            <a:avLst/>
          </a:prstGeom>
          <a:noFill/>
          <a:ln w="19050" cap="flat" cmpd="sng">
            <a:solidFill>
              <a:srgbClr val="FF5050"/>
            </a:solidFill>
            <a:prstDash val="solid"/>
            <a:miter lim="800000"/>
            <a:headEnd type="none" w="med" len="med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p50"/>
          <p:cNvSpPr txBox="1"/>
          <p:nvPr/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36</a:t>
            </a:fld>
            <a:endParaRPr/>
          </a:p>
        </p:txBody>
      </p:sp>
      <p:sp>
        <p:nvSpPr>
          <p:cNvPr id="585" name="Google Shape;585;p50"/>
          <p:cNvSpPr txBox="1">
            <a:spLocks noGrp="1"/>
          </p:cNvSpPr>
          <p:nvPr>
            <p:ph type="title"/>
          </p:nvPr>
        </p:nvSpPr>
        <p:spPr>
          <a:xfrm>
            <a:off x="685800" y="2857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Legal assignments</a:t>
            </a:r>
            <a:endParaRPr/>
          </a:p>
        </p:txBody>
      </p:sp>
      <p:sp>
        <p:nvSpPr>
          <p:cNvPr id="586" name="Google Shape;586;p50"/>
          <p:cNvSpPr txBox="1">
            <a:spLocks noGrp="1"/>
          </p:cNvSpPr>
          <p:nvPr>
            <p:ph type="body" idx="1"/>
          </p:nvPr>
        </p:nvSpPr>
        <p:spPr>
          <a:xfrm>
            <a:off x="381000" y="4737100"/>
            <a:ext cx="8574087" cy="15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lang="en-US" sz="32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Widening</a:t>
            </a: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is legal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lang="en-US" sz="32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Narrowing</a:t>
            </a: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is illegal (unless you </a:t>
            </a:r>
            <a:r>
              <a:rPr lang="en-US" sz="32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cast</a:t>
            </a: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/>
          </a:p>
        </p:txBody>
      </p:sp>
      <p:sp>
        <p:nvSpPr>
          <p:cNvPr id="587" name="Google Shape;587;p50"/>
          <p:cNvSpPr txBox="1"/>
          <p:nvPr/>
        </p:nvSpPr>
        <p:spPr>
          <a:xfrm>
            <a:off x="762000" y="1600200"/>
            <a:ext cx="5715000" cy="3170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None/>
            </a:pPr>
            <a:r>
              <a:rPr lang="en-US" sz="2000" b="0" i="0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class Test { </a:t>
            </a:r>
            <a:br>
              <a:rPr lang="en-US" sz="2000" b="0" i="0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-US" sz="2000" b="0" i="0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   public static void main(String args[]) {</a:t>
            </a:r>
            <a:br>
              <a:rPr lang="en-US" sz="2000" b="0" i="0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-US" sz="2000" b="0" i="0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       double d;</a:t>
            </a:r>
            <a:br>
              <a:rPr lang="en-US" sz="2000" b="0" i="0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-US" sz="2000" b="0" i="0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       int i;</a:t>
            </a:r>
            <a:br>
              <a:rPr lang="en-US" sz="2000" b="0" i="0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-US" sz="2000" b="0" i="0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      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endParaRPr sz="2000" b="0" i="0" u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Trebuchet MS"/>
              <a:buNone/>
            </a:pPr>
            <a:br>
              <a:rPr lang="en-US" sz="2000" b="0" i="0" u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-US" sz="2000" b="0" i="0" u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2000" b="0" i="0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  }</a:t>
            </a:r>
            <a:br>
              <a:rPr lang="en-US" sz="2000" b="0" i="0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-US" sz="2000" b="0" i="0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}</a:t>
            </a:r>
            <a:endParaRPr/>
          </a:p>
        </p:txBody>
      </p:sp>
      <p:sp>
        <p:nvSpPr>
          <p:cNvPr id="588" name="Google Shape;588;p50"/>
          <p:cNvSpPr txBox="1"/>
          <p:nvPr/>
        </p:nvSpPr>
        <p:spPr>
          <a:xfrm>
            <a:off x="762000" y="2971800"/>
            <a:ext cx="2667000" cy="10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Trebuchet MS"/>
              <a:buNone/>
            </a:pPr>
            <a:r>
              <a:rPr lang="en-US" sz="2000" b="0" i="0" u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rPr>
              <a:t>        </a:t>
            </a:r>
            <a:r>
              <a:rPr lang="en-US" sz="2000" b="0" i="0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d = 5;                  </a:t>
            </a:r>
            <a:br>
              <a:rPr lang="en-US" sz="2000" b="0" i="0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-US" sz="2000" b="0" i="0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       i = 3.5;               </a:t>
            </a:r>
            <a:br>
              <a:rPr lang="en-US" sz="2000" b="0" i="0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-US" sz="2000" b="0" i="0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       i = (int) 3.5;      </a:t>
            </a:r>
            <a:endParaRPr/>
          </a:p>
        </p:txBody>
      </p:sp>
      <p:sp>
        <p:nvSpPr>
          <p:cNvPr id="589" name="Google Shape;589;p50"/>
          <p:cNvSpPr txBox="1"/>
          <p:nvPr/>
        </p:nvSpPr>
        <p:spPr>
          <a:xfrm>
            <a:off x="3124200" y="2971800"/>
            <a:ext cx="609600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Times New Roman"/>
              <a:buNone/>
            </a:pPr>
            <a:r>
              <a:rPr lang="en-US" sz="2000" b="1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√</a:t>
            </a:r>
            <a:endParaRPr/>
          </a:p>
        </p:txBody>
      </p:sp>
      <p:sp>
        <p:nvSpPr>
          <p:cNvPr id="590" name="Google Shape;590;p50"/>
          <p:cNvSpPr txBox="1"/>
          <p:nvPr/>
        </p:nvSpPr>
        <p:spPr>
          <a:xfrm>
            <a:off x="3124200" y="3257550"/>
            <a:ext cx="609600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Times New Roman"/>
              <a:buNone/>
            </a:pPr>
            <a:r>
              <a:rPr lang="en-US" sz="2000" b="1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X</a:t>
            </a:r>
            <a:endParaRPr/>
          </a:p>
        </p:txBody>
      </p:sp>
      <p:sp>
        <p:nvSpPr>
          <p:cNvPr id="591" name="Google Shape;591;p50"/>
          <p:cNvSpPr txBox="1"/>
          <p:nvPr/>
        </p:nvSpPr>
        <p:spPr>
          <a:xfrm>
            <a:off x="3124200" y="3562350"/>
            <a:ext cx="609600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Times New Roman"/>
              <a:buNone/>
            </a:pPr>
            <a:r>
              <a:rPr lang="en-US" sz="2000" b="1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√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51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37</a:t>
            </a:fld>
            <a:endParaRPr/>
          </a:p>
        </p:txBody>
      </p:sp>
      <p:sp>
        <p:nvSpPr>
          <p:cNvPr id="597" name="Google Shape;597;p51"/>
          <p:cNvSpPr txBox="1">
            <a:spLocks noGrp="1"/>
          </p:cNvSpPr>
          <p:nvPr>
            <p:ph type="title"/>
          </p:nvPr>
        </p:nvSpPr>
        <p:spPr>
          <a:xfrm>
            <a:off x="685800" y="228600"/>
            <a:ext cx="77724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Casting Objects</a:t>
            </a:r>
            <a:endParaRPr/>
          </a:p>
        </p:txBody>
      </p:sp>
      <p:sp>
        <p:nvSpPr>
          <p:cNvPr id="598" name="Google Shape;598;p51"/>
          <p:cNvSpPr txBox="1">
            <a:spLocks noGrp="1"/>
          </p:cNvSpPr>
          <p:nvPr>
            <p:ph type="body" idx="1"/>
          </p:nvPr>
        </p:nvSpPr>
        <p:spPr>
          <a:xfrm>
            <a:off x="228600" y="990600"/>
            <a:ext cx="86868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80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You have already used the casting operator to convert variables of one primitive type to another. </a:t>
            </a:r>
            <a:r>
              <a:rPr lang="en-US" sz="2400" b="0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Casting</a:t>
            </a: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can also be used to convert an object of one class type to another within an inheritance hierarchy.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800"/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628650" lvl="1" indent="-1714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Times New Roman"/>
              <a:buNone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m(new Student());</a:t>
            </a:r>
            <a:endParaRPr/>
          </a:p>
          <a:p>
            <a:pPr marL="628650" lvl="1" indent="-1714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Times New Roman"/>
              <a:buNone/>
            </a:pPr>
            <a:endParaRPr sz="20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628650" lvl="1" indent="-1714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Courier New"/>
              <a:buNone/>
            </a:pPr>
            <a:r>
              <a:rPr lang="en-US" sz="20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lang="en-US" sz="20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0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static void </a:t>
            </a:r>
            <a:r>
              <a:rPr lang="en-US" sz="20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m(Object x)</a:t>
            </a:r>
            <a:endParaRPr/>
          </a:p>
          <a:p>
            <a:pPr marL="628650" lvl="1" indent="-1714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Times New Roman"/>
              <a:buNone/>
            </a:pPr>
            <a:endParaRPr sz="20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Object x = new Student();</a:t>
            </a:r>
            <a:endParaRPr/>
          </a:p>
        </p:txBody>
      </p:sp>
      <p:sp>
        <p:nvSpPr>
          <p:cNvPr id="599" name="Google Shape;599;p51"/>
          <p:cNvSpPr txBox="1"/>
          <p:nvPr/>
        </p:nvSpPr>
        <p:spPr>
          <a:xfrm>
            <a:off x="2857500" y="5029200"/>
            <a:ext cx="5105400" cy="915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statement is known as implicit casting, is legal because an instance of Student is automatically an instance of Object.</a:t>
            </a:r>
            <a:endParaRPr/>
          </a:p>
        </p:txBody>
      </p:sp>
      <p:cxnSp>
        <p:nvCxnSpPr>
          <p:cNvPr id="600" name="Google Shape;600;p51"/>
          <p:cNvCxnSpPr/>
          <p:nvPr/>
        </p:nvCxnSpPr>
        <p:spPr>
          <a:xfrm rot="10800000">
            <a:off x="4267200" y="4724400"/>
            <a:ext cx="990600" cy="304800"/>
          </a:xfrm>
          <a:prstGeom prst="straightConnector1">
            <a:avLst/>
          </a:prstGeom>
          <a:noFill/>
          <a:ln w="12700" cap="flat" cmpd="sng">
            <a:solidFill>
              <a:srgbClr val="FF0000"/>
            </a:solidFill>
            <a:prstDash val="solid"/>
            <a:miter lim="800000"/>
            <a:headEnd type="none" w="med" len="med"/>
            <a:tailEnd type="stealth" w="sm" len="sm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6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p52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38</a:t>
            </a:fld>
            <a:endParaRPr/>
          </a:p>
        </p:txBody>
      </p:sp>
      <p:sp>
        <p:nvSpPr>
          <p:cNvPr id="606" name="Google Shape;606;p52"/>
          <p:cNvSpPr txBox="1">
            <a:spLocks noGrp="1"/>
          </p:cNvSpPr>
          <p:nvPr>
            <p:ph type="body" idx="1"/>
          </p:nvPr>
        </p:nvSpPr>
        <p:spPr>
          <a:xfrm>
            <a:off x="1219200" y="1524000"/>
            <a:ext cx="5638800" cy="21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628650" lvl="1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imes New Roman"/>
              <a:buNone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m(new Object());</a:t>
            </a:r>
            <a:endParaRPr/>
          </a:p>
          <a:p>
            <a:pPr marL="628650" lvl="1" indent="-1714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Times New Roman"/>
              <a:buNone/>
            </a:pPr>
            <a:endParaRPr sz="2000" b="1" i="0" u="none">
              <a:solidFill>
                <a:srgbClr val="0070C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628650" lvl="1" indent="-1714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Courier New"/>
              <a:buNone/>
            </a:pPr>
            <a:r>
              <a:rPr lang="en-US" sz="20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lang="en-US" sz="20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0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static void </a:t>
            </a:r>
            <a:r>
              <a:rPr lang="en-US" sz="20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m(Student x)</a:t>
            </a:r>
            <a:endParaRPr/>
          </a:p>
          <a:p>
            <a:pPr marL="628650" lvl="1" indent="-1714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Times New Roman"/>
              <a:buNone/>
            </a:pPr>
            <a:endParaRPr sz="20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Student x = new Object();</a:t>
            </a: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/>
          </a:p>
          <a:p>
            <a:pPr marL="342900" lvl="0" indent="-228600" algn="l" rtl="0">
              <a:spcBef>
                <a:spcPts val="480"/>
              </a:spcBef>
              <a:spcAft>
                <a:spcPts val="0"/>
              </a:spcAft>
              <a:buSzPts val="1800"/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07" name="Google Shape;607;p52" descr="Image result for thin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9050" y="7937"/>
            <a:ext cx="3371850" cy="1352550"/>
          </a:xfrm>
          <a:prstGeom prst="rect">
            <a:avLst/>
          </a:prstGeom>
          <a:noFill/>
          <a:ln>
            <a:noFill/>
          </a:ln>
        </p:spPr>
      </p:pic>
      <p:sp>
        <p:nvSpPr>
          <p:cNvPr id="608" name="Google Shape;608;p52"/>
          <p:cNvSpPr txBox="1">
            <a:spLocks noGrp="1"/>
          </p:cNvSpPr>
          <p:nvPr>
            <p:ph type="title"/>
          </p:nvPr>
        </p:nvSpPr>
        <p:spPr>
          <a:xfrm>
            <a:off x="685800" y="2857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09" name="Google Shape;609;p52"/>
          <p:cNvSpPr txBox="1"/>
          <p:nvPr/>
        </p:nvSpPr>
        <p:spPr>
          <a:xfrm>
            <a:off x="7010400" y="2066925"/>
            <a:ext cx="1447800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Times New Roman"/>
              <a:buNone/>
            </a:pPr>
            <a:r>
              <a:rPr lang="en-US" sz="3600" b="1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X</a:t>
            </a:r>
            <a:endParaRPr/>
          </a:p>
        </p:txBody>
      </p:sp>
      <p:sp>
        <p:nvSpPr>
          <p:cNvPr id="610" name="Google Shape;610;p52"/>
          <p:cNvSpPr txBox="1"/>
          <p:nvPr/>
        </p:nvSpPr>
        <p:spPr>
          <a:xfrm>
            <a:off x="1195387" y="3705225"/>
            <a:ext cx="7491412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Why does the statement </a:t>
            </a:r>
            <a:r>
              <a:rPr lang="en-US" sz="2400" b="1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Object x = new Student()</a:t>
            </a: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work and the statement </a:t>
            </a:r>
            <a:r>
              <a:rPr lang="en-US" sz="2400" b="1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Student x = new Object() </a:t>
            </a: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doesn’t ????</a:t>
            </a:r>
            <a:endParaRPr/>
          </a:p>
        </p:txBody>
      </p:sp>
      <p:sp>
        <p:nvSpPr>
          <p:cNvPr id="611" name="Google Shape;611;p52"/>
          <p:cNvSpPr txBox="1"/>
          <p:nvPr/>
        </p:nvSpPr>
        <p:spPr>
          <a:xfrm>
            <a:off x="609600" y="5199062"/>
            <a:ext cx="7162800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is because a Student object is always an instance of Object, but an Object is not necessarily an instance of Student.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p53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39</a:t>
            </a:fld>
            <a:endParaRPr/>
          </a:p>
        </p:txBody>
      </p:sp>
      <p:sp>
        <p:nvSpPr>
          <p:cNvPr id="617" name="Google Shape;617;p53"/>
          <p:cNvSpPr txBox="1">
            <a:spLocks noGrp="1"/>
          </p:cNvSpPr>
          <p:nvPr>
            <p:ph type="body" idx="1"/>
          </p:nvPr>
        </p:nvSpPr>
        <p:spPr>
          <a:xfrm>
            <a:off x="228600" y="1524000"/>
            <a:ext cx="86868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628650" lvl="1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imes New Roman"/>
              <a:buNone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m(new Student());</a:t>
            </a:r>
            <a:endParaRPr/>
          </a:p>
          <a:p>
            <a:pPr marL="628650" lvl="1" indent="-1714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Courier New"/>
              <a:buNone/>
            </a:pPr>
            <a:r>
              <a:rPr lang="en-US" sz="20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lang="en-US" sz="20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000" b="1" i="0" u="none">
                <a:solidFill>
                  <a:srgbClr val="0070C0"/>
                </a:solidFill>
                <a:latin typeface="Courier New"/>
                <a:ea typeface="Courier New"/>
                <a:cs typeface="Courier New"/>
                <a:sym typeface="Courier New"/>
              </a:rPr>
              <a:t>static void </a:t>
            </a:r>
            <a:r>
              <a:rPr lang="en-US" sz="20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m(Object x)→ </a:t>
            </a: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Object x = new student ();</a:t>
            </a:r>
            <a:endParaRPr sz="2000" b="1" i="0" u="non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Suppose you want to assign the object reference x to a variable of the Student type using the following statement: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 b="1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Student a= x;</a:t>
            </a:r>
            <a:endParaRPr sz="2400" b="1" i="0" u="none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/>
          </a:p>
          <a:p>
            <a:pPr marL="342900" lvl="0" indent="-228600" algn="l" rtl="0">
              <a:spcBef>
                <a:spcPts val="480"/>
              </a:spcBef>
              <a:spcAft>
                <a:spcPts val="0"/>
              </a:spcAft>
              <a:buSzPts val="1800"/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18" name="Google Shape;618;p53" descr="Image result for thin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9050" y="7937"/>
            <a:ext cx="3371850" cy="1352550"/>
          </a:xfrm>
          <a:prstGeom prst="rect">
            <a:avLst/>
          </a:prstGeom>
          <a:noFill/>
          <a:ln>
            <a:noFill/>
          </a:ln>
        </p:spPr>
      </p:pic>
      <p:sp>
        <p:nvSpPr>
          <p:cNvPr id="619" name="Google Shape;619;p53"/>
          <p:cNvSpPr txBox="1"/>
          <p:nvPr/>
        </p:nvSpPr>
        <p:spPr>
          <a:xfrm>
            <a:off x="5140325" y="3252787"/>
            <a:ext cx="1447800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Times New Roman"/>
              <a:buNone/>
            </a:pPr>
            <a:r>
              <a:rPr lang="en-US" sz="3600" b="1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X</a:t>
            </a:r>
            <a:endParaRPr/>
          </a:p>
        </p:txBody>
      </p:sp>
      <p:sp>
        <p:nvSpPr>
          <p:cNvPr id="620" name="Google Shape;620;p53"/>
          <p:cNvSpPr txBox="1"/>
          <p:nvPr/>
        </p:nvSpPr>
        <p:spPr>
          <a:xfrm>
            <a:off x="609600" y="3835400"/>
            <a:ext cx="7543800" cy="14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Even though you can see that x is really a Student object, the compiler is not so clever to know it. 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we do ?????????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1" name="Google Shape;621;p53"/>
          <p:cNvSpPr txBox="1"/>
          <p:nvPr/>
        </p:nvSpPr>
        <p:spPr>
          <a:xfrm>
            <a:off x="2133600" y="387350"/>
            <a:ext cx="77724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Times New Roman"/>
              <a:buNone/>
            </a:pPr>
            <a:r>
              <a:rPr lang="en-US" sz="32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When Casting Is Necessary?</a:t>
            </a:r>
            <a:endParaRPr/>
          </a:p>
        </p:txBody>
      </p:sp>
      <p:sp>
        <p:nvSpPr>
          <p:cNvPr id="622" name="Google Shape;622;p53"/>
          <p:cNvSpPr txBox="1"/>
          <p:nvPr/>
        </p:nvSpPr>
        <p:spPr>
          <a:xfrm>
            <a:off x="2016125" y="5089525"/>
            <a:ext cx="4572000" cy="1144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 an explicit casting.</a:t>
            </a:r>
            <a:endParaRPr/>
          </a:p>
          <a:p>
            <a:pPr marL="628650" marR="0" lvl="1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endParaRPr sz="20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628650" marR="0" lvl="1" indent="-17145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Student a = (Student) x;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7"/>
          <p:cNvSpPr txBox="1"/>
          <p:nvPr/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r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© 2004 Pearson Addison-Wesley. All rights reserved</a:t>
            </a:r>
            <a:endParaRPr/>
          </a:p>
        </p:txBody>
      </p:sp>
      <p:sp>
        <p:nvSpPr>
          <p:cNvPr id="164" name="Google Shape;164;p17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r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9-</a:t>
            </a: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/>
          </a:p>
        </p:txBody>
      </p:sp>
      <p:sp>
        <p:nvSpPr>
          <p:cNvPr id="165" name="Google Shape;165;p17"/>
          <p:cNvSpPr txBox="1">
            <a:spLocks noGrp="1"/>
          </p:cNvSpPr>
          <p:nvPr>
            <p:ph type="title"/>
          </p:nvPr>
        </p:nvSpPr>
        <p:spPr>
          <a:xfrm>
            <a:off x="685800" y="2857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References and Inheritance</a:t>
            </a:r>
            <a:endParaRPr/>
          </a:p>
        </p:txBody>
      </p:sp>
      <p:sp>
        <p:nvSpPr>
          <p:cNvPr id="166" name="Google Shape;166;p17"/>
          <p:cNvSpPr txBox="1">
            <a:spLocks noGrp="1"/>
          </p:cNvSpPr>
          <p:nvPr>
            <p:ph type="body" idx="1"/>
          </p:nvPr>
        </p:nvSpPr>
        <p:spPr>
          <a:xfrm>
            <a:off x="533400" y="1371600"/>
            <a:ext cx="8153400" cy="49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Char char="●"/>
            </a:pPr>
            <a: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</a:t>
            </a:r>
            <a:r>
              <a:rPr lang="en-US" sz="2800" b="0" i="0" u="non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Animal </a:t>
            </a:r>
            <a: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 is used to derive a class called </a:t>
            </a:r>
            <a:r>
              <a:rPr lang="en-US" sz="2800" b="0" i="0" u="non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Cat</a:t>
            </a:r>
            <a: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A cat is an animal. Therefore, </a:t>
            </a:r>
            <a:r>
              <a:rPr lang="en-US" sz="2800" b="0" i="0" u="non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Animal </a:t>
            </a:r>
            <a: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reference could be used to point to a </a:t>
            </a:r>
            <a:r>
              <a:rPr lang="en-US" sz="2800" b="0" i="0" u="non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Cat </a:t>
            </a:r>
            <a: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object.</a:t>
            </a:r>
            <a:endParaRPr/>
          </a:p>
          <a:p>
            <a:pPr marL="342900" lvl="0" indent="-209550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</a:pPr>
            <a:endParaRPr sz="2800" b="0" i="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342900" lvl="0" indent="-209550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</a:pPr>
            <a:endParaRPr sz="2800" b="0" i="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342900" lvl="0" indent="-209550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</a:pPr>
            <a:endParaRPr sz="2800" b="0" i="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Char char="●"/>
            </a:pPr>
            <a: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 Animals make sounds. But each one has its own sound. </a:t>
            </a:r>
            <a:endParaRPr/>
          </a:p>
        </p:txBody>
      </p:sp>
      <p:sp>
        <p:nvSpPr>
          <p:cNvPr id="167" name="Google Shape;167;p17"/>
          <p:cNvSpPr txBox="1"/>
          <p:nvPr/>
        </p:nvSpPr>
        <p:spPr>
          <a:xfrm>
            <a:off x="3429000" y="3286125"/>
            <a:ext cx="5791200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lang="en-US" sz="2400" b="1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Animal animal;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lang="en-US" sz="2400" b="1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animal = new Cat();</a:t>
            </a:r>
            <a:endParaRPr/>
          </a:p>
        </p:txBody>
      </p:sp>
      <p:grpSp>
        <p:nvGrpSpPr>
          <p:cNvPr id="168" name="Google Shape;168;p17"/>
          <p:cNvGrpSpPr/>
          <p:nvPr/>
        </p:nvGrpSpPr>
        <p:grpSpPr>
          <a:xfrm>
            <a:off x="1447800" y="3200400"/>
            <a:ext cx="1600200" cy="1704975"/>
            <a:chOff x="2133600" y="4191000"/>
            <a:chExt cx="1600200" cy="1704975"/>
          </a:xfrm>
          <a:solidFill>
            <a:srgbClr val="00B0F0"/>
          </a:solidFill>
        </p:grpSpPr>
        <p:cxnSp>
          <p:nvCxnSpPr>
            <p:cNvPr id="169" name="Google Shape;169;p17"/>
            <p:cNvCxnSpPr/>
            <p:nvPr/>
          </p:nvCxnSpPr>
          <p:spPr>
            <a:xfrm rot="10800000">
              <a:off x="2971800" y="4867275"/>
              <a:ext cx="0" cy="609600"/>
            </a:xfrm>
            <a:prstGeom prst="straightConnector1">
              <a:avLst/>
            </a:prstGeom>
            <a:grpFill/>
            <a:ln w="28575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sp>
          <p:nvSpPr>
            <p:cNvPr id="170" name="Google Shape;170;p17"/>
            <p:cNvSpPr/>
            <p:nvPr/>
          </p:nvSpPr>
          <p:spPr>
            <a:xfrm>
              <a:off x="2819400" y="4638675"/>
              <a:ext cx="304800" cy="228600"/>
            </a:xfrm>
            <a:prstGeom prst="triangle">
              <a:avLst>
                <a:gd name="adj" fmla="val 50000"/>
              </a:avLst>
            </a:prstGeom>
            <a:grpFill/>
            <a:ln w="2857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1" name="Google Shape;171;p17"/>
            <p:cNvSpPr txBox="1"/>
            <p:nvPr/>
          </p:nvSpPr>
          <p:spPr>
            <a:xfrm>
              <a:off x="2133600" y="4191000"/>
              <a:ext cx="1600200" cy="409575"/>
            </a:xfrm>
            <a:prstGeom prst="rect">
              <a:avLst/>
            </a:prstGeom>
            <a:grpFill/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mo"/>
                <a:buNone/>
              </a:pPr>
              <a:r>
                <a:rPr lang="en-US" sz="2000" b="1" i="0" u="none">
                  <a:solidFill>
                    <a:schemeClr val="dk1"/>
                  </a:solidFill>
                  <a:latin typeface="Arimo"/>
                  <a:ea typeface="Arimo"/>
                  <a:cs typeface="Arimo"/>
                  <a:sym typeface="Arimo"/>
                </a:rPr>
                <a:t>Animal</a:t>
              </a:r>
              <a:endParaRPr/>
            </a:p>
          </p:txBody>
        </p:sp>
        <p:sp>
          <p:nvSpPr>
            <p:cNvPr id="172" name="Google Shape;172;p17"/>
            <p:cNvSpPr txBox="1"/>
            <p:nvPr/>
          </p:nvSpPr>
          <p:spPr>
            <a:xfrm>
              <a:off x="2133600" y="5486400"/>
              <a:ext cx="1600200" cy="409575"/>
            </a:xfrm>
            <a:prstGeom prst="rect">
              <a:avLst/>
            </a:prstGeom>
            <a:grpFill/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mo"/>
                <a:buNone/>
              </a:pPr>
              <a:r>
                <a:rPr lang="en-US" sz="2000" b="1" i="0" u="none">
                  <a:solidFill>
                    <a:schemeClr val="dk1"/>
                  </a:solidFill>
                  <a:latin typeface="Arimo"/>
                  <a:ea typeface="Arimo"/>
                  <a:cs typeface="Arimo"/>
                  <a:sym typeface="Arimo"/>
                </a:rPr>
                <a:t>Cat</a:t>
              </a:r>
              <a:endParaRPr/>
            </a:p>
          </p:txBody>
        </p:sp>
      </p:grp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54"/>
          <p:cNvSpPr txBox="1"/>
          <p:nvPr/>
        </p:nvSpPr>
        <p:spPr>
          <a:xfrm>
            <a:off x="6553200" y="76962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40</a:t>
            </a:fld>
            <a:endParaRPr/>
          </a:p>
        </p:txBody>
      </p:sp>
      <p:sp>
        <p:nvSpPr>
          <p:cNvPr id="628" name="Google Shape;628;p54"/>
          <p:cNvSpPr txBox="1">
            <a:spLocks noGrp="1"/>
          </p:cNvSpPr>
          <p:nvPr>
            <p:ph type="title"/>
          </p:nvPr>
        </p:nvSpPr>
        <p:spPr>
          <a:xfrm>
            <a:off x="325437" y="1371600"/>
            <a:ext cx="8361362" cy="1428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You may also consider the analogy of fruit, apple, and orange with the Fruit class as the superclass for Apple and Orange</a:t>
            </a:r>
            <a:r>
              <a:rPr lang="en-US" sz="32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/>
          </a:p>
        </p:txBody>
      </p:sp>
      <p:sp>
        <p:nvSpPr>
          <p:cNvPr id="629" name="Google Shape;629;p54"/>
          <p:cNvSpPr txBox="1">
            <a:spLocks noGrp="1"/>
          </p:cNvSpPr>
          <p:nvPr>
            <p:ph type="body" idx="1"/>
          </p:nvPr>
        </p:nvSpPr>
        <p:spPr>
          <a:xfrm>
            <a:off x="152400" y="2819400"/>
            <a:ext cx="8458200" cy="396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Fruit fruit= new Apple();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SzPts val="2400"/>
              <a:buFont typeface="Courier New"/>
              <a:buNone/>
            </a:pPr>
            <a:r>
              <a:rPr lang="en-US" sz="24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Apple x = fruit;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SzPts val="2400"/>
              <a:buFont typeface="Courier New"/>
              <a:buNone/>
            </a:pPr>
            <a:r>
              <a:rPr lang="en-US" sz="24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Apple x = (Apple)fruit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SzPts val="2400"/>
              <a:buFont typeface="Times New Roman"/>
              <a:buNone/>
            </a:pPr>
            <a:endParaRPr sz="2400" b="0" i="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742950" lvl="1" indent="-285750" algn="l" rtl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SzPts val="2400"/>
              <a:buFont typeface="Courier New"/>
              <a:buNone/>
            </a:pPr>
            <a:r>
              <a:rPr lang="en-US" sz="24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Orange x = (Orange)fruit;</a:t>
            </a:r>
            <a:endParaRPr/>
          </a:p>
        </p:txBody>
      </p:sp>
      <p:pic>
        <p:nvPicPr>
          <p:cNvPr id="630" name="Google Shape;630;p54" descr="Image result for thin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9050" y="7937"/>
            <a:ext cx="3371850" cy="1352550"/>
          </a:xfrm>
          <a:prstGeom prst="rect">
            <a:avLst/>
          </a:prstGeom>
          <a:noFill/>
          <a:ln>
            <a:noFill/>
          </a:ln>
        </p:spPr>
      </p:pic>
      <p:sp>
        <p:nvSpPr>
          <p:cNvPr id="631" name="Google Shape;631;p54"/>
          <p:cNvSpPr txBox="1"/>
          <p:nvPr/>
        </p:nvSpPr>
        <p:spPr>
          <a:xfrm>
            <a:off x="4357687" y="3441700"/>
            <a:ext cx="4252912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Times New Roman"/>
              <a:buNone/>
            </a:pPr>
            <a:r>
              <a:rPr lang="en-US" sz="3600" b="1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X </a:t>
            </a:r>
            <a:r>
              <a:rPr lang="en-US" sz="2000" b="1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fruit is not necessarily an apple</a:t>
            </a:r>
            <a:endParaRPr/>
          </a:p>
        </p:txBody>
      </p:sp>
      <p:sp>
        <p:nvSpPr>
          <p:cNvPr id="632" name="Google Shape;632;p54"/>
          <p:cNvSpPr txBox="1"/>
          <p:nvPr/>
        </p:nvSpPr>
        <p:spPr>
          <a:xfrm>
            <a:off x="5081587" y="4154487"/>
            <a:ext cx="4062412" cy="126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Times New Roman"/>
              <a:buNone/>
            </a:pPr>
            <a:r>
              <a:rPr lang="en-US" sz="3600" b="1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√ </a:t>
            </a:r>
            <a:r>
              <a:rPr lang="en-US" sz="2000" b="1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 you have to use explicit casting to assign an instance of Fruit to a variable of Apple</a:t>
            </a:r>
            <a:endParaRPr/>
          </a:p>
        </p:txBody>
      </p:sp>
      <p:sp>
        <p:nvSpPr>
          <p:cNvPr id="633" name="Google Shape;633;p54"/>
          <p:cNvSpPr txBox="1"/>
          <p:nvPr/>
        </p:nvSpPr>
        <p:spPr>
          <a:xfrm>
            <a:off x="5410200" y="5546725"/>
            <a:ext cx="2781300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Times New Roman"/>
              <a:buNone/>
            </a:pPr>
            <a:r>
              <a:rPr lang="en-US" sz="3600" b="1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X </a:t>
            </a:r>
            <a:r>
              <a:rPr lang="en-US" sz="2000" b="1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Exception</a:t>
            </a:r>
            <a:endParaRPr/>
          </a:p>
        </p:txBody>
      </p:sp>
      <p:sp>
        <p:nvSpPr>
          <p:cNvPr id="634" name="Google Shape;634;p54"/>
          <p:cNvSpPr txBox="1"/>
          <p:nvPr/>
        </p:nvSpPr>
        <p:spPr>
          <a:xfrm>
            <a:off x="5295900" y="2819400"/>
            <a:ext cx="4572000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 apple is a fruit,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p55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41</a:t>
            </a:fld>
            <a:endParaRPr/>
          </a:p>
        </p:txBody>
      </p:sp>
      <p:sp>
        <p:nvSpPr>
          <p:cNvPr id="640" name="Google Shape;640;p55"/>
          <p:cNvSpPr txBox="1">
            <a:spLocks noGrp="1"/>
          </p:cNvSpPr>
          <p:nvPr>
            <p:ph type="title"/>
          </p:nvPr>
        </p:nvSpPr>
        <p:spPr>
          <a:xfrm>
            <a:off x="685800" y="304800"/>
            <a:ext cx="7772400" cy="1428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Casting from</a:t>
            </a:r>
            <a:b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Superclass to Subclass</a:t>
            </a:r>
            <a:endParaRPr/>
          </a:p>
        </p:txBody>
      </p:sp>
      <p:sp>
        <p:nvSpPr>
          <p:cNvPr id="641" name="Google Shape;641;p55"/>
          <p:cNvSpPr txBox="1">
            <a:spLocks noGrp="1"/>
          </p:cNvSpPr>
          <p:nvPr>
            <p:ph type="body" idx="1"/>
          </p:nvPr>
        </p:nvSpPr>
        <p:spPr>
          <a:xfrm>
            <a:off x="342900" y="2460625"/>
            <a:ext cx="8458200" cy="396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Explicit casting must be used when casting an object from a superclass to a subclass.  This type of casting may not always succeed.</a:t>
            </a:r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p56"/>
          <p:cNvSpPr txBox="1"/>
          <p:nvPr/>
        </p:nvSpPr>
        <p:spPr>
          <a:xfrm>
            <a:off x="152400" y="1447800"/>
            <a:ext cx="4876800" cy="2232025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Staff    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……..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public void 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addHours ( int hour)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{            ((Hourly)staffList[3]).addHours (hour);      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r>
              <a:rPr lang="en-US" sz="16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//---------------------------------------------------------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r>
              <a:rPr lang="en-US" sz="16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 void 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addBouns ( double bonus)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{    ((Executive)staffList[0]).awardBonus (bouns);  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……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Times New Roman"/>
              <a:buNone/>
            </a:pPr>
            <a:r>
              <a:rPr lang="en-US" sz="11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}</a:t>
            </a:r>
            <a:endParaRPr/>
          </a:p>
        </p:txBody>
      </p:sp>
      <p:pic>
        <p:nvPicPr>
          <p:cNvPr id="647" name="Google Shape;647;p56" descr="Image result for thin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9050" y="7937"/>
            <a:ext cx="3371850" cy="1352550"/>
          </a:xfrm>
          <a:prstGeom prst="rect">
            <a:avLst/>
          </a:prstGeom>
          <a:noFill/>
          <a:ln>
            <a:noFill/>
          </a:ln>
        </p:spPr>
      </p:pic>
      <p:sp>
        <p:nvSpPr>
          <p:cNvPr id="648" name="Google Shape;648;p56"/>
          <p:cNvSpPr txBox="1"/>
          <p:nvPr/>
        </p:nvSpPr>
        <p:spPr>
          <a:xfrm>
            <a:off x="1066800" y="3886200"/>
            <a:ext cx="7543800" cy="11842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don’t know that staffList[3] is an Hour object , Or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staffList[0] is a Excutive object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5050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rgbClr val="FF5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 what we do ???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>
              <a:solidFill>
                <a:srgbClr val="FF505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49" name="Google Shape;649;p56"/>
          <p:cNvSpPr txBox="1"/>
          <p:nvPr/>
        </p:nvSpPr>
        <p:spPr>
          <a:xfrm>
            <a:off x="1981200" y="5278437"/>
            <a:ext cx="5057775" cy="522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lang="en-US" sz="28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 the </a:t>
            </a:r>
            <a:r>
              <a:rPr lang="en-US" sz="2800" b="1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instanceof</a:t>
            </a:r>
            <a:r>
              <a:rPr lang="en-US" sz="28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operator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p57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43</a:t>
            </a:fld>
            <a:endParaRPr/>
          </a:p>
        </p:txBody>
      </p:sp>
      <p:sp>
        <p:nvSpPr>
          <p:cNvPr id="655" name="Google Shape;655;p57"/>
          <p:cNvSpPr txBox="1">
            <a:spLocks noGrp="1"/>
          </p:cNvSpPr>
          <p:nvPr>
            <p:ph type="title"/>
          </p:nvPr>
        </p:nvSpPr>
        <p:spPr>
          <a:xfrm>
            <a:off x="685800" y="0"/>
            <a:ext cx="7772400" cy="14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</a:t>
            </a:r>
            <a:r>
              <a:rPr lang="en-US" sz="4200" b="0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instanceof</a:t>
            </a: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Operator</a:t>
            </a:r>
            <a:endParaRPr/>
          </a:p>
        </p:txBody>
      </p:sp>
      <p:sp>
        <p:nvSpPr>
          <p:cNvPr id="656" name="Google Shape;656;p57"/>
          <p:cNvSpPr txBox="1">
            <a:spLocks noGrp="1"/>
          </p:cNvSpPr>
          <p:nvPr>
            <p:ph type="body" idx="1"/>
          </p:nvPr>
        </p:nvSpPr>
        <p:spPr>
          <a:xfrm>
            <a:off x="609600" y="13716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 the </a:t>
            </a:r>
            <a:r>
              <a:rPr lang="en-US" sz="24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instanceof</a:t>
            </a: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operator to test whether an object is an instance of a class:</a:t>
            </a:r>
            <a:endParaRPr/>
          </a:p>
        </p:txBody>
      </p:sp>
      <p:sp>
        <p:nvSpPr>
          <p:cNvPr id="657" name="Google Shape;657;p57"/>
          <p:cNvSpPr txBox="1"/>
          <p:nvPr/>
        </p:nvSpPr>
        <p:spPr>
          <a:xfrm>
            <a:off x="304800" y="2514600"/>
            <a:ext cx="8686800" cy="28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public void 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addHours ( int hour)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{     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</a:t>
            </a:r>
            <a:r>
              <a:rPr lang="en-US" sz="1600" b="1" i="0" u="none">
                <a:solidFill>
                  <a:srgbClr val="00B050"/>
                </a:solidFill>
                <a:latin typeface="Courier New"/>
                <a:ea typeface="Courier New"/>
                <a:cs typeface="Courier New"/>
                <a:sym typeface="Courier New"/>
              </a:rPr>
              <a:t>/** Perform casting if s is an instance of Hourly*/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for(StaffMember s: staffList)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if (s instanceof Hourly)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((Hourly)s).addHours (hour);     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}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r>
              <a:rPr lang="en-US" sz="16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//---------------------------------------------------------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r>
              <a:rPr lang="en-US" sz="16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 void </a:t>
            </a: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addBouns ( double bonus)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{         for(int i=0; i&lt; staffList.length; ++i)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if (staffList[i] instanceof Excutive)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((Executive)staffList[i]).awardBonus (bouns);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p58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44</a:t>
            </a:fld>
            <a:endParaRPr/>
          </a:p>
        </p:txBody>
      </p:sp>
      <p:sp>
        <p:nvSpPr>
          <p:cNvPr id="663" name="Google Shape;663;p58"/>
          <p:cNvSpPr txBox="1">
            <a:spLocks noGrp="1"/>
          </p:cNvSpPr>
          <p:nvPr>
            <p:ph type="title"/>
          </p:nvPr>
        </p:nvSpPr>
        <p:spPr>
          <a:xfrm>
            <a:off x="685800" y="0"/>
            <a:ext cx="7772400" cy="14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</a:t>
            </a:r>
            <a:r>
              <a:rPr lang="en-US" sz="4200" b="0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instanceof</a:t>
            </a: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Operator</a:t>
            </a:r>
            <a:endParaRPr/>
          </a:p>
        </p:txBody>
      </p:sp>
      <p:sp>
        <p:nvSpPr>
          <p:cNvPr id="664" name="Google Shape;664;p58"/>
          <p:cNvSpPr txBox="1">
            <a:spLocks noGrp="1"/>
          </p:cNvSpPr>
          <p:nvPr>
            <p:ph type="body" idx="1"/>
          </p:nvPr>
        </p:nvSpPr>
        <p:spPr>
          <a:xfrm>
            <a:off x="609600" y="13716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 the </a:t>
            </a:r>
            <a:r>
              <a:rPr lang="en-US" sz="24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instanceof</a:t>
            </a: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operator to test whether an object is an instance of a class:</a:t>
            </a:r>
            <a:endParaRPr/>
          </a:p>
        </p:txBody>
      </p:sp>
      <p:sp>
        <p:nvSpPr>
          <p:cNvPr id="665" name="Google Shape;665;p58"/>
          <p:cNvSpPr txBox="1"/>
          <p:nvPr/>
        </p:nvSpPr>
        <p:spPr>
          <a:xfrm>
            <a:off x="304800" y="2514600"/>
            <a:ext cx="8686800" cy="28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742950" marR="0" lvl="1" indent="-28575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urier New"/>
              <a:buNone/>
            </a:pPr>
            <a:r>
              <a:rPr lang="en-US" sz="2000" b="1" i="0" u="none" strike="noStrike" cap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Object myObject = new Circle();</a:t>
            </a:r>
            <a:endParaRPr/>
          </a:p>
          <a:p>
            <a:pPr marL="742950" marR="0" lvl="1" indent="-2857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urier New"/>
              <a:buNone/>
            </a:pPr>
            <a:r>
              <a:rPr lang="en-US" sz="2000" b="1" i="0" u="none" strike="noStrike" cap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... // Some lines of code</a:t>
            </a:r>
            <a:endParaRPr/>
          </a:p>
          <a:p>
            <a:pPr marL="742950" marR="0" lvl="1" indent="-2857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urier New"/>
              <a:buNone/>
            </a:pPr>
            <a:r>
              <a:rPr lang="en-US" sz="2000" b="1" i="0" u="none" strike="noStrike" cap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/** Perform casting if myObject is an instance of Circle */</a:t>
            </a:r>
            <a:endParaRPr/>
          </a:p>
          <a:p>
            <a:pPr marL="742950" marR="0" lvl="1" indent="-2857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urier New"/>
              <a:buNone/>
            </a:pPr>
            <a:r>
              <a:rPr lang="en-US" sz="2000" b="1" i="0" u="none" strike="noStrike" cap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if (myObject instanceof Circle) {</a:t>
            </a:r>
            <a:endParaRPr/>
          </a:p>
          <a:p>
            <a:pPr marL="742950" marR="0" lvl="1" indent="-2857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urier New"/>
              <a:buNone/>
            </a:pPr>
            <a:r>
              <a:rPr lang="en-US" sz="2000" b="1" i="0" u="none" strike="noStrike" cap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System.out.println("The circle diameter is " + </a:t>
            </a:r>
            <a:endParaRPr/>
          </a:p>
          <a:p>
            <a:pPr marL="742950" marR="0" lvl="1" indent="-2857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urier New"/>
              <a:buNone/>
            </a:pPr>
            <a:r>
              <a:rPr lang="en-US" sz="2000" b="1" i="0" u="none" strike="noStrike" cap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((Circle)myObject).getDiameter());</a:t>
            </a:r>
            <a:endParaRPr/>
          </a:p>
          <a:p>
            <a:pPr marL="742950" marR="0" lvl="1" indent="-2857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urier New"/>
              <a:buNone/>
            </a:pPr>
            <a:r>
              <a:rPr lang="en-US" sz="2000" b="1" i="0" u="none" strike="noStrike" cap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...</a:t>
            </a:r>
            <a:endParaRPr/>
          </a:p>
          <a:p>
            <a:pPr marL="742950" marR="0" lvl="1" indent="-2857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urier New"/>
              <a:buNone/>
            </a:pPr>
            <a:r>
              <a:rPr lang="en-US" sz="2000" b="1" i="0" u="none" strike="noStrike" cap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Google Shape;670;p59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45</a:t>
            </a:fld>
            <a:endParaRPr/>
          </a:p>
        </p:txBody>
      </p:sp>
      <p:sp>
        <p:nvSpPr>
          <p:cNvPr id="671" name="Google Shape;671;p59"/>
          <p:cNvSpPr txBox="1">
            <a:spLocks noGrp="1"/>
          </p:cNvSpPr>
          <p:nvPr>
            <p:ph type="title"/>
          </p:nvPr>
        </p:nvSpPr>
        <p:spPr>
          <a:xfrm>
            <a:off x="1981200" y="344487"/>
            <a:ext cx="77724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Example: </a:t>
            </a:r>
            <a:r>
              <a:rPr lang="en-US" sz="4400" b="0" i="0" u="none">
                <a:solidFill>
                  <a:schemeClr val="dk2"/>
                </a:solidFill>
                <a:latin typeface="Times"/>
                <a:ea typeface="Times"/>
                <a:cs typeface="Times"/>
                <a:sym typeface="Times"/>
              </a:rPr>
              <a:t>Demonstrating Polymorphism and Casting</a:t>
            </a:r>
            <a:endParaRPr/>
          </a:p>
        </p:txBody>
      </p:sp>
      <p:sp>
        <p:nvSpPr>
          <p:cNvPr id="672" name="Google Shape;672;p59"/>
          <p:cNvSpPr txBox="1">
            <a:spLocks noGrp="1"/>
          </p:cNvSpPr>
          <p:nvPr>
            <p:ph type="body" idx="1"/>
          </p:nvPr>
        </p:nvSpPr>
        <p:spPr>
          <a:xfrm>
            <a:off x="228600" y="1981200"/>
            <a:ext cx="86868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50"/>
              <a:buNone/>
            </a:pPr>
            <a:r>
              <a:rPr lang="en-US" sz="3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creates two objects: a circle, and a rectangle, invokes the displayObject method to display the objects. The displayObject displays the diameter if the object is a circle, and displays area if the object is a rectangle. </a:t>
            </a:r>
            <a:endParaRPr/>
          </a:p>
        </p:txBody>
      </p:sp>
      <p:sp>
        <p:nvSpPr>
          <p:cNvPr id="673" name="Google Shape;673;p59"/>
          <p:cNvSpPr/>
          <p:nvPr/>
        </p:nvSpPr>
        <p:spPr>
          <a:xfrm>
            <a:off x="2133600" y="5562600"/>
            <a:ext cx="3886200" cy="533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  <a:effectLst>
            <a:outerShdw blurRad="63500" dist="17960" dir="270000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Times New Roman"/>
              <a:buNone/>
            </a:pPr>
            <a:r>
              <a:rPr lang="en-US" sz="2400" b="0" i="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CastingDemo</a:t>
            </a:r>
            <a:endParaRPr/>
          </a:p>
        </p:txBody>
      </p:sp>
      <p:sp>
        <p:nvSpPr>
          <p:cNvPr id="674" name="Google Shape;674;p59"/>
          <p:cNvSpPr/>
          <p:nvPr/>
        </p:nvSpPr>
        <p:spPr>
          <a:xfrm>
            <a:off x="6248400" y="5562600"/>
            <a:ext cx="1600200" cy="533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38A1BA"/>
          </a:solidFill>
          <a:ln>
            <a:noFill/>
          </a:ln>
          <a:effectLst>
            <a:outerShdw blurRad="63500" dist="17960" dir="2700000">
              <a:srgbClr val="22617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ok Antiqua"/>
              <a:buNone/>
            </a:pPr>
            <a:r>
              <a:rPr lang="en-US" sz="2400" b="0" i="0" u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Run</a:t>
            </a:r>
            <a:endParaRPr/>
          </a:p>
        </p:txBody>
      </p:sp>
      <p:sp>
        <p:nvSpPr>
          <p:cNvPr id="675" name="Google Shape;675;p59"/>
          <p:cNvSpPr/>
          <p:nvPr/>
        </p:nvSpPr>
        <p:spPr>
          <a:xfrm>
            <a:off x="1600200" y="5562600"/>
            <a:ext cx="468312" cy="5762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  <a:moveTo>
                  <a:pt x="26250" y="23430"/>
                </a:moveTo>
                <a:lnTo>
                  <a:pt x="71250" y="23430"/>
                </a:lnTo>
                <a:lnTo>
                  <a:pt x="93750" y="41715"/>
                </a:lnTo>
                <a:lnTo>
                  <a:pt x="93750" y="96570"/>
                </a:lnTo>
                <a:lnTo>
                  <a:pt x="26250" y="96570"/>
                </a:lnTo>
                <a:close/>
              </a:path>
              <a:path w="120000" h="120000" fill="darkenLess" extrusionOk="0">
                <a:moveTo>
                  <a:pt x="26250" y="23430"/>
                </a:moveTo>
                <a:lnTo>
                  <a:pt x="71250" y="23430"/>
                </a:lnTo>
                <a:lnTo>
                  <a:pt x="71250" y="41715"/>
                </a:lnTo>
                <a:lnTo>
                  <a:pt x="93750" y="41715"/>
                </a:lnTo>
                <a:lnTo>
                  <a:pt x="93750" y="96570"/>
                </a:lnTo>
                <a:lnTo>
                  <a:pt x="26250" y="96570"/>
                </a:lnTo>
                <a:close/>
              </a:path>
              <a:path w="120000" h="120000" fill="darken" extrusionOk="0">
                <a:moveTo>
                  <a:pt x="71250" y="23430"/>
                </a:moveTo>
                <a:lnTo>
                  <a:pt x="71250" y="41715"/>
                </a:lnTo>
                <a:lnTo>
                  <a:pt x="93750" y="41715"/>
                </a:lnTo>
                <a:close/>
              </a:path>
              <a:path w="120000" h="120000" fill="none" extrusionOk="0">
                <a:moveTo>
                  <a:pt x="26250" y="23430"/>
                </a:moveTo>
                <a:lnTo>
                  <a:pt x="71250" y="23430"/>
                </a:lnTo>
                <a:lnTo>
                  <a:pt x="93750" y="41715"/>
                </a:lnTo>
                <a:lnTo>
                  <a:pt x="93750" y="96570"/>
                </a:lnTo>
                <a:lnTo>
                  <a:pt x="26250" y="96570"/>
                </a:lnTo>
                <a:close/>
                <a:moveTo>
                  <a:pt x="93750" y="41715"/>
                </a:moveTo>
                <a:lnTo>
                  <a:pt x="71250" y="41715"/>
                </a:lnTo>
                <a:lnTo>
                  <a:pt x="71250" y="23430"/>
                </a:lnTo>
              </a:path>
              <a:path w="120000" h="120000" fill="none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76" name="Google Shape;676;p59" descr="Image result for tas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5575" y="4762"/>
            <a:ext cx="2562225" cy="1781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60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46</a:t>
            </a:fld>
            <a:endParaRPr/>
          </a:p>
        </p:txBody>
      </p:sp>
      <p:sp>
        <p:nvSpPr>
          <p:cNvPr id="682" name="Google Shape;682;p60"/>
          <p:cNvSpPr txBox="1"/>
          <p:nvPr/>
        </p:nvSpPr>
        <p:spPr>
          <a:xfrm>
            <a:off x="76200" y="41275"/>
            <a:ext cx="9067800" cy="6002337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600"/>
              <a:buFont typeface="Times New Roman"/>
              <a:buNone/>
            </a:pPr>
            <a:r>
              <a:rPr lang="en-US" sz="1600" b="1" i="0" u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</a:t>
            </a:r>
            <a:r>
              <a:rPr lang="en-US" sz="1600" b="0" i="0" u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1" i="0" u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</a:t>
            </a:r>
            <a:r>
              <a:rPr lang="en-US" sz="1600" b="0" i="0" u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CastingDemo 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endParaRPr sz="1600" b="0" i="0" u="none">
              <a:solidFill>
                <a:schemeClr val="accen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-US" sz="1600" b="1" i="0" u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</a:t>
            </a:r>
            <a:r>
              <a:rPr lang="en-US" sz="1600" b="0" i="0" u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1" i="0" u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static</a:t>
            </a:r>
            <a:r>
              <a:rPr lang="en-US" sz="1600" b="0" i="0" u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1" i="0" u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void</a:t>
            </a:r>
            <a:r>
              <a:rPr lang="en-US" sz="1600" b="0" i="0" u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main(String[] args) 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 Create and initialize two objects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Object object1 = </a:t>
            </a:r>
            <a:r>
              <a:rPr lang="en-US" sz="1600" b="1" i="0" u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new</a:t>
            </a:r>
            <a:r>
              <a:rPr lang="en-US" sz="1600" b="0" i="0" u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Circle (</a:t>
            </a:r>
            <a:r>
              <a:rPr lang="en-US" sz="1600" b="1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Object object2 = </a:t>
            </a:r>
            <a:r>
              <a:rPr lang="en-US" sz="1600" b="1" i="0" u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new</a:t>
            </a:r>
            <a:r>
              <a:rPr lang="en-US" sz="1600" b="0" i="0" u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Rectangle (</a:t>
            </a:r>
            <a:r>
              <a:rPr lang="en-US" sz="1600" b="1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1600" b="1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endParaRPr sz="1600" b="0" i="0" u="none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</a:t>
            </a: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// Display circle and rectangle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displayObject(object1);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displayObject(object2);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endParaRPr sz="1600" b="0" i="0" u="none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/** A method for displaying an object */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-US" sz="1600" b="1" i="0" u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</a:t>
            </a:r>
            <a:r>
              <a:rPr lang="en-US" sz="1600" b="0" i="0" u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1" i="0" u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static</a:t>
            </a:r>
            <a:r>
              <a:rPr lang="en-US" sz="1600" b="0" i="0" u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1" i="0" u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void</a:t>
            </a:r>
            <a:r>
              <a:rPr lang="en-US" sz="1600" b="0" i="0" u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displayObject(Object object) 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</a:t>
            </a:r>
            <a:r>
              <a:rPr lang="en-US" sz="1600" b="1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if</a:t>
            </a: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(object </a:t>
            </a:r>
            <a:r>
              <a:rPr lang="en-US" sz="1600" b="1" i="0" u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instanceof</a:t>
            </a:r>
            <a:r>
              <a:rPr lang="en-US" sz="1600" b="0" i="0" u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Circle) 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	System.out.println(</a:t>
            </a:r>
            <a:r>
              <a:rPr lang="en-US" sz="1600" b="1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"The circle diameter is "</a:t>
            </a: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+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			 ((Circle)object).getDiameter());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</a:t>
            </a:r>
            <a:r>
              <a:rPr lang="en-US" sz="1600" b="1" i="0" u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else</a:t>
            </a:r>
            <a:r>
              <a:rPr lang="en-US" sz="1600" b="0" i="0" u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1" i="0" u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if</a:t>
            </a:r>
            <a:r>
              <a:rPr lang="en-US" sz="1600" b="0" i="0" u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(object </a:t>
            </a:r>
            <a:r>
              <a:rPr lang="en-US" sz="1600" b="1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instanceof</a:t>
            </a: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Rectangle) 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	System.out.println(</a:t>
            </a:r>
            <a:r>
              <a:rPr lang="en-US" sz="1600" b="1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"The rectangle area is "</a:t>
            </a: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+        					                                    ((Rectangle)object).getArea());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p61"/>
          <p:cNvSpPr txBox="1">
            <a:spLocks noGrp="1"/>
          </p:cNvSpPr>
          <p:nvPr>
            <p:ph type="title"/>
          </p:nvPr>
        </p:nvSpPr>
        <p:spPr>
          <a:xfrm>
            <a:off x="685800" y="2857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Equality</a:t>
            </a:r>
            <a:endParaRPr/>
          </a:p>
        </p:txBody>
      </p:sp>
      <p:sp>
        <p:nvSpPr>
          <p:cNvPr id="688" name="Google Shape;688;p61"/>
          <p:cNvSpPr txBox="1">
            <a:spLocks noGrp="1"/>
          </p:cNvSpPr>
          <p:nvPr>
            <p:ph type="body" idx="1"/>
          </p:nvPr>
        </p:nvSpPr>
        <p:spPr>
          <a:xfrm>
            <a:off x="685800" y="15240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Char char="●"/>
            </a:pPr>
            <a: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Consider these two assignments:</a:t>
            </a:r>
            <a:b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800" b="0" i="0" u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rPr>
              <a:t>      Thing thing1 = new Thing();</a:t>
            </a:r>
            <a:br>
              <a:rPr lang="en-US" sz="2800" b="0" i="0" u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-US" sz="2800" b="0" i="0" u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rPr>
              <a:t>      Thing thing2 = new Thing();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100"/>
              <a:buNone/>
            </a:pPr>
            <a: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</a:t>
            </a:r>
            <a:r>
              <a:rPr lang="en-US" sz="2800" b="1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Are these two “Things” equal?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–"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That’s up to the programmer!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Char char="●"/>
            </a:pPr>
            <a: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Consider:</a:t>
            </a:r>
            <a:b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800" b="0" i="0" u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rPr>
              <a:t>    Thing thing3 = new Thing();</a:t>
            </a:r>
            <a:br>
              <a:rPr lang="en-US" sz="2800" b="0" i="0" u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-US" sz="2800" b="0" i="0" u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rPr>
              <a:t>    Thing thing4 = thing3;</a:t>
            </a:r>
            <a:endParaRPr/>
          </a:p>
          <a:p>
            <a:pPr marL="342900" lvl="0" indent="-34290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100"/>
              <a:buNone/>
            </a:pPr>
            <a:r>
              <a:rPr lang="en-US" sz="2800" b="1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Are these two “Things” equal?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–"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Yes, because they are the </a:t>
            </a:r>
            <a:r>
              <a:rPr lang="en-US" sz="24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same</a:t>
            </a: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Thing!</a:t>
            </a:r>
            <a:endParaRPr/>
          </a:p>
        </p:txBody>
      </p:sp>
      <p:pic>
        <p:nvPicPr>
          <p:cNvPr id="689" name="Google Shape;689;p61" descr="Image result for thin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9050" y="7937"/>
            <a:ext cx="3371850" cy="1352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p62"/>
          <p:cNvSpPr txBox="1"/>
          <p:nvPr/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48</a:t>
            </a:fld>
            <a:endParaRPr/>
          </a:p>
        </p:txBody>
      </p:sp>
      <p:sp>
        <p:nvSpPr>
          <p:cNvPr id="695" name="Google Shape;695;p62"/>
          <p:cNvSpPr txBox="1">
            <a:spLocks noGrp="1"/>
          </p:cNvSpPr>
          <p:nvPr>
            <p:ph type="title"/>
          </p:nvPr>
        </p:nvSpPr>
        <p:spPr>
          <a:xfrm>
            <a:off x="685800" y="-76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== operand</a:t>
            </a:r>
            <a:endParaRPr/>
          </a:p>
        </p:txBody>
      </p:sp>
      <p:sp>
        <p:nvSpPr>
          <p:cNvPr id="696" name="Google Shape;696;p62"/>
          <p:cNvSpPr txBox="1">
            <a:spLocks noGrp="1"/>
          </p:cNvSpPr>
          <p:nvPr>
            <p:ph type="body" idx="1"/>
          </p:nvPr>
        </p:nvSpPr>
        <p:spPr>
          <a:xfrm>
            <a:off x="304800" y="990600"/>
            <a:ext cx="8534400" cy="419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-US" sz="2000" b="1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 x=9;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rPr lang="en-US" sz="2000" b="1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 y=9;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rPr lang="en-US" sz="2000" b="1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if (x==y)</a:t>
            </a:r>
            <a:endParaRPr/>
          </a:p>
          <a:p>
            <a:pPr marL="0" lvl="0" indent="-1143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Primitives can always be tested for equality with </a:t>
            </a:r>
            <a:r>
              <a:rPr lang="en-US" sz="2400" b="0" i="0" u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rPr>
              <a:t>==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800"/>
              <a:buNone/>
            </a:pPr>
            <a:endParaRPr sz="2400" b="0" i="0" u="none">
              <a:solidFill>
                <a:schemeClr val="accent2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lvl="0" indent="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rPr lang="en-US" sz="2000" b="1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Integer x= new Integer (9); </a:t>
            </a:r>
            <a:r>
              <a:rPr lang="en-US" sz="20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or</a:t>
            </a:r>
            <a:r>
              <a:rPr lang="en-US" sz="2000" b="1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String x=new String(“abc”);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rPr lang="en-US" sz="2000" b="1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Integer y= new Integer (9); </a:t>
            </a:r>
            <a:r>
              <a:rPr lang="en-US" sz="20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or</a:t>
            </a:r>
            <a:r>
              <a:rPr lang="en-US" sz="2000" b="1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String y=new String(“abc”);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rPr lang="en-US" sz="2000" b="1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If(x==y)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*********************************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rPr lang="en-US" sz="2000" b="1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Integer x= new Integer (9); </a:t>
            </a:r>
            <a:r>
              <a:rPr lang="en-US" sz="20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or</a:t>
            </a:r>
            <a:r>
              <a:rPr lang="en-US" sz="2000" b="1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String x=new String(“abc”);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rPr lang="en-US" sz="2000" b="1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Integer y= 9;                      </a:t>
            </a:r>
            <a:r>
              <a:rPr lang="en-US" sz="20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or</a:t>
            </a:r>
            <a:r>
              <a:rPr lang="en-US" sz="2000" b="1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String y=“abc”;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rPr lang="en-US" sz="2000" b="1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If(x==y)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endParaRPr sz="2000" b="1" i="0" u="none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 objects, </a:t>
            </a:r>
            <a:r>
              <a:rPr lang="en-US" sz="2000" b="0" i="0" u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rPr>
              <a:t>==</a:t>
            </a: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tests whether the two are the </a:t>
            </a:r>
            <a:r>
              <a:rPr lang="en-US" sz="20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same</a:t>
            </a: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object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Two Integers or Strings </a:t>
            </a:r>
            <a:r>
              <a:rPr lang="en-US" sz="2000" b="0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may or may not be</a:t>
            </a: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rPr>
              <a:t>==</a:t>
            </a: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!</a:t>
            </a:r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Google Shape;701;p63"/>
          <p:cNvSpPr txBox="1"/>
          <p:nvPr/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49</a:t>
            </a:fld>
            <a:endParaRPr/>
          </a:p>
        </p:txBody>
      </p:sp>
      <p:sp>
        <p:nvSpPr>
          <p:cNvPr id="702" name="Google Shape;702;p63"/>
          <p:cNvSpPr txBox="1">
            <a:spLocks noGrp="1"/>
          </p:cNvSpPr>
          <p:nvPr>
            <p:ph type="title"/>
          </p:nvPr>
        </p:nvSpPr>
        <p:spPr>
          <a:xfrm>
            <a:off x="652462" y="152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equal method</a:t>
            </a:r>
            <a:endParaRPr/>
          </a:p>
        </p:txBody>
      </p:sp>
      <p:sp>
        <p:nvSpPr>
          <p:cNvPr id="703" name="Google Shape;703;p63"/>
          <p:cNvSpPr txBox="1">
            <a:spLocks noGrp="1"/>
          </p:cNvSpPr>
          <p:nvPr>
            <p:ph type="body" idx="1"/>
          </p:nvPr>
        </p:nvSpPr>
        <p:spPr>
          <a:xfrm>
            <a:off x="304800" y="1371600"/>
            <a:ext cx="8534400" cy="21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Objects can be tested with the method</a:t>
            </a:r>
            <a:b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4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r>
              <a:rPr lang="en-US" sz="2400" b="0" i="0" u="none">
                <a:solidFill>
                  <a:srgbClr val="0070C0"/>
                </a:solidFill>
                <a:latin typeface="Trebuchet MS"/>
                <a:ea typeface="Trebuchet MS"/>
                <a:cs typeface="Trebuchet MS"/>
                <a:sym typeface="Trebuchet MS"/>
              </a:rPr>
              <a:t>public boolean equals(Object o)  </a:t>
            </a: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</a:t>
            </a:r>
            <a:r>
              <a:rPr lang="en-US" sz="2400" b="0" i="0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java.lang</a:t>
            </a: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/>
          </a:p>
          <a:p>
            <a:pPr marL="342900" lvl="0" indent="-342900" algn="ctr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800"/>
              <a:buNone/>
            </a:pP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Obj1.equals(Obj2); </a:t>
            </a:r>
            <a:endParaRPr/>
          </a:p>
          <a:p>
            <a:pPr marL="342900" lvl="0" indent="-342900" algn="ctr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800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does do ???? </a:t>
            </a:r>
            <a:endParaRPr/>
          </a:p>
          <a:p>
            <a:pPr marL="342900" lvl="0" indent="-228600" algn="l" rtl="0">
              <a:spcBef>
                <a:spcPts val="480"/>
              </a:spcBef>
              <a:spcAft>
                <a:spcPts val="0"/>
              </a:spcAft>
              <a:buSzPts val="1800"/>
              <a:buNone/>
            </a:pPr>
            <a:endParaRPr sz="2400" b="0" i="0" u="non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04" name="Google Shape;704;p63"/>
          <p:cNvSpPr txBox="1"/>
          <p:nvPr/>
        </p:nvSpPr>
        <p:spPr>
          <a:xfrm>
            <a:off x="293687" y="3352800"/>
            <a:ext cx="86106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</a:t>
            </a:r>
            <a:r>
              <a:rPr lang="en-US" sz="28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equals()</a:t>
            </a:r>
            <a: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method compares the</a:t>
            </a:r>
            <a:b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contents of two objects. The default implementation of the equals method in the Object class is as follows:</a:t>
            </a:r>
            <a:endParaRPr/>
          </a:p>
        </p:txBody>
      </p:sp>
      <p:sp>
        <p:nvSpPr>
          <p:cNvPr id="705" name="Google Shape;705;p63"/>
          <p:cNvSpPr txBox="1"/>
          <p:nvPr/>
        </p:nvSpPr>
        <p:spPr>
          <a:xfrm>
            <a:off x="1131887" y="4876800"/>
            <a:ext cx="6629400" cy="14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lang="en-US" sz="24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 boolean equals(Object obj) {</a:t>
            </a:r>
            <a:endParaRPr/>
          </a:p>
          <a:p>
            <a:pPr marL="0" marR="0" lvl="0" indent="0" algn="l" rtl="0">
              <a:lnSpc>
                <a:spcPct val="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lang="en-US" sz="24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return this == obj;</a:t>
            </a:r>
            <a:endParaRPr/>
          </a:p>
          <a:p>
            <a:pPr marL="0" marR="0" lvl="0" indent="0" algn="l" rtl="0">
              <a:lnSpc>
                <a:spcPct val="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lang="en-US" sz="24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8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r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9-</a:t>
            </a: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/>
          </a:p>
        </p:txBody>
      </p:sp>
      <p:sp>
        <p:nvSpPr>
          <p:cNvPr id="178" name="Google Shape;178;p18"/>
          <p:cNvSpPr txBox="1">
            <a:spLocks noGrp="1"/>
          </p:cNvSpPr>
          <p:nvPr>
            <p:ph type="title"/>
          </p:nvPr>
        </p:nvSpPr>
        <p:spPr>
          <a:xfrm>
            <a:off x="685800" y="2857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References and Inheritance</a:t>
            </a:r>
            <a:endParaRPr/>
          </a:p>
        </p:txBody>
      </p:sp>
      <p:sp>
        <p:nvSpPr>
          <p:cNvPr id="179" name="Google Shape;179;p18"/>
          <p:cNvSpPr txBox="1">
            <a:spLocks noGrp="1"/>
          </p:cNvSpPr>
          <p:nvPr>
            <p:ph type="body" idx="1"/>
          </p:nvPr>
        </p:nvSpPr>
        <p:spPr>
          <a:xfrm>
            <a:off x="485775" y="1674812"/>
            <a:ext cx="8153400" cy="49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Char char="●"/>
            </a:pPr>
            <a: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 object reference can refer to an object of its class, or to an object of any class related to it by inheritance</a:t>
            </a:r>
            <a:endParaRPr/>
          </a:p>
        </p:txBody>
      </p:sp>
      <p:sp>
        <p:nvSpPr>
          <p:cNvPr id="180" name="Google Shape;180;p18"/>
          <p:cNvSpPr txBox="1"/>
          <p:nvPr/>
        </p:nvSpPr>
        <p:spPr>
          <a:xfrm>
            <a:off x="479425" y="2857500"/>
            <a:ext cx="5067300" cy="1570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lang="en-US" sz="2400" b="1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Animal animal = new Cat();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lang="en-US" sz="2400" b="1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animal.sound();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lang="en-US" sz="2400" b="1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animal = new Duck();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lang="en-US" sz="2400" b="1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animal.sound();</a:t>
            </a:r>
            <a:endParaRPr/>
          </a:p>
        </p:txBody>
      </p:sp>
      <p:sp>
        <p:nvSpPr>
          <p:cNvPr id="181" name="Google Shape;181;p18"/>
          <p:cNvSpPr txBox="1"/>
          <p:nvPr/>
        </p:nvSpPr>
        <p:spPr>
          <a:xfrm>
            <a:off x="3260725" y="4427537"/>
            <a:ext cx="4572000" cy="1570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</a:t>
            </a:r>
            <a:r>
              <a:rPr lang="en-US" sz="2400" b="1" i="1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polymorphic reference</a:t>
            </a:r>
            <a:r>
              <a:rPr lang="en-US" sz="2400" b="1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 a variable that can refer to different types of objects at different points in time</a:t>
            </a:r>
            <a:endParaRPr/>
          </a:p>
        </p:txBody>
      </p:sp>
      <p:sp>
        <p:nvSpPr>
          <p:cNvPr id="182" name="Google Shape;182;p18"/>
          <p:cNvSpPr txBox="1"/>
          <p:nvPr/>
        </p:nvSpPr>
        <p:spPr>
          <a:xfrm>
            <a:off x="1752600" y="2857500"/>
            <a:ext cx="1260475" cy="395287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3" name="Google Shape;183;p18"/>
          <p:cNvSpPr txBox="1"/>
          <p:nvPr/>
        </p:nvSpPr>
        <p:spPr>
          <a:xfrm>
            <a:off x="479425" y="3641725"/>
            <a:ext cx="1262062" cy="395287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84" name="Google Shape;184;p18"/>
          <p:cNvCxnSpPr/>
          <p:nvPr/>
        </p:nvCxnSpPr>
        <p:spPr>
          <a:xfrm>
            <a:off x="3013075" y="3252787"/>
            <a:ext cx="1254125" cy="1090612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185" name="Google Shape;185;p18"/>
          <p:cNvCxnSpPr/>
          <p:nvPr/>
        </p:nvCxnSpPr>
        <p:spPr>
          <a:xfrm>
            <a:off x="1581150" y="4037012"/>
            <a:ext cx="1252537" cy="10922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Google Shape;710;p64"/>
          <p:cNvSpPr txBox="1"/>
          <p:nvPr/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50</a:t>
            </a:fld>
            <a:endParaRPr/>
          </a:p>
        </p:txBody>
      </p:sp>
      <p:sp>
        <p:nvSpPr>
          <p:cNvPr id="711" name="Google Shape;711;p64"/>
          <p:cNvSpPr txBox="1">
            <a:spLocks noGrp="1"/>
          </p:cNvSpPr>
          <p:nvPr>
            <p:ph type="title"/>
          </p:nvPr>
        </p:nvSpPr>
        <p:spPr>
          <a:xfrm>
            <a:off x="652462" y="152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equal method</a:t>
            </a:r>
            <a:endParaRPr/>
          </a:p>
        </p:txBody>
      </p:sp>
      <p:sp>
        <p:nvSpPr>
          <p:cNvPr id="712" name="Google Shape;712;p64"/>
          <p:cNvSpPr txBox="1">
            <a:spLocks noGrp="1"/>
          </p:cNvSpPr>
          <p:nvPr>
            <p:ph type="body" idx="1"/>
          </p:nvPr>
        </p:nvSpPr>
        <p:spPr>
          <a:xfrm>
            <a:off x="304800" y="1066800"/>
            <a:ext cx="8534400" cy="297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endParaRPr sz="2000" b="0" i="0" u="none">
              <a:solidFill>
                <a:schemeClr val="accent2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rPr lang="en-US" sz="2000" b="0" i="0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Obj1 and Obj2 are Strings  , 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800"/>
              <a:buNone/>
            </a:pP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Obj1.equals(Obj2); 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800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does it do ????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800"/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It is overridden in the class </a:t>
            </a:r>
            <a:r>
              <a:rPr lang="en-US" sz="2000" b="0" i="0" u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rPr>
              <a:t>String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Times New Roman"/>
              <a:buNone/>
            </a:pPr>
            <a:endParaRPr sz="2000" b="0" i="0" u="none">
              <a:solidFill>
                <a:schemeClr val="accent2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74295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Trebuchet MS"/>
              <a:buNone/>
            </a:pPr>
            <a:r>
              <a:rPr lang="en-US" sz="2000" b="0" i="0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Obj1 and Obj2 are arrays  , </a:t>
            </a:r>
            <a:endParaRPr/>
          </a:p>
          <a:p>
            <a:pPr marL="742950" lvl="1" indent="-285750" algn="ctr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2400"/>
              <a:buFont typeface="Times New Roman"/>
              <a:buNone/>
            </a:pP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Obj1.equals(Obj2); </a:t>
            </a:r>
            <a:endParaRPr/>
          </a:p>
          <a:p>
            <a:pPr marL="742950" lvl="1" indent="-285750" algn="ctr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does it do ????</a:t>
            </a:r>
            <a:endParaRPr/>
          </a:p>
          <a:p>
            <a:pPr marL="742950" lvl="1" indent="-285750" algn="ctr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2400"/>
              <a:buFont typeface="Times New Roman"/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It is </a:t>
            </a:r>
            <a:r>
              <a:rPr lang="en-US" sz="2000" b="0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not</a:t>
            </a: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overridden for arrays; </a:t>
            </a:r>
            <a:r>
              <a:rPr lang="en-US" sz="2000" b="0" i="0" u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rPr>
              <a:t>==</a:t>
            </a: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tests if its operands are the </a:t>
            </a:r>
            <a:r>
              <a:rPr lang="en-US" sz="2000" b="0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same</a:t>
            </a: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array</a:t>
            </a:r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p65"/>
          <p:cNvSpPr txBox="1">
            <a:spLocks noGrp="1"/>
          </p:cNvSpPr>
          <p:nvPr>
            <p:ph type="title"/>
          </p:nvPr>
        </p:nvSpPr>
        <p:spPr>
          <a:xfrm>
            <a:off x="685800" y="2857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Morals</a:t>
            </a:r>
            <a:endParaRPr/>
          </a:p>
        </p:txBody>
      </p:sp>
      <p:sp>
        <p:nvSpPr>
          <p:cNvPr id="718" name="Google Shape;718;p65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51</a:t>
            </a:fld>
            <a:endParaRPr/>
          </a:p>
        </p:txBody>
      </p:sp>
      <p:sp>
        <p:nvSpPr>
          <p:cNvPr id="719" name="Google Shape;719;p65"/>
          <p:cNvSpPr txBox="1"/>
          <p:nvPr/>
        </p:nvSpPr>
        <p:spPr>
          <a:xfrm>
            <a:off x="114300" y="1428750"/>
            <a:ext cx="8724900" cy="2419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800100" marR="0" lvl="1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➢"/>
            </a:pPr>
            <a:r>
              <a:rPr lang="en-US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Never use </a:t>
            </a:r>
            <a:r>
              <a:rPr lang="en-US" sz="2400" b="0" i="0" u="none" strike="noStrike" cap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rPr>
              <a:t>==</a:t>
            </a:r>
            <a:r>
              <a:rPr lang="en-US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to test </a:t>
            </a:r>
            <a:r>
              <a:rPr lang="en-US" sz="24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equality</a:t>
            </a:r>
            <a:r>
              <a:rPr lang="en-US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of Strings or arrays or other objects</a:t>
            </a:r>
            <a:endParaRPr/>
          </a:p>
          <a:p>
            <a:pPr marL="800100" marR="0" lvl="1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800100" marR="0" lvl="1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➢"/>
            </a:pPr>
            <a:r>
              <a:rPr lang="en-US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 </a:t>
            </a:r>
            <a:r>
              <a:rPr lang="en-US" sz="2400" b="0" i="0" u="none" strike="noStrike" cap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rPr>
              <a:t>equals</a:t>
            </a:r>
            <a:r>
              <a:rPr lang="en-US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for </a:t>
            </a:r>
            <a:r>
              <a:rPr lang="en-US" sz="2400" b="0" i="0" u="none" strike="noStrike" cap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rPr>
              <a:t>String</a:t>
            </a:r>
            <a:r>
              <a:rPr lang="en-US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s, </a:t>
            </a:r>
            <a:r>
              <a:rPr lang="en-US" sz="2400" b="0" i="0" u="none" strike="noStrike" cap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rPr>
              <a:t>java. util.Arrays.equals(a1, a2)</a:t>
            </a:r>
            <a:r>
              <a:rPr lang="en-US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for arrays</a:t>
            </a:r>
            <a:endParaRPr/>
          </a:p>
          <a:p>
            <a:pPr marL="800100" marR="0" lvl="1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800100" marR="0" lvl="1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➢"/>
            </a:pPr>
            <a:r>
              <a:rPr lang="en-US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If you test your own objects for equality, override </a:t>
            </a:r>
            <a:r>
              <a:rPr lang="en-US" sz="2400" b="0" i="0" u="none" strike="noStrike" cap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rPr>
              <a:t>equals</a:t>
            </a:r>
            <a:endParaRPr/>
          </a:p>
        </p:txBody>
      </p:sp>
      <p:sp>
        <p:nvSpPr>
          <p:cNvPr id="720" name="Google Shape;720;p65"/>
          <p:cNvSpPr txBox="1"/>
          <p:nvPr/>
        </p:nvSpPr>
        <p:spPr>
          <a:xfrm>
            <a:off x="685800" y="3979862"/>
            <a:ext cx="8034337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None/>
            </a:pPr>
            <a:r>
              <a:rPr lang="en-US" sz="2000" b="0" i="0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For example, the equals method is overridden in the Circle class.</a:t>
            </a:r>
            <a:endParaRPr/>
          </a:p>
        </p:txBody>
      </p:sp>
      <p:sp>
        <p:nvSpPr>
          <p:cNvPr id="721" name="Google Shape;721;p65"/>
          <p:cNvSpPr txBox="1"/>
          <p:nvPr/>
        </p:nvSpPr>
        <p:spPr>
          <a:xfrm>
            <a:off x="1447800" y="4495800"/>
            <a:ext cx="5334000" cy="25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public boolean equals(Object o) {</a:t>
            </a:r>
            <a:endParaRPr sz="1600" b="1" i="0" u="non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if (o instanceof Circle) {</a:t>
            </a:r>
            <a:endParaRPr sz="1600" b="1" i="0" u="non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radius == ((Circle)o).radius;</a:t>
            </a:r>
            <a:endParaRPr sz="1600" b="1" i="0" u="non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endParaRPr sz="1600" b="1" i="0" u="non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else</a:t>
            </a:r>
            <a:endParaRPr sz="1600" b="1" i="0" u="non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false;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None/>
            </a:pPr>
            <a:r>
              <a:rPr lang="en-US" sz="16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r>
              <a:rPr lang="en-US" sz="1500" b="1" i="0" u="non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p66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52</a:t>
            </a:fld>
            <a:endParaRPr/>
          </a:p>
        </p:txBody>
      </p:sp>
      <p:sp>
        <p:nvSpPr>
          <p:cNvPr id="727" name="Google Shape;727;p66"/>
          <p:cNvSpPr txBox="1">
            <a:spLocks noGrp="1"/>
          </p:cNvSpPr>
          <p:nvPr>
            <p:ph type="title"/>
          </p:nvPr>
        </p:nvSpPr>
        <p:spPr>
          <a:xfrm>
            <a:off x="685800" y="228600"/>
            <a:ext cx="77724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NOTE</a:t>
            </a:r>
            <a:endParaRPr/>
          </a:p>
        </p:txBody>
      </p:sp>
      <p:graphicFrame>
        <p:nvGraphicFramePr>
          <p:cNvPr id="728" name="Google Shape;728;p66"/>
          <p:cNvGraphicFramePr/>
          <p:nvPr/>
        </p:nvGraphicFramePr>
        <p:xfrm>
          <a:off x="1012825" y="1219200"/>
          <a:ext cx="7467600" cy="4305275"/>
        </p:xfrm>
        <a:graphic>
          <a:graphicData uri="http://schemas.openxmlformats.org/drawingml/2006/table">
            <a:tbl>
              <a:tblPr>
                <a:noFill/>
                <a:tableStyleId>{3B26096E-ED76-4BB5-9D87-0E13AC4F6FE4}</a:tableStyleId>
              </a:tblPr>
              <a:tblGrid>
                <a:gridCol w="3733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33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937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2400"/>
                        <a:buFont typeface="Times New Roman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==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2400"/>
                        <a:buFont typeface="Times New Roman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equals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25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Times New Roman"/>
                        <a:buNone/>
                      </a:pPr>
                      <a:r>
                        <a:rPr lang="en-US" sz="24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is used for comparing two primitive data type values or for determining whether two objects have the same references.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Times New Roman"/>
                        <a:buNone/>
                      </a:pPr>
                      <a:r>
                        <a:rPr lang="en-US" sz="24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is intended to test whether two objects have the same contents, provided that the method is modified in the defining class of the objects. 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905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Times New Roman"/>
                        <a:buNone/>
                      </a:pPr>
                      <a:r>
                        <a:rPr lang="en-US" sz="24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The == operator is stronger than the equals method, in that the == operator checks whether the two reference variables refer to the same object.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F6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p67"/>
          <p:cNvSpPr txBox="1"/>
          <p:nvPr/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r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© 2004 Pearson Addison-Wesley. All rights reserved</a:t>
            </a:r>
            <a:endParaRPr/>
          </a:p>
        </p:txBody>
      </p:sp>
      <p:sp>
        <p:nvSpPr>
          <p:cNvPr id="734" name="Google Shape;734;p67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r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3-</a:t>
            </a: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53</a:t>
            </a:fld>
            <a:endParaRPr/>
          </a:p>
        </p:txBody>
      </p:sp>
      <p:sp>
        <p:nvSpPr>
          <p:cNvPr id="735" name="Google Shape;735;p67"/>
          <p:cNvSpPr txBox="1">
            <a:spLocks noGrp="1"/>
          </p:cNvSpPr>
          <p:nvPr>
            <p:ph type="title"/>
          </p:nvPr>
        </p:nvSpPr>
        <p:spPr>
          <a:xfrm>
            <a:off x="685800" y="2857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Aliases</a:t>
            </a:r>
            <a:endParaRPr/>
          </a:p>
        </p:txBody>
      </p:sp>
      <p:sp>
        <p:nvSpPr>
          <p:cNvPr id="736" name="Google Shape;736;p67"/>
          <p:cNvSpPr txBox="1">
            <a:spLocks noGrp="1"/>
          </p:cNvSpPr>
          <p:nvPr>
            <p:ph type="body" idx="1"/>
          </p:nvPr>
        </p:nvSpPr>
        <p:spPr>
          <a:xfrm>
            <a:off x="685800" y="2743200"/>
            <a:ext cx="7543800" cy="3616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342900" lvl="0" indent="-209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</a:pPr>
            <a:endParaRPr sz="28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209550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</a:pPr>
            <a:endParaRPr sz="28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Char char="●"/>
            </a:pPr>
            <a: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Two or more references that refer to the same object are called </a:t>
            </a:r>
            <a:r>
              <a:rPr lang="en-US" sz="2800" b="0" i="1" u="non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aliases</a:t>
            </a:r>
            <a: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of each other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Char char="●"/>
            </a:pPr>
            <a: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one object can be accessed using multiple reference variables (</a:t>
            </a:r>
            <a:r>
              <a:rPr lang="en-US" sz="2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C1 and C2</a:t>
            </a:r>
            <a: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/>
          </a:p>
          <a:p>
            <a:pPr marL="342900" lvl="0" indent="-209550" algn="l" rtl="0">
              <a:spcBef>
                <a:spcPts val="560"/>
              </a:spcBef>
              <a:spcAft>
                <a:spcPts val="0"/>
              </a:spcAft>
              <a:buSzPts val="2100"/>
              <a:buNone/>
            </a:pPr>
            <a:endParaRPr sz="28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37" name="Google Shape;737;p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46425" y="1143000"/>
            <a:ext cx="2851150" cy="2849562"/>
          </a:xfrm>
          <a:prstGeom prst="rect">
            <a:avLst/>
          </a:prstGeom>
          <a:noFill/>
          <a:ln>
            <a:noFill/>
          </a:ln>
        </p:spPr>
      </p:pic>
      <p:sp>
        <p:nvSpPr>
          <p:cNvPr id="738" name="Google Shape;738;p67"/>
          <p:cNvSpPr/>
          <p:nvPr/>
        </p:nvSpPr>
        <p:spPr>
          <a:xfrm>
            <a:off x="2971800" y="1428750"/>
            <a:ext cx="2286000" cy="1695450"/>
          </a:xfrm>
          <a:prstGeom prst="ellipse">
            <a:avLst/>
          </a:prstGeom>
          <a:noFill/>
          <a:ln w="127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39" name="Google Shape;739;p67"/>
          <p:cNvSpPr txBox="1"/>
          <p:nvPr/>
        </p:nvSpPr>
        <p:spPr>
          <a:xfrm>
            <a:off x="1136650" y="2030412"/>
            <a:ext cx="1038225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1" i="1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aliases</a:t>
            </a:r>
            <a:endParaRPr/>
          </a:p>
        </p:txBody>
      </p:sp>
      <p:cxnSp>
        <p:nvCxnSpPr>
          <p:cNvPr id="740" name="Google Shape;740;p67"/>
          <p:cNvCxnSpPr/>
          <p:nvPr/>
        </p:nvCxnSpPr>
        <p:spPr>
          <a:xfrm rot="10800000">
            <a:off x="2174875" y="2260600"/>
            <a:ext cx="796925" cy="15875"/>
          </a:xfrm>
          <a:prstGeom prst="straightConnector1">
            <a:avLst/>
          </a:prstGeom>
          <a:noFill/>
          <a:ln w="12700" cap="flat" cmpd="sng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741" name="Google Shape;741;p67"/>
          <p:cNvSpPr txBox="1"/>
          <p:nvPr/>
        </p:nvSpPr>
        <p:spPr>
          <a:xfrm>
            <a:off x="2971800" y="3200400"/>
            <a:ext cx="1600200" cy="91440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Google Shape;746;p68"/>
          <p:cNvSpPr txBox="1"/>
          <p:nvPr/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r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© 2004 Pearson Addison-Wesley. All rights reserved</a:t>
            </a:r>
            <a:endParaRPr/>
          </a:p>
        </p:txBody>
      </p:sp>
      <p:sp>
        <p:nvSpPr>
          <p:cNvPr id="747" name="Google Shape;747;p68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r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3-</a:t>
            </a: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54</a:t>
            </a:fld>
            <a:endParaRPr/>
          </a:p>
        </p:txBody>
      </p:sp>
      <p:sp>
        <p:nvSpPr>
          <p:cNvPr id="748" name="Google Shape;748;p68"/>
          <p:cNvSpPr txBox="1">
            <a:spLocks noGrp="1"/>
          </p:cNvSpPr>
          <p:nvPr>
            <p:ph type="title"/>
          </p:nvPr>
        </p:nvSpPr>
        <p:spPr>
          <a:xfrm>
            <a:off x="685800" y="2857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Aliases</a:t>
            </a:r>
            <a:endParaRPr/>
          </a:p>
        </p:txBody>
      </p:sp>
      <p:sp>
        <p:nvSpPr>
          <p:cNvPr id="749" name="Google Shape;749;p68"/>
          <p:cNvSpPr txBox="1">
            <a:spLocks noGrp="1"/>
          </p:cNvSpPr>
          <p:nvPr>
            <p:ph type="body" idx="1"/>
          </p:nvPr>
        </p:nvSpPr>
        <p:spPr>
          <a:xfrm>
            <a:off x="609600" y="609600"/>
            <a:ext cx="7315200" cy="3616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342900" lvl="0" indent="-209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</a:pPr>
            <a:endParaRPr sz="28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209550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</a:pPr>
            <a:endParaRPr sz="28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Char char="●"/>
            </a:pPr>
            <a: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Aliases can be useful, but should be managed carefully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Char char="●"/>
            </a:pPr>
            <a: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Changing an object through one reference changes it for all of its aliases, because there is really only one object. </a:t>
            </a:r>
            <a:r>
              <a:rPr lang="en-US" sz="2800" b="0" i="0" u="none">
                <a:solidFill>
                  <a:srgbClr val="FF4C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(this doesn’t </a:t>
            </a:r>
            <a:r>
              <a:rPr lang="en-US" sz="1600" b="0" i="0" u="none">
                <a:solidFill>
                  <a:srgbClr val="FF4C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work with Strings)</a:t>
            </a:r>
            <a:endParaRPr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Google Shape;754;p69"/>
          <p:cNvSpPr txBox="1">
            <a:spLocks noGrp="1"/>
          </p:cNvSpPr>
          <p:nvPr>
            <p:ph type="title"/>
          </p:nvPr>
        </p:nvSpPr>
        <p:spPr>
          <a:xfrm>
            <a:off x="685800" y="2857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5" name="Google Shape;755;p69"/>
          <p:cNvSpPr txBox="1">
            <a:spLocks noGrp="1"/>
          </p:cNvSpPr>
          <p:nvPr>
            <p:ph type="body" idx="1"/>
          </p:nvPr>
        </p:nvSpPr>
        <p:spPr>
          <a:xfrm>
            <a:off x="685800" y="15240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Char char="●"/>
            </a:pPr>
            <a: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you do if you want to save 100 student’s records?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100"/>
              <a:buNone/>
            </a:pPr>
            <a:r>
              <a:rPr lang="en-US" sz="2800" b="0" i="0" u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rPr>
              <a:t>      Student[] array= new Students[100];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100"/>
              <a:buNone/>
            </a:pPr>
            <a: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You can create an array to store objects. But the array’s size is fixed once the array is created.</a:t>
            </a:r>
            <a:endParaRPr sz="2800" b="0" i="0" u="none">
              <a:solidFill>
                <a:schemeClr val="accent2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Char char="●"/>
            </a:pPr>
            <a: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if the number of students increases??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100"/>
              <a:buNone/>
            </a:pPr>
            <a:r>
              <a:rPr lang="en-US" sz="2800" b="0" i="0" u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rPr>
              <a:t>      copy the array to bigger one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Char char="●"/>
            </a:pPr>
            <a: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if you don’t know the size??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100"/>
              <a:buNone/>
            </a:pPr>
            <a:r>
              <a:rPr lang="en-US" sz="2800" b="0" i="0" u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rPr>
              <a:t>       </a:t>
            </a:r>
            <a:r>
              <a:rPr lang="en-US" sz="2800" b="0" i="0" u="none">
                <a:solidFill>
                  <a:srgbClr val="FF0000"/>
                </a:solidFill>
                <a:latin typeface="Trebuchet MS"/>
                <a:ea typeface="Trebuchet MS"/>
                <a:cs typeface="Trebuchet MS"/>
                <a:sym typeface="Trebuchet MS"/>
              </a:rPr>
              <a:t>ArrayList class;</a:t>
            </a:r>
            <a:endParaRPr/>
          </a:p>
        </p:txBody>
      </p:sp>
      <p:pic>
        <p:nvPicPr>
          <p:cNvPr id="756" name="Google Shape;756;p69" descr="Image result for thin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9050" y="7937"/>
            <a:ext cx="3371850" cy="1352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oogle Shape;761;p70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56</a:t>
            </a:fld>
            <a:endParaRPr/>
          </a:p>
        </p:txBody>
      </p:sp>
      <p:sp>
        <p:nvSpPr>
          <p:cNvPr id="762" name="Google Shape;762;p70"/>
          <p:cNvSpPr txBox="1">
            <a:spLocks noGrp="1"/>
          </p:cNvSpPr>
          <p:nvPr>
            <p:ph type="title"/>
          </p:nvPr>
        </p:nvSpPr>
        <p:spPr>
          <a:xfrm>
            <a:off x="685800" y="1524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</a:t>
            </a:r>
            <a:r>
              <a:rPr lang="en-US" sz="4400" b="0" i="0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ArrayList</a:t>
            </a: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Class</a:t>
            </a:r>
            <a:endParaRPr/>
          </a:p>
        </p:txBody>
      </p:sp>
      <p:sp>
        <p:nvSpPr>
          <p:cNvPr id="763" name="Google Shape;763;p70"/>
          <p:cNvSpPr txBox="1">
            <a:spLocks noGrp="1"/>
          </p:cNvSpPr>
          <p:nvPr>
            <p:ph type="body" idx="1"/>
          </p:nvPr>
        </p:nvSpPr>
        <p:spPr>
          <a:xfrm>
            <a:off x="228600" y="990600"/>
            <a:ext cx="8610600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Java provides the ArrayList class that can be used to store an unlimited number of objects.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SzPts val="1800"/>
              <a:buNone/>
            </a:pPr>
            <a:r>
              <a:rPr lang="en-US" sz="2400" b="1" i="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Creating and adding contents:</a:t>
            </a:r>
            <a:endParaRPr/>
          </a:p>
        </p:txBody>
      </p:sp>
      <p:sp>
        <p:nvSpPr>
          <p:cNvPr id="764" name="Google Shape;764;p70"/>
          <p:cNvSpPr txBox="1"/>
          <p:nvPr/>
        </p:nvSpPr>
        <p:spPr>
          <a:xfrm>
            <a:off x="1643062" y="3062287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65" name="Google Shape;765;p70"/>
          <p:cNvSpPr txBox="1"/>
          <p:nvPr/>
        </p:nvSpPr>
        <p:spPr>
          <a:xfrm>
            <a:off x="0" y="2713037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66" name="Google Shape;766;p70"/>
          <p:cNvSpPr txBox="1"/>
          <p:nvPr/>
        </p:nvSpPr>
        <p:spPr>
          <a:xfrm>
            <a:off x="0" y="2665412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67" name="Google Shape;767;p7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8325" y="2760662"/>
            <a:ext cx="3863975" cy="2878137"/>
          </a:xfrm>
          <a:prstGeom prst="rect">
            <a:avLst/>
          </a:prstGeom>
          <a:noFill/>
          <a:ln>
            <a:noFill/>
          </a:ln>
        </p:spPr>
      </p:pic>
      <p:sp>
        <p:nvSpPr>
          <p:cNvPr id="768" name="Google Shape;768;p70"/>
          <p:cNvSpPr txBox="1"/>
          <p:nvPr/>
        </p:nvSpPr>
        <p:spPr>
          <a:xfrm>
            <a:off x="4506912" y="3322637"/>
            <a:ext cx="4103687" cy="1592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None/>
            </a:pP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Creates an empty list.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None/>
            </a:pP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Appends a new element </a:t>
            </a:r>
            <a:r>
              <a:rPr lang="en-US" sz="1500" b="0" i="0" u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o</a:t>
            </a: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at the end of this list.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None/>
            </a:pP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Adds a new element </a:t>
            </a:r>
            <a:r>
              <a:rPr lang="en-US" sz="1500" b="0" i="0" u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o</a:t>
            </a: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at the specified index in this list</a:t>
            </a:r>
            <a:r>
              <a:rPr lang="en-US" sz="15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None/>
            </a:pP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Sets the element at the specified index. Return and remove the current one</a:t>
            </a:r>
            <a:endParaRPr/>
          </a:p>
        </p:txBody>
      </p:sp>
      <p:sp>
        <p:nvSpPr>
          <p:cNvPr id="769" name="Google Shape;769;p70"/>
          <p:cNvSpPr txBox="1"/>
          <p:nvPr/>
        </p:nvSpPr>
        <p:spPr>
          <a:xfrm>
            <a:off x="685800" y="3354387"/>
            <a:ext cx="4572000" cy="1230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+ArrayList() </a:t>
            </a:r>
            <a:endParaRPr sz="16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+add(o: E) : void </a:t>
            </a:r>
            <a:endParaRPr sz="16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+add(index: int, o: E) : void</a:t>
            </a:r>
            <a:endParaRPr sz="16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+set(index: int, o: E) : 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Google Shape;774;p71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57</a:t>
            </a:fld>
            <a:endParaRPr/>
          </a:p>
        </p:txBody>
      </p:sp>
      <p:sp>
        <p:nvSpPr>
          <p:cNvPr id="775" name="Google Shape;775;p71"/>
          <p:cNvSpPr txBox="1">
            <a:spLocks noGrp="1"/>
          </p:cNvSpPr>
          <p:nvPr>
            <p:ph type="title"/>
          </p:nvPr>
        </p:nvSpPr>
        <p:spPr>
          <a:xfrm>
            <a:off x="304800" y="457200"/>
            <a:ext cx="8610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Times New Roman"/>
              <a:buNone/>
            </a:pPr>
            <a:r>
              <a:rPr lang="en-US" sz="40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Differences and Similarities between Arrays and ArrayList</a:t>
            </a:r>
            <a:endParaRPr/>
          </a:p>
        </p:txBody>
      </p:sp>
      <p:sp>
        <p:nvSpPr>
          <p:cNvPr id="776" name="Google Shape;776;p71"/>
          <p:cNvSpPr txBox="1"/>
          <p:nvPr/>
        </p:nvSpPr>
        <p:spPr>
          <a:xfrm>
            <a:off x="1643062" y="3062287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77" name="Google Shape;777;p71"/>
          <p:cNvSpPr txBox="1"/>
          <p:nvPr/>
        </p:nvSpPr>
        <p:spPr>
          <a:xfrm>
            <a:off x="0" y="2262187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78" name="Google Shape;778;p71"/>
          <p:cNvSpPr txBox="1"/>
          <p:nvPr/>
        </p:nvSpPr>
        <p:spPr>
          <a:xfrm>
            <a:off x="0" y="263842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79" name="Google Shape;779;p71"/>
          <p:cNvSpPr txBox="1"/>
          <p:nvPr/>
        </p:nvSpPr>
        <p:spPr>
          <a:xfrm>
            <a:off x="0" y="263842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80" name="Google Shape;780;p71"/>
          <p:cNvSpPr txBox="1"/>
          <p:nvPr/>
        </p:nvSpPr>
        <p:spPr>
          <a:xfrm>
            <a:off x="0" y="244792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81" name="Google Shape;781;p71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82" name="Google Shape;782;p71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83" name="Google Shape;783;p71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784" name="Google Shape;784;p71"/>
          <p:cNvGraphicFramePr/>
          <p:nvPr/>
        </p:nvGraphicFramePr>
        <p:xfrm>
          <a:off x="609600" y="2133600"/>
          <a:ext cx="7848600" cy="2506340"/>
        </p:xfrm>
        <a:graphic>
          <a:graphicData uri="http://schemas.openxmlformats.org/drawingml/2006/table">
            <a:tbl>
              <a:tblPr>
                <a:noFill/>
                <a:tableStyleId>{3B26096E-ED76-4BB5-9D87-0E13AC4F6FE4}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1" i="0" u="none" strike="noStrike" cap="none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Operation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1" i="0" u="none" strike="noStrike" cap="none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Array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1" i="0" u="none" strike="noStrike" cap="none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ArrayList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9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Times New Roman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Creating an array/ArrayList</a:t>
                      </a: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 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String[] a = </a:t>
                      </a:r>
                      <a:r>
                        <a:rPr lang="en-US" sz="1400" b="1" i="0" u="none" strike="noStrike" cap="none">
                          <a:solidFill>
                            <a:srgbClr val="000080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new</a:t>
                      </a: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 String[</a:t>
                      </a:r>
                      <a:r>
                        <a:rPr lang="en-US" sz="1400" b="1" i="0" u="none" strike="noStrike" cap="none">
                          <a:solidFill>
                            <a:srgbClr val="3366FF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10</a:t>
                      </a: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] 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ArrayList&lt;String&gt; list = </a:t>
                      </a:r>
                      <a:r>
                        <a:rPr lang="en-US" sz="1400" b="1" i="0" u="none" strike="noStrike" cap="none">
                          <a:solidFill>
                            <a:srgbClr val="000080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new</a:t>
                      </a: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 ArrayList&lt;&gt;();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75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Times New Roman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Adding a new element</a:t>
                      </a: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 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  a[size-1]=</a:t>
                      </a: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”</a:t>
                      </a: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London”;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list.add(</a:t>
                      </a:r>
                      <a:r>
                        <a:rPr lang="en-US" sz="1400" b="1" i="0" u="none" strike="noStrike" cap="none">
                          <a:solidFill>
                            <a:srgbClr val="3366FF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"London"</a:t>
                      </a: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);</a:t>
                      </a:r>
                      <a:endParaRPr sz="1400" b="0" i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0" i="0" u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1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Times New Roman"/>
                        <a:buNone/>
                      </a:pP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Inserting a new element</a:t>
                      </a: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 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Needs shifting procedures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a[index]= </a:t>
                      </a:r>
                      <a:r>
                        <a:rPr lang="en-US" sz="1400" b="1" i="0" u="none">
                          <a:solidFill>
                            <a:srgbClr val="3366FF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"London"</a:t>
                      </a: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;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0" i="0" u="none">
                        <a:solidFill>
                          <a:schemeClr val="dk1"/>
                        </a:solidFill>
                        <a:latin typeface="Courier"/>
                        <a:ea typeface="Courier"/>
                        <a:cs typeface="Courier"/>
                        <a:sym typeface="Courier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list.add(index, </a:t>
                      </a:r>
                      <a:r>
                        <a:rPr lang="en-US" sz="1400" b="1" i="0" u="none">
                          <a:solidFill>
                            <a:srgbClr val="3366FF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"London"</a:t>
                      </a: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);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Times New Roman"/>
                        <a:buNone/>
                      </a:pP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Updating an element</a:t>
                      </a: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 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 a[index] = </a:t>
                      </a:r>
                      <a:r>
                        <a:rPr lang="en-US" sz="1400" b="1" i="0" u="none">
                          <a:solidFill>
                            <a:srgbClr val="3366FF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"London"</a:t>
                      </a: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; 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list.set(index, </a:t>
                      </a:r>
                      <a:r>
                        <a:rPr lang="en-US" sz="1400" b="1" i="0" u="none">
                          <a:solidFill>
                            <a:srgbClr val="3366FF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"London"</a:t>
                      </a: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); 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p72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58</a:t>
            </a:fld>
            <a:endParaRPr/>
          </a:p>
        </p:txBody>
      </p:sp>
      <p:sp>
        <p:nvSpPr>
          <p:cNvPr id="790" name="Google Shape;790;p72"/>
          <p:cNvSpPr txBox="1">
            <a:spLocks noGrp="1"/>
          </p:cNvSpPr>
          <p:nvPr>
            <p:ph type="title"/>
          </p:nvPr>
        </p:nvSpPr>
        <p:spPr>
          <a:xfrm>
            <a:off x="685800" y="1524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</a:t>
            </a:r>
            <a:r>
              <a:rPr lang="en-US" sz="4400" b="0" i="0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ArrayList</a:t>
            </a: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Class</a:t>
            </a:r>
            <a:endParaRPr/>
          </a:p>
        </p:txBody>
      </p:sp>
      <p:sp>
        <p:nvSpPr>
          <p:cNvPr id="791" name="Google Shape;791;p72"/>
          <p:cNvSpPr txBox="1">
            <a:spLocks noGrp="1"/>
          </p:cNvSpPr>
          <p:nvPr>
            <p:ph type="body" idx="1"/>
          </p:nvPr>
        </p:nvSpPr>
        <p:spPr>
          <a:xfrm>
            <a:off x="266700" y="936625"/>
            <a:ext cx="8610600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 b="1" i="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Removing contents and checking status:</a:t>
            </a:r>
            <a:endParaRPr/>
          </a:p>
        </p:txBody>
      </p:sp>
      <p:sp>
        <p:nvSpPr>
          <p:cNvPr id="792" name="Google Shape;792;p72"/>
          <p:cNvSpPr txBox="1"/>
          <p:nvPr/>
        </p:nvSpPr>
        <p:spPr>
          <a:xfrm>
            <a:off x="1643062" y="192087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93" name="Google Shape;793;p72"/>
          <p:cNvSpPr txBox="1"/>
          <p:nvPr/>
        </p:nvSpPr>
        <p:spPr>
          <a:xfrm>
            <a:off x="0" y="157162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94" name="Google Shape;794;p72"/>
          <p:cNvSpPr txBox="1"/>
          <p:nvPr/>
        </p:nvSpPr>
        <p:spPr>
          <a:xfrm>
            <a:off x="0" y="152400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95" name="Google Shape;795;p7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8325" y="1541462"/>
            <a:ext cx="3863975" cy="2878137"/>
          </a:xfrm>
          <a:prstGeom prst="rect">
            <a:avLst/>
          </a:prstGeom>
          <a:noFill/>
          <a:ln>
            <a:noFill/>
          </a:ln>
        </p:spPr>
      </p:pic>
      <p:sp>
        <p:nvSpPr>
          <p:cNvPr id="796" name="Google Shape;796;p72"/>
          <p:cNvSpPr txBox="1"/>
          <p:nvPr/>
        </p:nvSpPr>
        <p:spPr>
          <a:xfrm>
            <a:off x="685800" y="2135187"/>
            <a:ext cx="4572000" cy="2112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+clear(): void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+remove(o: Object): boolean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+remove(index: int) : boolean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endParaRPr sz="1600" b="0" i="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+contains(o: Object): boolean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+isEmpty(): boolean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+size(): int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797" name="Google Shape;797;p72"/>
          <p:cNvSpPr txBox="1"/>
          <p:nvPr/>
        </p:nvSpPr>
        <p:spPr>
          <a:xfrm>
            <a:off x="4614862" y="2049462"/>
            <a:ext cx="5183187" cy="2066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None/>
            </a:pP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Removes all the elements from this list.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None/>
            </a:pP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Removes the element </a:t>
            </a:r>
            <a:r>
              <a:rPr lang="en-US" sz="1500" b="0" i="0" u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o</a:t>
            </a: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from this list.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None/>
            </a:pP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Removes the element at the specified index.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None/>
            </a:pPr>
            <a:endParaRPr sz="15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None/>
            </a:pP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Returns true if this list contains the element </a:t>
            </a:r>
            <a:r>
              <a:rPr lang="en-US" sz="1500" b="0" i="0" u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o</a:t>
            </a: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None/>
            </a:pP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Returns true if this list contains no elements.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None/>
            </a:pP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Returns the number of elements in this list.</a:t>
            </a:r>
            <a:endParaRPr/>
          </a:p>
        </p:txBody>
      </p:sp>
      <p:graphicFrame>
        <p:nvGraphicFramePr>
          <p:cNvPr id="798" name="Google Shape;798;p72"/>
          <p:cNvGraphicFramePr/>
          <p:nvPr/>
        </p:nvGraphicFramePr>
        <p:xfrm>
          <a:off x="685800" y="4648200"/>
          <a:ext cx="7848600" cy="2133575"/>
        </p:xfrm>
        <a:graphic>
          <a:graphicData uri="http://schemas.openxmlformats.org/drawingml/2006/table">
            <a:tbl>
              <a:tblPr>
                <a:noFill/>
                <a:tableStyleId>{3B26096E-ED76-4BB5-9D87-0E13AC4F6FE4}</a:tableStyleId>
              </a:tblPr>
              <a:tblGrid>
                <a:gridCol w="2371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8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5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1" i="0" u="none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Operation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1" i="0" u="none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Array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1" i="0" u="none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ArrayList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0" i="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Removing an element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CE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0" i="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Needs shifting procedures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list.remove(index);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5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0" i="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Removing an element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F6F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list.remove(Object);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2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0" i="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Removing all elements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a= null;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list.clear();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0" i="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Returning size 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a.length 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list.size();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0" i="0" u="none">
                        <a:solidFill>
                          <a:schemeClr val="dk1"/>
                        </a:solidFill>
                        <a:latin typeface="Courier"/>
                        <a:ea typeface="Courier"/>
                        <a:cs typeface="Courier"/>
                        <a:sym typeface="Courier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73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59</a:t>
            </a:fld>
            <a:endParaRPr/>
          </a:p>
        </p:txBody>
      </p:sp>
      <p:sp>
        <p:nvSpPr>
          <p:cNvPr id="804" name="Google Shape;804;p73"/>
          <p:cNvSpPr txBox="1">
            <a:spLocks noGrp="1"/>
          </p:cNvSpPr>
          <p:nvPr>
            <p:ph type="title"/>
          </p:nvPr>
        </p:nvSpPr>
        <p:spPr>
          <a:xfrm>
            <a:off x="685800" y="1524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</a:t>
            </a:r>
            <a:r>
              <a:rPr lang="en-US" sz="4400" b="0" i="0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ArrayList</a:t>
            </a: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Class</a:t>
            </a:r>
            <a:endParaRPr/>
          </a:p>
        </p:txBody>
      </p:sp>
      <p:sp>
        <p:nvSpPr>
          <p:cNvPr id="805" name="Google Shape;805;p73"/>
          <p:cNvSpPr txBox="1">
            <a:spLocks noGrp="1"/>
          </p:cNvSpPr>
          <p:nvPr>
            <p:ph type="body" idx="1"/>
          </p:nvPr>
        </p:nvSpPr>
        <p:spPr>
          <a:xfrm>
            <a:off x="309562" y="1446212"/>
            <a:ext cx="8610600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 b="1" i="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Searching for contents :</a:t>
            </a:r>
            <a:endParaRPr/>
          </a:p>
        </p:txBody>
      </p:sp>
      <p:sp>
        <p:nvSpPr>
          <p:cNvPr id="806" name="Google Shape;806;p73"/>
          <p:cNvSpPr txBox="1"/>
          <p:nvPr/>
        </p:nvSpPr>
        <p:spPr>
          <a:xfrm>
            <a:off x="1643062" y="268287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07" name="Google Shape;807;p73"/>
          <p:cNvSpPr txBox="1"/>
          <p:nvPr/>
        </p:nvSpPr>
        <p:spPr>
          <a:xfrm>
            <a:off x="0" y="210502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08" name="Google Shape;808;p73"/>
          <p:cNvSpPr txBox="1"/>
          <p:nvPr/>
        </p:nvSpPr>
        <p:spPr>
          <a:xfrm>
            <a:off x="0" y="205740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09" name="Google Shape;809;p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8325" y="2135187"/>
            <a:ext cx="3863975" cy="2878137"/>
          </a:xfrm>
          <a:prstGeom prst="rect">
            <a:avLst/>
          </a:prstGeom>
          <a:noFill/>
          <a:ln>
            <a:noFill/>
          </a:ln>
        </p:spPr>
      </p:pic>
      <p:sp>
        <p:nvSpPr>
          <p:cNvPr id="810" name="Google Shape;810;p73"/>
          <p:cNvSpPr txBox="1"/>
          <p:nvPr/>
        </p:nvSpPr>
        <p:spPr>
          <a:xfrm>
            <a:off x="685800" y="2728912"/>
            <a:ext cx="4572000" cy="1620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endParaRPr sz="16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+get(index: int) : 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+indexOf(o: Object) : int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+lastIndexOf(o: Object) : int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endParaRPr sz="1600" b="0" i="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811" name="Google Shape;811;p73"/>
          <p:cNvSpPr txBox="1"/>
          <p:nvPr/>
        </p:nvSpPr>
        <p:spPr>
          <a:xfrm>
            <a:off x="4456112" y="2847975"/>
            <a:ext cx="5183187" cy="887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None/>
            </a:pP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Returns the element from this list at the specified index.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None/>
            </a:pP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Returns the index of the first matching element in this list.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None/>
            </a:pP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Returns the index of the last matching element in this list.</a:t>
            </a:r>
            <a:endParaRPr/>
          </a:p>
        </p:txBody>
      </p:sp>
      <p:sp>
        <p:nvSpPr>
          <p:cNvPr id="812" name="Google Shape;812;p73"/>
          <p:cNvSpPr txBox="1"/>
          <p:nvPr/>
        </p:nvSpPr>
        <p:spPr>
          <a:xfrm>
            <a:off x="-1217612" y="1073150"/>
            <a:ext cx="239712" cy="200025"/>
          </a:xfrm>
          <a:prstGeom prst="rect">
            <a:avLst/>
          </a:prstGeom>
          <a:noFill/>
          <a:ln>
            <a:noFill/>
          </a:ln>
          <a:effectLst>
            <a:outerShdw blurRad="63500" dist="17960" dir="2700000">
              <a:srgbClr val="7A7A7A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Courier"/>
              <a:buNone/>
            </a:pPr>
            <a:r>
              <a:rPr lang="en-US" sz="700" b="0" i="0" u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a</a:t>
            </a:r>
            <a:endParaRPr/>
          </a:p>
        </p:txBody>
      </p:sp>
      <p:graphicFrame>
        <p:nvGraphicFramePr>
          <p:cNvPr id="813" name="Google Shape;813;p73"/>
          <p:cNvGraphicFramePr/>
          <p:nvPr/>
        </p:nvGraphicFramePr>
        <p:xfrm>
          <a:off x="685800" y="5013325"/>
          <a:ext cx="7848600" cy="777850"/>
        </p:xfrm>
        <a:graphic>
          <a:graphicData uri="http://schemas.openxmlformats.org/drawingml/2006/table">
            <a:tbl>
              <a:tblPr>
                <a:noFill/>
                <a:tableStyleId>{3B26096E-ED76-4BB5-9D87-0E13AC4F6FE4}</a:tableStyleId>
              </a:tblPr>
              <a:tblGrid>
                <a:gridCol w="2371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8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5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1" i="0" u="none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Operation</a:t>
                      </a:r>
                      <a:endParaRPr/>
                    </a:p>
                  </a:txBody>
                  <a:tcPr marL="91450" marR="91450" marT="45750" marB="4575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1" i="0" u="none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Array</a:t>
                      </a:r>
                      <a:endParaRPr/>
                    </a:p>
                  </a:txBody>
                  <a:tcPr marL="91450" marR="91450" marT="45750" marB="4575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1" i="0" u="none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ArrayList</a:t>
                      </a:r>
                      <a:endParaRPr/>
                    </a:p>
                  </a:txBody>
                  <a:tcPr marL="91450" marR="91450" marT="45750" marB="4575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2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0" i="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Accessing an element </a:t>
                      </a:r>
                      <a:endParaRPr/>
                    </a:p>
                  </a:txBody>
                  <a:tcPr marL="91450" marR="91450" marT="45750" marB="4575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a[index]</a:t>
                      </a:r>
                      <a:endParaRPr/>
                    </a:p>
                  </a:txBody>
                  <a:tcPr marL="91450" marR="91450" marT="45750" marB="4575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list.get(index);</a:t>
                      </a:r>
                      <a:endParaRPr/>
                    </a:p>
                  </a:txBody>
                  <a:tcPr marL="91450" marR="91450" marT="45750" marB="4575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9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r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9-</a:t>
            </a: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/>
          </a:p>
        </p:txBody>
      </p:sp>
      <p:sp>
        <p:nvSpPr>
          <p:cNvPr id="191" name="Google Shape;191;p19"/>
          <p:cNvSpPr txBox="1">
            <a:spLocks noGrp="1"/>
          </p:cNvSpPr>
          <p:nvPr>
            <p:ph type="title"/>
          </p:nvPr>
        </p:nvSpPr>
        <p:spPr>
          <a:xfrm>
            <a:off x="685800" y="2857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References and Inheritance</a:t>
            </a:r>
            <a:endParaRPr/>
          </a:p>
        </p:txBody>
      </p:sp>
      <p:sp>
        <p:nvSpPr>
          <p:cNvPr id="192" name="Google Shape;192;p19"/>
          <p:cNvSpPr txBox="1">
            <a:spLocks noGrp="1"/>
          </p:cNvSpPr>
          <p:nvPr>
            <p:ph type="body" idx="1"/>
          </p:nvPr>
        </p:nvSpPr>
        <p:spPr>
          <a:xfrm>
            <a:off x="312737" y="4816475"/>
            <a:ext cx="8153400" cy="164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It is the type of the object being referenced, not the reference type, that determines which method is invoked. </a:t>
            </a:r>
            <a:endParaRPr/>
          </a:p>
          <a:p>
            <a:pPr marL="342900" lvl="0" indent="-209550" algn="l" rtl="0">
              <a:spcBef>
                <a:spcPts val="560"/>
              </a:spcBef>
              <a:spcAft>
                <a:spcPts val="0"/>
              </a:spcAft>
              <a:buSzPts val="2100"/>
              <a:buNone/>
            </a:pPr>
            <a:endParaRPr sz="28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3" name="Google Shape;193;p19"/>
          <p:cNvSpPr txBox="1"/>
          <p:nvPr/>
        </p:nvSpPr>
        <p:spPr>
          <a:xfrm>
            <a:off x="479425" y="1676400"/>
            <a:ext cx="5067300" cy="1570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lang="en-US" sz="2400" b="1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Animal animal = new Cat();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lang="en-US" sz="2400" b="1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animal.sound();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lang="en-US" sz="2400" b="1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animal = new Duck();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lang="en-US" sz="2400" b="1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animal.sound();</a:t>
            </a:r>
            <a:endParaRPr/>
          </a:p>
        </p:txBody>
      </p:sp>
      <p:sp>
        <p:nvSpPr>
          <p:cNvPr id="194" name="Google Shape;194;p19"/>
          <p:cNvSpPr txBox="1"/>
          <p:nvPr/>
        </p:nvSpPr>
        <p:spPr>
          <a:xfrm>
            <a:off x="3260725" y="3246437"/>
            <a:ext cx="4572000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method invoked through a polymorphic reference can change from one invocation to the next</a:t>
            </a:r>
            <a:endParaRPr/>
          </a:p>
        </p:txBody>
      </p:sp>
      <p:sp>
        <p:nvSpPr>
          <p:cNvPr id="195" name="Google Shape;195;p19"/>
          <p:cNvSpPr txBox="1"/>
          <p:nvPr/>
        </p:nvSpPr>
        <p:spPr>
          <a:xfrm>
            <a:off x="479425" y="2098675"/>
            <a:ext cx="2781300" cy="395287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6" name="Google Shape;196;p19"/>
          <p:cNvSpPr txBox="1"/>
          <p:nvPr/>
        </p:nvSpPr>
        <p:spPr>
          <a:xfrm>
            <a:off x="479425" y="2789237"/>
            <a:ext cx="2781300" cy="393700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97" name="Google Shape;197;p19"/>
          <p:cNvCxnSpPr/>
          <p:nvPr/>
        </p:nvCxnSpPr>
        <p:spPr>
          <a:xfrm>
            <a:off x="3181350" y="2493962"/>
            <a:ext cx="1085850" cy="668337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198" name="Google Shape;198;p19"/>
          <p:cNvCxnSpPr/>
          <p:nvPr/>
        </p:nvCxnSpPr>
        <p:spPr>
          <a:xfrm>
            <a:off x="2501900" y="3178175"/>
            <a:ext cx="758825" cy="668337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Google Shape;818;p74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60</a:t>
            </a:fld>
            <a:endParaRPr/>
          </a:p>
        </p:txBody>
      </p:sp>
      <p:sp>
        <p:nvSpPr>
          <p:cNvPr id="819" name="Google Shape;819;p74"/>
          <p:cNvSpPr txBox="1">
            <a:spLocks noGrp="1"/>
          </p:cNvSpPr>
          <p:nvPr>
            <p:ph type="title"/>
          </p:nvPr>
        </p:nvSpPr>
        <p:spPr>
          <a:xfrm>
            <a:off x="304800" y="457200"/>
            <a:ext cx="8610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Times New Roman"/>
              <a:buNone/>
            </a:pPr>
            <a:r>
              <a:rPr lang="en-US" sz="40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Differences and Similarities between Arrays and ArrayList</a:t>
            </a:r>
            <a:endParaRPr/>
          </a:p>
        </p:txBody>
      </p:sp>
      <p:sp>
        <p:nvSpPr>
          <p:cNvPr id="820" name="Google Shape;820;p74"/>
          <p:cNvSpPr txBox="1"/>
          <p:nvPr/>
        </p:nvSpPr>
        <p:spPr>
          <a:xfrm>
            <a:off x="1643062" y="3062287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21" name="Google Shape;821;p74"/>
          <p:cNvSpPr txBox="1"/>
          <p:nvPr/>
        </p:nvSpPr>
        <p:spPr>
          <a:xfrm>
            <a:off x="0" y="2262187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22" name="Google Shape;822;p74"/>
          <p:cNvSpPr txBox="1"/>
          <p:nvPr/>
        </p:nvSpPr>
        <p:spPr>
          <a:xfrm>
            <a:off x="0" y="263842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23" name="Google Shape;823;p74"/>
          <p:cNvSpPr txBox="1"/>
          <p:nvPr/>
        </p:nvSpPr>
        <p:spPr>
          <a:xfrm>
            <a:off x="0" y="263842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24" name="Google Shape;824;p74"/>
          <p:cNvSpPr txBox="1"/>
          <p:nvPr/>
        </p:nvSpPr>
        <p:spPr>
          <a:xfrm>
            <a:off x="0" y="244792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25" name="Google Shape;825;p7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9062" y="1514475"/>
            <a:ext cx="8905875" cy="3121025"/>
          </a:xfrm>
          <a:prstGeom prst="rect">
            <a:avLst/>
          </a:prstGeom>
          <a:noFill/>
          <a:ln>
            <a:noFill/>
          </a:ln>
        </p:spPr>
      </p:pic>
      <p:sp>
        <p:nvSpPr>
          <p:cNvPr id="826" name="Google Shape;826;p74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27" name="Google Shape;827;p74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28" name="Google Shape;828;p74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29" name="Google Shape;829;p74"/>
          <p:cNvSpPr/>
          <p:nvPr/>
        </p:nvSpPr>
        <p:spPr>
          <a:xfrm>
            <a:off x="1447800" y="5715000"/>
            <a:ext cx="3733800" cy="533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  <a:effectLst>
            <a:outerShdw blurRad="63500" dist="17960" dir="270000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Times New Roman"/>
              <a:buNone/>
            </a:pPr>
            <a:r>
              <a:rPr lang="en-US" sz="2400" b="0" i="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DistinctNumbers</a:t>
            </a:r>
            <a:endParaRPr/>
          </a:p>
        </p:txBody>
      </p:sp>
      <p:sp>
        <p:nvSpPr>
          <p:cNvPr id="830" name="Google Shape;830;p74"/>
          <p:cNvSpPr/>
          <p:nvPr/>
        </p:nvSpPr>
        <p:spPr>
          <a:xfrm>
            <a:off x="5562600" y="5715000"/>
            <a:ext cx="3276600" cy="533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38A1BA"/>
          </a:solidFill>
          <a:ln>
            <a:noFill/>
          </a:ln>
          <a:effectLst>
            <a:outerShdw blurRad="63500" dist="17960" dir="2700000">
              <a:srgbClr val="22617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ok Antiqua"/>
              <a:buNone/>
            </a:pPr>
            <a:r>
              <a:rPr lang="en-US" sz="2400" b="0" i="0" u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Run</a:t>
            </a:r>
            <a:endParaRPr/>
          </a:p>
        </p:txBody>
      </p:sp>
      <p:sp>
        <p:nvSpPr>
          <p:cNvPr id="831" name="Google Shape;831;p74"/>
          <p:cNvSpPr/>
          <p:nvPr/>
        </p:nvSpPr>
        <p:spPr>
          <a:xfrm>
            <a:off x="914400" y="5715000"/>
            <a:ext cx="468312" cy="5762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  <a:moveTo>
                  <a:pt x="26250" y="23430"/>
                </a:moveTo>
                <a:lnTo>
                  <a:pt x="71250" y="23430"/>
                </a:lnTo>
                <a:lnTo>
                  <a:pt x="93750" y="41715"/>
                </a:lnTo>
                <a:lnTo>
                  <a:pt x="93750" y="96570"/>
                </a:lnTo>
                <a:lnTo>
                  <a:pt x="26250" y="96570"/>
                </a:lnTo>
                <a:close/>
              </a:path>
              <a:path w="120000" h="120000" fill="darkenLess" extrusionOk="0">
                <a:moveTo>
                  <a:pt x="26250" y="23430"/>
                </a:moveTo>
                <a:lnTo>
                  <a:pt x="71250" y="23430"/>
                </a:lnTo>
                <a:lnTo>
                  <a:pt x="71250" y="41715"/>
                </a:lnTo>
                <a:lnTo>
                  <a:pt x="93750" y="41715"/>
                </a:lnTo>
                <a:lnTo>
                  <a:pt x="93750" y="96570"/>
                </a:lnTo>
                <a:lnTo>
                  <a:pt x="26250" y="96570"/>
                </a:lnTo>
                <a:close/>
              </a:path>
              <a:path w="120000" h="120000" fill="darken" extrusionOk="0">
                <a:moveTo>
                  <a:pt x="71250" y="23430"/>
                </a:moveTo>
                <a:lnTo>
                  <a:pt x="71250" y="41715"/>
                </a:lnTo>
                <a:lnTo>
                  <a:pt x="93750" y="41715"/>
                </a:lnTo>
                <a:close/>
              </a:path>
              <a:path w="120000" h="120000" fill="none" extrusionOk="0">
                <a:moveTo>
                  <a:pt x="26250" y="23430"/>
                </a:moveTo>
                <a:lnTo>
                  <a:pt x="71250" y="23430"/>
                </a:lnTo>
                <a:lnTo>
                  <a:pt x="93750" y="41715"/>
                </a:lnTo>
                <a:lnTo>
                  <a:pt x="93750" y="96570"/>
                </a:lnTo>
                <a:lnTo>
                  <a:pt x="26250" y="96570"/>
                </a:lnTo>
                <a:close/>
                <a:moveTo>
                  <a:pt x="93750" y="41715"/>
                </a:moveTo>
                <a:lnTo>
                  <a:pt x="71250" y="41715"/>
                </a:lnTo>
                <a:lnTo>
                  <a:pt x="71250" y="23430"/>
                </a:lnTo>
              </a:path>
              <a:path w="120000" h="120000" fill="none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" name="Google Shape;836;p75"/>
          <p:cNvSpPr txBox="1">
            <a:spLocks noGrp="1"/>
          </p:cNvSpPr>
          <p:nvPr>
            <p:ph type="title"/>
          </p:nvPr>
        </p:nvSpPr>
        <p:spPr>
          <a:xfrm>
            <a:off x="838200" y="201612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Array Vs. ArrayList</a:t>
            </a:r>
            <a:endParaRPr/>
          </a:p>
        </p:txBody>
      </p:sp>
      <p:sp>
        <p:nvSpPr>
          <p:cNvPr id="837" name="Google Shape;837;p75"/>
          <p:cNvSpPr txBox="1">
            <a:spLocks noGrp="1"/>
          </p:cNvSpPr>
          <p:nvPr>
            <p:ph type="body" idx="1"/>
          </p:nvPr>
        </p:nvSpPr>
        <p:spPr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lang="en-US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 [] s = new String [10];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–"/>
            </a:pPr>
            <a:r>
              <a:rPr lang="en-US"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s[0]=“One”;    s[1]=“two”; ….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lang="en-US"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is a specific kind of array with particular size.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lang="en-US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ArrayList s = new ArrayList ();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lang="en-US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ArrayList &lt;E&gt; s = new ArrayList&lt;E&gt; ();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–"/>
            </a:pPr>
            <a:r>
              <a:rPr lang="en-US"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s.add(“One”);    s.add(“two”); ….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lang="en-US"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 generic ArrayList.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lang="en-US"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&lt;E&gt; is called generic type. You can replace it with concrete object type</a:t>
            </a:r>
            <a:endParaRPr/>
          </a:p>
          <a:p>
            <a:pPr marL="342900" marR="0" lvl="0" indent="-209550" algn="l" rtl="0"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</a:pPr>
            <a:endParaRPr sz="28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38" name="Google Shape;838;p75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61</a:t>
            </a:fld>
            <a:endParaRPr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" name="Google Shape;843;p76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62</a:t>
            </a:fld>
            <a:endParaRPr/>
          </a:p>
        </p:txBody>
      </p:sp>
      <p:sp>
        <p:nvSpPr>
          <p:cNvPr id="844" name="Google Shape;844;p76"/>
          <p:cNvSpPr txBox="1">
            <a:spLocks noGrp="1"/>
          </p:cNvSpPr>
          <p:nvPr>
            <p:ph type="title"/>
          </p:nvPr>
        </p:nvSpPr>
        <p:spPr>
          <a:xfrm>
            <a:off x="685800" y="1524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Generic Type </a:t>
            </a:r>
            <a:endParaRPr/>
          </a:p>
        </p:txBody>
      </p:sp>
      <p:sp>
        <p:nvSpPr>
          <p:cNvPr id="845" name="Google Shape;845;p76"/>
          <p:cNvSpPr txBox="1">
            <a:spLocks noGrp="1"/>
          </p:cNvSpPr>
          <p:nvPr>
            <p:ph type="body" idx="1"/>
          </p:nvPr>
        </p:nvSpPr>
        <p:spPr>
          <a:xfrm>
            <a:off x="152400" y="990600"/>
            <a:ext cx="8839200" cy="297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You can specify a concrete type to replace E when creating an ArrayList.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2480"/>
              </a:spcBef>
              <a:spcAft>
                <a:spcPts val="0"/>
              </a:spcAft>
              <a:buSzPts val="2400"/>
              <a:buNone/>
            </a:pP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 example,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2480"/>
              </a:spcBef>
              <a:spcAft>
                <a:spcPts val="0"/>
              </a:spcAft>
              <a:buSzPts val="2400"/>
              <a:buNone/>
            </a:pP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ArrayList object can be used to store strings.</a:t>
            </a:r>
            <a:endParaRPr/>
          </a:p>
        </p:txBody>
      </p:sp>
      <p:sp>
        <p:nvSpPr>
          <p:cNvPr id="846" name="Google Shape;846;p76"/>
          <p:cNvSpPr txBox="1"/>
          <p:nvPr/>
        </p:nvSpPr>
        <p:spPr>
          <a:xfrm>
            <a:off x="1643062" y="3062287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47" name="Google Shape;847;p76"/>
          <p:cNvSpPr txBox="1"/>
          <p:nvPr/>
        </p:nvSpPr>
        <p:spPr>
          <a:xfrm>
            <a:off x="0" y="2262187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48" name="Google Shape;848;p76"/>
          <p:cNvSpPr/>
          <p:nvPr/>
        </p:nvSpPr>
        <p:spPr>
          <a:xfrm>
            <a:off x="1752600" y="5943600"/>
            <a:ext cx="3733800" cy="533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  <a:effectLst>
            <a:outerShdw blurRad="63500" dist="17960" dir="270000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Times New Roman"/>
              <a:buNone/>
            </a:pPr>
            <a:r>
              <a:rPr lang="en-US" sz="2400" b="0" i="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TestArrayList</a:t>
            </a:r>
            <a:endParaRPr/>
          </a:p>
        </p:txBody>
      </p:sp>
      <p:sp>
        <p:nvSpPr>
          <p:cNvPr id="849" name="Google Shape;849;p76"/>
          <p:cNvSpPr/>
          <p:nvPr/>
        </p:nvSpPr>
        <p:spPr>
          <a:xfrm>
            <a:off x="5867400" y="5943600"/>
            <a:ext cx="3276600" cy="533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38A1BA"/>
          </a:solidFill>
          <a:ln>
            <a:noFill/>
          </a:ln>
          <a:effectLst>
            <a:outerShdw blurRad="63500" dist="17960" dir="2700000">
              <a:srgbClr val="22617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ok Antiqua"/>
              <a:buNone/>
            </a:pPr>
            <a:r>
              <a:rPr lang="en-US" sz="2400" b="0" i="0" u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Run</a:t>
            </a:r>
            <a:endParaRPr/>
          </a:p>
        </p:txBody>
      </p:sp>
      <p:sp>
        <p:nvSpPr>
          <p:cNvPr id="850" name="Google Shape;850;p76"/>
          <p:cNvSpPr txBox="1"/>
          <p:nvPr/>
        </p:nvSpPr>
        <p:spPr>
          <a:xfrm>
            <a:off x="457200" y="3998912"/>
            <a:ext cx="88392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800"/>
              <a:buFont typeface="Times New Roman"/>
              <a:buNone/>
            </a:pPr>
            <a:r>
              <a:rPr lang="en-US" sz="2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ArrayList&lt;String&gt; cities = </a:t>
            </a:r>
            <a:r>
              <a:rPr lang="en-US" sz="2800" b="1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new</a:t>
            </a:r>
            <a:r>
              <a:rPr lang="en-US" sz="2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ArrayList&lt;String&gt;();</a:t>
            </a:r>
            <a:endParaRPr/>
          </a:p>
        </p:txBody>
      </p:sp>
      <p:sp>
        <p:nvSpPr>
          <p:cNvPr id="851" name="Google Shape;851;p76"/>
          <p:cNvSpPr/>
          <p:nvPr/>
        </p:nvSpPr>
        <p:spPr>
          <a:xfrm>
            <a:off x="1219200" y="5943600"/>
            <a:ext cx="468312" cy="5762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  <a:moveTo>
                  <a:pt x="26250" y="23430"/>
                </a:moveTo>
                <a:lnTo>
                  <a:pt x="71250" y="23430"/>
                </a:lnTo>
                <a:lnTo>
                  <a:pt x="93750" y="41715"/>
                </a:lnTo>
                <a:lnTo>
                  <a:pt x="93750" y="96570"/>
                </a:lnTo>
                <a:lnTo>
                  <a:pt x="26250" y="96570"/>
                </a:lnTo>
                <a:close/>
              </a:path>
              <a:path w="120000" h="120000" fill="darkenLess" extrusionOk="0">
                <a:moveTo>
                  <a:pt x="26250" y="23430"/>
                </a:moveTo>
                <a:lnTo>
                  <a:pt x="71250" y="23430"/>
                </a:lnTo>
                <a:lnTo>
                  <a:pt x="71250" y="41715"/>
                </a:lnTo>
                <a:lnTo>
                  <a:pt x="93750" y="41715"/>
                </a:lnTo>
                <a:lnTo>
                  <a:pt x="93750" y="96570"/>
                </a:lnTo>
                <a:lnTo>
                  <a:pt x="26250" y="96570"/>
                </a:lnTo>
                <a:close/>
              </a:path>
              <a:path w="120000" h="120000" fill="darken" extrusionOk="0">
                <a:moveTo>
                  <a:pt x="71250" y="23430"/>
                </a:moveTo>
                <a:lnTo>
                  <a:pt x="71250" y="41715"/>
                </a:lnTo>
                <a:lnTo>
                  <a:pt x="93750" y="41715"/>
                </a:lnTo>
                <a:close/>
              </a:path>
              <a:path w="120000" h="120000" fill="none" extrusionOk="0">
                <a:moveTo>
                  <a:pt x="26250" y="23430"/>
                </a:moveTo>
                <a:lnTo>
                  <a:pt x="71250" y="23430"/>
                </a:lnTo>
                <a:lnTo>
                  <a:pt x="93750" y="41715"/>
                </a:lnTo>
                <a:lnTo>
                  <a:pt x="93750" y="96570"/>
                </a:lnTo>
                <a:lnTo>
                  <a:pt x="26250" y="96570"/>
                </a:lnTo>
                <a:close/>
                <a:moveTo>
                  <a:pt x="93750" y="41715"/>
                </a:moveTo>
                <a:lnTo>
                  <a:pt x="71250" y="41715"/>
                </a:lnTo>
                <a:lnTo>
                  <a:pt x="71250" y="23430"/>
                </a:lnTo>
              </a:path>
              <a:path w="120000" h="120000" fill="none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52" name="Google Shape;852;p76"/>
          <p:cNvSpPr txBox="1"/>
          <p:nvPr/>
        </p:nvSpPr>
        <p:spPr>
          <a:xfrm>
            <a:off x="685800" y="4702175"/>
            <a:ext cx="88392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800"/>
              <a:buFont typeface="Times New Roman"/>
              <a:buNone/>
            </a:pPr>
            <a:r>
              <a:rPr lang="en-US" sz="2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ArrayList&lt;String&gt; cities = </a:t>
            </a:r>
            <a:r>
              <a:rPr lang="en-US" sz="2800" b="1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new</a:t>
            </a:r>
            <a:r>
              <a:rPr lang="en-US" sz="2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ArrayList&lt;&gt;();</a:t>
            </a:r>
            <a:endParaRPr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Google Shape;857;p77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63</a:t>
            </a:fld>
            <a:endParaRPr/>
          </a:p>
        </p:txBody>
      </p:sp>
      <p:sp>
        <p:nvSpPr>
          <p:cNvPr id="858" name="Google Shape;858;p77"/>
          <p:cNvSpPr txBox="1"/>
          <p:nvPr/>
        </p:nvSpPr>
        <p:spPr>
          <a:xfrm>
            <a:off x="381000" y="1543050"/>
            <a:ext cx="7620000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ArrayList s= new ArrayList();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s.add(“one”);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 n=  s.get(0);     </a:t>
            </a:r>
            <a:endParaRPr/>
          </a:p>
        </p:txBody>
      </p:sp>
      <p:sp>
        <p:nvSpPr>
          <p:cNvPr id="859" name="Google Shape;859;p77"/>
          <p:cNvSpPr txBox="1"/>
          <p:nvPr/>
        </p:nvSpPr>
        <p:spPr>
          <a:xfrm>
            <a:off x="457200" y="3295650"/>
            <a:ext cx="7620000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ArrayList s= new ArrayList();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s.add(“one”);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 n= (String) s.get(0);     </a:t>
            </a:r>
            <a:endParaRPr/>
          </a:p>
        </p:txBody>
      </p:sp>
      <p:sp>
        <p:nvSpPr>
          <p:cNvPr id="860" name="Google Shape;860;p77"/>
          <p:cNvSpPr txBox="1"/>
          <p:nvPr/>
        </p:nvSpPr>
        <p:spPr>
          <a:xfrm>
            <a:off x="457200" y="5048250"/>
            <a:ext cx="7620000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ArrayList &lt; Sting&gt; s= new ArrayList&lt;String&gt;();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s.add(“one”);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 n=  s.get(0);     </a:t>
            </a:r>
            <a:endParaRPr/>
          </a:p>
        </p:txBody>
      </p:sp>
      <p:sp>
        <p:nvSpPr>
          <p:cNvPr id="861" name="Google Shape;861;p77"/>
          <p:cNvSpPr txBox="1"/>
          <p:nvPr/>
        </p:nvSpPr>
        <p:spPr>
          <a:xfrm>
            <a:off x="4267200" y="2100262"/>
            <a:ext cx="4724400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ERROR → required casting</a:t>
            </a:r>
            <a:endParaRPr/>
          </a:p>
        </p:txBody>
      </p:sp>
      <p:sp>
        <p:nvSpPr>
          <p:cNvPr id="862" name="Google Shape;862;p77"/>
          <p:cNvSpPr txBox="1"/>
          <p:nvPr/>
        </p:nvSpPr>
        <p:spPr>
          <a:xfrm>
            <a:off x="4648200" y="4133850"/>
            <a:ext cx="3200400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SOLVE CASTING</a:t>
            </a:r>
            <a:endParaRPr/>
          </a:p>
        </p:txBody>
      </p:sp>
      <p:pic>
        <p:nvPicPr>
          <p:cNvPr id="863" name="Google Shape;863;p77" descr="Image result for thin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9050" y="7937"/>
            <a:ext cx="3371850" cy="1352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Google Shape;868;p78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64</a:t>
            </a:fld>
            <a:endParaRPr/>
          </a:p>
        </p:txBody>
      </p:sp>
      <p:sp>
        <p:nvSpPr>
          <p:cNvPr id="869" name="Google Shape;869;p78"/>
          <p:cNvSpPr txBox="1"/>
          <p:nvPr/>
        </p:nvSpPr>
        <p:spPr>
          <a:xfrm>
            <a:off x="381000" y="120650"/>
            <a:ext cx="7110412" cy="6508750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80"/>
              </a:buClr>
              <a:buSzPts val="2000"/>
              <a:buFont typeface="Arimo"/>
              <a:buNone/>
            </a:pPr>
            <a:r>
              <a:rPr lang="en-US" sz="2000" b="1" i="0" u="none" dirty="0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public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1" i="0" u="none" dirty="0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class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TestArrayList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{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80"/>
              </a:buClr>
              <a:buSzPts val="2000"/>
              <a:buFont typeface="Arimo"/>
              <a:buNone/>
            </a:pPr>
            <a:r>
              <a:rPr lang="en-US" sz="2000" b="1" i="0" u="none" dirty="0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public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1" i="0" u="none" dirty="0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static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1" i="0" u="none" dirty="0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void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main(String[] 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args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{ </a:t>
            </a:r>
            <a:endParaRPr dirty="0"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strike="noStrike" cap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Create a list to store cities</a:t>
            </a:r>
            <a:endParaRPr dirty="0"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ArrayList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&lt;String&gt;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= </a:t>
            </a:r>
            <a:r>
              <a:rPr lang="en-US" sz="2000" b="1" i="0" u="none" strike="noStrike" cap="none" dirty="0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new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ArrayList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&lt;&gt;();</a:t>
            </a:r>
            <a:endParaRPr dirty="0"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0" i="0" u="none" strike="noStrike" cap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Add some cities in the list </a:t>
            </a:r>
            <a:endParaRPr dirty="0"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strike="noStrike" cap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cityList.add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strike="noStrike" cap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"London"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); </a:t>
            </a:r>
            <a:endParaRPr dirty="0"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strike="noStrike" cap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</a:t>
            </a:r>
            <a:r>
              <a:rPr lang="en-US" sz="2000" b="0" i="0" u="none" strike="noStrike" cap="none" dirty="0" err="1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cityList</a:t>
            </a:r>
            <a:r>
              <a:rPr lang="en-US" sz="2000" b="0" i="0" u="none" strike="noStrike" cap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 now contains [London] </a:t>
            </a:r>
            <a:endParaRPr dirty="0"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strike="noStrike" cap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cityList.add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strike="noStrike" cap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"Denver"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); </a:t>
            </a:r>
            <a:endParaRPr dirty="0"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strike="noStrike" cap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</a:t>
            </a:r>
            <a:r>
              <a:rPr lang="en-US" sz="2000" b="0" i="0" u="none" strike="noStrike" cap="none" dirty="0" err="1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cityList</a:t>
            </a:r>
            <a:r>
              <a:rPr lang="en-US" sz="2000" b="0" i="0" u="none" strike="noStrike" cap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 now contains [London, Denver] </a:t>
            </a:r>
            <a:endParaRPr dirty="0"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strike="noStrike" cap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cityList.add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strike="noStrike" cap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"Paris"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); </a:t>
            </a:r>
            <a:endParaRPr dirty="0"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strike="noStrike" cap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</a:t>
            </a:r>
            <a:r>
              <a:rPr lang="en-US" sz="2000" b="0" i="0" u="none" strike="noStrike" cap="none" dirty="0" err="1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cityList</a:t>
            </a:r>
            <a:r>
              <a:rPr lang="en-US" sz="2000" b="0" i="0" u="none" strike="noStrike" cap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 now contains [London, Denver, Paris] </a:t>
            </a:r>
            <a:endParaRPr dirty="0"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strike="noStrike" cap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cityList.add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strike="noStrike" cap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"Miami"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);</a:t>
            </a:r>
            <a:endParaRPr dirty="0"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strike="noStrike" cap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 // </a:t>
            </a:r>
            <a:r>
              <a:rPr lang="en-US" sz="2000" b="0" i="0" u="none" strike="noStrike" cap="none" dirty="0" err="1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cityList</a:t>
            </a:r>
            <a:r>
              <a:rPr lang="en-US" sz="2000" b="0" i="0" u="none" strike="noStrike" cap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 now contains [London, Denver, Paris, Miami] </a:t>
            </a:r>
            <a:endParaRPr dirty="0"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strike="noStrike" cap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cityList.add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strike="noStrike" cap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"Seoul"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); </a:t>
            </a:r>
            <a:endParaRPr dirty="0"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strike="noStrike" cap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contains [London, Denver, Paris, Miami, Seoul] </a:t>
            </a:r>
            <a:endParaRPr dirty="0"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strike="noStrike" cap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cityList.add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strike="noStrike" cap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"Tokyo"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); </a:t>
            </a:r>
            <a:endParaRPr dirty="0"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strike="noStrike" cap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contains [London, Denver, Paris, Miami, Seoul, Tokyo]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</a:pPr>
            <a:endParaRPr sz="1000" b="0" i="0" u="none" dirty="0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</a:pPr>
            <a:endParaRPr sz="1000" b="0" i="0" u="none" dirty="0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</a:pPr>
            <a:endParaRPr sz="1000" b="0" i="0" u="none" dirty="0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Times New Roman"/>
              <a:buNone/>
            </a:pPr>
            <a:r>
              <a:rPr lang="en-US" sz="7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dirty="0"/>
          </a:p>
        </p:txBody>
      </p:sp>
      <p:pic>
        <p:nvPicPr>
          <p:cNvPr id="870" name="Google Shape;870;p78" descr="Image result for tas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77000" y="0"/>
            <a:ext cx="2562225" cy="1781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Google Shape;875;p79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65</a:t>
            </a:fld>
            <a:endParaRPr/>
          </a:p>
        </p:txBody>
      </p:sp>
      <p:sp>
        <p:nvSpPr>
          <p:cNvPr id="876" name="Google Shape;876;p79"/>
          <p:cNvSpPr txBox="1"/>
          <p:nvPr/>
        </p:nvSpPr>
        <p:spPr>
          <a:xfrm>
            <a:off x="330200" y="149225"/>
            <a:ext cx="8128000" cy="6248400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System.out.println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"List size? "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+ 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cityList.size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());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System.out.println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"Is Miami in the list? "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+ 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cityList.contains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"Miami"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));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System.out.println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"The location of Denver in the list? "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+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			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cityList.indexOf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"Denver"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));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System.out.println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"Is the list empty? "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+ 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cityList.isEmpty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());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Print false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Insert a new city at index 2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cityList.add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2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, 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"Xian"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);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0" i="0" u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contains [London, Denver, Xian, Paris, Miami, Seoul, Tokyo]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set a city at index 3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cityList.set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3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, 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"Jeddah"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contains [London, Denver, Xian, Jeddah, Miami, Seoul, Tokyo]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Remove a city from the list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cityList.remove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"Miami"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contains [London, Denver, Xian, Paris, Seoul, Tokyo]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Remove a city at index 1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cityList.remove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1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contains [London, Xian, Paris, Seoul, Tokyo]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Display the contents in the list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System.out.println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cityList.toString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()); </a:t>
            </a:r>
            <a:endParaRPr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" name="Google Shape;881;p80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66</a:t>
            </a:fld>
            <a:endParaRPr/>
          </a:p>
        </p:txBody>
      </p:sp>
      <p:sp>
        <p:nvSpPr>
          <p:cNvPr id="882" name="Google Shape;882;p80"/>
          <p:cNvSpPr txBox="1"/>
          <p:nvPr/>
        </p:nvSpPr>
        <p:spPr>
          <a:xfrm>
            <a:off x="382587" y="460375"/>
            <a:ext cx="7770812" cy="5324475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Display the contents in the list in reverse order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1" i="0" u="none" dirty="0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for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(</a:t>
            </a:r>
            <a:r>
              <a:rPr lang="en-US" sz="2000" b="1" i="0" u="none" dirty="0" err="1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int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= 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cityList.size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() - 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1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; 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&gt;= 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0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; 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--)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System.out.print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cityList.get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 + 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 "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System.out.println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();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endParaRPr sz="2000" b="0" i="0" u="none" dirty="0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endParaRPr sz="2000" b="0" i="0" u="none" dirty="0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Create a list to store two circles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java.util.ArrayList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&lt;Circle&gt; list = </a:t>
            </a:r>
            <a:r>
              <a:rPr lang="en-US" sz="2000" b="1" i="0" u="none" dirty="0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new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java.util.ArrayList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&lt;&gt;();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endParaRPr sz="2000" b="0" i="0" u="none" dirty="0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Add two circles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list.add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dirty="0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new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Circle (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2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));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list.add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dirty="0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new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Circle(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3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));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endParaRPr sz="2000" b="0" i="0" u="none" dirty="0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Display the area of the first circle in the list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System.out.println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"The area of the circle? "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+ 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list.get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0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).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getArea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());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}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}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" name="Google Shape;887;p81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67</a:t>
            </a:fld>
            <a:endParaRPr/>
          </a:p>
        </p:txBody>
      </p:sp>
      <p:sp>
        <p:nvSpPr>
          <p:cNvPr id="888" name="Google Shape;888;p81"/>
          <p:cNvSpPr txBox="1">
            <a:spLocks noGrp="1"/>
          </p:cNvSpPr>
          <p:nvPr>
            <p:ph type="title"/>
          </p:nvPr>
        </p:nvSpPr>
        <p:spPr>
          <a:xfrm>
            <a:off x="1941512" y="3048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</a:t>
            </a:r>
            <a:r>
              <a:rPr lang="en-US" sz="4400" b="0" i="0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MyStack</a:t>
            </a: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Classes </a:t>
            </a:r>
            <a:endParaRPr/>
          </a:p>
        </p:txBody>
      </p:sp>
      <p:sp>
        <p:nvSpPr>
          <p:cNvPr id="889" name="Google Shape;889;p81"/>
          <p:cNvSpPr txBox="1"/>
          <p:nvPr/>
        </p:nvSpPr>
        <p:spPr>
          <a:xfrm>
            <a:off x="1643062" y="3062287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90" name="Google Shape;890;p81"/>
          <p:cNvSpPr txBox="1"/>
          <p:nvPr/>
        </p:nvSpPr>
        <p:spPr>
          <a:xfrm>
            <a:off x="0" y="2262187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91" name="Google Shape;891;p81"/>
          <p:cNvSpPr txBox="1"/>
          <p:nvPr/>
        </p:nvSpPr>
        <p:spPr>
          <a:xfrm>
            <a:off x="0" y="263842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92" name="Google Shape;892;p81"/>
          <p:cNvSpPr/>
          <p:nvPr/>
        </p:nvSpPr>
        <p:spPr>
          <a:xfrm>
            <a:off x="6858000" y="1135062"/>
            <a:ext cx="1752600" cy="533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  <a:effectLst>
            <a:outerShdw blurRad="63500" dist="17960" dir="270000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Times New Roman"/>
              <a:buNone/>
            </a:pPr>
            <a:r>
              <a:rPr lang="en-US" sz="2400" b="0" i="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MyStack</a:t>
            </a:r>
            <a:endParaRPr/>
          </a:p>
        </p:txBody>
      </p:sp>
      <p:sp>
        <p:nvSpPr>
          <p:cNvPr id="893" name="Google Shape;893;p81"/>
          <p:cNvSpPr txBox="1"/>
          <p:nvPr/>
        </p:nvSpPr>
        <p:spPr>
          <a:xfrm>
            <a:off x="0" y="263842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94" name="Google Shape;894;p8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7200" y="2971800"/>
            <a:ext cx="8610600" cy="3884612"/>
          </a:xfrm>
          <a:prstGeom prst="rect">
            <a:avLst/>
          </a:prstGeom>
          <a:noFill/>
          <a:ln>
            <a:noFill/>
          </a:ln>
        </p:spPr>
      </p:pic>
      <p:sp>
        <p:nvSpPr>
          <p:cNvPr id="895" name="Google Shape;895;p81"/>
          <p:cNvSpPr/>
          <p:nvPr/>
        </p:nvSpPr>
        <p:spPr>
          <a:xfrm>
            <a:off x="6248400" y="1135062"/>
            <a:ext cx="468312" cy="5762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  <a:moveTo>
                  <a:pt x="26250" y="23430"/>
                </a:moveTo>
                <a:lnTo>
                  <a:pt x="71250" y="23430"/>
                </a:lnTo>
                <a:lnTo>
                  <a:pt x="93750" y="41715"/>
                </a:lnTo>
                <a:lnTo>
                  <a:pt x="93750" y="96570"/>
                </a:lnTo>
                <a:lnTo>
                  <a:pt x="26250" y="96570"/>
                </a:lnTo>
                <a:close/>
              </a:path>
              <a:path w="120000" h="120000" fill="darkenLess" extrusionOk="0">
                <a:moveTo>
                  <a:pt x="26250" y="23430"/>
                </a:moveTo>
                <a:lnTo>
                  <a:pt x="71250" y="23430"/>
                </a:lnTo>
                <a:lnTo>
                  <a:pt x="71250" y="41715"/>
                </a:lnTo>
                <a:lnTo>
                  <a:pt x="93750" y="41715"/>
                </a:lnTo>
                <a:lnTo>
                  <a:pt x="93750" y="96570"/>
                </a:lnTo>
                <a:lnTo>
                  <a:pt x="26250" y="96570"/>
                </a:lnTo>
                <a:close/>
              </a:path>
              <a:path w="120000" h="120000" fill="darken" extrusionOk="0">
                <a:moveTo>
                  <a:pt x="71250" y="23430"/>
                </a:moveTo>
                <a:lnTo>
                  <a:pt x="71250" y="41715"/>
                </a:lnTo>
                <a:lnTo>
                  <a:pt x="93750" y="41715"/>
                </a:lnTo>
                <a:close/>
              </a:path>
              <a:path w="120000" h="120000" fill="none" extrusionOk="0">
                <a:moveTo>
                  <a:pt x="26250" y="23430"/>
                </a:moveTo>
                <a:lnTo>
                  <a:pt x="71250" y="23430"/>
                </a:lnTo>
                <a:lnTo>
                  <a:pt x="93750" y="41715"/>
                </a:lnTo>
                <a:lnTo>
                  <a:pt x="93750" y="96570"/>
                </a:lnTo>
                <a:lnTo>
                  <a:pt x="26250" y="96570"/>
                </a:lnTo>
                <a:close/>
                <a:moveTo>
                  <a:pt x="93750" y="41715"/>
                </a:moveTo>
                <a:lnTo>
                  <a:pt x="71250" y="41715"/>
                </a:lnTo>
                <a:lnTo>
                  <a:pt x="71250" y="23430"/>
                </a:lnTo>
              </a:path>
              <a:path w="120000" h="120000" fill="none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96" name="Google Shape;896;p81" descr="Image result for task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4000" y="117475"/>
            <a:ext cx="2562225" cy="1781175"/>
          </a:xfrm>
          <a:prstGeom prst="rect">
            <a:avLst/>
          </a:prstGeom>
          <a:noFill/>
          <a:ln>
            <a:noFill/>
          </a:ln>
        </p:spPr>
      </p:pic>
      <p:sp>
        <p:nvSpPr>
          <p:cNvPr id="897" name="Google Shape;897;p81"/>
          <p:cNvSpPr txBox="1">
            <a:spLocks noGrp="1"/>
          </p:cNvSpPr>
          <p:nvPr>
            <p:ph type="body" idx="1"/>
          </p:nvPr>
        </p:nvSpPr>
        <p:spPr>
          <a:xfrm>
            <a:off x="2347912" y="1778000"/>
            <a:ext cx="7772400" cy="1228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Implement each Method</a:t>
            </a:r>
            <a:endParaRPr/>
          </a:p>
          <a:p>
            <a:pPr marL="342900" marR="0" lvl="0" indent="-190500" algn="l" rtl="0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" name="Google Shape;902;p82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68</a:t>
            </a:fld>
            <a:endParaRPr/>
          </a:p>
        </p:txBody>
      </p:sp>
      <p:sp>
        <p:nvSpPr>
          <p:cNvPr id="903" name="Google Shape;903;p82"/>
          <p:cNvSpPr txBox="1"/>
          <p:nvPr/>
        </p:nvSpPr>
        <p:spPr>
          <a:xfrm>
            <a:off x="228600" y="257175"/>
            <a:ext cx="6292850" cy="6186487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8B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import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java.util.ArrayList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8B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public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class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MyStack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{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8B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    private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ArrayList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&lt;Object&gt; list = </a:t>
            </a: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new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ArrayList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&lt;&gt;();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8B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    public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1800" b="0" i="0" u="none" dirty="0" err="1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boolean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isEmpty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()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	{ </a:t>
            </a: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return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list.isEmpty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(); }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8B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    public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1800" b="0" i="0" u="none" dirty="0" err="1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int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getSize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()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	{ </a:t>
            </a: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return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list.size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(); }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   </a:t>
            </a: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public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Object peek()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	{ </a:t>
            </a: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return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list.get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getSize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() - </a:t>
            </a:r>
            <a:r>
              <a:rPr lang="en-US" sz="1800" b="0" i="0" u="none" dirty="0">
                <a:solidFill>
                  <a:srgbClr val="008080"/>
                </a:solidFill>
                <a:latin typeface="Arimo"/>
                <a:ea typeface="Arimo"/>
                <a:cs typeface="Arimo"/>
                <a:sym typeface="Arimo"/>
              </a:rPr>
              <a:t>1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); }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8B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    public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Object pop()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  {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	Object o = 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list.get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getSize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() - </a:t>
            </a:r>
            <a:r>
              <a:rPr lang="en-US" sz="1800" b="0" i="0" u="none" dirty="0">
                <a:solidFill>
                  <a:srgbClr val="008080"/>
                </a:solidFill>
                <a:latin typeface="Arimo"/>
                <a:ea typeface="Arimo"/>
                <a:cs typeface="Arimo"/>
                <a:sym typeface="Arimo"/>
              </a:rPr>
              <a:t>1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	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list.remove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getSize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() - </a:t>
            </a:r>
            <a:r>
              <a:rPr lang="en-US" sz="1800" b="0" i="0" u="none" dirty="0">
                <a:solidFill>
                  <a:srgbClr val="008080"/>
                </a:solidFill>
                <a:latin typeface="Arimo"/>
                <a:ea typeface="Arimo"/>
                <a:cs typeface="Arimo"/>
                <a:sym typeface="Arimo"/>
              </a:rPr>
              <a:t>1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8B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	return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o;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   }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8B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    public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void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push(Object o)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	{ 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list.add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(o); }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   @Override </a:t>
            </a:r>
            <a:r>
              <a:rPr lang="en-US" sz="1800" b="0" i="0" u="none" dirty="0">
                <a:solidFill>
                  <a:srgbClr val="8B0000"/>
                </a:solidFill>
                <a:latin typeface="Arimo"/>
                <a:ea typeface="Arimo"/>
                <a:cs typeface="Arimo"/>
                <a:sym typeface="Arimo"/>
              </a:rPr>
              <a:t>/** Override the </a:t>
            </a:r>
            <a:r>
              <a:rPr lang="en-US" sz="1800" b="0" i="0" u="none" dirty="0" err="1">
                <a:solidFill>
                  <a:srgbClr val="8B0000"/>
                </a:solidFill>
                <a:latin typeface="Arimo"/>
                <a:ea typeface="Arimo"/>
                <a:cs typeface="Arimo"/>
                <a:sym typeface="Arimo"/>
              </a:rPr>
              <a:t>toString</a:t>
            </a:r>
            <a:r>
              <a:rPr lang="en-US" sz="1800" b="0" i="0" u="none" dirty="0">
                <a:solidFill>
                  <a:srgbClr val="8B0000"/>
                </a:solidFill>
                <a:latin typeface="Arimo"/>
                <a:ea typeface="Arimo"/>
                <a:cs typeface="Arimo"/>
                <a:sym typeface="Arimo"/>
              </a:rPr>
              <a:t> in the Object class */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8B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     public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String 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toString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()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	{ </a:t>
            </a: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return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1800" b="0" i="0" u="none" dirty="0">
                <a:solidFill>
                  <a:srgbClr val="008000"/>
                </a:solidFill>
                <a:latin typeface="Arimo"/>
                <a:ea typeface="Arimo"/>
                <a:cs typeface="Arimo"/>
                <a:sym typeface="Arimo"/>
              </a:rPr>
              <a:t>"stack: "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+ 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list.toString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(); }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}</a:t>
            </a:r>
            <a:r>
              <a:rPr lang="en-US" sz="1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Google Shape;908;p83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69</a:t>
            </a:fld>
            <a:endParaRPr/>
          </a:p>
        </p:txBody>
      </p:sp>
      <p:sp>
        <p:nvSpPr>
          <p:cNvPr id="909" name="Google Shape;909;p83"/>
          <p:cNvSpPr txBox="1"/>
          <p:nvPr/>
        </p:nvSpPr>
        <p:spPr>
          <a:xfrm>
            <a:off x="381000" y="1543050"/>
            <a:ext cx="8153400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can convert primitive type to objects using Wrapper classes. Can we convert ArrayList to array and Vice Versa???    </a:t>
            </a:r>
            <a:endParaRPr/>
          </a:p>
        </p:txBody>
      </p:sp>
      <p:sp>
        <p:nvSpPr>
          <p:cNvPr id="910" name="Google Shape;910;p83"/>
          <p:cNvSpPr txBox="1"/>
          <p:nvPr/>
        </p:nvSpPr>
        <p:spPr>
          <a:xfrm>
            <a:off x="533400" y="2652712"/>
            <a:ext cx="7620000" cy="1570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Using Static method “asList” in the Arrays Class to convert array to ArrayList.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11" name="Google Shape;911;p83" descr="Image result for thin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9050" y="7937"/>
            <a:ext cx="3371850" cy="1352550"/>
          </a:xfrm>
          <a:prstGeom prst="rect">
            <a:avLst/>
          </a:prstGeom>
          <a:noFill/>
          <a:ln>
            <a:noFill/>
          </a:ln>
        </p:spPr>
      </p:pic>
      <p:sp>
        <p:nvSpPr>
          <p:cNvPr id="912" name="Google Shape;912;p83"/>
          <p:cNvSpPr txBox="1"/>
          <p:nvPr/>
        </p:nvSpPr>
        <p:spPr>
          <a:xfrm>
            <a:off x="461962" y="4084637"/>
            <a:ext cx="8839200" cy="25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String[] array = {</a:t>
            </a: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"red"</a:t>
            </a: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"green", "blue"</a:t>
            </a: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};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ArrayList&lt;String&gt; list = </a:t>
            </a: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new</a:t>
            </a: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ArrayList&lt;&gt;(Arrays.asList(array));</a:t>
            </a:r>
            <a:endParaRPr/>
          </a:p>
        </p:txBody>
      </p:sp>
      <p:sp>
        <p:nvSpPr>
          <p:cNvPr id="913" name="Google Shape;913;p83"/>
          <p:cNvSpPr txBox="1"/>
          <p:nvPr/>
        </p:nvSpPr>
        <p:spPr>
          <a:xfrm>
            <a:off x="4019550" y="2536825"/>
            <a:ext cx="876300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YES </a:t>
            </a:r>
            <a:endParaRPr/>
          </a:p>
        </p:txBody>
      </p:sp>
      <p:sp>
        <p:nvSpPr>
          <p:cNvPr id="914" name="Google Shape;914;p83"/>
          <p:cNvSpPr txBox="1"/>
          <p:nvPr/>
        </p:nvSpPr>
        <p:spPr>
          <a:xfrm>
            <a:off x="3352800" y="152400"/>
            <a:ext cx="54102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Array Lists from/to Arrays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0"/>
          <p:cNvSpPr txBox="1"/>
          <p:nvPr/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/>
          </a:p>
        </p:txBody>
      </p:sp>
      <p:sp>
        <p:nvSpPr>
          <p:cNvPr id="204" name="Google Shape;204;p20"/>
          <p:cNvSpPr txBox="1">
            <a:spLocks noGrp="1"/>
          </p:cNvSpPr>
          <p:nvPr>
            <p:ph type="title"/>
          </p:nvPr>
        </p:nvSpPr>
        <p:spPr>
          <a:xfrm>
            <a:off x="685800" y="2857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Polymorphism</a:t>
            </a:r>
            <a:endParaRPr/>
          </a:p>
        </p:txBody>
      </p:sp>
      <p:sp>
        <p:nvSpPr>
          <p:cNvPr id="205" name="Google Shape;205;p20"/>
          <p:cNvSpPr txBox="1">
            <a:spLocks noGrp="1"/>
          </p:cNvSpPr>
          <p:nvPr>
            <p:ph type="body" idx="1"/>
          </p:nvPr>
        </p:nvSpPr>
        <p:spPr>
          <a:xfrm>
            <a:off x="381000" y="1524000"/>
            <a:ext cx="86106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Arial"/>
              <a:buChar char="●"/>
            </a:pPr>
            <a:r>
              <a:rPr lang="en-US" sz="3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Polymorphism means </a:t>
            </a:r>
            <a:r>
              <a:rPr lang="en-US" sz="3600" b="0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many</a:t>
            </a:r>
            <a:r>
              <a:rPr lang="en-US" sz="3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(poly) </a:t>
            </a:r>
            <a:r>
              <a:rPr lang="en-US" sz="3600" b="0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shapes</a:t>
            </a:r>
            <a:r>
              <a:rPr lang="en-US" sz="3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(morph)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Arial"/>
              <a:buChar char="●"/>
            </a:pPr>
            <a:r>
              <a:rPr lang="en-US" sz="3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term </a:t>
            </a:r>
            <a:r>
              <a:rPr lang="en-US" sz="3600" b="0" i="1" u="non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polymorphism</a:t>
            </a:r>
            <a:r>
              <a:rPr lang="en-US" sz="3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literally means "</a:t>
            </a:r>
            <a:r>
              <a:rPr lang="en-US" sz="3600" b="0" i="0" u="none">
                <a:solidFill>
                  <a:srgbClr val="DE2C2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having many forms</a:t>
            </a:r>
            <a:r>
              <a:rPr lang="en-US" sz="3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Arial"/>
              <a:buChar char="●"/>
            </a:pPr>
            <a:r>
              <a:rPr lang="en-US" sz="3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Polymorphism means that a variable of a supertype can refer to a subtype object.</a:t>
            </a:r>
            <a:endParaRPr/>
          </a:p>
          <a:p>
            <a:pPr marL="342900" lvl="0" indent="-1524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</a:pPr>
            <a:endParaRPr sz="40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152400" algn="l" rtl="0">
              <a:spcBef>
                <a:spcPts val="800"/>
              </a:spcBef>
              <a:spcAft>
                <a:spcPts val="0"/>
              </a:spcAft>
              <a:buSzPts val="3000"/>
              <a:buNone/>
            </a:pPr>
            <a:endParaRPr sz="40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9" name="Google Shape;919;p84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70</a:t>
            </a:fld>
            <a:endParaRPr/>
          </a:p>
        </p:txBody>
      </p:sp>
      <p:sp>
        <p:nvSpPr>
          <p:cNvPr id="920" name="Google Shape;920;p84"/>
          <p:cNvSpPr txBox="1"/>
          <p:nvPr/>
        </p:nvSpPr>
        <p:spPr>
          <a:xfrm>
            <a:off x="381000" y="1543050"/>
            <a:ext cx="8153400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can convert primitive type to objects using Wrapper classes. Can we convert ArrayList to array and Vice Versa???    </a:t>
            </a:r>
            <a:endParaRPr/>
          </a:p>
        </p:txBody>
      </p:sp>
      <p:sp>
        <p:nvSpPr>
          <p:cNvPr id="921" name="Google Shape;921;p84"/>
          <p:cNvSpPr txBox="1"/>
          <p:nvPr/>
        </p:nvSpPr>
        <p:spPr>
          <a:xfrm>
            <a:off x="533400" y="2652712"/>
            <a:ext cx="7620000" cy="1570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Using method “toArray” in the ArrayList to covert ArrayList to array 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22" name="Google Shape;922;p84" descr="Image result for thin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9050" y="7937"/>
            <a:ext cx="3371850" cy="1352550"/>
          </a:xfrm>
          <a:prstGeom prst="rect">
            <a:avLst/>
          </a:prstGeom>
          <a:noFill/>
          <a:ln>
            <a:noFill/>
          </a:ln>
        </p:spPr>
      </p:pic>
      <p:sp>
        <p:nvSpPr>
          <p:cNvPr id="923" name="Google Shape;923;p84"/>
          <p:cNvSpPr txBox="1"/>
          <p:nvPr/>
        </p:nvSpPr>
        <p:spPr>
          <a:xfrm>
            <a:off x="461962" y="4084637"/>
            <a:ext cx="8839200" cy="25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String[] array1 = </a:t>
            </a: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new</a:t>
            </a: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String[list.size()];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list.toArray(array1);</a:t>
            </a:r>
            <a:endParaRPr/>
          </a:p>
        </p:txBody>
      </p:sp>
      <p:sp>
        <p:nvSpPr>
          <p:cNvPr id="924" name="Google Shape;924;p84"/>
          <p:cNvSpPr txBox="1"/>
          <p:nvPr/>
        </p:nvSpPr>
        <p:spPr>
          <a:xfrm>
            <a:off x="4019550" y="2536825"/>
            <a:ext cx="876300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YES </a:t>
            </a:r>
            <a:endParaRPr/>
          </a:p>
        </p:txBody>
      </p:sp>
      <p:sp>
        <p:nvSpPr>
          <p:cNvPr id="925" name="Google Shape;925;p84"/>
          <p:cNvSpPr txBox="1"/>
          <p:nvPr/>
        </p:nvSpPr>
        <p:spPr>
          <a:xfrm>
            <a:off x="3352800" y="152400"/>
            <a:ext cx="54102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Array Lists from/to Arrays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" name="Google Shape;930;p85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71</a:t>
            </a:fld>
            <a:endParaRPr/>
          </a:p>
        </p:txBody>
      </p:sp>
      <p:sp>
        <p:nvSpPr>
          <p:cNvPr id="931" name="Google Shape;931;p85"/>
          <p:cNvSpPr txBox="1"/>
          <p:nvPr/>
        </p:nvSpPr>
        <p:spPr>
          <a:xfrm>
            <a:off x="381000" y="1543050"/>
            <a:ext cx="8153400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If you want to sort , find max/ min, or shuffle an array, what you do ?     </a:t>
            </a:r>
            <a:endParaRPr/>
          </a:p>
        </p:txBody>
      </p:sp>
      <p:pic>
        <p:nvPicPr>
          <p:cNvPr id="932" name="Google Shape;932;p85" descr="Image result for thin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9050" y="7937"/>
            <a:ext cx="3371850" cy="1352550"/>
          </a:xfrm>
          <a:prstGeom prst="rect">
            <a:avLst/>
          </a:prstGeom>
          <a:noFill/>
          <a:ln>
            <a:noFill/>
          </a:ln>
        </p:spPr>
      </p:pic>
      <p:sp>
        <p:nvSpPr>
          <p:cNvPr id="933" name="Google Shape;933;p85"/>
          <p:cNvSpPr txBox="1"/>
          <p:nvPr/>
        </p:nvSpPr>
        <p:spPr>
          <a:xfrm>
            <a:off x="914400" y="2536825"/>
            <a:ext cx="6934200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 an Algorithm that needs many statement and looping.</a:t>
            </a:r>
            <a:endParaRPr/>
          </a:p>
        </p:txBody>
      </p:sp>
      <p:sp>
        <p:nvSpPr>
          <p:cNvPr id="934" name="Google Shape;934;p85"/>
          <p:cNvSpPr txBox="1"/>
          <p:nvPr/>
        </p:nvSpPr>
        <p:spPr>
          <a:xfrm>
            <a:off x="457200" y="3235325"/>
            <a:ext cx="8153400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Are there another and easier solutions????</a:t>
            </a:r>
            <a:endParaRPr/>
          </a:p>
        </p:txBody>
      </p:sp>
      <p:sp>
        <p:nvSpPr>
          <p:cNvPr id="935" name="Google Shape;935;p85"/>
          <p:cNvSpPr txBox="1"/>
          <p:nvPr/>
        </p:nvSpPr>
        <p:spPr>
          <a:xfrm>
            <a:off x="914400" y="3689350"/>
            <a:ext cx="6934200" cy="1570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Yes. Use the static methods “sort”, “max”, “min” and “Shuffle” in the java.util.Collections class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But the objects in the ArrayList must be comparable ( Wrappers and Strings)  objects to perform the tasks 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" name="Google Shape;940;p86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72</a:t>
            </a:fld>
            <a:endParaRPr/>
          </a:p>
        </p:txBody>
      </p:sp>
      <p:sp>
        <p:nvSpPr>
          <p:cNvPr id="941" name="Google Shape;941;p86"/>
          <p:cNvSpPr txBox="1">
            <a:spLocks noGrp="1"/>
          </p:cNvSpPr>
          <p:nvPr>
            <p:ph type="title"/>
          </p:nvPr>
        </p:nvSpPr>
        <p:spPr>
          <a:xfrm>
            <a:off x="685800" y="1524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sort,max,min and shuffle in an Array List</a:t>
            </a:r>
            <a:endParaRPr/>
          </a:p>
        </p:txBody>
      </p:sp>
      <p:sp>
        <p:nvSpPr>
          <p:cNvPr id="942" name="Google Shape;942;p86"/>
          <p:cNvSpPr txBox="1">
            <a:spLocks noGrp="1"/>
          </p:cNvSpPr>
          <p:nvPr>
            <p:ph type="body" idx="1"/>
          </p:nvPr>
        </p:nvSpPr>
        <p:spPr>
          <a:xfrm>
            <a:off x="228600" y="1219200"/>
            <a:ext cx="91440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Integer[] array={5,8,2,9,4};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2160"/>
              </a:spcBef>
              <a:spcAft>
                <a:spcPts val="0"/>
              </a:spcAft>
              <a:buSzPts val="180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ArrayList&lt;Integer&gt; list= new ArrayList&lt;&gt;(Arrays.asList(array));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2160"/>
              </a:spcBef>
              <a:spcAft>
                <a:spcPts val="0"/>
              </a:spcAft>
              <a:buSzPts val="180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Collections.sort(list);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2160"/>
              </a:spcBef>
              <a:spcAft>
                <a:spcPts val="0"/>
              </a:spcAft>
              <a:buSzPts val="180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System.out.println(list);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2160"/>
              </a:spcBef>
              <a:spcAft>
                <a:spcPts val="0"/>
              </a:spcAft>
              <a:buSzPts val="180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System.out.println(Collections.max(list));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2160"/>
              </a:spcBef>
              <a:spcAft>
                <a:spcPts val="0"/>
              </a:spcAft>
              <a:buSzPts val="180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System.out.println(Collections.min(list));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2160"/>
              </a:spcBef>
              <a:spcAft>
                <a:spcPts val="0"/>
              </a:spcAft>
              <a:buSzPts val="180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Collections.shuffle(list);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2160"/>
              </a:spcBef>
              <a:spcAft>
                <a:spcPts val="0"/>
              </a:spcAft>
              <a:buSzPts val="180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System.out.println(list);   </a:t>
            </a:r>
            <a:endParaRPr/>
          </a:p>
        </p:txBody>
      </p:sp>
      <p:sp>
        <p:nvSpPr>
          <p:cNvPr id="943" name="Google Shape;943;p86"/>
          <p:cNvSpPr txBox="1"/>
          <p:nvPr/>
        </p:nvSpPr>
        <p:spPr>
          <a:xfrm>
            <a:off x="1643062" y="3062287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44" name="Google Shape;944;p86"/>
          <p:cNvSpPr txBox="1"/>
          <p:nvPr/>
        </p:nvSpPr>
        <p:spPr>
          <a:xfrm>
            <a:off x="0" y="2262187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45" name="Google Shape;945;p86"/>
          <p:cNvSpPr txBox="1"/>
          <p:nvPr/>
        </p:nvSpPr>
        <p:spPr>
          <a:xfrm>
            <a:off x="6324600" y="2428875"/>
            <a:ext cx="4572000" cy="1570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[2, 4, 5, 8, 9]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[4, 5, 9, 2, 8]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1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r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9-</a:t>
            </a: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fld>
            <a:endParaRPr/>
          </a:p>
        </p:txBody>
      </p:sp>
      <p:sp>
        <p:nvSpPr>
          <p:cNvPr id="211" name="Google Shape;211;p21"/>
          <p:cNvSpPr txBox="1">
            <a:spLocks noGrp="1"/>
          </p:cNvSpPr>
          <p:nvPr>
            <p:ph type="body" idx="1"/>
          </p:nvPr>
        </p:nvSpPr>
        <p:spPr>
          <a:xfrm>
            <a:off x="381000" y="1524000"/>
            <a:ext cx="8534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Suppose the </a:t>
            </a:r>
            <a:r>
              <a:rPr lang="en-US" sz="3200" b="0" i="0" u="non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Mammal</a:t>
            </a: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class has a method called </a:t>
            </a:r>
            <a:r>
              <a:rPr lang="en-US" sz="3200" b="0" i="0" u="non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run</a:t>
            </a: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and the </a:t>
            </a:r>
            <a:r>
              <a:rPr lang="en-US" sz="3200" b="0" i="0" u="non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Horse</a:t>
            </a: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class overrides it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224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Now consider the following invocation:</a:t>
            </a:r>
            <a:endParaRPr/>
          </a:p>
          <a:p>
            <a:pPr marL="342900" lvl="0" indent="-342900" algn="ctr" rtl="0">
              <a:lnSpc>
                <a:spcPct val="100000"/>
              </a:lnSpc>
              <a:spcBef>
                <a:spcPts val="2240"/>
              </a:spcBef>
              <a:spcAft>
                <a:spcPts val="0"/>
              </a:spcAft>
              <a:buSzPts val="2400"/>
              <a:buNone/>
            </a:pPr>
            <a:r>
              <a:rPr lang="en-US" sz="3200" b="0" i="0" u="non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animal.run();</a:t>
            </a:r>
            <a:endParaRPr/>
          </a:p>
        </p:txBody>
      </p:sp>
      <p:sp>
        <p:nvSpPr>
          <p:cNvPr id="212" name="Google Shape;212;p21"/>
          <p:cNvSpPr txBox="1"/>
          <p:nvPr/>
        </p:nvSpPr>
        <p:spPr>
          <a:xfrm>
            <a:off x="1447800" y="4800600"/>
            <a:ext cx="5791200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Times New Roman"/>
              <a:buNone/>
            </a:pPr>
            <a:r>
              <a:rPr lang="en-US" sz="28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Which run version will be invoked???</a:t>
            </a:r>
            <a:endParaRPr/>
          </a:p>
        </p:txBody>
      </p:sp>
      <p:pic>
        <p:nvPicPr>
          <p:cNvPr id="213" name="Google Shape;213;p21" descr="Image result for thin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9050" y="7937"/>
            <a:ext cx="3371850" cy="1352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2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fld>
            <a:endParaRPr/>
          </a:p>
        </p:txBody>
      </p:sp>
      <p:sp>
        <p:nvSpPr>
          <p:cNvPr id="219" name="Google Shape;219;p22"/>
          <p:cNvSpPr txBox="1"/>
          <p:nvPr/>
        </p:nvSpPr>
        <p:spPr>
          <a:xfrm>
            <a:off x="609600" y="381000"/>
            <a:ext cx="7666037" cy="5016500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80"/>
              </a:buClr>
              <a:buSzPts val="2000"/>
              <a:buFont typeface="Arimo"/>
              <a:buNone/>
            </a:pPr>
            <a:r>
              <a:rPr lang="en-US" sz="2000" b="1" i="0" u="none" dirty="0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public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1" i="0" u="none" dirty="0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class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PolymorphismDemo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{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0" i="0" u="none" dirty="0">
                <a:solidFill>
                  <a:srgbClr val="C00000"/>
                </a:solidFill>
                <a:latin typeface="Arimo"/>
                <a:ea typeface="Arimo"/>
                <a:cs typeface="Arimo"/>
                <a:sym typeface="Arimo"/>
              </a:rPr>
              <a:t>/** Main method */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   </a:t>
            </a:r>
            <a:r>
              <a:rPr lang="en-US" sz="2000" b="1" i="0" u="none" dirty="0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public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1" i="0" u="none" dirty="0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static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1" i="0" u="none" dirty="0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void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main(String[] 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args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 {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endParaRPr sz="2000" b="0" i="0" u="none" dirty="0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808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808080"/>
                </a:solidFill>
                <a:latin typeface="Arimo"/>
                <a:ea typeface="Arimo"/>
                <a:cs typeface="Arimo"/>
                <a:sym typeface="Arimo"/>
              </a:rPr>
              <a:t>   </a:t>
            </a:r>
            <a:r>
              <a:rPr lang="en-US" sz="2000" b="0" i="0" u="none" dirty="0">
                <a:solidFill>
                  <a:srgbClr val="C00000"/>
                </a:solidFill>
                <a:latin typeface="Arimo"/>
                <a:ea typeface="Arimo"/>
                <a:cs typeface="Arimo"/>
                <a:sym typeface="Arimo"/>
              </a:rPr>
              <a:t>// Display circle and rectangle properties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  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displayObject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dirty="0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new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Circle (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1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, 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"red"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, </a:t>
            </a:r>
            <a:r>
              <a:rPr lang="en-US" sz="2000" b="1" i="0" u="none" dirty="0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false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));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  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displayObject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dirty="0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new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Rectangle (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1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, 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1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, 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"black"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, </a:t>
            </a:r>
            <a:r>
              <a:rPr lang="en-US" sz="2000" b="1" i="0" u="none" dirty="0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true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));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   }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endParaRPr sz="2000" b="0" i="0" u="none" dirty="0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C00000"/>
                </a:solidFill>
                <a:latin typeface="Arimo"/>
                <a:ea typeface="Arimo"/>
                <a:cs typeface="Arimo"/>
                <a:sym typeface="Arimo"/>
              </a:rPr>
              <a:t>/** Display geometric object properties */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   </a:t>
            </a:r>
            <a:r>
              <a:rPr lang="en-US" sz="2000" b="1" i="0" u="none" dirty="0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public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1" i="0" u="none" dirty="0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static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1" i="0" u="none" dirty="0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void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displayObject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(Shape object)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   {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     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System.out.println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"Created on "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+ 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object.getDateCreated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() +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                                   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". Color is "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+ 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object.getColor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());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    }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}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nternational">
  <a:themeElements>
    <a:clrScheme name="International 3">
      <a:dk1>
        <a:srgbClr val="000000"/>
      </a:dk1>
      <a:lt1>
        <a:srgbClr val="FFFFFF"/>
      </a:lt1>
      <a:dk2>
        <a:srgbClr val="000000"/>
      </a:dk2>
      <a:lt2>
        <a:srgbClr val="5F5F5F"/>
      </a:lt2>
      <a:accent1>
        <a:srgbClr val="CBCBCB"/>
      </a:accent1>
      <a:accent2>
        <a:srgbClr val="969696"/>
      </a:accent2>
      <a:accent3>
        <a:srgbClr val="FFFFFF"/>
      </a:accent3>
      <a:accent4>
        <a:srgbClr val="000000"/>
      </a:accent4>
      <a:accent5>
        <a:srgbClr val="E2E2E2"/>
      </a:accent5>
      <a:accent6>
        <a:srgbClr val="878787"/>
      </a:accent6>
      <a:hlink>
        <a:srgbClr val="DDDDDD"/>
      </a:hlink>
      <a:folHlink>
        <a:srgbClr val="EAEAE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International">
  <a:themeElements>
    <a:clrScheme name="International 3">
      <a:dk1>
        <a:srgbClr val="000000"/>
      </a:dk1>
      <a:lt1>
        <a:srgbClr val="FFFFFF"/>
      </a:lt1>
      <a:dk2>
        <a:srgbClr val="000000"/>
      </a:dk2>
      <a:lt2>
        <a:srgbClr val="5F5F5F"/>
      </a:lt2>
      <a:accent1>
        <a:srgbClr val="CBCBCB"/>
      </a:accent1>
      <a:accent2>
        <a:srgbClr val="969696"/>
      </a:accent2>
      <a:accent3>
        <a:srgbClr val="FFFFFF"/>
      </a:accent3>
      <a:accent4>
        <a:srgbClr val="000000"/>
      </a:accent4>
      <a:accent5>
        <a:srgbClr val="E2E2E2"/>
      </a:accent5>
      <a:accent6>
        <a:srgbClr val="878787"/>
      </a:accent6>
      <a:hlink>
        <a:srgbClr val="DDDDDD"/>
      </a:hlink>
      <a:folHlink>
        <a:srgbClr val="EAEAE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5051</Words>
  <Application>Microsoft Macintosh PowerPoint</Application>
  <PresentationFormat>On-screen Show (4:3)</PresentationFormat>
  <Paragraphs>1009</Paragraphs>
  <Slides>72</Slides>
  <Notes>72</Notes>
  <HiddenSlides>2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72</vt:i4>
      </vt:variant>
    </vt:vector>
  </HeadingPairs>
  <TitlesOfParts>
    <vt:vector size="83" baseType="lpstr">
      <vt:lpstr>Times New Roman</vt:lpstr>
      <vt:lpstr>Book Antiqua</vt:lpstr>
      <vt:lpstr>Courier</vt:lpstr>
      <vt:lpstr>Times</vt:lpstr>
      <vt:lpstr>Arial</vt:lpstr>
      <vt:lpstr>Noto Sans Symbols</vt:lpstr>
      <vt:lpstr>Courier New</vt:lpstr>
      <vt:lpstr>Arimo</vt:lpstr>
      <vt:lpstr>Trebuchet MS</vt:lpstr>
      <vt:lpstr>International</vt:lpstr>
      <vt:lpstr>1_International</vt:lpstr>
      <vt:lpstr>Chapter 11 Inheritance and Polymorphism  (Polymorphism)</vt:lpstr>
      <vt:lpstr>Objectives</vt:lpstr>
      <vt:lpstr>Animals make sounds</vt:lpstr>
      <vt:lpstr>References and Inheritance</vt:lpstr>
      <vt:lpstr>References and Inheritance</vt:lpstr>
      <vt:lpstr>References and Inheritance</vt:lpstr>
      <vt:lpstr>Polymorphism</vt:lpstr>
      <vt:lpstr>PowerPoint Presentation</vt:lpstr>
      <vt:lpstr>PowerPoint Presentation</vt:lpstr>
      <vt:lpstr>Polymorphism</vt:lpstr>
      <vt:lpstr>Polymorphism</vt:lpstr>
      <vt:lpstr>Polymorphism</vt:lpstr>
      <vt:lpstr>Generic Programming</vt:lpstr>
      <vt:lpstr>Dynamic Binding</vt:lpstr>
      <vt:lpstr>Dynamic Binding</vt:lpstr>
      <vt:lpstr>Dynamic Binding</vt:lpstr>
      <vt:lpstr>Dynamic Binding</vt:lpstr>
      <vt:lpstr>Dynamic Binding</vt:lpstr>
      <vt:lpstr>Dynamic Binding</vt:lpstr>
      <vt:lpstr>Dynamic Binding</vt:lpstr>
      <vt:lpstr>Dynamic Binding</vt:lpstr>
      <vt:lpstr>Method Matching vs. Binding</vt:lpstr>
      <vt:lpstr>Polymorphism Exercise</vt:lpstr>
      <vt:lpstr>Polymorphism Example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Legal assignments</vt:lpstr>
      <vt:lpstr>Casting Objects</vt:lpstr>
      <vt:lpstr>PowerPoint Presentation</vt:lpstr>
      <vt:lpstr>PowerPoint Presentation</vt:lpstr>
      <vt:lpstr>You may also consider the analogy of fruit, apple, and orange with the Fruit class as the superclass for Apple and Orange.</vt:lpstr>
      <vt:lpstr>Casting from Superclass to Subclass</vt:lpstr>
      <vt:lpstr>PowerPoint Presentation</vt:lpstr>
      <vt:lpstr>The instanceof Operator</vt:lpstr>
      <vt:lpstr>The instanceof Operator</vt:lpstr>
      <vt:lpstr>Example: Demonstrating Polymorphism and Casting</vt:lpstr>
      <vt:lpstr>PowerPoint Presentation</vt:lpstr>
      <vt:lpstr>Equality</vt:lpstr>
      <vt:lpstr>== operand</vt:lpstr>
      <vt:lpstr>The equal method</vt:lpstr>
      <vt:lpstr>The equal method</vt:lpstr>
      <vt:lpstr>Morals</vt:lpstr>
      <vt:lpstr>NOTE</vt:lpstr>
      <vt:lpstr>Aliases</vt:lpstr>
      <vt:lpstr>Aliases</vt:lpstr>
      <vt:lpstr>PowerPoint Presentation</vt:lpstr>
      <vt:lpstr>The ArrayList Class</vt:lpstr>
      <vt:lpstr>Differences and Similarities between Arrays and ArrayList</vt:lpstr>
      <vt:lpstr>The ArrayList Class</vt:lpstr>
      <vt:lpstr>The ArrayList Class</vt:lpstr>
      <vt:lpstr>Differences and Similarities between Arrays and ArrayList</vt:lpstr>
      <vt:lpstr>Array Vs. ArrayList</vt:lpstr>
      <vt:lpstr>Generic Type </vt:lpstr>
      <vt:lpstr>PowerPoint Presentation</vt:lpstr>
      <vt:lpstr>PowerPoint Presentation</vt:lpstr>
      <vt:lpstr>PowerPoint Presentation</vt:lpstr>
      <vt:lpstr>PowerPoint Presentation</vt:lpstr>
      <vt:lpstr>The MyStack Classes </vt:lpstr>
      <vt:lpstr>PowerPoint Presentation</vt:lpstr>
      <vt:lpstr>PowerPoint Presentation</vt:lpstr>
      <vt:lpstr>PowerPoint Presentation</vt:lpstr>
      <vt:lpstr>PowerPoint Presentation</vt:lpstr>
      <vt:lpstr>sort,max,min and shuffle in an Array List</vt:lpstr>
    </vt:vector>
  </TitlesOfParts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11 Inheritance and Polymorphism  (Polymorphism)</dc:title>
  <cp:lastModifiedBy>AREEJ MAATOG SALEEM ALHOTHALI</cp:lastModifiedBy>
  <cp:revision>8</cp:revision>
  <dcterms:modified xsi:type="dcterms:W3CDTF">2019-08-31T06:04:51Z</dcterms:modified>
</cp:coreProperties>
</file>