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320" r:id="rId2"/>
    <p:sldId id="391" r:id="rId3"/>
    <p:sldId id="392" r:id="rId4"/>
    <p:sldId id="393" r:id="rId5"/>
    <p:sldId id="394" r:id="rId6"/>
    <p:sldId id="395" r:id="rId7"/>
    <p:sldId id="396" r:id="rId8"/>
    <p:sldId id="397" r:id="rId9"/>
    <p:sldId id="398" r:id="rId10"/>
    <p:sldId id="399" r:id="rId11"/>
    <p:sldId id="400" r:id="rId12"/>
    <p:sldId id="401" r:id="rId13"/>
    <p:sldId id="31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ECC42622-E40D-4B3C-9A9D-EEB56A89EB40}" type="presOf" srcId="{160298CF-D651-4443-B55A-DF5768370C12}" destId="{D2C15A2E-F265-4E83-96D0-995A90E88EBF}" srcOrd="0" destOrd="0" presId="urn:microsoft.com/office/officeart/2005/8/layout/vList3"/>
    <dgm:cxn modelId="{26C101E2-E9A6-4916-83C8-38E189D2D569}" type="presOf" srcId="{816C78C8-E966-4B7E-8D03-C3617DCE2AE7}" destId="{E8A93B39-86E4-4E2D-ADB5-63BB251ED922}" srcOrd="0" destOrd="0" presId="urn:microsoft.com/office/officeart/2005/8/layout/vList3"/>
    <dgm:cxn modelId="{D4D7BCAC-E622-43DA-B358-F601F6FFB523}" type="presParOf" srcId="{E8A93B39-86E4-4E2D-ADB5-63BB251ED922}" destId="{BD7346C7-6971-492F-9741-DB24D68F8AC9}" srcOrd="0" destOrd="0" presId="urn:microsoft.com/office/officeart/2005/8/layout/vList3"/>
    <dgm:cxn modelId="{0BBA5C42-3033-491E-9771-3CBA113A66D4}" type="presParOf" srcId="{BD7346C7-6971-492F-9741-DB24D68F8AC9}" destId="{CDEFADC2-8A87-4F86-99C7-5152EDF32688}" srcOrd="0" destOrd="0" presId="urn:microsoft.com/office/officeart/2005/8/layout/vList3"/>
    <dgm:cxn modelId="{69FEC149-6E65-42CC-9B9E-CD40C584CF27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EF4404E4-2BE9-433A-92D1-F9BBD0044CBE}" type="presOf" srcId="{160298CF-D651-4443-B55A-DF5768370C12}" destId="{D2C15A2E-F265-4E83-96D0-995A90E88EBF}" srcOrd="0" destOrd="0" presId="urn:microsoft.com/office/officeart/2005/8/layout/vList3"/>
    <dgm:cxn modelId="{7BB12408-AB6D-49BA-80E5-0ACB2D98B3C6}" type="presOf" srcId="{816C78C8-E966-4B7E-8D03-C3617DCE2AE7}" destId="{E8A93B39-86E4-4E2D-ADB5-63BB251ED922}" srcOrd="0" destOrd="0" presId="urn:microsoft.com/office/officeart/2005/8/layout/vList3"/>
    <dgm:cxn modelId="{CB0FBAFF-E4DF-4B2E-B8C8-45698CA9796F}" type="presParOf" srcId="{E8A93B39-86E4-4E2D-ADB5-63BB251ED922}" destId="{BD7346C7-6971-492F-9741-DB24D68F8AC9}" srcOrd="0" destOrd="0" presId="urn:microsoft.com/office/officeart/2005/8/layout/vList3"/>
    <dgm:cxn modelId="{2BA2ABFA-F329-4A86-857C-494FB856DDCC}" type="presParOf" srcId="{BD7346C7-6971-492F-9741-DB24D68F8AC9}" destId="{CDEFADC2-8A87-4F86-99C7-5152EDF32688}" srcOrd="0" destOrd="0" presId="urn:microsoft.com/office/officeart/2005/8/layout/vList3"/>
    <dgm:cxn modelId="{BCCC5C1C-0604-4E20-B6F2-0391EFD6539D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804449355"/>
              </p:ext>
            </p:extLst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833790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</a:t>
            </a:r>
            <a:r>
              <a:rPr lang="en-US" dirty="0"/>
              <a:t>of Data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Based </a:t>
            </a:r>
            <a:r>
              <a:rPr lang="en-US" dirty="0"/>
              <a:t>on Representation</a:t>
            </a:r>
          </a:p>
          <a:p>
            <a:pPr lvl="1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Linear</a:t>
            </a:r>
            <a:r>
              <a:rPr lang="en-US" dirty="0"/>
              <a:t> </a:t>
            </a:r>
            <a:r>
              <a:rPr lang="en-US" dirty="0" smtClean="0"/>
              <a:t>data structures</a:t>
            </a:r>
            <a:endParaRPr lang="en-US" dirty="0"/>
          </a:p>
          <a:p>
            <a:pPr lvl="2"/>
            <a:r>
              <a:rPr lang="en-US" dirty="0" smtClean="0"/>
              <a:t>Arrays</a:t>
            </a:r>
          </a:p>
          <a:p>
            <a:pPr lvl="2"/>
            <a:r>
              <a:rPr lang="en-US" dirty="0" smtClean="0"/>
              <a:t>Linked lists</a:t>
            </a:r>
          </a:p>
          <a:p>
            <a:pPr lvl="2"/>
            <a:r>
              <a:rPr lang="en-US" dirty="0" smtClean="0"/>
              <a:t>Stack</a:t>
            </a:r>
          </a:p>
          <a:p>
            <a:pPr lvl="2"/>
            <a:r>
              <a:rPr lang="en-US" dirty="0" smtClean="0"/>
              <a:t>Queues</a:t>
            </a:r>
            <a:endParaRPr lang="en-US" dirty="0"/>
          </a:p>
          <a:p>
            <a:pPr lvl="1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Non-linear</a:t>
            </a:r>
            <a:r>
              <a:rPr lang="en-US" dirty="0" smtClean="0"/>
              <a:t> data structures</a:t>
            </a:r>
            <a:endParaRPr lang="en-US" dirty="0"/>
          </a:p>
          <a:p>
            <a:pPr lvl="2"/>
            <a:r>
              <a:rPr lang="en-US" dirty="0" smtClean="0"/>
              <a:t>Trees</a:t>
            </a:r>
          </a:p>
          <a:p>
            <a:pPr lvl="2"/>
            <a:r>
              <a:rPr lang="en-US" dirty="0" smtClean="0"/>
              <a:t>Graphs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45" name="Group 44"/>
          <p:cNvGrpSpPr/>
          <p:nvPr/>
        </p:nvGrpSpPr>
        <p:grpSpPr>
          <a:xfrm>
            <a:off x="4578483" y="3192274"/>
            <a:ext cx="4449426" cy="1437490"/>
            <a:chOff x="4578483" y="3192274"/>
            <a:chExt cx="4449426" cy="1437490"/>
          </a:xfrm>
        </p:grpSpPr>
        <p:grpSp>
          <p:nvGrpSpPr>
            <p:cNvPr id="5" name="Group 49"/>
            <p:cNvGrpSpPr>
              <a:grpSpLocks/>
            </p:cNvGrpSpPr>
            <p:nvPr/>
          </p:nvGrpSpPr>
          <p:grpSpPr bwMode="auto">
            <a:xfrm>
              <a:off x="5404530" y="3192274"/>
              <a:ext cx="3623379" cy="361113"/>
              <a:chOff x="893762" y="2390775"/>
              <a:chExt cx="4876800" cy="533402"/>
            </a:xfrm>
          </p:grpSpPr>
          <p:sp>
            <p:nvSpPr>
              <p:cNvPr id="6" name="Rectangle 3"/>
              <p:cNvSpPr>
                <a:spLocks noChangeArrowheads="1"/>
              </p:cNvSpPr>
              <p:nvPr/>
            </p:nvSpPr>
            <p:spPr bwMode="auto">
              <a:xfrm>
                <a:off x="893762" y="2390775"/>
                <a:ext cx="609600" cy="5334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7" name="Rectangle 4"/>
              <p:cNvSpPr>
                <a:spLocks noChangeArrowheads="1"/>
              </p:cNvSpPr>
              <p:nvPr/>
            </p:nvSpPr>
            <p:spPr bwMode="auto">
              <a:xfrm>
                <a:off x="1503362" y="2390775"/>
                <a:ext cx="609600" cy="5334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8" name="Rectangle 5"/>
              <p:cNvSpPr>
                <a:spLocks noChangeArrowheads="1"/>
              </p:cNvSpPr>
              <p:nvPr/>
            </p:nvSpPr>
            <p:spPr bwMode="auto">
              <a:xfrm>
                <a:off x="2112963" y="2390777"/>
                <a:ext cx="609600" cy="5334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9" name="Rectangle 6"/>
              <p:cNvSpPr>
                <a:spLocks noChangeArrowheads="1"/>
              </p:cNvSpPr>
              <p:nvPr/>
            </p:nvSpPr>
            <p:spPr bwMode="auto">
              <a:xfrm>
                <a:off x="2722562" y="2390775"/>
                <a:ext cx="609600" cy="5334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3332162" y="2390775"/>
                <a:ext cx="609600" cy="5334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3941762" y="2390775"/>
                <a:ext cx="609600" cy="5334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12" name="Rectangle 9"/>
              <p:cNvSpPr>
                <a:spLocks noChangeArrowheads="1"/>
              </p:cNvSpPr>
              <p:nvPr/>
            </p:nvSpPr>
            <p:spPr bwMode="auto">
              <a:xfrm>
                <a:off x="4551362" y="2390775"/>
                <a:ext cx="609600" cy="5334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5160962" y="2390775"/>
                <a:ext cx="609600" cy="5334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</p:grpSp>
        <p:grpSp>
          <p:nvGrpSpPr>
            <p:cNvPr id="14" name="Group 50"/>
            <p:cNvGrpSpPr>
              <a:grpSpLocks/>
            </p:cNvGrpSpPr>
            <p:nvPr/>
          </p:nvGrpSpPr>
          <p:grpSpPr bwMode="auto">
            <a:xfrm>
              <a:off x="5590872" y="3648311"/>
              <a:ext cx="3431118" cy="299520"/>
              <a:chOff x="2874962" y="3609975"/>
              <a:chExt cx="4572000" cy="533400"/>
            </a:xfrm>
          </p:grpSpPr>
          <p:sp>
            <p:nvSpPr>
              <p:cNvPr id="15" name="Rectangle 18"/>
              <p:cNvSpPr>
                <a:spLocks noChangeArrowheads="1"/>
              </p:cNvSpPr>
              <p:nvPr/>
            </p:nvSpPr>
            <p:spPr bwMode="auto">
              <a:xfrm>
                <a:off x="2874962" y="3609975"/>
                <a:ext cx="609600" cy="5334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16" name="Line 19"/>
              <p:cNvSpPr>
                <a:spLocks noChangeShapeType="1"/>
              </p:cNvSpPr>
              <p:nvPr/>
            </p:nvSpPr>
            <p:spPr bwMode="auto">
              <a:xfrm>
                <a:off x="3484562" y="3914775"/>
                <a:ext cx="381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Rectangle 20"/>
              <p:cNvSpPr>
                <a:spLocks noChangeArrowheads="1"/>
              </p:cNvSpPr>
              <p:nvPr/>
            </p:nvSpPr>
            <p:spPr bwMode="auto">
              <a:xfrm>
                <a:off x="3865562" y="3609975"/>
                <a:ext cx="609600" cy="5334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18" name="Line 21"/>
              <p:cNvSpPr>
                <a:spLocks noChangeShapeType="1"/>
              </p:cNvSpPr>
              <p:nvPr/>
            </p:nvSpPr>
            <p:spPr bwMode="auto">
              <a:xfrm>
                <a:off x="4475162" y="3914775"/>
                <a:ext cx="381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Rectangle 22"/>
              <p:cNvSpPr>
                <a:spLocks noChangeArrowheads="1"/>
              </p:cNvSpPr>
              <p:nvPr/>
            </p:nvSpPr>
            <p:spPr bwMode="auto">
              <a:xfrm>
                <a:off x="4856162" y="3609975"/>
                <a:ext cx="609600" cy="5334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20" name="Line 23"/>
              <p:cNvSpPr>
                <a:spLocks noChangeShapeType="1"/>
              </p:cNvSpPr>
              <p:nvPr/>
            </p:nvSpPr>
            <p:spPr bwMode="auto">
              <a:xfrm>
                <a:off x="5465762" y="3914775"/>
                <a:ext cx="381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Rectangle 24"/>
              <p:cNvSpPr>
                <a:spLocks noChangeArrowheads="1"/>
              </p:cNvSpPr>
              <p:nvPr/>
            </p:nvSpPr>
            <p:spPr bwMode="auto">
              <a:xfrm>
                <a:off x="5846762" y="3609975"/>
                <a:ext cx="609600" cy="5334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22" name="Line 25"/>
              <p:cNvSpPr>
                <a:spLocks noChangeShapeType="1"/>
              </p:cNvSpPr>
              <p:nvPr/>
            </p:nvSpPr>
            <p:spPr bwMode="auto">
              <a:xfrm>
                <a:off x="6456362" y="3914775"/>
                <a:ext cx="381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Rectangle 26"/>
              <p:cNvSpPr>
                <a:spLocks noChangeArrowheads="1"/>
              </p:cNvSpPr>
              <p:nvPr/>
            </p:nvSpPr>
            <p:spPr bwMode="auto">
              <a:xfrm>
                <a:off x="6837362" y="3609975"/>
                <a:ext cx="609600" cy="5334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</p:grpSp>
        <p:grpSp>
          <p:nvGrpSpPr>
            <p:cNvPr id="25" name="Group 53"/>
            <p:cNvGrpSpPr>
              <a:grpSpLocks/>
            </p:cNvGrpSpPr>
            <p:nvPr/>
          </p:nvGrpSpPr>
          <p:grpSpPr bwMode="auto">
            <a:xfrm>
              <a:off x="4578483" y="3618080"/>
              <a:ext cx="896995" cy="950907"/>
              <a:chOff x="6761162" y="4486275"/>
              <a:chExt cx="1676400" cy="1866900"/>
            </a:xfrm>
          </p:grpSpPr>
          <p:sp>
            <p:nvSpPr>
              <p:cNvPr id="42" name="AutoShape 41"/>
              <p:cNvSpPr>
                <a:spLocks noChangeArrowheads="1"/>
              </p:cNvSpPr>
              <p:nvPr/>
            </p:nvSpPr>
            <p:spPr bwMode="auto">
              <a:xfrm>
                <a:off x="7065962" y="4981575"/>
                <a:ext cx="1219200" cy="1371600"/>
              </a:xfrm>
              <a:prstGeom prst="flowChartMagneticDisk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43" name="Freeform 42"/>
              <p:cNvSpPr>
                <a:spLocks/>
              </p:cNvSpPr>
              <p:nvPr/>
            </p:nvSpPr>
            <p:spPr bwMode="auto">
              <a:xfrm>
                <a:off x="6761162" y="4575175"/>
                <a:ext cx="723900" cy="635000"/>
              </a:xfrm>
              <a:custGeom>
                <a:avLst/>
                <a:gdLst>
                  <a:gd name="T0" fmla="*/ 0 w 456"/>
                  <a:gd name="T1" fmla="*/ 2147483647 h 400"/>
                  <a:gd name="T2" fmla="*/ 2147483647 w 456"/>
                  <a:gd name="T3" fmla="*/ 2147483647 h 400"/>
                  <a:gd name="T4" fmla="*/ 2147483647 w 456"/>
                  <a:gd name="T5" fmla="*/ 2147483647 h 400"/>
                  <a:gd name="T6" fmla="*/ 0 60000 65536"/>
                  <a:gd name="T7" fmla="*/ 0 60000 65536"/>
                  <a:gd name="T8" fmla="*/ 0 60000 65536"/>
                  <a:gd name="T9" fmla="*/ 0 w 456"/>
                  <a:gd name="T10" fmla="*/ 0 h 400"/>
                  <a:gd name="T11" fmla="*/ 456 w 456"/>
                  <a:gd name="T12" fmla="*/ 400 h 4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6" h="400">
                    <a:moveTo>
                      <a:pt x="0" y="16"/>
                    </a:moveTo>
                    <a:cubicBezTo>
                      <a:pt x="156" y="8"/>
                      <a:pt x="312" y="0"/>
                      <a:pt x="384" y="64"/>
                    </a:cubicBezTo>
                    <a:cubicBezTo>
                      <a:pt x="456" y="128"/>
                      <a:pt x="424" y="344"/>
                      <a:pt x="432" y="40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4" name="Freeform 43"/>
              <p:cNvSpPr>
                <a:spLocks/>
              </p:cNvSpPr>
              <p:nvPr/>
            </p:nvSpPr>
            <p:spPr bwMode="auto">
              <a:xfrm>
                <a:off x="7726362" y="4486275"/>
                <a:ext cx="711200" cy="723900"/>
              </a:xfrm>
              <a:custGeom>
                <a:avLst/>
                <a:gdLst>
                  <a:gd name="T0" fmla="*/ 2147483647 w 448"/>
                  <a:gd name="T1" fmla="*/ 2147483647 h 456"/>
                  <a:gd name="T2" fmla="*/ 2147483647 w 448"/>
                  <a:gd name="T3" fmla="*/ 2147483647 h 456"/>
                  <a:gd name="T4" fmla="*/ 2147483647 w 448"/>
                  <a:gd name="T5" fmla="*/ 2147483647 h 456"/>
                  <a:gd name="T6" fmla="*/ 0 60000 65536"/>
                  <a:gd name="T7" fmla="*/ 0 60000 65536"/>
                  <a:gd name="T8" fmla="*/ 0 60000 65536"/>
                  <a:gd name="T9" fmla="*/ 0 w 448"/>
                  <a:gd name="T10" fmla="*/ 0 h 456"/>
                  <a:gd name="T11" fmla="*/ 448 w 448"/>
                  <a:gd name="T12" fmla="*/ 456 h 45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48" h="456">
                    <a:moveTo>
                      <a:pt x="64" y="456"/>
                    </a:moveTo>
                    <a:cubicBezTo>
                      <a:pt x="32" y="300"/>
                      <a:pt x="0" y="144"/>
                      <a:pt x="64" y="72"/>
                    </a:cubicBezTo>
                    <a:cubicBezTo>
                      <a:pt x="128" y="0"/>
                      <a:pt x="384" y="32"/>
                      <a:pt x="448" y="2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6" name="Group 52"/>
            <p:cNvGrpSpPr>
              <a:grpSpLocks/>
            </p:cNvGrpSpPr>
            <p:nvPr/>
          </p:nvGrpSpPr>
          <p:grpSpPr bwMode="auto">
            <a:xfrm>
              <a:off x="5557023" y="4143254"/>
              <a:ext cx="1834763" cy="486510"/>
              <a:chOff x="2798762" y="4981575"/>
              <a:chExt cx="3429000" cy="838200"/>
            </a:xfrm>
          </p:grpSpPr>
          <p:sp>
            <p:nvSpPr>
              <p:cNvPr id="39" name="AutoShape 38"/>
              <p:cNvSpPr>
                <a:spLocks noChangeArrowheads="1"/>
              </p:cNvSpPr>
              <p:nvPr/>
            </p:nvSpPr>
            <p:spPr bwMode="auto">
              <a:xfrm>
                <a:off x="3332162" y="4981575"/>
                <a:ext cx="2362200" cy="838200"/>
              </a:xfrm>
              <a:prstGeom prst="flowChartMagneticDrum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40" name="Line 39"/>
              <p:cNvSpPr>
                <a:spLocks noChangeShapeType="1"/>
              </p:cNvSpPr>
              <p:nvPr/>
            </p:nvSpPr>
            <p:spPr bwMode="auto">
              <a:xfrm>
                <a:off x="2798762" y="5438775"/>
                <a:ext cx="838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1" name="Line 40"/>
              <p:cNvSpPr>
                <a:spLocks noChangeShapeType="1"/>
              </p:cNvSpPr>
              <p:nvPr/>
            </p:nvSpPr>
            <p:spPr bwMode="auto">
              <a:xfrm>
                <a:off x="5313362" y="5438775"/>
                <a:ext cx="914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81" name="Group 80"/>
          <p:cNvGrpSpPr/>
          <p:nvPr/>
        </p:nvGrpSpPr>
        <p:grpSpPr>
          <a:xfrm>
            <a:off x="5827619" y="5167673"/>
            <a:ext cx="3025869" cy="875064"/>
            <a:chOff x="5827619" y="5167673"/>
            <a:chExt cx="3025869" cy="875064"/>
          </a:xfrm>
        </p:grpSpPr>
        <p:grpSp>
          <p:nvGrpSpPr>
            <p:cNvPr id="27" name="Group 51"/>
            <p:cNvGrpSpPr>
              <a:grpSpLocks/>
            </p:cNvGrpSpPr>
            <p:nvPr/>
          </p:nvGrpSpPr>
          <p:grpSpPr bwMode="auto">
            <a:xfrm>
              <a:off x="7711858" y="5167673"/>
              <a:ext cx="1141630" cy="840336"/>
              <a:chOff x="131762" y="4676775"/>
              <a:chExt cx="2133600" cy="1447800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1046162" y="4676775"/>
                <a:ext cx="304800" cy="3048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29" name="Oval 28"/>
              <p:cNvSpPr>
                <a:spLocks noChangeArrowheads="1"/>
              </p:cNvSpPr>
              <p:nvPr/>
            </p:nvSpPr>
            <p:spPr bwMode="auto">
              <a:xfrm>
                <a:off x="588962" y="5210175"/>
                <a:ext cx="304800" cy="3048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30" name="Oval 29"/>
              <p:cNvSpPr>
                <a:spLocks noChangeArrowheads="1"/>
              </p:cNvSpPr>
              <p:nvPr/>
            </p:nvSpPr>
            <p:spPr bwMode="auto">
              <a:xfrm>
                <a:off x="131762" y="5743575"/>
                <a:ext cx="304800" cy="3048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31" name="Line 30"/>
              <p:cNvSpPr>
                <a:spLocks noChangeShapeType="1"/>
              </p:cNvSpPr>
              <p:nvPr/>
            </p:nvSpPr>
            <p:spPr bwMode="auto">
              <a:xfrm flipH="1">
                <a:off x="817562" y="4905375"/>
                <a:ext cx="30480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" name="Line 31"/>
              <p:cNvSpPr>
                <a:spLocks noChangeShapeType="1"/>
              </p:cNvSpPr>
              <p:nvPr/>
            </p:nvSpPr>
            <p:spPr bwMode="auto">
              <a:xfrm flipH="1">
                <a:off x="360362" y="5514975"/>
                <a:ext cx="304800" cy="3048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3" name="Oval 32"/>
              <p:cNvSpPr>
                <a:spLocks noChangeArrowheads="1"/>
              </p:cNvSpPr>
              <p:nvPr/>
            </p:nvSpPr>
            <p:spPr bwMode="auto">
              <a:xfrm>
                <a:off x="1503362" y="5210175"/>
                <a:ext cx="304800" cy="3048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34" name="Oval 33"/>
              <p:cNvSpPr>
                <a:spLocks noChangeArrowheads="1"/>
              </p:cNvSpPr>
              <p:nvPr/>
            </p:nvSpPr>
            <p:spPr bwMode="auto">
              <a:xfrm>
                <a:off x="1960562" y="5743575"/>
                <a:ext cx="304800" cy="3048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35" name="Line 34"/>
              <p:cNvSpPr>
                <a:spLocks noChangeShapeType="1"/>
              </p:cNvSpPr>
              <p:nvPr/>
            </p:nvSpPr>
            <p:spPr bwMode="auto">
              <a:xfrm>
                <a:off x="1350962" y="4981575"/>
                <a:ext cx="22860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" name="Line 35"/>
              <p:cNvSpPr>
                <a:spLocks noChangeShapeType="1"/>
              </p:cNvSpPr>
              <p:nvPr/>
            </p:nvSpPr>
            <p:spPr bwMode="auto">
              <a:xfrm>
                <a:off x="1808162" y="5438775"/>
                <a:ext cx="22860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" name="Oval 36"/>
              <p:cNvSpPr>
                <a:spLocks noChangeArrowheads="1"/>
              </p:cNvSpPr>
              <p:nvPr/>
            </p:nvSpPr>
            <p:spPr bwMode="auto">
              <a:xfrm>
                <a:off x="817562" y="5819775"/>
                <a:ext cx="304800" cy="3048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38" name="Line 37"/>
              <p:cNvSpPr>
                <a:spLocks noChangeShapeType="1"/>
              </p:cNvSpPr>
              <p:nvPr/>
            </p:nvSpPr>
            <p:spPr bwMode="auto">
              <a:xfrm>
                <a:off x="817562" y="5514975"/>
                <a:ext cx="152400" cy="3048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pic>
          <p:nvPicPr>
            <p:cNvPr id="80" name="Picture 7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7619" y="5167673"/>
              <a:ext cx="1680376" cy="8750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76824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Operations </a:t>
            </a:r>
            <a:r>
              <a:rPr lang="en-US" dirty="0" smtClean="0"/>
              <a:t>on </a:t>
            </a:r>
            <a:r>
              <a:rPr lang="en-US" dirty="0"/>
              <a:t>Data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Traversing</a:t>
            </a:r>
          </a:p>
          <a:p>
            <a:pPr lvl="1" algn="just"/>
            <a:r>
              <a:rPr lang="en-US" dirty="0"/>
              <a:t>Accessing/visiting each data element exactly once so that certain items in the data may be processed</a:t>
            </a:r>
          </a:p>
          <a:p>
            <a:r>
              <a:rPr lang="en-US" dirty="0"/>
              <a:t>Searching</a:t>
            </a:r>
          </a:p>
          <a:p>
            <a:pPr lvl="1"/>
            <a:r>
              <a:rPr lang="en-US" dirty="0"/>
              <a:t>Finding the location of a given data element (key) in the structure</a:t>
            </a:r>
          </a:p>
          <a:p>
            <a:r>
              <a:rPr lang="en-US" dirty="0"/>
              <a:t>Insertion:</a:t>
            </a:r>
          </a:p>
          <a:p>
            <a:pPr lvl="1"/>
            <a:r>
              <a:rPr lang="en-US" dirty="0"/>
              <a:t>Adding a new data element to the structure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76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Operations </a:t>
            </a:r>
            <a:r>
              <a:rPr lang="en-US" dirty="0" smtClean="0"/>
              <a:t>on </a:t>
            </a:r>
            <a:r>
              <a:rPr lang="en-US" dirty="0"/>
              <a:t>Data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Deletion</a:t>
            </a:r>
          </a:p>
          <a:p>
            <a:pPr lvl="1"/>
            <a:r>
              <a:rPr lang="en-US" dirty="0"/>
              <a:t>Removing a data element from the structure</a:t>
            </a:r>
          </a:p>
          <a:p>
            <a:r>
              <a:rPr lang="en-US" dirty="0"/>
              <a:t>Sorting</a:t>
            </a:r>
          </a:p>
          <a:p>
            <a:pPr lvl="1"/>
            <a:r>
              <a:rPr lang="en-US" dirty="0"/>
              <a:t>Arrange the data elements in some logical fashion</a:t>
            </a:r>
          </a:p>
          <a:p>
            <a:pPr lvl="2"/>
            <a:r>
              <a:rPr lang="en-US" dirty="0"/>
              <a:t>ascending or descending</a:t>
            </a:r>
          </a:p>
          <a:p>
            <a:r>
              <a:rPr lang="en-US" dirty="0"/>
              <a:t>Merging</a:t>
            </a:r>
          </a:p>
          <a:p>
            <a:pPr lvl="1"/>
            <a:r>
              <a:rPr lang="en-US" dirty="0"/>
              <a:t>Combining data elements form two or more data structures into one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274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64633646"/>
              </p:ext>
            </p:extLst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3998948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6089" y="1384664"/>
            <a:ext cx="7286222" cy="2308178"/>
          </a:xfrm>
        </p:spPr>
        <p:txBody>
          <a:bodyPr/>
          <a:lstStyle/>
          <a:p>
            <a:r>
              <a:rPr lang="en-US" b="1" dirty="0" smtClean="0">
                <a:solidFill>
                  <a:srgbClr val="006600"/>
                </a:solidFill>
              </a:rPr>
              <a:t>Introduction to Data Structure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64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Data?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Data</a:t>
            </a:r>
          </a:p>
          <a:p>
            <a:pPr lvl="1"/>
            <a:r>
              <a:rPr lang="en-US" dirty="0"/>
              <a:t>A collection of facts from which a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conclusion</a:t>
            </a:r>
            <a:r>
              <a:rPr lang="en-US" dirty="0"/>
              <a:t> may be drawn</a:t>
            </a:r>
          </a:p>
          <a:p>
            <a:pPr lvl="1"/>
            <a:r>
              <a:rPr lang="en-US" dirty="0"/>
              <a:t>Example:</a:t>
            </a:r>
          </a:p>
          <a:p>
            <a:pPr lvl="2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Temperature is 35 degrees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celcius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2"/>
            <a:r>
              <a:rPr lang="en-US" dirty="0"/>
              <a:t>Conclusion:  It is HOT!</a:t>
            </a:r>
          </a:p>
          <a:p>
            <a:r>
              <a:rPr lang="en-US" dirty="0"/>
              <a:t>Types of data:</a:t>
            </a:r>
          </a:p>
          <a:p>
            <a:pPr lvl="1"/>
            <a:r>
              <a:rPr lang="en-US" dirty="0"/>
              <a:t>Textual:  for </a:t>
            </a:r>
            <a:r>
              <a:rPr lang="en-US" dirty="0" smtClean="0"/>
              <a:t>example	 </a:t>
            </a:r>
          </a:p>
          <a:p>
            <a:pPr lvl="4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Your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name (Muhammad)</a:t>
            </a:r>
          </a:p>
          <a:p>
            <a:pPr lvl="1"/>
            <a:r>
              <a:rPr lang="en-US" dirty="0"/>
              <a:t>Numeric:  for </a:t>
            </a:r>
            <a:r>
              <a:rPr lang="en-US" dirty="0" smtClean="0"/>
              <a:t>example</a:t>
            </a:r>
          </a:p>
          <a:p>
            <a:pPr lvl="4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Your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id (090254)</a:t>
            </a:r>
          </a:p>
          <a:p>
            <a:pPr lvl="1"/>
            <a:r>
              <a:rPr lang="en-US" dirty="0"/>
              <a:t>Audio:  for example, </a:t>
            </a:r>
            <a:r>
              <a:rPr lang="en-US" dirty="0" smtClean="0"/>
              <a:t>	</a:t>
            </a:r>
          </a:p>
          <a:p>
            <a:pPr lvl="4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Your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voice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498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Data </a:t>
            </a:r>
            <a:r>
              <a:rPr lang="en-US" dirty="0" smtClean="0"/>
              <a:t>Type?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 </a:t>
            </a:r>
            <a:r>
              <a:rPr lang="en-US" dirty="0" smtClean="0"/>
              <a:t>Type:</a:t>
            </a:r>
          </a:p>
          <a:p>
            <a:pPr lvl="1"/>
            <a:r>
              <a:rPr lang="en-US" dirty="0" smtClean="0"/>
              <a:t>Built-in construct of any programming language to manipulate “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basic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types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of data</a:t>
            </a:r>
            <a:r>
              <a:rPr lang="en-US" dirty="0" smtClean="0"/>
              <a:t>”</a:t>
            </a:r>
            <a:endParaRPr lang="en-US" dirty="0"/>
          </a:p>
          <a:p>
            <a:pPr lvl="1"/>
            <a:r>
              <a:rPr lang="en-US" dirty="0" smtClean="0"/>
              <a:t>Basic Types of Data</a:t>
            </a:r>
          </a:p>
          <a:p>
            <a:pPr lvl="2"/>
            <a:r>
              <a:rPr lang="en-US" dirty="0" smtClean="0"/>
              <a:t>Character</a:t>
            </a:r>
          </a:p>
          <a:p>
            <a:pPr lvl="2"/>
            <a:r>
              <a:rPr lang="en-US" dirty="0" smtClean="0"/>
              <a:t>Integer</a:t>
            </a:r>
          </a:p>
          <a:p>
            <a:pPr lvl="2"/>
            <a:r>
              <a:rPr lang="en-US" dirty="0" smtClean="0"/>
              <a:t>Real or Floating point number</a:t>
            </a:r>
            <a:endParaRPr lang="en-US" dirty="0"/>
          </a:p>
          <a:p>
            <a:pPr lvl="1"/>
            <a:r>
              <a:rPr lang="en-US" dirty="0" smtClean="0"/>
              <a:t>Example (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Data Type</a:t>
            </a:r>
            <a:r>
              <a:rPr lang="en-US" dirty="0" smtClean="0"/>
              <a:t>):</a:t>
            </a:r>
            <a:endParaRPr lang="en-US" dirty="0"/>
          </a:p>
          <a:p>
            <a:pPr lvl="2"/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, char, double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etc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;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25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Data Structures?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Structure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A particular way of storing and organizing data in a computer so that it can be used efficiently</a:t>
            </a:r>
          </a:p>
          <a:p>
            <a:pPr lvl="1"/>
            <a:r>
              <a:rPr lang="en-US" dirty="0"/>
              <a:t>It is a group of data elements </a:t>
            </a:r>
            <a:r>
              <a:rPr lang="en-US" dirty="0" smtClean="0"/>
              <a:t>stored </a:t>
            </a:r>
            <a:r>
              <a:rPr lang="en-US" dirty="0"/>
              <a:t>together under one </a:t>
            </a:r>
            <a:r>
              <a:rPr lang="en-US" dirty="0" smtClean="0"/>
              <a:t>name</a:t>
            </a:r>
          </a:p>
          <a:p>
            <a:pPr lvl="1"/>
            <a:r>
              <a:rPr lang="en-US" dirty="0" smtClean="0"/>
              <a:t>It is also referred as “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Abstract Data Type (ADT)</a:t>
            </a:r>
            <a:r>
              <a:rPr lang="en-US" dirty="0" smtClean="0"/>
              <a:t>”</a:t>
            </a:r>
            <a:endParaRPr lang="en-US" dirty="0"/>
          </a:p>
          <a:p>
            <a:pPr lvl="1"/>
            <a:r>
              <a:rPr lang="en-US" dirty="0"/>
              <a:t>Example:</a:t>
            </a:r>
          </a:p>
          <a:p>
            <a:pPr lvl="2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An array of integers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examGrades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[30];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752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 of Data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Goal:</a:t>
            </a:r>
          </a:p>
          <a:p>
            <a:pPr lvl="1"/>
            <a:r>
              <a:rPr lang="en-US" dirty="0"/>
              <a:t>We need to organize data</a:t>
            </a:r>
          </a:p>
          <a:p>
            <a:r>
              <a:rPr lang="en-US" dirty="0"/>
              <a:t>For what purpose?</a:t>
            </a:r>
          </a:p>
          <a:p>
            <a:pPr lvl="1"/>
            <a:r>
              <a:rPr lang="en-US" dirty="0"/>
              <a:t>To facilitate efficient</a:t>
            </a:r>
          </a:p>
          <a:p>
            <a:pPr lvl="2"/>
            <a:r>
              <a:rPr lang="en-US" dirty="0"/>
              <a:t>storage of data</a:t>
            </a:r>
          </a:p>
          <a:p>
            <a:pPr lvl="2"/>
            <a:r>
              <a:rPr lang="en-US" dirty="0"/>
              <a:t>retrieval of data</a:t>
            </a:r>
          </a:p>
          <a:p>
            <a:pPr lvl="2"/>
            <a:r>
              <a:rPr lang="en-US" dirty="0"/>
              <a:t>manipulation of data</a:t>
            </a:r>
          </a:p>
          <a:p>
            <a:r>
              <a:rPr lang="en-US" dirty="0"/>
              <a:t>Design Issue:</a:t>
            </a:r>
          </a:p>
          <a:p>
            <a:pPr lvl="1"/>
            <a:r>
              <a:rPr lang="en-US" dirty="0"/>
              <a:t>The challenge is to select the most appropriate data structure for the problem</a:t>
            </a:r>
          </a:p>
          <a:p>
            <a:pPr lvl="2"/>
            <a:r>
              <a:rPr lang="en-US" dirty="0"/>
              <a:t>Such is one of the motivations for this course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075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</a:t>
            </a:r>
            <a:r>
              <a:rPr lang="en-US" dirty="0"/>
              <a:t>of Data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Arrays</a:t>
            </a:r>
          </a:p>
          <a:p>
            <a:r>
              <a:rPr lang="en-US" dirty="0" smtClean="0"/>
              <a:t>Linked List</a:t>
            </a:r>
          </a:p>
          <a:p>
            <a:r>
              <a:rPr lang="en-US" dirty="0" smtClean="0"/>
              <a:t>Stacks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Graph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5" name="Group 49"/>
          <p:cNvGrpSpPr>
            <a:grpSpLocks/>
          </p:cNvGrpSpPr>
          <p:nvPr/>
        </p:nvGrpSpPr>
        <p:grpSpPr bwMode="auto">
          <a:xfrm>
            <a:off x="3885810" y="2191040"/>
            <a:ext cx="4982145" cy="553529"/>
            <a:chOff x="893762" y="2390775"/>
            <a:chExt cx="6705600" cy="533402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893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1503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2112963" y="2390777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722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3332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3941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4551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51609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5770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6380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6989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  <p:grpSp>
        <p:nvGrpSpPr>
          <p:cNvPr id="17" name="Group 50"/>
          <p:cNvGrpSpPr>
            <a:grpSpLocks/>
          </p:cNvGrpSpPr>
          <p:nvPr/>
        </p:nvGrpSpPr>
        <p:grpSpPr bwMode="auto">
          <a:xfrm>
            <a:off x="3863756" y="2846790"/>
            <a:ext cx="4917935" cy="423460"/>
            <a:chOff x="893762" y="3609975"/>
            <a:chExt cx="6553200" cy="533400"/>
          </a:xfrm>
        </p:grpSpPr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893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1503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1884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>
              <a:off x="24939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28749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>
              <a:off x="34845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38655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44751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48561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7" name="Line 23"/>
            <p:cNvSpPr>
              <a:spLocks noChangeShapeType="1"/>
            </p:cNvSpPr>
            <p:nvPr/>
          </p:nvSpPr>
          <p:spPr bwMode="auto">
            <a:xfrm>
              <a:off x="54657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5846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9" name="Line 25"/>
            <p:cNvSpPr>
              <a:spLocks noChangeShapeType="1"/>
            </p:cNvSpPr>
            <p:nvPr/>
          </p:nvSpPr>
          <p:spPr bwMode="auto">
            <a:xfrm>
              <a:off x="6456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>
              <a:off x="6837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  <p:grpSp>
        <p:nvGrpSpPr>
          <p:cNvPr id="31" name="Group 53"/>
          <p:cNvGrpSpPr>
            <a:grpSpLocks/>
          </p:cNvGrpSpPr>
          <p:nvPr/>
        </p:nvGrpSpPr>
        <p:grpSpPr bwMode="auto">
          <a:xfrm>
            <a:off x="1486619" y="3919268"/>
            <a:ext cx="1676400" cy="1638300"/>
            <a:chOff x="6761162" y="4486275"/>
            <a:chExt cx="1676400" cy="1866900"/>
          </a:xfrm>
        </p:grpSpPr>
        <p:sp>
          <p:nvSpPr>
            <p:cNvPr id="32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7 h 400"/>
                <a:gd name="T2" fmla="*/ 2147483647 w 456"/>
                <a:gd name="T3" fmla="*/ 2147483647 h 400"/>
                <a:gd name="T4" fmla="*/ 2147483647 w 456"/>
                <a:gd name="T5" fmla="*/ 2147483647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7 w 448"/>
                <a:gd name="T1" fmla="*/ 2147483647 h 456"/>
                <a:gd name="T2" fmla="*/ 2147483647 w 448"/>
                <a:gd name="T3" fmla="*/ 2147483647 h 456"/>
                <a:gd name="T4" fmla="*/ 2147483647 w 448"/>
                <a:gd name="T5" fmla="*/ 2147483647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3885809" y="3420314"/>
            <a:ext cx="1922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6600"/>
              </a:buCl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</a:rPr>
              <a:t>Queues</a:t>
            </a:r>
          </a:p>
        </p:txBody>
      </p:sp>
      <p:grpSp>
        <p:nvGrpSpPr>
          <p:cNvPr id="37" name="Group 52"/>
          <p:cNvGrpSpPr>
            <a:grpSpLocks/>
          </p:cNvGrpSpPr>
          <p:nvPr/>
        </p:nvGrpSpPr>
        <p:grpSpPr bwMode="auto">
          <a:xfrm>
            <a:off x="3408761" y="4398123"/>
            <a:ext cx="3429000" cy="838200"/>
            <a:chOff x="2798762" y="4981575"/>
            <a:chExt cx="3429000" cy="838200"/>
          </a:xfrm>
        </p:grpSpPr>
        <p:sp>
          <p:nvSpPr>
            <p:cNvPr id="38" name="AutoShape 38"/>
            <p:cNvSpPr>
              <a:spLocks noChangeArrowheads="1"/>
            </p:cNvSpPr>
            <p:nvPr/>
          </p:nvSpPr>
          <p:spPr bwMode="auto">
            <a:xfrm>
              <a:off x="3332162" y="4981575"/>
              <a:ext cx="2362200" cy="838200"/>
            </a:xfrm>
            <a:prstGeom prst="flowChartMagneticDrum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39" name="Line 39"/>
            <p:cNvSpPr>
              <a:spLocks noChangeShapeType="1"/>
            </p:cNvSpPr>
            <p:nvPr/>
          </p:nvSpPr>
          <p:spPr bwMode="auto">
            <a:xfrm>
              <a:off x="2798762" y="5438775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Line 40"/>
            <p:cNvSpPr>
              <a:spLocks noChangeShapeType="1"/>
            </p:cNvSpPr>
            <p:nvPr/>
          </p:nvSpPr>
          <p:spPr bwMode="auto">
            <a:xfrm>
              <a:off x="5313362" y="5438775"/>
              <a:ext cx="914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6945708" y="3411502"/>
            <a:ext cx="1922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6600"/>
              </a:buCl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2"/>
                </a:solidFill>
              </a:rPr>
              <a:t>Trees</a:t>
            </a:r>
            <a:endParaRPr lang="en-US" sz="3200" dirty="0">
              <a:solidFill>
                <a:schemeClr val="tx2"/>
              </a:solidFill>
            </a:endParaRPr>
          </a:p>
        </p:txBody>
      </p:sp>
      <p:grpSp>
        <p:nvGrpSpPr>
          <p:cNvPr id="46" name="Group 51"/>
          <p:cNvGrpSpPr>
            <a:grpSpLocks/>
          </p:cNvGrpSpPr>
          <p:nvPr/>
        </p:nvGrpSpPr>
        <p:grpSpPr bwMode="auto">
          <a:xfrm>
            <a:off x="6748336" y="4166749"/>
            <a:ext cx="2133600" cy="1447800"/>
            <a:chOff x="131762" y="4676775"/>
            <a:chExt cx="2133600" cy="1447800"/>
          </a:xfrm>
        </p:grpSpPr>
        <p:sp>
          <p:nvSpPr>
            <p:cNvPr id="47" name="Oval 27"/>
            <p:cNvSpPr>
              <a:spLocks noChangeArrowheads="1"/>
            </p:cNvSpPr>
            <p:nvPr/>
          </p:nvSpPr>
          <p:spPr bwMode="auto">
            <a:xfrm>
              <a:off x="1046162" y="46767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8" name="Oval 28"/>
            <p:cNvSpPr>
              <a:spLocks noChangeArrowheads="1"/>
            </p:cNvSpPr>
            <p:nvPr/>
          </p:nvSpPr>
          <p:spPr bwMode="auto">
            <a:xfrm>
              <a:off x="588962" y="52101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49" name="Oval 29"/>
            <p:cNvSpPr>
              <a:spLocks noChangeArrowheads="1"/>
            </p:cNvSpPr>
            <p:nvPr/>
          </p:nvSpPr>
          <p:spPr bwMode="auto">
            <a:xfrm>
              <a:off x="131762" y="57435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0" name="Line 30"/>
            <p:cNvSpPr>
              <a:spLocks noChangeShapeType="1"/>
            </p:cNvSpPr>
            <p:nvPr/>
          </p:nvSpPr>
          <p:spPr bwMode="auto">
            <a:xfrm flipH="1">
              <a:off x="817562" y="4905375"/>
              <a:ext cx="3048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" name="Line 31"/>
            <p:cNvSpPr>
              <a:spLocks noChangeShapeType="1"/>
            </p:cNvSpPr>
            <p:nvPr/>
          </p:nvSpPr>
          <p:spPr bwMode="auto">
            <a:xfrm flipH="1">
              <a:off x="360362" y="5514975"/>
              <a:ext cx="3048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" name="Oval 32"/>
            <p:cNvSpPr>
              <a:spLocks noChangeArrowheads="1"/>
            </p:cNvSpPr>
            <p:nvPr/>
          </p:nvSpPr>
          <p:spPr bwMode="auto">
            <a:xfrm>
              <a:off x="1503362" y="52101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3" name="Oval 33"/>
            <p:cNvSpPr>
              <a:spLocks noChangeArrowheads="1"/>
            </p:cNvSpPr>
            <p:nvPr/>
          </p:nvSpPr>
          <p:spPr bwMode="auto">
            <a:xfrm>
              <a:off x="1960562" y="57435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4" name="Line 34"/>
            <p:cNvSpPr>
              <a:spLocks noChangeShapeType="1"/>
            </p:cNvSpPr>
            <p:nvPr/>
          </p:nvSpPr>
          <p:spPr bwMode="auto">
            <a:xfrm>
              <a:off x="1350962" y="4981575"/>
              <a:ext cx="2286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5" name="Line 35"/>
            <p:cNvSpPr>
              <a:spLocks noChangeShapeType="1"/>
            </p:cNvSpPr>
            <p:nvPr/>
          </p:nvSpPr>
          <p:spPr bwMode="auto">
            <a:xfrm>
              <a:off x="1808162" y="5438775"/>
              <a:ext cx="2286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" name="Oval 36"/>
            <p:cNvSpPr>
              <a:spLocks noChangeArrowheads="1"/>
            </p:cNvSpPr>
            <p:nvPr/>
          </p:nvSpPr>
          <p:spPr bwMode="auto">
            <a:xfrm>
              <a:off x="817562" y="58197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57" name="Line 37"/>
            <p:cNvSpPr>
              <a:spLocks noChangeShapeType="1"/>
            </p:cNvSpPr>
            <p:nvPr/>
          </p:nvSpPr>
          <p:spPr bwMode="auto">
            <a:xfrm>
              <a:off x="817562" y="5514975"/>
              <a:ext cx="152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2869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</a:t>
            </a:r>
            <a:r>
              <a:rPr lang="en-US" dirty="0"/>
              <a:t>of Data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Based on </a:t>
            </a:r>
            <a:r>
              <a:rPr lang="en-US" dirty="0" smtClean="0"/>
              <a:t>Existence:</a:t>
            </a:r>
            <a:endParaRPr lang="en-US" dirty="0"/>
          </a:p>
          <a:p>
            <a:pPr lvl="1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Physical</a:t>
            </a:r>
            <a:r>
              <a:rPr lang="en-US" dirty="0" smtClean="0"/>
              <a:t> data </a:t>
            </a:r>
            <a:r>
              <a:rPr lang="en-US" dirty="0"/>
              <a:t>structures</a:t>
            </a:r>
          </a:p>
          <a:p>
            <a:pPr lvl="2"/>
            <a:r>
              <a:rPr lang="en-US" dirty="0" smtClean="0"/>
              <a:t>Can be created independently</a:t>
            </a:r>
          </a:p>
          <a:p>
            <a:pPr lvl="3"/>
            <a:r>
              <a:rPr lang="en-US" dirty="0" smtClean="0"/>
              <a:t>Array</a:t>
            </a:r>
            <a:endParaRPr lang="en-US" dirty="0"/>
          </a:p>
          <a:p>
            <a:pPr lvl="3"/>
            <a:r>
              <a:rPr lang="en-US" dirty="0" smtClean="0"/>
              <a:t>Linked List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Logical </a:t>
            </a:r>
            <a:r>
              <a:rPr lang="en-US" dirty="0" smtClean="0"/>
              <a:t>data structures</a:t>
            </a:r>
          </a:p>
          <a:p>
            <a:pPr lvl="2"/>
            <a:r>
              <a:rPr lang="en-US" dirty="0" smtClean="0"/>
              <a:t>Can’t </a:t>
            </a:r>
            <a:r>
              <a:rPr lang="en-US" dirty="0"/>
              <a:t>be created independently</a:t>
            </a:r>
          </a:p>
          <a:p>
            <a:pPr lvl="3"/>
            <a:r>
              <a:rPr lang="en-US" dirty="0" smtClean="0"/>
              <a:t>All others e.g. </a:t>
            </a:r>
          </a:p>
          <a:p>
            <a:pPr lvl="3"/>
            <a:r>
              <a:rPr lang="en-US" dirty="0"/>
              <a:t>stack, </a:t>
            </a:r>
            <a:r>
              <a:rPr lang="en-US" dirty="0" smtClean="0"/>
              <a:t>queues, trees, graphs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5" name="Group 49"/>
          <p:cNvGrpSpPr>
            <a:grpSpLocks/>
          </p:cNvGrpSpPr>
          <p:nvPr/>
        </p:nvGrpSpPr>
        <p:grpSpPr bwMode="auto">
          <a:xfrm>
            <a:off x="5404530" y="3375156"/>
            <a:ext cx="3623379" cy="361113"/>
            <a:chOff x="893762" y="2390775"/>
            <a:chExt cx="4876800" cy="533402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893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1503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2112963" y="2390777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722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3332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3941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4551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51609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  <p:grpSp>
        <p:nvGrpSpPr>
          <p:cNvPr id="17" name="Group 50"/>
          <p:cNvGrpSpPr>
            <a:grpSpLocks/>
          </p:cNvGrpSpPr>
          <p:nvPr/>
        </p:nvGrpSpPr>
        <p:grpSpPr bwMode="auto">
          <a:xfrm>
            <a:off x="5590872" y="3805067"/>
            <a:ext cx="3431118" cy="299520"/>
            <a:chOff x="2874962" y="3609975"/>
            <a:chExt cx="4572000" cy="533400"/>
          </a:xfrm>
        </p:grpSpPr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28749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>
              <a:off x="34845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38655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44751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48561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7" name="Line 23"/>
            <p:cNvSpPr>
              <a:spLocks noChangeShapeType="1"/>
            </p:cNvSpPr>
            <p:nvPr/>
          </p:nvSpPr>
          <p:spPr bwMode="auto">
            <a:xfrm>
              <a:off x="54657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5846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9" name="Line 25"/>
            <p:cNvSpPr>
              <a:spLocks noChangeShapeType="1"/>
            </p:cNvSpPr>
            <p:nvPr/>
          </p:nvSpPr>
          <p:spPr bwMode="auto">
            <a:xfrm>
              <a:off x="6456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>
              <a:off x="6837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212350" y="4734045"/>
            <a:ext cx="2693390" cy="1526650"/>
            <a:chOff x="5898838" y="4629541"/>
            <a:chExt cx="2693390" cy="1526650"/>
          </a:xfrm>
        </p:grpSpPr>
        <p:grpSp>
          <p:nvGrpSpPr>
            <p:cNvPr id="31" name="Group 53"/>
            <p:cNvGrpSpPr>
              <a:grpSpLocks/>
            </p:cNvGrpSpPr>
            <p:nvPr/>
          </p:nvGrpSpPr>
          <p:grpSpPr bwMode="auto">
            <a:xfrm>
              <a:off x="6257913" y="4629541"/>
              <a:ext cx="896995" cy="950907"/>
              <a:chOff x="6761162" y="4486275"/>
              <a:chExt cx="1676400" cy="1866900"/>
            </a:xfrm>
          </p:grpSpPr>
          <p:sp>
            <p:nvSpPr>
              <p:cNvPr id="32" name="AutoShape 41"/>
              <p:cNvSpPr>
                <a:spLocks noChangeArrowheads="1"/>
              </p:cNvSpPr>
              <p:nvPr/>
            </p:nvSpPr>
            <p:spPr bwMode="auto">
              <a:xfrm>
                <a:off x="7065962" y="4981575"/>
                <a:ext cx="1219200" cy="1371600"/>
              </a:xfrm>
              <a:prstGeom prst="flowChartMagneticDisk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33" name="Freeform 42"/>
              <p:cNvSpPr>
                <a:spLocks/>
              </p:cNvSpPr>
              <p:nvPr/>
            </p:nvSpPr>
            <p:spPr bwMode="auto">
              <a:xfrm>
                <a:off x="6761162" y="4575175"/>
                <a:ext cx="723900" cy="635000"/>
              </a:xfrm>
              <a:custGeom>
                <a:avLst/>
                <a:gdLst>
                  <a:gd name="T0" fmla="*/ 0 w 456"/>
                  <a:gd name="T1" fmla="*/ 2147483647 h 400"/>
                  <a:gd name="T2" fmla="*/ 2147483647 w 456"/>
                  <a:gd name="T3" fmla="*/ 2147483647 h 400"/>
                  <a:gd name="T4" fmla="*/ 2147483647 w 456"/>
                  <a:gd name="T5" fmla="*/ 2147483647 h 400"/>
                  <a:gd name="T6" fmla="*/ 0 60000 65536"/>
                  <a:gd name="T7" fmla="*/ 0 60000 65536"/>
                  <a:gd name="T8" fmla="*/ 0 60000 65536"/>
                  <a:gd name="T9" fmla="*/ 0 w 456"/>
                  <a:gd name="T10" fmla="*/ 0 h 400"/>
                  <a:gd name="T11" fmla="*/ 456 w 456"/>
                  <a:gd name="T12" fmla="*/ 400 h 4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6" h="400">
                    <a:moveTo>
                      <a:pt x="0" y="16"/>
                    </a:moveTo>
                    <a:cubicBezTo>
                      <a:pt x="156" y="8"/>
                      <a:pt x="312" y="0"/>
                      <a:pt x="384" y="64"/>
                    </a:cubicBezTo>
                    <a:cubicBezTo>
                      <a:pt x="456" y="128"/>
                      <a:pt x="424" y="344"/>
                      <a:pt x="432" y="40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" name="Freeform 43"/>
              <p:cNvSpPr>
                <a:spLocks/>
              </p:cNvSpPr>
              <p:nvPr/>
            </p:nvSpPr>
            <p:spPr bwMode="auto">
              <a:xfrm>
                <a:off x="7726362" y="4486275"/>
                <a:ext cx="711200" cy="723900"/>
              </a:xfrm>
              <a:custGeom>
                <a:avLst/>
                <a:gdLst>
                  <a:gd name="T0" fmla="*/ 2147483647 w 448"/>
                  <a:gd name="T1" fmla="*/ 2147483647 h 456"/>
                  <a:gd name="T2" fmla="*/ 2147483647 w 448"/>
                  <a:gd name="T3" fmla="*/ 2147483647 h 456"/>
                  <a:gd name="T4" fmla="*/ 2147483647 w 448"/>
                  <a:gd name="T5" fmla="*/ 2147483647 h 456"/>
                  <a:gd name="T6" fmla="*/ 0 60000 65536"/>
                  <a:gd name="T7" fmla="*/ 0 60000 65536"/>
                  <a:gd name="T8" fmla="*/ 0 60000 65536"/>
                  <a:gd name="T9" fmla="*/ 0 w 448"/>
                  <a:gd name="T10" fmla="*/ 0 h 456"/>
                  <a:gd name="T11" fmla="*/ 448 w 448"/>
                  <a:gd name="T12" fmla="*/ 456 h 45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48" h="456">
                    <a:moveTo>
                      <a:pt x="64" y="456"/>
                    </a:moveTo>
                    <a:cubicBezTo>
                      <a:pt x="32" y="300"/>
                      <a:pt x="0" y="144"/>
                      <a:pt x="64" y="72"/>
                    </a:cubicBezTo>
                    <a:cubicBezTo>
                      <a:pt x="128" y="0"/>
                      <a:pt x="384" y="32"/>
                      <a:pt x="448" y="2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5" name="Group 52"/>
            <p:cNvGrpSpPr>
              <a:grpSpLocks/>
            </p:cNvGrpSpPr>
            <p:nvPr/>
          </p:nvGrpSpPr>
          <p:grpSpPr bwMode="auto">
            <a:xfrm>
              <a:off x="5898838" y="5669681"/>
              <a:ext cx="1834763" cy="486510"/>
              <a:chOff x="2798762" y="4981575"/>
              <a:chExt cx="3429000" cy="838200"/>
            </a:xfrm>
          </p:grpSpPr>
          <p:sp>
            <p:nvSpPr>
              <p:cNvPr id="36" name="AutoShape 38"/>
              <p:cNvSpPr>
                <a:spLocks noChangeArrowheads="1"/>
              </p:cNvSpPr>
              <p:nvPr/>
            </p:nvSpPr>
            <p:spPr bwMode="auto">
              <a:xfrm>
                <a:off x="3332162" y="4981575"/>
                <a:ext cx="2362200" cy="838200"/>
              </a:xfrm>
              <a:prstGeom prst="flowChartMagneticDrum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37" name="Line 39"/>
              <p:cNvSpPr>
                <a:spLocks noChangeShapeType="1"/>
              </p:cNvSpPr>
              <p:nvPr/>
            </p:nvSpPr>
            <p:spPr bwMode="auto">
              <a:xfrm>
                <a:off x="2798762" y="5438775"/>
                <a:ext cx="838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8" name="Line 40"/>
              <p:cNvSpPr>
                <a:spLocks noChangeShapeType="1"/>
              </p:cNvSpPr>
              <p:nvPr/>
            </p:nvSpPr>
            <p:spPr bwMode="auto">
              <a:xfrm>
                <a:off x="5313362" y="5438775"/>
                <a:ext cx="914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9" name="Group 51"/>
            <p:cNvGrpSpPr>
              <a:grpSpLocks/>
            </p:cNvGrpSpPr>
            <p:nvPr/>
          </p:nvGrpSpPr>
          <p:grpSpPr bwMode="auto">
            <a:xfrm>
              <a:off x="7450598" y="4736596"/>
              <a:ext cx="1141630" cy="840336"/>
              <a:chOff x="131762" y="4676775"/>
              <a:chExt cx="2133600" cy="1447800"/>
            </a:xfrm>
          </p:grpSpPr>
          <p:sp>
            <p:nvSpPr>
              <p:cNvPr id="40" name="Oval 27"/>
              <p:cNvSpPr>
                <a:spLocks noChangeArrowheads="1"/>
              </p:cNvSpPr>
              <p:nvPr/>
            </p:nvSpPr>
            <p:spPr bwMode="auto">
              <a:xfrm>
                <a:off x="1046162" y="4676775"/>
                <a:ext cx="304800" cy="3048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41" name="Oval 28"/>
              <p:cNvSpPr>
                <a:spLocks noChangeArrowheads="1"/>
              </p:cNvSpPr>
              <p:nvPr/>
            </p:nvSpPr>
            <p:spPr bwMode="auto">
              <a:xfrm>
                <a:off x="588962" y="5210175"/>
                <a:ext cx="304800" cy="3048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42" name="Oval 29"/>
              <p:cNvSpPr>
                <a:spLocks noChangeArrowheads="1"/>
              </p:cNvSpPr>
              <p:nvPr/>
            </p:nvSpPr>
            <p:spPr bwMode="auto">
              <a:xfrm>
                <a:off x="131762" y="5743575"/>
                <a:ext cx="304800" cy="3048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43" name="Line 30"/>
              <p:cNvSpPr>
                <a:spLocks noChangeShapeType="1"/>
              </p:cNvSpPr>
              <p:nvPr/>
            </p:nvSpPr>
            <p:spPr bwMode="auto">
              <a:xfrm flipH="1">
                <a:off x="817562" y="4905375"/>
                <a:ext cx="30480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4" name="Line 31"/>
              <p:cNvSpPr>
                <a:spLocks noChangeShapeType="1"/>
              </p:cNvSpPr>
              <p:nvPr/>
            </p:nvSpPr>
            <p:spPr bwMode="auto">
              <a:xfrm flipH="1">
                <a:off x="360362" y="5514975"/>
                <a:ext cx="304800" cy="3048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5" name="Oval 32"/>
              <p:cNvSpPr>
                <a:spLocks noChangeArrowheads="1"/>
              </p:cNvSpPr>
              <p:nvPr/>
            </p:nvSpPr>
            <p:spPr bwMode="auto">
              <a:xfrm>
                <a:off x="1503362" y="5210175"/>
                <a:ext cx="304800" cy="3048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46" name="Oval 33"/>
              <p:cNvSpPr>
                <a:spLocks noChangeArrowheads="1"/>
              </p:cNvSpPr>
              <p:nvPr/>
            </p:nvSpPr>
            <p:spPr bwMode="auto">
              <a:xfrm>
                <a:off x="1960562" y="5743575"/>
                <a:ext cx="304800" cy="3048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47" name="Line 34"/>
              <p:cNvSpPr>
                <a:spLocks noChangeShapeType="1"/>
              </p:cNvSpPr>
              <p:nvPr/>
            </p:nvSpPr>
            <p:spPr bwMode="auto">
              <a:xfrm>
                <a:off x="1350962" y="4981575"/>
                <a:ext cx="22860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8" name="Line 35"/>
              <p:cNvSpPr>
                <a:spLocks noChangeShapeType="1"/>
              </p:cNvSpPr>
              <p:nvPr/>
            </p:nvSpPr>
            <p:spPr bwMode="auto">
              <a:xfrm>
                <a:off x="1808162" y="5438775"/>
                <a:ext cx="22860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9" name="Oval 36"/>
              <p:cNvSpPr>
                <a:spLocks noChangeArrowheads="1"/>
              </p:cNvSpPr>
              <p:nvPr/>
            </p:nvSpPr>
            <p:spPr bwMode="auto">
              <a:xfrm>
                <a:off x="817562" y="5819775"/>
                <a:ext cx="304800" cy="3048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50" name="Line 37"/>
              <p:cNvSpPr>
                <a:spLocks noChangeShapeType="1"/>
              </p:cNvSpPr>
              <p:nvPr/>
            </p:nvSpPr>
            <p:spPr bwMode="auto">
              <a:xfrm>
                <a:off x="817562" y="5514975"/>
                <a:ext cx="152400" cy="3048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49837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</a:t>
            </a:r>
            <a:r>
              <a:rPr lang="en-US" dirty="0"/>
              <a:t>of Data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Based on Memory Allocation:</a:t>
            </a:r>
          </a:p>
          <a:p>
            <a:pPr lvl="1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Static</a:t>
            </a:r>
            <a:r>
              <a:rPr lang="en-US" dirty="0"/>
              <a:t> (or fixed sized) data structures</a:t>
            </a:r>
          </a:p>
          <a:p>
            <a:pPr lvl="2"/>
            <a:r>
              <a:rPr lang="en-US" dirty="0"/>
              <a:t>Such as arrays</a:t>
            </a:r>
          </a:p>
          <a:p>
            <a:pPr lvl="1"/>
            <a:endParaRPr lang="en-US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Dynamic</a:t>
            </a:r>
            <a:r>
              <a:rPr lang="en-US" dirty="0" smtClean="0"/>
              <a:t> </a:t>
            </a:r>
            <a:r>
              <a:rPr lang="en-US" dirty="0"/>
              <a:t>data structures (change size as needed)</a:t>
            </a:r>
          </a:p>
          <a:p>
            <a:pPr lvl="2"/>
            <a:r>
              <a:rPr lang="en-US" dirty="0"/>
              <a:t>Such as Linked </a:t>
            </a:r>
            <a:r>
              <a:rPr lang="en-US" dirty="0" smtClean="0"/>
              <a:t>Lists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5" name="Group 49"/>
          <p:cNvGrpSpPr>
            <a:grpSpLocks/>
          </p:cNvGrpSpPr>
          <p:nvPr/>
        </p:nvGrpSpPr>
        <p:grpSpPr bwMode="auto">
          <a:xfrm>
            <a:off x="5203066" y="3179213"/>
            <a:ext cx="3623379" cy="361113"/>
            <a:chOff x="893762" y="2390775"/>
            <a:chExt cx="4876800" cy="533402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893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1503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2112963" y="2390777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722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3332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3941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4551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51609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  <p:grpSp>
        <p:nvGrpSpPr>
          <p:cNvPr id="14" name="Group 50"/>
          <p:cNvGrpSpPr>
            <a:grpSpLocks/>
          </p:cNvGrpSpPr>
          <p:nvPr/>
        </p:nvGrpSpPr>
        <p:grpSpPr bwMode="auto">
          <a:xfrm>
            <a:off x="5203066" y="4863159"/>
            <a:ext cx="3431118" cy="299520"/>
            <a:chOff x="2874962" y="3609975"/>
            <a:chExt cx="4572000" cy="533400"/>
          </a:xfrm>
        </p:grpSpPr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28749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6" name="Line 19"/>
            <p:cNvSpPr>
              <a:spLocks noChangeShapeType="1"/>
            </p:cNvSpPr>
            <p:nvPr/>
          </p:nvSpPr>
          <p:spPr bwMode="auto">
            <a:xfrm>
              <a:off x="34845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38655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>
              <a:off x="44751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Rectangle 22"/>
            <p:cNvSpPr>
              <a:spLocks noChangeArrowheads="1"/>
            </p:cNvSpPr>
            <p:nvPr/>
          </p:nvSpPr>
          <p:spPr bwMode="auto">
            <a:xfrm>
              <a:off x="48561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0" name="Line 23"/>
            <p:cNvSpPr>
              <a:spLocks noChangeShapeType="1"/>
            </p:cNvSpPr>
            <p:nvPr/>
          </p:nvSpPr>
          <p:spPr bwMode="auto">
            <a:xfrm>
              <a:off x="54657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Rectangle 24"/>
            <p:cNvSpPr>
              <a:spLocks noChangeArrowheads="1"/>
            </p:cNvSpPr>
            <p:nvPr/>
          </p:nvSpPr>
          <p:spPr bwMode="auto">
            <a:xfrm>
              <a:off x="5846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  <p:sp>
          <p:nvSpPr>
            <p:cNvPr id="22" name="Line 25"/>
            <p:cNvSpPr>
              <a:spLocks noChangeShapeType="1"/>
            </p:cNvSpPr>
            <p:nvPr/>
          </p:nvSpPr>
          <p:spPr bwMode="auto">
            <a:xfrm>
              <a:off x="6456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Rectangle 26"/>
            <p:cNvSpPr>
              <a:spLocks noChangeArrowheads="1"/>
            </p:cNvSpPr>
            <p:nvPr/>
          </p:nvSpPr>
          <p:spPr bwMode="auto">
            <a:xfrm>
              <a:off x="6837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Georg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581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805</TotalTime>
  <Words>454</Words>
  <Application>Microsoft Office PowerPoint</Application>
  <PresentationFormat>On-screen Show (4:3)</PresentationFormat>
  <Paragraphs>109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Introduction to Data Structure</vt:lpstr>
      <vt:lpstr>What is Data?</vt:lpstr>
      <vt:lpstr>What are Data Type?</vt:lpstr>
      <vt:lpstr>What are Data Structures?</vt:lpstr>
      <vt:lpstr>Importance of Data Structures</vt:lpstr>
      <vt:lpstr>List of Data Structures</vt:lpstr>
      <vt:lpstr>Classification of Data Structures</vt:lpstr>
      <vt:lpstr>Classification of Data Structures</vt:lpstr>
      <vt:lpstr>Classification of Data Structures</vt:lpstr>
      <vt:lpstr>Operations on Data Structures</vt:lpstr>
      <vt:lpstr>Operations on Data Structures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155</cp:revision>
  <dcterms:created xsi:type="dcterms:W3CDTF">2019-05-22T20:50:59Z</dcterms:created>
  <dcterms:modified xsi:type="dcterms:W3CDTF">2019-11-30T18:01:26Z</dcterms:modified>
</cp:coreProperties>
</file>