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slides/slide263.xml" ContentType="application/vnd.openxmlformats-officedocument.presentationml.slide+xml"/>
  <Override PartName="/ppt/slides/slide264.xml" ContentType="application/vnd.openxmlformats-officedocument.presentationml.slide+xml"/>
  <Override PartName="/ppt/slides/slide265.xml" ContentType="application/vnd.openxmlformats-officedocument.presentationml.slide+xml"/>
  <Override PartName="/ppt/slides/slide266.xml" ContentType="application/vnd.openxmlformats-officedocument.presentationml.slide+xml"/>
  <Override PartName="/ppt/slides/slide267.xml" ContentType="application/vnd.openxmlformats-officedocument.presentationml.slide+xml"/>
  <Override PartName="/ppt/slides/slide268.xml" ContentType="application/vnd.openxmlformats-officedocument.presentationml.slide+xml"/>
  <Override PartName="/ppt/slides/slide269.xml" ContentType="application/vnd.openxmlformats-officedocument.presentationml.slide+xml"/>
  <Override PartName="/ppt/slides/slide270.xml" ContentType="application/vnd.openxmlformats-officedocument.presentationml.slide+xml"/>
  <Override PartName="/ppt/slides/slide271.xml" ContentType="application/vnd.openxmlformats-officedocument.presentationml.slide+xml"/>
  <Override PartName="/ppt/slides/slide272.xml" ContentType="application/vnd.openxmlformats-officedocument.presentationml.slide+xml"/>
  <Override PartName="/ppt/slides/slide27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75"/>
  </p:notesMasterIdLst>
  <p:sldIdLst>
    <p:sldId id="505" r:id="rId2"/>
    <p:sldId id="507" r:id="rId3"/>
    <p:sldId id="508" r:id="rId4"/>
    <p:sldId id="509" r:id="rId5"/>
    <p:sldId id="510" r:id="rId6"/>
    <p:sldId id="511" r:id="rId7"/>
    <p:sldId id="512" r:id="rId8"/>
    <p:sldId id="530" r:id="rId9"/>
    <p:sldId id="515" r:id="rId10"/>
    <p:sldId id="516" r:id="rId11"/>
    <p:sldId id="513" r:id="rId12"/>
    <p:sldId id="517" r:id="rId13"/>
    <p:sldId id="518" r:id="rId14"/>
    <p:sldId id="519" r:id="rId15"/>
    <p:sldId id="520" r:id="rId16"/>
    <p:sldId id="521" r:id="rId17"/>
    <p:sldId id="522" r:id="rId18"/>
    <p:sldId id="523" r:id="rId19"/>
    <p:sldId id="524" r:id="rId20"/>
    <p:sldId id="525" r:id="rId21"/>
    <p:sldId id="526" r:id="rId22"/>
    <p:sldId id="531" r:id="rId23"/>
    <p:sldId id="527" r:id="rId24"/>
    <p:sldId id="528" r:id="rId25"/>
    <p:sldId id="529" r:id="rId26"/>
    <p:sldId id="533" r:id="rId27"/>
    <p:sldId id="653" r:id="rId28"/>
    <p:sldId id="654" r:id="rId29"/>
    <p:sldId id="655" r:id="rId30"/>
    <p:sldId id="656" r:id="rId31"/>
    <p:sldId id="657" r:id="rId32"/>
    <p:sldId id="658" r:id="rId33"/>
    <p:sldId id="659" r:id="rId34"/>
    <p:sldId id="660" r:id="rId35"/>
    <p:sldId id="662" r:id="rId36"/>
    <p:sldId id="663" r:id="rId37"/>
    <p:sldId id="664" r:id="rId38"/>
    <p:sldId id="665" r:id="rId39"/>
    <p:sldId id="666" r:id="rId40"/>
    <p:sldId id="667" r:id="rId41"/>
    <p:sldId id="668" r:id="rId42"/>
    <p:sldId id="669" r:id="rId43"/>
    <p:sldId id="670" r:id="rId44"/>
    <p:sldId id="671" r:id="rId45"/>
    <p:sldId id="672" r:id="rId46"/>
    <p:sldId id="673" r:id="rId47"/>
    <p:sldId id="674" r:id="rId48"/>
    <p:sldId id="675" r:id="rId49"/>
    <p:sldId id="676" r:id="rId50"/>
    <p:sldId id="677" r:id="rId51"/>
    <p:sldId id="678" r:id="rId52"/>
    <p:sldId id="679" r:id="rId53"/>
    <p:sldId id="680" r:id="rId54"/>
    <p:sldId id="681" r:id="rId55"/>
    <p:sldId id="682" r:id="rId56"/>
    <p:sldId id="683" r:id="rId57"/>
    <p:sldId id="684" r:id="rId58"/>
    <p:sldId id="685" r:id="rId59"/>
    <p:sldId id="686" r:id="rId60"/>
    <p:sldId id="687" r:id="rId61"/>
    <p:sldId id="688" r:id="rId62"/>
    <p:sldId id="689" r:id="rId63"/>
    <p:sldId id="690" r:id="rId64"/>
    <p:sldId id="691" r:id="rId65"/>
    <p:sldId id="692" r:id="rId66"/>
    <p:sldId id="693" r:id="rId67"/>
    <p:sldId id="694" r:id="rId68"/>
    <p:sldId id="695" r:id="rId69"/>
    <p:sldId id="696" r:id="rId70"/>
    <p:sldId id="697" r:id="rId71"/>
    <p:sldId id="698" r:id="rId72"/>
    <p:sldId id="699" r:id="rId73"/>
    <p:sldId id="700" r:id="rId74"/>
    <p:sldId id="701" r:id="rId75"/>
    <p:sldId id="702" r:id="rId76"/>
    <p:sldId id="703" r:id="rId77"/>
    <p:sldId id="704" r:id="rId78"/>
    <p:sldId id="705" r:id="rId79"/>
    <p:sldId id="706" r:id="rId80"/>
    <p:sldId id="707" r:id="rId81"/>
    <p:sldId id="708" r:id="rId82"/>
    <p:sldId id="709" r:id="rId83"/>
    <p:sldId id="710" r:id="rId84"/>
    <p:sldId id="711" r:id="rId85"/>
    <p:sldId id="712" r:id="rId86"/>
    <p:sldId id="713" r:id="rId87"/>
    <p:sldId id="714" r:id="rId88"/>
    <p:sldId id="715" r:id="rId89"/>
    <p:sldId id="716" r:id="rId90"/>
    <p:sldId id="717" r:id="rId91"/>
    <p:sldId id="718" r:id="rId92"/>
    <p:sldId id="719" r:id="rId93"/>
    <p:sldId id="720" r:id="rId94"/>
    <p:sldId id="721" r:id="rId95"/>
    <p:sldId id="722" r:id="rId96"/>
    <p:sldId id="723" r:id="rId97"/>
    <p:sldId id="724" r:id="rId98"/>
    <p:sldId id="725" r:id="rId99"/>
    <p:sldId id="726" r:id="rId100"/>
    <p:sldId id="727" r:id="rId101"/>
    <p:sldId id="728" r:id="rId102"/>
    <p:sldId id="729" r:id="rId103"/>
    <p:sldId id="730" r:id="rId104"/>
    <p:sldId id="731" r:id="rId105"/>
    <p:sldId id="779" r:id="rId106"/>
    <p:sldId id="732" r:id="rId107"/>
    <p:sldId id="733" r:id="rId108"/>
    <p:sldId id="734" r:id="rId109"/>
    <p:sldId id="735" r:id="rId110"/>
    <p:sldId id="736" r:id="rId111"/>
    <p:sldId id="737" r:id="rId112"/>
    <p:sldId id="738" r:id="rId113"/>
    <p:sldId id="739" r:id="rId114"/>
    <p:sldId id="740" r:id="rId115"/>
    <p:sldId id="741" r:id="rId116"/>
    <p:sldId id="742" r:id="rId117"/>
    <p:sldId id="743" r:id="rId118"/>
    <p:sldId id="744" r:id="rId119"/>
    <p:sldId id="745" r:id="rId120"/>
    <p:sldId id="746" r:id="rId121"/>
    <p:sldId id="747" r:id="rId122"/>
    <p:sldId id="748" r:id="rId123"/>
    <p:sldId id="749" r:id="rId124"/>
    <p:sldId id="750" r:id="rId125"/>
    <p:sldId id="751" r:id="rId126"/>
    <p:sldId id="752" r:id="rId127"/>
    <p:sldId id="753" r:id="rId128"/>
    <p:sldId id="754" r:id="rId129"/>
    <p:sldId id="755" r:id="rId130"/>
    <p:sldId id="756" r:id="rId131"/>
    <p:sldId id="757" r:id="rId132"/>
    <p:sldId id="758" r:id="rId133"/>
    <p:sldId id="759" r:id="rId134"/>
    <p:sldId id="760" r:id="rId135"/>
    <p:sldId id="761" r:id="rId136"/>
    <p:sldId id="762" r:id="rId137"/>
    <p:sldId id="763" r:id="rId138"/>
    <p:sldId id="764" r:id="rId139"/>
    <p:sldId id="765" r:id="rId140"/>
    <p:sldId id="766" r:id="rId141"/>
    <p:sldId id="767" r:id="rId142"/>
    <p:sldId id="768" r:id="rId143"/>
    <p:sldId id="769" r:id="rId144"/>
    <p:sldId id="770" r:id="rId145"/>
    <p:sldId id="780" r:id="rId146"/>
    <p:sldId id="771" r:id="rId147"/>
    <p:sldId id="772" r:id="rId148"/>
    <p:sldId id="773" r:id="rId149"/>
    <p:sldId id="774" r:id="rId150"/>
    <p:sldId id="775" r:id="rId151"/>
    <p:sldId id="776" r:id="rId152"/>
    <p:sldId id="777" r:id="rId153"/>
    <p:sldId id="778" r:id="rId154"/>
    <p:sldId id="532" r:id="rId155"/>
    <p:sldId id="534" r:id="rId156"/>
    <p:sldId id="535" r:id="rId157"/>
    <p:sldId id="536" r:id="rId158"/>
    <p:sldId id="538" r:id="rId159"/>
    <p:sldId id="537" r:id="rId160"/>
    <p:sldId id="539" r:id="rId161"/>
    <p:sldId id="540" r:id="rId162"/>
    <p:sldId id="562" r:id="rId163"/>
    <p:sldId id="541" r:id="rId164"/>
    <p:sldId id="542" r:id="rId165"/>
    <p:sldId id="543" r:id="rId166"/>
    <p:sldId id="544" r:id="rId167"/>
    <p:sldId id="545" r:id="rId168"/>
    <p:sldId id="546" r:id="rId169"/>
    <p:sldId id="547" r:id="rId170"/>
    <p:sldId id="548" r:id="rId171"/>
    <p:sldId id="549" r:id="rId172"/>
    <p:sldId id="550" r:id="rId173"/>
    <p:sldId id="551" r:id="rId174"/>
    <p:sldId id="552" r:id="rId175"/>
    <p:sldId id="553" r:id="rId176"/>
    <p:sldId id="554" r:id="rId177"/>
    <p:sldId id="555" r:id="rId178"/>
    <p:sldId id="556" r:id="rId179"/>
    <p:sldId id="557" r:id="rId180"/>
    <p:sldId id="558" r:id="rId181"/>
    <p:sldId id="559" r:id="rId182"/>
    <p:sldId id="560" r:id="rId183"/>
    <p:sldId id="561" r:id="rId184"/>
    <p:sldId id="563" r:id="rId185"/>
    <p:sldId id="564" r:id="rId186"/>
    <p:sldId id="565" r:id="rId187"/>
    <p:sldId id="566" r:id="rId188"/>
    <p:sldId id="567" r:id="rId189"/>
    <p:sldId id="568" r:id="rId190"/>
    <p:sldId id="569" r:id="rId191"/>
    <p:sldId id="570" r:id="rId192"/>
    <p:sldId id="571" r:id="rId193"/>
    <p:sldId id="572" r:id="rId194"/>
    <p:sldId id="573" r:id="rId195"/>
    <p:sldId id="574" r:id="rId196"/>
    <p:sldId id="575" r:id="rId197"/>
    <p:sldId id="576" r:id="rId198"/>
    <p:sldId id="577" r:id="rId199"/>
    <p:sldId id="578" r:id="rId200"/>
    <p:sldId id="579" r:id="rId201"/>
    <p:sldId id="580" r:id="rId202"/>
    <p:sldId id="581" r:id="rId203"/>
    <p:sldId id="582" r:id="rId204"/>
    <p:sldId id="584" r:id="rId205"/>
    <p:sldId id="585" r:id="rId206"/>
    <p:sldId id="586" r:id="rId207"/>
    <p:sldId id="587" r:id="rId208"/>
    <p:sldId id="588" r:id="rId209"/>
    <p:sldId id="589" r:id="rId210"/>
    <p:sldId id="590" r:id="rId211"/>
    <p:sldId id="591" r:id="rId212"/>
    <p:sldId id="592" r:id="rId213"/>
    <p:sldId id="593" r:id="rId214"/>
    <p:sldId id="594" r:id="rId215"/>
    <p:sldId id="595" r:id="rId216"/>
    <p:sldId id="596" r:id="rId217"/>
    <p:sldId id="597" r:id="rId218"/>
    <p:sldId id="598" r:id="rId219"/>
    <p:sldId id="599" r:id="rId220"/>
    <p:sldId id="600" r:id="rId221"/>
    <p:sldId id="601" r:id="rId222"/>
    <p:sldId id="602" r:id="rId223"/>
    <p:sldId id="603" r:id="rId224"/>
    <p:sldId id="604" r:id="rId225"/>
    <p:sldId id="605" r:id="rId226"/>
    <p:sldId id="606" r:id="rId227"/>
    <p:sldId id="607" r:id="rId228"/>
    <p:sldId id="608" r:id="rId229"/>
    <p:sldId id="609" r:id="rId230"/>
    <p:sldId id="610" r:id="rId231"/>
    <p:sldId id="611" r:id="rId232"/>
    <p:sldId id="612" r:id="rId233"/>
    <p:sldId id="613" r:id="rId234"/>
    <p:sldId id="614" r:id="rId235"/>
    <p:sldId id="615" r:id="rId236"/>
    <p:sldId id="616" r:id="rId237"/>
    <p:sldId id="617" r:id="rId238"/>
    <p:sldId id="618" r:id="rId239"/>
    <p:sldId id="619" r:id="rId240"/>
    <p:sldId id="620" r:id="rId241"/>
    <p:sldId id="621" r:id="rId242"/>
    <p:sldId id="622" r:id="rId243"/>
    <p:sldId id="623" r:id="rId244"/>
    <p:sldId id="624" r:id="rId245"/>
    <p:sldId id="625" r:id="rId246"/>
    <p:sldId id="626" r:id="rId247"/>
    <p:sldId id="627" r:id="rId248"/>
    <p:sldId id="628" r:id="rId249"/>
    <p:sldId id="629" r:id="rId250"/>
    <p:sldId id="630" r:id="rId251"/>
    <p:sldId id="631" r:id="rId252"/>
    <p:sldId id="632" r:id="rId253"/>
    <p:sldId id="633" r:id="rId254"/>
    <p:sldId id="634" r:id="rId255"/>
    <p:sldId id="635" r:id="rId256"/>
    <p:sldId id="636" r:id="rId257"/>
    <p:sldId id="637" r:id="rId258"/>
    <p:sldId id="638" r:id="rId259"/>
    <p:sldId id="639" r:id="rId260"/>
    <p:sldId id="640" r:id="rId261"/>
    <p:sldId id="641" r:id="rId262"/>
    <p:sldId id="642" r:id="rId263"/>
    <p:sldId id="643" r:id="rId264"/>
    <p:sldId id="644" r:id="rId265"/>
    <p:sldId id="645" r:id="rId266"/>
    <p:sldId id="646" r:id="rId267"/>
    <p:sldId id="647" r:id="rId268"/>
    <p:sldId id="648" r:id="rId269"/>
    <p:sldId id="649" r:id="rId270"/>
    <p:sldId id="650" r:id="rId271"/>
    <p:sldId id="651" r:id="rId272"/>
    <p:sldId id="652" r:id="rId273"/>
    <p:sldId id="506" r:id="rId27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63" Type="http://schemas.openxmlformats.org/officeDocument/2006/relationships/slide" Target="slides/slide62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226" Type="http://schemas.openxmlformats.org/officeDocument/2006/relationships/slide" Target="slides/slide225.xml"/><Relationship Id="rId268" Type="http://schemas.openxmlformats.org/officeDocument/2006/relationships/slide" Target="slides/slide267.xml"/><Relationship Id="rId32" Type="http://schemas.openxmlformats.org/officeDocument/2006/relationships/slide" Target="slides/slide31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181" Type="http://schemas.openxmlformats.org/officeDocument/2006/relationships/slide" Target="slides/slide180.xml"/><Relationship Id="rId237" Type="http://schemas.openxmlformats.org/officeDocument/2006/relationships/slide" Target="slides/slide236.xml"/><Relationship Id="rId258" Type="http://schemas.openxmlformats.org/officeDocument/2006/relationships/slide" Target="slides/slide257.xml"/><Relationship Id="rId279" Type="http://schemas.openxmlformats.org/officeDocument/2006/relationships/tableStyles" Target="tableStyles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71" Type="http://schemas.openxmlformats.org/officeDocument/2006/relationships/slide" Target="slides/slide170.xml"/><Relationship Id="rId192" Type="http://schemas.openxmlformats.org/officeDocument/2006/relationships/slide" Target="slides/slide191.xml"/><Relationship Id="rId206" Type="http://schemas.openxmlformats.org/officeDocument/2006/relationships/slide" Target="slides/slide205.xml"/><Relationship Id="rId227" Type="http://schemas.openxmlformats.org/officeDocument/2006/relationships/slide" Target="slides/slide226.xml"/><Relationship Id="rId248" Type="http://schemas.openxmlformats.org/officeDocument/2006/relationships/slide" Target="slides/slide247.xml"/><Relationship Id="rId269" Type="http://schemas.openxmlformats.org/officeDocument/2006/relationships/slide" Target="slides/slide268.xml"/><Relationship Id="rId12" Type="http://schemas.openxmlformats.org/officeDocument/2006/relationships/slide" Target="slides/slide11.xml"/><Relationship Id="rId33" Type="http://schemas.openxmlformats.org/officeDocument/2006/relationships/slide" Target="slides/slide32.xml"/><Relationship Id="rId108" Type="http://schemas.openxmlformats.org/officeDocument/2006/relationships/slide" Target="slides/slide107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5" Type="http://schemas.openxmlformats.org/officeDocument/2006/relationships/slide" Target="slides/slide74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61" Type="http://schemas.openxmlformats.org/officeDocument/2006/relationships/slide" Target="slides/slide160.xml"/><Relationship Id="rId182" Type="http://schemas.openxmlformats.org/officeDocument/2006/relationships/slide" Target="slides/slide181.xml"/><Relationship Id="rId217" Type="http://schemas.openxmlformats.org/officeDocument/2006/relationships/slide" Target="slides/slide216.xml"/><Relationship Id="rId6" Type="http://schemas.openxmlformats.org/officeDocument/2006/relationships/slide" Target="slides/slide5.xml"/><Relationship Id="rId238" Type="http://schemas.openxmlformats.org/officeDocument/2006/relationships/slide" Target="slides/slide237.xml"/><Relationship Id="rId259" Type="http://schemas.openxmlformats.org/officeDocument/2006/relationships/slide" Target="slides/slide258.xml"/><Relationship Id="rId23" Type="http://schemas.openxmlformats.org/officeDocument/2006/relationships/slide" Target="slides/slide22.xml"/><Relationship Id="rId119" Type="http://schemas.openxmlformats.org/officeDocument/2006/relationships/slide" Target="slides/slide118.xml"/><Relationship Id="rId270" Type="http://schemas.openxmlformats.org/officeDocument/2006/relationships/slide" Target="slides/slide269.xml"/><Relationship Id="rId44" Type="http://schemas.openxmlformats.org/officeDocument/2006/relationships/slide" Target="slides/slide43.xml"/><Relationship Id="rId65" Type="http://schemas.openxmlformats.org/officeDocument/2006/relationships/slide" Target="slides/slide64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51" Type="http://schemas.openxmlformats.org/officeDocument/2006/relationships/slide" Target="slides/slide150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207" Type="http://schemas.openxmlformats.org/officeDocument/2006/relationships/slide" Target="slides/slide206.xml"/><Relationship Id="rId228" Type="http://schemas.openxmlformats.org/officeDocument/2006/relationships/slide" Target="slides/slide227.xml"/><Relationship Id="rId249" Type="http://schemas.openxmlformats.org/officeDocument/2006/relationships/slide" Target="slides/slide248.xml"/><Relationship Id="rId13" Type="http://schemas.openxmlformats.org/officeDocument/2006/relationships/slide" Target="slides/slide12.xml"/><Relationship Id="rId109" Type="http://schemas.openxmlformats.org/officeDocument/2006/relationships/slide" Target="slides/slide108.xml"/><Relationship Id="rId260" Type="http://schemas.openxmlformats.org/officeDocument/2006/relationships/slide" Target="slides/slide259.xml"/><Relationship Id="rId34" Type="http://schemas.openxmlformats.org/officeDocument/2006/relationships/slide" Target="slides/slide33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20" Type="http://schemas.openxmlformats.org/officeDocument/2006/relationships/slide" Target="slides/slide119.xml"/><Relationship Id="rId141" Type="http://schemas.openxmlformats.org/officeDocument/2006/relationships/slide" Target="slides/slide140.xml"/><Relationship Id="rId7" Type="http://schemas.openxmlformats.org/officeDocument/2006/relationships/slide" Target="slides/slide6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18" Type="http://schemas.openxmlformats.org/officeDocument/2006/relationships/slide" Target="slides/slide217.xml"/><Relationship Id="rId239" Type="http://schemas.openxmlformats.org/officeDocument/2006/relationships/slide" Target="slides/slide238.xml"/><Relationship Id="rId250" Type="http://schemas.openxmlformats.org/officeDocument/2006/relationships/slide" Target="slides/slide249.xml"/><Relationship Id="rId271" Type="http://schemas.openxmlformats.org/officeDocument/2006/relationships/slide" Target="slides/slide270.xml"/><Relationship Id="rId24" Type="http://schemas.openxmlformats.org/officeDocument/2006/relationships/slide" Target="slides/slide23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31" Type="http://schemas.openxmlformats.org/officeDocument/2006/relationships/slide" Target="slides/slide130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208" Type="http://schemas.openxmlformats.org/officeDocument/2006/relationships/slide" Target="slides/slide207.xml"/><Relationship Id="rId229" Type="http://schemas.openxmlformats.org/officeDocument/2006/relationships/slide" Target="slides/slide228.xml"/><Relationship Id="rId240" Type="http://schemas.openxmlformats.org/officeDocument/2006/relationships/slide" Target="slides/slide239.xml"/><Relationship Id="rId261" Type="http://schemas.openxmlformats.org/officeDocument/2006/relationships/slide" Target="slides/slide260.xml"/><Relationship Id="rId14" Type="http://schemas.openxmlformats.org/officeDocument/2006/relationships/slide" Target="slides/slide13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8" Type="http://schemas.openxmlformats.org/officeDocument/2006/relationships/slide" Target="slides/slide7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219" Type="http://schemas.openxmlformats.org/officeDocument/2006/relationships/slide" Target="slides/slide218.xml"/><Relationship Id="rId230" Type="http://schemas.openxmlformats.org/officeDocument/2006/relationships/slide" Target="slides/slide229.xml"/><Relationship Id="rId251" Type="http://schemas.openxmlformats.org/officeDocument/2006/relationships/slide" Target="slides/slide250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72" Type="http://schemas.openxmlformats.org/officeDocument/2006/relationships/slide" Target="slides/slide271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95" Type="http://schemas.openxmlformats.org/officeDocument/2006/relationships/slide" Target="slides/slide194.xml"/><Relationship Id="rId209" Type="http://schemas.openxmlformats.org/officeDocument/2006/relationships/slide" Target="slides/slide208.xml"/><Relationship Id="rId220" Type="http://schemas.openxmlformats.org/officeDocument/2006/relationships/slide" Target="slides/slide219.xml"/><Relationship Id="rId241" Type="http://schemas.openxmlformats.org/officeDocument/2006/relationships/slide" Target="slides/slide24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262" Type="http://schemas.openxmlformats.org/officeDocument/2006/relationships/slide" Target="slides/slide261.xml"/><Relationship Id="rId78" Type="http://schemas.openxmlformats.org/officeDocument/2006/relationships/slide" Target="slides/slide77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64" Type="http://schemas.openxmlformats.org/officeDocument/2006/relationships/slide" Target="slides/slide163.xml"/><Relationship Id="rId185" Type="http://schemas.openxmlformats.org/officeDocument/2006/relationships/slide" Target="slides/slide184.xml"/><Relationship Id="rId9" Type="http://schemas.openxmlformats.org/officeDocument/2006/relationships/slide" Target="slides/slide8.xml"/><Relationship Id="rId210" Type="http://schemas.openxmlformats.org/officeDocument/2006/relationships/slide" Target="slides/slide209.xml"/><Relationship Id="rId26" Type="http://schemas.openxmlformats.org/officeDocument/2006/relationships/slide" Target="slides/slide25.xml"/><Relationship Id="rId231" Type="http://schemas.openxmlformats.org/officeDocument/2006/relationships/slide" Target="slides/slide230.xml"/><Relationship Id="rId252" Type="http://schemas.openxmlformats.org/officeDocument/2006/relationships/slide" Target="slides/slide251.xml"/><Relationship Id="rId273" Type="http://schemas.openxmlformats.org/officeDocument/2006/relationships/slide" Target="slides/slide272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196" Type="http://schemas.openxmlformats.org/officeDocument/2006/relationships/slide" Target="slides/slide195.xml"/><Relationship Id="rId200" Type="http://schemas.openxmlformats.org/officeDocument/2006/relationships/slide" Target="slides/slide199.xml"/><Relationship Id="rId16" Type="http://schemas.openxmlformats.org/officeDocument/2006/relationships/slide" Target="slides/slide15.xml"/><Relationship Id="rId221" Type="http://schemas.openxmlformats.org/officeDocument/2006/relationships/slide" Target="slides/slide220.xml"/><Relationship Id="rId242" Type="http://schemas.openxmlformats.org/officeDocument/2006/relationships/slide" Target="slides/slide241.xml"/><Relationship Id="rId263" Type="http://schemas.openxmlformats.org/officeDocument/2006/relationships/slide" Target="slides/slide262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186" Type="http://schemas.openxmlformats.org/officeDocument/2006/relationships/slide" Target="slides/slide185.xml"/><Relationship Id="rId211" Type="http://schemas.openxmlformats.org/officeDocument/2006/relationships/slide" Target="slides/slide210.xml"/><Relationship Id="rId232" Type="http://schemas.openxmlformats.org/officeDocument/2006/relationships/slide" Target="slides/slide231.xml"/><Relationship Id="rId253" Type="http://schemas.openxmlformats.org/officeDocument/2006/relationships/slide" Target="slides/slide252.xml"/><Relationship Id="rId274" Type="http://schemas.openxmlformats.org/officeDocument/2006/relationships/slide" Target="slides/slide273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slide" Target="slides/slide175.xml"/><Relationship Id="rId197" Type="http://schemas.openxmlformats.org/officeDocument/2006/relationships/slide" Target="slides/slide196.xml"/><Relationship Id="rId201" Type="http://schemas.openxmlformats.org/officeDocument/2006/relationships/slide" Target="slides/slide200.xml"/><Relationship Id="rId222" Type="http://schemas.openxmlformats.org/officeDocument/2006/relationships/slide" Target="slides/slide221.xml"/><Relationship Id="rId243" Type="http://schemas.openxmlformats.org/officeDocument/2006/relationships/slide" Target="slides/slide242.xml"/><Relationship Id="rId264" Type="http://schemas.openxmlformats.org/officeDocument/2006/relationships/slide" Target="slides/slide263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Relationship Id="rId187" Type="http://schemas.openxmlformats.org/officeDocument/2006/relationships/slide" Target="slides/slide186.xml"/><Relationship Id="rId1" Type="http://schemas.openxmlformats.org/officeDocument/2006/relationships/slideMaster" Target="slideMasters/slideMaster1.xml"/><Relationship Id="rId212" Type="http://schemas.openxmlformats.org/officeDocument/2006/relationships/slide" Target="slides/slide211.xml"/><Relationship Id="rId233" Type="http://schemas.openxmlformats.org/officeDocument/2006/relationships/slide" Target="slides/slide232.xml"/><Relationship Id="rId254" Type="http://schemas.openxmlformats.org/officeDocument/2006/relationships/slide" Target="slides/slide253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275" Type="http://schemas.openxmlformats.org/officeDocument/2006/relationships/notesMaster" Target="notesMasters/notesMaster1.xml"/><Relationship Id="rId60" Type="http://schemas.openxmlformats.org/officeDocument/2006/relationships/slide" Target="slides/slide59.xml"/><Relationship Id="rId81" Type="http://schemas.openxmlformats.org/officeDocument/2006/relationships/slide" Target="slides/slide80.xml"/><Relationship Id="rId135" Type="http://schemas.openxmlformats.org/officeDocument/2006/relationships/slide" Target="slides/slide134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slide" Target="slides/slide197.xml"/><Relationship Id="rId202" Type="http://schemas.openxmlformats.org/officeDocument/2006/relationships/slide" Target="slides/slide201.xml"/><Relationship Id="rId223" Type="http://schemas.openxmlformats.org/officeDocument/2006/relationships/slide" Target="slides/slide222.xml"/><Relationship Id="rId244" Type="http://schemas.openxmlformats.org/officeDocument/2006/relationships/slide" Target="slides/slide243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265" Type="http://schemas.openxmlformats.org/officeDocument/2006/relationships/slide" Target="slides/slide264.xml"/><Relationship Id="rId50" Type="http://schemas.openxmlformats.org/officeDocument/2006/relationships/slide" Target="slides/slide49.xml"/><Relationship Id="rId104" Type="http://schemas.openxmlformats.org/officeDocument/2006/relationships/slide" Target="slides/slide103.xml"/><Relationship Id="rId125" Type="http://schemas.openxmlformats.org/officeDocument/2006/relationships/slide" Target="slides/slide124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13" Type="http://schemas.openxmlformats.org/officeDocument/2006/relationships/slide" Target="slides/slide212.xml"/><Relationship Id="rId234" Type="http://schemas.openxmlformats.org/officeDocument/2006/relationships/slide" Target="slides/slide233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55" Type="http://schemas.openxmlformats.org/officeDocument/2006/relationships/slide" Target="slides/slide254.xml"/><Relationship Id="rId276" Type="http://schemas.openxmlformats.org/officeDocument/2006/relationships/presProps" Target="presProps.xml"/><Relationship Id="rId40" Type="http://schemas.openxmlformats.org/officeDocument/2006/relationships/slide" Target="slides/slide39.xml"/><Relationship Id="rId115" Type="http://schemas.openxmlformats.org/officeDocument/2006/relationships/slide" Target="slides/slide114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9" Type="http://schemas.openxmlformats.org/officeDocument/2006/relationships/slide" Target="slides/slide198.xml"/><Relationship Id="rId203" Type="http://schemas.openxmlformats.org/officeDocument/2006/relationships/slide" Target="slides/slide202.xml"/><Relationship Id="rId19" Type="http://schemas.openxmlformats.org/officeDocument/2006/relationships/slide" Target="slides/slide18.xml"/><Relationship Id="rId224" Type="http://schemas.openxmlformats.org/officeDocument/2006/relationships/slide" Target="slides/slide223.xml"/><Relationship Id="rId245" Type="http://schemas.openxmlformats.org/officeDocument/2006/relationships/slide" Target="slides/slide244.xml"/><Relationship Id="rId266" Type="http://schemas.openxmlformats.org/officeDocument/2006/relationships/slide" Target="slides/slide265.xml"/><Relationship Id="rId30" Type="http://schemas.openxmlformats.org/officeDocument/2006/relationships/slide" Target="slides/slide2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189" Type="http://schemas.openxmlformats.org/officeDocument/2006/relationships/slide" Target="slides/slide188.xml"/><Relationship Id="rId3" Type="http://schemas.openxmlformats.org/officeDocument/2006/relationships/slide" Target="slides/slide2.xml"/><Relationship Id="rId214" Type="http://schemas.openxmlformats.org/officeDocument/2006/relationships/slide" Target="slides/slide213.xml"/><Relationship Id="rId235" Type="http://schemas.openxmlformats.org/officeDocument/2006/relationships/slide" Target="slides/slide234.xml"/><Relationship Id="rId256" Type="http://schemas.openxmlformats.org/officeDocument/2006/relationships/slide" Target="slides/slide255.xml"/><Relationship Id="rId277" Type="http://schemas.openxmlformats.org/officeDocument/2006/relationships/viewProps" Target="viewProps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179" Type="http://schemas.openxmlformats.org/officeDocument/2006/relationships/slide" Target="slides/slide178.xml"/><Relationship Id="rId190" Type="http://schemas.openxmlformats.org/officeDocument/2006/relationships/slide" Target="slides/slide189.xml"/><Relationship Id="rId204" Type="http://schemas.openxmlformats.org/officeDocument/2006/relationships/slide" Target="slides/slide203.xml"/><Relationship Id="rId225" Type="http://schemas.openxmlformats.org/officeDocument/2006/relationships/slide" Target="slides/slide224.xml"/><Relationship Id="rId246" Type="http://schemas.openxmlformats.org/officeDocument/2006/relationships/slide" Target="slides/slide245.xml"/><Relationship Id="rId267" Type="http://schemas.openxmlformats.org/officeDocument/2006/relationships/slide" Target="slides/slide26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94" Type="http://schemas.openxmlformats.org/officeDocument/2006/relationships/slide" Target="slides/slide93.xml"/><Relationship Id="rId148" Type="http://schemas.openxmlformats.org/officeDocument/2006/relationships/slide" Target="slides/slide147.xml"/><Relationship Id="rId169" Type="http://schemas.openxmlformats.org/officeDocument/2006/relationships/slide" Target="slides/slide168.xml"/><Relationship Id="rId4" Type="http://schemas.openxmlformats.org/officeDocument/2006/relationships/slide" Target="slides/slide3.xml"/><Relationship Id="rId180" Type="http://schemas.openxmlformats.org/officeDocument/2006/relationships/slide" Target="slides/slide179.xml"/><Relationship Id="rId215" Type="http://schemas.openxmlformats.org/officeDocument/2006/relationships/slide" Target="slides/slide214.xml"/><Relationship Id="rId236" Type="http://schemas.openxmlformats.org/officeDocument/2006/relationships/slide" Target="slides/slide235.xml"/><Relationship Id="rId257" Type="http://schemas.openxmlformats.org/officeDocument/2006/relationships/slide" Target="slides/slide256.xml"/><Relationship Id="rId278" Type="http://schemas.openxmlformats.org/officeDocument/2006/relationships/theme" Target="theme/theme1.xml"/><Relationship Id="rId42" Type="http://schemas.openxmlformats.org/officeDocument/2006/relationships/slide" Target="slides/slide41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91" Type="http://schemas.openxmlformats.org/officeDocument/2006/relationships/slide" Target="slides/slide190.xml"/><Relationship Id="rId205" Type="http://schemas.openxmlformats.org/officeDocument/2006/relationships/slide" Target="slides/slide204.xml"/><Relationship Id="rId247" Type="http://schemas.openxmlformats.org/officeDocument/2006/relationships/slide" Target="slides/slide246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53" Type="http://schemas.openxmlformats.org/officeDocument/2006/relationships/slide" Target="slides/slide52.xml"/><Relationship Id="rId149" Type="http://schemas.openxmlformats.org/officeDocument/2006/relationships/slide" Target="slides/slide148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216" Type="http://schemas.openxmlformats.org/officeDocument/2006/relationships/slide" Target="slides/slide215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000" b="1" i="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dirty="0" smtClean="0">
              <a:solidFill>
                <a:srgbClr val="FFFF00"/>
              </a:solidFill>
            </a:rPr>
            <a:t>(Quran 20 : 25-28)</a:t>
          </a:r>
          <a:endParaRPr lang="en-US" sz="2000" b="1" dirty="0">
            <a:solidFill>
              <a:srgbClr val="FFFF00"/>
            </a:solidFill>
            <a:latin typeface="+mj-lt"/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 custLinFactNeighborX="-252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D2C15A2E-F265-4E83-96D0-995A90E88EBF}" type="pres">
      <dgm:prSet presAssocID="{160298CF-D651-4443-B55A-DF5768370C12}" presName="txShp" presStyleLbl="node1" presStyleIdx="0" presStyleCnt="1" custScaleX="129448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A7FA9557-86F3-4D6C-8926-9E21206F3345}" type="presOf" srcId="{160298CF-D651-4443-B55A-DF5768370C12}" destId="{D2C15A2E-F265-4E83-96D0-995A90E88EBF}" srcOrd="0" destOrd="0" presId="urn:microsoft.com/office/officeart/2005/8/layout/vList3"/>
    <dgm:cxn modelId="{058BDB4F-FA6B-4686-A4DF-0DE2C4EBB019}" type="presOf" srcId="{816C78C8-E966-4B7E-8D03-C3617DCE2AE7}" destId="{E8A93B39-86E4-4E2D-ADB5-63BB251ED922}" srcOrd="0" destOrd="0" presId="urn:microsoft.com/office/officeart/2005/8/layout/vList3"/>
    <dgm:cxn modelId="{6F4FF8CA-D1DA-4F77-95EC-1F56E919DB6B}" type="presParOf" srcId="{E8A93B39-86E4-4E2D-ADB5-63BB251ED922}" destId="{BD7346C7-6971-492F-9741-DB24D68F8AC9}" srcOrd="0" destOrd="0" presId="urn:microsoft.com/office/officeart/2005/8/layout/vList3"/>
    <dgm:cxn modelId="{F8A3E962-A0CC-4123-BB6A-F56CD71F4FF7}" type="presParOf" srcId="{BD7346C7-6971-492F-9741-DB24D68F8AC9}" destId="{CDEFADC2-8A87-4F86-99C7-5152EDF32688}" srcOrd="0" destOrd="0" presId="urn:microsoft.com/office/officeart/2005/8/layout/vList3"/>
    <dgm:cxn modelId="{3C23B0F5-3822-4775-836D-A4482142C670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800" b="0" i="0" dirty="0" smtClean="0"/>
            <a:t>Allah (Alone) is Sufficient for us, and He is the Best Disposer of affairs (for us).</a:t>
          </a:r>
          <a:r>
            <a:rPr lang="en-US" sz="1800" b="1" i="0" dirty="0" smtClean="0">
              <a:solidFill>
                <a:srgbClr val="FFFF00"/>
              </a:solidFill>
            </a:rPr>
            <a:t>(Quran 3 : 173)</a:t>
          </a:r>
          <a:endParaRPr lang="en-US" sz="2800" b="1" dirty="0">
            <a:solidFill>
              <a:srgbClr val="FFFF00"/>
            </a:solidFill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2C15A2E-F265-4E83-96D0-995A90E88EBF}" type="pres">
      <dgm:prSet presAssocID="{160298CF-D651-4443-B55A-DF5768370C12}" presName="txShp" presStyleLbl="node1" presStyleIdx="0" presStyleCnt="1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117F1E3B-BE58-4BB3-9D6D-A081111744C8}" type="presOf" srcId="{160298CF-D651-4443-B55A-DF5768370C12}" destId="{D2C15A2E-F265-4E83-96D0-995A90E88EBF}" srcOrd="0" destOrd="0" presId="urn:microsoft.com/office/officeart/2005/8/layout/vList3"/>
    <dgm:cxn modelId="{D5A5DC0B-DE72-494B-98C1-9C491B8A06D1}" type="presOf" srcId="{816C78C8-E966-4B7E-8D03-C3617DCE2AE7}" destId="{E8A93B39-86E4-4E2D-ADB5-63BB251ED922}" srcOrd="0" destOrd="0" presId="urn:microsoft.com/office/officeart/2005/8/layout/vList3"/>
    <dgm:cxn modelId="{66B2A65E-F824-49F2-BC3B-D7D03AACE765}" type="presParOf" srcId="{E8A93B39-86E4-4E2D-ADB5-63BB251ED922}" destId="{BD7346C7-6971-492F-9741-DB24D68F8AC9}" srcOrd="0" destOrd="0" presId="urn:microsoft.com/office/officeart/2005/8/layout/vList3"/>
    <dgm:cxn modelId="{6CB1909F-B00D-44D2-BDFB-9673E8792B00}" type="presParOf" srcId="{BD7346C7-6971-492F-9741-DB24D68F8AC9}" destId="{CDEFADC2-8A87-4F86-99C7-5152EDF32688}" srcOrd="0" destOrd="0" presId="urn:microsoft.com/office/officeart/2005/8/layout/vList3"/>
    <dgm:cxn modelId="{8A402C9D-48EB-4398-BDD4-B8E0AD4FA998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613275" y="0"/>
          <a:ext cx="6420832" cy="17854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43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kern="120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kern="1200" dirty="0" smtClean="0">
              <a:solidFill>
                <a:srgbClr val="FFFF00"/>
              </a:solidFill>
            </a:rPr>
            <a:t>(Quran 20 : 25-28)</a:t>
          </a:r>
          <a:endParaRPr lang="en-US" sz="2000" b="1" kern="1200" dirty="0">
            <a:solidFill>
              <a:srgbClr val="FFFF00"/>
            </a:solidFill>
            <a:latin typeface="+mj-lt"/>
          </a:endParaRPr>
        </a:p>
      </dsp:txBody>
      <dsp:txXfrm rot="10800000">
        <a:off x="1059643" y="0"/>
        <a:ext cx="5974464" cy="1785471"/>
      </dsp:txXfrm>
    </dsp:sp>
    <dsp:sp modelId="{CDEFADC2-8A87-4F86-99C7-5152EDF32688}">
      <dsp:nvSpPr>
        <dsp:cNvPr id="0" name=""/>
        <dsp:cNvSpPr/>
      </dsp:nvSpPr>
      <dsp:spPr>
        <a:xfrm>
          <a:off x="0" y="0"/>
          <a:ext cx="1785471" cy="17854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2179960" y="0"/>
          <a:ext cx="6698546" cy="19004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05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/>
            <a:t>Allah (Alone) is Sufficient for us, and He is the Best Disposer of affairs (for us).</a:t>
          </a:r>
          <a:r>
            <a:rPr lang="en-US" sz="1800" b="1" i="0" kern="1200" dirty="0" smtClean="0">
              <a:solidFill>
                <a:srgbClr val="FFFF00"/>
              </a:solidFill>
            </a:rPr>
            <a:t>(Quran 3 : 173)</a:t>
          </a:r>
          <a:endParaRPr lang="en-US" sz="2800" b="1" kern="1200" dirty="0">
            <a:solidFill>
              <a:srgbClr val="FFFF00"/>
            </a:solidFill>
          </a:endParaRPr>
        </a:p>
      </dsp:txBody>
      <dsp:txXfrm rot="10800000">
        <a:off x="2655075" y="0"/>
        <a:ext cx="6223431" cy="1900462"/>
      </dsp:txXfrm>
    </dsp:sp>
    <dsp:sp modelId="{CDEFADC2-8A87-4F86-99C7-5152EDF32688}">
      <dsp:nvSpPr>
        <dsp:cNvPr id="0" name=""/>
        <dsp:cNvSpPr/>
      </dsp:nvSpPr>
      <dsp:spPr>
        <a:xfrm>
          <a:off x="1212112" y="0"/>
          <a:ext cx="1900462" cy="190046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F355-61BA-4311-8A59-24A886FCB911}" type="datetimeFigureOut">
              <a:rPr lang="en-US" smtClean="0"/>
              <a:t>10/16/2019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894F-0A84-4B40-9A74-1D544CC8A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743" y="123827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6943" y="4073179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8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62" y="2156535"/>
            <a:ext cx="767580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218" y="6292157"/>
            <a:ext cx="954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06600"/>
                </a:solidFill>
              </a:defRPr>
            </a:lvl1pPr>
          </a:lstStyle>
          <a:p>
            <a:pPr algn="ctr"/>
            <a:fld id="{DDC76627-6CEE-4E3A-AF80-81DF9B174472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36374" y="995"/>
            <a:ext cx="739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150" y="-3473251"/>
            <a:ext cx="87491" cy="91442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6" y="41735"/>
            <a:ext cx="972911" cy="972911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14" y="73066"/>
            <a:ext cx="762000" cy="91024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81200" y="1861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/>
                </a:solidFill>
              </a:rPr>
              <a:t>Data Structures</a:t>
            </a:r>
            <a:r>
              <a:rPr lang="en-US" sz="3200" b="1" i="1" baseline="0" dirty="0" smtClean="0">
                <a:solidFill>
                  <a:schemeClr val="tx2"/>
                </a:solidFill>
              </a:rPr>
              <a:t> - I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656428" y="613983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“No</a:t>
            </a:r>
            <a:r>
              <a:rPr lang="en-US" b="1" baseline="0" dirty="0" smtClean="0">
                <a:solidFill>
                  <a:srgbClr val="FF0000"/>
                </a:solidFill>
              </a:rPr>
              <a:t> Bonus” marks for this course anymore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0495" y="1333710"/>
            <a:ext cx="769121" cy="4914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en-US" sz="3200" b="1" dirty="0" smtClean="0"/>
              <a:t>CPCS 204</a:t>
            </a:r>
            <a:endParaRPr lang="en-US" sz="32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60211" y="6324889"/>
            <a:ext cx="368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Jonathan (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Yahya</a:t>
            </a:r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Cazalas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220494" y="6349505"/>
            <a:ext cx="265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Muhammad</a:t>
            </a:r>
            <a:r>
              <a:rPr lang="en-US" sz="1400" b="1" kern="1200" baseline="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 Umair </a:t>
            </a:r>
            <a:r>
              <a:rPr lang="en-US" sz="1400" b="1" kern="1200" baseline="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Ramzan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00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alibri" panose="020F050202020403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11.wmf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8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0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0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0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0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0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0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0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0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0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8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345476" y="4506686"/>
          <a:ext cx="7458892" cy="178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859110" y="669701"/>
            <a:ext cx="4056845" cy="270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2" y="1578643"/>
            <a:ext cx="7675563" cy="2367907"/>
          </a:xfrm>
        </p:spPr>
      </p:pic>
    </p:spTree>
    <p:extLst>
      <p:ext uri="{BB962C8B-B14F-4D97-AF65-F5344CB8AC3E}">
        <p14:creationId xmlns:p14="http://schemas.microsoft.com/office/powerpoint/2010/main" val="23856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Stacks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006600"/>
                </a:solidFill>
              </a:rPr>
              <a:t>Basic Operation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PUSH</a:t>
            </a:r>
            <a:endParaRPr lang="en-US" b="1" dirty="0"/>
          </a:p>
          <a:p>
            <a:pPr lvl="1"/>
            <a:r>
              <a:rPr lang="en-US" dirty="0" smtClean="0"/>
              <a:t>This </a:t>
            </a:r>
            <a:r>
              <a:rPr lang="en-US" dirty="0" smtClean="0">
                <a:solidFill>
                  <a:srgbClr val="0000FF"/>
                </a:solidFill>
              </a:rPr>
              <a:t>pushes</a:t>
            </a:r>
            <a:r>
              <a:rPr lang="en-US" dirty="0" smtClean="0"/>
              <a:t> </a:t>
            </a:r>
            <a:r>
              <a:rPr lang="en-US" dirty="0"/>
              <a:t>an item </a:t>
            </a:r>
            <a:r>
              <a:rPr lang="en-US" dirty="0" smtClean="0"/>
              <a:t>on </a:t>
            </a:r>
            <a:r>
              <a:rPr lang="en-US" dirty="0">
                <a:solidFill>
                  <a:srgbClr val="0000FF"/>
                </a:solidFill>
              </a:rPr>
              <a:t>top</a:t>
            </a:r>
            <a:r>
              <a:rPr lang="en-US" dirty="0"/>
              <a:t> of the </a:t>
            </a:r>
            <a:r>
              <a:rPr lang="en-US" dirty="0" smtClean="0"/>
              <a:t>stack</a:t>
            </a:r>
          </a:p>
          <a:p>
            <a:pPr lvl="2"/>
            <a:r>
              <a:rPr lang="en-US" dirty="0" smtClean="0"/>
              <a:t>Only be done if </a:t>
            </a:r>
            <a:r>
              <a:rPr lang="en-US" dirty="0" smtClean="0">
                <a:solidFill>
                  <a:srgbClr val="006600"/>
                </a:solidFill>
              </a:rPr>
              <a:t>stack</a:t>
            </a:r>
            <a:r>
              <a:rPr lang="en-US" dirty="0" smtClean="0"/>
              <a:t> is </a:t>
            </a:r>
            <a:r>
              <a:rPr lang="en-US" dirty="0" smtClean="0">
                <a:solidFill>
                  <a:srgbClr val="006600"/>
                </a:solidFill>
              </a:rPr>
              <a:t>not full</a:t>
            </a:r>
            <a:endParaRPr lang="en-US" dirty="0">
              <a:solidFill>
                <a:srgbClr val="006600"/>
              </a:solidFill>
            </a:endParaRPr>
          </a:p>
          <a:p>
            <a:pPr lvl="1"/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9" name="Group 53"/>
          <p:cNvGrpSpPr>
            <a:grpSpLocks/>
          </p:cNvGrpSpPr>
          <p:nvPr/>
        </p:nvGrpSpPr>
        <p:grpSpPr bwMode="auto">
          <a:xfrm>
            <a:off x="7539452" y="1153850"/>
            <a:ext cx="1501519" cy="1412319"/>
            <a:chOff x="6761162" y="4486275"/>
            <a:chExt cx="1676400" cy="1866900"/>
          </a:xfrm>
        </p:grpSpPr>
        <p:sp>
          <p:nvSpPr>
            <p:cNvPr id="10" name="AutoShape 41"/>
            <p:cNvSpPr>
              <a:spLocks noChangeArrowheads="1"/>
            </p:cNvSpPr>
            <p:nvPr/>
          </p:nvSpPr>
          <p:spPr bwMode="auto">
            <a:xfrm>
              <a:off x="7065962" y="4981575"/>
              <a:ext cx="1219200" cy="13716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1" name="Freeform 42"/>
            <p:cNvSpPr>
              <a:spLocks/>
            </p:cNvSpPr>
            <p:nvPr/>
          </p:nvSpPr>
          <p:spPr bwMode="auto">
            <a:xfrm>
              <a:off x="6761162" y="4575175"/>
              <a:ext cx="723900" cy="635000"/>
            </a:xfrm>
            <a:custGeom>
              <a:avLst/>
              <a:gdLst>
                <a:gd name="T0" fmla="*/ 0 w 456"/>
                <a:gd name="T1" fmla="*/ 2147483647 h 400"/>
                <a:gd name="T2" fmla="*/ 2147483647 w 456"/>
                <a:gd name="T3" fmla="*/ 2147483647 h 400"/>
                <a:gd name="T4" fmla="*/ 2147483647 w 456"/>
                <a:gd name="T5" fmla="*/ 2147483647 h 400"/>
                <a:gd name="T6" fmla="*/ 0 60000 65536"/>
                <a:gd name="T7" fmla="*/ 0 60000 65536"/>
                <a:gd name="T8" fmla="*/ 0 60000 65536"/>
                <a:gd name="T9" fmla="*/ 0 w 456"/>
                <a:gd name="T10" fmla="*/ 0 h 400"/>
                <a:gd name="T11" fmla="*/ 456 w 456"/>
                <a:gd name="T12" fmla="*/ 400 h 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6" h="400">
                  <a:moveTo>
                    <a:pt x="0" y="16"/>
                  </a:moveTo>
                  <a:cubicBezTo>
                    <a:pt x="156" y="8"/>
                    <a:pt x="312" y="0"/>
                    <a:pt x="384" y="64"/>
                  </a:cubicBezTo>
                  <a:cubicBezTo>
                    <a:pt x="456" y="128"/>
                    <a:pt x="424" y="344"/>
                    <a:pt x="432" y="40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Freeform 43"/>
            <p:cNvSpPr>
              <a:spLocks/>
            </p:cNvSpPr>
            <p:nvPr/>
          </p:nvSpPr>
          <p:spPr bwMode="auto">
            <a:xfrm>
              <a:off x="7726362" y="4486275"/>
              <a:ext cx="711200" cy="723900"/>
            </a:xfrm>
            <a:custGeom>
              <a:avLst/>
              <a:gdLst>
                <a:gd name="T0" fmla="*/ 2147483647 w 448"/>
                <a:gd name="T1" fmla="*/ 2147483647 h 456"/>
                <a:gd name="T2" fmla="*/ 2147483647 w 448"/>
                <a:gd name="T3" fmla="*/ 2147483647 h 456"/>
                <a:gd name="T4" fmla="*/ 2147483647 w 448"/>
                <a:gd name="T5" fmla="*/ 2147483647 h 456"/>
                <a:gd name="T6" fmla="*/ 0 60000 65536"/>
                <a:gd name="T7" fmla="*/ 0 60000 65536"/>
                <a:gd name="T8" fmla="*/ 0 60000 65536"/>
                <a:gd name="T9" fmla="*/ 0 w 448"/>
                <a:gd name="T10" fmla="*/ 0 h 456"/>
                <a:gd name="T11" fmla="*/ 448 w 448"/>
                <a:gd name="T12" fmla="*/ 456 h 4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48" h="456">
                  <a:moveTo>
                    <a:pt x="64" y="456"/>
                  </a:moveTo>
                  <a:cubicBezTo>
                    <a:pt x="32" y="300"/>
                    <a:pt x="0" y="144"/>
                    <a:pt x="64" y="72"/>
                  </a:cubicBezTo>
                  <a:cubicBezTo>
                    <a:pt x="128" y="0"/>
                    <a:pt x="384" y="32"/>
                    <a:pt x="448" y="2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3" name="Group 49"/>
          <p:cNvGrpSpPr>
            <a:grpSpLocks/>
          </p:cNvGrpSpPr>
          <p:nvPr/>
        </p:nvGrpSpPr>
        <p:grpSpPr bwMode="auto">
          <a:xfrm>
            <a:off x="1576732" y="4025989"/>
            <a:ext cx="2283099" cy="1834457"/>
            <a:chOff x="712" y="1968"/>
            <a:chExt cx="1832" cy="1536"/>
          </a:xfrm>
        </p:grpSpPr>
        <p:graphicFrame>
          <p:nvGraphicFramePr>
            <p:cNvPr id="14" name="Object 2"/>
            <p:cNvGraphicFramePr>
              <a:graphicFrameLocks noChangeAspect="1"/>
            </p:cNvGraphicFramePr>
            <p:nvPr/>
          </p:nvGraphicFramePr>
          <p:xfrm>
            <a:off x="2408" y="2468"/>
            <a:ext cx="80" cy="1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20" name="Equation" r:id="rId3" imgW="126720" imgH="241200" progId="Equation.3">
                    <p:embed/>
                  </p:oleObj>
                </mc:Choice>
                <mc:Fallback>
                  <p:oleObj name="Equation" r:id="rId3" imgW="12672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8" y="2468"/>
                          <a:ext cx="80" cy="15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Rectangle 20"/>
            <p:cNvSpPr>
              <a:spLocks noChangeArrowheads="1"/>
            </p:cNvSpPr>
            <p:nvPr/>
          </p:nvSpPr>
          <p:spPr bwMode="auto">
            <a:xfrm>
              <a:off x="1392" y="2016"/>
              <a:ext cx="1152" cy="24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24</a:t>
              </a:r>
            </a:p>
          </p:txBody>
        </p:sp>
        <p:sp>
          <p:nvSpPr>
            <p:cNvPr id="16" name="Rectangle 21"/>
            <p:cNvSpPr>
              <a:spLocks noChangeArrowheads="1"/>
            </p:cNvSpPr>
            <p:nvPr/>
          </p:nvSpPr>
          <p:spPr bwMode="auto">
            <a:xfrm>
              <a:off x="1392" y="2256"/>
              <a:ext cx="1152" cy="24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13</a:t>
              </a:r>
            </a:p>
          </p:txBody>
        </p:sp>
        <p:sp>
          <p:nvSpPr>
            <p:cNvPr id="17" name="Rectangle 22"/>
            <p:cNvSpPr>
              <a:spLocks noChangeArrowheads="1"/>
            </p:cNvSpPr>
            <p:nvPr/>
          </p:nvSpPr>
          <p:spPr bwMode="auto">
            <a:xfrm>
              <a:off x="1392" y="2496"/>
              <a:ext cx="1152" cy="24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7</a:t>
              </a:r>
            </a:p>
          </p:txBody>
        </p:sp>
        <p:sp>
          <p:nvSpPr>
            <p:cNvPr id="18" name="Rectangle 23"/>
            <p:cNvSpPr>
              <a:spLocks noChangeArrowheads="1"/>
            </p:cNvSpPr>
            <p:nvPr/>
          </p:nvSpPr>
          <p:spPr bwMode="auto">
            <a:xfrm>
              <a:off x="1392" y="2736"/>
              <a:ext cx="1152" cy="24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22</a:t>
              </a:r>
            </a:p>
          </p:txBody>
        </p:sp>
        <p:sp>
          <p:nvSpPr>
            <p:cNvPr id="19" name="Rectangle 24"/>
            <p:cNvSpPr>
              <a:spLocks noChangeArrowheads="1"/>
            </p:cNvSpPr>
            <p:nvPr/>
          </p:nvSpPr>
          <p:spPr bwMode="auto">
            <a:xfrm>
              <a:off x="1392" y="2976"/>
              <a:ext cx="1152" cy="24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9</a:t>
              </a:r>
            </a:p>
          </p:txBody>
        </p:sp>
        <p:sp>
          <p:nvSpPr>
            <p:cNvPr id="20" name="Rectangle 30"/>
            <p:cNvSpPr>
              <a:spLocks noChangeArrowheads="1"/>
            </p:cNvSpPr>
            <p:nvPr/>
          </p:nvSpPr>
          <p:spPr bwMode="auto">
            <a:xfrm>
              <a:off x="712" y="1968"/>
              <a:ext cx="13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 Top</a:t>
              </a:r>
            </a:p>
          </p:txBody>
        </p:sp>
        <p:sp>
          <p:nvSpPr>
            <p:cNvPr id="21" name="Line 31"/>
            <p:cNvSpPr>
              <a:spLocks noChangeShapeType="1"/>
            </p:cNvSpPr>
            <p:nvPr/>
          </p:nvSpPr>
          <p:spPr bwMode="auto">
            <a:xfrm flipH="1" flipV="1">
              <a:off x="1104" y="211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37"/>
            <p:cNvSpPr>
              <a:spLocks noChangeArrowheads="1"/>
            </p:cNvSpPr>
            <p:nvPr/>
          </p:nvSpPr>
          <p:spPr bwMode="auto">
            <a:xfrm>
              <a:off x="1640" y="3216"/>
              <a:ext cx="6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/>
                <a:t>Stack S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424170" y="3400044"/>
            <a:ext cx="700454" cy="684335"/>
            <a:chOff x="2209800" y="2667000"/>
            <a:chExt cx="1190625" cy="971550"/>
          </a:xfrm>
        </p:grpSpPr>
        <p:sp>
          <p:nvSpPr>
            <p:cNvPr id="24" name="Rectangle 32"/>
            <p:cNvSpPr>
              <a:spLocks noChangeArrowheads="1"/>
            </p:cNvSpPr>
            <p:nvPr/>
          </p:nvSpPr>
          <p:spPr bwMode="auto">
            <a:xfrm>
              <a:off x="2209800" y="2667000"/>
              <a:ext cx="609600" cy="457200"/>
            </a:xfrm>
            <a:prstGeom prst="rect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25" name="Freeform 51"/>
            <p:cNvSpPr>
              <a:spLocks/>
            </p:cNvSpPr>
            <p:nvPr/>
          </p:nvSpPr>
          <p:spPr bwMode="auto">
            <a:xfrm>
              <a:off x="2828925" y="2895600"/>
              <a:ext cx="571500" cy="742950"/>
            </a:xfrm>
            <a:custGeom>
              <a:avLst/>
              <a:gdLst>
                <a:gd name="T0" fmla="*/ 0 w 360"/>
                <a:gd name="T1" fmla="*/ 0 h 468"/>
                <a:gd name="T2" fmla="*/ 428625 w 360"/>
                <a:gd name="T3" fmla="*/ 28575 h 468"/>
                <a:gd name="T4" fmla="*/ 514350 w 360"/>
                <a:gd name="T5" fmla="*/ 76200 h 468"/>
                <a:gd name="T6" fmla="*/ 561975 w 360"/>
                <a:gd name="T7" fmla="*/ 161925 h 468"/>
                <a:gd name="T8" fmla="*/ 571500 w 360"/>
                <a:gd name="T9" fmla="*/ 742950 h 4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0"/>
                <a:gd name="T16" fmla="*/ 0 h 468"/>
                <a:gd name="T17" fmla="*/ 360 w 360"/>
                <a:gd name="T18" fmla="*/ 468 h 4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0" h="468">
                  <a:moveTo>
                    <a:pt x="0" y="0"/>
                  </a:moveTo>
                  <a:cubicBezTo>
                    <a:pt x="91" y="4"/>
                    <a:pt x="180" y="7"/>
                    <a:pt x="270" y="18"/>
                  </a:cubicBezTo>
                  <a:cubicBezTo>
                    <a:pt x="290" y="25"/>
                    <a:pt x="324" y="48"/>
                    <a:pt x="324" y="48"/>
                  </a:cubicBezTo>
                  <a:cubicBezTo>
                    <a:pt x="352" y="89"/>
                    <a:pt x="343" y="70"/>
                    <a:pt x="354" y="102"/>
                  </a:cubicBezTo>
                  <a:cubicBezTo>
                    <a:pt x="356" y="224"/>
                    <a:pt x="360" y="468"/>
                    <a:pt x="360" y="468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8" name="Rectangle 35"/>
          <p:cNvSpPr>
            <a:spLocks noChangeArrowheads="1"/>
          </p:cNvSpPr>
          <p:nvPr/>
        </p:nvSpPr>
        <p:spPr bwMode="auto">
          <a:xfrm>
            <a:off x="2538414" y="5753107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b="1" dirty="0">
                <a:solidFill>
                  <a:srgbClr val="A50021"/>
                </a:solidFill>
              </a:rPr>
              <a:t>(before push)</a:t>
            </a:r>
          </a:p>
        </p:txBody>
      </p:sp>
      <p:grpSp>
        <p:nvGrpSpPr>
          <p:cNvPr id="26" name="Group 41"/>
          <p:cNvGrpSpPr>
            <a:grpSpLocks/>
          </p:cNvGrpSpPr>
          <p:nvPr/>
        </p:nvGrpSpPr>
        <p:grpSpPr bwMode="auto">
          <a:xfrm>
            <a:off x="5530362" y="3789487"/>
            <a:ext cx="1600200" cy="1726994"/>
            <a:chOff x="1392" y="1776"/>
            <a:chExt cx="1152" cy="1440"/>
          </a:xfrm>
        </p:grpSpPr>
        <p:graphicFrame>
          <p:nvGraphicFramePr>
            <p:cNvPr id="27" name="Object 3"/>
            <p:cNvGraphicFramePr>
              <a:graphicFrameLocks noChangeAspect="1"/>
            </p:cNvGraphicFramePr>
            <p:nvPr/>
          </p:nvGraphicFramePr>
          <p:xfrm>
            <a:off x="2408" y="2468"/>
            <a:ext cx="80" cy="1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21" name="Equation" r:id="rId5" imgW="126720" imgH="241200" progId="Equation.3">
                    <p:embed/>
                  </p:oleObj>
                </mc:Choice>
                <mc:Fallback>
                  <p:oleObj name="Equation" r:id="rId5" imgW="12672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8" y="2468"/>
                          <a:ext cx="80" cy="15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" name="Rectangle 43"/>
            <p:cNvSpPr>
              <a:spLocks noChangeArrowheads="1"/>
            </p:cNvSpPr>
            <p:nvPr/>
          </p:nvSpPr>
          <p:spPr bwMode="auto">
            <a:xfrm>
              <a:off x="1392" y="1776"/>
              <a:ext cx="1152" cy="240"/>
            </a:xfrm>
            <a:prstGeom prst="rect">
              <a:avLst/>
            </a:prstGeom>
            <a:solidFill>
              <a:srgbClr val="FF99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29" name="Rectangle 44"/>
            <p:cNvSpPr>
              <a:spLocks noChangeArrowheads="1"/>
            </p:cNvSpPr>
            <p:nvPr/>
          </p:nvSpPr>
          <p:spPr bwMode="auto">
            <a:xfrm>
              <a:off x="1392" y="2016"/>
              <a:ext cx="1152" cy="24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24</a:t>
              </a:r>
            </a:p>
          </p:txBody>
        </p:sp>
        <p:sp>
          <p:nvSpPr>
            <p:cNvPr id="30" name="Rectangle 45"/>
            <p:cNvSpPr>
              <a:spLocks noChangeArrowheads="1"/>
            </p:cNvSpPr>
            <p:nvPr/>
          </p:nvSpPr>
          <p:spPr bwMode="auto">
            <a:xfrm>
              <a:off x="1392" y="2256"/>
              <a:ext cx="1152" cy="24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13</a:t>
              </a:r>
            </a:p>
          </p:txBody>
        </p:sp>
        <p:sp>
          <p:nvSpPr>
            <p:cNvPr id="31" name="Rectangle 46"/>
            <p:cNvSpPr>
              <a:spLocks noChangeArrowheads="1"/>
            </p:cNvSpPr>
            <p:nvPr/>
          </p:nvSpPr>
          <p:spPr bwMode="auto">
            <a:xfrm>
              <a:off x="1392" y="2496"/>
              <a:ext cx="1152" cy="24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7</a:t>
              </a:r>
            </a:p>
          </p:txBody>
        </p:sp>
        <p:sp>
          <p:nvSpPr>
            <p:cNvPr id="32" name="Rectangle 47"/>
            <p:cNvSpPr>
              <a:spLocks noChangeArrowheads="1"/>
            </p:cNvSpPr>
            <p:nvPr/>
          </p:nvSpPr>
          <p:spPr bwMode="auto">
            <a:xfrm>
              <a:off x="1392" y="2736"/>
              <a:ext cx="1152" cy="24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22</a:t>
              </a:r>
            </a:p>
          </p:txBody>
        </p:sp>
        <p:sp>
          <p:nvSpPr>
            <p:cNvPr id="33" name="Rectangle 48"/>
            <p:cNvSpPr>
              <a:spLocks noChangeArrowheads="1"/>
            </p:cNvSpPr>
            <p:nvPr/>
          </p:nvSpPr>
          <p:spPr bwMode="auto">
            <a:xfrm>
              <a:off x="1392" y="2976"/>
              <a:ext cx="1152" cy="24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9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152590" y="3787549"/>
            <a:ext cx="773723" cy="366346"/>
            <a:chOff x="7315200" y="3276600"/>
            <a:chExt cx="1371600" cy="457200"/>
          </a:xfrm>
        </p:grpSpPr>
        <p:sp>
          <p:nvSpPr>
            <p:cNvPr id="35" name="Rectangle 13"/>
            <p:cNvSpPr>
              <a:spLocks noChangeArrowheads="1"/>
            </p:cNvSpPr>
            <p:nvPr/>
          </p:nvSpPr>
          <p:spPr bwMode="auto">
            <a:xfrm>
              <a:off x="8001000" y="32766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Top</a:t>
              </a:r>
            </a:p>
          </p:txBody>
        </p:sp>
        <p:sp>
          <p:nvSpPr>
            <p:cNvPr id="36" name="Line 50"/>
            <p:cNvSpPr>
              <a:spLocks noChangeShapeType="1"/>
            </p:cNvSpPr>
            <p:nvPr/>
          </p:nvSpPr>
          <p:spPr bwMode="auto">
            <a:xfrm flipH="1">
              <a:off x="7315200" y="3505200"/>
              <a:ext cx="76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7" name="Rectangle 37"/>
          <p:cNvSpPr>
            <a:spLocks noChangeArrowheads="1"/>
          </p:cNvSpPr>
          <p:nvPr/>
        </p:nvSpPr>
        <p:spPr bwMode="auto">
          <a:xfrm>
            <a:off x="5887103" y="5529341"/>
            <a:ext cx="837469" cy="343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/>
              <a:t>Stack S</a:t>
            </a:r>
          </a:p>
        </p:txBody>
      </p:sp>
      <p:sp>
        <p:nvSpPr>
          <p:cNvPr id="39" name="Rectangle 36"/>
          <p:cNvSpPr>
            <a:spLocks noChangeArrowheads="1"/>
          </p:cNvSpPr>
          <p:nvPr/>
        </p:nvSpPr>
        <p:spPr bwMode="auto">
          <a:xfrm>
            <a:off x="5747115" y="5753103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b="1" dirty="0">
                <a:solidFill>
                  <a:srgbClr val="A50021"/>
                </a:solidFill>
              </a:rPr>
              <a:t>(after push)</a:t>
            </a:r>
          </a:p>
        </p:txBody>
      </p:sp>
    </p:spTree>
    <p:extLst>
      <p:ext uri="{BB962C8B-B14F-4D97-AF65-F5344CB8AC3E}">
        <p14:creationId xmlns:p14="http://schemas.microsoft.com/office/powerpoint/2010/main" val="4012592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7" grpId="0"/>
      <p:bldP spid="39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100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574584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2202382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75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101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172267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2202382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4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102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172267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2537236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27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103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636717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2537236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2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7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104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074338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2537236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2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12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82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105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074338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2537236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2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12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/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087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106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960993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2537236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2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12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/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5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107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960993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2949364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23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108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417127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2949364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17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109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417127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3129670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827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Stacks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006600"/>
                </a:solidFill>
              </a:rPr>
              <a:t>Basic Operation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POP</a:t>
            </a:r>
            <a:endParaRPr lang="en-US" b="1" dirty="0"/>
          </a:p>
          <a:p>
            <a:pPr lvl="1"/>
            <a:r>
              <a:rPr lang="en-US" dirty="0" smtClean="0"/>
              <a:t>This </a:t>
            </a:r>
            <a:r>
              <a:rPr lang="en-US" dirty="0" smtClean="0">
                <a:solidFill>
                  <a:srgbClr val="0000FF"/>
                </a:solidFill>
              </a:rPr>
              <a:t>pops</a:t>
            </a:r>
            <a:r>
              <a:rPr lang="en-US" dirty="0" smtClean="0"/>
              <a:t> </a:t>
            </a:r>
            <a:r>
              <a:rPr lang="en-US" dirty="0"/>
              <a:t>an item </a:t>
            </a:r>
            <a:r>
              <a:rPr lang="en-US" dirty="0" smtClean="0"/>
              <a:t>from </a:t>
            </a:r>
            <a:r>
              <a:rPr lang="en-US" dirty="0">
                <a:solidFill>
                  <a:srgbClr val="0000FF"/>
                </a:solidFill>
              </a:rPr>
              <a:t>top</a:t>
            </a:r>
            <a:r>
              <a:rPr lang="en-US" dirty="0"/>
              <a:t> of the </a:t>
            </a:r>
            <a:r>
              <a:rPr lang="en-US" dirty="0" smtClean="0"/>
              <a:t>stack</a:t>
            </a:r>
          </a:p>
          <a:p>
            <a:pPr lvl="2"/>
            <a:r>
              <a:rPr lang="en-US" dirty="0" smtClean="0"/>
              <a:t>Only be done on a </a:t>
            </a:r>
            <a:r>
              <a:rPr lang="en-US" dirty="0" smtClean="0">
                <a:solidFill>
                  <a:srgbClr val="006600"/>
                </a:solidFill>
              </a:rPr>
              <a:t>non-empty</a:t>
            </a:r>
            <a:r>
              <a:rPr lang="en-US" dirty="0" smtClean="0"/>
              <a:t> stack</a:t>
            </a:r>
            <a:endParaRPr lang="en-US" dirty="0"/>
          </a:p>
          <a:p>
            <a:pPr lvl="1"/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9" name="Group 53"/>
          <p:cNvGrpSpPr>
            <a:grpSpLocks/>
          </p:cNvGrpSpPr>
          <p:nvPr/>
        </p:nvGrpSpPr>
        <p:grpSpPr bwMode="auto">
          <a:xfrm>
            <a:off x="7539452" y="1153850"/>
            <a:ext cx="1501519" cy="1412319"/>
            <a:chOff x="6761162" y="4486275"/>
            <a:chExt cx="1676400" cy="1866900"/>
          </a:xfrm>
        </p:grpSpPr>
        <p:sp>
          <p:nvSpPr>
            <p:cNvPr id="10" name="AutoShape 41"/>
            <p:cNvSpPr>
              <a:spLocks noChangeArrowheads="1"/>
            </p:cNvSpPr>
            <p:nvPr/>
          </p:nvSpPr>
          <p:spPr bwMode="auto">
            <a:xfrm>
              <a:off x="7065962" y="4981575"/>
              <a:ext cx="1219200" cy="13716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1" name="Freeform 42"/>
            <p:cNvSpPr>
              <a:spLocks/>
            </p:cNvSpPr>
            <p:nvPr/>
          </p:nvSpPr>
          <p:spPr bwMode="auto">
            <a:xfrm>
              <a:off x="6761162" y="4575175"/>
              <a:ext cx="723900" cy="635000"/>
            </a:xfrm>
            <a:custGeom>
              <a:avLst/>
              <a:gdLst>
                <a:gd name="T0" fmla="*/ 0 w 456"/>
                <a:gd name="T1" fmla="*/ 2147483647 h 400"/>
                <a:gd name="T2" fmla="*/ 2147483647 w 456"/>
                <a:gd name="T3" fmla="*/ 2147483647 h 400"/>
                <a:gd name="T4" fmla="*/ 2147483647 w 456"/>
                <a:gd name="T5" fmla="*/ 2147483647 h 400"/>
                <a:gd name="T6" fmla="*/ 0 60000 65536"/>
                <a:gd name="T7" fmla="*/ 0 60000 65536"/>
                <a:gd name="T8" fmla="*/ 0 60000 65536"/>
                <a:gd name="T9" fmla="*/ 0 w 456"/>
                <a:gd name="T10" fmla="*/ 0 h 400"/>
                <a:gd name="T11" fmla="*/ 456 w 456"/>
                <a:gd name="T12" fmla="*/ 400 h 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6" h="400">
                  <a:moveTo>
                    <a:pt x="0" y="16"/>
                  </a:moveTo>
                  <a:cubicBezTo>
                    <a:pt x="156" y="8"/>
                    <a:pt x="312" y="0"/>
                    <a:pt x="384" y="64"/>
                  </a:cubicBezTo>
                  <a:cubicBezTo>
                    <a:pt x="456" y="128"/>
                    <a:pt x="424" y="344"/>
                    <a:pt x="432" y="40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Freeform 43"/>
            <p:cNvSpPr>
              <a:spLocks/>
            </p:cNvSpPr>
            <p:nvPr/>
          </p:nvSpPr>
          <p:spPr bwMode="auto">
            <a:xfrm>
              <a:off x="7726362" y="4486275"/>
              <a:ext cx="711200" cy="723900"/>
            </a:xfrm>
            <a:custGeom>
              <a:avLst/>
              <a:gdLst>
                <a:gd name="T0" fmla="*/ 2147483647 w 448"/>
                <a:gd name="T1" fmla="*/ 2147483647 h 456"/>
                <a:gd name="T2" fmla="*/ 2147483647 w 448"/>
                <a:gd name="T3" fmla="*/ 2147483647 h 456"/>
                <a:gd name="T4" fmla="*/ 2147483647 w 448"/>
                <a:gd name="T5" fmla="*/ 2147483647 h 456"/>
                <a:gd name="T6" fmla="*/ 0 60000 65536"/>
                <a:gd name="T7" fmla="*/ 0 60000 65536"/>
                <a:gd name="T8" fmla="*/ 0 60000 65536"/>
                <a:gd name="T9" fmla="*/ 0 w 448"/>
                <a:gd name="T10" fmla="*/ 0 h 456"/>
                <a:gd name="T11" fmla="*/ 448 w 448"/>
                <a:gd name="T12" fmla="*/ 456 h 4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48" h="456">
                  <a:moveTo>
                    <a:pt x="64" y="456"/>
                  </a:moveTo>
                  <a:cubicBezTo>
                    <a:pt x="32" y="300"/>
                    <a:pt x="0" y="144"/>
                    <a:pt x="64" y="72"/>
                  </a:cubicBezTo>
                  <a:cubicBezTo>
                    <a:pt x="128" y="0"/>
                    <a:pt x="384" y="32"/>
                    <a:pt x="448" y="2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2041525" y="5855674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b="1" dirty="0">
                <a:solidFill>
                  <a:srgbClr val="A50021"/>
                </a:solidFill>
              </a:rPr>
              <a:t>(before </a:t>
            </a:r>
            <a:r>
              <a:rPr lang="en-US" b="1" dirty="0" smtClean="0">
                <a:solidFill>
                  <a:srgbClr val="A50021"/>
                </a:solidFill>
              </a:rPr>
              <a:t>pop)</a:t>
            </a:r>
            <a:endParaRPr lang="en-US" b="1" dirty="0">
              <a:solidFill>
                <a:srgbClr val="A50021"/>
              </a:solidFill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6702601" y="5821768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b="1" dirty="0">
                <a:solidFill>
                  <a:srgbClr val="A50021"/>
                </a:solidFill>
              </a:rPr>
              <a:t>(after </a:t>
            </a:r>
            <a:r>
              <a:rPr lang="en-US" b="1" dirty="0" smtClean="0">
                <a:solidFill>
                  <a:srgbClr val="A50021"/>
                </a:solidFill>
              </a:rPr>
              <a:t>pop)</a:t>
            </a:r>
            <a:endParaRPr lang="en-US" b="1" dirty="0">
              <a:solidFill>
                <a:srgbClr val="A50021"/>
              </a:solidFill>
            </a:endParaRPr>
          </a:p>
        </p:txBody>
      </p:sp>
      <p:grpSp>
        <p:nvGrpSpPr>
          <p:cNvPr id="40" name="Group 43"/>
          <p:cNvGrpSpPr>
            <a:grpSpLocks/>
          </p:cNvGrpSpPr>
          <p:nvPr/>
        </p:nvGrpSpPr>
        <p:grpSpPr bwMode="auto">
          <a:xfrm>
            <a:off x="1638477" y="3808643"/>
            <a:ext cx="1827085" cy="1849386"/>
            <a:chOff x="691896" y="2286000"/>
            <a:chExt cx="2889504" cy="2286000"/>
          </a:xfrm>
        </p:grpSpPr>
        <p:sp>
          <p:nvSpPr>
            <p:cNvPr id="41" name="Rectangle 16"/>
            <p:cNvSpPr>
              <a:spLocks noChangeArrowheads="1"/>
            </p:cNvSpPr>
            <p:nvPr/>
          </p:nvSpPr>
          <p:spPr bwMode="auto">
            <a:xfrm>
              <a:off x="1752600" y="2667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24</a:t>
              </a:r>
            </a:p>
          </p:txBody>
        </p:sp>
        <p:sp>
          <p:nvSpPr>
            <p:cNvPr id="42" name="Rectangle 17"/>
            <p:cNvSpPr>
              <a:spLocks noChangeArrowheads="1"/>
            </p:cNvSpPr>
            <p:nvPr/>
          </p:nvSpPr>
          <p:spPr bwMode="auto">
            <a:xfrm>
              <a:off x="1752600" y="3048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13</a:t>
              </a:r>
            </a:p>
          </p:txBody>
        </p:sp>
        <p:sp>
          <p:nvSpPr>
            <p:cNvPr id="43" name="Rectangle 18"/>
            <p:cNvSpPr>
              <a:spLocks noChangeArrowheads="1"/>
            </p:cNvSpPr>
            <p:nvPr/>
          </p:nvSpPr>
          <p:spPr bwMode="auto">
            <a:xfrm>
              <a:off x="1752600" y="3429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7</a:t>
              </a:r>
            </a:p>
          </p:txBody>
        </p:sp>
        <p:sp>
          <p:nvSpPr>
            <p:cNvPr id="44" name="Rectangle 19"/>
            <p:cNvSpPr>
              <a:spLocks noChangeArrowheads="1"/>
            </p:cNvSpPr>
            <p:nvPr/>
          </p:nvSpPr>
          <p:spPr bwMode="auto">
            <a:xfrm>
              <a:off x="1752600" y="3810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22</a:t>
              </a:r>
            </a:p>
          </p:txBody>
        </p:sp>
        <p:sp>
          <p:nvSpPr>
            <p:cNvPr id="45" name="Rectangle 20"/>
            <p:cNvSpPr>
              <a:spLocks noChangeArrowheads="1"/>
            </p:cNvSpPr>
            <p:nvPr/>
          </p:nvSpPr>
          <p:spPr bwMode="auto">
            <a:xfrm>
              <a:off x="1752600" y="4191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9</a:t>
              </a:r>
            </a:p>
          </p:txBody>
        </p:sp>
        <p:sp>
          <p:nvSpPr>
            <p:cNvPr id="46" name="Rectangle 25"/>
            <p:cNvSpPr>
              <a:spLocks noChangeArrowheads="1"/>
            </p:cNvSpPr>
            <p:nvPr/>
          </p:nvSpPr>
          <p:spPr bwMode="auto">
            <a:xfrm>
              <a:off x="691896" y="2286000"/>
              <a:ext cx="731521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Top</a:t>
              </a:r>
            </a:p>
          </p:txBody>
        </p:sp>
        <p:sp>
          <p:nvSpPr>
            <p:cNvPr id="47" name="Line 26"/>
            <p:cNvSpPr>
              <a:spLocks noChangeShapeType="1"/>
            </p:cNvSpPr>
            <p:nvPr/>
          </p:nvSpPr>
          <p:spPr bwMode="auto">
            <a:xfrm flipH="1" flipV="1">
              <a:off x="1295400" y="251460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Rectangle 33"/>
            <p:cNvSpPr>
              <a:spLocks noChangeArrowheads="1"/>
            </p:cNvSpPr>
            <p:nvPr/>
          </p:nvSpPr>
          <p:spPr bwMode="auto">
            <a:xfrm>
              <a:off x="1752600" y="2286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885930" y="3808644"/>
            <a:ext cx="1081143" cy="1887305"/>
            <a:chOff x="5791200" y="3808644"/>
            <a:chExt cx="1081143" cy="1887305"/>
          </a:xfrm>
        </p:grpSpPr>
        <p:sp>
          <p:nvSpPr>
            <p:cNvPr id="51" name="Rectangle 5" descr="Zig zag"/>
            <p:cNvSpPr>
              <a:spLocks noChangeArrowheads="1"/>
            </p:cNvSpPr>
            <p:nvPr/>
          </p:nvSpPr>
          <p:spPr bwMode="auto">
            <a:xfrm>
              <a:off x="5791200" y="3808644"/>
              <a:ext cx="1081143" cy="314551"/>
            </a:xfrm>
            <a:prstGeom prst="rect">
              <a:avLst/>
            </a:prstGeom>
            <a:pattFill prst="zigZag">
              <a:fgClr>
                <a:srgbClr val="FF9900"/>
              </a:fgClr>
              <a:bgClr>
                <a:srgbClr val="FFFFFF"/>
              </a:bgClr>
            </a:patt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  <p:sp>
          <p:nvSpPr>
            <p:cNvPr id="52" name="Rectangle 6"/>
            <p:cNvSpPr>
              <a:spLocks noChangeArrowheads="1"/>
            </p:cNvSpPr>
            <p:nvPr/>
          </p:nvSpPr>
          <p:spPr bwMode="auto">
            <a:xfrm>
              <a:off x="5791200" y="4123195"/>
              <a:ext cx="1081143" cy="314551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24</a:t>
              </a:r>
            </a:p>
          </p:txBody>
        </p:sp>
        <p:sp>
          <p:nvSpPr>
            <p:cNvPr id="53" name="Rectangle 7"/>
            <p:cNvSpPr>
              <a:spLocks noChangeArrowheads="1"/>
            </p:cNvSpPr>
            <p:nvPr/>
          </p:nvSpPr>
          <p:spPr bwMode="auto">
            <a:xfrm>
              <a:off x="5791200" y="4437746"/>
              <a:ext cx="1081143" cy="314551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13</a:t>
              </a:r>
            </a:p>
          </p:txBody>
        </p:sp>
        <p:sp>
          <p:nvSpPr>
            <p:cNvPr id="54" name="Rectangle 8"/>
            <p:cNvSpPr>
              <a:spLocks noChangeArrowheads="1"/>
            </p:cNvSpPr>
            <p:nvPr/>
          </p:nvSpPr>
          <p:spPr bwMode="auto">
            <a:xfrm>
              <a:off x="5791200" y="4752296"/>
              <a:ext cx="1081143" cy="314551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7</a:t>
              </a:r>
            </a:p>
          </p:txBody>
        </p:sp>
        <p:sp>
          <p:nvSpPr>
            <p:cNvPr id="55" name="Rectangle 9"/>
            <p:cNvSpPr>
              <a:spLocks noChangeArrowheads="1"/>
            </p:cNvSpPr>
            <p:nvPr/>
          </p:nvSpPr>
          <p:spPr bwMode="auto">
            <a:xfrm>
              <a:off x="5791200" y="5066847"/>
              <a:ext cx="1081143" cy="314551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22</a:t>
              </a:r>
            </a:p>
          </p:txBody>
        </p:sp>
        <p:sp>
          <p:nvSpPr>
            <p:cNvPr id="56" name="Rectangle 10"/>
            <p:cNvSpPr>
              <a:spLocks noChangeArrowheads="1"/>
            </p:cNvSpPr>
            <p:nvPr/>
          </p:nvSpPr>
          <p:spPr bwMode="auto">
            <a:xfrm>
              <a:off x="5791200" y="5381398"/>
              <a:ext cx="1081143" cy="314551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9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967068" y="4076012"/>
            <a:ext cx="763322" cy="377461"/>
            <a:chOff x="6872340" y="4076012"/>
            <a:chExt cx="2028212" cy="377461"/>
          </a:xfrm>
        </p:grpSpPr>
        <p:sp>
          <p:nvSpPr>
            <p:cNvPr id="57" name="Rectangle 11"/>
            <p:cNvSpPr>
              <a:spLocks noChangeArrowheads="1"/>
            </p:cNvSpPr>
            <p:nvPr/>
          </p:nvSpPr>
          <p:spPr bwMode="auto">
            <a:xfrm>
              <a:off x="7594169" y="4076012"/>
              <a:ext cx="1306383" cy="377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Top </a:t>
              </a:r>
            </a:p>
          </p:txBody>
        </p:sp>
        <p:sp>
          <p:nvSpPr>
            <p:cNvPr id="58" name="Line 12"/>
            <p:cNvSpPr>
              <a:spLocks noChangeShapeType="1"/>
            </p:cNvSpPr>
            <p:nvPr/>
          </p:nvSpPr>
          <p:spPr bwMode="auto">
            <a:xfrm flipH="1" flipV="1">
              <a:off x="6872340" y="4264742"/>
              <a:ext cx="649931" cy="84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111168" y="3172229"/>
            <a:ext cx="796530" cy="636414"/>
            <a:chOff x="6016438" y="3172229"/>
            <a:chExt cx="796530" cy="636414"/>
          </a:xfrm>
        </p:grpSpPr>
        <p:sp>
          <p:nvSpPr>
            <p:cNvPr id="59" name="Freeform 13"/>
            <p:cNvSpPr>
              <a:spLocks/>
            </p:cNvSpPr>
            <p:nvPr/>
          </p:nvSpPr>
          <p:spPr bwMode="auto">
            <a:xfrm>
              <a:off x="6016438" y="3353262"/>
              <a:ext cx="401948" cy="455381"/>
            </a:xfrm>
            <a:custGeom>
              <a:avLst/>
              <a:gdLst>
                <a:gd name="T0" fmla="*/ 0 w 708"/>
                <a:gd name="T1" fmla="*/ 1066800 h 672"/>
                <a:gd name="T2" fmla="*/ 57150 w 708"/>
                <a:gd name="T3" fmla="*/ 971550 h 672"/>
                <a:gd name="T4" fmla="*/ 180975 w 708"/>
                <a:gd name="T5" fmla="*/ 704850 h 672"/>
                <a:gd name="T6" fmla="*/ 257175 w 708"/>
                <a:gd name="T7" fmla="*/ 571500 h 672"/>
                <a:gd name="T8" fmla="*/ 342900 w 708"/>
                <a:gd name="T9" fmla="*/ 466725 h 672"/>
                <a:gd name="T10" fmla="*/ 457200 w 708"/>
                <a:gd name="T11" fmla="*/ 342900 h 672"/>
                <a:gd name="T12" fmla="*/ 619125 w 708"/>
                <a:gd name="T13" fmla="*/ 219075 h 672"/>
                <a:gd name="T14" fmla="*/ 990600 w 708"/>
                <a:gd name="T15" fmla="*/ 38100 h 672"/>
                <a:gd name="T16" fmla="*/ 1123950 w 708"/>
                <a:gd name="T17" fmla="*/ 0 h 67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08"/>
                <a:gd name="T28" fmla="*/ 0 h 672"/>
                <a:gd name="T29" fmla="*/ 708 w 708"/>
                <a:gd name="T30" fmla="*/ 672 h 67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08" h="672">
                  <a:moveTo>
                    <a:pt x="0" y="672"/>
                  </a:moveTo>
                  <a:cubicBezTo>
                    <a:pt x="27" y="654"/>
                    <a:pt x="25" y="640"/>
                    <a:pt x="36" y="612"/>
                  </a:cubicBezTo>
                  <a:cubicBezTo>
                    <a:pt x="57" y="562"/>
                    <a:pt x="83" y="486"/>
                    <a:pt x="114" y="444"/>
                  </a:cubicBezTo>
                  <a:cubicBezTo>
                    <a:pt x="124" y="414"/>
                    <a:pt x="140" y="382"/>
                    <a:pt x="162" y="360"/>
                  </a:cubicBezTo>
                  <a:cubicBezTo>
                    <a:pt x="171" y="334"/>
                    <a:pt x="197" y="315"/>
                    <a:pt x="216" y="294"/>
                  </a:cubicBezTo>
                  <a:cubicBezTo>
                    <a:pt x="241" y="265"/>
                    <a:pt x="256" y="237"/>
                    <a:pt x="288" y="216"/>
                  </a:cubicBezTo>
                  <a:cubicBezTo>
                    <a:pt x="309" y="185"/>
                    <a:pt x="357" y="162"/>
                    <a:pt x="390" y="138"/>
                  </a:cubicBezTo>
                  <a:cubicBezTo>
                    <a:pt x="466" y="84"/>
                    <a:pt x="530" y="37"/>
                    <a:pt x="624" y="24"/>
                  </a:cubicBezTo>
                  <a:cubicBezTo>
                    <a:pt x="650" y="15"/>
                    <a:pt x="680" y="0"/>
                    <a:pt x="708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Rectangle 29"/>
            <p:cNvSpPr>
              <a:spLocks noChangeArrowheads="1"/>
            </p:cNvSpPr>
            <p:nvPr/>
          </p:nvSpPr>
          <p:spPr bwMode="auto">
            <a:xfrm>
              <a:off x="6452587" y="3172229"/>
              <a:ext cx="360381" cy="377461"/>
            </a:xfrm>
            <a:prstGeom prst="rect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7838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110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417127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3309976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7495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111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261445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3309976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1605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112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261445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3683467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7164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113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649660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3683467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7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3032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114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684649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3683467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7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3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6680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115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684649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3683467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7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3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10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+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8314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116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196200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3683467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7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3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10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+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4797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117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196200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4056958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442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118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054517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4056958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5709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119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206147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4417570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5762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Stacks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006600"/>
                </a:solidFill>
              </a:rPr>
              <a:t>Basic Operation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isEmpty</a:t>
            </a:r>
            <a:endParaRPr lang="en-US" b="1" dirty="0"/>
          </a:p>
          <a:p>
            <a:pPr lvl="2"/>
            <a:r>
              <a:rPr lang="en-US" dirty="0" smtClean="0"/>
              <a:t>Typically </a:t>
            </a:r>
            <a:r>
              <a:rPr lang="en-US" dirty="0"/>
              <a:t>implemented as a </a:t>
            </a:r>
            <a:r>
              <a:rPr lang="en-US" b="1" dirty="0" err="1">
                <a:solidFill>
                  <a:srgbClr val="0000FF"/>
                </a:solidFill>
              </a:rPr>
              <a:t>boolean</a:t>
            </a:r>
            <a:r>
              <a:rPr lang="en-US" dirty="0"/>
              <a:t> function</a:t>
            </a:r>
          </a:p>
          <a:p>
            <a:pPr lvl="2"/>
            <a:r>
              <a:rPr lang="en-US" dirty="0"/>
              <a:t>Returns </a:t>
            </a:r>
            <a:r>
              <a:rPr lang="en-US" b="1" dirty="0">
                <a:solidFill>
                  <a:srgbClr val="0000FF"/>
                </a:solidFill>
              </a:rPr>
              <a:t>TRUE</a:t>
            </a:r>
            <a:r>
              <a:rPr lang="en-US" dirty="0"/>
              <a:t> if no items are in the </a:t>
            </a:r>
            <a:r>
              <a:rPr lang="en-US" dirty="0" smtClean="0"/>
              <a:t>stack</a:t>
            </a:r>
          </a:p>
          <a:p>
            <a:pPr lvl="3"/>
            <a:r>
              <a:rPr lang="en-US" dirty="0" smtClean="0"/>
              <a:t>Top will be </a:t>
            </a:r>
            <a:r>
              <a:rPr lang="en-US" b="1" dirty="0" smtClean="0">
                <a:solidFill>
                  <a:srgbClr val="0000FF"/>
                </a:solidFill>
              </a:rPr>
              <a:t>-1 </a:t>
            </a:r>
            <a:r>
              <a:rPr lang="en-US" b="1" dirty="0" smtClean="0">
                <a:solidFill>
                  <a:srgbClr val="006600"/>
                </a:solidFill>
              </a:rPr>
              <a:t>(array)</a:t>
            </a:r>
          </a:p>
          <a:p>
            <a:pPr lvl="2"/>
            <a:r>
              <a:rPr lang="en-US" dirty="0"/>
              <a:t>Returns </a:t>
            </a:r>
            <a:r>
              <a:rPr lang="en-US" b="1" dirty="0">
                <a:solidFill>
                  <a:srgbClr val="0000FF"/>
                </a:solidFill>
              </a:rPr>
              <a:t>FALSE</a:t>
            </a:r>
            <a:r>
              <a:rPr lang="en-US" dirty="0"/>
              <a:t> if one or more items are in stack</a:t>
            </a:r>
          </a:p>
          <a:p>
            <a:pPr lvl="3"/>
            <a:r>
              <a:rPr lang="en-US" dirty="0"/>
              <a:t>Top will be greater or equal to </a:t>
            </a:r>
            <a:r>
              <a:rPr lang="en-US" b="1" dirty="0" smtClean="0">
                <a:solidFill>
                  <a:srgbClr val="0000FF"/>
                </a:solidFill>
              </a:rPr>
              <a:t>0 </a:t>
            </a:r>
            <a:r>
              <a:rPr lang="en-US" b="1" dirty="0">
                <a:solidFill>
                  <a:srgbClr val="006600"/>
                </a:solidFill>
              </a:rPr>
              <a:t>(array</a:t>
            </a:r>
            <a:r>
              <a:rPr lang="en-US" b="1" dirty="0" smtClean="0">
                <a:solidFill>
                  <a:srgbClr val="006600"/>
                </a:solidFill>
              </a:rPr>
              <a:t>)</a:t>
            </a:r>
            <a:endParaRPr lang="en-US" b="1" dirty="0">
              <a:solidFill>
                <a:srgbClr val="0000FF"/>
              </a:solidFill>
            </a:endParaRPr>
          </a:p>
          <a:p>
            <a:pPr lvl="2"/>
            <a:r>
              <a:rPr lang="en-US" dirty="0" smtClean="0"/>
              <a:t>Needed for both </a:t>
            </a:r>
            <a:r>
              <a:rPr lang="en-US" b="1" dirty="0" smtClean="0">
                <a:solidFill>
                  <a:srgbClr val="0000FF"/>
                </a:solidFill>
              </a:rPr>
              <a:t>arrays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rgbClr val="0000FF"/>
                </a:solidFill>
              </a:rPr>
              <a:t>linked list</a:t>
            </a:r>
            <a:endParaRPr lang="en-US" b="1" dirty="0">
              <a:solidFill>
                <a:srgbClr val="0000FF"/>
              </a:solidFill>
            </a:endParaRPr>
          </a:p>
          <a:p>
            <a:pPr lvl="2"/>
            <a:endParaRPr lang="en-US" dirty="0"/>
          </a:p>
          <a:p>
            <a:pPr lvl="1"/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9" name="Group 53"/>
          <p:cNvGrpSpPr>
            <a:grpSpLocks/>
          </p:cNvGrpSpPr>
          <p:nvPr/>
        </p:nvGrpSpPr>
        <p:grpSpPr bwMode="auto">
          <a:xfrm>
            <a:off x="7539452" y="1153850"/>
            <a:ext cx="1501519" cy="1412319"/>
            <a:chOff x="6761162" y="4486275"/>
            <a:chExt cx="1676400" cy="1866900"/>
          </a:xfrm>
        </p:grpSpPr>
        <p:sp>
          <p:nvSpPr>
            <p:cNvPr id="10" name="AutoShape 41"/>
            <p:cNvSpPr>
              <a:spLocks noChangeArrowheads="1"/>
            </p:cNvSpPr>
            <p:nvPr/>
          </p:nvSpPr>
          <p:spPr bwMode="auto">
            <a:xfrm>
              <a:off x="7065962" y="4981575"/>
              <a:ext cx="1219200" cy="13716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1" name="Freeform 42"/>
            <p:cNvSpPr>
              <a:spLocks/>
            </p:cNvSpPr>
            <p:nvPr/>
          </p:nvSpPr>
          <p:spPr bwMode="auto">
            <a:xfrm>
              <a:off x="6761162" y="4575175"/>
              <a:ext cx="723900" cy="635000"/>
            </a:xfrm>
            <a:custGeom>
              <a:avLst/>
              <a:gdLst>
                <a:gd name="T0" fmla="*/ 0 w 456"/>
                <a:gd name="T1" fmla="*/ 2147483647 h 400"/>
                <a:gd name="T2" fmla="*/ 2147483647 w 456"/>
                <a:gd name="T3" fmla="*/ 2147483647 h 400"/>
                <a:gd name="T4" fmla="*/ 2147483647 w 456"/>
                <a:gd name="T5" fmla="*/ 2147483647 h 400"/>
                <a:gd name="T6" fmla="*/ 0 60000 65536"/>
                <a:gd name="T7" fmla="*/ 0 60000 65536"/>
                <a:gd name="T8" fmla="*/ 0 60000 65536"/>
                <a:gd name="T9" fmla="*/ 0 w 456"/>
                <a:gd name="T10" fmla="*/ 0 h 400"/>
                <a:gd name="T11" fmla="*/ 456 w 456"/>
                <a:gd name="T12" fmla="*/ 400 h 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6" h="400">
                  <a:moveTo>
                    <a:pt x="0" y="16"/>
                  </a:moveTo>
                  <a:cubicBezTo>
                    <a:pt x="156" y="8"/>
                    <a:pt x="312" y="0"/>
                    <a:pt x="384" y="64"/>
                  </a:cubicBezTo>
                  <a:cubicBezTo>
                    <a:pt x="456" y="128"/>
                    <a:pt x="424" y="344"/>
                    <a:pt x="432" y="40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Freeform 43"/>
            <p:cNvSpPr>
              <a:spLocks/>
            </p:cNvSpPr>
            <p:nvPr/>
          </p:nvSpPr>
          <p:spPr bwMode="auto">
            <a:xfrm>
              <a:off x="7726362" y="4486275"/>
              <a:ext cx="711200" cy="723900"/>
            </a:xfrm>
            <a:custGeom>
              <a:avLst/>
              <a:gdLst>
                <a:gd name="T0" fmla="*/ 2147483647 w 448"/>
                <a:gd name="T1" fmla="*/ 2147483647 h 456"/>
                <a:gd name="T2" fmla="*/ 2147483647 w 448"/>
                <a:gd name="T3" fmla="*/ 2147483647 h 456"/>
                <a:gd name="T4" fmla="*/ 2147483647 w 448"/>
                <a:gd name="T5" fmla="*/ 2147483647 h 456"/>
                <a:gd name="T6" fmla="*/ 0 60000 65536"/>
                <a:gd name="T7" fmla="*/ 0 60000 65536"/>
                <a:gd name="T8" fmla="*/ 0 60000 65536"/>
                <a:gd name="T9" fmla="*/ 0 w 448"/>
                <a:gd name="T10" fmla="*/ 0 h 456"/>
                <a:gd name="T11" fmla="*/ 448 w 448"/>
                <a:gd name="T12" fmla="*/ 456 h 4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48" h="456">
                  <a:moveTo>
                    <a:pt x="64" y="456"/>
                  </a:moveTo>
                  <a:cubicBezTo>
                    <a:pt x="32" y="300"/>
                    <a:pt x="0" y="144"/>
                    <a:pt x="64" y="72"/>
                  </a:cubicBezTo>
                  <a:cubicBezTo>
                    <a:pt x="128" y="0"/>
                    <a:pt x="384" y="32"/>
                    <a:pt x="448" y="2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3" name="Group 43"/>
          <p:cNvGrpSpPr>
            <a:grpSpLocks/>
          </p:cNvGrpSpPr>
          <p:nvPr/>
        </p:nvGrpSpPr>
        <p:grpSpPr bwMode="auto">
          <a:xfrm>
            <a:off x="1516300" y="4255473"/>
            <a:ext cx="760404" cy="1481685"/>
            <a:chOff x="1752600" y="2286000"/>
            <a:chExt cx="1828800" cy="2286008"/>
          </a:xfrm>
        </p:grpSpPr>
        <p:sp>
          <p:nvSpPr>
            <p:cNvPr id="34" name="Rectangle 16"/>
            <p:cNvSpPr>
              <a:spLocks noChangeArrowheads="1"/>
            </p:cNvSpPr>
            <p:nvPr/>
          </p:nvSpPr>
          <p:spPr bwMode="auto">
            <a:xfrm>
              <a:off x="1752600" y="2667005"/>
              <a:ext cx="1828800" cy="381001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5" name="Rectangle 17"/>
            <p:cNvSpPr>
              <a:spLocks noChangeArrowheads="1"/>
            </p:cNvSpPr>
            <p:nvPr/>
          </p:nvSpPr>
          <p:spPr bwMode="auto">
            <a:xfrm>
              <a:off x="1752600" y="3048006"/>
              <a:ext cx="1828800" cy="381001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6" name="Rectangle 18"/>
            <p:cNvSpPr>
              <a:spLocks noChangeArrowheads="1"/>
            </p:cNvSpPr>
            <p:nvPr/>
          </p:nvSpPr>
          <p:spPr bwMode="auto">
            <a:xfrm>
              <a:off x="1752600" y="3429008"/>
              <a:ext cx="1828800" cy="381001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7" name="Rectangle 19"/>
            <p:cNvSpPr>
              <a:spLocks noChangeArrowheads="1"/>
            </p:cNvSpPr>
            <p:nvPr/>
          </p:nvSpPr>
          <p:spPr bwMode="auto">
            <a:xfrm>
              <a:off x="1752600" y="3810008"/>
              <a:ext cx="1828800" cy="381001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8" name="Rectangle 20"/>
            <p:cNvSpPr>
              <a:spLocks noChangeArrowheads="1"/>
            </p:cNvSpPr>
            <p:nvPr/>
          </p:nvSpPr>
          <p:spPr bwMode="auto">
            <a:xfrm>
              <a:off x="1752600" y="4191008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2" name="Rectangle 33"/>
            <p:cNvSpPr>
              <a:spLocks noChangeArrowheads="1"/>
            </p:cNvSpPr>
            <p:nvPr/>
          </p:nvSpPr>
          <p:spPr bwMode="auto">
            <a:xfrm>
              <a:off x="1752600" y="2286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63" name="Rectangle 25"/>
          <p:cNvSpPr>
            <a:spLocks noChangeArrowheads="1"/>
          </p:cNvSpPr>
          <p:nvPr/>
        </p:nvSpPr>
        <p:spPr bwMode="auto">
          <a:xfrm>
            <a:off x="2729635" y="5751756"/>
            <a:ext cx="304162" cy="29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/>
              <a:t>Top</a:t>
            </a:r>
          </a:p>
        </p:txBody>
      </p:sp>
      <p:sp>
        <p:nvSpPr>
          <p:cNvPr id="64" name="Line 26"/>
          <p:cNvSpPr>
            <a:spLocks noChangeShapeType="1"/>
          </p:cNvSpPr>
          <p:nvPr/>
        </p:nvSpPr>
        <p:spPr bwMode="auto">
          <a:xfrm flipV="1">
            <a:off x="2539534" y="5899925"/>
            <a:ext cx="1901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9" name="Group 43"/>
          <p:cNvGrpSpPr>
            <a:grpSpLocks/>
          </p:cNvGrpSpPr>
          <p:nvPr/>
        </p:nvGrpSpPr>
        <p:grpSpPr bwMode="auto">
          <a:xfrm>
            <a:off x="7309024" y="4255473"/>
            <a:ext cx="1094939" cy="1849386"/>
            <a:chOff x="-232769" y="2286000"/>
            <a:chExt cx="3814169" cy="2286000"/>
          </a:xfrm>
        </p:grpSpPr>
        <p:sp>
          <p:nvSpPr>
            <p:cNvPr id="80" name="Rectangle 16"/>
            <p:cNvSpPr>
              <a:spLocks noChangeArrowheads="1"/>
            </p:cNvSpPr>
            <p:nvPr/>
          </p:nvSpPr>
          <p:spPr bwMode="auto">
            <a:xfrm>
              <a:off x="1752600" y="2667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81" name="Rectangle 17"/>
            <p:cNvSpPr>
              <a:spLocks noChangeArrowheads="1"/>
            </p:cNvSpPr>
            <p:nvPr/>
          </p:nvSpPr>
          <p:spPr bwMode="auto">
            <a:xfrm>
              <a:off x="1752600" y="3048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82" name="Rectangle 18"/>
            <p:cNvSpPr>
              <a:spLocks noChangeArrowheads="1"/>
            </p:cNvSpPr>
            <p:nvPr/>
          </p:nvSpPr>
          <p:spPr bwMode="auto">
            <a:xfrm>
              <a:off x="1752600" y="3429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7</a:t>
              </a:r>
            </a:p>
          </p:txBody>
        </p:sp>
        <p:sp>
          <p:nvSpPr>
            <p:cNvPr id="83" name="Rectangle 19"/>
            <p:cNvSpPr>
              <a:spLocks noChangeArrowheads="1"/>
            </p:cNvSpPr>
            <p:nvPr/>
          </p:nvSpPr>
          <p:spPr bwMode="auto">
            <a:xfrm>
              <a:off x="1752600" y="3810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22</a:t>
              </a:r>
            </a:p>
          </p:txBody>
        </p:sp>
        <p:sp>
          <p:nvSpPr>
            <p:cNvPr id="84" name="Rectangle 20"/>
            <p:cNvSpPr>
              <a:spLocks noChangeArrowheads="1"/>
            </p:cNvSpPr>
            <p:nvPr/>
          </p:nvSpPr>
          <p:spPr bwMode="auto">
            <a:xfrm>
              <a:off x="1752600" y="4191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9</a:t>
              </a:r>
            </a:p>
          </p:txBody>
        </p:sp>
        <p:sp>
          <p:nvSpPr>
            <p:cNvPr id="85" name="Rectangle 25"/>
            <p:cNvSpPr>
              <a:spLocks noChangeArrowheads="1"/>
            </p:cNvSpPr>
            <p:nvPr/>
          </p:nvSpPr>
          <p:spPr bwMode="auto">
            <a:xfrm>
              <a:off x="-232769" y="3352800"/>
              <a:ext cx="73152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Top</a:t>
              </a:r>
            </a:p>
          </p:txBody>
        </p:sp>
        <p:sp>
          <p:nvSpPr>
            <p:cNvPr id="86" name="Line 26"/>
            <p:cNvSpPr>
              <a:spLocks noChangeShapeType="1"/>
            </p:cNvSpPr>
            <p:nvPr/>
          </p:nvSpPr>
          <p:spPr bwMode="auto">
            <a:xfrm flipH="1" flipV="1">
              <a:off x="1295401" y="3601401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Rectangle 33"/>
            <p:cNvSpPr>
              <a:spLocks noChangeArrowheads="1"/>
            </p:cNvSpPr>
            <p:nvPr/>
          </p:nvSpPr>
          <p:spPr bwMode="auto">
            <a:xfrm>
              <a:off x="1752600" y="2286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45439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 animBg="1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120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954841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4417570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7182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121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954841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4623634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5224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122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954841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4623634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1536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123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954841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4829698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3718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124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338892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4829698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5963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125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338892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5203189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8269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126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058684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5203189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5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6843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127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8377103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5203189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5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8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5687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128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8377103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5203189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5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8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13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+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67173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129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810917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5203189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5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8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13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+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3658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Stacks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006600"/>
                </a:solidFill>
              </a:rPr>
              <a:t>Basic Operation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isFull</a:t>
            </a:r>
            <a:endParaRPr lang="en-US" b="1" dirty="0"/>
          </a:p>
          <a:p>
            <a:pPr lvl="2"/>
            <a:r>
              <a:rPr lang="en-US" dirty="0" smtClean="0"/>
              <a:t>Typically </a:t>
            </a:r>
            <a:r>
              <a:rPr lang="en-US" dirty="0"/>
              <a:t>implemented as a </a:t>
            </a:r>
            <a:r>
              <a:rPr lang="en-US" b="1" dirty="0" err="1">
                <a:solidFill>
                  <a:srgbClr val="0000FF"/>
                </a:solidFill>
              </a:rPr>
              <a:t>boolean</a:t>
            </a:r>
            <a:r>
              <a:rPr lang="en-US" dirty="0"/>
              <a:t> function</a:t>
            </a:r>
          </a:p>
          <a:p>
            <a:pPr lvl="2"/>
            <a:r>
              <a:rPr lang="en-US" dirty="0"/>
              <a:t>Returns </a:t>
            </a:r>
            <a:r>
              <a:rPr lang="en-US" b="1" dirty="0">
                <a:solidFill>
                  <a:srgbClr val="0000FF"/>
                </a:solidFill>
              </a:rPr>
              <a:t>TRUE</a:t>
            </a:r>
            <a:r>
              <a:rPr lang="en-US" dirty="0"/>
              <a:t> if </a:t>
            </a:r>
            <a:r>
              <a:rPr lang="en-US" dirty="0" smtClean="0"/>
              <a:t>stack has no further space</a:t>
            </a:r>
          </a:p>
          <a:p>
            <a:pPr lvl="3"/>
            <a:r>
              <a:rPr lang="en-US" dirty="0" smtClean="0"/>
              <a:t>Top will be </a:t>
            </a:r>
            <a:r>
              <a:rPr lang="en-US" b="1" dirty="0" smtClean="0">
                <a:solidFill>
                  <a:srgbClr val="0000FF"/>
                </a:solidFill>
              </a:rPr>
              <a:t>length – 1 </a:t>
            </a:r>
            <a:r>
              <a:rPr lang="en-US" b="1" dirty="0">
                <a:solidFill>
                  <a:srgbClr val="006600"/>
                </a:solidFill>
              </a:rPr>
              <a:t>(array)</a:t>
            </a:r>
            <a:endParaRPr lang="en-US" b="1" dirty="0" smtClean="0">
              <a:solidFill>
                <a:srgbClr val="0000FF"/>
              </a:solidFill>
            </a:endParaRPr>
          </a:p>
          <a:p>
            <a:pPr lvl="2"/>
            <a:r>
              <a:rPr lang="en-US" dirty="0"/>
              <a:t>Returns </a:t>
            </a:r>
            <a:r>
              <a:rPr lang="en-US" b="1" dirty="0">
                <a:solidFill>
                  <a:srgbClr val="0000FF"/>
                </a:solidFill>
              </a:rPr>
              <a:t>FALSE</a:t>
            </a:r>
            <a:r>
              <a:rPr lang="en-US" dirty="0"/>
              <a:t> if one or more </a:t>
            </a:r>
            <a:r>
              <a:rPr lang="en-US" dirty="0" smtClean="0"/>
              <a:t>spaces are free in </a:t>
            </a:r>
            <a:r>
              <a:rPr lang="en-US" dirty="0"/>
              <a:t>stack</a:t>
            </a:r>
          </a:p>
          <a:p>
            <a:pPr lvl="3"/>
            <a:r>
              <a:rPr lang="en-US" dirty="0"/>
              <a:t>Top will be </a:t>
            </a:r>
            <a:r>
              <a:rPr lang="en-US" dirty="0" smtClean="0"/>
              <a:t>less than  </a:t>
            </a:r>
            <a:r>
              <a:rPr lang="en-US" b="1" dirty="0" smtClean="0">
                <a:solidFill>
                  <a:srgbClr val="0000FF"/>
                </a:solidFill>
              </a:rPr>
              <a:t>length – 1 </a:t>
            </a:r>
            <a:r>
              <a:rPr lang="en-US" b="1" dirty="0">
                <a:solidFill>
                  <a:srgbClr val="006600"/>
                </a:solidFill>
              </a:rPr>
              <a:t>(array)</a:t>
            </a:r>
            <a:endParaRPr lang="en-US" b="1" dirty="0">
              <a:solidFill>
                <a:srgbClr val="0000FF"/>
              </a:solidFill>
            </a:endParaRPr>
          </a:p>
          <a:p>
            <a:pPr lvl="2"/>
            <a:r>
              <a:rPr lang="en-US" dirty="0" smtClean="0"/>
              <a:t>Needed only for </a:t>
            </a:r>
            <a:r>
              <a:rPr lang="en-US" b="1" dirty="0" smtClean="0">
                <a:solidFill>
                  <a:srgbClr val="0000FF"/>
                </a:solidFill>
              </a:rPr>
              <a:t>arrays</a:t>
            </a:r>
            <a:endParaRPr lang="en-US" b="1" dirty="0">
              <a:solidFill>
                <a:srgbClr val="0000FF"/>
              </a:solidFill>
            </a:endParaRPr>
          </a:p>
          <a:p>
            <a:pPr lvl="2"/>
            <a:endParaRPr lang="en-US" dirty="0"/>
          </a:p>
          <a:p>
            <a:pPr lvl="1"/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9" name="Group 53"/>
          <p:cNvGrpSpPr>
            <a:grpSpLocks/>
          </p:cNvGrpSpPr>
          <p:nvPr/>
        </p:nvGrpSpPr>
        <p:grpSpPr bwMode="auto">
          <a:xfrm>
            <a:off x="7539452" y="1153850"/>
            <a:ext cx="1501519" cy="1412319"/>
            <a:chOff x="6761162" y="4486275"/>
            <a:chExt cx="1676400" cy="1866900"/>
          </a:xfrm>
        </p:grpSpPr>
        <p:sp>
          <p:nvSpPr>
            <p:cNvPr id="10" name="AutoShape 41"/>
            <p:cNvSpPr>
              <a:spLocks noChangeArrowheads="1"/>
            </p:cNvSpPr>
            <p:nvPr/>
          </p:nvSpPr>
          <p:spPr bwMode="auto">
            <a:xfrm>
              <a:off x="7065962" y="4981575"/>
              <a:ext cx="1219200" cy="13716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1" name="Freeform 42"/>
            <p:cNvSpPr>
              <a:spLocks/>
            </p:cNvSpPr>
            <p:nvPr/>
          </p:nvSpPr>
          <p:spPr bwMode="auto">
            <a:xfrm>
              <a:off x="6761162" y="4575175"/>
              <a:ext cx="723900" cy="635000"/>
            </a:xfrm>
            <a:custGeom>
              <a:avLst/>
              <a:gdLst>
                <a:gd name="T0" fmla="*/ 0 w 456"/>
                <a:gd name="T1" fmla="*/ 2147483647 h 400"/>
                <a:gd name="T2" fmla="*/ 2147483647 w 456"/>
                <a:gd name="T3" fmla="*/ 2147483647 h 400"/>
                <a:gd name="T4" fmla="*/ 2147483647 w 456"/>
                <a:gd name="T5" fmla="*/ 2147483647 h 400"/>
                <a:gd name="T6" fmla="*/ 0 60000 65536"/>
                <a:gd name="T7" fmla="*/ 0 60000 65536"/>
                <a:gd name="T8" fmla="*/ 0 60000 65536"/>
                <a:gd name="T9" fmla="*/ 0 w 456"/>
                <a:gd name="T10" fmla="*/ 0 h 400"/>
                <a:gd name="T11" fmla="*/ 456 w 456"/>
                <a:gd name="T12" fmla="*/ 400 h 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6" h="400">
                  <a:moveTo>
                    <a:pt x="0" y="16"/>
                  </a:moveTo>
                  <a:cubicBezTo>
                    <a:pt x="156" y="8"/>
                    <a:pt x="312" y="0"/>
                    <a:pt x="384" y="64"/>
                  </a:cubicBezTo>
                  <a:cubicBezTo>
                    <a:pt x="456" y="128"/>
                    <a:pt x="424" y="344"/>
                    <a:pt x="432" y="40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Freeform 43"/>
            <p:cNvSpPr>
              <a:spLocks/>
            </p:cNvSpPr>
            <p:nvPr/>
          </p:nvSpPr>
          <p:spPr bwMode="auto">
            <a:xfrm>
              <a:off x="7726362" y="4486275"/>
              <a:ext cx="711200" cy="723900"/>
            </a:xfrm>
            <a:custGeom>
              <a:avLst/>
              <a:gdLst>
                <a:gd name="T0" fmla="*/ 2147483647 w 448"/>
                <a:gd name="T1" fmla="*/ 2147483647 h 456"/>
                <a:gd name="T2" fmla="*/ 2147483647 w 448"/>
                <a:gd name="T3" fmla="*/ 2147483647 h 456"/>
                <a:gd name="T4" fmla="*/ 2147483647 w 448"/>
                <a:gd name="T5" fmla="*/ 2147483647 h 456"/>
                <a:gd name="T6" fmla="*/ 0 60000 65536"/>
                <a:gd name="T7" fmla="*/ 0 60000 65536"/>
                <a:gd name="T8" fmla="*/ 0 60000 65536"/>
                <a:gd name="T9" fmla="*/ 0 w 448"/>
                <a:gd name="T10" fmla="*/ 0 h 456"/>
                <a:gd name="T11" fmla="*/ 448 w 448"/>
                <a:gd name="T12" fmla="*/ 456 h 4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48" h="456">
                  <a:moveTo>
                    <a:pt x="64" y="456"/>
                  </a:moveTo>
                  <a:cubicBezTo>
                    <a:pt x="32" y="300"/>
                    <a:pt x="0" y="144"/>
                    <a:pt x="64" y="72"/>
                  </a:cubicBezTo>
                  <a:cubicBezTo>
                    <a:pt x="128" y="0"/>
                    <a:pt x="384" y="32"/>
                    <a:pt x="448" y="2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8" name="Group 43"/>
          <p:cNvGrpSpPr>
            <a:grpSpLocks/>
          </p:cNvGrpSpPr>
          <p:nvPr/>
        </p:nvGrpSpPr>
        <p:grpSpPr bwMode="auto">
          <a:xfrm>
            <a:off x="6895382" y="4327577"/>
            <a:ext cx="1827085" cy="1849386"/>
            <a:chOff x="691896" y="2286000"/>
            <a:chExt cx="2889504" cy="2286000"/>
          </a:xfrm>
        </p:grpSpPr>
        <p:sp>
          <p:nvSpPr>
            <p:cNvPr id="19" name="Rectangle 16"/>
            <p:cNvSpPr>
              <a:spLocks noChangeArrowheads="1"/>
            </p:cNvSpPr>
            <p:nvPr/>
          </p:nvSpPr>
          <p:spPr bwMode="auto">
            <a:xfrm>
              <a:off x="1752600" y="2667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24</a:t>
              </a:r>
            </a:p>
          </p:txBody>
        </p:sp>
        <p:sp>
          <p:nvSpPr>
            <p:cNvPr id="20" name="Rectangle 17"/>
            <p:cNvSpPr>
              <a:spLocks noChangeArrowheads="1"/>
            </p:cNvSpPr>
            <p:nvPr/>
          </p:nvSpPr>
          <p:spPr bwMode="auto">
            <a:xfrm>
              <a:off x="1752600" y="3048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13</a:t>
              </a:r>
            </a:p>
          </p:txBody>
        </p:sp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1752600" y="3429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7</a:t>
              </a:r>
            </a:p>
          </p:txBody>
        </p:sp>
        <p:sp>
          <p:nvSpPr>
            <p:cNvPr id="22" name="Rectangle 19"/>
            <p:cNvSpPr>
              <a:spLocks noChangeArrowheads="1"/>
            </p:cNvSpPr>
            <p:nvPr/>
          </p:nvSpPr>
          <p:spPr bwMode="auto">
            <a:xfrm>
              <a:off x="1752600" y="3810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22</a:t>
              </a:r>
            </a:p>
          </p:txBody>
        </p:sp>
        <p:sp>
          <p:nvSpPr>
            <p:cNvPr id="23" name="Rectangle 20"/>
            <p:cNvSpPr>
              <a:spLocks noChangeArrowheads="1"/>
            </p:cNvSpPr>
            <p:nvPr/>
          </p:nvSpPr>
          <p:spPr bwMode="auto">
            <a:xfrm>
              <a:off x="1752600" y="4191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9</a:t>
              </a:r>
            </a:p>
          </p:txBody>
        </p:sp>
        <p:sp>
          <p:nvSpPr>
            <p:cNvPr id="24" name="Rectangle 25"/>
            <p:cNvSpPr>
              <a:spLocks noChangeArrowheads="1"/>
            </p:cNvSpPr>
            <p:nvPr/>
          </p:nvSpPr>
          <p:spPr bwMode="auto">
            <a:xfrm>
              <a:off x="691896" y="2286000"/>
              <a:ext cx="731521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Top</a:t>
              </a:r>
            </a:p>
          </p:txBody>
        </p:sp>
        <p:sp>
          <p:nvSpPr>
            <p:cNvPr id="25" name="Line 26"/>
            <p:cNvSpPr>
              <a:spLocks noChangeShapeType="1"/>
            </p:cNvSpPr>
            <p:nvPr/>
          </p:nvSpPr>
          <p:spPr bwMode="auto">
            <a:xfrm flipH="1" flipV="1">
              <a:off x="1295400" y="251460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33"/>
            <p:cNvSpPr>
              <a:spLocks noChangeArrowheads="1"/>
            </p:cNvSpPr>
            <p:nvPr/>
          </p:nvSpPr>
          <p:spPr bwMode="auto">
            <a:xfrm>
              <a:off x="1752600" y="2286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6</a:t>
              </a:r>
            </a:p>
          </p:txBody>
        </p:sp>
      </p:grpSp>
      <p:grpSp>
        <p:nvGrpSpPr>
          <p:cNvPr id="27" name="Group 43"/>
          <p:cNvGrpSpPr>
            <a:grpSpLocks/>
          </p:cNvGrpSpPr>
          <p:nvPr/>
        </p:nvGrpSpPr>
        <p:grpSpPr bwMode="auto">
          <a:xfrm>
            <a:off x="1252608" y="4327577"/>
            <a:ext cx="1094939" cy="1849386"/>
            <a:chOff x="-232769" y="2286000"/>
            <a:chExt cx="3814169" cy="2286000"/>
          </a:xfrm>
        </p:grpSpPr>
        <p:sp>
          <p:nvSpPr>
            <p:cNvPr id="28" name="Rectangle 16"/>
            <p:cNvSpPr>
              <a:spLocks noChangeArrowheads="1"/>
            </p:cNvSpPr>
            <p:nvPr/>
          </p:nvSpPr>
          <p:spPr bwMode="auto">
            <a:xfrm>
              <a:off x="1752600" y="2667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9" name="Rectangle 17"/>
            <p:cNvSpPr>
              <a:spLocks noChangeArrowheads="1"/>
            </p:cNvSpPr>
            <p:nvPr/>
          </p:nvSpPr>
          <p:spPr bwMode="auto">
            <a:xfrm>
              <a:off x="1752600" y="3048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0" name="Rectangle 18"/>
            <p:cNvSpPr>
              <a:spLocks noChangeArrowheads="1"/>
            </p:cNvSpPr>
            <p:nvPr/>
          </p:nvSpPr>
          <p:spPr bwMode="auto">
            <a:xfrm>
              <a:off x="1752600" y="3429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7</a:t>
              </a:r>
            </a:p>
          </p:txBody>
        </p:sp>
        <p:sp>
          <p:nvSpPr>
            <p:cNvPr id="31" name="Rectangle 19"/>
            <p:cNvSpPr>
              <a:spLocks noChangeArrowheads="1"/>
            </p:cNvSpPr>
            <p:nvPr/>
          </p:nvSpPr>
          <p:spPr bwMode="auto">
            <a:xfrm>
              <a:off x="1752600" y="3810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22</a:t>
              </a:r>
            </a:p>
          </p:txBody>
        </p:sp>
        <p:sp>
          <p:nvSpPr>
            <p:cNvPr id="32" name="Rectangle 20"/>
            <p:cNvSpPr>
              <a:spLocks noChangeArrowheads="1"/>
            </p:cNvSpPr>
            <p:nvPr/>
          </p:nvSpPr>
          <p:spPr bwMode="auto">
            <a:xfrm>
              <a:off x="1752600" y="4191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9</a:t>
              </a:r>
            </a:p>
          </p:txBody>
        </p:sp>
        <p:sp>
          <p:nvSpPr>
            <p:cNvPr id="38" name="Rectangle 25"/>
            <p:cNvSpPr>
              <a:spLocks noChangeArrowheads="1"/>
            </p:cNvSpPr>
            <p:nvPr/>
          </p:nvSpPr>
          <p:spPr bwMode="auto">
            <a:xfrm>
              <a:off x="-232769" y="3352800"/>
              <a:ext cx="73152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Top</a:t>
              </a:r>
            </a:p>
          </p:txBody>
        </p:sp>
        <p:sp>
          <p:nvSpPr>
            <p:cNvPr id="39" name="Line 26"/>
            <p:cNvSpPr>
              <a:spLocks noChangeShapeType="1"/>
            </p:cNvSpPr>
            <p:nvPr/>
          </p:nvSpPr>
          <p:spPr bwMode="auto">
            <a:xfrm flipH="1" flipV="1">
              <a:off x="1295401" y="3601401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1752600" y="2286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26596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130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810917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5563800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1219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131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7457549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5563800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13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9826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132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07322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5563800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13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2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6236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133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07322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5563800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13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2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26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*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84483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134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124928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5563800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13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2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26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*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73501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135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124928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5924412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79107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136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54610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5924412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26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42222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137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3168610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5924412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26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10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2505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138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3168610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5924412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26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10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7" y="5754708"/>
            <a:ext cx="579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-16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-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44861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139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964468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-16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5924412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26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10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7" y="5754708"/>
            <a:ext cx="579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-16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-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30916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Stacks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006600"/>
                </a:solidFill>
              </a:rPr>
              <a:t>Basic Operation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top</a:t>
            </a:r>
            <a:endParaRPr lang="en-US" b="1" dirty="0"/>
          </a:p>
          <a:p>
            <a:pPr lvl="2"/>
            <a:r>
              <a:rPr lang="en-US" dirty="0"/>
              <a:t>Simply returns the </a:t>
            </a:r>
            <a:r>
              <a:rPr lang="en-US" b="1" dirty="0">
                <a:solidFill>
                  <a:srgbClr val="0000FF"/>
                </a:solidFill>
              </a:rPr>
              <a:t>value</a:t>
            </a:r>
            <a:r>
              <a:rPr lang="en-US" dirty="0"/>
              <a:t> at the </a:t>
            </a:r>
            <a:r>
              <a:rPr lang="en-US" b="1" dirty="0">
                <a:solidFill>
                  <a:srgbClr val="0000FF"/>
                </a:solidFill>
              </a:rPr>
              <a:t>top</a:t>
            </a:r>
            <a:r>
              <a:rPr lang="en-US" dirty="0"/>
              <a:t> of the stack </a:t>
            </a:r>
            <a:r>
              <a:rPr lang="en-US" u="sng" dirty="0"/>
              <a:t>without</a:t>
            </a:r>
            <a:r>
              <a:rPr lang="en-US" dirty="0"/>
              <a:t> actually popping the </a:t>
            </a:r>
            <a:r>
              <a:rPr lang="en-US" dirty="0" smtClean="0"/>
              <a:t>stack</a:t>
            </a:r>
          </a:p>
          <a:p>
            <a:pPr lvl="2"/>
            <a:endParaRPr lang="en-US" b="1" dirty="0">
              <a:solidFill>
                <a:srgbClr val="0000FF"/>
              </a:solidFill>
            </a:endParaRPr>
          </a:p>
          <a:p>
            <a:pPr lvl="2"/>
            <a:r>
              <a:rPr lang="en-US" dirty="0"/>
              <a:t>Value </a:t>
            </a:r>
            <a:r>
              <a:rPr lang="en-US" b="1" dirty="0">
                <a:solidFill>
                  <a:srgbClr val="0000FF"/>
                </a:solidFill>
              </a:rPr>
              <a:t>13</a:t>
            </a:r>
            <a:r>
              <a:rPr lang="en-US" dirty="0"/>
              <a:t> will be returned</a:t>
            </a:r>
          </a:p>
          <a:p>
            <a:pPr lvl="2"/>
            <a:endParaRPr lang="en-US" dirty="0"/>
          </a:p>
          <a:p>
            <a:pPr lvl="1"/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9" name="Group 53"/>
          <p:cNvGrpSpPr>
            <a:grpSpLocks/>
          </p:cNvGrpSpPr>
          <p:nvPr/>
        </p:nvGrpSpPr>
        <p:grpSpPr bwMode="auto">
          <a:xfrm>
            <a:off x="7539452" y="1153850"/>
            <a:ext cx="1501519" cy="1412319"/>
            <a:chOff x="6761162" y="4486275"/>
            <a:chExt cx="1676400" cy="1866900"/>
          </a:xfrm>
        </p:grpSpPr>
        <p:sp>
          <p:nvSpPr>
            <p:cNvPr id="10" name="AutoShape 41"/>
            <p:cNvSpPr>
              <a:spLocks noChangeArrowheads="1"/>
            </p:cNvSpPr>
            <p:nvPr/>
          </p:nvSpPr>
          <p:spPr bwMode="auto">
            <a:xfrm>
              <a:off x="7065962" y="4981575"/>
              <a:ext cx="1219200" cy="13716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1" name="Freeform 42"/>
            <p:cNvSpPr>
              <a:spLocks/>
            </p:cNvSpPr>
            <p:nvPr/>
          </p:nvSpPr>
          <p:spPr bwMode="auto">
            <a:xfrm>
              <a:off x="6761162" y="4575175"/>
              <a:ext cx="723900" cy="635000"/>
            </a:xfrm>
            <a:custGeom>
              <a:avLst/>
              <a:gdLst>
                <a:gd name="T0" fmla="*/ 0 w 456"/>
                <a:gd name="T1" fmla="*/ 2147483647 h 400"/>
                <a:gd name="T2" fmla="*/ 2147483647 w 456"/>
                <a:gd name="T3" fmla="*/ 2147483647 h 400"/>
                <a:gd name="T4" fmla="*/ 2147483647 w 456"/>
                <a:gd name="T5" fmla="*/ 2147483647 h 400"/>
                <a:gd name="T6" fmla="*/ 0 60000 65536"/>
                <a:gd name="T7" fmla="*/ 0 60000 65536"/>
                <a:gd name="T8" fmla="*/ 0 60000 65536"/>
                <a:gd name="T9" fmla="*/ 0 w 456"/>
                <a:gd name="T10" fmla="*/ 0 h 400"/>
                <a:gd name="T11" fmla="*/ 456 w 456"/>
                <a:gd name="T12" fmla="*/ 400 h 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6" h="400">
                  <a:moveTo>
                    <a:pt x="0" y="16"/>
                  </a:moveTo>
                  <a:cubicBezTo>
                    <a:pt x="156" y="8"/>
                    <a:pt x="312" y="0"/>
                    <a:pt x="384" y="64"/>
                  </a:cubicBezTo>
                  <a:cubicBezTo>
                    <a:pt x="456" y="128"/>
                    <a:pt x="424" y="344"/>
                    <a:pt x="432" y="40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Freeform 43"/>
            <p:cNvSpPr>
              <a:spLocks/>
            </p:cNvSpPr>
            <p:nvPr/>
          </p:nvSpPr>
          <p:spPr bwMode="auto">
            <a:xfrm>
              <a:off x="7726362" y="4486275"/>
              <a:ext cx="711200" cy="723900"/>
            </a:xfrm>
            <a:custGeom>
              <a:avLst/>
              <a:gdLst>
                <a:gd name="T0" fmla="*/ 2147483647 w 448"/>
                <a:gd name="T1" fmla="*/ 2147483647 h 456"/>
                <a:gd name="T2" fmla="*/ 2147483647 w 448"/>
                <a:gd name="T3" fmla="*/ 2147483647 h 456"/>
                <a:gd name="T4" fmla="*/ 2147483647 w 448"/>
                <a:gd name="T5" fmla="*/ 2147483647 h 456"/>
                <a:gd name="T6" fmla="*/ 0 60000 65536"/>
                <a:gd name="T7" fmla="*/ 0 60000 65536"/>
                <a:gd name="T8" fmla="*/ 0 60000 65536"/>
                <a:gd name="T9" fmla="*/ 0 w 448"/>
                <a:gd name="T10" fmla="*/ 0 h 456"/>
                <a:gd name="T11" fmla="*/ 448 w 448"/>
                <a:gd name="T12" fmla="*/ 456 h 4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48" h="456">
                  <a:moveTo>
                    <a:pt x="64" y="456"/>
                  </a:moveTo>
                  <a:cubicBezTo>
                    <a:pt x="32" y="300"/>
                    <a:pt x="0" y="144"/>
                    <a:pt x="64" y="72"/>
                  </a:cubicBezTo>
                  <a:cubicBezTo>
                    <a:pt x="128" y="0"/>
                    <a:pt x="384" y="32"/>
                    <a:pt x="448" y="2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8" name="Group 43"/>
          <p:cNvGrpSpPr>
            <a:grpSpLocks/>
          </p:cNvGrpSpPr>
          <p:nvPr/>
        </p:nvGrpSpPr>
        <p:grpSpPr bwMode="auto">
          <a:xfrm>
            <a:off x="6625909" y="3632984"/>
            <a:ext cx="1827085" cy="1849386"/>
            <a:chOff x="691896" y="2286000"/>
            <a:chExt cx="2889504" cy="2286000"/>
          </a:xfrm>
        </p:grpSpPr>
        <p:sp>
          <p:nvSpPr>
            <p:cNvPr id="19" name="Rectangle 16"/>
            <p:cNvSpPr>
              <a:spLocks noChangeArrowheads="1"/>
            </p:cNvSpPr>
            <p:nvPr/>
          </p:nvSpPr>
          <p:spPr bwMode="auto">
            <a:xfrm>
              <a:off x="1752600" y="2667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" name="Rectangle 17"/>
            <p:cNvSpPr>
              <a:spLocks noChangeArrowheads="1"/>
            </p:cNvSpPr>
            <p:nvPr/>
          </p:nvSpPr>
          <p:spPr bwMode="auto">
            <a:xfrm>
              <a:off x="1752600" y="3048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13</a:t>
              </a:r>
            </a:p>
          </p:txBody>
        </p:sp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1752600" y="3429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7</a:t>
              </a:r>
            </a:p>
          </p:txBody>
        </p:sp>
        <p:sp>
          <p:nvSpPr>
            <p:cNvPr id="22" name="Rectangle 19"/>
            <p:cNvSpPr>
              <a:spLocks noChangeArrowheads="1"/>
            </p:cNvSpPr>
            <p:nvPr/>
          </p:nvSpPr>
          <p:spPr bwMode="auto">
            <a:xfrm>
              <a:off x="1752600" y="3810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22</a:t>
              </a:r>
            </a:p>
          </p:txBody>
        </p:sp>
        <p:sp>
          <p:nvSpPr>
            <p:cNvPr id="23" name="Rectangle 20"/>
            <p:cNvSpPr>
              <a:spLocks noChangeArrowheads="1"/>
            </p:cNvSpPr>
            <p:nvPr/>
          </p:nvSpPr>
          <p:spPr bwMode="auto">
            <a:xfrm>
              <a:off x="1752600" y="4191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9</a:t>
              </a:r>
            </a:p>
          </p:txBody>
        </p:sp>
        <p:sp>
          <p:nvSpPr>
            <p:cNvPr id="24" name="Rectangle 25"/>
            <p:cNvSpPr>
              <a:spLocks noChangeArrowheads="1"/>
            </p:cNvSpPr>
            <p:nvPr/>
          </p:nvSpPr>
          <p:spPr bwMode="auto">
            <a:xfrm>
              <a:off x="691896" y="2981554"/>
              <a:ext cx="731521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Top</a:t>
              </a:r>
            </a:p>
          </p:txBody>
        </p:sp>
        <p:sp>
          <p:nvSpPr>
            <p:cNvPr id="25" name="Line 26"/>
            <p:cNvSpPr>
              <a:spLocks noChangeShapeType="1"/>
            </p:cNvSpPr>
            <p:nvPr/>
          </p:nvSpPr>
          <p:spPr bwMode="auto">
            <a:xfrm flipH="1" flipV="1">
              <a:off x="1295399" y="3210155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33"/>
            <p:cNvSpPr>
              <a:spLocks noChangeArrowheads="1"/>
            </p:cNvSpPr>
            <p:nvPr/>
          </p:nvSpPr>
          <p:spPr bwMode="auto">
            <a:xfrm>
              <a:off x="1752600" y="2286000"/>
              <a:ext cx="1828800" cy="381000"/>
            </a:xfrm>
            <a:prstGeom prst="rect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93756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140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964468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-16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6143355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26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10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7" y="5754708"/>
            <a:ext cx="579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-16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-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90163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141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964468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-16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6143355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7" y="5754708"/>
            <a:ext cx="579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961605"/>
              </p:ext>
            </p:extLst>
          </p:nvPr>
        </p:nvGraphicFramePr>
        <p:xfrm>
          <a:off x="5078702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-16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615319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0711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142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964468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-16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6310782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7" y="5754708"/>
            <a:ext cx="579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961605"/>
              </p:ext>
            </p:extLst>
          </p:nvPr>
        </p:nvGraphicFramePr>
        <p:xfrm>
          <a:off x="5078702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-16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615319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6050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143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306257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6310782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-16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7" y="5754708"/>
            <a:ext cx="579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961605"/>
              </p:ext>
            </p:extLst>
          </p:nvPr>
        </p:nvGraphicFramePr>
        <p:xfrm>
          <a:off x="5078702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-16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615319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0458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144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5023789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6310782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27291" y="5754708"/>
            <a:ext cx="721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(-16)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6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961605"/>
              </p:ext>
            </p:extLst>
          </p:nvPr>
        </p:nvGraphicFramePr>
        <p:xfrm>
          <a:off x="5078702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-16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615319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8367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145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5023789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6310782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27291" y="5754708"/>
            <a:ext cx="721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(-16)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7" y="5754708"/>
            <a:ext cx="579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-10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+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961605"/>
              </p:ext>
            </p:extLst>
          </p:nvPr>
        </p:nvGraphicFramePr>
        <p:xfrm>
          <a:off x="5078702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-16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615319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5445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146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918944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6310782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27291" y="5754708"/>
            <a:ext cx="721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(-16)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1167" y="5754708"/>
            <a:ext cx="579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-10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+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961605"/>
              </p:ext>
            </p:extLst>
          </p:nvPr>
        </p:nvGraphicFramePr>
        <p:xfrm>
          <a:off x="5078702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-16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615319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0866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147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918944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6684273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27291" y="5754708"/>
            <a:ext cx="721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961605"/>
              </p:ext>
            </p:extLst>
          </p:nvPr>
        </p:nvGraphicFramePr>
        <p:xfrm>
          <a:off x="5078702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-16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615319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768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148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854898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6684273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27291" y="5754708"/>
            <a:ext cx="721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(-10)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961605"/>
              </p:ext>
            </p:extLst>
          </p:nvPr>
        </p:nvGraphicFramePr>
        <p:xfrm>
          <a:off x="5078702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-16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615319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0229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149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802611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6684273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27291" y="5754708"/>
            <a:ext cx="721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(-10)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961605"/>
              </p:ext>
            </p:extLst>
          </p:nvPr>
        </p:nvGraphicFramePr>
        <p:xfrm>
          <a:off x="5078702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-16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615319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635618" y="5754708"/>
            <a:ext cx="36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6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04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Stacks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006600"/>
                </a:solidFill>
              </a:rPr>
              <a:t>Basic Operation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Push		</a:t>
            </a:r>
            <a:r>
              <a:rPr lang="en-US" dirty="0" smtClean="0">
                <a:solidFill>
                  <a:srgbClr val="006600"/>
                </a:solidFill>
              </a:rPr>
              <a:t>Modify the content</a:t>
            </a:r>
          </a:p>
          <a:p>
            <a:r>
              <a:rPr lang="en-US" b="1" dirty="0" smtClean="0"/>
              <a:t>Pop			</a:t>
            </a:r>
            <a:r>
              <a:rPr lang="en-US" dirty="0">
                <a:solidFill>
                  <a:srgbClr val="006600"/>
                </a:solidFill>
              </a:rPr>
              <a:t>Modify the content</a:t>
            </a:r>
          </a:p>
          <a:p>
            <a:r>
              <a:rPr lang="en-US" b="1" dirty="0" err="1" smtClean="0"/>
              <a:t>isEmpty</a:t>
            </a:r>
            <a:r>
              <a:rPr lang="en-US" b="1" dirty="0" smtClean="0"/>
              <a:t>		</a:t>
            </a:r>
            <a:r>
              <a:rPr lang="en-US" dirty="0" smtClean="0">
                <a:solidFill>
                  <a:srgbClr val="006600"/>
                </a:solidFill>
              </a:rPr>
              <a:t>Do not modify</a:t>
            </a:r>
          </a:p>
          <a:p>
            <a:r>
              <a:rPr lang="en-US" b="1" dirty="0" err="1" smtClean="0"/>
              <a:t>isfull</a:t>
            </a:r>
            <a:r>
              <a:rPr lang="en-US" b="1" dirty="0"/>
              <a:t>		</a:t>
            </a:r>
            <a:r>
              <a:rPr lang="en-US" dirty="0" smtClean="0">
                <a:solidFill>
                  <a:srgbClr val="006600"/>
                </a:solidFill>
              </a:rPr>
              <a:t>Do </a:t>
            </a:r>
            <a:r>
              <a:rPr lang="en-US" dirty="0">
                <a:solidFill>
                  <a:srgbClr val="006600"/>
                </a:solidFill>
              </a:rPr>
              <a:t>not modify</a:t>
            </a:r>
            <a:endParaRPr lang="en-US" dirty="0" smtClean="0">
              <a:solidFill>
                <a:srgbClr val="006600"/>
              </a:solidFill>
            </a:endParaRPr>
          </a:p>
          <a:p>
            <a:r>
              <a:rPr lang="en-US" b="1" dirty="0"/>
              <a:t>t</a:t>
            </a:r>
            <a:r>
              <a:rPr lang="en-US" b="1" dirty="0" smtClean="0"/>
              <a:t>op</a:t>
            </a:r>
            <a:r>
              <a:rPr lang="en-US" b="1" dirty="0"/>
              <a:t>			</a:t>
            </a:r>
            <a:r>
              <a:rPr lang="en-US" dirty="0" smtClean="0">
                <a:solidFill>
                  <a:srgbClr val="006600"/>
                </a:solidFill>
              </a:rPr>
              <a:t>Do </a:t>
            </a:r>
            <a:r>
              <a:rPr lang="en-US" dirty="0">
                <a:solidFill>
                  <a:srgbClr val="006600"/>
                </a:solidFill>
              </a:rPr>
              <a:t>not modify</a:t>
            </a:r>
            <a:endParaRPr lang="en-US" dirty="0" smtClean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9" name="Group 53"/>
          <p:cNvGrpSpPr>
            <a:grpSpLocks/>
          </p:cNvGrpSpPr>
          <p:nvPr/>
        </p:nvGrpSpPr>
        <p:grpSpPr bwMode="auto">
          <a:xfrm>
            <a:off x="7539452" y="1153850"/>
            <a:ext cx="1501519" cy="1412319"/>
            <a:chOff x="6761162" y="4486275"/>
            <a:chExt cx="1676400" cy="1866900"/>
          </a:xfrm>
        </p:grpSpPr>
        <p:sp>
          <p:nvSpPr>
            <p:cNvPr id="10" name="AutoShape 41"/>
            <p:cNvSpPr>
              <a:spLocks noChangeArrowheads="1"/>
            </p:cNvSpPr>
            <p:nvPr/>
          </p:nvSpPr>
          <p:spPr bwMode="auto">
            <a:xfrm>
              <a:off x="7065962" y="4981575"/>
              <a:ext cx="1219200" cy="13716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1" name="Freeform 42"/>
            <p:cNvSpPr>
              <a:spLocks/>
            </p:cNvSpPr>
            <p:nvPr/>
          </p:nvSpPr>
          <p:spPr bwMode="auto">
            <a:xfrm>
              <a:off x="6761162" y="4575175"/>
              <a:ext cx="723900" cy="635000"/>
            </a:xfrm>
            <a:custGeom>
              <a:avLst/>
              <a:gdLst>
                <a:gd name="T0" fmla="*/ 0 w 456"/>
                <a:gd name="T1" fmla="*/ 2147483647 h 400"/>
                <a:gd name="T2" fmla="*/ 2147483647 w 456"/>
                <a:gd name="T3" fmla="*/ 2147483647 h 400"/>
                <a:gd name="T4" fmla="*/ 2147483647 w 456"/>
                <a:gd name="T5" fmla="*/ 2147483647 h 400"/>
                <a:gd name="T6" fmla="*/ 0 60000 65536"/>
                <a:gd name="T7" fmla="*/ 0 60000 65536"/>
                <a:gd name="T8" fmla="*/ 0 60000 65536"/>
                <a:gd name="T9" fmla="*/ 0 w 456"/>
                <a:gd name="T10" fmla="*/ 0 h 400"/>
                <a:gd name="T11" fmla="*/ 456 w 456"/>
                <a:gd name="T12" fmla="*/ 400 h 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6" h="400">
                  <a:moveTo>
                    <a:pt x="0" y="16"/>
                  </a:moveTo>
                  <a:cubicBezTo>
                    <a:pt x="156" y="8"/>
                    <a:pt x="312" y="0"/>
                    <a:pt x="384" y="64"/>
                  </a:cubicBezTo>
                  <a:cubicBezTo>
                    <a:pt x="456" y="128"/>
                    <a:pt x="424" y="344"/>
                    <a:pt x="432" y="40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Freeform 43"/>
            <p:cNvSpPr>
              <a:spLocks/>
            </p:cNvSpPr>
            <p:nvPr/>
          </p:nvSpPr>
          <p:spPr bwMode="auto">
            <a:xfrm>
              <a:off x="7726362" y="4486275"/>
              <a:ext cx="711200" cy="723900"/>
            </a:xfrm>
            <a:custGeom>
              <a:avLst/>
              <a:gdLst>
                <a:gd name="T0" fmla="*/ 2147483647 w 448"/>
                <a:gd name="T1" fmla="*/ 2147483647 h 456"/>
                <a:gd name="T2" fmla="*/ 2147483647 w 448"/>
                <a:gd name="T3" fmla="*/ 2147483647 h 456"/>
                <a:gd name="T4" fmla="*/ 2147483647 w 448"/>
                <a:gd name="T5" fmla="*/ 2147483647 h 456"/>
                <a:gd name="T6" fmla="*/ 0 60000 65536"/>
                <a:gd name="T7" fmla="*/ 0 60000 65536"/>
                <a:gd name="T8" fmla="*/ 0 60000 65536"/>
                <a:gd name="T9" fmla="*/ 0 w 448"/>
                <a:gd name="T10" fmla="*/ 0 h 456"/>
                <a:gd name="T11" fmla="*/ 448 w 448"/>
                <a:gd name="T12" fmla="*/ 456 h 4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48" h="456">
                  <a:moveTo>
                    <a:pt x="64" y="456"/>
                  </a:moveTo>
                  <a:cubicBezTo>
                    <a:pt x="32" y="300"/>
                    <a:pt x="0" y="144"/>
                    <a:pt x="64" y="72"/>
                  </a:cubicBezTo>
                  <a:cubicBezTo>
                    <a:pt x="128" y="0"/>
                    <a:pt x="384" y="32"/>
                    <a:pt x="448" y="2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122963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150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802611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6684273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27291" y="5754708"/>
            <a:ext cx="721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(-10)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961605"/>
              </p:ext>
            </p:extLst>
          </p:nvPr>
        </p:nvGraphicFramePr>
        <p:xfrm>
          <a:off x="5078702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-16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615319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635618" y="5754708"/>
            <a:ext cx="36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37895" y="5749096"/>
            <a:ext cx="36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+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77297" y="5749096"/>
            <a:ext cx="36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79574" y="5749096"/>
            <a:ext cx="463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-4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562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151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962739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6684273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27291" y="5754708"/>
            <a:ext cx="721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(-10)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961605"/>
              </p:ext>
            </p:extLst>
          </p:nvPr>
        </p:nvGraphicFramePr>
        <p:xfrm>
          <a:off x="5078702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-16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615319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635618" y="5754708"/>
            <a:ext cx="36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37895" y="5749096"/>
            <a:ext cx="36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+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77297" y="5749096"/>
            <a:ext cx="36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79574" y="5749096"/>
            <a:ext cx="463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-4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24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152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962739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6967611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961605"/>
              </p:ext>
            </p:extLst>
          </p:nvPr>
        </p:nvGraphicFramePr>
        <p:xfrm>
          <a:off x="5078702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-16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615319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9587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153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771401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6967611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58133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35580"/>
              </p:ext>
            </p:extLst>
          </p:nvPr>
        </p:nvGraphicFramePr>
        <p:xfrm>
          <a:off x="3292779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29396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961605"/>
              </p:ext>
            </p:extLst>
          </p:nvPr>
        </p:nvGraphicFramePr>
        <p:xfrm>
          <a:off x="5078702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-16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615319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945658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Result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2382594" y="5584271"/>
            <a:ext cx="20863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- 4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705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STACK Applications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154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Infix to Postfix</a:t>
            </a:r>
          </a:p>
        </p:txBody>
      </p:sp>
    </p:spTree>
    <p:extLst>
      <p:ext uri="{BB962C8B-B14F-4D97-AF65-F5344CB8AC3E}">
        <p14:creationId xmlns:p14="http://schemas.microsoft.com/office/powerpoint/2010/main" val="19843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Infix to Postfix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Infix expression may contains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Operands</a:t>
            </a:r>
            <a:r>
              <a:rPr lang="en-US" dirty="0" smtClean="0"/>
              <a:t> i.e. A, K, 5, 8,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Operators</a:t>
            </a:r>
            <a:r>
              <a:rPr lang="en-US" dirty="0" smtClean="0"/>
              <a:t> i.e. +, *, /, -,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Opening</a:t>
            </a:r>
            <a:r>
              <a:rPr lang="en-US" dirty="0" smtClean="0"/>
              <a:t> Parenthesis i.e. (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Closing</a:t>
            </a:r>
            <a:r>
              <a:rPr lang="en-US" dirty="0" smtClean="0"/>
              <a:t> Parenthesis i.e. )</a:t>
            </a:r>
          </a:p>
          <a:p>
            <a:r>
              <a:rPr lang="en-US" dirty="0" smtClean="0"/>
              <a:t>Postfix will contains only</a:t>
            </a:r>
          </a:p>
          <a:p>
            <a:pPr lvl="1"/>
            <a:r>
              <a:rPr lang="en-US" dirty="0" smtClean="0">
                <a:solidFill>
                  <a:srgbClr val="006600"/>
                </a:solidFill>
              </a:rPr>
              <a:t>Operands</a:t>
            </a:r>
          </a:p>
          <a:p>
            <a:pPr lvl="1"/>
            <a:r>
              <a:rPr lang="en-US" dirty="0" smtClean="0">
                <a:solidFill>
                  <a:srgbClr val="006600"/>
                </a:solidFill>
              </a:rPr>
              <a:t>Operators</a:t>
            </a:r>
            <a:endParaRPr lang="en-US" dirty="0">
              <a:solidFill>
                <a:srgbClr val="0066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5023" y="4037910"/>
            <a:ext cx="2585948" cy="6199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81104" y="5186588"/>
            <a:ext cx="21121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5 3 2 6 + + * 4 *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622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162" y="1141789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Infix to Postfix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006600"/>
                </a:solidFill>
              </a:rPr>
              <a:t>Rules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931174463"/>
              </p:ext>
            </p:extLst>
          </p:nvPr>
        </p:nvGraphicFramePr>
        <p:xfrm>
          <a:off x="1471247" y="1861127"/>
          <a:ext cx="6096000" cy="38468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9730"/>
                <a:gridCol w="502627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Symbol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423726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  <a:tr h="618186">
                <a:tc>
                  <a:txBody>
                    <a:bodyPr/>
                    <a:lstStyle/>
                    <a:p>
                      <a:endParaRPr lang="en-US" sz="1200" dirty="0" smtClean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30681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05309">
                <a:tc>
                  <a:txBody>
                    <a:bodyPr/>
                    <a:lstStyle/>
                    <a:p>
                      <a:pPr algn="ctr"/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56439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106067"/>
              </p:ext>
            </p:extLst>
          </p:nvPr>
        </p:nvGraphicFramePr>
        <p:xfrm>
          <a:off x="1472485" y="5814454"/>
          <a:ext cx="6096000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625145" y="2230185"/>
            <a:ext cx="4844602" cy="373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Scan the expression from </a:t>
            </a:r>
            <a:r>
              <a:rPr lang="en-US" dirty="0">
                <a:solidFill>
                  <a:srgbClr val="0000FF"/>
                </a:solidFill>
              </a:rPr>
              <a:t>left</a:t>
            </a:r>
            <a:r>
              <a:rPr lang="en-US" dirty="0"/>
              <a:t> to </a:t>
            </a:r>
            <a:r>
              <a:rPr lang="en-US" dirty="0">
                <a:solidFill>
                  <a:srgbClr val="0000FF"/>
                </a:solidFill>
              </a:rPr>
              <a:t>right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25145" y="2644317"/>
            <a:ext cx="4533363" cy="373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Add to </a:t>
            </a:r>
            <a:r>
              <a:rPr lang="en-US" dirty="0">
                <a:solidFill>
                  <a:srgbClr val="0000FF"/>
                </a:solidFill>
              </a:rPr>
              <a:t>postfix</a:t>
            </a:r>
            <a:r>
              <a:rPr lang="en-US" dirty="0"/>
              <a:t> expression e.g. </a:t>
            </a:r>
            <a:r>
              <a:rPr lang="en-US" b="1" dirty="0">
                <a:solidFill>
                  <a:srgbClr val="0000FF"/>
                </a:solidFill>
              </a:rPr>
              <a:t>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79809" y="6156106"/>
            <a:ext cx="28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79808" y="3618828"/>
            <a:ext cx="841419" cy="373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Empty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25144" y="3655250"/>
            <a:ext cx="4533363" cy="373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1)</a:t>
            </a:r>
            <a:r>
              <a:rPr lang="en-US" dirty="0" smtClean="0"/>
              <a:t> Incoming operator is </a:t>
            </a:r>
            <a:r>
              <a:rPr lang="en-US" dirty="0" smtClean="0">
                <a:solidFill>
                  <a:srgbClr val="0000FF"/>
                </a:solidFill>
              </a:rPr>
              <a:t>pushed</a:t>
            </a:r>
            <a:r>
              <a:rPr lang="en-US" dirty="0" smtClean="0"/>
              <a:t> to stack e.g. </a:t>
            </a:r>
            <a:r>
              <a:rPr lang="en-US" b="1" dirty="0" smtClean="0">
                <a:solidFill>
                  <a:srgbClr val="0000FF"/>
                </a:solidFill>
              </a:rPr>
              <a:t>+</a:t>
            </a:r>
            <a:endParaRPr lang="en-US" b="1" dirty="0">
              <a:solidFill>
                <a:srgbClr val="0000FF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9945363"/>
              </p:ext>
            </p:extLst>
          </p:nvPr>
        </p:nvGraphicFramePr>
        <p:xfrm>
          <a:off x="7803524" y="3136051"/>
          <a:ext cx="1101144" cy="18542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101144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8199550" y="4608489"/>
            <a:ext cx="28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+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68192" y="2517538"/>
            <a:ext cx="10560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Operand</a:t>
            </a:r>
          </a:p>
          <a:p>
            <a:pPr algn="ctr"/>
            <a:r>
              <a:rPr lang="en-US" sz="1200" dirty="0">
                <a:solidFill>
                  <a:srgbClr val="0000FF"/>
                </a:solidFill>
              </a:rPr>
              <a:t>A,K,6 </a:t>
            </a:r>
            <a:r>
              <a:rPr lang="en-US" sz="1200" dirty="0" err="1">
                <a:solidFill>
                  <a:srgbClr val="0000FF"/>
                </a:solidFill>
              </a:rPr>
              <a:t>etc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68191" y="3058415"/>
            <a:ext cx="10560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Operator</a:t>
            </a:r>
          </a:p>
          <a:p>
            <a:pPr algn="ctr"/>
            <a:r>
              <a:rPr lang="en-US" sz="1200" dirty="0">
                <a:solidFill>
                  <a:srgbClr val="0000FF"/>
                </a:solidFill>
              </a:rPr>
              <a:t>+, *, - </a:t>
            </a:r>
            <a:r>
              <a:rPr lang="en-US" sz="1200" dirty="0" err="1">
                <a:solidFill>
                  <a:srgbClr val="0000FF"/>
                </a:solidFill>
              </a:rPr>
              <a:t>etc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25144" y="4069382"/>
            <a:ext cx="45333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solidFill>
                  <a:srgbClr val="006600"/>
                </a:solidFill>
              </a:rPr>
              <a:t>2)</a:t>
            </a:r>
            <a:r>
              <a:rPr lang="en-US" sz="1200" dirty="0" smtClean="0"/>
              <a:t> If incoming operator has </a:t>
            </a:r>
            <a:r>
              <a:rPr lang="en-US" sz="1200" b="1" dirty="0" smtClean="0">
                <a:solidFill>
                  <a:srgbClr val="0000FF"/>
                </a:solidFill>
              </a:rPr>
              <a:t>greater precedence </a:t>
            </a:r>
            <a:r>
              <a:rPr lang="en-US" sz="1200" dirty="0" smtClean="0"/>
              <a:t>as compared to operator on the top then </a:t>
            </a:r>
            <a:r>
              <a:rPr lang="en-US" sz="1200" b="1" dirty="0" smtClean="0">
                <a:solidFill>
                  <a:srgbClr val="006600"/>
                </a:solidFill>
              </a:rPr>
              <a:t>push</a:t>
            </a:r>
            <a:r>
              <a:rPr lang="en-US" sz="1200" dirty="0" smtClean="0"/>
              <a:t> it to the stack e.g. </a:t>
            </a:r>
            <a:r>
              <a:rPr lang="en-US" sz="1200" b="1" dirty="0" smtClean="0">
                <a:solidFill>
                  <a:srgbClr val="0000FF"/>
                </a:solidFill>
              </a:rPr>
              <a:t>*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75514" y="4041817"/>
            <a:ext cx="841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6600"/>
                </a:solidFill>
              </a:rPr>
              <a:t>Non - Empty</a:t>
            </a:r>
            <a:endParaRPr lang="en-US" sz="1400" dirty="0">
              <a:solidFill>
                <a:srgbClr val="0066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97404" y="4239157"/>
            <a:ext cx="28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*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25144" y="4533055"/>
            <a:ext cx="4533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solidFill>
                  <a:srgbClr val="006600"/>
                </a:solidFill>
              </a:rPr>
              <a:t>3)</a:t>
            </a:r>
            <a:r>
              <a:rPr lang="en-US" sz="1200" dirty="0" smtClean="0"/>
              <a:t> If incoming operator has </a:t>
            </a:r>
            <a:r>
              <a:rPr lang="en-US" sz="1200" b="1" dirty="0" smtClean="0">
                <a:solidFill>
                  <a:srgbClr val="0000FF"/>
                </a:solidFill>
              </a:rPr>
              <a:t>equal precedence </a:t>
            </a:r>
            <a:r>
              <a:rPr lang="en-US" sz="1200" dirty="0" smtClean="0"/>
              <a:t>as compared to operator on the top then </a:t>
            </a:r>
            <a:r>
              <a:rPr lang="en-US" sz="1200" b="1" dirty="0" smtClean="0">
                <a:solidFill>
                  <a:srgbClr val="006600"/>
                </a:solidFill>
              </a:rPr>
              <a:t>pop </a:t>
            </a:r>
            <a:r>
              <a:rPr lang="en-US" sz="1200" dirty="0" smtClean="0"/>
              <a:t>it and </a:t>
            </a:r>
            <a:r>
              <a:rPr lang="en-US" sz="1200" b="1" dirty="0" smtClean="0">
                <a:solidFill>
                  <a:srgbClr val="006600"/>
                </a:solidFill>
              </a:rPr>
              <a:t>add to postfix </a:t>
            </a:r>
            <a:r>
              <a:rPr lang="en-US" sz="1200" dirty="0" smtClean="0"/>
              <a:t>expression e.g. </a:t>
            </a:r>
            <a:r>
              <a:rPr lang="en-US" sz="1200" b="1" dirty="0" smtClean="0">
                <a:solidFill>
                  <a:srgbClr val="0000FF"/>
                </a:solidFill>
              </a:rPr>
              <a:t>/</a:t>
            </a:r>
            <a:r>
              <a:rPr lang="en-US" sz="1200" dirty="0" smtClean="0"/>
              <a:t>;</a:t>
            </a:r>
            <a:r>
              <a:rPr lang="en-US" sz="1200" b="1" dirty="0" smtClean="0">
                <a:solidFill>
                  <a:srgbClr val="0000FF"/>
                </a:solidFill>
              </a:rPr>
              <a:t> </a:t>
            </a:r>
            <a:r>
              <a:rPr lang="en-US" sz="1200" dirty="0"/>
              <a:t>then</a:t>
            </a:r>
            <a:r>
              <a:rPr lang="en-US" sz="1200" b="1" dirty="0" smtClean="0">
                <a:solidFill>
                  <a:srgbClr val="0000FF"/>
                </a:solidFill>
              </a:rPr>
              <a:t> </a:t>
            </a:r>
            <a:r>
              <a:rPr lang="en-US" sz="1200" dirty="0" smtClean="0"/>
              <a:t>go </a:t>
            </a:r>
            <a:r>
              <a:rPr lang="en-US" sz="1200" dirty="0"/>
              <a:t>to </a:t>
            </a:r>
            <a:r>
              <a:rPr lang="en-US" sz="1200" b="1" dirty="0">
                <a:solidFill>
                  <a:srgbClr val="FF0000"/>
                </a:solidFill>
              </a:rPr>
              <a:t>step </a:t>
            </a:r>
            <a:r>
              <a:rPr lang="en-US" sz="1200" b="1" dirty="0" smtClean="0">
                <a:solidFill>
                  <a:srgbClr val="FF0000"/>
                </a:solidFill>
              </a:rPr>
              <a:t>1</a:t>
            </a:r>
            <a:r>
              <a:rPr lang="en-US" sz="1200" dirty="0" smtClean="0"/>
              <a:t> if stack is empty otherwise to </a:t>
            </a:r>
            <a:r>
              <a:rPr lang="en-US" sz="1200" b="1" dirty="0" smtClean="0">
                <a:solidFill>
                  <a:srgbClr val="FF0000"/>
                </a:solidFill>
              </a:rPr>
              <a:t>step 2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33090" y="6167526"/>
            <a:ext cx="28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*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97404" y="4234939"/>
            <a:ext cx="28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/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22996" y="5110462"/>
            <a:ext cx="453336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solidFill>
                  <a:srgbClr val="006600"/>
                </a:solidFill>
              </a:rPr>
              <a:t>4)</a:t>
            </a:r>
            <a:r>
              <a:rPr lang="en-US" sz="1200" dirty="0" smtClean="0"/>
              <a:t> If incoming operator has </a:t>
            </a:r>
            <a:r>
              <a:rPr lang="en-US" sz="1200" b="1" dirty="0" smtClean="0">
                <a:solidFill>
                  <a:srgbClr val="0000FF"/>
                </a:solidFill>
              </a:rPr>
              <a:t>less precedence </a:t>
            </a:r>
            <a:r>
              <a:rPr lang="en-US" sz="1200" dirty="0" smtClean="0"/>
              <a:t>as compared to operator on the top then </a:t>
            </a:r>
            <a:r>
              <a:rPr lang="en-US" sz="1200" b="1" dirty="0" smtClean="0">
                <a:solidFill>
                  <a:srgbClr val="006600"/>
                </a:solidFill>
              </a:rPr>
              <a:t>pop it </a:t>
            </a:r>
            <a:r>
              <a:rPr lang="en-US" sz="1200" dirty="0" smtClean="0"/>
              <a:t>and </a:t>
            </a:r>
            <a:r>
              <a:rPr lang="en-US" sz="1200" b="1" dirty="0" smtClean="0">
                <a:solidFill>
                  <a:srgbClr val="006600"/>
                </a:solidFill>
              </a:rPr>
              <a:t>add to postfix</a:t>
            </a:r>
            <a:r>
              <a:rPr lang="en-US" sz="1200" dirty="0" smtClean="0"/>
              <a:t> expression </a:t>
            </a:r>
            <a:r>
              <a:rPr lang="en-US" sz="1200" dirty="0" err="1" smtClean="0"/>
              <a:t>e.g</a:t>
            </a:r>
            <a:r>
              <a:rPr lang="en-US" sz="1200" dirty="0" smtClean="0"/>
              <a:t> </a:t>
            </a:r>
            <a:r>
              <a:rPr lang="en-US" sz="1400" dirty="0"/>
              <a:t>.</a:t>
            </a:r>
            <a:r>
              <a:rPr lang="en-US" sz="1400" b="1" dirty="0" smtClean="0">
                <a:solidFill>
                  <a:srgbClr val="0000FF"/>
                </a:solidFill>
              </a:rPr>
              <a:t>-</a:t>
            </a:r>
            <a:r>
              <a:rPr lang="en-US" sz="1200" dirty="0" smtClean="0"/>
              <a:t> ; then go to </a:t>
            </a:r>
            <a:r>
              <a:rPr lang="en-US" sz="1200" b="1" dirty="0">
                <a:solidFill>
                  <a:srgbClr val="FF0000"/>
                </a:solidFill>
              </a:rPr>
              <a:t>step 1</a:t>
            </a:r>
            <a:r>
              <a:rPr lang="en-US" sz="1200" dirty="0"/>
              <a:t> if </a:t>
            </a:r>
            <a:r>
              <a:rPr lang="en-US" sz="1200" dirty="0" smtClean="0"/>
              <a:t>stack is </a:t>
            </a:r>
            <a:r>
              <a:rPr lang="en-US" sz="1200" dirty="0"/>
              <a:t>empty otherwise to </a:t>
            </a:r>
            <a:r>
              <a:rPr lang="en-US" sz="1200" b="1" dirty="0">
                <a:solidFill>
                  <a:srgbClr val="FF0000"/>
                </a:solidFill>
              </a:rPr>
              <a:t>step 2</a:t>
            </a:r>
          </a:p>
          <a:p>
            <a:pPr algn="just"/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12128" y="6174793"/>
            <a:ext cx="28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/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21220" y="6144024"/>
            <a:ext cx="28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+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197403" y="4592428"/>
            <a:ext cx="28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-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329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3" grpId="0"/>
      <p:bldP spid="14" grpId="0"/>
      <p:bldP spid="15" grpId="0"/>
      <p:bldP spid="15" grpId="1"/>
      <p:bldP spid="17" grpId="0"/>
      <p:bldP spid="18" grpId="0"/>
      <p:bldP spid="19" grpId="0"/>
      <p:bldP spid="20" grpId="0"/>
      <p:bldP spid="21" grpId="0"/>
      <p:bldP spid="21" grpId="1"/>
      <p:bldP spid="22" grpId="0"/>
      <p:bldP spid="23" grpId="0"/>
      <p:bldP spid="24" grpId="0"/>
      <p:bldP spid="24" grpId="1"/>
      <p:bldP spid="25" grpId="0"/>
      <p:bldP spid="26" grpId="0"/>
      <p:bldP spid="28" grpId="0"/>
      <p:bldP spid="29" grpId="0"/>
    </p:bld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162" y="1141789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Infix to Postfix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006600"/>
                </a:solidFill>
              </a:rPr>
              <a:t>Rules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311829122"/>
              </p:ext>
            </p:extLst>
          </p:nvPr>
        </p:nvGraphicFramePr>
        <p:xfrm>
          <a:off x="1471247" y="1861127"/>
          <a:ext cx="6096000" cy="324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9730"/>
                <a:gridCol w="5026270"/>
              </a:tblGrid>
              <a:tr h="4031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Symbol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Action</a:t>
                      </a:r>
                      <a:endParaRPr lang="en-US" dirty="0"/>
                    </a:p>
                  </a:txBody>
                  <a:tcPr/>
                </a:tc>
              </a:tr>
              <a:tr h="878178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66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0066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56033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  <a:tr h="343021">
                <a:tc>
                  <a:txBody>
                    <a:bodyPr/>
                    <a:lstStyle/>
                    <a:p>
                      <a:pPr algn="ctr"/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44089">
                <a:tc>
                  <a:txBody>
                    <a:bodyPr/>
                    <a:lstStyle/>
                    <a:p>
                      <a:pPr algn="ctr"/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64734"/>
              </p:ext>
            </p:extLst>
          </p:nvPr>
        </p:nvGraphicFramePr>
        <p:xfrm>
          <a:off x="1483171" y="5337158"/>
          <a:ext cx="6096000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625145" y="2230185"/>
            <a:ext cx="4844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Outside the stack </a:t>
            </a:r>
            <a:r>
              <a:rPr lang="en-US" dirty="0" smtClean="0"/>
              <a:t>its precedence is </a:t>
            </a:r>
            <a:r>
              <a:rPr lang="en-US" dirty="0" smtClean="0">
                <a:solidFill>
                  <a:srgbClr val="0000FF"/>
                </a:solidFill>
              </a:rPr>
              <a:t>highest</a:t>
            </a:r>
            <a:r>
              <a:rPr lang="en-US" dirty="0" smtClean="0"/>
              <a:t>, so </a:t>
            </a:r>
            <a:r>
              <a:rPr lang="en-US" b="1" dirty="0" smtClean="0">
                <a:solidFill>
                  <a:srgbClr val="006600"/>
                </a:solidFill>
              </a:rPr>
              <a:t>push</a:t>
            </a:r>
            <a:r>
              <a:rPr lang="en-US" dirty="0" smtClean="0"/>
              <a:t> to stack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*Inside stack </a:t>
            </a:r>
            <a:r>
              <a:rPr lang="en-US" dirty="0" smtClean="0"/>
              <a:t>its precedence is</a:t>
            </a:r>
            <a:r>
              <a:rPr lang="en-US" b="1" dirty="0" smtClean="0">
                <a:solidFill>
                  <a:srgbClr val="FF0000"/>
                </a:solidFill>
              </a:rPr>
              <a:t> lowest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22995" y="3123436"/>
            <a:ext cx="4533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Pop</a:t>
            </a:r>
            <a:r>
              <a:rPr lang="en-US" dirty="0" smtClean="0"/>
              <a:t> the operators </a:t>
            </a:r>
            <a:r>
              <a:rPr lang="en-US" b="1" dirty="0" smtClean="0">
                <a:solidFill>
                  <a:srgbClr val="006600"/>
                </a:solidFill>
              </a:rPr>
              <a:t>one by one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rgbClr val="006600"/>
                </a:solidFill>
              </a:rPr>
              <a:t>add to postfix</a:t>
            </a:r>
            <a:r>
              <a:rPr lang="en-US" dirty="0" smtClean="0"/>
              <a:t> expression until </a:t>
            </a:r>
            <a:r>
              <a:rPr lang="en-US" b="1" dirty="0" smtClean="0">
                <a:solidFill>
                  <a:srgbClr val="0000FF"/>
                </a:solidFill>
              </a:rPr>
              <a:t>( </a:t>
            </a:r>
            <a:r>
              <a:rPr lang="en-US" dirty="0" smtClean="0"/>
              <a:t>found.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79809" y="5666711"/>
            <a:ext cx="28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A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693293"/>
              </p:ext>
            </p:extLst>
          </p:nvPr>
        </p:nvGraphicFramePr>
        <p:xfrm>
          <a:off x="7803524" y="1873918"/>
          <a:ext cx="1101144" cy="18542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10114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1833090" y="5678131"/>
            <a:ext cx="28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C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12128" y="5685398"/>
            <a:ext cx="28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/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21220" y="5654629"/>
            <a:ext cx="28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K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65290" y="3302559"/>
            <a:ext cx="28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)</a:t>
            </a:r>
            <a:endParaRPr lang="en-US" dirty="0">
              <a:solidFill>
                <a:srgbClr val="006600"/>
              </a:solidFill>
            </a:endParaRPr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9488"/>
              </p:ext>
            </p:extLst>
          </p:nvPr>
        </p:nvGraphicFramePr>
        <p:xfrm>
          <a:off x="7803524" y="3907017"/>
          <a:ext cx="1101144" cy="18542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10114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2723862" y="5666711"/>
            <a:ext cx="28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+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005030" y="5666711"/>
            <a:ext cx="28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G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335596" y="5666711"/>
            <a:ext cx="28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679041" y="5678131"/>
            <a:ext cx="28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/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960209" y="5678131"/>
            <a:ext cx="28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*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45690" y="5678131"/>
            <a:ext cx="28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-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188817" y="2989459"/>
            <a:ext cx="28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(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188814" y="4639964"/>
            <a:ext cx="28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-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188813" y="4281702"/>
            <a:ext cx="28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*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188812" y="3891582"/>
            <a:ext cx="28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/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188811" y="5004129"/>
            <a:ext cx="28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(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622995" y="3872454"/>
            <a:ext cx="4533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Discard both of  parenthesis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622995" y="4184115"/>
            <a:ext cx="45333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expression is </a:t>
            </a:r>
            <a:r>
              <a:rPr lang="en-US" b="1" dirty="0" smtClean="0">
                <a:solidFill>
                  <a:srgbClr val="0000FF"/>
                </a:solidFill>
              </a:rPr>
              <a:t>scanned completely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006600"/>
                </a:solidFill>
              </a:rPr>
              <a:t>pop all values one by one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rgbClr val="006600"/>
                </a:solidFill>
              </a:rPr>
              <a:t>add to postfix </a:t>
            </a:r>
            <a:r>
              <a:rPr lang="en-US" dirty="0" smtClean="0"/>
              <a:t>expression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188811" y="5389279"/>
            <a:ext cx="28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-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552681" y="5678131"/>
            <a:ext cx="28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-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737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30" grpId="0"/>
      <p:bldP spid="39" grpId="0"/>
      <p:bldP spid="40" grpId="0"/>
      <p:bldP spid="41" grpId="0"/>
      <p:bldP spid="42" grpId="0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1" grpId="0"/>
      <p:bldP spid="29" grpId="0"/>
      <p:bldP spid="29" grpId="1"/>
      <p:bldP spid="35" grpId="0"/>
    </p:bld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162" y="1180427"/>
            <a:ext cx="7675809" cy="53246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5 * 3 + 2 + 6 * 4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525" y="1622738"/>
            <a:ext cx="4629231" cy="5111295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513838"/>
              </p:ext>
            </p:extLst>
          </p:nvPr>
        </p:nvGraphicFramePr>
        <p:xfrm>
          <a:off x="7564194" y="4067117"/>
          <a:ext cx="1476777" cy="2225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Oval 8"/>
          <p:cNvSpPr/>
          <p:nvPr/>
        </p:nvSpPr>
        <p:spPr>
          <a:xfrm>
            <a:off x="1352283" y="1184448"/>
            <a:ext cx="437880" cy="442311"/>
          </a:xfrm>
          <a:prstGeom prst="ellipse">
            <a:avLst/>
          </a:pr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387921" y="5962918"/>
            <a:ext cx="1068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STACK</a:t>
            </a:r>
            <a:endParaRPr lang="en-US" b="1" dirty="0">
              <a:solidFill>
                <a:srgbClr val="0000FF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958825"/>
              </p:ext>
            </p:extLst>
          </p:nvPr>
        </p:nvGraphicFramePr>
        <p:xfrm>
          <a:off x="6049492" y="1669825"/>
          <a:ext cx="3030116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301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110303" y="2013602"/>
            <a:ext cx="33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5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1725769" y="1175929"/>
            <a:ext cx="437880" cy="442311"/>
          </a:xfrm>
          <a:prstGeom prst="ellipse">
            <a:avLst/>
          </a:pr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8160913" y="5962918"/>
            <a:ext cx="33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2099256" y="1184448"/>
            <a:ext cx="437880" cy="442311"/>
          </a:xfrm>
          <a:prstGeom prst="ellipse">
            <a:avLst/>
          </a:pr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387920" y="2013602"/>
            <a:ext cx="33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9" name="Oval 18"/>
          <p:cNvSpPr/>
          <p:nvPr/>
        </p:nvSpPr>
        <p:spPr>
          <a:xfrm>
            <a:off x="2485619" y="1175929"/>
            <a:ext cx="437880" cy="442311"/>
          </a:xfrm>
          <a:prstGeom prst="ellipse">
            <a:avLst/>
          </a:pr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8160913" y="5950039"/>
            <a:ext cx="270456" cy="277723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660162" y="2055916"/>
            <a:ext cx="33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160913" y="5540614"/>
            <a:ext cx="33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+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2829773" y="1175929"/>
            <a:ext cx="437880" cy="442311"/>
          </a:xfrm>
          <a:prstGeom prst="ellipse">
            <a:avLst/>
          </a:pr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6937779" y="2017963"/>
            <a:ext cx="33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3203260" y="1175929"/>
            <a:ext cx="437880" cy="442311"/>
          </a:xfrm>
          <a:prstGeom prst="ellipse">
            <a:avLst/>
          </a:pr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8165202" y="5586418"/>
            <a:ext cx="270456" cy="277723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210021" y="2013602"/>
            <a:ext cx="33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+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152325" y="5141510"/>
            <a:ext cx="33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+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3576747" y="1176204"/>
            <a:ext cx="437880" cy="442311"/>
          </a:xfrm>
          <a:prstGeom prst="ellipse">
            <a:avLst/>
          </a:pr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7452572" y="2017963"/>
            <a:ext cx="33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6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3988869" y="1175929"/>
            <a:ext cx="437880" cy="442311"/>
          </a:xfrm>
          <a:prstGeom prst="ellipse">
            <a:avLst/>
          </a:pr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8133009" y="4810815"/>
            <a:ext cx="33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4325155" y="1175929"/>
            <a:ext cx="437880" cy="442311"/>
          </a:xfrm>
          <a:prstGeom prst="ellipse">
            <a:avLst/>
          </a:pr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7697271" y="2013602"/>
            <a:ext cx="33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4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8158764" y="4837565"/>
            <a:ext cx="270456" cy="277723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967365" y="2058543"/>
            <a:ext cx="33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8158763" y="5221779"/>
            <a:ext cx="270456" cy="277723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8194892" y="2005571"/>
            <a:ext cx="33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+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80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4" grpId="0"/>
      <p:bldP spid="15" grpId="0" animBg="1"/>
      <p:bldP spid="15" grpId="1" animBg="1"/>
      <p:bldP spid="16" grpId="0"/>
      <p:bldP spid="17" grpId="0" animBg="1"/>
      <p:bldP spid="17" grpId="1" animBg="1"/>
      <p:bldP spid="18" grpId="0"/>
      <p:bldP spid="19" grpId="0" animBg="1"/>
      <p:bldP spid="19" grpId="1" animBg="1"/>
      <p:bldP spid="24" grpId="0"/>
      <p:bldP spid="25" grpId="0"/>
      <p:bldP spid="26" grpId="0" animBg="1"/>
      <p:bldP spid="26" grpId="1" animBg="1"/>
      <p:bldP spid="27" grpId="0"/>
      <p:bldP spid="28" grpId="0" animBg="1"/>
      <p:bldP spid="28" grpId="1" animBg="1"/>
      <p:bldP spid="30" grpId="0"/>
      <p:bldP spid="31" grpId="0"/>
      <p:bldP spid="32" grpId="0" animBg="1"/>
      <p:bldP spid="32" grpId="1" animBg="1"/>
      <p:bldP spid="33" grpId="0"/>
      <p:bldP spid="34" grpId="0" animBg="1"/>
      <p:bldP spid="34" grpId="1" animBg="1"/>
      <p:bldP spid="35" grpId="0"/>
      <p:bldP spid="36" grpId="0" animBg="1"/>
      <p:bldP spid="36" grpId="1" animBg="1"/>
      <p:bldP spid="37" grpId="0"/>
      <p:bldP spid="39" grpId="0"/>
      <p:bldP spid="41" grpId="0"/>
    </p:bld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Infix to Postfix </a:t>
            </a:r>
            <a:r>
              <a:rPr lang="en-US" dirty="0" smtClean="0"/>
              <a:t>– </a:t>
            </a:r>
            <a:r>
              <a:rPr lang="en-US" dirty="0" smtClean="0">
                <a:solidFill>
                  <a:srgbClr val="006600"/>
                </a:solidFill>
              </a:rPr>
              <a:t>Summary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Expression will be scanned Left to Right</a:t>
            </a:r>
          </a:p>
          <a:p>
            <a:r>
              <a:rPr lang="en-US" dirty="0"/>
              <a:t>Infix expression may contains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Operands</a:t>
            </a:r>
            <a:r>
              <a:rPr lang="en-US" dirty="0"/>
              <a:t> i.e. A, K, 5, </a:t>
            </a:r>
            <a:r>
              <a:rPr lang="en-US" dirty="0">
                <a:solidFill>
                  <a:srgbClr val="FF0000"/>
                </a:solidFill>
              </a:rPr>
              <a:t>8</a:t>
            </a:r>
            <a:r>
              <a:rPr lang="en-US" dirty="0"/>
              <a:t>, </a:t>
            </a:r>
            <a:r>
              <a:rPr lang="en-US" dirty="0" err="1"/>
              <a:t>etc</a:t>
            </a:r>
            <a:endParaRPr lang="en-US" dirty="0"/>
          </a:p>
          <a:p>
            <a:pPr lvl="1"/>
            <a:r>
              <a:rPr lang="en-US" dirty="0">
                <a:solidFill>
                  <a:srgbClr val="0000FF"/>
                </a:solidFill>
              </a:rPr>
              <a:t>Operators</a:t>
            </a:r>
            <a:r>
              <a:rPr lang="en-US" dirty="0"/>
              <a:t> i.e. +, *, /, </a:t>
            </a:r>
            <a:r>
              <a:rPr lang="en-US" dirty="0">
                <a:solidFill>
                  <a:srgbClr val="FF0000"/>
                </a:solidFill>
              </a:rPr>
              <a:t>-</a:t>
            </a:r>
            <a:r>
              <a:rPr lang="en-US" dirty="0"/>
              <a:t>, </a:t>
            </a:r>
            <a:r>
              <a:rPr lang="en-US" dirty="0" err="1"/>
              <a:t>etc</a:t>
            </a:r>
            <a:endParaRPr lang="en-US" dirty="0"/>
          </a:p>
          <a:p>
            <a:pPr lvl="1"/>
            <a:r>
              <a:rPr lang="en-US" dirty="0">
                <a:solidFill>
                  <a:srgbClr val="0000FF"/>
                </a:solidFill>
              </a:rPr>
              <a:t>Opening</a:t>
            </a:r>
            <a:r>
              <a:rPr lang="en-US" dirty="0"/>
              <a:t> Parenthesis i.e. </a:t>
            </a:r>
            <a:r>
              <a:rPr lang="en-US" dirty="0">
                <a:solidFill>
                  <a:srgbClr val="FF0000"/>
                </a:solidFill>
              </a:rPr>
              <a:t>(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Closing</a:t>
            </a:r>
            <a:r>
              <a:rPr lang="en-US" dirty="0"/>
              <a:t> Parenthesis i.e. </a:t>
            </a:r>
            <a:r>
              <a:rPr lang="en-US" dirty="0">
                <a:solidFill>
                  <a:srgbClr val="FF0000"/>
                </a:solidFill>
              </a:rPr>
              <a:t>)</a:t>
            </a:r>
          </a:p>
          <a:p>
            <a:r>
              <a:rPr lang="en-US" dirty="0"/>
              <a:t>Postfix will contains only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Operands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Operators</a:t>
            </a:r>
          </a:p>
          <a:p>
            <a:r>
              <a:rPr lang="en-US" dirty="0" smtClean="0"/>
              <a:t>Stack will be used only for</a:t>
            </a:r>
            <a:endParaRPr lang="en-US" dirty="0"/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Operators</a:t>
            </a:r>
            <a:endParaRPr lang="en-US" dirty="0">
              <a:solidFill>
                <a:srgbClr val="0000FF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890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Stacks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006600"/>
                </a:solidFill>
              </a:rPr>
              <a:t>Usability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5835738" cy="402042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When data needs to be stored and then retrieved in </a:t>
            </a:r>
            <a:r>
              <a:rPr lang="en-US" dirty="0">
                <a:solidFill>
                  <a:srgbClr val="0000FF"/>
                </a:solidFill>
              </a:rPr>
              <a:t>reverse</a:t>
            </a:r>
            <a:r>
              <a:rPr lang="en-US" dirty="0"/>
              <a:t> </a:t>
            </a:r>
            <a:r>
              <a:rPr lang="en-US" dirty="0" smtClean="0"/>
              <a:t>order</a:t>
            </a:r>
          </a:p>
          <a:p>
            <a:r>
              <a:rPr lang="en-US" dirty="0" smtClean="0"/>
              <a:t>Example:</a:t>
            </a:r>
          </a:p>
          <a:p>
            <a:pPr lvl="1"/>
            <a:r>
              <a:rPr lang="en-US" sz="3200" dirty="0"/>
              <a:t>Implementation of </a:t>
            </a:r>
            <a:r>
              <a:rPr lang="en-US" sz="3200" dirty="0">
                <a:solidFill>
                  <a:srgbClr val="0000FF"/>
                </a:solidFill>
              </a:rPr>
              <a:t>RECURSION</a:t>
            </a:r>
          </a:p>
          <a:p>
            <a:pPr lvl="1"/>
            <a:r>
              <a:rPr lang="en-US" sz="3200" dirty="0" smtClean="0"/>
              <a:t>Conversion of </a:t>
            </a:r>
            <a:r>
              <a:rPr lang="en-US" sz="3200" dirty="0" smtClean="0">
                <a:solidFill>
                  <a:srgbClr val="0000FF"/>
                </a:solidFill>
              </a:rPr>
              <a:t>infix</a:t>
            </a:r>
            <a:r>
              <a:rPr lang="en-US" sz="3200" dirty="0" smtClean="0"/>
              <a:t> to </a:t>
            </a:r>
            <a:r>
              <a:rPr lang="en-US" sz="3200" dirty="0" smtClean="0">
                <a:solidFill>
                  <a:srgbClr val="0000FF"/>
                </a:solidFill>
              </a:rPr>
              <a:t>postfix</a:t>
            </a:r>
            <a:r>
              <a:rPr lang="en-US" sz="3200" dirty="0" smtClean="0"/>
              <a:t> expression</a:t>
            </a:r>
          </a:p>
          <a:p>
            <a:pPr lvl="1"/>
            <a:r>
              <a:rPr lang="en-US" sz="3200" dirty="0"/>
              <a:t>Evaluation of </a:t>
            </a:r>
            <a:r>
              <a:rPr lang="en-US" sz="3200" dirty="0" smtClean="0">
                <a:solidFill>
                  <a:srgbClr val="0000FF"/>
                </a:solidFill>
              </a:rPr>
              <a:t>postfix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9" name="Group 53"/>
          <p:cNvGrpSpPr>
            <a:grpSpLocks/>
          </p:cNvGrpSpPr>
          <p:nvPr/>
        </p:nvGrpSpPr>
        <p:grpSpPr bwMode="auto">
          <a:xfrm>
            <a:off x="5495198" y="1153860"/>
            <a:ext cx="1127894" cy="1044216"/>
            <a:chOff x="6761162" y="4486275"/>
            <a:chExt cx="1676400" cy="1866900"/>
          </a:xfrm>
        </p:grpSpPr>
        <p:sp>
          <p:nvSpPr>
            <p:cNvPr id="10" name="AutoShape 41"/>
            <p:cNvSpPr>
              <a:spLocks noChangeArrowheads="1"/>
            </p:cNvSpPr>
            <p:nvPr/>
          </p:nvSpPr>
          <p:spPr bwMode="auto">
            <a:xfrm>
              <a:off x="7065962" y="4981575"/>
              <a:ext cx="1219200" cy="13716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1" name="Freeform 42"/>
            <p:cNvSpPr>
              <a:spLocks/>
            </p:cNvSpPr>
            <p:nvPr/>
          </p:nvSpPr>
          <p:spPr bwMode="auto">
            <a:xfrm>
              <a:off x="6761162" y="4575175"/>
              <a:ext cx="723900" cy="635000"/>
            </a:xfrm>
            <a:custGeom>
              <a:avLst/>
              <a:gdLst>
                <a:gd name="T0" fmla="*/ 0 w 456"/>
                <a:gd name="T1" fmla="*/ 2147483647 h 400"/>
                <a:gd name="T2" fmla="*/ 2147483647 w 456"/>
                <a:gd name="T3" fmla="*/ 2147483647 h 400"/>
                <a:gd name="T4" fmla="*/ 2147483647 w 456"/>
                <a:gd name="T5" fmla="*/ 2147483647 h 400"/>
                <a:gd name="T6" fmla="*/ 0 60000 65536"/>
                <a:gd name="T7" fmla="*/ 0 60000 65536"/>
                <a:gd name="T8" fmla="*/ 0 60000 65536"/>
                <a:gd name="T9" fmla="*/ 0 w 456"/>
                <a:gd name="T10" fmla="*/ 0 h 400"/>
                <a:gd name="T11" fmla="*/ 456 w 456"/>
                <a:gd name="T12" fmla="*/ 400 h 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6" h="400">
                  <a:moveTo>
                    <a:pt x="0" y="16"/>
                  </a:moveTo>
                  <a:cubicBezTo>
                    <a:pt x="156" y="8"/>
                    <a:pt x="312" y="0"/>
                    <a:pt x="384" y="64"/>
                  </a:cubicBezTo>
                  <a:cubicBezTo>
                    <a:pt x="456" y="128"/>
                    <a:pt x="424" y="344"/>
                    <a:pt x="432" y="40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Freeform 43"/>
            <p:cNvSpPr>
              <a:spLocks/>
            </p:cNvSpPr>
            <p:nvPr/>
          </p:nvSpPr>
          <p:spPr bwMode="auto">
            <a:xfrm>
              <a:off x="7726362" y="4486275"/>
              <a:ext cx="711200" cy="723900"/>
            </a:xfrm>
            <a:custGeom>
              <a:avLst/>
              <a:gdLst>
                <a:gd name="T0" fmla="*/ 2147483647 w 448"/>
                <a:gd name="T1" fmla="*/ 2147483647 h 456"/>
                <a:gd name="T2" fmla="*/ 2147483647 w 448"/>
                <a:gd name="T3" fmla="*/ 2147483647 h 456"/>
                <a:gd name="T4" fmla="*/ 2147483647 w 448"/>
                <a:gd name="T5" fmla="*/ 2147483647 h 456"/>
                <a:gd name="T6" fmla="*/ 0 60000 65536"/>
                <a:gd name="T7" fmla="*/ 0 60000 65536"/>
                <a:gd name="T8" fmla="*/ 0 60000 65536"/>
                <a:gd name="T9" fmla="*/ 0 w 448"/>
                <a:gd name="T10" fmla="*/ 0 h 456"/>
                <a:gd name="T11" fmla="*/ 448 w 448"/>
                <a:gd name="T12" fmla="*/ 456 h 4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48" h="456">
                  <a:moveTo>
                    <a:pt x="64" y="456"/>
                  </a:moveTo>
                  <a:cubicBezTo>
                    <a:pt x="32" y="300"/>
                    <a:pt x="0" y="144"/>
                    <a:pt x="64" y="72"/>
                  </a:cubicBezTo>
                  <a:cubicBezTo>
                    <a:pt x="128" y="0"/>
                    <a:pt x="384" y="32"/>
                    <a:pt x="448" y="2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5774" y="1153860"/>
            <a:ext cx="2885170" cy="3652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0423" y="4847484"/>
            <a:ext cx="1988051" cy="2635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1051" y="5226420"/>
            <a:ext cx="2079920" cy="19461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5348" y="5653578"/>
            <a:ext cx="419100" cy="35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396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Infix to Postfix 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160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smtClean="0"/>
              <a:t>Examples</a:t>
            </a:r>
            <a:endParaRPr lang="en-US" sz="5400" dirty="0" smtClean="0"/>
          </a:p>
        </p:txBody>
      </p:sp>
    </p:spTree>
    <p:extLst>
      <p:ext uri="{BB962C8B-B14F-4D97-AF65-F5344CB8AC3E}">
        <p14:creationId xmlns:p14="http://schemas.microsoft.com/office/powerpoint/2010/main" val="171026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161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962" y="1902391"/>
            <a:ext cx="4790476" cy="58095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5506779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318115"/>
              </p:ext>
            </p:extLst>
          </p:nvPr>
        </p:nvGraphicFramePr>
        <p:xfrm>
          <a:off x="7394861" y="4067117"/>
          <a:ext cx="1476777" cy="2225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6" name="Group 15"/>
          <p:cNvGrpSpPr/>
          <p:nvPr/>
        </p:nvGrpSpPr>
        <p:grpSpPr>
          <a:xfrm>
            <a:off x="3319487" y="2456719"/>
            <a:ext cx="3323267" cy="488678"/>
            <a:chOff x="3319487" y="2456719"/>
            <a:chExt cx="3323267" cy="48867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9487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3162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72544" y="2456719"/>
              <a:ext cx="370210" cy="4886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69774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162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962" y="1902391"/>
            <a:ext cx="4790476" cy="58095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5506779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318115"/>
              </p:ext>
            </p:extLst>
          </p:nvPr>
        </p:nvGraphicFramePr>
        <p:xfrm>
          <a:off x="7394861" y="4067117"/>
          <a:ext cx="1476777" cy="2225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Minus 10"/>
          <p:cNvSpPr/>
          <p:nvPr/>
        </p:nvSpPr>
        <p:spPr>
          <a:xfrm>
            <a:off x="2524259" y="2408348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3319487" y="2456719"/>
            <a:ext cx="3323267" cy="488678"/>
            <a:chOff x="3319487" y="2456719"/>
            <a:chExt cx="3323267" cy="48867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9487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3162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72544" y="2456719"/>
              <a:ext cx="370210" cy="4886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1935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163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962" y="1902391"/>
            <a:ext cx="4790476" cy="58095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704504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318115"/>
              </p:ext>
            </p:extLst>
          </p:nvPr>
        </p:nvGraphicFramePr>
        <p:xfrm>
          <a:off x="7394861" y="4067117"/>
          <a:ext cx="1476777" cy="2225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Minus 10"/>
          <p:cNvSpPr/>
          <p:nvPr/>
        </p:nvSpPr>
        <p:spPr>
          <a:xfrm>
            <a:off x="2524259" y="2408348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19487" y="2456719"/>
            <a:ext cx="3323267" cy="488678"/>
            <a:chOff x="3319487" y="2456719"/>
            <a:chExt cx="3323267" cy="48867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9487" y="2500275"/>
              <a:ext cx="558248" cy="44373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3162" y="2576637"/>
              <a:ext cx="402357" cy="35044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72544" y="2456719"/>
              <a:ext cx="370210" cy="4886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8490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164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962" y="1902391"/>
            <a:ext cx="4790476" cy="58095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704504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318115"/>
              </p:ext>
            </p:extLst>
          </p:nvPr>
        </p:nvGraphicFramePr>
        <p:xfrm>
          <a:off x="7394861" y="4067117"/>
          <a:ext cx="1476777" cy="2225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Minus 10"/>
          <p:cNvSpPr/>
          <p:nvPr/>
        </p:nvSpPr>
        <p:spPr>
          <a:xfrm>
            <a:off x="2936387" y="2408348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19487" y="2456719"/>
            <a:ext cx="3323267" cy="488678"/>
            <a:chOff x="3319487" y="2456719"/>
            <a:chExt cx="3323267" cy="48867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9487" y="2500275"/>
              <a:ext cx="558248" cy="44373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3162" y="2576637"/>
              <a:ext cx="402357" cy="35044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72544" y="2456719"/>
              <a:ext cx="370210" cy="4886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4412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165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962" y="1902391"/>
            <a:ext cx="4790476" cy="58095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704504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4705901"/>
              </p:ext>
            </p:extLst>
          </p:nvPr>
        </p:nvGraphicFramePr>
        <p:xfrm>
          <a:off x="7394861" y="4067117"/>
          <a:ext cx="1476777" cy="2225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Minus 10"/>
          <p:cNvSpPr/>
          <p:nvPr/>
        </p:nvSpPr>
        <p:spPr>
          <a:xfrm>
            <a:off x="2936387" y="2408348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19487" y="2456719"/>
            <a:ext cx="3323267" cy="488678"/>
            <a:chOff x="3319487" y="2456719"/>
            <a:chExt cx="3323267" cy="48867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9487" y="2500275"/>
              <a:ext cx="558248" cy="44373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3162" y="2576637"/>
              <a:ext cx="402357" cy="35044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72544" y="2456719"/>
              <a:ext cx="370210" cy="488678"/>
            </a:xfrm>
            <a:prstGeom prst="rect">
              <a:avLst/>
            </a:prstGeom>
          </p:spPr>
        </p:pic>
      </p:grp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212062"/>
              </p:ext>
            </p:extLst>
          </p:nvPr>
        </p:nvGraphicFramePr>
        <p:xfrm>
          <a:off x="1459610" y="294401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64406" y="519018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91948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166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962" y="1902391"/>
            <a:ext cx="4790476" cy="58095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704504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4705901"/>
              </p:ext>
            </p:extLst>
          </p:nvPr>
        </p:nvGraphicFramePr>
        <p:xfrm>
          <a:off x="7394861" y="4067117"/>
          <a:ext cx="1476777" cy="2225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Minus 10"/>
          <p:cNvSpPr/>
          <p:nvPr/>
        </p:nvSpPr>
        <p:spPr>
          <a:xfrm>
            <a:off x="3709124" y="2408348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19487" y="2456719"/>
            <a:ext cx="3323267" cy="488678"/>
            <a:chOff x="3319487" y="2456719"/>
            <a:chExt cx="3323267" cy="48867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9487" y="2500275"/>
              <a:ext cx="558248" cy="44373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3162" y="2576637"/>
              <a:ext cx="402357" cy="35044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72544" y="2456719"/>
              <a:ext cx="370210" cy="488678"/>
            </a:xfrm>
            <a:prstGeom prst="rect">
              <a:avLst/>
            </a:prstGeom>
          </p:spPr>
        </p:pic>
      </p:grp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196398"/>
              </p:ext>
            </p:extLst>
          </p:nvPr>
        </p:nvGraphicFramePr>
        <p:xfrm>
          <a:off x="1459610" y="294401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764406" y="519018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7440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167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962" y="1902391"/>
            <a:ext cx="4790476" cy="58095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704504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825745"/>
              </p:ext>
            </p:extLst>
          </p:nvPr>
        </p:nvGraphicFramePr>
        <p:xfrm>
          <a:off x="7394861" y="4067117"/>
          <a:ext cx="1476777" cy="2225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Minus 10"/>
          <p:cNvSpPr/>
          <p:nvPr/>
        </p:nvSpPr>
        <p:spPr>
          <a:xfrm>
            <a:off x="3709124" y="2408348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19487" y="2456719"/>
            <a:ext cx="3323267" cy="488678"/>
            <a:chOff x="3319487" y="2456719"/>
            <a:chExt cx="3323267" cy="48867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9487" y="2500275"/>
              <a:ext cx="558248" cy="44373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3162" y="2576637"/>
              <a:ext cx="402357" cy="35044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72544" y="2456719"/>
              <a:ext cx="370210" cy="488678"/>
            </a:xfrm>
            <a:prstGeom prst="rect">
              <a:avLst/>
            </a:prstGeom>
          </p:spPr>
        </p:pic>
      </p:grp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196398"/>
              </p:ext>
            </p:extLst>
          </p:nvPr>
        </p:nvGraphicFramePr>
        <p:xfrm>
          <a:off x="1459610" y="294401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764406" y="519018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5255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168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962" y="1902391"/>
            <a:ext cx="4790476" cy="58095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704504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825745"/>
              </p:ext>
            </p:extLst>
          </p:nvPr>
        </p:nvGraphicFramePr>
        <p:xfrm>
          <a:off x="7394861" y="4067117"/>
          <a:ext cx="1476777" cy="2225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Minus 10"/>
          <p:cNvSpPr/>
          <p:nvPr/>
        </p:nvSpPr>
        <p:spPr>
          <a:xfrm>
            <a:off x="4134128" y="2408348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19487" y="2456719"/>
            <a:ext cx="3323267" cy="488678"/>
            <a:chOff x="3319487" y="2456719"/>
            <a:chExt cx="3323267" cy="48867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9487" y="2500275"/>
              <a:ext cx="558248" cy="44373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3162" y="2576637"/>
              <a:ext cx="402357" cy="35044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72544" y="2456719"/>
              <a:ext cx="370210" cy="488678"/>
            </a:xfrm>
            <a:prstGeom prst="rect">
              <a:avLst/>
            </a:prstGeom>
          </p:spPr>
        </p:pic>
      </p:grp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196398"/>
              </p:ext>
            </p:extLst>
          </p:nvPr>
        </p:nvGraphicFramePr>
        <p:xfrm>
          <a:off x="1459610" y="294401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764406" y="519018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180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169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962" y="1902391"/>
            <a:ext cx="4790476" cy="58095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191280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825745"/>
              </p:ext>
            </p:extLst>
          </p:nvPr>
        </p:nvGraphicFramePr>
        <p:xfrm>
          <a:off x="7394861" y="4067117"/>
          <a:ext cx="1476777" cy="2225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Minus 10"/>
          <p:cNvSpPr/>
          <p:nvPr/>
        </p:nvSpPr>
        <p:spPr>
          <a:xfrm>
            <a:off x="4134128" y="2408348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19487" y="2456719"/>
            <a:ext cx="3323267" cy="488678"/>
            <a:chOff x="3319487" y="2456719"/>
            <a:chExt cx="3323267" cy="48867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9487" y="2500275"/>
              <a:ext cx="558248" cy="44373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3162" y="2576637"/>
              <a:ext cx="402357" cy="35044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72544" y="2456719"/>
              <a:ext cx="370210" cy="488678"/>
            </a:xfrm>
            <a:prstGeom prst="rect">
              <a:avLst/>
            </a:prstGeom>
          </p:spPr>
        </p:pic>
      </p:grp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196398"/>
              </p:ext>
            </p:extLst>
          </p:nvPr>
        </p:nvGraphicFramePr>
        <p:xfrm>
          <a:off x="1459610" y="294401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764406" y="519018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6077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STACKS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17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Applications</a:t>
            </a:r>
          </a:p>
        </p:txBody>
      </p:sp>
    </p:spTree>
    <p:extLst>
      <p:ext uri="{BB962C8B-B14F-4D97-AF65-F5344CB8AC3E}">
        <p14:creationId xmlns:p14="http://schemas.microsoft.com/office/powerpoint/2010/main" val="397706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170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962" y="1902391"/>
            <a:ext cx="4790476" cy="58095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191280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825745"/>
              </p:ext>
            </p:extLst>
          </p:nvPr>
        </p:nvGraphicFramePr>
        <p:xfrm>
          <a:off x="7394861" y="4067117"/>
          <a:ext cx="1476777" cy="2225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Minus 10"/>
          <p:cNvSpPr/>
          <p:nvPr/>
        </p:nvSpPr>
        <p:spPr>
          <a:xfrm>
            <a:off x="4520498" y="2408348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19487" y="2456719"/>
            <a:ext cx="3323267" cy="488678"/>
            <a:chOff x="3319487" y="2456719"/>
            <a:chExt cx="3323267" cy="48867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9487" y="2500275"/>
              <a:ext cx="558248" cy="44373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3162" y="2576637"/>
              <a:ext cx="402357" cy="35044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72544" y="2456719"/>
              <a:ext cx="370210" cy="488678"/>
            </a:xfrm>
            <a:prstGeom prst="rect">
              <a:avLst/>
            </a:prstGeom>
          </p:spPr>
        </p:pic>
      </p:grp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196398"/>
              </p:ext>
            </p:extLst>
          </p:nvPr>
        </p:nvGraphicFramePr>
        <p:xfrm>
          <a:off x="1459610" y="294401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764406" y="519018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0190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171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962" y="1902391"/>
            <a:ext cx="4790476" cy="58095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191280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285089"/>
              </p:ext>
            </p:extLst>
          </p:nvPr>
        </p:nvGraphicFramePr>
        <p:xfrm>
          <a:off x="7394861" y="4067117"/>
          <a:ext cx="1476777" cy="2225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Minus 10"/>
          <p:cNvSpPr/>
          <p:nvPr/>
        </p:nvSpPr>
        <p:spPr>
          <a:xfrm>
            <a:off x="4520498" y="2408348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19487" y="2456719"/>
            <a:ext cx="3323267" cy="488678"/>
            <a:chOff x="3319487" y="2456719"/>
            <a:chExt cx="3323267" cy="48867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9487" y="2500275"/>
              <a:ext cx="558248" cy="44373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3162" y="2576637"/>
              <a:ext cx="402357" cy="35044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72544" y="2456719"/>
              <a:ext cx="370210" cy="488678"/>
            </a:xfrm>
            <a:prstGeom prst="rect">
              <a:avLst/>
            </a:prstGeom>
          </p:spPr>
        </p:pic>
      </p:grp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196398"/>
              </p:ext>
            </p:extLst>
          </p:nvPr>
        </p:nvGraphicFramePr>
        <p:xfrm>
          <a:off x="1459610" y="294401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764406" y="519018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9691949"/>
              </p:ext>
            </p:extLst>
          </p:nvPr>
        </p:nvGraphicFramePr>
        <p:xfrm>
          <a:off x="3494481" y="2965145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799277" y="5211320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26442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172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962" y="1902391"/>
            <a:ext cx="4790476" cy="58095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191280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285089"/>
              </p:ext>
            </p:extLst>
          </p:nvPr>
        </p:nvGraphicFramePr>
        <p:xfrm>
          <a:off x="7394861" y="4067117"/>
          <a:ext cx="1476777" cy="2225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Minus 10"/>
          <p:cNvSpPr/>
          <p:nvPr/>
        </p:nvSpPr>
        <p:spPr>
          <a:xfrm>
            <a:off x="5074290" y="2408348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19487" y="2456719"/>
            <a:ext cx="3323267" cy="488678"/>
            <a:chOff x="3319487" y="2456719"/>
            <a:chExt cx="3323267" cy="48867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9487" y="2500275"/>
              <a:ext cx="558248" cy="44373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3162" y="2576637"/>
              <a:ext cx="402357" cy="35044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72544" y="2456719"/>
              <a:ext cx="370210" cy="488678"/>
            </a:xfrm>
            <a:prstGeom prst="rect">
              <a:avLst/>
            </a:prstGeom>
          </p:spPr>
        </p:pic>
      </p:grp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444989"/>
              </p:ext>
            </p:extLst>
          </p:nvPr>
        </p:nvGraphicFramePr>
        <p:xfrm>
          <a:off x="1459610" y="294401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764406" y="519018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4245460"/>
              </p:ext>
            </p:extLst>
          </p:nvPr>
        </p:nvGraphicFramePr>
        <p:xfrm>
          <a:off x="3494481" y="2965145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799277" y="5211320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1465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173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962" y="1902391"/>
            <a:ext cx="4790476" cy="58095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770843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K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285089"/>
              </p:ext>
            </p:extLst>
          </p:nvPr>
        </p:nvGraphicFramePr>
        <p:xfrm>
          <a:off x="7394861" y="4067117"/>
          <a:ext cx="1476777" cy="2225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Minus 10"/>
          <p:cNvSpPr/>
          <p:nvPr/>
        </p:nvSpPr>
        <p:spPr>
          <a:xfrm>
            <a:off x="5074290" y="2408348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19487" y="2456719"/>
            <a:ext cx="3323267" cy="488678"/>
            <a:chOff x="3319487" y="2456719"/>
            <a:chExt cx="3323267" cy="48867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9487" y="2500275"/>
              <a:ext cx="558248" cy="44373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3162" y="2576637"/>
              <a:ext cx="402357" cy="35044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72544" y="2456719"/>
              <a:ext cx="370210" cy="488678"/>
            </a:xfrm>
            <a:prstGeom prst="rect">
              <a:avLst/>
            </a:prstGeom>
          </p:spPr>
        </p:pic>
      </p:grp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229158"/>
              </p:ext>
            </p:extLst>
          </p:nvPr>
        </p:nvGraphicFramePr>
        <p:xfrm>
          <a:off x="1459610" y="294401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764406" y="519018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691047"/>
              </p:ext>
            </p:extLst>
          </p:nvPr>
        </p:nvGraphicFramePr>
        <p:xfrm>
          <a:off x="3494481" y="2965145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799277" y="5211320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3427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174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962" y="1902391"/>
            <a:ext cx="4790476" cy="58095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770843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K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285089"/>
              </p:ext>
            </p:extLst>
          </p:nvPr>
        </p:nvGraphicFramePr>
        <p:xfrm>
          <a:off x="7394861" y="4067117"/>
          <a:ext cx="1476777" cy="2225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Minus 10"/>
          <p:cNvSpPr/>
          <p:nvPr/>
        </p:nvSpPr>
        <p:spPr>
          <a:xfrm>
            <a:off x="5422023" y="2408348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19487" y="2456719"/>
            <a:ext cx="3323267" cy="488678"/>
            <a:chOff x="3319487" y="2456719"/>
            <a:chExt cx="3323267" cy="48867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9487" y="2500275"/>
              <a:ext cx="558248" cy="44373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3162" y="2576637"/>
              <a:ext cx="402357" cy="35044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72544" y="2456719"/>
              <a:ext cx="370210" cy="488678"/>
            </a:xfrm>
            <a:prstGeom prst="rect">
              <a:avLst/>
            </a:prstGeom>
          </p:spPr>
        </p:pic>
      </p:grp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229158"/>
              </p:ext>
            </p:extLst>
          </p:nvPr>
        </p:nvGraphicFramePr>
        <p:xfrm>
          <a:off x="1459610" y="294401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764406" y="519018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691047"/>
              </p:ext>
            </p:extLst>
          </p:nvPr>
        </p:nvGraphicFramePr>
        <p:xfrm>
          <a:off x="3494481" y="2965145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799277" y="5211320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4828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175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962" y="1902391"/>
            <a:ext cx="4790476" cy="58095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64585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K 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533683"/>
              </p:ext>
            </p:extLst>
          </p:nvPr>
        </p:nvGraphicFramePr>
        <p:xfrm>
          <a:off x="7394861" y="4067117"/>
          <a:ext cx="1476777" cy="2225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Minus 10"/>
          <p:cNvSpPr/>
          <p:nvPr/>
        </p:nvSpPr>
        <p:spPr>
          <a:xfrm>
            <a:off x="5422023" y="2408348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19487" y="2456719"/>
            <a:ext cx="3323267" cy="488678"/>
            <a:chOff x="3319487" y="2456719"/>
            <a:chExt cx="3323267" cy="48867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9487" y="2500275"/>
              <a:ext cx="558248" cy="44373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3162" y="2576637"/>
              <a:ext cx="402357" cy="35044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72544" y="2456719"/>
              <a:ext cx="370210" cy="488678"/>
            </a:xfrm>
            <a:prstGeom prst="rect">
              <a:avLst/>
            </a:prstGeom>
          </p:spPr>
        </p:pic>
      </p:grp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229158"/>
              </p:ext>
            </p:extLst>
          </p:nvPr>
        </p:nvGraphicFramePr>
        <p:xfrm>
          <a:off x="1459610" y="294401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764406" y="519018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691047"/>
              </p:ext>
            </p:extLst>
          </p:nvPr>
        </p:nvGraphicFramePr>
        <p:xfrm>
          <a:off x="3494481" y="2965145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799277" y="5211320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3025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176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962" y="1902391"/>
            <a:ext cx="4790476" cy="58095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64585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K 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204222"/>
              </p:ext>
            </p:extLst>
          </p:nvPr>
        </p:nvGraphicFramePr>
        <p:xfrm>
          <a:off x="7394861" y="4067117"/>
          <a:ext cx="1476777" cy="2225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Minus 10"/>
          <p:cNvSpPr/>
          <p:nvPr/>
        </p:nvSpPr>
        <p:spPr>
          <a:xfrm>
            <a:off x="5422023" y="2408348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19487" y="2456719"/>
            <a:ext cx="3323267" cy="488678"/>
            <a:chOff x="3319487" y="2456719"/>
            <a:chExt cx="3323267" cy="48867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9487" y="2500275"/>
              <a:ext cx="558248" cy="44373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3162" y="2576637"/>
              <a:ext cx="402357" cy="35044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72544" y="2456719"/>
              <a:ext cx="370210" cy="488678"/>
            </a:xfrm>
            <a:prstGeom prst="rect">
              <a:avLst/>
            </a:prstGeom>
          </p:spPr>
        </p:pic>
      </p:grp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229158"/>
              </p:ext>
            </p:extLst>
          </p:nvPr>
        </p:nvGraphicFramePr>
        <p:xfrm>
          <a:off x="1459610" y="294401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764406" y="519018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691047"/>
              </p:ext>
            </p:extLst>
          </p:nvPr>
        </p:nvGraphicFramePr>
        <p:xfrm>
          <a:off x="3494481" y="2965145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799277" y="5211320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931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177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962" y="1902391"/>
            <a:ext cx="4790476" cy="58095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64585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K 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204222"/>
              </p:ext>
            </p:extLst>
          </p:nvPr>
        </p:nvGraphicFramePr>
        <p:xfrm>
          <a:off x="7394861" y="4067117"/>
          <a:ext cx="1476777" cy="2225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Minus 10"/>
          <p:cNvSpPr/>
          <p:nvPr/>
        </p:nvSpPr>
        <p:spPr>
          <a:xfrm>
            <a:off x="5834151" y="2408348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19487" y="2456719"/>
            <a:ext cx="3323267" cy="488678"/>
            <a:chOff x="3319487" y="2456719"/>
            <a:chExt cx="3323267" cy="48867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9487" y="2500275"/>
              <a:ext cx="558248" cy="44373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3162" y="2576637"/>
              <a:ext cx="402357" cy="35044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72544" y="2456719"/>
              <a:ext cx="370210" cy="488678"/>
            </a:xfrm>
            <a:prstGeom prst="rect">
              <a:avLst/>
            </a:prstGeom>
          </p:spPr>
        </p:pic>
      </p:grp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229158"/>
              </p:ext>
            </p:extLst>
          </p:nvPr>
        </p:nvGraphicFramePr>
        <p:xfrm>
          <a:off x="1459610" y="294401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764406" y="519018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691047"/>
              </p:ext>
            </p:extLst>
          </p:nvPr>
        </p:nvGraphicFramePr>
        <p:xfrm>
          <a:off x="3494481" y="2965145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799277" y="5211320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1829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178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962" y="1902391"/>
            <a:ext cx="4790476" cy="58095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64585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K 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30339"/>
              </p:ext>
            </p:extLst>
          </p:nvPr>
        </p:nvGraphicFramePr>
        <p:xfrm>
          <a:off x="7394861" y="4067117"/>
          <a:ext cx="1476777" cy="2225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Minus 10"/>
          <p:cNvSpPr/>
          <p:nvPr/>
        </p:nvSpPr>
        <p:spPr>
          <a:xfrm>
            <a:off x="5834151" y="2408348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19487" y="2456719"/>
            <a:ext cx="3323267" cy="488678"/>
            <a:chOff x="3319487" y="2456719"/>
            <a:chExt cx="3323267" cy="48867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9487" y="2500275"/>
              <a:ext cx="558248" cy="44373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3162" y="2576637"/>
              <a:ext cx="402357" cy="35044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72544" y="2456719"/>
              <a:ext cx="370210" cy="488678"/>
            </a:xfrm>
            <a:prstGeom prst="rect">
              <a:avLst/>
            </a:prstGeom>
          </p:spPr>
        </p:pic>
      </p:grp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229158"/>
              </p:ext>
            </p:extLst>
          </p:nvPr>
        </p:nvGraphicFramePr>
        <p:xfrm>
          <a:off x="1459610" y="294401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764406" y="519018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691047"/>
              </p:ext>
            </p:extLst>
          </p:nvPr>
        </p:nvGraphicFramePr>
        <p:xfrm>
          <a:off x="3494481" y="2965145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799277" y="5211320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753353"/>
              </p:ext>
            </p:extLst>
          </p:nvPr>
        </p:nvGraphicFramePr>
        <p:xfrm>
          <a:off x="5424166" y="298628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728962" y="523245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40437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179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962" y="1902391"/>
            <a:ext cx="4790476" cy="58095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64585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K 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30339"/>
              </p:ext>
            </p:extLst>
          </p:nvPr>
        </p:nvGraphicFramePr>
        <p:xfrm>
          <a:off x="7394861" y="4067117"/>
          <a:ext cx="1476777" cy="2225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Minus 10"/>
          <p:cNvSpPr/>
          <p:nvPr/>
        </p:nvSpPr>
        <p:spPr>
          <a:xfrm>
            <a:off x="6697041" y="2408348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19487" y="2456719"/>
            <a:ext cx="3323267" cy="488678"/>
            <a:chOff x="3319487" y="2456719"/>
            <a:chExt cx="3323267" cy="48867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9487" y="2500275"/>
              <a:ext cx="558248" cy="44373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3162" y="2576637"/>
              <a:ext cx="402357" cy="35044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72544" y="2456719"/>
              <a:ext cx="370210" cy="488678"/>
            </a:xfrm>
            <a:prstGeom prst="rect">
              <a:avLst/>
            </a:prstGeom>
          </p:spPr>
        </p:pic>
      </p:grp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566031"/>
              </p:ext>
            </p:extLst>
          </p:nvPr>
        </p:nvGraphicFramePr>
        <p:xfrm>
          <a:off x="1459610" y="294401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764406" y="519018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828207"/>
              </p:ext>
            </p:extLst>
          </p:nvPr>
        </p:nvGraphicFramePr>
        <p:xfrm>
          <a:off x="3494481" y="2965145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799277" y="5211320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3165595"/>
              </p:ext>
            </p:extLst>
          </p:nvPr>
        </p:nvGraphicFramePr>
        <p:xfrm>
          <a:off x="5424166" y="298628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728962" y="523245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2415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Applications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117575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Evaluating Arithmetic Expressions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6600"/>
                </a:solidFill>
              </a:rPr>
              <a:t>5 * 3 + 2 + 6 * 4</a:t>
            </a:r>
            <a:endParaRPr lang="en-US" dirty="0">
              <a:solidFill>
                <a:srgbClr val="006600"/>
              </a:solidFill>
            </a:endParaRPr>
          </a:p>
          <a:p>
            <a:r>
              <a:rPr lang="en-US" dirty="0" smtClean="0"/>
              <a:t>Computer can solve the expression only </a:t>
            </a:r>
            <a:r>
              <a:rPr lang="en-US" dirty="0" smtClean="0">
                <a:solidFill>
                  <a:srgbClr val="0000FF"/>
                </a:solidFill>
              </a:rPr>
              <a:t>Left to Right </a:t>
            </a:r>
            <a:r>
              <a:rPr lang="en-US" dirty="0" smtClean="0"/>
              <a:t>OR </a:t>
            </a:r>
            <a:r>
              <a:rPr lang="en-US" dirty="0" smtClean="0">
                <a:solidFill>
                  <a:srgbClr val="0000FF"/>
                </a:solidFill>
              </a:rPr>
              <a:t>Right to Left</a:t>
            </a:r>
            <a:endParaRPr lang="en-US" dirty="0">
              <a:solidFill>
                <a:srgbClr val="0000FF"/>
              </a:solidFill>
            </a:endParaRP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18</a:t>
            </a:fld>
            <a:endParaRPr lang="en-US"/>
          </a:p>
        </p:txBody>
      </p:sp>
      <p:grpSp>
        <p:nvGrpSpPr>
          <p:cNvPr id="9" name="Group 53"/>
          <p:cNvGrpSpPr>
            <a:grpSpLocks/>
          </p:cNvGrpSpPr>
          <p:nvPr/>
        </p:nvGrpSpPr>
        <p:grpSpPr bwMode="auto">
          <a:xfrm>
            <a:off x="7539452" y="1153850"/>
            <a:ext cx="1501519" cy="1412319"/>
            <a:chOff x="6761162" y="4486275"/>
            <a:chExt cx="1676400" cy="1866900"/>
          </a:xfrm>
        </p:grpSpPr>
        <p:sp>
          <p:nvSpPr>
            <p:cNvPr id="10" name="AutoShape 41"/>
            <p:cNvSpPr>
              <a:spLocks noChangeArrowheads="1"/>
            </p:cNvSpPr>
            <p:nvPr/>
          </p:nvSpPr>
          <p:spPr bwMode="auto">
            <a:xfrm>
              <a:off x="7065962" y="4981575"/>
              <a:ext cx="1219200" cy="13716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1" name="Freeform 42"/>
            <p:cNvSpPr>
              <a:spLocks/>
            </p:cNvSpPr>
            <p:nvPr/>
          </p:nvSpPr>
          <p:spPr bwMode="auto">
            <a:xfrm>
              <a:off x="6761162" y="4575175"/>
              <a:ext cx="723900" cy="635000"/>
            </a:xfrm>
            <a:custGeom>
              <a:avLst/>
              <a:gdLst>
                <a:gd name="T0" fmla="*/ 0 w 456"/>
                <a:gd name="T1" fmla="*/ 2147483647 h 400"/>
                <a:gd name="T2" fmla="*/ 2147483647 w 456"/>
                <a:gd name="T3" fmla="*/ 2147483647 h 400"/>
                <a:gd name="T4" fmla="*/ 2147483647 w 456"/>
                <a:gd name="T5" fmla="*/ 2147483647 h 400"/>
                <a:gd name="T6" fmla="*/ 0 60000 65536"/>
                <a:gd name="T7" fmla="*/ 0 60000 65536"/>
                <a:gd name="T8" fmla="*/ 0 60000 65536"/>
                <a:gd name="T9" fmla="*/ 0 w 456"/>
                <a:gd name="T10" fmla="*/ 0 h 400"/>
                <a:gd name="T11" fmla="*/ 456 w 456"/>
                <a:gd name="T12" fmla="*/ 400 h 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6" h="400">
                  <a:moveTo>
                    <a:pt x="0" y="16"/>
                  </a:moveTo>
                  <a:cubicBezTo>
                    <a:pt x="156" y="8"/>
                    <a:pt x="312" y="0"/>
                    <a:pt x="384" y="64"/>
                  </a:cubicBezTo>
                  <a:cubicBezTo>
                    <a:pt x="456" y="128"/>
                    <a:pt x="424" y="344"/>
                    <a:pt x="432" y="40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Freeform 43"/>
            <p:cNvSpPr>
              <a:spLocks/>
            </p:cNvSpPr>
            <p:nvPr/>
          </p:nvSpPr>
          <p:spPr bwMode="auto">
            <a:xfrm>
              <a:off x="7726362" y="4486275"/>
              <a:ext cx="711200" cy="723900"/>
            </a:xfrm>
            <a:custGeom>
              <a:avLst/>
              <a:gdLst>
                <a:gd name="T0" fmla="*/ 2147483647 w 448"/>
                <a:gd name="T1" fmla="*/ 2147483647 h 456"/>
                <a:gd name="T2" fmla="*/ 2147483647 w 448"/>
                <a:gd name="T3" fmla="*/ 2147483647 h 456"/>
                <a:gd name="T4" fmla="*/ 2147483647 w 448"/>
                <a:gd name="T5" fmla="*/ 2147483647 h 456"/>
                <a:gd name="T6" fmla="*/ 0 60000 65536"/>
                <a:gd name="T7" fmla="*/ 0 60000 65536"/>
                <a:gd name="T8" fmla="*/ 0 60000 65536"/>
                <a:gd name="T9" fmla="*/ 0 w 448"/>
                <a:gd name="T10" fmla="*/ 0 h 456"/>
                <a:gd name="T11" fmla="*/ 448 w 448"/>
                <a:gd name="T12" fmla="*/ 456 h 4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48" h="456">
                  <a:moveTo>
                    <a:pt x="64" y="456"/>
                  </a:moveTo>
                  <a:cubicBezTo>
                    <a:pt x="32" y="300"/>
                    <a:pt x="0" y="144"/>
                    <a:pt x="64" y="72"/>
                  </a:cubicBezTo>
                  <a:cubicBezTo>
                    <a:pt x="128" y="0"/>
                    <a:pt x="384" y="32"/>
                    <a:pt x="448" y="2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3" name="Content Placeholder 2"/>
          <p:cNvSpPr txBox="1">
            <a:spLocks/>
          </p:cNvSpPr>
          <p:nvPr/>
        </p:nvSpPr>
        <p:spPr>
          <a:xfrm>
            <a:off x="1365163" y="3434507"/>
            <a:ext cx="3382684" cy="2857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Attempt – 1 </a:t>
            </a:r>
            <a:r>
              <a:rPr lang="en-US" sz="2000" dirty="0" smtClean="0">
                <a:solidFill>
                  <a:srgbClr val="0000FF"/>
                </a:solidFill>
              </a:rPr>
              <a:t>(L-R)</a:t>
            </a:r>
          </a:p>
          <a:p>
            <a:pPr lvl="1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5 * 3 </a:t>
            </a:r>
            <a:r>
              <a:rPr lang="en-US" dirty="0">
                <a:solidFill>
                  <a:srgbClr val="006600"/>
                </a:solidFill>
              </a:rPr>
              <a:t>+ 2 + 6 * 4</a:t>
            </a:r>
          </a:p>
          <a:p>
            <a:pPr lvl="1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15 + 2 </a:t>
            </a:r>
            <a:r>
              <a:rPr lang="en-US" dirty="0" smtClean="0">
                <a:solidFill>
                  <a:srgbClr val="006600"/>
                </a:solidFill>
              </a:rPr>
              <a:t>+ 6 * 4</a:t>
            </a:r>
          </a:p>
          <a:p>
            <a:pPr lvl="1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17 + 6 </a:t>
            </a:r>
            <a:r>
              <a:rPr lang="en-US" dirty="0" smtClean="0">
                <a:solidFill>
                  <a:srgbClr val="006600"/>
                </a:solidFill>
              </a:rPr>
              <a:t>* 4</a:t>
            </a:r>
          </a:p>
          <a:p>
            <a:pPr lvl="1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23 * 4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92</a:t>
            </a:r>
          </a:p>
          <a:p>
            <a:endParaRPr lang="en-US" dirty="0" smtClean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5203066" y="3434507"/>
            <a:ext cx="3382684" cy="2857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Attempt – 2 </a:t>
            </a:r>
            <a:r>
              <a:rPr lang="en-US" sz="2000" dirty="0" smtClean="0">
                <a:solidFill>
                  <a:srgbClr val="0000FF"/>
                </a:solidFill>
              </a:rPr>
              <a:t>(R-L)</a:t>
            </a:r>
            <a:endParaRPr lang="en-US" sz="2000" dirty="0">
              <a:solidFill>
                <a:srgbClr val="0000FF"/>
              </a:solidFill>
            </a:endParaRPr>
          </a:p>
          <a:p>
            <a:pPr lvl="1"/>
            <a:r>
              <a:rPr lang="en-US" dirty="0" smtClean="0">
                <a:solidFill>
                  <a:srgbClr val="006600"/>
                </a:solidFill>
              </a:rPr>
              <a:t>5 </a:t>
            </a:r>
            <a:r>
              <a:rPr lang="en-US" dirty="0">
                <a:solidFill>
                  <a:srgbClr val="006600"/>
                </a:solidFill>
              </a:rPr>
              <a:t>* 3 + 2 +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6 *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</a:p>
          <a:p>
            <a:pPr lvl="1"/>
            <a:r>
              <a:rPr lang="en-US" dirty="0">
                <a:solidFill>
                  <a:srgbClr val="006600"/>
                </a:solidFill>
              </a:rPr>
              <a:t>5 * 3 +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2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+ 24</a:t>
            </a:r>
          </a:p>
          <a:p>
            <a:pPr lvl="1"/>
            <a:r>
              <a:rPr lang="en-US" dirty="0">
                <a:solidFill>
                  <a:srgbClr val="006600"/>
                </a:solidFill>
              </a:rPr>
              <a:t>5 *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3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+ 26</a:t>
            </a:r>
          </a:p>
          <a:p>
            <a:pPr lvl="1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5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*29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145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85231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180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962" y="1902391"/>
            <a:ext cx="4790476" cy="58095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265246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K - T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30339"/>
              </p:ext>
            </p:extLst>
          </p:nvPr>
        </p:nvGraphicFramePr>
        <p:xfrm>
          <a:off x="7394861" y="4067117"/>
          <a:ext cx="1476777" cy="2225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Minus 10"/>
          <p:cNvSpPr/>
          <p:nvPr/>
        </p:nvSpPr>
        <p:spPr>
          <a:xfrm>
            <a:off x="6697041" y="2408348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19487" y="2456719"/>
            <a:ext cx="3323267" cy="488678"/>
            <a:chOff x="3319487" y="2456719"/>
            <a:chExt cx="3323267" cy="48867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9487" y="2500275"/>
              <a:ext cx="558248" cy="44373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3162" y="2576637"/>
              <a:ext cx="402357" cy="35044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72544" y="2456719"/>
              <a:ext cx="370210" cy="488678"/>
            </a:xfrm>
            <a:prstGeom prst="rect">
              <a:avLst/>
            </a:prstGeom>
          </p:spPr>
        </p:pic>
      </p:grp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303435"/>
              </p:ext>
            </p:extLst>
          </p:nvPr>
        </p:nvGraphicFramePr>
        <p:xfrm>
          <a:off x="1459610" y="294401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764406" y="519018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387103"/>
              </p:ext>
            </p:extLst>
          </p:nvPr>
        </p:nvGraphicFramePr>
        <p:xfrm>
          <a:off x="3494481" y="2965145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799277" y="5211320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046503"/>
              </p:ext>
            </p:extLst>
          </p:nvPr>
        </p:nvGraphicFramePr>
        <p:xfrm>
          <a:off x="5424166" y="298628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728962" y="523245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2662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181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962" y="1902391"/>
            <a:ext cx="4790476" cy="58095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80998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K -  T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30339"/>
              </p:ext>
            </p:extLst>
          </p:nvPr>
        </p:nvGraphicFramePr>
        <p:xfrm>
          <a:off x="7394861" y="4067117"/>
          <a:ext cx="1476777" cy="2225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Minus 10"/>
          <p:cNvSpPr/>
          <p:nvPr/>
        </p:nvSpPr>
        <p:spPr>
          <a:xfrm>
            <a:off x="7212201" y="2408348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19487" y="2456719"/>
            <a:ext cx="3323267" cy="488678"/>
            <a:chOff x="3319487" y="2456719"/>
            <a:chExt cx="3323267" cy="48867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9487" y="2500275"/>
              <a:ext cx="558248" cy="44373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3162" y="2576637"/>
              <a:ext cx="402357" cy="35044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72544" y="2456719"/>
              <a:ext cx="370210" cy="488678"/>
            </a:xfrm>
            <a:prstGeom prst="rect">
              <a:avLst/>
            </a:prstGeom>
          </p:spPr>
        </p:pic>
      </p:grp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303435"/>
              </p:ext>
            </p:extLst>
          </p:nvPr>
        </p:nvGraphicFramePr>
        <p:xfrm>
          <a:off x="1459610" y="294401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764406" y="519018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387103"/>
              </p:ext>
            </p:extLst>
          </p:nvPr>
        </p:nvGraphicFramePr>
        <p:xfrm>
          <a:off x="3494481" y="2965145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799277" y="5211320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046503"/>
              </p:ext>
            </p:extLst>
          </p:nvPr>
        </p:nvGraphicFramePr>
        <p:xfrm>
          <a:off x="5424166" y="298628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728962" y="523245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3190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182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962" y="1902391"/>
            <a:ext cx="4790476" cy="58095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800447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K – T 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870273"/>
              </p:ext>
            </p:extLst>
          </p:nvPr>
        </p:nvGraphicFramePr>
        <p:xfrm>
          <a:off x="7394861" y="4067117"/>
          <a:ext cx="1476777" cy="2225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Minus 10"/>
          <p:cNvSpPr/>
          <p:nvPr/>
        </p:nvSpPr>
        <p:spPr>
          <a:xfrm>
            <a:off x="7212201" y="2408348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19487" y="2456719"/>
            <a:ext cx="3323267" cy="488678"/>
            <a:chOff x="3319487" y="2456719"/>
            <a:chExt cx="3323267" cy="48867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9487" y="2500275"/>
              <a:ext cx="558248" cy="44373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3162" y="2576637"/>
              <a:ext cx="402357" cy="35044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72544" y="2456719"/>
              <a:ext cx="370210" cy="488678"/>
            </a:xfrm>
            <a:prstGeom prst="rect">
              <a:avLst/>
            </a:prstGeom>
          </p:spPr>
        </p:pic>
      </p:grp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303435"/>
              </p:ext>
            </p:extLst>
          </p:nvPr>
        </p:nvGraphicFramePr>
        <p:xfrm>
          <a:off x="1459610" y="294401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764406" y="519018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387103"/>
              </p:ext>
            </p:extLst>
          </p:nvPr>
        </p:nvGraphicFramePr>
        <p:xfrm>
          <a:off x="3494481" y="2965145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799277" y="5211320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046503"/>
              </p:ext>
            </p:extLst>
          </p:nvPr>
        </p:nvGraphicFramePr>
        <p:xfrm>
          <a:off x="5424166" y="298628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728962" y="523245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2899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183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962" y="1902391"/>
            <a:ext cx="4790476" cy="58095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9691127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K – T * 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873615"/>
              </p:ext>
            </p:extLst>
          </p:nvPr>
        </p:nvGraphicFramePr>
        <p:xfrm>
          <a:off x="7394861" y="4067117"/>
          <a:ext cx="1476777" cy="2225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Minus 10"/>
          <p:cNvSpPr/>
          <p:nvPr/>
        </p:nvSpPr>
        <p:spPr>
          <a:xfrm>
            <a:off x="7212201" y="2408348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19487" y="2456719"/>
            <a:ext cx="3323267" cy="488678"/>
            <a:chOff x="3319487" y="2456719"/>
            <a:chExt cx="3323267" cy="48867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9487" y="2500275"/>
              <a:ext cx="558248" cy="44373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3162" y="2576637"/>
              <a:ext cx="402357" cy="35044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72544" y="2456719"/>
              <a:ext cx="370210" cy="488678"/>
            </a:xfrm>
            <a:prstGeom prst="rect">
              <a:avLst/>
            </a:prstGeom>
          </p:spPr>
        </p:pic>
      </p:grp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303435"/>
              </p:ext>
            </p:extLst>
          </p:nvPr>
        </p:nvGraphicFramePr>
        <p:xfrm>
          <a:off x="1459610" y="294401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764406" y="519018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387103"/>
              </p:ext>
            </p:extLst>
          </p:nvPr>
        </p:nvGraphicFramePr>
        <p:xfrm>
          <a:off x="3494481" y="2965145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799277" y="5211320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046503"/>
              </p:ext>
            </p:extLst>
          </p:nvPr>
        </p:nvGraphicFramePr>
        <p:xfrm>
          <a:off x="5424166" y="298628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728962" y="523245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6480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184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063174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52861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185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063174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2046210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3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186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417536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063174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2046210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8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187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417536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063174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2329548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72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188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417536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932335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2329548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66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189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417536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932335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2561370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06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Applications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117575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Evaluating Arithmetic Expressions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6600"/>
                </a:solidFill>
              </a:rPr>
              <a:t>5 * 3 + 2 + 6 * 4</a:t>
            </a:r>
            <a:endParaRPr lang="en-US" dirty="0">
              <a:solidFill>
                <a:srgbClr val="006600"/>
              </a:solidFill>
            </a:endParaRPr>
          </a:p>
          <a:p>
            <a:r>
              <a:rPr lang="en-US" dirty="0" smtClean="0"/>
              <a:t>Computer can solve the expression only </a:t>
            </a:r>
            <a:r>
              <a:rPr lang="en-US" dirty="0" smtClean="0">
                <a:solidFill>
                  <a:srgbClr val="0000FF"/>
                </a:solidFill>
              </a:rPr>
              <a:t>Left to Right </a:t>
            </a:r>
            <a:r>
              <a:rPr lang="en-US" dirty="0" smtClean="0"/>
              <a:t>OR </a:t>
            </a:r>
            <a:r>
              <a:rPr lang="en-US" dirty="0" smtClean="0">
                <a:solidFill>
                  <a:srgbClr val="0000FF"/>
                </a:solidFill>
              </a:rPr>
              <a:t>Right to Left</a:t>
            </a:r>
            <a:endParaRPr lang="en-US" dirty="0">
              <a:solidFill>
                <a:srgbClr val="0000FF"/>
              </a:solidFill>
            </a:endParaRP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</a:t>
            </a:fld>
            <a:endParaRPr lang="en-US"/>
          </a:p>
        </p:txBody>
      </p:sp>
      <p:grpSp>
        <p:nvGrpSpPr>
          <p:cNvPr id="9" name="Group 53"/>
          <p:cNvGrpSpPr>
            <a:grpSpLocks/>
          </p:cNvGrpSpPr>
          <p:nvPr/>
        </p:nvGrpSpPr>
        <p:grpSpPr bwMode="auto">
          <a:xfrm>
            <a:off x="7539452" y="1153850"/>
            <a:ext cx="1501519" cy="1412319"/>
            <a:chOff x="6761162" y="4486275"/>
            <a:chExt cx="1676400" cy="1866900"/>
          </a:xfrm>
        </p:grpSpPr>
        <p:sp>
          <p:nvSpPr>
            <p:cNvPr id="10" name="AutoShape 41"/>
            <p:cNvSpPr>
              <a:spLocks noChangeArrowheads="1"/>
            </p:cNvSpPr>
            <p:nvPr/>
          </p:nvSpPr>
          <p:spPr bwMode="auto">
            <a:xfrm>
              <a:off x="7065962" y="4981575"/>
              <a:ext cx="1219200" cy="13716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1" name="Freeform 42"/>
            <p:cNvSpPr>
              <a:spLocks/>
            </p:cNvSpPr>
            <p:nvPr/>
          </p:nvSpPr>
          <p:spPr bwMode="auto">
            <a:xfrm>
              <a:off x="6761162" y="4575175"/>
              <a:ext cx="723900" cy="635000"/>
            </a:xfrm>
            <a:custGeom>
              <a:avLst/>
              <a:gdLst>
                <a:gd name="T0" fmla="*/ 0 w 456"/>
                <a:gd name="T1" fmla="*/ 2147483647 h 400"/>
                <a:gd name="T2" fmla="*/ 2147483647 w 456"/>
                <a:gd name="T3" fmla="*/ 2147483647 h 400"/>
                <a:gd name="T4" fmla="*/ 2147483647 w 456"/>
                <a:gd name="T5" fmla="*/ 2147483647 h 400"/>
                <a:gd name="T6" fmla="*/ 0 60000 65536"/>
                <a:gd name="T7" fmla="*/ 0 60000 65536"/>
                <a:gd name="T8" fmla="*/ 0 60000 65536"/>
                <a:gd name="T9" fmla="*/ 0 w 456"/>
                <a:gd name="T10" fmla="*/ 0 h 400"/>
                <a:gd name="T11" fmla="*/ 456 w 456"/>
                <a:gd name="T12" fmla="*/ 400 h 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6" h="400">
                  <a:moveTo>
                    <a:pt x="0" y="16"/>
                  </a:moveTo>
                  <a:cubicBezTo>
                    <a:pt x="156" y="8"/>
                    <a:pt x="312" y="0"/>
                    <a:pt x="384" y="64"/>
                  </a:cubicBezTo>
                  <a:cubicBezTo>
                    <a:pt x="456" y="128"/>
                    <a:pt x="424" y="344"/>
                    <a:pt x="432" y="40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Freeform 43"/>
            <p:cNvSpPr>
              <a:spLocks/>
            </p:cNvSpPr>
            <p:nvPr/>
          </p:nvSpPr>
          <p:spPr bwMode="auto">
            <a:xfrm>
              <a:off x="7726362" y="4486275"/>
              <a:ext cx="711200" cy="723900"/>
            </a:xfrm>
            <a:custGeom>
              <a:avLst/>
              <a:gdLst>
                <a:gd name="T0" fmla="*/ 2147483647 w 448"/>
                <a:gd name="T1" fmla="*/ 2147483647 h 456"/>
                <a:gd name="T2" fmla="*/ 2147483647 w 448"/>
                <a:gd name="T3" fmla="*/ 2147483647 h 456"/>
                <a:gd name="T4" fmla="*/ 2147483647 w 448"/>
                <a:gd name="T5" fmla="*/ 2147483647 h 456"/>
                <a:gd name="T6" fmla="*/ 0 60000 65536"/>
                <a:gd name="T7" fmla="*/ 0 60000 65536"/>
                <a:gd name="T8" fmla="*/ 0 60000 65536"/>
                <a:gd name="T9" fmla="*/ 0 w 448"/>
                <a:gd name="T10" fmla="*/ 0 h 456"/>
                <a:gd name="T11" fmla="*/ 448 w 448"/>
                <a:gd name="T12" fmla="*/ 456 h 4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48" h="456">
                  <a:moveTo>
                    <a:pt x="64" y="456"/>
                  </a:moveTo>
                  <a:cubicBezTo>
                    <a:pt x="32" y="300"/>
                    <a:pt x="0" y="144"/>
                    <a:pt x="64" y="72"/>
                  </a:cubicBezTo>
                  <a:cubicBezTo>
                    <a:pt x="128" y="0"/>
                    <a:pt x="384" y="32"/>
                    <a:pt x="448" y="2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3" name="Content Placeholder 2"/>
          <p:cNvSpPr txBox="1">
            <a:spLocks/>
          </p:cNvSpPr>
          <p:nvPr/>
        </p:nvSpPr>
        <p:spPr>
          <a:xfrm>
            <a:off x="1375199" y="3428648"/>
            <a:ext cx="3382684" cy="2857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Correct Solution</a:t>
            </a:r>
          </a:p>
          <a:p>
            <a:pPr lvl="1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5 * 3 </a:t>
            </a:r>
            <a:r>
              <a:rPr lang="en-US" dirty="0">
                <a:solidFill>
                  <a:srgbClr val="006600"/>
                </a:solidFill>
              </a:rPr>
              <a:t>+ 2 + 6 * 4</a:t>
            </a:r>
          </a:p>
          <a:p>
            <a:pPr lvl="1"/>
            <a:r>
              <a:rPr lang="en-US" dirty="0" smtClean="0">
                <a:solidFill>
                  <a:srgbClr val="006600"/>
                </a:solidFill>
              </a:rPr>
              <a:t>15 + 2 +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6 * 4</a:t>
            </a:r>
          </a:p>
          <a:p>
            <a:pPr lvl="1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15 + 2 </a:t>
            </a:r>
            <a:r>
              <a:rPr lang="en-US" dirty="0" smtClean="0">
                <a:solidFill>
                  <a:srgbClr val="006600"/>
                </a:solidFill>
              </a:rPr>
              <a:t>+ 24</a:t>
            </a:r>
          </a:p>
          <a:p>
            <a:pPr lvl="1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17 +24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41</a:t>
            </a:r>
          </a:p>
          <a:p>
            <a:endParaRPr lang="en-US" dirty="0" smtClean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5440168" y="3428648"/>
            <a:ext cx="3382684" cy="2857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Example </a:t>
            </a:r>
            <a:r>
              <a:rPr lang="en-US" sz="2000" dirty="0" smtClean="0">
                <a:solidFill>
                  <a:srgbClr val="0000FF"/>
                </a:solidFill>
              </a:rPr>
              <a:t>(Exercise)</a:t>
            </a:r>
          </a:p>
          <a:p>
            <a:pPr lvl="1"/>
            <a:r>
              <a:rPr lang="en-US" sz="2400" dirty="0">
                <a:solidFill>
                  <a:srgbClr val="006600"/>
                </a:solidFill>
              </a:rPr>
              <a:t>5 * </a:t>
            </a:r>
            <a:r>
              <a:rPr lang="en-US" sz="2400" dirty="0" smtClean="0">
                <a:solidFill>
                  <a:srgbClr val="006600"/>
                </a:solidFill>
              </a:rPr>
              <a:t>(3 </a:t>
            </a:r>
            <a:r>
              <a:rPr lang="en-US" sz="2400" dirty="0">
                <a:solidFill>
                  <a:srgbClr val="006600"/>
                </a:solidFill>
              </a:rPr>
              <a:t>+ </a:t>
            </a:r>
            <a:r>
              <a:rPr lang="en-US" sz="2400" dirty="0" smtClean="0">
                <a:solidFill>
                  <a:srgbClr val="006600"/>
                </a:solidFill>
              </a:rPr>
              <a:t>(2 </a:t>
            </a:r>
            <a:r>
              <a:rPr lang="en-US" sz="2400" dirty="0">
                <a:solidFill>
                  <a:srgbClr val="006600"/>
                </a:solidFill>
              </a:rPr>
              <a:t>+ 6 </a:t>
            </a:r>
            <a:r>
              <a:rPr lang="en-US" sz="2400" dirty="0" smtClean="0">
                <a:solidFill>
                  <a:srgbClr val="006600"/>
                </a:solidFill>
              </a:rPr>
              <a:t>))* </a:t>
            </a:r>
            <a:r>
              <a:rPr lang="en-US" sz="2400" dirty="0">
                <a:solidFill>
                  <a:srgbClr val="006600"/>
                </a:solidFill>
              </a:rPr>
              <a:t>4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77963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190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549435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932335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2561370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25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191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549435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932335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2818950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64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549435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1894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2818950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41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549435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1894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3037893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34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549435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540778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3037893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927627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423054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974745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540778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3668963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927627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82834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729453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T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540778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3668963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927627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80909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729453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T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540778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3900785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927627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8450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729453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T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2447971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3900785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927627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11687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199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729453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T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2447971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4119728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927627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409488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STACKS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51903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Applications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413562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Arithmetic Expression</a:t>
            </a:r>
          </a:p>
          <a:p>
            <a:pPr lvl="1"/>
            <a:r>
              <a:rPr lang="en-US" dirty="0" smtClean="0"/>
              <a:t>Infix Notation</a:t>
            </a:r>
          </a:p>
          <a:p>
            <a:pPr lvl="2"/>
            <a:r>
              <a:rPr lang="en-US" dirty="0" smtClean="0"/>
              <a:t>Operator comes </a:t>
            </a:r>
            <a:r>
              <a:rPr lang="en-US" dirty="0" smtClean="0">
                <a:solidFill>
                  <a:srgbClr val="0000FF"/>
                </a:solidFill>
              </a:rPr>
              <a:t>between</a:t>
            </a:r>
            <a:r>
              <a:rPr lang="en-US" dirty="0" smtClean="0"/>
              <a:t> operands</a:t>
            </a:r>
          </a:p>
          <a:p>
            <a:pPr lvl="2"/>
            <a:r>
              <a:rPr lang="en-US" dirty="0" smtClean="0"/>
              <a:t>A + B</a:t>
            </a:r>
          </a:p>
          <a:p>
            <a:pPr lvl="1"/>
            <a:r>
              <a:rPr lang="en-US" dirty="0" smtClean="0"/>
              <a:t>Postfix Notation</a:t>
            </a:r>
          </a:p>
          <a:p>
            <a:pPr lvl="2"/>
            <a:r>
              <a:rPr lang="en-US" dirty="0"/>
              <a:t>Operator </a:t>
            </a:r>
            <a:r>
              <a:rPr lang="en-US" dirty="0" smtClean="0">
                <a:solidFill>
                  <a:srgbClr val="0000FF"/>
                </a:solidFill>
              </a:rPr>
              <a:t>follows</a:t>
            </a:r>
            <a:r>
              <a:rPr lang="en-US" dirty="0" smtClean="0"/>
              <a:t> operands</a:t>
            </a:r>
            <a:endParaRPr lang="en-US" dirty="0"/>
          </a:p>
          <a:p>
            <a:pPr lvl="2"/>
            <a:r>
              <a:rPr lang="en-US" dirty="0"/>
              <a:t>A </a:t>
            </a:r>
            <a:r>
              <a:rPr lang="en-US" dirty="0" smtClean="0"/>
              <a:t>B +</a:t>
            </a:r>
            <a:endParaRPr lang="en-US" dirty="0"/>
          </a:p>
          <a:p>
            <a:pPr lvl="1"/>
            <a:r>
              <a:rPr lang="en-US" dirty="0" smtClean="0"/>
              <a:t>Prefix Notation</a:t>
            </a:r>
          </a:p>
          <a:p>
            <a:pPr lvl="2"/>
            <a:r>
              <a:rPr lang="en-US" dirty="0"/>
              <a:t>Operator comes </a:t>
            </a:r>
            <a:r>
              <a:rPr lang="en-US" dirty="0" smtClean="0">
                <a:solidFill>
                  <a:srgbClr val="0000FF"/>
                </a:solidFill>
              </a:rPr>
              <a:t>before</a:t>
            </a:r>
            <a:r>
              <a:rPr lang="en-US" dirty="0" smtClean="0"/>
              <a:t> </a:t>
            </a:r>
            <a:r>
              <a:rPr lang="en-US" dirty="0"/>
              <a:t>operands</a:t>
            </a:r>
          </a:p>
          <a:p>
            <a:pPr lvl="2"/>
            <a:r>
              <a:rPr lang="en-US" dirty="0" smtClean="0"/>
              <a:t>+A  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9" name="Group 53"/>
          <p:cNvGrpSpPr>
            <a:grpSpLocks/>
          </p:cNvGrpSpPr>
          <p:nvPr/>
        </p:nvGrpSpPr>
        <p:grpSpPr bwMode="auto">
          <a:xfrm>
            <a:off x="7539452" y="1153850"/>
            <a:ext cx="1501519" cy="1412319"/>
            <a:chOff x="6761162" y="4486275"/>
            <a:chExt cx="1676400" cy="1866900"/>
          </a:xfrm>
        </p:grpSpPr>
        <p:sp>
          <p:nvSpPr>
            <p:cNvPr id="10" name="AutoShape 41"/>
            <p:cNvSpPr>
              <a:spLocks noChangeArrowheads="1"/>
            </p:cNvSpPr>
            <p:nvPr/>
          </p:nvSpPr>
          <p:spPr bwMode="auto">
            <a:xfrm>
              <a:off x="7065962" y="4981575"/>
              <a:ext cx="1219200" cy="13716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1" name="Freeform 42"/>
            <p:cNvSpPr>
              <a:spLocks/>
            </p:cNvSpPr>
            <p:nvPr/>
          </p:nvSpPr>
          <p:spPr bwMode="auto">
            <a:xfrm>
              <a:off x="6761162" y="4575175"/>
              <a:ext cx="723900" cy="635000"/>
            </a:xfrm>
            <a:custGeom>
              <a:avLst/>
              <a:gdLst>
                <a:gd name="T0" fmla="*/ 0 w 456"/>
                <a:gd name="T1" fmla="*/ 2147483647 h 400"/>
                <a:gd name="T2" fmla="*/ 2147483647 w 456"/>
                <a:gd name="T3" fmla="*/ 2147483647 h 400"/>
                <a:gd name="T4" fmla="*/ 2147483647 w 456"/>
                <a:gd name="T5" fmla="*/ 2147483647 h 400"/>
                <a:gd name="T6" fmla="*/ 0 60000 65536"/>
                <a:gd name="T7" fmla="*/ 0 60000 65536"/>
                <a:gd name="T8" fmla="*/ 0 60000 65536"/>
                <a:gd name="T9" fmla="*/ 0 w 456"/>
                <a:gd name="T10" fmla="*/ 0 h 400"/>
                <a:gd name="T11" fmla="*/ 456 w 456"/>
                <a:gd name="T12" fmla="*/ 400 h 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6" h="400">
                  <a:moveTo>
                    <a:pt x="0" y="16"/>
                  </a:moveTo>
                  <a:cubicBezTo>
                    <a:pt x="156" y="8"/>
                    <a:pt x="312" y="0"/>
                    <a:pt x="384" y="64"/>
                  </a:cubicBezTo>
                  <a:cubicBezTo>
                    <a:pt x="456" y="128"/>
                    <a:pt x="424" y="344"/>
                    <a:pt x="432" y="40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Freeform 43"/>
            <p:cNvSpPr>
              <a:spLocks/>
            </p:cNvSpPr>
            <p:nvPr/>
          </p:nvSpPr>
          <p:spPr bwMode="auto">
            <a:xfrm>
              <a:off x="7726362" y="4486275"/>
              <a:ext cx="711200" cy="723900"/>
            </a:xfrm>
            <a:custGeom>
              <a:avLst/>
              <a:gdLst>
                <a:gd name="T0" fmla="*/ 2147483647 w 448"/>
                <a:gd name="T1" fmla="*/ 2147483647 h 456"/>
                <a:gd name="T2" fmla="*/ 2147483647 w 448"/>
                <a:gd name="T3" fmla="*/ 2147483647 h 456"/>
                <a:gd name="T4" fmla="*/ 2147483647 w 448"/>
                <a:gd name="T5" fmla="*/ 2147483647 h 456"/>
                <a:gd name="T6" fmla="*/ 0 60000 65536"/>
                <a:gd name="T7" fmla="*/ 0 60000 65536"/>
                <a:gd name="T8" fmla="*/ 0 60000 65536"/>
                <a:gd name="T9" fmla="*/ 0 w 448"/>
                <a:gd name="T10" fmla="*/ 0 h 456"/>
                <a:gd name="T11" fmla="*/ 448 w 448"/>
                <a:gd name="T12" fmla="*/ 456 h 4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48" h="456">
                  <a:moveTo>
                    <a:pt x="64" y="456"/>
                  </a:moveTo>
                  <a:cubicBezTo>
                    <a:pt x="32" y="300"/>
                    <a:pt x="0" y="144"/>
                    <a:pt x="64" y="72"/>
                  </a:cubicBezTo>
                  <a:cubicBezTo>
                    <a:pt x="128" y="0"/>
                    <a:pt x="384" y="32"/>
                    <a:pt x="448" y="2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621198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200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803669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T K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2447971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4119728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927627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80346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201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803669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T K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2447971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4403066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927627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54729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803669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T K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3428240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4403066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927627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12836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803669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T K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3428240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4647767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927627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59881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273518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T K N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3428240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4647767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927627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352392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78156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273518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T K N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3428240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5497778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927627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352392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877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989506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T K N * 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183009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5497778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927627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352392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4595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557770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T K N * - 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598280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5497778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927627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352392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5066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557770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T K N * - 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6219137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5497778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927627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352392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3400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209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557770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T K N * - 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6219137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5755358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927627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352392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0030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Applications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413562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Infix Notation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Easy for humans </a:t>
            </a:r>
            <a:r>
              <a:rPr lang="en-US" dirty="0"/>
              <a:t>to understand and evaluate</a:t>
            </a:r>
          </a:p>
          <a:p>
            <a:pPr lvl="1"/>
            <a:r>
              <a:rPr lang="en-US" dirty="0"/>
              <a:t>Apply </a:t>
            </a:r>
            <a:r>
              <a:rPr lang="en-US" dirty="0">
                <a:solidFill>
                  <a:srgbClr val="0000FF"/>
                </a:solidFill>
              </a:rPr>
              <a:t>precedence</a:t>
            </a:r>
            <a:r>
              <a:rPr lang="en-US" dirty="0"/>
              <a:t> and associativity rules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Difficult</a:t>
            </a:r>
            <a:r>
              <a:rPr lang="en-US" dirty="0"/>
              <a:t> to process for </a:t>
            </a:r>
            <a:r>
              <a:rPr lang="en-US" dirty="0">
                <a:solidFill>
                  <a:srgbClr val="0000FF"/>
                </a:solidFill>
              </a:rPr>
              <a:t>computers</a:t>
            </a:r>
            <a:r>
              <a:rPr lang="en-US" dirty="0"/>
              <a:t> </a:t>
            </a:r>
          </a:p>
          <a:p>
            <a:r>
              <a:rPr lang="en-US" dirty="0" smtClean="0"/>
              <a:t>Postfix Notation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Easy for computer</a:t>
            </a:r>
            <a:r>
              <a:rPr lang="en-US" dirty="0" smtClean="0"/>
              <a:t> to understand and evaluate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precedence</a:t>
            </a:r>
            <a:r>
              <a:rPr lang="en-US" dirty="0" smtClean="0"/>
              <a:t> and associativity are </a:t>
            </a:r>
            <a:r>
              <a:rPr lang="en-US" dirty="0" smtClean="0">
                <a:solidFill>
                  <a:srgbClr val="0000FF"/>
                </a:solidFill>
              </a:rPr>
              <a:t>embedded </a:t>
            </a:r>
            <a:r>
              <a:rPr lang="en-US" dirty="0" smtClean="0"/>
              <a:t>with the expression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No parenthesis </a:t>
            </a:r>
            <a:r>
              <a:rPr lang="en-US" dirty="0" smtClean="0"/>
              <a:t>in expression</a:t>
            </a:r>
          </a:p>
          <a:p>
            <a:pPr lvl="1"/>
            <a:r>
              <a:rPr lang="en-US" dirty="0" smtClean="0"/>
              <a:t>Evaluated by scanning from </a:t>
            </a:r>
            <a:r>
              <a:rPr lang="en-US" dirty="0" smtClean="0">
                <a:solidFill>
                  <a:srgbClr val="0000FF"/>
                </a:solidFill>
              </a:rPr>
              <a:t>Left to Right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Difficult</a:t>
            </a:r>
            <a:r>
              <a:rPr lang="en-US" dirty="0" smtClean="0"/>
              <a:t> to process for </a:t>
            </a:r>
            <a:r>
              <a:rPr lang="en-US" dirty="0" smtClean="0">
                <a:solidFill>
                  <a:srgbClr val="0000FF"/>
                </a:solidFill>
              </a:rPr>
              <a:t>humans</a:t>
            </a:r>
            <a:r>
              <a:rPr lang="en-US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21</a:t>
            </a:fld>
            <a:endParaRPr lang="en-US"/>
          </a:p>
        </p:txBody>
      </p:sp>
      <p:grpSp>
        <p:nvGrpSpPr>
          <p:cNvPr id="9" name="Group 53"/>
          <p:cNvGrpSpPr>
            <a:grpSpLocks/>
          </p:cNvGrpSpPr>
          <p:nvPr/>
        </p:nvGrpSpPr>
        <p:grpSpPr bwMode="auto">
          <a:xfrm>
            <a:off x="7539452" y="1153850"/>
            <a:ext cx="1501519" cy="1412319"/>
            <a:chOff x="6761162" y="4486275"/>
            <a:chExt cx="1676400" cy="1866900"/>
          </a:xfrm>
        </p:grpSpPr>
        <p:sp>
          <p:nvSpPr>
            <p:cNvPr id="10" name="AutoShape 41"/>
            <p:cNvSpPr>
              <a:spLocks noChangeArrowheads="1"/>
            </p:cNvSpPr>
            <p:nvPr/>
          </p:nvSpPr>
          <p:spPr bwMode="auto">
            <a:xfrm>
              <a:off x="7065962" y="4981575"/>
              <a:ext cx="1219200" cy="13716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1" name="Freeform 42"/>
            <p:cNvSpPr>
              <a:spLocks/>
            </p:cNvSpPr>
            <p:nvPr/>
          </p:nvSpPr>
          <p:spPr bwMode="auto">
            <a:xfrm>
              <a:off x="6761162" y="4575175"/>
              <a:ext cx="723900" cy="635000"/>
            </a:xfrm>
            <a:custGeom>
              <a:avLst/>
              <a:gdLst>
                <a:gd name="T0" fmla="*/ 0 w 456"/>
                <a:gd name="T1" fmla="*/ 2147483647 h 400"/>
                <a:gd name="T2" fmla="*/ 2147483647 w 456"/>
                <a:gd name="T3" fmla="*/ 2147483647 h 400"/>
                <a:gd name="T4" fmla="*/ 2147483647 w 456"/>
                <a:gd name="T5" fmla="*/ 2147483647 h 400"/>
                <a:gd name="T6" fmla="*/ 0 60000 65536"/>
                <a:gd name="T7" fmla="*/ 0 60000 65536"/>
                <a:gd name="T8" fmla="*/ 0 60000 65536"/>
                <a:gd name="T9" fmla="*/ 0 w 456"/>
                <a:gd name="T10" fmla="*/ 0 h 400"/>
                <a:gd name="T11" fmla="*/ 456 w 456"/>
                <a:gd name="T12" fmla="*/ 400 h 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6" h="400">
                  <a:moveTo>
                    <a:pt x="0" y="16"/>
                  </a:moveTo>
                  <a:cubicBezTo>
                    <a:pt x="156" y="8"/>
                    <a:pt x="312" y="0"/>
                    <a:pt x="384" y="64"/>
                  </a:cubicBezTo>
                  <a:cubicBezTo>
                    <a:pt x="456" y="128"/>
                    <a:pt x="424" y="344"/>
                    <a:pt x="432" y="40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Freeform 43"/>
            <p:cNvSpPr>
              <a:spLocks/>
            </p:cNvSpPr>
            <p:nvPr/>
          </p:nvSpPr>
          <p:spPr bwMode="auto">
            <a:xfrm>
              <a:off x="7726362" y="4486275"/>
              <a:ext cx="711200" cy="723900"/>
            </a:xfrm>
            <a:custGeom>
              <a:avLst/>
              <a:gdLst>
                <a:gd name="T0" fmla="*/ 2147483647 w 448"/>
                <a:gd name="T1" fmla="*/ 2147483647 h 456"/>
                <a:gd name="T2" fmla="*/ 2147483647 w 448"/>
                <a:gd name="T3" fmla="*/ 2147483647 h 456"/>
                <a:gd name="T4" fmla="*/ 2147483647 w 448"/>
                <a:gd name="T5" fmla="*/ 2147483647 h 456"/>
                <a:gd name="T6" fmla="*/ 0 60000 65536"/>
                <a:gd name="T7" fmla="*/ 0 60000 65536"/>
                <a:gd name="T8" fmla="*/ 0 60000 65536"/>
                <a:gd name="T9" fmla="*/ 0 w 448"/>
                <a:gd name="T10" fmla="*/ 0 h 456"/>
                <a:gd name="T11" fmla="*/ 448 w 448"/>
                <a:gd name="T12" fmla="*/ 456 h 4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48" h="456">
                  <a:moveTo>
                    <a:pt x="64" y="456"/>
                  </a:moveTo>
                  <a:cubicBezTo>
                    <a:pt x="32" y="300"/>
                    <a:pt x="0" y="144"/>
                    <a:pt x="64" y="72"/>
                  </a:cubicBezTo>
                  <a:cubicBezTo>
                    <a:pt x="128" y="0"/>
                    <a:pt x="384" y="32"/>
                    <a:pt x="448" y="2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743539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210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664156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T K N * - / 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893668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5755358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927627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352392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4503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211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666543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T K N * - / - 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717729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5755358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927627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352392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76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212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666543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T K N * - / - 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0203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5755358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927627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352392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755419"/>
              </p:ext>
            </p:extLst>
          </p:nvPr>
        </p:nvGraphicFramePr>
        <p:xfrm>
          <a:off x="5221031" y="2639443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5765445" y="5198768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392421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213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666543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T K N * - / - 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0203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6605365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927627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352392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755419"/>
              </p:ext>
            </p:extLst>
          </p:nvPr>
        </p:nvGraphicFramePr>
        <p:xfrm>
          <a:off x="5221031" y="2639443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5765445" y="5198768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91007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214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945663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T K N * - / - R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0203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6605365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927627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352392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755419"/>
              </p:ext>
            </p:extLst>
          </p:nvPr>
        </p:nvGraphicFramePr>
        <p:xfrm>
          <a:off x="5221031" y="2639443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5765445" y="5198768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96152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215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945663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T K N * - / - R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0203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7081888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927627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352392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755419"/>
              </p:ext>
            </p:extLst>
          </p:nvPr>
        </p:nvGraphicFramePr>
        <p:xfrm>
          <a:off x="5221031" y="2639443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5765445" y="5198768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422443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216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912525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 P T K N * - / - R 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459332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336420" y="2216937"/>
            <a:ext cx="3306334" cy="495921"/>
            <a:chOff x="3336420" y="2500275"/>
            <a:chExt cx="3306334" cy="4959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420" y="2500275"/>
              <a:ext cx="558248" cy="44373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959" y="2576637"/>
              <a:ext cx="402357" cy="3504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72544" y="2507518"/>
              <a:ext cx="370210" cy="48867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2104247" y="1827260"/>
            <a:ext cx="4906156" cy="522325"/>
            <a:chOff x="2798511" y="2054312"/>
            <a:chExt cx="3134309" cy="285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8511" y="2054312"/>
              <a:ext cx="800100" cy="285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735" y="2092412"/>
              <a:ext cx="771525" cy="2095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4340" y="2068599"/>
              <a:ext cx="323850" cy="2571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23270" y="2082887"/>
              <a:ext cx="209550" cy="219075"/>
            </a:xfrm>
            <a:prstGeom prst="rect">
              <a:avLst/>
            </a:prstGeom>
          </p:spPr>
        </p:pic>
      </p:grpSp>
      <p:sp>
        <p:nvSpPr>
          <p:cNvPr id="16" name="Minus 15"/>
          <p:cNvSpPr/>
          <p:nvPr/>
        </p:nvSpPr>
        <p:spPr>
          <a:xfrm>
            <a:off x="7081888" y="2279941"/>
            <a:ext cx="450760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927627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352392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755419"/>
              </p:ext>
            </p:extLst>
          </p:nvPr>
        </p:nvGraphicFramePr>
        <p:xfrm>
          <a:off x="5221031" y="2639443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5765445" y="5198768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44341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217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304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218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1481074" y="2386833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7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219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441416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1481074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2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STACK Applications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22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Postfix Evaluation</a:t>
            </a:r>
          </a:p>
        </p:txBody>
      </p:sp>
    </p:spTree>
    <p:extLst>
      <p:ext uri="{BB962C8B-B14F-4D97-AF65-F5344CB8AC3E}">
        <p14:creationId xmlns:p14="http://schemas.microsoft.com/office/powerpoint/2010/main" val="352362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220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441416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1738654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63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221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606598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441416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1738654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48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222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606598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441416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2060628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97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223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606598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642487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2060628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61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224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606598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642487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2356845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33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225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606598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791488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2356845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89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226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186047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791488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2665941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85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227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326883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791488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2665941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50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228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326883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791488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2975037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08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229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326883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1949420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2975037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0462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Applications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006600"/>
                </a:solidFill>
              </a:rPr>
              <a:t>Postfix Evaluation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4135622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Algorithm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Scan</a:t>
            </a:r>
            <a:r>
              <a:rPr lang="en-US" dirty="0" smtClean="0"/>
              <a:t> postfix expression completely symbol by symbol from </a:t>
            </a:r>
            <a:r>
              <a:rPr lang="en-US" dirty="0" smtClean="0">
                <a:solidFill>
                  <a:srgbClr val="0000FF"/>
                </a:solidFill>
              </a:rPr>
              <a:t>left to right</a:t>
            </a:r>
          </a:p>
          <a:p>
            <a:pPr lvl="1"/>
            <a:r>
              <a:rPr lang="en-US" dirty="0" smtClean="0"/>
              <a:t>If the symbol is </a:t>
            </a:r>
            <a:r>
              <a:rPr lang="en-US" dirty="0" smtClean="0">
                <a:solidFill>
                  <a:srgbClr val="0000FF"/>
                </a:solidFill>
              </a:rPr>
              <a:t>“Operand”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Push</a:t>
            </a:r>
            <a:r>
              <a:rPr lang="en-US" dirty="0" smtClean="0"/>
              <a:t> to the stack</a:t>
            </a:r>
          </a:p>
          <a:p>
            <a:pPr lvl="1"/>
            <a:r>
              <a:rPr lang="en-US" dirty="0" smtClean="0"/>
              <a:t>If symbol is </a:t>
            </a:r>
            <a:r>
              <a:rPr lang="en-US" dirty="0" smtClean="0">
                <a:solidFill>
                  <a:srgbClr val="0000FF"/>
                </a:solidFill>
              </a:rPr>
              <a:t>“operator”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Pop first </a:t>
            </a:r>
            <a:r>
              <a:rPr lang="en-US" dirty="0" smtClean="0"/>
              <a:t>value from stack </a:t>
            </a:r>
            <a:r>
              <a:rPr lang="en-US" dirty="0" err="1" smtClean="0"/>
              <a:t>i.e</a:t>
            </a:r>
            <a:r>
              <a:rPr lang="en-US" dirty="0" smtClean="0"/>
              <a:t> pop1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Pop second </a:t>
            </a:r>
            <a:r>
              <a:rPr lang="en-US" dirty="0" smtClean="0"/>
              <a:t>value from stack i.e. pop2</a:t>
            </a:r>
          </a:p>
          <a:p>
            <a:pPr lvl="2"/>
            <a:r>
              <a:rPr lang="en-US" dirty="0" smtClean="0"/>
              <a:t>Apply “operator” </a:t>
            </a:r>
            <a:r>
              <a:rPr lang="en-US" dirty="0" err="1" smtClean="0"/>
              <a:t>i.e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pop2 </a:t>
            </a:r>
            <a:r>
              <a:rPr lang="en-US" dirty="0" smtClean="0">
                <a:solidFill>
                  <a:srgbClr val="0000FF"/>
                </a:solidFill>
                <a:sym typeface="Symbol" panose="05050102010706020507" pitchFamily="18" charset="2"/>
              </a:rPr>
              <a:t></a:t>
            </a:r>
            <a:r>
              <a:rPr lang="en-US" dirty="0" smtClean="0">
                <a:solidFill>
                  <a:srgbClr val="0000FF"/>
                </a:solidFill>
              </a:rPr>
              <a:t> pop1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Push the result </a:t>
            </a:r>
            <a:r>
              <a:rPr lang="en-US" dirty="0" smtClean="0"/>
              <a:t>back to stack</a:t>
            </a:r>
          </a:p>
          <a:p>
            <a:r>
              <a:rPr lang="en-US" dirty="0" smtClean="0"/>
              <a:t>The value present at </a:t>
            </a:r>
            <a:r>
              <a:rPr lang="en-US" dirty="0" smtClean="0">
                <a:solidFill>
                  <a:srgbClr val="0000FF"/>
                </a:solidFill>
              </a:rPr>
              <a:t>top</a:t>
            </a:r>
            <a:r>
              <a:rPr lang="en-US" dirty="0" smtClean="0"/>
              <a:t> of stack is the </a:t>
            </a:r>
            <a:r>
              <a:rPr lang="en-US" dirty="0" smtClean="0">
                <a:solidFill>
                  <a:srgbClr val="0000FF"/>
                </a:solidFill>
              </a:rPr>
              <a:t>final result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618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230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326883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1949420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3271254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8593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231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796843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1949420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3271254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898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232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796843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1949420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3541713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9148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233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620792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6928364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3541713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5136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234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620792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36939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3541713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6008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235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620792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36939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3889446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963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236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411119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7434327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3889446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6729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237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411119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278636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3889446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9981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238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411119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278636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4172784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551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239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484247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278636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4172784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6727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Applications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006600"/>
                </a:solidFill>
              </a:rPr>
              <a:t>Evaluating Postfix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4446553" cy="4135622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Algorithm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Scan</a:t>
            </a:r>
            <a:r>
              <a:rPr lang="en-US" dirty="0" smtClean="0"/>
              <a:t> postfix expression symbol by symbol from </a:t>
            </a:r>
            <a:r>
              <a:rPr lang="en-US" dirty="0" smtClean="0">
                <a:solidFill>
                  <a:srgbClr val="0000FF"/>
                </a:solidFill>
              </a:rPr>
              <a:t>left to right</a:t>
            </a:r>
          </a:p>
          <a:p>
            <a:pPr lvl="1"/>
            <a:r>
              <a:rPr lang="en-US" dirty="0" smtClean="0"/>
              <a:t>If the symbol is </a:t>
            </a:r>
            <a:r>
              <a:rPr lang="en-US" dirty="0" smtClean="0">
                <a:solidFill>
                  <a:srgbClr val="0000FF"/>
                </a:solidFill>
              </a:rPr>
              <a:t>“Operand”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Push</a:t>
            </a:r>
            <a:r>
              <a:rPr lang="en-US" dirty="0" smtClean="0"/>
              <a:t> to the stack</a:t>
            </a:r>
          </a:p>
          <a:p>
            <a:pPr lvl="1"/>
            <a:r>
              <a:rPr lang="en-US" dirty="0" smtClean="0"/>
              <a:t>If symbol is </a:t>
            </a:r>
            <a:r>
              <a:rPr lang="en-US" dirty="0" smtClean="0">
                <a:solidFill>
                  <a:srgbClr val="0000FF"/>
                </a:solidFill>
              </a:rPr>
              <a:t>“operator”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Pop first </a:t>
            </a:r>
            <a:r>
              <a:rPr lang="en-US" dirty="0" smtClean="0"/>
              <a:t>value from stack </a:t>
            </a:r>
            <a:r>
              <a:rPr lang="en-US" dirty="0" err="1" smtClean="0"/>
              <a:t>i.e</a:t>
            </a:r>
            <a:r>
              <a:rPr lang="en-US" dirty="0" smtClean="0"/>
              <a:t> pop1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Pop second </a:t>
            </a:r>
            <a:r>
              <a:rPr lang="en-US" dirty="0" smtClean="0"/>
              <a:t>value from stack i.e. pop2</a:t>
            </a:r>
          </a:p>
          <a:p>
            <a:pPr lvl="2"/>
            <a:r>
              <a:rPr lang="en-US" dirty="0" smtClean="0"/>
              <a:t>Apply “operator” </a:t>
            </a:r>
            <a:r>
              <a:rPr lang="en-US" dirty="0" err="1" smtClean="0"/>
              <a:t>i.e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pop2 </a:t>
            </a:r>
            <a:r>
              <a:rPr lang="en-US" dirty="0" smtClean="0">
                <a:solidFill>
                  <a:srgbClr val="0000FF"/>
                </a:solidFill>
                <a:sym typeface="Symbol" panose="05050102010706020507" pitchFamily="18" charset="2"/>
              </a:rPr>
              <a:t></a:t>
            </a:r>
            <a:r>
              <a:rPr lang="en-US" dirty="0" smtClean="0">
                <a:solidFill>
                  <a:srgbClr val="0000FF"/>
                </a:solidFill>
              </a:rPr>
              <a:t> pop1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Push the result </a:t>
            </a:r>
            <a:r>
              <a:rPr lang="en-US" dirty="0" smtClean="0"/>
              <a:t>back to stack</a:t>
            </a:r>
          </a:p>
          <a:p>
            <a:r>
              <a:rPr lang="en-US" dirty="0" smtClean="0"/>
              <a:t>The value present at </a:t>
            </a:r>
            <a:r>
              <a:rPr lang="en-US" dirty="0" smtClean="0">
                <a:solidFill>
                  <a:srgbClr val="0000FF"/>
                </a:solidFill>
              </a:rPr>
              <a:t>top</a:t>
            </a:r>
            <a:r>
              <a:rPr lang="en-US" dirty="0" smtClean="0"/>
              <a:t> of stack is the </a:t>
            </a:r>
            <a:r>
              <a:rPr lang="en-US" dirty="0" smtClean="0">
                <a:solidFill>
                  <a:srgbClr val="0000FF"/>
                </a:solidFill>
              </a:rPr>
              <a:t>final result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811715" y="2523391"/>
            <a:ext cx="3006970" cy="37687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3 4 +</a:t>
            </a:r>
          </a:p>
          <a:p>
            <a:r>
              <a:rPr lang="en-US" dirty="0">
                <a:solidFill>
                  <a:srgbClr val="006600"/>
                </a:solidFill>
              </a:rPr>
              <a:t>3</a:t>
            </a:r>
            <a:r>
              <a:rPr lang="en-US" dirty="0"/>
              <a:t> 4 +</a:t>
            </a:r>
          </a:p>
          <a:p>
            <a:r>
              <a:rPr lang="en-US" dirty="0">
                <a:solidFill>
                  <a:srgbClr val="006600"/>
                </a:solidFill>
              </a:rPr>
              <a:t>3</a:t>
            </a:r>
            <a:r>
              <a:rPr lang="en-US" dirty="0"/>
              <a:t> </a:t>
            </a:r>
            <a:r>
              <a:rPr lang="en-US" dirty="0">
                <a:solidFill>
                  <a:srgbClr val="006600"/>
                </a:solidFill>
              </a:rPr>
              <a:t>4</a:t>
            </a:r>
            <a:r>
              <a:rPr lang="en-US" dirty="0"/>
              <a:t> +</a:t>
            </a:r>
          </a:p>
          <a:p>
            <a:r>
              <a:rPr lang="en-US" dirty="0">
                <a:solidFill>
                  <a:srgbClr val="006600"/>
                </a:solidFill>
              </a:rPr>
              <a:t>3</a:t>
            </a:r>
            <a:r>
              <a:rPr lang="en-US" dirty="0"/>
              <a:t> </a:t>
            </a:r>
            <a:r>
              <a:rPr lang="en-US" dirty="0">
                <a:solidFill>
                  <a:srgbClr val="006600"/>
                </a:solidFill>
              </a:rPr>
              <a:t>4</a:t>
            </a:r>
            <a:r>
              <a:rPr lang="en-US" dirty="0"/>
              <a:t> </a:t>
            </a:r>
            <a:r>
              <a:rPr lang="en-US" dirty="0">
                <a:solidFill>
                  <a:srgbClr val="006600"/>
                </a:solidFill>
              </a:rPr>
              <a:t>+</a:t>
            </a:r>
          </a:p>
          <a:p>
            <a:r>
              <a:rPr lang="en-US" dirty="0" smtClean="0"/>
              <a:t>         +</a:t>
            </a:r>
          </a:p>
          <a:p>
            <a:r>
              <a:rPr lang="en-US" dirty="0"/>
              <a:t>7</a:t>
            </a:r>
            <a:endParaRPr lang="en-US" dirty="0" smtClean="0"/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8315925" y="5641976"/>
            <a:ext cx="406542" cy="267494"/>
          </a:xfrm>
          <a:prstGeom prst="rect">
            <a:avLst/>
          </a:prstGeom>
          <a:solidFill>
            <a:srgbClr val="00CC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8315925" y="5909470"/>
            <a:ext cx="406542" cy="267494"/>
          </a:xfrm>
          <a:prstGeom prst="rect">
            <a:avLst/>
          </a:prstGeom>
          <a:solidFill>
            <a:srgbClr val="00CC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5" name="Rectangle 19"/>
          <p:cNvSpPr>
            <a:spLocks noChangeArrowheads="1"/>
          </p:cNvSpPr>
          <p:nvPr/>
        </p:nvSpPr>
        <p:spPr bwMode="auto">
          <a:xfrm>
            <a:off x="7316531" y="4839493"/>
            <a:ext cx="406542" cy="267494"/>
          </a:xfrm>
          <a:prstGeom prst="rect">
            <a:avLst/>
          </a:prstGeom>
          <a:solidFill>
            <a:srgbClr val="00CC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6" name="Rectangle 20"/>
          <p:cNvSpPr>
            <a:spLocks noChangeArrowheads="1"/>
          </p:cNvSpPr>
          <p:nvPr/>
        </p:nvSpPr>
        <p:spPr bwMode="auto">
          <a:xfrm>
            <a:off x="6414572" y="4839493"/>
            <a:ext cx="406542" cy="267494"/>
          </a:xfrm>
          <a:prstGeom prst="rect">
            <a:avLst/>
          </a:prstGeom>
          <a:solidFill>
            <a:srgbClr val="00CC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8315925" y="5909470"/>
            <a:ext cx="406542" cy="267494"/>
          </a:xfrm>
          <a:prstGeom prst="rect">
            <a:avLst/>
          </a:prstGeom>
          <a:solidFill>
            <a:srgbClr val="00CC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788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5" grpId="0" animBg="1"/>
      <p:bldP spid="16" grpId="0" animBg="1"/>
      <p:bldP spid="17" grpId="0" animBg="1"/>
    </p:bldLst>
  </p:timing>
</p:sld>
</file>

<file path=ppt/slides/slide2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240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484247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278636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4494756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7082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241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713152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233127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4494756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7683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242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713152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663204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4494756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7292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243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713152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663204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4778094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966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244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713152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5324681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4778094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6298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245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713152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5324681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5125827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7257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246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713152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97789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5125827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861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312508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247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713152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97789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5409165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861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5966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248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814833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 E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97789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5409165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861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9999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249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814833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 E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97789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5731140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861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2562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5 3 * 2 + 6 4 * +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4209161" cy="4135622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Algorithm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Scan</a:t>
            </a:r>
            <a:r>
              <a:rPr lang="en-US" dirty="0" smtClean="0"/>
              <a:t> postfix expression symbol by symbol from </a:t>
            </a:r>
            <a:r>
              <a:rPr lang="en-US" dirty="0" smtClean="0">
                <a:solidFill>
                  <a:srgbClr val="0000FF"/>
                </a:solidFill>
              </a:rPr>
              <a:t>left to right</a:t>
            </a:r>
          </a:p>
          <a:p>
            <a:pPr lvl="1"/>
            <a:r>
              <a:rPr lang="en-US" dirty="0" smtClean="0"/>
              <a:t>If the symbol is </a:t>
            </a:r>
            <a:r>
              <a:rPr lang="en-US" dirty="0" smtClean="0">
                <a:solidFill>
                  <a:srgbClr val="0000FF"/>
                </a:solidFill>
              </a:rPr>
              <a:t>“Operand”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Push</a:t>
            </a:r>
            <a:r>
              <a:rPr lang="en-US" dirty="0" smtClean="0"/>
              <a:t> to the stack</a:t>
            </a:r>
          </a:p>
          <a:p>
            <a:pPr lvl="1"/>
            <a:r>
              <a:rPr lang="en-US" dirty="0" smtClean="0"/>
              <a:t>If symbol is </a:t>
            </a:r>
            <a:r>
              <a:rPr lang="en-US" dirty="0" smtClean="0">
                <a:solidFill>
                  <a:srgbClr val="0000FF"/>
                </a:solidFill>
              </a:rPr>
              <a:t>“operator”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Pop first </a:t>
            </a:r>
            <a:r>
              <a:rPr lang="en-US" dirty="0" smtClean="0"/>
              <a:t>value from stack </a:t>
            </a:r>
            <a:r>
              <a:rPr lang="en-US" dirty="0" err="1" smtClean="0"/>
              <a:t>i.e</a:t>
            </a:r>
            <a:r>
              <a:rPr lang="en-US" dirty="0" smtClean="0"/>
              <a:t> pop1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Pop second </a:t>
            </a:r>
            <a:r>
              <a:rPr lang="en-US" dirty="0" smtClean="0"/>
              <a:t>value from stack i.e. pop2</a:t>
            </a:r>
          </a:p>
          <a:p>
            <a:pPr lvl="2"/>
            <a:r>
              <a:rPr lang="en-US" dirty="0" smtClean="0"/>
              <a:t>Apply “operator” </a:t>
            </a:r>
            <a:r>
              <a:rPr lang="en-US" dirty="0" err="1" smtClean="0"/>
              <a:t>i.e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pop2 </a:t>
            </a:r>
            <a:r>
              <a:rPr lang="en-US" dirty="0" smtClean="0">
                <a:solidFill>
                  <a:srgbClr val="0000FF"/>
                </a:solidFill>
                <a:sym typeface="Symbol" panose="05050102010706020507" pitchFamily="18" charset="2"/>
              </a:rPr>
              <a:t></a:t>
            </a:r>
            <a:r>
              <a:rPr lang="en-US" dirty="0" smtClean="0">
                <a:solidFill>
                  <a:srgbClr val="0000FF"/>
                </a:solidFill>
              </a:rPr>
              <a:t> pop1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Push the result </a:t>
            </a:r>
            <a:r>
              <a:rPr lang="en-US" dirty="0" smtClean="0"/>
              <a:t>back to stack</a:t>
            </a:r>
          </a:p>
          <a:p>
            <a:r>
              <a:rPr lang="en-US" dirty="0" smtClean="0"/>
              <a:t>The value present at </a:t>
            </a:r>
            <a:r>
              <a:rPr lang="en-US" dirty="0" smtClean="0">
                <a:solidFill>
                  <a:srgbClr val="0000FF"/>
                </a:solidFill>
              </a:rPr>
              <a:t>top</a:t>
            </a:r>
            <a:r>
              <a:rPr lang="en-US" dirty="0" smtClean="0"/>
              <a:t> of stack is the </a:t>
            </a:r>
            <a:r>
              <a:rPr lang="en-US" dirty="0" smtClean="0">
                <a:solidFill>
                  <a:srgbClr val="0000FF"/>
                </a:solidFill>
              </a:rPr>
              <a:t>final result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6714393" y="5155590"/>
            <a:ext cx="1676400" cy="5095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2400" dirty="0"/>
              <a:t>5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714393" y="4646002"/>
            <a:ext cx="1676400" cy="5095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endParaRPr lang="en-US" sz="2400"/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6714393" y="4134827"/>
            <a:ext cx="1676400" cy="5111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endParaRPr lang="en-US" sz="2400"/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6714393" y="3625240"/>
            <a:ext cx="1676400" cy="5095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endParaRPr lang="en-US" sz="2400"/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6714393" y="3115652"/>
            <a:ext cx="1676400" cy="5095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endParaRPr lang="en-US" sz="2400"/>
          </a:p>
        </p:txBody>
      </p:sp>
      <p:sp>
        <p:nvSpPr>
          <p:cNvPr id="20" name="Line 11"/>
          <p:cNvSpPr>
            <a:spLocks noChangeShapeType="1"/>
          </p:cNvSpPr>
          <p:nvPr/>
        </p:nvSpPr>
        <p:spPr bwMode="auto">
          <a:xfrm>
            <a:off x="6714393" y="3115652"/>
            <a:ext cx="1676400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" name="Line 12"/>
          <p:cNvSpPr>
            <a:spLocks noChangeShapeType="1"/>
          </p:cNvSpPr>
          <p:nvPr/>
        </p:nvSpPr>
        <p:spPr bwMode="auto">
          <a:xfrm>
            <a:off x="6714393" y="3625240"/>
            <a:ext cx="167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" name="Line 13"/>
          <p:cNvSpPr>
            <a:spLocks noChangeShapeType="1"/>
          </p:cNvSpPr>
          <p:nvPr/>
        </p:nvSpPr>
        <p:spPr bwMode="auto">
          <a:xfrm>
            <a:off x="6714393" y="4134827"/>
            <a:ext cx="167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" name="Line 14"/>
          <p:cNvSpPr>
            <a:spLocks noChangeShapeType="1"/>
          </p:cNvSpPr>
          <p:nvPr/>
        </p:nvSpPr>
        <p:spPr bwMode="auto">
          <a:xfrm>
            <a:off x="6714393" y="4646002"/>
            <a:ext cx="167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" name="Line 15"/>
          <p:cNvSpPr>
            <a:spLocks noChangeShapeType="1"/>
          </p:cNvSpPr>
          <p:nvPr/>
        </p:nvSpPr>
        <p:spPr bwMode="auto">
          <a:xfrm>
            <a:off x="6714393" y="5155590"/>
            <a:ext cx="167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" name="Line 16"/>
          <p:cNvSpPr>
            <a:spLocks noChangeShapeType="1"/>
          </p:cNvSpPr>
          <p:nvPr/>
        </p:nvSpPr>
        <p:spPr bwMode="auto">
          <a:xfrm>
            <a:off x="6714393" y="5665177"/>
            <a:ext cx="1676400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" name="Line 17"/>
          <p:cNvSpPr>
            <a:spLocks noChangeShapeType="1"/>
          </p:cNvSpPr>
          <p:nvPr/>
        </p:nvSpPr>
        <p:spPr bwMode="auto">
          <a:xfrm>
            <a:off x="6714393" y="3115652"/>
            <a:ext cx="0" cy="2549525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" name="Line 18"/>
          <p:cNvSpPr>
            <a:spLocks noChangeShapeType="1"/>
          </p:cNvSpPr>
          <p:nvPr/>
        </p:nvSpPr>
        <p:spPr bwMode="auto">
          <a:xfrm>
            <a:off x="8390793" y="3115652"/>
            <a:ext cx="0" cy="2549525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" name="Line 21"/>
          <p:cNvSpPr>
            <a:spLocks noChangeShapeType="1"/>
          </p:cNvSpPr>
          <p:nvPr/>
        </p:nvSpPr>
        <p:spPr bwMode="auto">
          <a:xfrm flipV="1">
            <a:off x="6714393" y="2734652"/>
            <a:ext cx="0" cy="381000"/>
          </a:xfrm>
          <a:prstGeom prst="line">
            <a:avLst/>
          </a:prstGeom>
          <a:noFill/>
          <a:ln w="3175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" name="Line 22"/>
          <p:cNvSpPr>
            <a:spLocks noChangeShapeType="1"/>
          </p:cNvSpPr>
          <p:nvPr/>
        </p:nvSpPr>
        <p:spPr bwMode="auto">
          <a:xfrm flipV="1">
            <a:off x="8390793" y="2734652"/>
            <a:ext cx="0" cy="381000"/>
          </a:xfrm>
          <a:prstGeom prst="line">
            <a:avLst/>
          </a:prstGeom>
          <a:noFill/>
          <a:ln w="3175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6" name="Up Arrow 5"/>
          <p:cNvSpPr/>
          <p:nvPr/>
        </p:nvSpPr>
        <p:spPr>
          <a:xfrm>
            <a:off x="1538654" y="1850630"/>
            <a:ext cx="87923" cy="203682"/>
          </a:xfrm>
          <a:prstGeom prst="upArrow">
            <a:avLst/>
          </a:prstGeom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10"/>
          <p:cNvSpPr>
            <a:spLocks noChangeArrowheads="1"/>
          </p:cNvSpPr>
          <p:nvPr/>
        </p:nvSpPr>
        <p:spPr bwMode="auto">
          <a:xfrm>
            <a:off x="6714393" y="4646002"/>
            <a:ext cx="1676400" cy="5095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2400" dirty="0" smtClean="0"/>
              <a:t>3</a:t>
            </a:r>
            <a:endParaRPr lang="en-US" sz="2400" dirty="0"/>
          </a:p>
        </p:txBody>
      </p:sp>
      <p:sp>
        <p:nvSpPr>
          <p:cNvPr id="31" name="Up Arrow 30"/>
          <p:cNvSpPr/>
          <p:nvPr/>
        </p:nvSpPr>
        <p:spPr>
          <a:xfrm>
            <a:off x="1963615" y="1850630"/>
            <a:ext cx="87923" cy="203682"/>
          </a:xfrm>
          <a:prstGeom prst="upArrow">
            <a:avLst/>
          </a:prstGeom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Up Arrow 31"/>
          <p:cNvSpPr/>
          <p:nvPr/>
        </p:nvSpPr>
        <p:spPr>
          <a:xfrm>
            <a:off x="2344614" y="1850630"/>
            <a:ext cx="87923" cy="203682"/>
          </a:xfrm>
          <a:prstGeom prst="upArrow">
            <a:avLst/>
          </a:prstGeom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10"/>
          <p:cNvSpPr>
            <a:spLocks noChangeArrowheads="1"/>
          </p:cNvSpPr>
          <p:nvPr/>
        </p:nvSpPr>
        <p:spPr bwMode="auto">
          <a:xfrm>
            <a:off x="8208632" y="1649566"/>
            <a:ext cx="513337" cy="40474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2400" dirty="0" smtClean="0"/>
              <a:t>3</a:t>
            </a:r>
            <a:endParaRPr lang="en-US" sz="2400" dirty="0"/>
          </a:p>
        </p:txBody>
      </p:sp>
      <p:sp>
        <p:nvSpPr>
          <p:cNvPr id="34" name="Rectangle 10"/>
          <p:cNvSpPr>
            <a:spLocks noChangeArrowheads="1"/>
          </p:cNvSpPr>
          <p:nvPr/>
        </p:nvSpPr>
        <p:spPr bwMode="auto">
          <a:xfrm>
            <a:off x="7376293" y="1648257"/>
            <a:ext cx="513337" cy="40474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2400" dirty="0" smtClean="0"/>
              <a:t>5</a:t>
            </a:r>
            <a:endParaRPr lang="en-US" sz="2400" dirty="0"/>
          </a:p>
        </p:txBody>
      </p:sp>
      <p:sp>
        <p:nvSpPr>
          <p:cNvPr id="35" name="Rectangle 10"/>
          <p:cNvSpPr>
            <a:spLocks noChangeArrowheads="1"/>
          </p:cNvSpPr>
          <p:nvPr/>
        </p:nvSpPr>
        <p:spPr bwMode="auto">
          <a:xfrm>
            <a:off x="7801254" y="1648257"/>
            <a:ext cx="513337" cy="40474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2400" dirty="0"/>
              <a:t>*</a:t>
            </a:r>
          </a:p>
        </p:txBody>
      </p:sp>
      <p:sp>
        <p:nvSpPr>
          <p:cNvPr id="36" name="Rectangle 10"/>
          <p:cNvSpPr>
            <a:spLocks noChangeArrowheads="1"/>
          </p:cNvSpPr>
          <p:nvPr/>
        </p:nvSpPr>
        <p:spPr bwMode="auto">
          <a:xfrm>
            <a:off x="6794761" y="5155186"/>
            <a:ext cx="1676400" cy="5095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2400" dirty="0" smtClean="0"/>
              <a:t>41</a:t>
            </a:r>
            <a:endParaRPr lang="en-US" sz="2400" dirty="0"/>
          </a:p>
        </p:txBody>
      </p:sp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6714393" y="5155588"/>
            <a:ext cx="1676400" cy="5095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2400" dirty="0" smtClean="0"/>
              <a:t>15</a:t>
            </a:r>
            <a:endParaRPr lang="en-US" sz="2400" dirty="0"/>
          </a:p>
        </p:txBody>
      </p:sp>
      <p:sp>
        <p:nvSpPr>
          <p:cNvPr id="40" name="Rectangle 10"/>
          <p:cNvSpPr>
            <a:spLocks noChangeArrowheads="1"/>
          </p:cNvSpPr>
          <p:nvPr/>
        </p:nvSpPr>
        <p:spPr bwMode="auto">
          <a:xfrm>
            <a:off x="7780907" y="1572097"/>
            <a:ext cx="513337" cy="40474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2400" dirty="0" smtClean="0"/>
              <a:t>+</a:t>
            </a:r>
            <a:endParaRPr lang="en-US" sz="2400" dirty="0"/>
          </a:p>
        </p:txBody>
      </p:sp>
      <p:sp>
        <p:nvSpPr>
          <p:cNvPr id="42" name="Up Arrow 41"/>
          <p:cNvSpPr/>
          <p:nvPr/>
        </p:nvSpPr>
        <p:spPr>
          <a:xfrm>
            <a:off x="2769575" y="1850630"/>
            <a:ext cx="87923" cy="203682"/>
          </a:xfrm>
          <a:prstGeom prst="upArrow">
            <a:avLst/>
          </a:prstGeom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10"/>
          <p:cNvSpPr>
            <a:spLocks noChangeArrowheads="1"/>
          </p:cNvSpPr>
          <p:nvPr/>
        </p:nvSpPr>
        <p:spPr bwMode="auto">
          <a:xfrm>
            <a:off x="6714392" y="4644413"/>
            <a:ext cx="1676400" cy="5095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2400" dirty="0" smtClean="0"/>
              <a:t>2</a:t>
            </a:r>
            <a:endParaRPr lang="en-US" sz="2400" dirty="0"/>
          </a:p>
        </p:txBody>
      </p:sp>
      <p:sp>
        <p:nvSpPr>
          <p:cNvPr id="45" name="Up Arrow 44"/>
          <p:cNvSpPr/>
          <p:nvPr/>
        </p:nvSpPr>
        <p:spPr>
          <a:xfrm>
            <a:off x="3176500" y="1849321"/>
            <a:ext cx="87923" cy="203682"/>
          </a:xfrm>
          <a:prstGeom prst="upArrow">
            <a:avLst/>
          </a:prstGeom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10"/>
          <p:cNvSpPr>
            <a:spLocks noChangeArrowheads="1"/>
          </p:cNvSpPr>
          <p:nvPr/>
        </p:nvSpPr>
        <p:spPr bwMode="auto">
          <a:xfrm>
            <a:off x="8211109" y="1636165"/>
            <a:ext cx="513337" cy="40474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2400" dirty="0" smtClean="0"/>
              <a:t>2</a:t>
            </a:r>
            <a:endParaRPr lang="en-US" sz="2400" dirty="0"/>
          </a:p>
        </p:txBody>
      </p:sp>
      <p:sp>
        <p:nvSpPr>
          <p:cNvPr id="47" name="Rectangle 10"/>
          <p:cNvSpPr>
            <a:spLocks noChangeArrowheads="1"/>
          </p:cNvSpPr>
          <p:nvPr/>
        </p:nvSpPr>
        <p:spPr bwMode="auto">
          <a:xfrm>
            <a:off x="7295923" y="1655707"/>
            <a:ext cx="513337" cy="40474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2400" dirty="0" smtClean="0"/>
              <a:t>15</a:t>
            </a:r>
            <a:endParaRPr lang="en-US" sz="2400" dirty="0"/>
          </a:p>
        </p:txBody>
      </p:sp>
      <p:sp>
        <p:nvSpPr>
          <p:cNvPr id="48" name="Rectangle 10"/>
          <p:cNvSpPr>
            <a:spLocks noChangeArrowheads="1"/>
          </p:cNvSpPr>
          <p:nvPr/>
        </p:nvSpPr>
        <p:spPr bwMode="auto">
          <a:xfrm>
            <a:off x="7786148" y="1572097"/>
            <a:ext cx="513337" cy="40474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2400" dirty="0" smtClean="0"/>
              <a:t>+</a:t>
            </a:r>
            <a:endParaRPr lang="en-US" sz="2400" dirty="0"/>
          </a:p>
        </p:txBody>
      </p:sp>
      <p:sp>
        <p:nvSpPr>
          <p:cNvPr id="49" name="Rectangle 10"/>
          <p:cNvSpPr>
            <a:spLocks noChangeArrowheads="1"/>
          </p:cNvSpPr>
          <p:nvPr/>
        </p:nvSpPr>
        <p:spPr bwMode="auto">
          <a:xfrm>
            <a:off x="6712926" y="5153205"/>
            <a:ext cx="1676400" cy="5095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2400" dirty="0" smtClean="0"/>
              <a:t>17</a:t>
            </a:r>
            <a:endParaRPr lang="en-US" sz="2400" dirty="0"/>
          </a:p>
        </p:txBody>
      </p:sp>
      <p:sp>
        <p:nvSpPr>
          <p:cNvPr id="50" name="Up Arrow 49"/>
          <p:cNvSpPr/>
          <p:nvPr/>
        </p:nvSpPr>
        <p:spPr>
          <a:xfrm>
            <a:off x="3601461" y="1856771"/>
            <a:ext cx="87923" cy="203682"/>
          </a:xfrm>
          <a:prstGeom prst="upArrow">
            <a:avLst/>
          </a:prstGeom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10"/>
          <p:cNvSpPr>
            <a:spLocks noChangeArrowheads="1"/>
          </p:cNvSpPr>
          <p:nvPr/>
        </p:nvSpPr>
        <p:spPr bwMode="auto">
          <a:xfrm>
            <a:off x="6712926" y="4630217"/>
            <a:ext cx="1676400" cy="5095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2400" dirty="0" smtClean="0"/>
              <a:t>6</a:t>
            </a:r>
            <a:endParaRPr lang="en-US" sz="2400" dirty="0"/>
          </a:p>
        </p:txBody>
      </p:sp>
      <p:sp>
        <p:nvSpPr>
          <p:cNvPr id="52" name="Up Arrow 51"/>
          <p:cNvSpPr/>
          <p:nvPr/>
        </p:nvSpPr>
        <p:spPr>
          <a:xfrm>
            <a:off x="4026422" y="1856771"/>
            <a:ext cx="87923" cy="203682"/>
          </a:xfrm>
          <a:prstGeom prst="upArrow">
            <a:avLst/>
          </a:prstGeom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10"/>
          <p:cNvSpPr>
            <a:spLocks noChangeArrowheads="1"/>
          </p:cNvSpPr>
          <p:nvPr/>
        </p:nvSpPr>
        <p:spPr bwMode="auto">
          <a:xfrm>
            <a:off x="6712926" y="4144475"/>
            <a:ext cx="1676400" cy="5095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2400" dirty="0" smtClean="0"/>
              <a:t>4</a:t>
            </a:r>
            <a:endParaRPr lang="en-US" sz="2400" dirty="0"/>
          </a:p>
        </p:txBody>
      </p:sp>
      <p:sp>
        <p:nvSpPr>
          <p:cNvPr id="54" name="Up Arrow 53"/>
          <p:cNvSpPr/>
          <p:nvPr/>
        </p:nvSpPr>
        <p:spPr>
          <a:xfrm>
            <a:off x="4405276" y="1849321"/>
            <a:ext cx="87923" cy="203682"/>
          </a:xfrm>
          <a:prstGeom prst="upArrow">
            <a:avLst/>
          </a:prstGeom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10"/>
          <p:cNvSpPr>
            <a:spLocks noChangeArrowheads="1"/>
          </p:cNvSpPr>
          <p:nvPr/>
        </p:nvSpPr>
        <p:spPr bwMode="auto">
          <a:xfrm>
            <a:off x="8185520" y="1645872"/>
            <a:ext cx="513337" cy="40474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2400" dirty="0" smtClean="0"/>
              <a:t>4</a:t>
            </a:r>
            <a:endParaRPr lang="en-US" sz="2400" dirty="0"/>
          </a:p>
        </p:txBody>
      </p:sp>
      <p:sp>
        <p:nvSpPr>
          <p:cNvPr id="56" name="Rectangle 10"/>
          <p:cNvSpPr>
            <a:spLocks noChangeArrowheads="1"/>
          </p:cNvSpPr>
          <p:nvPr/>
        </p:nvSpPr>
        <p:spPr bwMode="auto">
          <a:xfrm>
            <a:off x="7311029" y="1662453"/>
            <a:ext cx="513337" cy="40474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2400" dirty="0" smtClean="0"/>
              <a:t>6</a:t>
            </a:r>
            <a:endParaRPr lang="en-US" sz="2400" dirty="0"/>
          </a:p>
        </p:txBody>
      </p:sp>
      <p:sp>
        <p:nvSpPr>
          <p:cNvPr id="57" name="Rectangle 10"/>
          <p:cNvSpPr>
            <a:spLocks noChangeArrowheads="1"/>
          </p:cNvSpPr>
          <p:nvPr/>
        </p:nvSpPr>
        <p:spPr bwMode="auto">
          <a:xfrm>
            <a:off x="7801253" y="1636451"/>
            <a:ext cx="513337" cy="40474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2400" dirty="0" smtClean="0"/>
              <a:t>*</a:t>
            </a:r>
            <a:endParaRPr lang="en-US" sz="2400" dirty="0"/>
          </a:p>
        </p:txBody>
      </p:sp>
      <p:sp>
        <p:nvSpPr>
          <p:cNvPr id="58" name="Rectangle 10"/>
          <p:cNvSpPr>
            <a:spLocks noChangeArrowheads="1"/>
          </p:cNvSpPr>
          <p:nvPr/>
        </p:nvSpPr>
        <p:spPr bwMode="auto">
          <a:xfrm>
            <a:off x="6729497" y="4643617"/>
            <a:ext cx="1676400" cy="5095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2400" dirty="0" smtClean="0"/>
              <a:t>24</a:t>
            </a:r>
            <a:endParaRPr lang="en-US" sz="2400" dirty="0"/>
          </a:p>
        </p:txBody>
      </p:sp>
      <p:sp>
        <p:nvSpPr>
          <p:cNvPr id="59" name="Up Arrow 58"/>
          <p:cNvSpPr/>
          <p:nvPr/>
        </p:nvSpPr>
        <p:spPr>
          <a:xfrm>
            <a:off x="4810300" y="1848245"/>
            <a:ext cx="87923" cy="203682"/>
          </a:xfrm>
          <a:prstGeom prst="upArrow">
            <a:avLst/>
          </a:prstGeom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10"/>
          <p:cNvSpPr>
            <a:spLocks noChangeArrowheads="1"/>
          </p:cNvSpPr>
          <p:nvPr/>
        </p:nvSpPr>
        <p:spPr bwMode="auto">
          <a:xfrm>
            <a:off x="8199052" y="1649138"/>
            <a:ext cx="513337" cy="40474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2400" dirty="0" smtClean="0"/>
              <a:t>24</a:t>
            </a:r>
            <a:endParaRPr lang="en-US" sz="2400" dirty="0"/>
          </a:p>
        </p:txBody>
      </p:sp>
      <p:sp>
        <p:nvSpPr>
          <p:cNvPr id="61" name="Rectangle 10"/>
          <p:cNvSpPr>
            <a:spLocks noChangeArrowheads="1"/>
          </p:cNvSpPr>
          <p:nvPr/>
        </p:nvSpPr>
        <p:spPr bwMode="auto">
          <a:xfrm>
            <a:off x="7284367" y="1639845"/>
            <a:ext cx="513337" cy="40474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2400" dirty="0" smtClean="0"/>
              <a:t>17</a:t>
            </a:r>
            <a:endParaRPr lang="en-US" sz="2400" dirty="0"/>
          </a:p>
        </p:txBody>
      </p:sp>
      <p:sp>
        <p:nvSpPr>
          <p:cNvPr id="62" name="Up Arrow 61"/>
          <p:cNvSpPr/>
          <p:nvPr/>
        </p:nvSpPr>
        <p:spPr>
          <a:xfrm>
            <a:off x="5239307" y="1856771"/>
            <a:ext cx="87923" cy="203682"/>
          </a:xfrm>
          <a:prstGeom prst="upArrow">
            <a:avLst/>
          </a:prstGeom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5652" y="5803464"/>
            <a:ext cx="6636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41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672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6" grpId="0" animBg="1"/>
      <p:bldP spid="6" grpId="1" animBg="1"/>
      <p:bldP spid="30" grpId="0"/>
      <p:bldP spid="30" grpId="1"/>
      <p:bldP spid="31" grpId="0" animBg="1"/>
      <p:bldP spid="31" grpId="1" animBg="1"/>
      <p:bldP spid="32" grpId="0" animBg="1"/>
      <p:bldP spid="32" grpId="1" animBg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7" grpId="0"/>
      <p:bldP spid="37" grpId="1"/>
      <p:bldP spid="40" grpId="0"/>
      <p:bldP spid="40" grpId="1"/>
      <p:bldP spid="42" grpId="0" animBg="1"/>
      <p:bldP spid="42" grpId="1" animBg="1"/>
      <p:bldP spid="44" grpId="0"/>
      <p:bldP spid="44" grpId="1"/>
      <p:bldP spid="45" grpId="0" animBg="1"/>
      <p:bldP spid="45" grpId="1" animBg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 animBg="1"/>
      <p:bldP spid="50" grpId="1" animBg="1"/>
      <p:bldP spid="51" grpId="0"/>
      <p:bldP spid="51" grpId="1"/>
      <p:bldP spid="52" grpId="0" animBg="1"/>
      <p:bldP spid="52" grpId="1" animBg="1"/>
      <p:bldP spid="53" grpId="0"/>
      <p:bldP spid="53" grpId="1"/>
      <p:bldP spid="54" grpId="0" animBg="1"/>
      <p:bldP spid="54" grpId="1" animBg="1"/>
      <p:bldP spid="55" grpId="0"/>
      <p:bldP spid="55" grpId="1"/>
      <p:bldP spid="56" grpId="0"/>
      <p:bldP spid="56" grpId="1"/>
      <p:bldP spid="57" grpId="0"/>
      <p:bldP spid="57" grpId="1"/>
      <p:bldP spid="58" grpId="0"/>
      <p:bldP spid="58" grpId="1"/>
      <p:bldP spid="59" grpId="0" animBg="1"/>
      <p:bldP spid="59" grpId="1" animBg="1"/>
      <p:bldP spid="60" grpId="0"/>
      <p:bldP spid="60" grpId="1"/>
      <p:bldP spid="61" grpId="0"/>
      <p:bldP spid="61" grpId="1"/>
      <p:bldP spid="62" grpId="0" animBg="1"/>
      <p:bldP spid="7" grpId="0"/>
    </p:bldLst>
  </p:timing>
</p:sld>
</file>

<file path=ppt/slides/slide2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250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814833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 E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576435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5731140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861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71708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251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814833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 E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576435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6027357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861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5336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252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347482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 E F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576435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6027357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861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39442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253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347482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 E F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576435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6323574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861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2016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254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002838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 E F 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8447660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6323574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861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7230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255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002838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 E F 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047135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6323574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861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9986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256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002838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 E F 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047135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6658424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861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4554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257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9336624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 E F + 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5148585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6658424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861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66888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258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9336624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 E F + 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676847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6658424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861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5051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259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9336624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 E F + 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676847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6954641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861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0377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Postfix Evaluation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006600"/>
                </a:solidFill>
              </a:rPr>
              <a:t>Summary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Expression will be scanned Left to Right</a:t>
            </a:r>
          </a:p>
          <a:p>
            <a:r>
              <a:rPr lang="en-US" dirty="0" smtClean="0"/>
              <a:t>Postfix expression contains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Operands</a:t>
            </a:r>
            <a:r>
              <a:rPr lang="en-US" dirty="0" smtClean="0"/>
              <a:t> i.e. A, K, 5, 8,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Operators</a:t>
            </a:r>
            <a:r>
              <a:rPr lang="en-US" dirty="0" smtClean="0"/>
              <a:t> i.e. +, *, /, -,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Stack will be used to store</a:t>
            </a:r>
          </a:p>
          <a:p>
            <a:pPr lvl="1"/>
            <a:r>
              <a:rPr lang="en-US" dirty="0" smtClean="0">
                <a:solidFill>
                  <a:srgbClr val="006600"/>
                </a:solidFill>
              </a:rPr>
              <a:t>Operands</a:t>
            </a:r>
          </a:p>
          <a:p>
            <a:pPr lvl="1"/>
            <a:r>
              <a:rPr lang="en-US" dirty="0" smtClean="0">
                <a:solidFill>
                  <a:srgbClr val="006600"/>
                </a:solidFill>
              </a:rPr>
              <a:t>Results</a:t>
            </a:r>
            <a:endParaRPr lang="en-US" dirty="0">
              <a:solidFill>
                <a:srgbClr val="0066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12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260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322573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 E F + / G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676847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6954641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861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8135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261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322573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 E F + / G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676847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7250858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861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4622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262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369886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 E F + / G 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404087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7250858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861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23539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263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369886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 E F + / G 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278171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7250858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861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1160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264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369886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 E F + / G 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278171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7559954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861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8135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265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063609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 E F + / G * H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278171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7559954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861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0156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266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063609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 E F + / G * H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278171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7843292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861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12963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267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063609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 E F + / G * H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088451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7843292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861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931090"/>
              </p:ext>
            </p:extLst>
          </p:nvPr>
        </p:nvGraphicFramePr>
        <p:xfrm>
          <a:off x="5221031" y="2639443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765445" y="5198768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64424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268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063609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 E F + / G * H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088451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8191025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861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931090"/>
              </p:ext>
            </p:extLst>
          </p:nvPr>
        </p:nvGraphicFramePr>
        <p:xfrm>
          <a:off x="5221031" y="2639443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765445" y="5198768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5828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269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151636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 E F + / G * H I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088451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8191025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861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931090"/>
              </p:ext>
            </p:extLst>
          </p:nvPr>
        </p:nvGraphicFramePr>
        <p:xfrm>
          <a:off x="5221031" y="2639443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765445" y="5198768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7592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Postfix Evaluation 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27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smtClean="0"/>
              <a:t>Examples</a:t>
            </a:r>
            <a:endParaRPr lang="en-US" sz="5400" dirty="0" smtClean="0"/>
          </a:p>
        </p:txBody>
      </p:sp>
    </p:spTree>
    <p:extLst>
      <p:ext uri="{BB962C8B-B14F-4D97-AF65-F5344CB8AC3E}">
        <p14:creationId xmlns:p14="http://schemas.microsoft.com/office/powerpoint/2010/main" val="40189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270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151636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 E F + / G * H I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088451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8500121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861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931090"/>
              </p:ext>
            </p:extLst>
          </p:nvPr>
        </p:nvGraphicFramePr>
        <p:xfrm>
          <a:off x="5221031" y="2639443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765445" y="5198768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791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271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875666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 E F + / G * H I 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998895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8500121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861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931090"/>
              </p:ext>
            </p:extLst>
          </p:nvPr>
        </p:nvGraphicFramePr>
        <p:xfrm>
          <a:off x="5221031" y="2639443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765445" y="5198768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5926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Infix to Postfix – </a:t>
            </a:r>
            <a:r>
              <a:rPr lang="en-US" b="1" dirty="0" smtClean="0">
                <a:solidFill>
                  <a:srgbClr val="00B050"/>
                </a:solidFill>
              </a:rPr>
              <a:t>Example 03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272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136953"/>
              </p:ext>
            </p:extLst>
          </p:nvPr>
        </p:nvGraphicFramePr>
        <p:xfrm>
          <a:off x="1365161" y="5550477"/>
          <a:ext cx="562830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283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Postfix Expression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 B C * + D + E F + / G * H I / 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869704"/>
              </p:ext>
            </p:extLst>
          </p:nvPr>
        </p:nvGraphicFramePr>
        <p:xfrm>
          <a:off x="7394861" y="3696277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41" y="1938401"/>
            <a:ext cx="6884763" cy="448432"/>
          </a:xfrm>
          <a:prstGeom prst="rect">
            <a:avLst/>
          </a:prstGeom>
        </p:spPr>
      </p:pic>
      <p:sp>
        <p:nvSpPr>
          <p:cNvPr id="9" name="Minus 8"/>
          <p:cNvSpPr/>
          <p:nvPr/>
        </p:nvSpPr>
        <p:spPr>
          <a:xfrm flipV="1">
            <a:off x="8500121" y="2425470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731674"/>
              </p:ext>
            </p:extLst>
          </p:nvPr>
        </p:nvGraphicFramePr>
        <p:xfrm>
          <a:off x="1490451" y="2643739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4865" y="5203064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9861"/>
              </p:ext>
            </p:extLst>
          </p:nvPr>
        </p:nvGraphicFramePr>
        <p:xfrm>
          <a:off x="3368620" y="2628712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13034" y="5188037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931090"/>
              </p:ext>
            </p:extLst>
          </p:nvPr>
        </p:nvGraphicFramePr>
        <p:xfrm>
          <a:off x="5221031" y="2639443"/>
          <a:ext cx="1476777" cy="2595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765445" y="5198768"/>
            <a:ext cx="39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2544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273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52822" y="4391697"/>
          <a:ext cx="10073003" cy="19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4" y="1187219"/>
            <a:ext cx="7804596" cy="2586291"/>
          </a:xfrm>
        </p:spPr>
      </p:pic>
    </p:spTree>
    <p:extLst>
      <p:ext uri="{BB962C8B-B14F-4D97-AF65-F5344CB8AC3E}">
        <p14:creationId xmlns:p14="http://schemas.microsoft.com/office/powerpoint/2010/main" val="419937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217297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9739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217297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1416741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46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Stacks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Arrays</a:t>
            </a:r>
          </a:p>
          <a:p>
            <a:r>
              <a:rPr lang="en-US" dirty="0" smtClean="0">
                <a:solidFill>
                  <a:srgbClr val="006600"/>
                </a:solidFill>
              </a:rPr>
              <a:t>Linked List</a:t>
            </a:r>
          </a:p>
          <a:p>
            <a:endParaRPr lang="en-US" dirty="0" smtClean="0"/>
          </a:p>
          <a:p>
            <a:r>
              <a:rPr lang="en-US" dirty="0" smtClean="0"/>
              <a:t>Stacks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Queues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Tree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Graph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5" name="Group 49"/>
          <p:cNvGrpSpPr>
            <a:grpSpLocks/>
          </p:cNvGrpSpPr>
          <p:nvPr/>
        </p:nvGrpSpPr>
        <p:grpSpPr bwMode="auto">
          <a:xfrm>
            <a:off x="4159624" y="2280691"/>
            <a:ext cx="4708331" cy="262716"/>
            <a:chOff x="893762" y="2390775"/>
            <a:chExt cx="6705600" cy="533402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893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1503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2112963" y="2390777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27225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33321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3941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4551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51609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57705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63801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6989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</p:grpSp>
      <p:grpSp>
        <p:nvGrpSpPr>
          <p:cNvPr id="17" name="Group 50"/>
          <p:cNvGrpSpPr>
            <a:grpSpLocks/>
          </p:cNvGrpSpPr>
          <p:nvPr/>
        </p:nvGrpSpPr>
        <p:grpSpPr bwMode="auto">
          <a:xfrm>
            <a:off x="4159624" y="2846790"/>
            <a:ext cx="4622067" cy="303120"/>
            <a:chOff x="893762" y="3609975"/>
            <a:chExt cx="6553200" cy="533400"/>
          </a:xfrm>
        </p:grpSpPr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8937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15033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18843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>
              <a:off x="24939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28749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>
              <a:off x="34845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38655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44751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48561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7" name="Line 23"/>
            <p:cNvSpPr>
              <a:spLocks noChangeShapeType="1"/>
            </p:cNvSpPr>
            <p:nvPr/>
          </p:nvSpPr>
          <p:spPr bwMode="auto">
            <a:xfrm>
              <a:off x="54657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58467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9" name="Line 25"/>
            <p:cNvSpPr>
              <a:spLocks noChangeShapeType="1"/>
            </p:cNvSpPr>
            <p:nvPr/>
          </p:nvSpPr>
          <p:spPr bwMode="auto">
            <a:xfrm>
              <a:off x="64563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Rectangle 26"/>
            <p:cNvSpPr>
              <a:spLocks noChangeArrowheads="1"/>
            </p:cNvSpPr>
            <p:nvPr/>
          </p:nvSpPr>
          <p:spPr bwMode="auto">
            <a:xfrm>
              <a:off x="68373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</p:grpSp>
      <p:grpSp>
        <p:nvGrpSpPr>
          <p:cNvPr id="31" name="Group 53"/>
          <p:cNvGrpSpPr>
            <a:grpSpLocks/>
          </p:cNvGrpSpPr>
          <p:nvPr/>
        </p:nvGrpSpPr>
        <p:grpSpPr bwMode="auto">
          <a:xfrm>
            <a:off x="4159401" y="3437587"/>
            <a:ext cx="963860" cy="911083"/>
            <a:chOff x="6761162" y="4486275"/>
            <a:chExt cx="1676400" cy="1866900"/>
          </a:xfrm>
        </p:grpSpPr>
        <p:sp>
          <p:nvSpPr>
            <p:cNvPr id="32" name="AutoShape 41"/>
            <p:cNvSpPr>
              <a:spLocks noChangeArrowheads="1"/>
            </p:cNvSpPr>
            <p:nvPr/>
          </p:nvSpPr>
          <p:spPr bwMode="auto">
            <a:xfrm>
              <a:off x="7065962" y="4981575"/>
              <a:ext cx="1219200" cy="13716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3" name="Freeform 42"/>
            <p:cNvSpPr>
              <a:spLocks/>
            </p:cNvSpPr>
            <p:nvPr/>
          </p:nvSpPr>
          <p:spPr bwMode="auto">
            <a:xfrm>
              <a:off x="6761162" y="4575175"/>
              <a:ext cx="723900" cy="635000"/>
            </a:xfrm>
            <a:custGeom>
              <a:avLst/>
              <a:gdLst>
                <a:gd name="T0" fmla="*/ 0 w 456"/>
                <a:gd name="T1" fmla="*/ 2147483647 h 400"/>
                <a:gd name="T2" fmla="*/ 2147483647 w 456"/>
                <a:gd name="T3" fmla="*/ 2147483647 h 400"/>
                <a:gd name="T4" fmla="*/ 2147483647 w 456"/>
                <a:gd name="T5" fmla="*/ 2147483647 h 400"/>
                <a:gd name="T6" fmla="*/ 0 60000 65536"/>
                <a:gd name="T7" fmla="*/ 0 60000 65536"/>
                <a:gd name="T8" fmla="*/ 0 60000 65536"/>
                <a:gd name="T9" fmla="*/ 0 w 456"/>
                <a:gd name="T10" fmla="*/ 0 h 400"/>
                <a:gd name="T11" fmla="*/ 456 w 456"/>
                <a:gd name="T12" fmla="*/ 400 h 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6" h="400">
                  <a:moveTo>
                    <a:pt x="0" y="16"/>
                  </a:moveTo>
                  <a:cubicBezTo>
                    <a:pt x="156" y="8"/>
                    <a:pt x="312" y="0"/>
                    <a:pt x="384" y="64"/>
                  </a:cubicBezTo>
                  <a:cubicBezTo>
                    <a:pt x="456" y="128"/>
                    <a:pt x="424" y="344"/>
                    <a:pt x="432" y="40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Freeform 43"/>
            <p:cNvSpPr>
              <a:spLocks/>
            </p:cNvSpPr>
            <p:nvPr/>
          </p:nvSpPr>
          <p:spPr bwMode="auto">
            <a:xfrm>
              <a:off x="7726362" y="4486275"/>
              <a:ext cx="711200" cy="723900"/>
            </a:xfrm>
            <a:custGeom>
              <a:avLst/>
              <a:gdLst>
                <a:gd name="T0" fmla="*/ 2147483647 w 448"/>
                <a:gd name="T1" fmla="*/ 2147483647 h 456"/>
                <a:gd name="T2" fmla="*/ 2147483647 w 448"/>
                <a:gd name="T3" fmla="*/ 2147483647 h 456"/>
                <a:gd name="T4" fmla="*/ 2147483647 w 448"/>
                <a:gd name="T5" fmla="*/ 2147483647 h 456"/>
                <a:gd name="T6" fmla="*/ 0 60000 65536"/>
                <a:gd name="T7" fmla="*/ 0 60000 65536"/>
                <a:gd name="T8" fmla="*/ 0 60000 65536"/>
                <a:gd name="T9" fmla="*/ 0 w 448"/>
                <a:gd name="T10" fmla="*/ 0 h 456"/>
                <a:gd name="T11" fmla="*/ 448 w 448"/>
                <a:gd name="T12" fmla="*/ 456 h 4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48" h="456">
                  <a:moveTo>
                    <a:pt x="64" y="456"/>
                  </a:moveTo>
                  <a:cubicBezTo>
                    <a:pt x="32" y="300"/>
                    <a:pt x="0" y="144"/>
                    <a:pt x="64" y="72"/>
                  </a:cubicBezTo>
                  <a:cubicBezTo>
                    <a:pt x="128" y="0"/>
                    <a:pt x="384" y="32"/>
                    <a:pt x="448" y="2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7" name="Group 52"/>
          <p:cNvGrpSpPr>
            <a:grpSpLocks/>
          </p:cNvGrpSpPr>
          <p:nvPr/>
        </p:nvGrpSpPr>
        <p:grpSpPr bwMode="auto">
          <a:xfrm>
            <a:off x="4159401" y="4398123"/>
            <a:ext cx="2678360" cy="479940"/>
            <a:chOff x="2798762" y="4981575"/>
            <a:chExt cx="3429000" cy="838200"/>
          </a:xfrm>
        </p:grpSpPr>
        <p:sp>
          <p:nvSpPr>
            <p:cNvPr id="38" name="AutoShape 38"/>
            <p:cNvSpPr>
              <a:spLocks noChangeArrowheads="1"/>
            </p:cNvSpPr>
            <p:nvPr/>
          </p:nvSpPr>
          <p:spPr bwMode="auto">
            <a:xfrm>
              <a:off x="3332162" y="4981575"/>
              <a:ext cx="2362200" cy="838200"/>
            </a:xfrm>
            <a:prstGeom prst="flowChartMagneticDrum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9" name="Line 39"/>
            <p:cNvSpPr>
              <a:spLocks noChangeShapeType="1"/>
            </p:cNvSpPr>
            <p:nvPr/>
          </p:nvSpPr>
          <p:spPr bwMode="auto">
            <a:xfrm>
              <a:off x="2798762" y="5438775"/>
              <a:ext cx="838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Line 40"/>
            <p:cNvSpPr>
              <a:spLocks noChangeShapeType="1"/>
            </p:cNvSpPr>
            <p:nvPr/>
          </p:nvSpPr>
          <p:spPr bwMode="auto">
            <a:xfrm>
              <a:off x="5313362" y="5438775"/>
              <a:ext cx="914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6" name="Group 51"/>
          <p:cNvGrpSpPr>
            <a:grpSpLocks/>
          </p:cNvGrpSpPr>
          <p:nvPr/>
        </p:nvGrpSpPr>
        <p:grpSpPr bwMode="auto">
          <a:xfrm>
            <a:off x="7530473" y="4771096"/>
            <a:ext cx="1334670" cy="852417"/>
            <a:chOff x="131762" y="4676775"/>
            <a:chExt cx="2133600" cy="1447800"/>
          </a:xfrm>
        </p:grpSpPr>
        <p:sp>
          <p:nvSpPr>
            <p:cNvPr id="47" name="Oval 27"/>
            <p:cNvSpPr>
              <a:spLocks noChangeArrowheads="1"/>
            </p:cNvSpPr>
            <p:nvPr/>
          </p:nvSpPr>
          <p:spPr bwMode="auto">
            <a:xfrm>
              <a:off x="1046162" y="46767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8" name="Oval 28"/>
            <p:cNvSpPr>
              <a:spLocks noChangeArrowheads="1"/>
            </p:cNvSpPr>
            <p:nvPr/>
          </p:nvSpPr>
          <p:spPr bwMode="auto">
            <a:xfrm>
              <a:off x="588962" y="52101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9" name="Oval 29"/>
            <p:cNvSpPr>
              <a:spLocks noChangeArrowheads="1"/>
            </p:cNvSpPr>
            <p:nvPr/>
          </p:nvSpPr>
          <p:spPr bwMode="auto">
            <a:xfrm>
              <a:off x="131762" y="57435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0" name="Line 30"/>
            <p:cNvSpPr>
              <a:spLocks noChangeShapeType="1"/>
            </p:cNvSpPr>
            <p:nvPr/>
          </p:nvSpPr>
          <p:spPr bwMode="auto">
            <a:xfrm flipH="1">
              <a:off x="817562" y="4905375"/>
              <a:ext cx="3048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" name="Line 31"/>
            <p:cNvSpPr>
              <a:spLocks noChangeShapeType="1"/>
            </p:cNvSpPr>
            <p:nvPr/>
          </p:nvSpPr>
          <p:spPr bwMode="auto">
            <a:xfrm flipH="1">
              <a:off x="360362" y="5514975"/>
              <a:ext cx="3048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" name="Oval 32"/>
            <p:cNvSpPr>
              <a:spLocks noChangeArrowheads="1"/>
            </p:cNvSpPr>
            <p:nvPr/>
          </p:nvSpPr>
          <p:spPr bwMode="auto">
            <a:xfrm>
              <a:off x="1503362" y="52101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3" name="Oval 33"/>
            <p:cNvSpPr>
              <a:spLocks noChangeArrowheads="1"/>
            </p:cNvSpPr>
            <p:nvPr/>
          </p:nvSpPr>
          <p:spPr bwMode="auto">
            <a:xfrm>
              <a:off x="1960562" y="57435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4" name="Line 34"/>
            <p:cNvSpPr>
              <a:spLocks noChangeShapeType="1"/>
            </p:cNvSpPr>
            <p:nvPr/>
          </p:nvSpPr>
          <p:spPr bwMode="auto">
            <a:xfrm>
              <a:off x="1350962" y="4981575"/>
              <a:ext cx="2286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5" name="Line 35"/>
            <p:cNvSpPr>
              <a:spLocks noChangeShapeType="1"/>
            </p:cNvSpPr>
            <p:nvPr/>
          </p:nvSpPr>
          <p:spPr bwMode="auto">
            <a:xfrm>
              <a:off x="1808162" y="5438775"/>
              <a:ext cx="2286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6" name="Oval 36"/>
            <p:cNvSpPr>
              <a:spLocks noChangeArrowheads="1"/>
            </p:cNvSpPr>
            <p:nvPr/>
          </p:nvSpPr>
          <p:spPr bwMode="auto">
            <a:xfrm>
              <a:off x="817562" y="58197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7" name="Line 37"/>
            <p:cNvSpPr>
              <a:spLocks noChangeShapeType="1"/>
            </p:cNvSpPr>
            <p:nvPr/>
          </p:nvSpPr>
          <p:spPr bwMode="auto">
            <a:xfrm>
              <a:off x="817562" y="5514975"/>
              <a:ext cx="1524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9401" y="5069933"/>
            <a:ext cx="1599676" cy="134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256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38854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1416741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1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38854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1867506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14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679701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1867506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84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679701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2421302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28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184343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2421302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764406" y="482957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33198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184343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3219793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764406" y="482957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2257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8544445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3219793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764406" y="482957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3476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8544445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3619040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764406" y="482957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0601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3908126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3619040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764406" y="482957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0609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3908126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4031168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764406" y="4829575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4556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Stacks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data structure that stores information in the form of a </a:t>
            </a:r>
            <a:r>
              <a:rPr lang="en-US" dirty="0" smtClean="0"/>
              <a:t>stack</a:t>
            </a:r>
            <a:endParaRPr lang="en-US" dirty="0"/>
          </a:p>
          <a:p>
            <a:pPr lvl="1"/>
            <a:r>
              <a:rPr lang="en-US" dirty="0" smtClean="0"/>
              <a:t>Placing a value one over the other</a:t>
            </a:r>
          </a:p>
          <a:p>
            <a:r>
              <a:rPr lang="en-US" dirty="0" smtClean="0"/>
              <a:t>Example</a:t>
            </a:r>
          </a:p>
          <a:p>
            <a:pPr lvl="1"/>
            <a:r>
              <a:rPr lang="en-US" dirty="0" smtClean="0"/>
              <a:t>Stack of trays in cafeteria</a:t>
            </a:r>
          </a:p>
          <a:p>
            <a:pPr lvl="1"/>
            <a:r>
              <a:rPr lang="en-US" dirty="0" smtClean="0"/>
              <a:t>Stack of books</a:t>
            </a:r>
          </a:p>
          <a:p>
            <a:pPr lvl="1"/>
            <a:r>
              <a:rPr lang="en-US" dirty="0" smtClean="0"/>
              <a:t>Stack of Servers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058" y="4258236"/>
            <a:ext cx="1605477" cy="1064501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7235" y="4054630"/>
            <a:ext cx="1143736" cy="2357334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947" y="5418185"/>
            <a:ext cx="1862032" cy="1239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160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8045155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4031168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96214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2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48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904043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4031168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96214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2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03045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3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86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904043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4031168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96214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2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03045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3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825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*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6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529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9396353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4031168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96214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2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03045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3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825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*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6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87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9396353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4391780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6363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835684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4391780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96214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03045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825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48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70536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4391780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96214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10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825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03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70536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4391780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96214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10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825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-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4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279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726318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4391780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96214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10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825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-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4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829604"/>
              </p:ext>
            </p:extLst>
          </p:nvPr>
        </p:nvGraphicFramePr>
        <p:xfrm>
          <a:off x="3327054" y="2578779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631850" y="4824954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95429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726318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5022846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96214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825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829604"/>
              </p:ext>
            </p:extLst>
          </p:nvPr>
        </p:nvGraphicFramePr>
        <p:xfrm>
          <a:off x="3327054" y="2578779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631850" y="4824954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3888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Stacks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Place a value at top</a:t>
            </a:r>
          </a:p>
          <a:p>
            <a:r>
              <a:rPr lang="en-US" dirty="0"/>
              <a:t>Remove a value from top</a:t>
            </a:r>
          </a:p>
          <a:p>
            <a:r>
              <a:rPr lang="en-US" dirty="0" smtClean="0"/>
              <a:t>Abstract </a:t>
            </a:r>
            <a:r>
              <a:rPr lang="en-US" dirty="0"/>
              <a:t>Data Type (ADT</a:t>
            </a:r>
            <a:r>
              <a:rPr lang="en-US" dirty="0" smtClean="0"/>
              <a:t>)</a:t>
            </a:r>
          </a:p>
          <a:p>
            <a:r>
              <a:rPr lang="en-US" dirty="0" smtClean="0"/>
              <a:t>Logical data structure</a:t>
            </a:r>
          </a:p>
          <a:p>
            <a:r>
              <a:rPr lang="en-US" dirty="0" smtClean="0"/>
              <a:t>Implementation</a:t>
            </a:r>
          </a:p>
          <a:p>
            <a:pPr lvl="1"/>
            <a:r>
              <a:rPr lang="en-US" dirty="0" smtClean="0"/>
              <a:t>Arrays</a:t>
            </a:r>
          </a:p>
          <a:p>
            <a:pPr lvl="1"/>
            <a:r>
              <a:rPr lang="en-US" dirty="0" smtClean="0"/>
              <a:t>Linked List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7589" y="3346417"/>
            <a:ext cx="1143736" cy="23573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516" y="1900226"/>
            <a:ext cx="2084358" cy="1382020"/>
          </a:xfrm>
          <a:prstGeom prst="rect">
            <a:avLst/>
          </a:prstGeom>
        </p:spPr>
      </p:pic>
      <p:grpSp>
        <p:nvGrpSpPr>
          <p:cNvPr id="9" name="Group 53"/>
          <p:cNvGrpSpPr>
            <a:grpSpLocks/>
          </p:cNvGrpSpPr>
          <p:nvPr/>
        </p:nvGrpSpPr>
        <p:grpSpPr bwMode="auto">
          <a:xfrm>
            <a:off x="6053184" y="4837826"/>
            <a:ext cx="1501519" cy="1412319"/>
            <a:chOff x="6761162" y="4486275"/>
            <a:chExt cx="1676400" cy="1866900"/>
          </a:xfrm>
        </p:grpSpPr>
        <p:sp>
          <p:nvSpPr>
            <p:cNvPr id="10" name="AutoShape 41"/>
            <p:cNvSpPr>
              <a:spLocks noChangeArrowheads="1"/>
            </p:cNvSpPr>
            <p:nvPr/>
          </p:nvSpPr>
          <p:spPr bwMode="auto">
            <a:xfrm>
              <a:off x="7065962" y="4981575"/>
              <a:ext cx="1219200" cy="13716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1" name="Freeform 42"/>
            <p:cNvSpPr>
              <a:spLocks/>
            </p:cNvSpPr>
            <p:nvPr/>
          </p:nvSpPr>
          <p:spPr bwMode="auto">
            <a:xfrm>
              <a:off x="6761162" y="4575175"/>
              <a:ext cx="723900" cy="635000"/>
            </a:xfrm>
            <a:custGeom>
              <a:avLst/>
              <a:gdLst>
                <a:gd name="T0" fmla="*/ 0 w 456"/>
                <a:gd name="T1" fmla="*/ 2147483647 h 400"/>
                <a:gd name="T2" fmla="*/ 2147483647 w 456"/>
                <a:gd name="T3" fmla="*/ 2147483647 h 400"/>
                <a:gd name="T4" fmla="*/ 2147483647 w 456"/>
                <a:gd name="T5" fmla="*/ 2147483647 h 400"/>
                <a:gd name="T6" fmla="*/ 0 60000 65536"/>
                <a:gd name="T7" fmla="*/ 0 60000 65536"/>
                <a:gd name="T8" fmla="*/ 0 60000 65536"/>
                <a:gd name="T9" fmla="*/ 0 w 456"/>
                <a:gd name="T10" fmla="*/ 0 h 400"/>
                <a:gd name="T11" fmla="*/ 456 w 456"/>
                <a:gd name="T12" fmla="*/ 400 h 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6" h="400">
                  <a:moveTo>
                    <a:pt x="0" y="16"/>
                  </a:moveTo>
                  <a:cubicBezTo>
                    <a:pt x="156" y="8"/>
                    <a:pt x="312" y="0"/>
                    <a:pt x="384" y="64"/>
                  </a:cubicBezTo>
                  <a:cubicBezTo>
                    <a:pt x="456" y="128"/>
                    <a:pt x="424" y="344"/>
                    <a:pt x="432" y="40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Freeform 43"/>
            <p:cNvSpPr>
              <a:spLocks/>
            </p:cNvSpPr>
            <p:nvPr/>
          </p:nvSpPr>
          <p:spPr bwMode="auto">
            <a:xfrm>
              <a:off x="7726362" y="4486275"/>
              <a:ext cx="711200" cy="723900"/>
            </a:xfrm>
            <a:custGeom>
              <a:avLst/>
              <a:gdLst>
                <a:gd name="T0" fmla="*/ 2147483647 w 448"/>
                <a:gd name="T1" fmla="*/ 2147483647 h 456"/>
                <a:gd name="T2" fmla="*/ 2147483647 w 448"/>
                <a:gd name="T3" fmla="*/ 2147483647 h 456"/>
                <a:gd name="T4" fmla="*/ 2147483647 w 448"/>
                <a:gd name="T5" fmla="*/ 2147483647 h 456"/>
                <a:gd name="T6" fmla="*/ 0 60000 65536"/>
                <a:gd name="T7" fmla="*/ 0 60000 65536"/>
                <a:gd name="T8" fmla="*/ 0 60000 65536"/>
                <a:gd name="T9" fmla="*/ 0 w 448"/>
                <a:gd name="T10" fmla="*/ 0 h 456"/>
                <a:gd name="T11" fmla="*/ 448 w 448"/>
                <a:gd name="T12" fmla="*/ 456 h 4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48" h="456">
                  <a:moveTo>
                    <a:pt x="64" y="456"/>
                  </a:moveTo>
                  <a:cubicBezTo>
                    <a:pt x="32" y="300"/>
                    <a:pt x="0" y="144"/>
                    <a:pt x="64" y="72"/>
                  </a:cubicBezTo>
                  <a:cubicBezTo>
                    <a:pt x="128" y="0"/>
                    <a:pt x="384" y="32"/>
                    <a:pt x="448" y="2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381042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5457973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5022846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96214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4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825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829604"/>
              </p:ext>
            </p:extLst>
          </p:nvPr>
        </p:nvGraphicFramePr>
        <p:xfrm>
          <a:off x="3327054" y="2578779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631850" y="4824954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9290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919124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5022846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96214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4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8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825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829604"/>
              </p:ext>
            </p:extLst>
          </p:nvPr>
        </p:nvGraphicFramePr>
        <p:xfrm>
          <a:off x="3327054" y="2578779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631850" y="4824954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530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919124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5022846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96214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4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8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825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/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2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829604"/>
              </p:ext>
            </p:extLst>
          </p:nvPr>
        </p:nvGraphicFramePr>
        <p:xfrm>
          <a:off x="3327054" y="2578779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631850" y="4824954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3293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558545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5022846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96214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4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8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825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/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2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829604"/>
              </p:ext>
            </p:extLst>
          </p:nvPr>
        </p:nvGraphicFramePr>
        <p:xfrm>
          <a:off x="3327054" y="2578779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631850" y="4824954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7499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558545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5434973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96214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825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829604"/>
              </p:ext>
            </p:extLst>
          </p:nvPr>
        </p:nvGraphicFramePr>
        <p:xfrm>
          <a:off x="3327054" y="2578779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631850" y="4824954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01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6617285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5434973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96214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2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825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829604"/>
              </p:ext>
            </p:extLst>
          </p:nvPr>
        </p:nvGraphicFramePr>
        <p:xfrm>
          <a:off x="3327054" y="2578779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631850" y="4824954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1709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275681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5434973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96214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2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7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825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-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5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829604"/>
              </p:ext>
            </p:extLst>
          </p:nvPr>
        </p:nvGraphicFramePr>
        <p:xfrm>
          <a:off x="3327054" y="2578779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631850" y="4824954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63294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655195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5434973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96214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2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7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825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-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5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829604"/>
              </p:ext>
            </p:extLst>
          </p:nvPr>
        </p:nvGraphicFramePr>
        <p:xfrm>
          <a:off x="3327054" y="2578779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631850" y="4824954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4559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655195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5963006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96214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825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829604"/>
              </p:ext>
            </p:extLst>
          </p:nvPr>
        </p:nvGraphicFramePr>
        <p:xfrm>
          <a:off x="3327054" y="2578779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631850" y="4824954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3572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410389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5963006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96214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825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829604"/>
              </p:ext>
            </p:extLst>
          </p:nvPr>
        </p:nvGraphicFramePr>
        <p:xfrm>
          <a:off x="3327054" y="2578779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631850" y="4824954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784103"/>
              </p:ext>
            </p:extLst>
          </p:nvPr>
        </p:nvGraphicFramePr>
        <p:xfrm>
          <a:off x="5205223" y="2574159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5510019" y="4820334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14290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Stacks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Stacks are an Abstract Data Type</a:t>
            </a:r>
          </a:p>
          <a:p>
            <a:pPr lvl="1"/>
            <a:r>
              <a:rPr lang="en-US" dirty="0"/>
              <a:t>So for our discussion, we say they are </a:t>
            </a:r>
            <a:r>
              <a:rPr lang="en-US" dirty="0">
                <a:solidFill>
                  <a:srgbClr val="0000FF"/>
                </a:solidFill>
              </a:rPr>
              <a:t>not built into JAVA</a:t>
            </a:r>
          </a:p>
          <a:p>
            <a:r>
              <a:rPr lang="en-US" dirty="0"/>
              <a:t>We must define them and their </a:t>
            </a:r>
            <a:r>
              <a:rPr lang="en-US" dirty="0">
                <a:solidFill>
                  <a:srgbClr val="0000FF"/>
                </a:solidFill>
              </a:rPr>
              <a:t>behaviors</a:t>
            </a:r>
          </a:p>
          <a:p>
            <a:r>
              <a:rPr lang="en-US" dirty="0"/>
              <a:t>So what is a stack?</a:t>
            </a:r>
          </a:p>
          <a:p>
            <a:pPr lvl="1"/>
            <a:r>
              <a:rPr lang="en-US" dirty="0"/>
              <a:t>A data structure that stores information in the form of a stack.</a:t>
            </a:r>
          </a:p>
          <a:p>
            <a:pPr lvl="1"/>
            <a:r>
              <a:rPr lang="en-US" dirty="0"/>
              <a:t>Consists of a variable number of </a:t>
            </a:r>
            <a:r>
              <a:rPr lang="en-US" dirty="0">
                <a:solidFill>
                  <a:srgbClr val="0000FF"/>
                </a:solidFill>
              </a:rPr>
              <a:t>homogeneous</a:t>
            </a:r>
            <a:r>
              <a:rPr lang="en-US" dirty="0"/>
              <a:t> elements</a:t>
            </a:r>
          </a:p>
          <a:p>
            <a:pPr lvl="2"/>
            <a:r>
              <a:rPr lang="en-US" dirty="0"/>
              <a:t>i.e. elements of the same type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9" name="Group 53"/>
          <p:cNvGrpSpPr>
            <a:grpSpLocks/>
          </p:cNvGrpSpPr>
          <p:nvPr/>
        </p:nvGrpSpPr>
        <p:grpSpPr bwMode="auto">
          <a:xfrm>
            <a:off x="7539452" y="1153850"/>
            <a:ext cx="1501519" cy="1412319"/>
            <a:chOff x="6761162" y="4486275"/>
            <a:chExt cx="1676400" cy="1866900"/>
          </a:xfrm>
        </p:grpSpPr>
        <p:sp>
          <p:nvSpPr>
            <p:cNvPr id="10" name="AutoShape 41"/>
            <p:cNvSpPr>
              <a:spLocks noChangeArrowheads="1"/>
            </p:cNvSpPr>
            <p:nvPr/>
          </p:nvSpPr>
          <p:spPr bwMode="auto">
            <a:xfrm>
              <a:off x="7065962" y="4981575"/>
              <a:ext cx="1219200" cy="13716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1" name="Freeform 42"/>
            <p:cNvSpPr>
              <a:spLocks/>
            </p:cNvSpPr>
            <p:nvPr/>
          </p:nvSpPr>
          <p:spPr bwMode="auto">
            <a:xfrm>
              <a:off x="6761162" y="4575175"/>
              <a:ext cx="723900" cy="635000"/>
            </a:xfrm>
            <a:custGeom>
              <a:avLst/>
              <a:gdLst>
                <a:gd name="T0" fmla="*/ 0 w 456"/>
                <a:gd name="T1" fmla="*/ 2147483647 h 400"/>
                <a:gd name="T2" fmla="*/ 2147483647 w 456"/>
                <a:gd name="T3" fmla="*/ 2147483647 h 400"/>
                <a:gd name="T4" fmla="*/ 2147483647 w 456"/>
                <a:gd name="T5" fmla="*/ 2147483647 h 400"/>
                <a:gd name="T6" fmla="*/ 0 60000 65536"/>
                <a:gd name="T7" fmla="*/ 0 60000 65536"/>
                <a:gd name="T8" fmla="*/ 0 60000 65536"/>
                <a:gd name="T9" fmla="*/ 0 w 456"/>
                <a:gd name="T10" fmla="*/ 0 h 400"/>
                <a:gd name="T11" fmla="*/ 456 w 456"/>
                <a:gd name="T12" fmla="*/ 400 h 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6" h="400">
                  <a:moveTo>
                    <a:pt x="0" y="16"/>
                  </a:moveTo>
                  <a:cubicBezTo>
                    <a:pt x="156" y="8"/>
                    <a:pt x="312" y="0"/>
                    <a:pt x="384" y="64"/>
                  </a:cubicBezTo>
                  <a:cubicBezTo>
                    <a:pt x="456" y="128"/>
                    <a:pt x="424" y="344"/>
                    <a:pt x="432" y="40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Freeform 43"/>
            <p:cNvSpPr>
              <a:spLocks/>
            </p:cNvSpPr>
            <p:nvPr/>
          </p:nvSpPr>
          <p:spPr bwMode="auto">
            <a:xfrm>
              <a:off x="7726362" y="4486275"/>
              <a:ext cx="711200" cy="723900"/>
            </a:xfrm>
            <a:custGeom>
              <a:avLst/>
              <a:gdLst>
                <a:gd name="T0" fmla="*/ 2147483647 w 448"/>
                <a:gd name="T1" fmla="*/ 2147483647 h 456"/>
                <a:gd name="T2" fmla="*/ 2147483647 w 448"/>
                <a:gd name="T3" fmla="*/ 2147483647 h 456"/>
                <a:gd name="T4" fmla="*/ 2147483647 w 448"/>
                <a:gd name="T5" fmla="*/ 2147483647 h 456"/>
                <a:gd name="T6" fmla="*/ 0 60000 65536"/>
                <a:gd name="T7" fmla="*/ 0 60000 65536"/>
                <a:gd name="T8" fmla="*/ 0 60000 65536"/>
                <a:gd name="T9" fmla="*/ 0 w 448"/>
                <a:gd name="T10" fmla="*/ 0 h 456"/>
                <a:gd name="T11" fmla="*/ 448 w 448"/>
                <a:gd name="T12" fmla="*/ 456 h 4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48" h="456">
                  <a:moveTo>
                    <a:pt x="64" y="456"/>
                  </a:moveTo>
                  <a:cubicBezTo>
                    <a:pt x="32" y="300"/>
                    <a:pt x="0" y="144"/>
                    <a:pt x="64" y="72"/>
                  </a:cubicBezTo>
                  <a:cubicBezTo>
                    <a:pt x="128" y="0"/>
                    <a:pt x="384" y="32"/>
                    <a:pt x="448" y="2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88001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60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410389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6851652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96214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825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829604"/>
              </p:ext>
            </p:extLst>
          </p:nvPr>
        </p:nvGraphicFramePr>
        <p:xfrm>
          <a:off x="3327054" y="2578779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631850" y="4824954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784103"/>
              </p:ext>
            </p:extLst>
          </p:nvPr>
        </p:nvGraphicFramePr>
        <p:xfrm>
          <a:off x="5205223" y="2574159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5510019" y="4820334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3760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347601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6851652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10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825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829604"/>
              </p:ext>
            </p:extLst>
          </p:nvPr>
        </p:nvGraphicFramePr>
        <p:xfrm>
          <a:off x="3327054" y="2578779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631850" y="4824954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784103"/>
              </p:ext>
            </p:extLst>
          </p:nvPr>
        </p:nvGraphicFramePr>
        <p:xfrm>
          <a:off x="5205223" y="2574159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5510019" y="4820334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0649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62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5411764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6851652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10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5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825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829604"/>
              </p:ext>
            </p:extLst>
          </p:nvPr>
        </p:nvGraphicFramePr>
        <p:xfrm>
          <a:off x="3327054" y="2578779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631850" y="4824954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784103"/>
              </p:ext>
            </p:extLst>
          </p:nvPr>
        </p:nvGraphicFramePr>
        <p:xfrm>
          <a:off x="5205223" y="2574159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5510019" y="4820334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2509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5411764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6851652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10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5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825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+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15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829604"/>
              </p:ext>
            </p:extLst>
          </p:nvPr>
        </p:nvGraphicFramePr>
        <p:xfrm>
          <a:off x="3327054" y="2578779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631850" y="4824954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784103"/>
              </p:ext>
            </p:extLst>
          </p:nvPr>
        </p:nvGraphicFramePr>
        <p:xfrm>
          <a:off x="5205223" y="2574159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5510019" y="4820334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44814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132864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6851652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10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5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825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+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15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829604"/>
              </p:ext>
            </p:extLst>
          </p:nvPr>
        </p:nvGraphicFramePr>
        <p:xfrm>
          <a:off x="3327054" y="2578779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631850" y="4824954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784103"/>
              </p:ext>
            </p:extLst>
          </p:nvPr>
        </p:nvGraphicFramePr>
        <p:xfrm>
          <a:off x="5205223" y="2574159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5510019" y="4820334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7344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65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132864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29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7057716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829604"/>
              </p:ext>
            </p:extLst>
          </p:nvPr>
        </p:nvGraphicFramePr>
        <p:xfrm>
          <a:off x="3327054" y="2578779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631850" y="4824954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784103"/>
              </p:ext>
            </p:extLst>
          </p:nvPr>
        </p:nvGraphicFramePr>
        <p:xfrm>
          <a:off x="5205223" y="2574159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5510019" y="4820334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3881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66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7 8 10   3 2 * -    / - 10    + </a:t>
            </a:r>
            <a:r>
              <a:rPr lang="en-US" sz="2700" b="1" dirty="0" smtClean="0">
                <a:solidFill>
                  <a:srgbClr val="006600"/>
                </a:solidFill>
              </a:rPr>
              <a:t>Example 01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6232" y="1869646"/>
            <a:ext cx="3966693" cy="369332"/>
            <a:chOff x="2846232" y="1869646"/>
            <a:chExt cx="3966693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8074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2550376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03356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Result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7057716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4407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382594" y="5584271"/>
            <a:ext cx="20863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15</a:t>
            </a:r>
            <a:endParaRPr lang="en-US" sz="4000" b="1" dirty="0">
              <a:solidFill>
                <a:srgbClr val="FF00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829604"/>
              </p:ext>
            </p:extLst>
          </p:nvPr>
        </p:nvGraphicFramePr>
        <p:xfrm>
          <a:off x="3327054" y="2578779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631850" y="4824954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784103"/>
              </p:ext>
            </p:extLst>
          </p:nvPr>
        </p:nvGraphicFramePr>
        <p:xfrm>
          <a:off x="5205223" y="2574159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5510019" y="4820334"/>
            <a:ext cx="837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91219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67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2730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68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1468274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87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69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103950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1468274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50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Stacks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Access Policy</a:t>
            </a:r>
            <a:endParaRPr lang="en-US" b="1" dirty="0"/>
          </a:p>
          <a:p>
            <a:pPr lvl="1"/>
            <a:r>
              <a:rPr lang="en-US" dirty="0"/>
              <a:t>the first element to be removed from the stack is the last element that was placed onto the stack</a:t>
            </a:r>
          </a:p>
          <a:p>
            <a:r>
              <a:rPr lang="en-US" b="1" dirty="0" smtClean="0"/>
              <a:t>Last In First Out</a:t>
            </a:r>
          </a:p>
          <a:p>
            <a:pPr lvl="1"/>
            <a:r>
              <a:rPr lang="en-US" dirty="0" smtClean="0"/>
              <a:t>LIFO</a:t>
            </a:r>
          </a:p>
          <a:p>
            <a:r>
              <a:rPr lang="en-US" b="1" dirty="0" smtClean="0"/>
              <a:t>Processing End</a:t>
            </a:r>
          </a:p>
          <a:p>
            <a:pPr lvl="1"/>
            <a:r>
              <a:rPr lang="en-US" dirty="0"/>
              <a:t>TOP</a:t>
            </a:r>
          </a:p>
          <a:p>
            <a:pPr lvl="1"/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9" name="Group 53"/>
          <p:cNvGrpSpPr>
            <a:grpSpLocks/>
          </p:cNvGrpSpPr>
          <p:nvPr/>
        </p:nvGrpSpPr>
        <p:grpSpPr bwMode="auto">
          <a:xfrm>
            <a:off x="7539452" y="1153850"/>
            <a:ext cx="1501519" cy="1412319"/>
            <a:chOff x="6761162" y="4486275"/>
            <a:chExt cx="1676400" cy="1866900"/>
          </a:xfrm>
        </p:grpSpPr>
        <p:sp>
          <p:nvSpPr>
            <p:cNvPr id="10" name="AutoShape 41"/>
            <p:cNvSpPr>
              <a:spLocks noChangeArrowheads="1"/>
            </p:cNvSpPr>
            <p:nvPr/>
          </p:nvSpPr>
          <p:spPr bwMode="auto">
            <a:xfrm>
              <a:off x="7065962" y="4981575"/>
              <a:ext cx="1219200" cy="13716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1" name="Freeform 42"/>
            <p:cNvSpPr>
              <a:spLocks/>
            </p:cNvSpPr>
            <p:nvPr/>
          </p:nvSpPr>
          <p:spPr bwMode="auto">
            <a:xfrm>
              <a:off x="6761162" y="4575175"/>
              <a:ext cx="723900" cy="635000"/>
            </a:xfrm>
            <a:custGeom>
              <a:avLst/>
              <a:gdLst>
                <a:gd name="T0" fmla="*/ 0 w 456"/>
                <a:gd name="T1" fmla="*/ 2147483647 h 400"/>
                <a:gd name="T2" fmla="*/ 2147483647 w 456"/>
                <a:gd name="T3" fmla="*/ 2147483647 h 400"/>
                <a:gd name="T4" fmla="*/ 2147483647 w 456"/>
                <a:gd name="T5" fmla="*/ 2147483647 h 400"/>
                <a:gd name="T6" fmla="*/ 0 60000 65536"/>
                <a:gd name="T7" fmla="*/ 0 60000 65536"/>
                <a:gd name="T8" fmla="*/ 0 60000 65536"/>
                <a:gd name="T9" fmla="*/ 0 w 456"/>
                <a:gd name="T10" fmla="*/ 0 h 400"/>
                <a:gd name="T11" fmla="*/ 456 w 456"/>
                <a:gd name="T12" fmla="*/ 400 h 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6" h="400">
                  <a:moveTo>
                    <a:pt x="0" y="16"/>
                  </a:moveTo>
                  <a:cubicBezTo>
                    <a:pt x="156" y="8"/>
                    <a:pt x="312" y="0"/>
                    <a:pt x="384" y="64"/>
                  </a:cubicBezTo>
                  <a:cubicBezTo>
                    <a:pt x="456" y="128"/>
                    <a:pt x="424" y="344"/>
                    <a:pt x="432" y="40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Freeform 43"/>
            <p:cNvSpPr>
              <a:spLocks/>
            </p:cNvSpPr>
            <p:nvPr/>
          </p:nvSpPr>
          <p:spPr bwMode="auto">
            <a:xfrm>
              <a:off x="7726362" y="4486275"/>
              <a:ext cx="711200" cy="723900"/>
            </a:xfrm>
            <a:custGeom>
              <a:avLst/>
              <a:gdLst>
                <a:gd name="T0" fmla="*/ 2147483647 w 448"/>
                <a:gd name="T1" fmla="*/ 2147483647 h 456"/>
                <a:gd name="T2" fmla="*/ 2147483647 w 448"/>
                <a:gd name="T3" fmla="*/ 2147483647 h 456"/>
                <a:gd name="T4" fmla="*/ 2147483647 w 448"/>
                <a:gd name="T5" fmla="*/ 2147483647 h 456"/>
                <a:gd name="T6" fmla="*/ 0 60000 65536"/>
                <a:gd name="T7" fmla="*/ 0 60000 65536"/>
                <a:gd name="T8" fmla="*/ 0 60000 65536"/>
                <a:gd name="T9" fmla="*/ 0 w 448"/>
                <a:gd name="T10" fmla="*/ 0 h 456"/>
                <a:gd name="T11" fmla="*/ 448 w 448"/>
                <a:gd name="T12" fmla="*/ 456 h 4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48" h="456">
                  <a:moveTo>
                    <a:pt x="64" y="456"/>
                  </a:moveTo>
                  <a:cubicBezTo>
                    <a:pt x="32" y="300"/>
                    <a:pt x="0" y="144"/>
                    <a:pt x="64" y="72"/>
                  </a:cubicBezTo>
                  <a:cubicBezTo>
                    <a:pt x="128" y="0"/>
                    <a:pt x="384" y="32"/>
                    <a:pt x="448" y="2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13" name="Picture 17"/>
          <p:cNvPicPr>
            <a:picLocks noChangeAspect="1" noChangeArrowheads="1"/>
          </p:cNvPicPr>
          <p:nvPr/>
        </p:nvPicPr>
        <p:blipFill>
          <a:blip r:embed="rId2" cstate="print"/>
          <a:srcRect l="32283" t="58047" r="33858" b="5013"/>
          <a:stretch>
            <a:fillRect/>
          </a:stretch>
        </p:blipFill>
        <p:spPr bwMode="auto">
          <a:xfrm>
            <a:off x="6189844" y="3727938"/>
            <a:ext cx="2714625" cy="2209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197303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70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103950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1867520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89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71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66039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1867520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98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72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66039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2215253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32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73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561794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2215253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08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74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561794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2562986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020506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9493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75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561794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2897836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020506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4341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76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6169352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2897836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020506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7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825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6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77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0533782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2897836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020506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7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8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825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57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78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0533782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2897836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020506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7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8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825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-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530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79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753340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2897836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020506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7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8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825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 -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1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3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Stacks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006600"/>
                </a:solidFill>
              </a:rPr>
              <a:t>Summary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Abstract Data </a:t>
            </a:r>
            <a:r>
              <a:rPr lang="en-US" dirty="0" smtClean="0"/>
              <a:t>Type (ADT)</a:t>
            </a:r>
          </a:p>
          <a:p>
            <a:r>
              <a:rPr lang="en-US" dirty="0" smtClean="0"/>
              <a:t>Logical Data Structure</a:t>
            </a:r>
          </a:p>
          <a:p>
            <a:r>
              <a:rPr lang="en-US" dirty="0" smtClean="0"/>
              <a:t>Linear Data Structure</a:t>
            </a:r>
          </a:p>
          <a:p>
            <a:r>
              <a:rPr lang="en-US" dirty="0" smtClean="0"/>
              <a:t>Homogeneous</a:t>
            </a:r>
          </a:p>
          <a:p>
            <a:r>
              <a:rPr lang="en-US" dirty="0" smtClean="0"/>
              <a:t>Accessible only from one end </a:t>
            </a:r>
            <a:r>
              <a:rPr lang="en-US" dirty="0" err="1" smtClean="0"/>
              <a:t>i</a:t>
            </a:r>
            <a:r>
              <a:rPr lang="en-US" dirty="0" smtClean="0"/>
              <a:t>. e. Top</a:t>
            </a:r>
          </a:p>
          <a:p>
            <a:r>
              <a:rPr lang="en-US" dirty="0" smtClean="0"/>
              <a:t>Access policy is LIFO</a:t>
            </a:r>
          </a:p>
          <a:p>
            <a:r>
              <a:rPr lang="en-US" dirty="0" smtClean="0"/>
              <a:t>Implemented using Arrays or Linked List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9" name="Group 53"/>
          <p:cNvGrpSpPr>
            <a:grpSpLocks/>
          </p:cNvGrpSpPr>
          <p:nvPr/>
        </p:nvGrpSpPr>
        <p:grpSpPr bwMode="auto">
          <a:xfrm>
            <a:off x="7539452" y="1153850"/>
            <a:ext cx="1501519" cy="1412319"/>
            <a:chOff x="6761162" y="4486275"/>
            <a:chExt cx="1676400" cy="1866900"/>
          </a:xfrm>
        </p:grpSpPr>
        <p:sp>
          <p:nvSpPr>
            <p:cNvPr id="10" name="AutoShape 41"/>
            <p:cNvSpPr>
              <a:spLocks noChangeArrowheads="1"/>
            </p:cNvSpPr>
            <p:nvPr/>
          </p:nvSpPr>
          <p:spPr bwMode="auto">
            <a:xfrm>
              <a:off x="7065962" y="4981575"/>
              <a:ext cx="1219200" cy="13716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1" name="Freeform 42"/>
            <p:cNvSpPr>
              <a:spLocks/>
            </p:cNvSpPr>
            <p:nvPr/>
          </p:nvSpPr>
          <p:spPr bwMode="auto">
            <a:xfrm>
              <a:off x="6761162" y="4575175"/>
              <a:ext cx="723900" cy="635000"/>
            </a:xfrm>
            <a:custGeom>
              <a:avLst/>
              <a:gdLst>
                <a:gd name="T0" fmla="*/ 0 w 456"/>
                <a:gd name="T1" fmla="*/ 2147483647 h 400"/>
                <a:gd name="T2" fmla="*/ 2147483647 w 456"/>
                <a:gd name="T3" fmla="*/ 2147483647 h 400"/>
                <a:gd name="T4" fmla="*/ 2147483647 w 456"/>
                <a:gd name="T5" fmla="*/ 2147483647 h 400"/>
                <a:gd name="T6" fmla="*/ 0 60000 65536"/>
                <a:gd name="T7" fmla="*/ 0 60000 65536"/>
                <a:gd name="T8" fmla="*/ 0 60000 65536"/>
                <a:gd name="T9" fmla="*/ 0 w 456"/>
                <a:gd name="T10" fmla="*/ 0 h 400"/>
                <a:gd name="T11" fmla="*/ 456 w 456"/>
                <a:gd name="T12" fmla="*/ 400 h 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6" h="400">
                  <a:moveTo>
                    <a:pt x="0" y="16"/>
                  </a:moveTo>
                  <a:cubicBezTo>
                    <a:pt x="156" y="8"/>
                    <a:pt x="312" y="0"/>
                    <a:pt x="384" y="64"/>
                  </a:cubicBezTo>
                  <a:cubicBezTo>
                    <a:pt x="456" y="128"/>
                    <a:pt x="424" y="344"/>
                    <a:pt x="432" y="40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Freeform 43"/>
            <p:cNvSpPr>
              <a:spLocks/>
            </p:cNvSpPr>
            <p:nvPr/>
          </p:nvSpPr>
          <p:spPr bwMode="auto">
            <a:xfrm>
              <a:off x="7726362" y="4486275"/>
              <a:ext cx="711200" cy="723900"/>
            </a:xfrm>
            <a:custGeom>
              <a:avLst/>
              <a:gdLst>
                <a:gd name="T0" fmla="*/ 2147483647 w 448"/>
                <a:gd name="T1" fmla="*/ 2147483647 h 456"/>
                <a:gd name="T2" fmla="*/ 2147483647 w 448"/>
                <a:gd name="T3" fmla="*/ 2147483647 h 456"/>
                <a:gd name="T4" fmla="*/ 2147483647 w 448"/>
                <a:gd name="T5" fmla="*/ 2147483647 h 456"/>
                <a:gd name="T6" fmla="*/ 0 60000 65536"/>
                <a:gd name="T7" fmla="*/ 0 60000 65536"/>
                <a:gd name="T8" fmla="*/ 0 60000 65536"/>
                <a:gd name="T9" fmla="*/ 0 w 448"/>
                <a:gd name="T10" fmla="*/ 0 h 456"/>
                <a:gd name="T11" fmla="*/ 448 w 448"/>
                <a:gd name="T12" fmla="*/ 456 h 4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48" h="456">
                  <a:moveTo>
                    <a:pt x="64" y="456"/>
                  </a:moveTo>
                  <a:cubicBezTo>
                    <a:pt x="32" y="300"/>
                    <a:pt x="0" y="144"/>
                    <a:pt x="64" y="72"/>
                  </a:cubicBezTo>
                  <a:cubicBezTo>
                    <a:pt x="128" y="0"/>
                    <a:pt x="384" y="32"/>
                    <a:pt x="448" y="2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246365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80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753340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3631934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020506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88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81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948523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3631934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020506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51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82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948523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4018304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020506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75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83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065456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4018304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020506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99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84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9932609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4018304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020506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1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59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85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9932609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4018304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020506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1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*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09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86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169272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4018304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020506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1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*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27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87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169272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4391795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020506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89817"/>
              </p:ext>
            </p:extLst>
          </p:nvPr>
        </p:nvGraphicFramePr>
        <p:xfrm>
          <a:off x="3646873" y="2581252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183490" y="4827427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1250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88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169272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4816800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020506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89817"/>
              </p:ext>
            </p:extLst>
          </p:nvPr>
        </p:nvGraphicFramePr>
        <p:xfrm>
          <a:off x="3646873" y="2581252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183490" y="4827427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8400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89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132005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4816800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020506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89817"/>
              </p:ext>
            </p:extLst>
          </p:nvPr>
        </p:nvGraphicFramePr>
        <p:xfrm>
          <a:off x="3646873" y="2581252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183490" y="4827427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7570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STACKS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9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2800" dirty="0" smtClean="0"/>
              <a:t>Basic Operations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2800" dirty="0" smtClean="0"/>
              <a:t>&amp;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2800" dirty="0" smtClean="0"/>
              <a:t>Its Use</a:t>
            </a:r>
          </a:p>
        </p:txBody>
      </p:sp>
    </p:spTree>
    <p:extLst>
      <p:ext uri="{BB962C8B-B14F-4D97-AF65-F5344CB8AC3E}">
        <p14:creationId xmlns:p14="http://schemas.microsoft.com/office/powerpoint/2010/main" val="356583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90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484208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4816800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020506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3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89817"/>
              </p:ext>
            </p:extLst>
          </p:nvPr>
        </p:nvGraphicFramePr>
        <p:xfrm>
          <a:off x="3646873" y="2581252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183490" y="4827427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5273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91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484208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4816800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020506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3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9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+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89817"/>
              </p:ext>
            </p:extLst>
          </p:nvPr>
        </p:nvGraphicFramePr>
        <p:xfrm>
          <a:off x="3646873" y="2581252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183490" y="4827427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8497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92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218700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4816800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020506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768960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 6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527" y="5754708"/>
            <a:ext cx="43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3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1693" y="5754708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=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1168" y="5754708"/>
            <a:ext cx="4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9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89409" y="5754708"/>
            <a:ext cx="5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+</a:t>
            </a:r>
            <a:endParaRPr lang="en-US" b="1" dirty="0">
              <a:solidFill>
                <a:srgbClr val="0066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89817"/>
              </p:ext>
            </p:extLst>
          </p:nvPr>
        </p:nvGraphicFramePr>
        <p:xfrm>
          <a:off x="3646873" y="2581252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183490" y="4827427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5354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93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218700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5344834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020506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89817"/>
              </p:ext>
            </p:extLst>
          </p:nvPr>
        </p:nvGraphicFramePr>
        <p:xfrm>
          <a:off x="3646873" y="2581252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183490" y="4827427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6348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94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r>
              <a:rPr lang="en-US" b="1" dirty="0" smtClean="0"/>
              <a:t>3 8 7   -    6 *    +            </a:t>
            </a:r>
            <a:r>
              <a:rPr lang="en-US" sz="2700" b="1" dirty="0" smtClean="0">
                <a:solidFill>
                  <a:srgbClr val="006600"/>
                </a:solidFill>
              </a:rPr>
              <a:t>Example 02</a:t>
            </a:r>
            <a:endParaRPr lang="en-US" sz="2700" dirty="0">
              <a:solidFill>
                <a:srgbClr val="0066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37136" y="1869646"/>
            <a:ext cx="2150772" cy="369332"/>
            <a:chOff x="2846232" y="1869646"/>
            <a:chExt cx="215077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2846232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2153" y="1869646"/>
              <a:ext cx="334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659285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Minus 11"/>
          <p:cNvSpPr/>
          <p:nvPr/>
        </p:nvSpPr>
        <p:spPr>
          <a:xfrm flipV="1">
            <a:off x="5344834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020506"/>
              </p:ext>
            </p:extLst>
          </p:nvPr>
        </p:nvGraphicFramePr>
        <p:xfrm>
          <a:off x="1459610" y="2583400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6227" y="4829575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89817"/>
              </p:ext>
            </p:extLst>
          </p:nvPr>
        </p:nvGraphicFramePr>
        <p:xfrm>
          <a:off x="3646873" y="2581252"/>
          <a:ext cx="1476777" cy="2225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183490" y="4827427"/>
            <a:ext cx="38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696657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Result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2382594" y="5584271"/>
            <a:ext cx="20863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9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488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95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659285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70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96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659285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1352376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11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97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540143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1352376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67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98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540143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1764500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05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99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</p:spPr>
        <p:txBody>
          <a:bodyPr>
            <a:normAutofit/>
          </a:bodyPr>
          <a:lstStyle/>
          <a:p>
            <a:pPr algn="r"/>
            <a:r>
              <a:rPr lang="en-US" sz="2700" b="1" dirty="0" smtClean="0">
                <a:solidFill>
                  <a:srgbClr val="006600"/>
                </a:solidFill>
              </a:rPr>
              <a:t>Example 03</a:t>
            </a:r>
            <a:endParaRPr lang="en-US" sz="2700" dirty="0">
              <a:solidFill>
                <a:srgbClr val="0066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574584"/>
              </p:ext>
            </p:extLst>
          </p:nvPr>
        </p:nvGraphicFramePr>
        <p:xfrm>
          <a:off x="7394861" y="3567488"/>
          <a:ext cx="1476777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76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85079"/>
              </p:ext>
            </p:extLst>
          </p:nvPr>
        </p:nvGraphicFramePr>
        <p:xfrm>
          <a:off x="1365162" y="5228824"/>
          <a:ext cx="4726545" cy="9953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26545"/>
              </a:tblGrid>
              <a:tr h="448762"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Calculations</a:t>
                      </a:r>
                      <a:endParaRPr lang="en-US" dirty="0"/>
                    </a:p>
                  </a:txBody>
                  <a:tcPr/>
                </a:tc>
              </a:tr>
              <a:tr h="5465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219063"/>
            <a:ext cx="5546501" cy="595816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flipV="1">
            <a:off x="1764500" y="1869646"/>
            <a:ext cx="257576" cy="55757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60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3344</TotalTime>
  <Words>6871</Words>
  <Application>Microsoft Office PowerPoint</Application>
  <PresentationFormat>On-screen Show (4:3)</PresentationFormat>
  <Paragraphs>3681</Paragraphs>
  <Slides>273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273</vt:i4>
      </vt:variant>
    </vt:vector>
  </HeadingPairs>
  <TitlesOfParts>
    <vt:vector size="281" baseType="lpstr">
      <vt:lpstr>Arial</vt:lpstr>
      <vt:lpstr>Calibri</vt:lpstr>
      <vt:lpstr>Courier New</vt:lpstr>
      <vt:lpstr>Georgia</vt:lpstr>
      <vt:lpstr>Symbol</vt:lpstr>
      <vt:lpstr>Wingdings</vt:lpstr>
      <vt:lpstr>Office Theme</vt:lpstr>
      <vt:lpstr>Equation</vt:lpstr>
      <vt:lpstr>PowerPoint Presentation</vt:lpstr>
      <vt:lpstr>STACKS</vt:lpstr>
      <vt:lpstr>Stacks - Introduction</vt:lpstr>
      <vt:lpstr>Stacks - Introduction</vt:lpstr>
      <vt:lpstr>Stacks - Introduction</vt:lpstr>
      <vt:lpstr>Stacks - Introduction</vt:lpstr>
      <vt:lpstr>Stacks - Introduction</vt:lpstr>
      <vt:lpstr>Stacks – Summary</vt:lpstr>
      <vt:lpstr>STACKS</vt:lpstr>
      <vt:lpstr>Stacks – Basic Operation</vt:lpstr>
      <vt:lpstr>Stacks – Basic Operation</vt:lpstr>
      <vt:lpstr>Stacks – Basic Operation</vt:lpstr>
      <vt:lpstr>Stacks – Basic Operation</vt:lpstr>
      <vt:lpstr>Stacks – Basic Operation</vt:lpstr>
      <vt:lpstr>Stacks – Basic Operation</vt:lpstr>
      <vt:lpstr>Stacks – Usability</vt:lpstr>
      <vt:lpstr>STACKS</vt:lpstr>
      <vt:lpstr>Applications - Introduction</vt:lpstr>
      <vt:lpstr>Applications - Introduction</vt:lpstr>
      <vt:lpstr>Applications - Introduction</vt:lpstr>
      <vt:lpstr>Applications - Introduction</vt:lpstr>
      <vt:lpstr>STACK Applications</vt:lpstr>
      <vt:lpstr>Applications – Postfix Evaluation</vt:lpstr>
      <vt:lpstr>Applications – Evaluating Postfix</vt:lpstr>
      <vt:lpstr>5 3 * 2 + 6 4 * +</vt:lpstr>
      <vt:lpstr>Postfix Evaluation – Summary</vt:lpstr>
      <vt:lpstr>Postfix Evaluation 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7 8 10   3 2 * -    / - 10    + Example 01</vt:lpstr>
      <vt:lpstr>3 8 7   -    6 *    +            Example 02</vt:lpstr>
      <vt:lpstr>3 8 7   -    6 *    +            Example 02</vt:lpstr>
      <vt:lpstr>3 8 7   -    6 *    +            Example 02</vt:lpstr>
      <vt:lpstr>3 8 7   -    6 *    +            Example 02</vt:lpstr>
      <vt:lpstr>3 8 7   -    6 *    +            Example 02</vt:lpstr>
      <vt:lpstr>3 8 7   -    6 *    +            Example 02</vt:lpstr>
      <vt:lpstr>3 8 7   -    6 *    +            Example 02</vt:lpstr>
      <vt:lpstr>3 8 7   -    6 *    +            Example 02</vt:lpstr>
      <vt:lpstr>3 8 7   -    6 *    +            Example 02</vt:lpstr>
      <vt:lpstr>3 8 7   -    6 *    +            Example 02</vt:lpstr>
      <vt:lpstr>3 8 7   -    6 *    +            Example 02</vt:lpstr>
      <vt:lpstr>3 8 7   -    6 *    +            Example 02</vt:lpstr>
      <vt:lpstr>3 8 7   -    6 *    +            Example 02</vt:lpstr>
      <vt:lpstr>3 8 7   -    6 *    +            Example 02</vt:lpstr>
      <vt:lpstr>3 8 7   -    6 *    +            Example 02</vt:lpstr>
      <vt:lpstr>3 8 7   -    6 *    +            Example 02</vt:lpstr>
      <vt:lpstr>3 8 7   -    6 *    +            Example 02</vt:lpstr>
      <vt:lpstr>3 8 7   -    6 *    +            Example 02</vt:lpstr>
      <vt:lpstr>3 8 7   -    6 *    +            Example 02</vt:lpstr>
      <vt:lpstr>3 8 7   -    6 *    +            Example 02</vt:lpstr>
      <vt:lpstr>3 8 7   -    6 *    +            Example 02</vt:lpstr>
      <vt:lpstr>3 8 7   -    6 *    +            Example 02</vt:lpstr>
      <vt:lpstr>3 8 7   -    6 *    +            Example 02</vt:lpstr>
      <vt:lpstr>3 8 7   -    6 *    +            Example 02</vt:lpstr>
      <vt:lpstr>3 8 7   -    6 *    +            Example 02</vt:lpstr>
      <vt:lpstr>3 8 7   -    6 *    +            Example 02</vt:lpstr>
      <vt:lpstr>3 8 7   -    6 *    +            Example 02</vt:lpstr>
      <vt:lpstr>3 8 7   -    6 *    +            Example 02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Example 03</vt:lpstr>
      <vt:lpstr>STACK Applications</vt:lpstr>
      <vt:lpstr>Infix to Postfix – Introduction</vt:lpstr>
      <vt:lpstr>Infix to Postfix – Rules</vt:lpstr>
      <vt:lpstr>Infix to Postfix – Rules</vt:lpstr>
      <vt:lpstr>5 * 3 + 2 + 6 * 4</vt:lpstr>
      <vt:lpstr>Infix to Postfix – Summary</vt:lpstr>
      <vt:lpstr>Infix to Postfix </vt:lpstr>
      <vt:lpstr>Infix to Postfix – Example 01</vt:lpstr>
      <vt:lpstr>Infix to Postfix – Example 01</vt:lpstr>
      <vt:lpstr>Infix to Postfix – Example 01</vt:lpstr>
      <vt:lpstr>Infix to Postfix – Example 01</vt:lpstr>
      <vt:lpstr>Infix to Postfix – Example 01</vt:lpstr>
      <vt:lpstr>Infix to Postfix – Example 01</vt:lpstr>
      <vt:lpstr>Infix to Postfix – Example 01</vt:lpstr>
      <vt:lpstr>Infix to Postfix – Example 01</vt:lpstr>
      <vt:lpstr>Infix to Postfix – Example 01</vt:lpstr>
      <vt:lpstr>Infix to Postfix – Example 01</vt:lpstr>
      <vt:lpstr>Infix to Postfix – Example 01</vt:lpstr>
      <vt:lpstr>Infix to Postfix – Example 01</vt:lpstr>
      <vt:lpstr>Infix to Postfix – Example 01</vt:lpstr>
      <vt:lpstr>Infix to Postfix – Example 01</vt:lpstr>
      <vt:lpstr>Infix to Postfix – Example 01</vt:lpstr>
      <vt:lpstr>Infix to Postfix – Example 01</vt:lpstr>
      <vt:lpstr>Infix to Postfix – Example 01</vt:lpstr>
      <vt:lpstr>Infix to Postfix – Example 01</vt:lpstr>
      <vt:lpstr>Infix to Postfix – Example 01</vt:lpstr>
      <vt:lpstr>Infix to Postfix – Example 01</vt:lpstr>
      <vt:lpstr>Infix to Postfix – Example 01</vt:lpstr>
      <vt:lpstr>Infix to Postfix – Example 01</vt:lpstr>
      <vt:lpstr>Infix to Postfix – Example 01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02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Infix to Postfix – Example 03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Asim Umair</cp:lastModifiedBy>
  <cp:revision>527</cp:revision>
  <dcterms:created xsi:type="dcterms:W3CDTF">2019-05-22T20:50:59Z</dcterms:created>
  <dcterms:modified xsi:type="dcterms:W3CDTF">2019-10-16T16:21:27Z</dcterms:modified>
</cp:coreProperties>
</file>