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44"/>
  </p:notesMasterIdLst>
  <p:sldIdLst>
    <p:sldId id="505" r:id="rId2"/>
    <p:sldId id="507" r:id="rId3"/>
    <p:sldId id="508" r:id="rId4"/>
    <p:sldId id="509" r:id="rId5"/>
    <p:sldId id="789" r:id="rId6"/>
    <p:sldId id="790" r:id="rId7"/>
    <p:sldId id="791" r:id="rId8"/>
    <p:sldId id="795" r:id="rId9"/>
    <p:sldId id="792" r:id="rId10"/>
    <p:sldId id="793" r:id="rId11"/>
    <p:sldId id="802" r:id="rId12"/>
    <p:sldId id="801" r:id="rId13"/>
    <p:sldId id="796" r:id="rId14"/>
    <p:sldId id="797" r:id="rId15"/>
    <p:sldId id="798" r:id="rId16"/>
    <p:sldId id="799" r:id="rId17"/>
    <p:sldId id="800" r:id="rId18"/>
    <p:sldId id="803" r:id="rId19"/>
    <p:sldId id="808" r:id="rId20"/>
    <p:sldId id="811" r:id="rId21"/>
    <p:sldId id="804" r:id="rId22"/>
    <p:sldId id="805" r:id="rId23"/>
    <p:sldId id="806" r:id="rId24"/>
    <p:sldId id="807" r:id="rId25"/>
    <p:sldId id="809" r:id="rId26"/>
    <p:sldId id="810" r:id="rId27"/>
    <p:sldId id="841" r:id="rId28"/>
    <p:sldId id="812" r:id="rId29"/>
    <p:sldId id="814" r:id="rId30"/>
    <p:sldId id="813" r:id="rId31"/>
    <p:sldId id="815" r:id="rId32"/>
    <p:sldId id="842" r:id="rId33"/>
    <p:sldId id="843" r:id="rId34"/>
    <p:sldId id="844" r:id="rId35"/>
    <p:sldId id="845" r:id="rId36"/>
    <p:sldId id="849" r:id="rId37"/>
    <p:sldId id="846" r:id="rId38"/>
    <p:sldId id="847" r:id="rId39"/>
    <p:sldId id="848" r:id="rId40"/>
    <p:sldId id="850" r:id="rId41"/>
    <p:sldId id="851" r:id="rId42"/>
    <p:sldId id="506" r:id="rId4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06600"/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505E3EF-67EA-436B-97B2-0124C06EBD24}" styleName="Medium Style 4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16D9F66E-5EB9-4882-86FB-DCBF35E3C3E4}" styleName="Medium Style 4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42" d="100"/>
          <a:sy n="42" d="100"/>
        </p:scale>
        <p:origin x="-35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ableStyles" Target="tableStyles.xml"/></Relationships>
</file>

<file path=ppt/diagrams/_rels/data1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jpg"/></Relationships>
</file>

<file path=ppt/diagrams/_rels/data2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jpg"/></Relationships>
</file>

<file path=ppt/diagram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jpg"/></Relationships>
</file>

<file path=ppt/diagrams/_rels/drawing2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jp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16C78C8-E966-4B7E-8D03-C3617DCE2AE7}" type="doc">
      <dgm:prSet loTypeId="urn:microsoft.com/office/officeart/2005/8/layout/vList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160298CF-D651-4443-B55A-DF5768370C12}">
      <dgm:prSet custT="1"/>
      <dgm:spPr/>
      <dgm:t>
        <a:bodyPr/>
        <a:lstStyle/>
        <a:p>
          <a:pPr rtl="0"/>
          <a:r>
            <a:rPr lang="en-US" sz="2000" b="1" i="0" dirty="0" smtClean="0">
              <a:latin typeface="+mj-lt"/>
            </a:rPr>
            <a:t>O my Lord! Expand for me my chest [with assurance] and ease for me my task and untie the knot from my tongue that they may understand my speech. </a:t>
          </a:r>
          <a:r>
            <a:rPr lang="en-US" sz="2000" b="1" i="0" dirty="0" smtClean="0">
              <a:solidFill>
                <a:srgbClr val="FFFF00"/>
              </a:solidFill>
            </a:rPr>
            <a:t>(Quran 20 : 25-28)</a:t>
          </a:r>
          <a:endParaRPr lang="en-US" sz="2000" b="1" dirty="0">
            <a:solidFill>
              <a:srgbClr val="FFFF00"/>
            </a:solidFill>
            <a:latin typeface="+mj-lt"/>
          </a:endParaRPr>
        </a:p>
      </dgm:t>
    </dgm:pt>
    <dgm:pt modelId="{94D4A7AF-7DD5-4972-8AFE-63E5241EBC78}" type="parTrans" cxnId="{035C481D-78C9-4B0B-AFBB-5159B2FBB74E}">
      <dgm:prSet/>
      <dgm:spPr/>
      <dgm:t>
        <a:bodyPr/>
        <a:lstStyle/>
        <a:p>
          <a:endParaRPr lang="en-US"/>
        </a:p>
      </dgm:t>
    </dgm:pt>
    <dgm:pt modelId="{49F4A85F-A4DA-4A47-A43A-2382483BB2DD}" type="sibTrans" cxnId="{035C481D-78C9-4B0B-AFBB-5159B2FBB74E}">
      <dgm:prSet/>
      <dgm:spPr/>
      <dgm:t>
        <a:bodyPr/>
        <a:lstStyle/>
        <a:p>
          <a:endParaRPr lang="en-US"/>
        </a:p>
      </dgm:t>
    </dgm:pt>
    <dgm:pt modelId="{E8A93B39-86E4-4E2D-ADB5-63BB251ED922}" type="pres">
      <dgm:prSet presAssocID="{816C78C8-E966-4B7E-8D03-C3617DCE2AE7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BD7346C7-6971-492F-9741-DB24D68F8AC9}" type="pres">
      <dgm:prSet presAssocID="{160298CF-D651-4443-B55A-DF5768370C12}" presName="composite" presStyleCnt="0"/>
      <dgm:spPr/>
    </dgm:pt>
    <dgm:pt modelId="{CDEFADC2-8A87-4F86-99C7-5152EDF32688}" type="pres">
      <dgm:prSet presAssocID="{160298CF-D651-4443-B55A-DF5768370C12}" presName="imgShp" presStyleLbl="fgImgPlace1" presStyleIdx="0" presStyleCnt="1" custLinFactNeighborX="-2524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9000" r="-39000"/>
          </a:stretch>
        </a:blipFill>
      </dgm:spPr>
      <dgm:t>
        <a:bodyPr/>
        <a:lstStyle/>
        <a:p>
          <a:endParaRPr lang="en-US"/>
        </a:p>
      </dgm:t>
    </dgm:pt>
    <dgm:pt modelId="{D2C15A2E-F265-4E83-96D0-995A90E88EBF}" type="pres">
      <dgm:prSet presAssocID="{160298CF-D651-4443-B55A-DF5768370C12}" presName="txShp" presStyleLbl="node1" presStyleIdx="0" presStyleCnt="1" custScaleX="129448" custLinFactNeighborX="26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35C481D-78C9-4B0B-AFBB-5159B2FBB74E}" srcId="{816C78C8-E966-4B7E-8D03-C3617DCE2AE7}" destId="{160298CF-D651-4443-B55A-DF5768370C12}" srcOrd="0" destOrd="0" parTransId="{94D4A7AF-7DD5-4972-8AFE-63E5241EBC78}" sibTransId="{49F4A85F-A4DA-4A47-A43A-2382483BB2DD}"/>
    <dgm:cxn modelId="{A7FA9557-86F3-4D6C-8926-9E21206F3345}" type="presOf" srcId="{160298CF-D651-4443-B55A-DF5768370C12}" destId="{D2C15A2E-F265-4E83-96D0-995A90E88EBF}" srcOrd="0" destOrd="0" presId="urn:microsoft.com/office/officeart/2005/8/layout/vList3"/>
    <dgm:cxn modelId="{058BDB4F-FA6B-4686-A4DF-0DE2C4EBB019}" type="presOf" srcId="{816C78C8-E966-4B7E-8D03-C3617DCE2AE7}" destId="{E8A93B39-86E4-4E2D-ADB5-63BB251ED922}" srcOrd="0" destOrd="0" presId="urn:microsoft.com/office/officeart/2005/8/layout/vList3"/>
    <dgm:cxn modelId="{6F4FF8CA-D1DA-4F77-95EC-1F56E919DB6B}" type="presParOf" srcId="{E8A93B39-86E4-4E2D-ADB5-63BB251ED922}" destId="{BD7346C7-6971-492F-9741-DB24D68F8AC9}" srcOrd="0" destOrd="0" presId="urn:microsoft.com/office/officeart/2005/8/layout/vList3"/>
    <dgm:cxn modelId="{F8A3E962-A0CC-4123-BB6A-F56CD71F4FF7}" type="presParOf" srcId="{BD7346C7-6971-492F-9741-DB24D68F8AC9}" destId="{CDEFADC2-8A87-4F86-99C7-5152EDF32688}" srcOrd="0" destOrd="0" presId="urn:microsoft.com/office/officeart/2005/8/layout/vList3"/>
    <dgm:cxn modelId="{3C23B0F5-3822-4775-836D-A4482142C670}" type="presParOf" srcId="{BD7346C7-6971-492F-9741-DB24D68F8AC9}" destId="{D2C15A2E-F265-4E83-96D0-995A90E88EBF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16C78C8-E966-4B7E-8D03-C3617DCE2AE7}" type="doc">
      <dgm:prSet loTypeId="urn:microsoft.com/office/officeart/2005/8/layout/vList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160298CF-D651-4443-B55A-DF5768370C12}">
      <dgm:prSet custT="1"/>
      <dgm:spPr/>
      <dgm:t>
        <a:bodyPr/>
        <a:lstStyle/>
        <a:p>
          <a:pPr rtl="0"/>
          <a:r>
            <a:rPr lang="en-US" sz="2800" b="0" i="0" dirty="0" smtClean="0"/>
            <a:t>Allah (Alone) is Sufficient for us, and He is the Best Disposer of affairs (for us).</a:t>
          </a:r>
          <a:r>
            <a:rPr lang="en-US" sz="1800" b="1" i="0" dirty="0" smtClean="0">
              <a:solidFill>
                <a:srgbClr val="FFFF00"/>
              </a:solidFill>
            </a:rPr>
            <a:t>(Quran 3 : 173)</a:t>
          </a:r>
          <a:endParaRPr lang="en-US" sz="2800" b="1" dirty="0">
            <a:solidFill>
              <a:srgbClr val="FFFF00"/>
            </a:solidFill>
          </a:endParaRPr>
        </a:p>
      </dgm:t>
    </dgm:pt>
    <dgm:pt modelId="{94D4A7AF-7DD5-4972-8AFE-63E5241EBC78}" type="parTrans" cxnId="{035C481D-78C9-4B0B-AFBB-5159B2FBB74E}">
      <dgm:prSet/>
      <dgm:spPr/>
      <dgm:t>
        <a:bodyPr/>
        <a:lstStyle/>
        <a:p>
          <a:endParaRPr lang="en-US"/>
        </a:p>
      </dgm:t>
    </dgm:pt>
    <dgm:pt modelId="{49F4A85F-A4DA-4A47-A43A-2382483BB2DD}" type="sibTrans" cxnId="{035C481D-78C9-4B0B-AFBB-5159B2FBB74E}">
      <dgm:prSet/>
      <dgm:spPr/>
      <dgm:t>
        <a:bodyPr/>
        <a:lstStyle/>
        <a:p>
          <a:endParaRPr lang="en-US"/>
        </a:p>
      </dgm:t>
    </dgm:pt>
    <dgm:pt modelId="{E8A93B39-86E4-4E2D-ADB5-63BB251ED922}" type="pres">
      <dgm:prSet presAssocID="{816C78C8-E966-4B7E-8D03-C3617DCE2AE7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BD7346C7-6971-492F-9741-DB24D68F8AC9}" type="pres">
      <dgm:prSet presAssocID="{160298CF-D651-4443-B55A-DF5768370C12}" presName="composite" presStyleCnt="0"/>
      <dgm:spPr/>
    </dgm:pt>
    <dgm:pt modelId="{CDEFADC2-8A87-4F86-99C7-5152EDF32688}" type="pres">
      <dgm:prSet presAssocID="{160298CF-D651-4443-B55A-DF5768370C12}" presName="imgShp" presStyleLbl="fgImgPlace1" presStyleIdx="0" presStyleCnt="1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9000" r="-39000"/>
          </a:stretch>
        </a:blipFill>
      </dgm:spPr>
    </dgm:pt>
    <dgm:pt modelId="{D2C15A2E-F265-4E83-96D0-995A90E88EBF}" type="pres">
      <dgm:prSet presAssocID="{160298CF-D651-4443-B55A-DF5768370C12}" presName="txShp" presStyleLbl="node1" presStyleIdx="0" presStyleCnt="1" custLinFactNeighborX="26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35C481D-78C9-4B0B-AFBB-5159B2FBB74E}" srcId="{816C78C8-E966-4B7E-8D03-C3617DCE2AE7}" destId="{160298CF-D651-4443-B55A-DF5768370C12}" srcOrd="0" destOrd="0" parTransId="{94D4A7AF-7DD5-4972-8AFE-63E5241EBC78}" sibTransId="{49F4A85F-A4DA-4A47-A43A-2382483BB2DD}"/>
    <dgm:cxn modelId="{117F1E3B-BE58-4BB3-9D6D-A081111744C8}" type="presOf" srcId="{160298CF-D651-4443-B55A-DF5768370C12}" destId="{D2C15A2E-F265-4E83-96D0-995A90E88EBF}" srcOrd="0" destOrd="0" presId="urn:microsoft.com/office/officeart/2005/8/layout/vList3"/>
    <dgm:cxn modelId="{D5A5DC0B-DE72-494B-98C1-9C491B8A06D1}" type="presOf" srcId="{816C78C8-E966-4B7E-8D03-C3617DCE2AE7}" destId="{E8A93B39-86E4-4E2D-ADB5-63BB251ED922}" srcOrd="0" destOrd="0" presId="urn:microsoft.com/office/officeart/2005/8/layout/vList3"/>
    <dgm:cxn modelId="{66B2A65E-F824-49F2-BC3B-D7D03AACE765}" type="presParOf" srcId="{E8A93B39-86E4-4E2D-ADB5-63BB251ED922}" destId="{BD7346C7-6971-492F-9741-DB24D68F8AC9}" srcOrd="0" destOrd="0" presId="urn:microsoft.com/office/officeart/2005/8/layout/vList3"/>
    <dgm:cxn modelId="{6CB1909F-B00D-44D2-BDFB-9673E8792B00}" type="presParOf" srcId="{BD7346C7-6971-492F-9741-DB24D68F8AC9}" destId="{CDEFADC2-8A87-4F86-99C7-5152EDF32688}" srcOrd="0" destOrd="0" presId="urn:microsoft.com/office/officeart/2005/8/layout/vList3"/>
    <dgm:cxn modelId="{8A402C9D-48EB-4398-BDD4-B8E0AD4FA998}" type="presParOf" srcId="{BD7346C7-6971-492F-9741-DB24D68F8AC9}" destId="{D2C15A2E-F265-4E83-96D0-995A90E88EBF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2C15A2E-F265-4E83-96D0-995A90E88EBF}">
      <dsp:nvSpPr>
        <dsp:cNvPr id="0" name=""/>
        <dsp:cNvSpPr/>
      </dsp:nvSpPr>
      <dsp:spPr>
        <a:xfrm rot="10800000">
          <a:off x="613275" y="0"/>
          <a:ext cx="6420832" cy="1785471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87343" tIns="76200" rIns="14224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i="0" kern="1200" dirty="0" smtClean="0">
              <a:latin typeface="+mj-lt"/>
            </a:rPr>
            <a:t>O my Lord! Expand for me my chest [with assurance] and ease for me my task and untie the knot from my tongue that they may understand my speech. </a:t>
          </a:r>
          <a:r>
            <a:rPr lang="en-US" sz="2000" b="1" i="0" kern="1200" dirty="0" smtClean="0">
              <a:solidFill>
                <a:srgbClr val="FFFF00"/>
              </a:solidFill>
            </a:rPr>
            <a:t>(Quran 20 : 25-28)</a:t>
          </a:r>
          <a:endParaRPr lang="en-US" sz="2000" b="1" kern="1200" dirty="0">
            <a:solidFill>
              <a:srgbClr val="FFFF00"/>
            </a:solidFill>
            <a:latin typeface="+mj-lt"/>
          </a:endParaRPr>
        </a:p>
      </dsp:txBody>
      <dsp:txXfrm rot="10800000">
        <a:off x="1059643" y="0"/>
        <a:ext cx="5974464" cy="1785471"/>
      </dsp:txXfrm>
    </dsp:sp>
    <dsp:sp modelId="{CDEFADC2-8A87-4F86-99C7-5152EDF32688}">
      <dsp:nvSpPr>
        <dsp:cNvPr id="0" name=""/>
        <dsp:cNvSpPr/>
      </dsp:nvSpPr>
      <dsp:spPr>
        <a:xfrm>
          <a:off x="0" y="0"/>
          <a:ext cx="1785471" cy="1785471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9000" r="-39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2C15A2E-F265-4E83-96D0-995A90E88EBF}">
      <dsp:nvSpPr>
        <dsp:cNvPr id="0" name=""/>
        <dsp:cNvSpPr/>
      </dsp:nvSpPr>
      <dsp:spPr>
        <a:xfrm rot="10800000">
          <a:off x="2179960" y="0"/>
          <a:ext cx="6698546" cy="1900462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051" tIns="106680" rIns="199136" bIns="106680" numCol="1" spcCol="1270" anchor="ctr" anchorCtr="0">
          <a:noAutofit/>
        </a:bodyPr>
        <a:lstStyle/>
        <a:p>
          <a:pPr lvl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b="0" i="0" kern="1200" dirty="0" smtClean="0"/>
            <a:t>Allah (Alone) is Sufficient for us, and He is the Best Disposer of affairs (for us).</a:t>
          </a:r>
          <a:r>
            <a:rPr lang="en-US" sz="1800" b="1" i="0" kern="1200" dirty="0" smtClean="0">
              <a:solidFill>
                <a:srgbClr val="FFFF00"/>
              </a:solidFill>
            </a:rPr>
            <a:t>(Quran 3 : 173)</a:t>
          </a:r>
          <a:endParaRPr lang="en-US" sz="2800" b="1" kern="1200" dirty="0">
            <a:solidFill>
              <a:srgbClr val="FFFF00"/>
            </a:solidFill>
          </a:endParaRPr>
        </a:p>
      </dsp:txBody>
      <dsp:txXfrm rot="10800000">
        <a:off x="2655075" y="0"/>
        <a:ext cx="6223431" cy="1900462"/>
      </dsp:txXfrm>
    </dsp:sp>
    <dsp:sp modelId="{CDEFADC2-8A87-4F86-99C7-5152EDF32688}">
      <dsp:nvSpPr>
        <dsp:cNvPr id="0" name=""/>
        <dsp:cNvSpPr/>
      </dsp:nvSpPr>
      <dsp:spPr>
        <a:xfrm>
          <a:off x="1212112" y="0"/>
          <a:ext cx="1900462" cy="1900462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9000" r="-39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E9F355-61BA-4311-8A59-24A886FCB911}" type="datetimeFigureOut">
              <a:rPr lang="en-US" smtClean="0"/>
              <a:t>11/30/2019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0BD894F-0A84-4B40-9A74-1D544CC8AD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43995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29743" y="123827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86943" y="4073179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ctr">
              <a:defRPr/>
            </a:lvl1pPr>
          </a:lstStyle>
          <a:p>
            <a:fld id="{DDC76627-6CEE-4E3A-AF80-81DF9B17447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094951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91446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72538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ctr">
              <a:defRPr/>
            </a:lvl1pPr>
          </a:lstStyle>
          <a:p>
            <a:fld id="{DDC76627-6CEE-4E3A-AF80-81DF9B17447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64880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92970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95853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48297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4618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82269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04820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23090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65162" y="1244821"/>
            <a:ext cx="7675809" cy="80949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5162" y="2156535"/>
            <a:ext cx="7675809" cy="40204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17218" y="6292157"/>
            <a:ext cx="9547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00" b="1">
                <a:solidFill>
                  <a:srgbClr val="006600"/>
                </a:solidFill>
              </a:defRPr>
            </a:lvl1pPr>
          </a:lstStyle>
          <a:p>
            <a:pPr algn="ctr"/>
            <a:fld id="{DDC76627-6CEE-4E3A-AF80-81DF9B174472}" type="slidenum">
              <a:rPr lang="en-US" smtClean="0"/>
              <a:pPr algn="ctr"/>
              <a:t>‹#›</a:t>
            </a:fld>
            <a:endParaRPr lang="en-US" dirty="0"/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13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1236374" y="995"/>
            <a:ext cx="73938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2"/>
          <p:cNvPicPr>
            <a:picLocks noChangeAspect="1" noChangeArrowheads="1"/>
          </p:cNvPicPr>
          <p:nvPr userDrawn="1"/>
        </p:nvPicPr>
        <p:blipFill>
          <a:blip r:embed="rId13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4528150" y="-3473251"/>
            <a:ext cx="87491" cy="9144207"/>
          </a:xfrm>
          <a:prstGeom prst="rect">
            <a:avLst/>
          </a:prstGeom>
          <a:solidFill>
            <a:schemeClr val="accent6">
              <a:lumMod val="75000"/>
            </a:schemeClr>
          </a:solidFill>
          <a:ln w="9525">
            <a:noFill/>
            <a:miter lim="800000"/>
            <a:headEnd/>
            <a:tailEnd/>
          </a:ln>
          <a:effectLst/>
          <a:extLst/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326" y="41735"/>
            <a:ext cx="972911" cy="972911"/>
          </a:xfrm>
          <a:prstGeom prst="rect">
            <a:avLst/>
          </a:prstGeom>
          <a:solidFill>
            <a:schemeClr val="tx2"/>
          </a:solidFill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1214" y="73066"/>
            <a:ext cx="762000" cy="910249"/>
          </a:xfrm>
          <a:prstGeom prst="rect">
            <a:avLst/>
          </a:prstGeom>
        </p:spPr>
      </p:pic>
      <p:sp>
        <p:nvSpPr>
          <p:cNvPr id="11" name="TextBox 10"/>
          <p:cNvSpPr txBox="1"/>
          <p:nvPr userDrawn="1"/>
        </p:nvSpPr>
        <p:spPr>
          <a:xfrm>
            <a:off x="1981200" y="18615"/>
            <a:ext cx="5791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i="1" dirty="0" smtClean="0">
                <a:solidFill>
                  <a:schemeClr val="tx2"/>
                </a:solidFill>
              </a:rPr>
              <a:t>Data Structures</a:t>
            </a:r>
            <a:r>
              <a:rPr lang="en-US" sz="3200" b="1" i="1" baseline="0" dirty="0" smtClean="0">
                <a:solidFill>
                  <a:schemeClr val="tx2"/>
                </a:solidFill>
              </a:rPr>
              <a:t> - I</a:t>
            </a:r>
            <a:endParaRPr lang="en-US" sz="3200" b="1" i="1" dirty="0">
              <a:solidFill>
                <a:schemeClr val="tx2"/>
              </a:solidFill>
            </a:endParaRPr>
          </a:p>
        </p:txBody>
      </p:sp>
      <p:sp>
        <p:nvSpPr>
          <p:cNvPr id="12" name="TextBox 11"/>
          <p:cNvSpPr txBox="1"/>
          <p:nvPr userDrawn="1"/>
        </p:nvSpPr>
        <p:spPr>
          <a:xfrm>
            <a:off x="1656428" y="613983"/>
            <a:ext cx="6477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0000"/>
                </a:solidFill>
              </a:rPr>
              <a:t>“No</a:t>
            </a:r>
            <a:r>
              <a:rPr lang="en-US" b="1" baseline="0" dirty="0" smtClean="0">
                <a:solidFill>
                  <a:srgbClr val="FF0000"/>
                </a:solidFill>
              </a:rPr>
              <a:t> Bonus” marks for this course anymore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4" name="TextBox 13"/>
          <p:cNvSpPr txBox="1"/>
          <p:nvPr userDrawn="1"/>
        </p:nvSpPr>
        <p:spPr>
          <a:xfrm>
            <a:off x="330495" y="1333710"/>
            <a:ext cx="769121" cy="491469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wordArtVert" wrap="square" rtlCol="0">
            <a:spAutoFit/>
          </a:bodyPr>
          <a:lstStyle/>
          <a:p>
            <a:pPr algn="ctr"/>
            <a:r>
              <a:rPr lang="en-US" sz="3200" b="1" dirty="0" smtClean="0"/>
              <a:t>CPCS 204</a:t>
            </a:r>
            <a:endParaRPr lang="en-US" sz="3200" b="1" dirty="0"/>
          </a:p>
        </p:txBody>
      </p:sp>
      <p:sp>
        <p:nvSpPr>
          <p:cNvPr id="4" name="TextBox 3"/>
          <p:cNvSpPr txBox="1"/>
          <p:nvPr userDrawn="1"/>
        </p:nvSpPr>
        <p:spPr>
          <a:xfrm>
            <a:off x="1360211" y="6324889"/>
            <a:ext cx="36883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400" b="1" kern="1200" dirty="0" smtClean="0">
                <a:solidFill>
                  <a:srgbClr val="006600"/>
                </a:solidFill>
                <a:latin typeface="+mn-lt"/>
                <a:ea typeface="+mn-ea"/>
                <a:cs typeface="+mn-cs"/>
              </a:rPr>
              <a:t>Dr. Jonathan (</a:t>
            </a:r>
            <a:r>
              <a:rPr lang="en-US" sz="1400" b="1" kern="1200" dirty="0" err="1" smtClean="0">
                <a:solidFill>
                  <a:srgbClr val="006600"/>
                </a:solidFill>
                <a:latin typeface="+mn-lt"/>
                <a:ea typeface="+mn-ea"/>
                <a:cs typeface="+mn-cs"/>
              </a:rPr>
              <a:t>Yahya</a:t>
            </a:r>
            <a:r>
              <a:rPr lang="en-US" sz="1400" b="1" kern="1200" dirty="0" smtClean="0">
                <a:solidFill>
                  <a:srgbClr val="006600"/>
                </a:solidFill>
                <a:latin typeface="+mn-lt"/>
                <a:ea typeface="+mn-ea"/>
                <a:cs typeface="+mn-cs"/>
              </a:rPr>
              <a:t>) </a:t>
            </a:r>
            <a:r>
              <a:rPr lang="en-US" sz="1400" b="1" kern="1200" dirty="0" err="1" smtClean="0">
                <a:solidFill>
                  <a:srgbClr val="006600"/>
                </a:solidFill>
                <a:latin typeface="+mn-lt"/>
                <a:ea typeface="+mn-ea"/>
                <a:cs typeface="+mn-cs"/>
              </a:rPr>
              <a:t>Cazalas</a:t>
            </a:r>
            <a:endParaRPr lang="en-US" sz="1400" b="1" kern="1200" dirty="0">
              <a:solidFill>
                <a:srgbClr val="006600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5" name="TextBox 14"/>
          <p:cNvSpPr txBox="1"/>
          <p:nvPr userDrawn="1"/>
        </p:nvSpPr>
        <p:spPr>
          <a:xfrm>
            <a:off x="6220494" y="6349505"/>
            <a:ext cx="26530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b="1" kern="1200" dirty="0" smtClean="0">
                <a:solidFill>
                  <a:srgbClr val="006600"/>
                </a:solidFill>
                <a:latin typeface="+mn-lt"/>
                <a:ea typeface="+mn-ea"/>
                <a:cs typeface="+mn-cs"/>
              </a:rPr>
              <a:t>Dr. Muhammad</a:t>
            </a:r>
            <a:r>
              <a:rPr lang="en-US" sz="1400" b="1" kern="1200" baseline="0" dirty="0" smtClean="0">
                <a:solidFill>
                  <a:srgbClr val="006600"/>
                </a:solidFill>
                <a:latin typeface="+mn-lt"/>
                <a:ea typeface="+mn-ea"/>
                <a:cs typeface="+mn-cs"/>
              </a:rPr>
              <a:t> Umair </a:t>
            </a:r>
            <a:r>
              <a:rPr lang="en-US" sz="1400" b="1" kern="1200" baseline="0" dirty="0" err="1" smtClean="0">
                <a:solidFill>
                  <a:srgbClr val="006600"/>
                </a:solidFill>
                <a:latin typeface="+mn-lt"/>
                <a:ea typeface="+mn-ea"/>
                <a:cs typeface="+mn-cs"/>
              </a:rPr>
              <a:t>Ramzan</a:t>
            </a:r>
            <a:endParaRPr lang="en-US" sz="1400" b="1" kern="1200" dirty="0">
              <a:solidFill>
                <a:srgbClr val="006600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950007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2"/>
          </a:solidFill>
          <a:latin typeface="Calibri" panose="020F0502020204030204" pitchFamily="34" charset="0"/>
          <a:ea typeface="+mj-ea"/>
          <a:cs typeface="Calibri" panose="020F050202020403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rgbClr val="006600"/>
        </a:buClr>
        <a:buFont typeface="Arial" panose="020B0604020202020204" pitchFamily="34" charset="0"/>
        <a:buChar char="•"/>
        <a:defRPr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006600"/>
        </a:buClr>
        <a:buFont typeface="Courier New" panose="02070309020205020404" pitchFamily="49" charset="0"/>
        <a:buChar char="o"/>
        <a:defRPr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006600"/>
        </a:buClr>
        <a:buFont typeface="Arial" panose="020B0604020202020204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006600"/>
        </a:buClr>
        <a:buFont typeface="Courier New" panose="02070309020205020404" pitchFamily="49" charset="0"/>
        <a:buChar char="o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006600"/>
        </a:buClr>
        <a:buFont typeface="Calibri" panose="020F0502020204030204" pitchFamily="34" charset="0"/>
        <a:buChar char="»"/>
        <a:defRPr sz="20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5.jpe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eg"/><Relationship Id="rId3" Type="http://schemas.openxmlformats.org/officeDocument/2006/relationships/image" Target="../media/image13.png"/><Relationship Id="rId7" Type="http://schemas.openxmlformats.org/officeDocument/2006/relationships/image" Target="../media/image17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e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jpeg"/><Relationship Id="rId4" Type="http://schemas.openxmlformats.org/officeDocument/2006/relationships/image" Target="../media/image17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emf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g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32.jpe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1</a:t>
            </a:fld>
            <a:endParaRPr lang="en-US"/>
          </a:p>
        </p:txBody>
      </p:sp>
      <p:graphicFrame>
        <p:nvGraphicFramePr>
          <p:cNvPr id="3" name="Diagram 2"/>
          <p:cNvGraphicFramePr/>
          <p:nvPr>
            <p:extLst/>
          </p:nvPr>
        </p:nvGraphicFramePr>
        <p:xfrm>
          <a:off x="1345476" y="4506686"/>
          <a:ext cx="7458892" cy="178547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Rectangle 1"/>
          <p:cNvSpPr/>
          <p:nvPr/>
        </p:nvSpPr>
        <p:spPr>
          <a:xfrm>
            <a:off x="2859110" y="669701"/>
            <a:ext cx="4056845" cy="27045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9492" y="1578643"/>
            <a:ext cx="7675563" cy="2367907"/>
          </a:xfrm>
        </p:spPr>
      </p:pic>
    </p:spTree>
    <p:extLst>
      <p:ext uri="{BB962C8B-B14F-4D97-AF65-F5344CB8AC3E}">
        <p14:creationId xmlns:p14="http://schemas.microsoft.com/office/powerpoint/2010/main" val="2385690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Trees</a:t>
            </a:r>
            <a:r>
              <a:rPr lang="en-US" dirty="0" smtClean="0"/>
              <a:t> - </a:t>
            </a:r>
            <a:r>
              <a:rPr lang="en-US" dirty="0" smtClean="0">
                <a:solidFill>
                  <a:srgbClr val="006600"/>
                </a:solidFill>
              </a:rPr>
              <a:t>Introduction</a:t>
            </a:r>
            <a:endParaRPr lang="en-US" dirty="0">
              <a:solidFill>
                <a:srgbClr val="0066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b="1" dirty="0"/>
              <a:t>Node</a:t>
            </a:r>
            <a:r>
              <a:rPr lang="en-US" b="1" dirty="0" smtClean="0"/>
              <a:t> Types (Cont.)</a:t>
            </a:r>
          </a:p>
          <a:p>
            <a:pPr lvl="1"/>
            <a:r>
              <a:rPr lang="en-US" b="1" dirty="0" smtClean="0">
                <a:solidFill>
                  <a:srgbClr val="0000FF"/>
                </a:solidFill>
              </a:rPr>
              <a:t>Root</a:t>
            </a:r>
            <a:r>
              <a:rPr lang="en-US" dirty="0" smtClean="0"/>
              <a:t> </a:t>
            </a:r>
            <a:r>
              <a:rPr lang="en-US" dirty="0"/>
              <a:t>Node</a:t>
            </a:r>
          </a:p>
          <a:p>
            <a:pPr lvl="2"/>
            <a:r>
              <a:rPr lang="en-US" dirty="0" smtClean="0"/>
              <a:t>A node which has no parent</a:t>
            </a:r>
            <a:endParaRPr lang="en-US" u="sng" dirty="0"/>
          </a:p>
          <a:p>
            <a:pPr lvl="2"/>
            <a:r>
              <a:rPr lang="en-US" b="1" dirty="0" smtClean="0">
                <a:solidFill>
                  <a:srgbClr val="0000FF"/>
                </a:solidFill>
              </a:rPr>
              <a:t>5 </a:t>
            </a:r>
            <a:r>
              <a:rPr lang="en-US" dirty="0"/>
              <a:t>is </a:t>
            </a:r>
            <a:r>
              <a:rPr lang="en-US" dirty="0" smtClean="0"/>
              <a:t>the root node</a:t>
            </a:r>
            <a:endParaRPr lang="en-US" dirty="0"/>
          </a:p>
          <a:p>
            <a:pPr lvl="1"/>
            <a:r>
              <a:rPr lang="en-US" b="1" dirty="0">
                <a:solidFill>
                  <a:srgbClr val="0000FF"/>
                </a:solidFill>
              </a:rPr>
              <a:t>Leaf</a:t>
            </a:r>
            <a:r>
              <a:rPr lang="en-US" dirty="0"/>
              <a:t> Node</a:t>
            </a:r>
          </a:p>
          <a:p>
            <a:pPr lvl="2"/>
            <a:r>
              <a:rPr lang="en-US" dirty="0"/>
              <a:t>A node which has no child</a:t>
            </a:r>
            <a:endParaRPr lang="en-US" u="sng" dirty="0"/>
          </a:p>
          <a:p>
            <a:pPr lvl="2"/>
            <a:r>
              <a:rPr lang="en-US" b="1" dirty="0">
                <a:solidFill>
                  <a:srgbClr val="0000FF"/>
                </a:solidFill>
              </a:rPr>
              <a:t>1, 3, 7, 9 </a:t>
            </a:r>
            <a:r>
              <a:rPr lang="en-US" dirty="0"/>
              <a:t>are leaf nodes</a:t>
            </a:r>
          </a:p>
          <a:p>
            <a:pPr lvl="1"/>
            <a:r>
              <a:rPr lang="en-US" b="1" dirty="0" smtClean="0">
                <a:solidFill>
                  <a:srgbClr val="0000FF"/>
                </a:solidFill>
              </a:rPr>
              <a:t>Interior</a:t>
            </a:r>
            <a:r>
              <a:rPr lang="en-US" dirty="0" smtClean="0"/>
              <a:t> Node</a:t>
            </a:r>
          </a:p>
          <a:p>
            <a:pPr lvl="2"/>
            <a:r>
              <a:rPr lang="en-US" dirty="0"/>
              <a:t>A </a:t>
            </a:r>
            <a:r>
              <a:rPr lang="en-US" dirty="0" smtClean="0"/>
              <a:t>node which is neither a </a:t>
            </a:r>
            <a:r>
              <a:rPr lang="en-US" i="1" u="sng" dirty="0" smtClean="0"/>
              <a:t>root</a:t>
            </a:r>
            <a:r>
              <a:rPr lang="en-US" dirty="0" smtClean="0"/>
              <a:t> nor a </a:t>
            </a:r>
            <a:r>
              <a:rPr lang="en-US" i="1" u="sng" dirty="0" smtClean="0"/>
              <a:t>leaf</a:t>
            </a:r>
            <a:endParaRPr lang="en-US" i="1" u="sng" dirty="0"/>
          </a:p>
          <a:p>
            <a:pPr lvl="2"/>
            <a:r>
              <a:rPr lang="en-US" b="1" dirty="0" smtClean="0">
                <a:solidFill>
                  <a:srgbClr val="0000FF"/>
                </a:solidFill>
              </a:rPr>
              <a:t>2, 4, 6, 8 </a:t>
            </a:r>
            <a:r>
              <a:rPr lang="en-US" dirty="0" smtClean="0"/>
              <a:t>are interior nodes</a:t>
            </a:r>
            <a:endParaRPr lang="en-US" dirty="0"/>
          </a:p>
          <a:p>
            <a:pPr lvl="2"/>
            <a:endParaRPr lang="en-US" b="1" dirty="0" smtClean="0">
              <a:solidFill>
                <a:srgbClr val="0000FF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10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66929" y="1208273"/>
            <a:ext cx="2673349" cy="18956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95263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Trees</a:t>
            </a:r>
            <a:r>
              <a:rPr lang="en-US" dirty="0" smtClean="0"/>
              <a:t> - </a:t>
            </a:r>
            <a:r>
              <a:rPr lang="en-US" dirty="0" smtClean="0">
                <a:solidFill>
                  <a:srgbClr val="006600"/>
                </a:solidFill>
              </a:rPr>
              <a:t>Summary</a:t>
            </a:r>
            <a:endParaRPr lang="en-US" dirty="0">
              <a:solidFill>
                <a:srgbClr val="0066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65162" y="2156535"/>
            <a:ext cx="7675809" cy="4020428"/>
          </a:xfrm>
        </p:spPr>
        <p:txBody>
          <a:bodyPr>
            <a:normAutofit fontScale="77500" lnSpcReduction="20000"/>
          </a:bodyPr>
          <a:lstStyle/>
          <a:p>
            <a:r>
              <a:rPr lang="en-US" b="1" dirty="0"/>
              <a:t>Abstract Data Type (</a:t>
            </a:r>
            <a:r>
              <a:rPr lang="en-US" b="1" dirty="0">
                <a:solidFill>
                  <a:srgbClr val="0000FF"/>
                </a:solidFill>
              </a:rPr>
              <a:t>ADT</a:t>
            </a:r>
            <a:r>
              <a:rPr lang="en-US" b="1" dirty="0" smtClean="0"/>
              <a:t>)</a:t>
            </a:r>
          </a:p>
          <a:p>
            <a:r>
              <a:rPr lang="en-US" b="1" dirty="0" smtClean="0">
                <a:solidFill>
                  <a:srgbClr val="0000FF"/>
                </a:solidFill>
              </a:rPr>
              <a:t>Hierarchical</a:t>
            </a:r>
            <a:r>
              <a:rPr lang="en-US" b="1" dirty="0" smtClean="0"/>
              <a:t> Data Structure</a:t>
            </a:r>
          </a:p>
          <a:p>
            <a:r>
              <a:rPr lang="en-US" b="1" dirty="0" smtClean="0"/>
              <a:t>Nodes</a:t>
            </a:r>
          </a:p>
          <a:p>
            <a:pPr lvl="1"/>
            <a:r>
              <a:rPr lang="en-US" b="1" dirty="0" smtClean="0">
                <a:solidFill>
                  <a:srgbClr val="0000FF"/>
                </a:solidFill>
              </a:rPr>
              <a:t>Root, Parent, Child, Leaf, Interior</a:t>
            </a:r>
          </a:p>
          <a:p>
            <a:r>
              <a:rPr lang="en-US" b="1" dirty="0" smtClean="0">
                <a:solidFill>
                  <a:srgbClr val="0000FF"/>
                </a:solidFill>
              </a:rPr>
              <a:t>Parent – Child </a:t>
            </a:r>
            <a:r>
              <a:rPr lang="en-US" b="1" dirty="0" smtClean="0"/>
              <a:t>relationship</a:t>
            </a:r>
          </a:p>
          <a:p>
            <a:r>
              <a:rPr lang="en-US" b="1" dirty="0" smtClean="0"/>
              <a:t>Size is measured in terms of </a:t>
            </a:r>
            <a:r>
              <a:rPr lang="en-US" b="1" dirty="0" smtClean="0">
                <a:solidFill>
                  <a:srgbClr val="0000FF"/>
                </a:solidFill>
              </a:rPr>
              <a:t>height</a:t>
            </a:r>
          </a:p>
          <a:p>
            <a:pPr lvl="1"/>
            <a:r>
              <a:rPr lang="en-US" b="1" dirty="0" smtClean="0">
                <a:solidFill>
                  <a:srgbClr val="0000FF"/>
                </a:solidFill>
              </a:rPr>
              <a:t># of edges </a:t>
            </a:r>
            <a:r>
              <a:rPr lang="en-US" b="1" dirty="0" smtClean="0"/>
              <a:t>from root to leaf along the longest path</a:t>
            </a:r>
          </a:p>
          <a:p>
            <a:r>
              <a:rPr lang="en-US" b="1" dirty="0" smtClean="0">
                <a:solidFill>
                  <a:srgbClr val="0000FF"/>
                </a:solidFill>
              </a:rPr>
              <a:t>Logical</a:t>
            </a:r>
            <a:r>
              <a:rPr lang="en-US" b="1" dirty="0" smtClean="0"/>
              <a:t> Data Structure</a:t>
            </a:r>
          </a:p>
          <a:p>
            <a:r>
              <a:rPr lang="en-US" b="1" dirty="0" smtClean="0"/>
              <a:t>Implementation</a:t>
            </a:r>
          </a:p>
          <a:p>
            <a:pPr lvl="1"/>
            <a:r>
              <a:rPr lang="en-US" b="1" dirty="0" smtClean="0">
                <a:solidFill>
                  <a:srgbClr val="0000FF"/>
                </a:solidFill>
              </a:rPr>
              <a:t>Array</a:t>
            </a:r>
          </a:p>
          <a:p>
            <a:pPr lvl="1"/>
            <a:r>
              <a:rPr lang="en-US" b="1" dirty="0" smtClean="0">
                <a:solidFill>
                  <a:srgbClr val="0000FF"/>
                </a:solidFill>
              </a:rPr>
              <a:t>Linked List</a:t>
            </a:r>
            <a:endParaRPr lang="en-US" b="1" dirty="0">
              <a:solidFill>
                <a:srgbClr val="0000FF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46932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8523" y="1933940"/>
            <a:ext cx="7286222" cy="2308178"/>
          </a:xfrm>
        </p:spPr>
        <p:txBody>
          <a:bodyPr>
            <a:normAutofit/>
          </a:bodyPr>
          <a:lstStyle/>
          <a:p>
            <a:r>
              <a:rPr lang="en-US" sz="6600" b="1" dirty="0" smtClean="0">
                <a:solidFill>
                  <a:srgbClr val="006600"/>
                </a:solidFill>
              </a:rPr>
              <a:t>Trees</a:t>
            </a:r>
            <a:endParaRPr lang="en-US" sz="8800" b="1" dirty="0">
              <a:solidFill>
                <a:srgbClr val="0066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t>12</a:t>
            </a:fld>
            <a:endParaRPr lang="en-US" dirty="0"/>
          </a:p>
        </p:txBody>
      </p:sp>
      <p:sp>
        <p:nvSpPr>
          <p:cNvPr id="6" name="Subtitle 2"/>
          <p:cNvSpPr txBox="1">
            <a:spLocks/>
          </p:cNvSpPr>
          <p:nvPr/>
        </p:nvSpPr>
        <p:spPr>
          <a:xfrm>
            <a:off x="1600200" y="4242118"/>
            <a:ext cx="6858000" cy="16557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006600"/>
              </a:buClr>
              <a:buFont typeface="Arial" panose="020B0604020202020204" pitchFamily="34" charset="0"/>
              <a:buNone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6600"/>
              </a:buClr>
              <a:buFont typeface="Courier New" panose="02070309020205020404" pitchFamily="49" charset="0"/>
              <a:buNone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6600"/>
              </a:buClr>
              <a:buFont typeface="Arial" panose="020B0604020202020204" pitchFamily="34" charset="0"/>
              <a:buNone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6600"/>
              </a:buClr>
              <a:buFont typeface="Courier New" panose="02070309020205020404" pitchFamily="49" charset="0"/>
              <a:buNone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6600"/>
              </a:buClr>
              <a:buFont typeface="Calibri" panose="020F0502020204030204" pitchFamily="34" charset="0"/>
              <a:buNone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5400" dirty="0" smtClean="0"/>
              <a:t>Types of Tree</a:t>
            </a:r>
          </a:p>
        </p:txBody>
      </p:sp>
    </p:spTree>
    <p:extLst>
      <p:ext uri="{BB962C8B-B14F-4D97-AF65-F5344CB8AC3E}">
        <p14:creationId xmlns:p14="http://schemas.microsoft.com/office/powerpoint/2010/main" val="1405409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Trees</a:t>
            </a:r>
            <a:r>
              <a:rPr lang="en-US" dirty="0" smtClean="0"/>
              <a:t> - </a:t>
            </a:r>
            <a:r>
              <a:rPr lang="en-US" dirty="0" smtClean="0">
                <a:solidFill>
                  <a:srgbClr val="006600"/>
                </a:solidFill>
              </a:rPr>
              <a:t>Introduction</a:t>
            </a:r>
            <a:endParaRPr lang="en-US" dirty="0">
              <a:solidFill>
                <a:srgbClr val="0066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65162" y="2156535"/>
            <a:ext cx="4714517" cy="4020428"/>
          </a:xfrm>
        </p:spPr>
        <p:txBody>
          <a:bodyPr>
            <a:normAutofit/>
          </a:bodyPr>
          <a:lstStyle/>
          <a:p>
            <a:r>
              <a:rPr lang="en-US" b="1" dirty="0" smtClean="0"/>
              <a:t>Types of Tree</a:t>
            </a:r>
          </a:p>
          <a:p>
            <a:pPr lvl="1"/>
            <a:r>
              <a:rPr lang="en-US" dirty="0"/>
              <a:t>General Tree</a:t>
            </a:r>
          </a:p>
          <a:p>
            <a:pPr lvl="2"/>
            <a:r>
              <a:rPr lang="en-US" dirty="0"/>
              <a:t>Any number of roots</a:t>
            </a:r>
          </a:p>
          <a:p>
            <a:pPr lvl="2"/>
            <a:r>
              <a:rPr lang="en-US" dirty="0"/>
              <a:t>Any number of children per node</a:t>
            </a:r>
          </a:p>
          <a:p>
            <a:pPr lvl="1"/>
            <a:r>
              <a:rPr lang="en-US" dirty="0" smtClean="0"/>
              <a:t>Binary Tree</a:t>
            </a:r>
          </a:p>
          <a:p>
            <a:pPr lvl="2"/>
            <a:r>
              <a:rPr lang="en-US" dirty="0" smtClean="0"/>
              <a:t>Only </a:t>
            </a:r>
            <a:r>
              <a:rPr lang="en-US" b="1" dirty="0" smtClean="0">
                <a:solidFill>
                  <a:srgbClr val="0000FF"/>
                </a:solidFill>
              </a:rPr>
              <a:t>one root</a:t>
            </a:r>
          </a:p>
          <a:p>
            <a:pPr lvl="2"/>
            <a:r>
              <a:rPr lang="en-US" dirty="0" smtClean="0"/>
              <a:t>Maximum </a:t>
            </a:r>
            <a:r>
              <a:rPr lang="en-US" b="1" dirty="0" smtClean="0">
                <a:solidFill>
                  <a:srgbClr val="0000FF"/>
                </a:solidFill>
              </a:rPr>
              <a:t>2 children </a:t>
            </a:r>
            <a:r>
              <a:rPr lang="en-US" dirty="0" smtClean="0"/>
              <a:t>per node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13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1283" y="2054312"/>
            <a:ext cx="1714500" cy="2000250"/>
          </a:xfrm>
          <a:prstGeom prst="rect">
            <a:avLst/>
          </a:prstGeom>
        </p:spPr>
      </p:pic>
      <p:pic>
        <p:nvPicPr>
          <p:cNvPr id="60" name="Picture 5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5145" y="4124190"/>
            <a:ext cx="2673349" cy="18956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91545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General Trees</a:t>
            </a:r>
            <a:r>
              <a:rPr lang="en-US" dirty="0" smtClean="0"/>
              <a:t> - </a:t>
            </a:r>
            <a:r>
              <a:rPr lang="en-US" dirty="0" smtClean="0">
                <a:solidFill>
                  <a:srgbClr val="006600"/>
                </a:solidFill>
              </a:rPr>
              <a:t>Introduction</a:t>
            </a:r>
            <a:endParaRPr lang="en-US" dirty="0">
              <a:solidFill>
                <a:srgbClr val="0066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65162" y="2156535"/>
            <a:ext cx="7675809" cy="4020428"/>
          </a:xfrm>
        </p:spPr>
        <p:txBody>
          <a:bodyPr>
            <a:normAutofit/>
          </a:bodyPr>
          <a:lstStyle/>
          <a:p>
            <a:r>
              <a:rPr lang="en-US" b="1" dirty="0" smtClean="0"/>
              <a:t>Tree Traversal</a:t>
            </a:r>
          </a:p>
          <a:p>
            <a:pPr lvl="1"/>
            <a:r>
              <a:rPr lang="en-US" dirty="0" smtClean="0"/>
              <a:t>Depth First Search (DFS)</a:t>
            </a:r>
          </a:p>
          <a:p>
            <a:pPr lvl="2" algn="just"/>
            <a:r>
              <a:rPr lang="en-US" dirty="0" smtClean="0"/>
              <a:t>It explores </a:t>
            </a:r>
            <a:r>
              <a:rPr lang="en-US" dirty="0"/>
              <a:t>a path </a:t>
            </a:r>
            <a:r>
              <a:rPr lang="en-US" b="1" dirty="0">
                <a:solidFill>
                  <a:srgbClr val="0000FF"/>
                </a:solidFill>
              </a:rPr>
              <a:t>all the way to a leaf </a:t>
            </a:r>
            <a:r>
              <a:rPr lang="en-US" dirty="0"/>
              <a:t>before backtracking and exploring another path</a:t>
            </a:r>
            <a:endParaRPr lang="en-US" dirty="0" smtClean="0"/>
          </a:p>
          <a:p>
            <a:pPr lvl="1"/>
            <a:r>
              <a:rPr lang="en-US" dirty="0" smtClean="0"/>
              <a:t>Breadth First Search (BFS)</a:t>
            </a:r>
          </a:p>
          <a:p>
            <a:pPr lvl="2" algn="just"/>
            <a:r>
              <a:rPr lang="en-US" dirty="0" smtClean="0"/>
              <a:t>It explores </a:t>
            </a:r>
            <a:r>
              <a:rPr lang="en-US" b="1" dirty="0" smtClean="0">
                <a:solidFill>
                  <a:srgbClr val="0000FF"/>
                </a:solidFill>
              </a:rPr>
              <a:t>all nodes </a:t>
            </a:r>
            <a:r>
              <a:rPr lang="en-US" b="1" dirty="0">
                <a:solidFill>
                  <a:srgbClr val="0000FF"/>
                </a:solidFill>
              </a:rPr>
              <a:t>nearest the root </a:t>
            </a:r>
            <a:r>
              <a:rPr lang="en-US" dirty="0"/>
              <a:t>before exploring nodes further away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44369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General Trees</a:t>
            </a:r>
            <a:r>
              <a:rPr lang="en-US" dirty="0" smtClean="0"/>
              <a:t> - </a:t>
            </a:r>
            <a:r>
              <a:rPr lang="en-US" dirty="0" smtClean="0">
                <a:solidFill>
                  <a:srgbClr val="006600"/>
                </a:solidFill>
              </a:rPr>
              <a:t>Introduction</a:t>
            </a:r>
            <a:endParaRPr lang="en-US" dirty="0">
              <a:solidFill>
                <a:srgbClr val="0066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65163" y="2156535"/>
            <a:ext cx="3257638" cy="4020428"/>
          </a:xfrm>
        </p:spPr>
        <p:txBody>
          <a:bodyPr>
            <a:normAutofit/>
          </a:bodyPr>
          <a:lstStyle/>
          <a:p>
            <a:r>
              <a:rPr lang="en-US" b="1" dirty="0"/>
              <a:t>Depth First Search (DFS)</a:t>
            </a:r>
            <a:endParaRPr lang="en-US" b="1" dirty="0" smtClean="0"/>
          </a:p>
          <a:p>
            <a:pPr lvl="1" algn="just"/>
            <a:r>
              <a:rPr lang="en-US" dirty="0" smtClean="0"/>
              <a:t>It explores </a:t>
            </a:r>
            <a:r>
              <a:rPr lang="en-US" dirty="0"/>
              <a:t>a path </a:t>
            </a:r>
            <a:r>
              <a:rPr lang="en-US" b="1" dirty="0">
                <a:solidFill>
                  <a:srgbClr val="0000FF"/>
                </a:solidFill>
              </a:rPr>
              <a:t>all the way to a leaf </a:t>
            </a:r>
            <a:r>
              <a:rPr lang="en-US" dirty="0"/>
              <a:t>before backtracking and exploring another </a:t>
            </a:r>
            <a:r>
              <a:rPr lang="en-US" dirty="0" smtClean="0"/>
              <a:t>path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15</a:t>
            </a:fld>
            <a:endParaRPr lang="en-US"/>
          </a:p>
        </p:txBody>
      </p:sp>
      <p:grpSp>
        <p:nvGrpSpPr>
          <p:cNvPr id="5" name="Group 4"/>
          <p:cNvGrpSpPr>
            <a:grpSpLocks/>
          </p:cNvGrpSpPr>
          <p:nvPr/>
        </p:nvGrpSpPr>
        <p:grpSpPr bwMode="auto">
          <a:xfrm>
            <a:off x="5115057" y="2054312"/>
            <a:ext cx="3581400" cy="3886200"/>
            <a:chOff x="384" y="1152"/>
            <a:chExt cx="2256" cy="2448"/>
          </a:xfrm>
        </p:grpSpPr>
        <p:sp>
          <p:nvSpPr>
            <p:cNvPr id="6" name="Oval 5"/>
            <p:cNvSpPr>
              <a:spLocks noChangeArrowheads="1"/>
            </p:cNvSpPr>
            <p:nvPr/>
          </p:nvSpPr>
          <p:spPr bwMode="auto">
            <a:xfrm>
              <a:off x="384" y="3360"/>
              <a:ext cx="240" cy="240"/>
            </a:xfrm>
            <a:prstGeom prst="ellips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eaLnBrk="0" hangingPunct="0"/>
              <a:r>
                <a:rPr lang="en-US" sz="2000">
                  <a:latin typeface="Verdana" pitchFamily="34" charset="0"/>
                </a:rPr>
                <a:t>L</a:t>
              </a:r>
            </a:p>
          </p:txBody>
        </p:sp>
        <p:sp>
          <p:nvSpPr>
            <p:cNvPr id="7" name="Oval 6"/>
            <p:cNvSpPr>
              <a:spLocks noChangeArrowheads="1"/>
            </p:cNvSpPr>
            <p:nvPr/>
          </p:nvSpPr>
          <p:spPr bwMode="auto">
            <a:xfrm>
              <a:off x="720" y="3360"/>
              <a:ext cx="240" cy="240"/>
            </a:xfrm>
            <a:prstGeom prst="ellips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eaLnBrk="0" hangingPunct="0"/>
              <a:r>
                <a:rPr lang="en-US" sz="2000">
                  <a:latin typeface="Verdana" pitchFamily="34" charset="0"/>
                </a:rPr>
                <a:t>M</a:t>
              </a:r>
            </a:p>
          </p:txBody>
        </p:sp>
        <p:sp>
          <p:nvSpPr>
            <p:cNvPr id="8" name="Oval 7"/>
            <p:cNvSpPr>
              <a:spLocks noChangeArrowheads="1"/>
            </p:cNvSpPr>
            <p:nvPr/>
          </p:nvSpPr>
          <p:spPr bwMode="auto">
            <a:xfrm>
              <a:off x="1056" y="3360"/>
              <a:ext cx="240" cy="240"/>
            </a:xfrm>
            <a:prstGeom prst="ellips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eaLnBrk="0" hangingPunct="0"/>
              <a:r>
                <a:rPr lang="en-US" sz="2000">
                  <a:latin typeface="Verdana" pitchFamily="34" charset="0"/>
                </a:rPr>
                <a:t>N</a:t>
              </a:r>
            </a:p>
          </p:txBody>
        </p:sp>
        <p:sp>
          <p:nvSpPr>
            <p:cNvPr id="9" name="Oval 8"/>
            <p:cNvSpPr>
              <a:spLocks noChangeArrowheads="1"/>
            </p:cNvSpPr>
            <p:nvPr/>
          </p:nvSpPr>
          <p:spPr bwMode="auto">
            <a:xfrm>
              <a:off x="1392" y="3360"/>
              <a:ext cx="240" cy="240"/>
            </a:xfrm>
            <a:prstGeom prst="ellips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eaLnBrk="0" hangingPunct="0"/>
              <a:r>
                <a:rPr lang="en-US" sz="2000">
                  <a:latin typeface="Verdana" pitchFamily="34" charset="0"/>
                </a:rPr>
                <a:t>O</a:t>
              </a:r>
            </a:p>
          </p:txBody>
        </p:sp>
        <p:sp>
          <p:nvSpPr>
            <p:cNvPr id="10" name="Oval 9"/>
            <p:cNvSpPr>
              <a:spLocks noChangeArrowheads="1"/>
            </p:cNvSpPr>
            <p:nvPr/>
          </p:nvSpPr>
          <p:spPr bwMode="auto">
            <a:xfrm>
              <a:off x="1728" y="3360"/>
              <a:ext cx="240" cy="240"/>
            </a:xfrm>
            <a:prstGeom prst="ellips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eaLnBrk="0" hangingPunct="0"/>
              <a:r>
                <a:rPr lang="en-US" sz="2000">
                  <a:latin typeface="Verdana" pitchFamily="34" charset="0"/>
                </a:rPr>
                <a:t>P</a:t>
              </a:r>
            </a:p>
          </p:txBody>
        </p:sp>
        <p:sp>
          <p:nvSpPr>
            <p:cNvPr id="11" name="Oval 10"/>
            <p:cNvSpPr>
              <a:spLocks noChangeArrowheads="1"/>
            </p:cNvSpPr>
            <p:nvPr/>
          </p:nvSpPr>
          <p:spPr bwMode="auto">
            <a:xfrm>
              <a:off x="2208" y="2256"/>
              <a:ext cx="240" cy="240"/>
            </a:xfrm>
            <a:prstGeom prst="ellips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eaLnBrk="0" hangingPunct="0"/>
              <a:r>
                <a:rPr lang="en-US" sz="2000">
                  <a:latin typeface="Verdana" pitchFamily="34" charset="0"/>
                </a:rPr>
                <a:t>G</a:t>
              </a:r>
            </a:p>
          </p:txBody>
        </p:sp>
        <p:sp>
          <p:nvSpPr>
            <p:cNvPr id="12" name="Oval 11"/>
            <p:cNvSpPr>
              <a:spLocks noChangeArrowheads="1"/>
            </p:cNvSpPr>
            <p:nvPr/>
          </p:nvSpPr>
          <p:spPr bwMode="auto">
            <a:xfrm>
              <a:off x="2400" y="3360"/>
              <a:ext cx="240" cy="240"/>
            </a:xfrm>
            <a:prstGeom prst="ellips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eaLnBrk="0" hangingPunct="0"/>
              <a:r>
                <a:rPr lang="en-US" sz="2000">
                  <a:latin typeface="Verdana" pitchFamily="34" charset="0"/>
                </a:rPr>
                <a:t>Q</a:t>
              </a:r>
            </a:p>
          </p:txBody>
        </p:sp>
        <p:sp>
          <p:nvSpPr>
            <p:cNvPr id="13" name="Oval 12"/>
            <p:cNvSpPr>
              <a:spLocks noChangeArrowheads="1"/>
            </p:cNvSpPr>
            <p:nvPr/>
          </p:nvSpPr>
          <p:spPr bwMode="auto">
            <a:xfrm>
              <a:off x="720" y="2832"/>
              <a:ext cx="240" cy="240"/>
            </a:xfrm>
            <a:prstGeom prst="ellips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eaLnBrk="0" hangingPunct="0"/>
              <a:r>
                <a:rPr lang="en-US" sz="2000">
                  <a:latin typeface="Verdana" pitchFamily="34" charset="0"/>
                </a:rPr>
                <a:t>H</a:t>
              </a:r>
            </a:p>
          </p:txBody>
        </p:sp>
        <p:sp>
          <p:nvSpPr>
            <p:cNvPr id="14" name="Oval 13"/>
            <p:cNvSpPr>
              <a:spLocks noChangeArrowheads="1"/>
            </p:cNvSpPr>
            <p:nvPr/>
          </p:nvSpPr>
          <p:spPr bwMode="auto">
            <a:xfrm>
              <a:off x="2016" y="2832"/>
              <a:ext cx="240" cy="240"/>
            </a:xfrm>
            <a:prstGeom prst="ellips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eaLnBrk="0" hangingPunct="0"/>
              <a:r>
                <a:rPr lang="en-US" sz="2000">
                  <a:latin typeface="Verdana" pitchFamily="34" charset="0"/>
                </a:rPr>
                <a:t>J</a:t>
              </a:r>
            </a:p>
          </p:txBody>
        </p:sp>
        <p:sp>
          <p:nvSpPr>
            <p:cNvPr id="15" name="Oval 14"/>
            <p:cNvSpPr>
              <a:spLocks noChangeArrowheads="1"/>
            </p:cNvSpPr>
            <p:nvPr/>
          </p:nvSpPr>
          <p:spPr bwMode="auto">
            <a:xfrm>
              <a:off x="1536" y="2832"/>
              <a:ext cx="240" cy="240"/>
            </a:xfrm>
            <a:prstGeom prst="ellips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eaLnBrk="0" hangingPunct="0"/>
              <a:r>
                <a:rPr lang="en-US" sz="2000">
                  <a:latin typeface="Verdana" pitchFamily="34" charset="0"/>
                </a:rPr>
                <a:t>I</a:t>
              </a:r>
            </a:p>
          </p:txBody>
        </p:sp>
        <p:sp>
          <p:nvSpPr>
            <p:cNvPr id="16" name="Oval 15"/>
            <p:cNvSpPr>
              <a:spLocks noChangeArrowheads="1"/>
            </p:cNvSpPr>
            <p:nvPr/>
          </p:nvSpPr>
          <p:spPr bwMode="auto">
            <a:xfrm>
              <a:off x="2400" y="2832"/>
              <a:ext cx="240" cy="240"/>
            </a:xfrm>
            <a:prstGeom prst="ellips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eaLnBrk="0" hangingPunct="0"/>
              <a:r>
                <a:rPr lang="en-US" sz="2000">
                  <a:latin typeface="Verdana" pitchFamily="34" charset="0"/>
                </a:rPr>
                <a:t>K</a:t>
              </a:r>
            </a:p>
          </p:txBody>
        </p:sp>
        <p:sp>
          <p:nvSpPr>
            <p:cNvPr id="17" name="Oval 16"/>
            <p:cNvSpPr>
              <a:spLocks noChangeArrowheads="1"/>
            </p:cNvSpPr>
            <p:nvPr/>
          </p:nvSpPr>
          <p:spPr bwMode="auto">
            <a:xfrm>
              <a:off x="1776" y="2256"/>
              <a:ext cx="240" cy="240"/>
            </a:xfrm>
            <a:prstGeom prst="ellips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eaLnBrk="0" hangingPunct="0"/>
              <a:r>
                <a:rPr lang="en-US" sz="2000">
                  <a:latin typeface="Verdana" pitchFamily="34" charset="0"/>
                </a:rPr>
                <a:t>F</a:t>
              </a:r>
            </a:p>
          </p:txBody>
        </p:sp>
        <p:sp>
          <p:nvSpPr>
            <p:cNvPr id="18" name="Oval 17"/>
            <p:cNvSpPr>
              <a:spLocks noChangeArrowheads="1"/>
            </p:cNvSpPr>
            <p:nvPr/>
          </p:nvSpPr>
          <p:spPr bwMode="auto">
            <a:xfrm>
              <a:off x="1152" y="2256"/>
              <a:ext cx="240" cy="240"/>
            </a:xfrm>
            <a:prstGeom prst="ellips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eaLnBrk="0" hangingPunct="0"/>
              <a:r>
                <a:rPr lang="en-US" sz="2000">
                  <a:latin typeface="Verdana" pitchFamily="34" charset="0"/>
                </a:rPr>
                <a:t>E</a:t>
              </a:r>
            </a:p>
          </p:txBody>
        </p:sp>
        <p:sp>
          <p:nvSpPr>
            <p:cNvPr id="19" name="Oval 18"/>
            <p:cNvSpPr>
              <a:spLocks noChangeArrowheads="1"/>
            </p:cNvSpPr>
            <p:nvPr/>
          </p:nvSpPr>
          <p:spPr bwMode="auto">
            <a:xfrm>
              <a:off x="576" y="2256"/>
              <a:ext cx="240" cy="240"/>
            </a:xfrm>
            <a:prstGeom prst="ellips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eaLnBrk="0" hangingPunct="0"/>
              <a:r>
                <a:rPr lang="en-US" sz="2000">
                  <a:latin typeface="Verdana" pitchFamily="34" charset="0"/>
                </a:rPr>
                <a:t>D</a:t>
              </a:r>
            </a:p>
          </p:txBody>
        </p:sp>
        <p:sp>
          <p:nvSpPr>
            <p:cNvPr id="20" name="Oval 19"/>
            <p:cNvSpPr>
              <a:spLocks noChangeArrowheads="1"/>
            </p:cNvSpPr>
            <p:nvPr/>
          </p:nvSpPr>
          <p:spPr bwMode="auto">
            <a:xfrm>
              <a:off x="864" y="1728"/>
              <a:ext cx="240" cy="240"/>
            </a:xfrm>
            <a:prstGeom prst="ellips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eaLnBrk="0" hangingPunct="0"/>
              <a:r>
                <a:rPr lang="en-US" sz="2000">
                  <a:latin typeface="Verdana" pitchFamily="34" charset="0"/>
                </a:rPr>
                <a:t>B</a:t>
              </a:r>
            </a:p>
          </p:txBody>
        </p:sp>
        <p:sp>
          <p:nvSpPr>
            <p:cNvPr id="21" name="Oval 20"/>
            <p:cNvSpPr>
              <a:spLocks noChangeArrowheads="1"/>
            </p:cNvSpPr>
            <p:nvPr/>
          </p:nvSpPr>
          <p:spPr bwMode="auto">
            <a:xfrm>
              <a:off x="1968" y="1728"/>
              <a:ext cx="240" cy="240"/>
            </a:xfrm>
            <a:prstGeom prst="ellips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eaLnBrk="0" hangingPunct="0"/>
              <a:r>
                <a:rPr lang="en-US" sz="2000">
                  <a:latin typeface="Verdana" pitchFamily="34" charset="0"/>
                </a:rPr>
                <a:t>C</a:t>
              </a:r>
            </a:p>
          </p:txBody>
        </p:sp>
        <p:sp>
          <p:nvSpPr>
            <p:cNvPr id="22" name="Oval 21"/>
            <p:cNvSpPr>
              <a:spLocks noChangeArrowheads="1"/>
            </p:cNvSpPr>
            <p:nvPr/>
          </p:nvSpPr>
          <p:spPr bwMode="auto">
            <a:xfrm>
              <a:off x="1392" y="1152"/>
              <a:ext cx="240" cy="240"/>
            </a:xfrm>
            <a:prstGeom prst="ellips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eaLnBrk="0" hangingPunct="0"/>
              <a:r>
                <a:rPr lang="en-US" sz="2000">
                  <a:latin typeface="Verdana" pitchFamily="34" charset="0"/>
                </a:rPr>
                <a:t>A</a:t>
              </a:r>
            </a:p>
          </p:txBody>
        </p:sp>
        <p:sp>
          <p:nvSpPr>
            <p:cNvPr id="23" name="Line 22"/>
            <p:cNvSpPr>
              <a:spLocks noChangeShapeType="1"/>
            </p:cNvSpPr>
            <p:nvPr/>
          </p:nvSpPr>
          <p:spPr bwMode="auto">
            <a:xfrm flipV="1">
              <a:off x="1056" y="1344"/>
              <a:ext cx="384" cy="384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" name="Line 23"/>
            <p:cNvSpPr>
              <a:spLocks noChangeShapeType="1"/>
            </p:cNvSpPr>
            <p:nvPr/>
          </p:nvSpPr>
          <p:spPr bwMode="auto">
            <a:xfrm>
              <a:off x="1584" y="1344"/>
              <a:ext cx="432" cy="432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" name="Line 24"/>
            <p:cNvSpPr>
              <a:spLocks noChangeShapeType="1"/>
            </p:cNvSpPr>
            <p:nvPr/>
          </p:nvSpPr>
          <p:spPr bwMode="auto">
            <a:xfrm flipH="1">
              <a:off x="720" y="1968"/>
              <a:ext cx="192" cy="288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" name="Line 25"/>
            <p:cNvSpPr>
              <a:spLocks noChangeShapeType="1"/>
            </p:cNvSpPr>
            <p:nvPr/>
          </p:nvSpPr>
          <p:spPr bwMode="auto">
            <a:xfrm>
              <a:off x="1056" y="1968"/>
              <a:ext cx="192" cy="288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7" name="Line 26"/>
            <p:cNvSpPr>
              <a:spLocks noChangeShapeType="1"/>
            </p:cNvSpPr>
            <p:nvPr/>
          </p:nvSpPr>
          <p:spPr bwMode="auto">
            <a:xfrm flipH="1">
              <a:off x="1920" y="1968"/>
              <a:ext cx="96" cy="288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" name="Line 27"/>
            <p:cNvSpPr>
              <a:spLocks noChangeShapeType="1"/>
            </p:cNvSpPr>
            <p:nvPr/>
          </p:nvSpPr>
          <p:spPr bwMode="auto">
            <a:xfrm>
              <a:off x="2160" y="1968"/>
              <a:ext cx="144" cy="288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9" name="Line 28"/>
            <p:cNvSpPr>
              <a:spLocks noChangeShapeType="1"/>
            </p:cNvSpPr>
            <p:nvPr/>
          </p:nvSpPr>
          <p:spPr bwMode="auto">
            <a:xfrm flipV="1">
              <a:off x="816" y="2448"/>
              <a:ext cx="384" cy="384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" name="Line 29"/>
            <p:cNvSpPr>
              <a:spLocks noChangeShapeType="1"/>
            </p:cNvSpPr>
            <p:nvPr/>
          </p:nvSpPr>
          <p:spPr bwMode="auto">
            <a:xfrm flipH="1" flipV="1">
              <a:off x="1344" y="2448"/>
              <a:ext cx="240" cy="384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" name="Line 30"/>
            <p:cNvSpPr>
              <a:spLocks noChangeShapeType="1"/>
            </p:cNvSpPr>
            <p:nvPr/>
          </p:nvSpPr>
          <p:spPr bwMode="auto">
            <a:xfrm flipV="1">
              <a:off x="2160" y="2496"/>
              <a:ext cx="144" cy="336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" name="Line 31"/>
            <p:cNvSpPr>
              <a:spLocks noChangeShapeType="1"/>
            </p:cNvSpPr>
            <p:nvPr/>
          </p:nvSpPr>
          <p:spPr bwMode="auto">
            <a:xfrm flipH="1" flipV="1">
              <a:off x="2352" y="2496"/>
              <a:ext cx="144" cy="336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3" name="Line 32"/>
            <p:cNvSpPr>
              <a:spLocks noChangeShapeType="1"/>
            </p:cNvSpPr>
            <p:nvPr/>
          </p:nvSpPr>
          <p:spPr bwMode="auto">
            <a:xfrm flipV="1">
              <a:off x="528" y="3024"/>
              <a:ext cx="240" cy="336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4" name="Line 33"/>
            <p:cNvSpPr>
              <a:spLocks noChangeShapeType="1"/>
            </p:cNvSpPr>
            <p:nvPr/>
          </p:nvSpPr>
          <p:spPr bwMode="auto">
            <a:xfrm flipV="1">
              <a:off x="816" y="3072"/>
              <a:ext cx="0" cy="288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5" name="Line 34"/>
            <p:cNvSpPr>
              <a:spLocks noChangeShapeType="1"/>
            </p:cNvSpPr>
            <p:nvPr/>
          </p:nvSpPr>
          <p:spPr bwMode="auto">
            <a:xfrm flipH="1" flipV="1">
              <a:off x="912" y="3072"/>
              <a:ext cx="240" cy="288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6" name="Line 35"/>
            <p:cNvSpPr>
              <a:spLocks noChangeShapeType="1"/>
            </p:cNvSpPr>
            <p:nvPr/>
          </p:nvSpPr>
          <p:spPr bwMode="auto">
            <a:xfrm flipV="1">
              <a:off x="1536" y="3072"/>
              <a:ext cx="96" cy="288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7" name="Line 36"/>
            <p:cNvSpPr>
              <a:spLocks noChangeShapeType="1"/>
            </p:cNvSpPr>
            <p:nvPr/>
          </p:nvSpPr>
          <p:spPr bwMode="auto">
            <a:xfrm flipH="1" flipV="1">
              <a:off x="1680" y="3072"/>
              <a:ext cx="144" cy="288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8" name="Line 37"/>
            <p:cNvSpPr>
              <a:spLocks noChangeShapeType="1"/>
            </p:cNvSpPr>
            <p:nvPr/>
          </p:nvSpPr>
          <p:spPr bwMode="auto">
            <a:xfrm flipV="1">
              <a:off x="2496" y="3072"/>
              <a:ext cx="0" cy="288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39" name="Freeform 38"/>
          <p:cNvSpPr>
            <a:spLocks/>
          </p:cNvSpPr>
          <p:nvPr/>
        </p:nvSpPr>
        <p:spPr bwMode="auto">
          <a:xfrm>
            <a:off x="5146807" y="1943804"/>
            <a:ext cx="1993900" cy="3836987"/>
          </a:xfrm>
          <a:custGeom>
            <a:avLst/>
            <a:gdLst>
              <a:gd name="T0" fmla="*/ 2147483647 w 1256"/>
              <a:gd name="T1" fmla="*/ 0 h 2417"/>
              <a:gd name="T2" fmla="*/ 2147483647 w 1256"/>
              <a:gd name="T3" fmla="*/ 2147483647 h 2417"/>
              <a:gd name="T4" fmla="*/ 2147483647 w 1256"/>
              <a:gd name="T5" fmla="*/ 2147483647 h 2417"/>
              <a:gd name="T6" fmla="*/ 2147483647 w 1256"/>
              <a:gd name="T7" fmla="*/ 2147483647 h 2417"/>
              <a:gd name="T8" fmla="*/ 2147483647 w 1256"/>
              <a:gd name="T9" fmla="*/ 2147483647 h 2417"/>
              <a:gd name="T10" fmla="*/ 2147483647 w 1256"/>
              <a:gd name="T11" fmla="*/ 2147483647 h 2417"/>
              <a:gd name="T12" fmla="*/ 2147483647 w 1256"/>
              <a:gd name="T13" fmla="*/ 2147483647 h 2417"/>
              <a:gd name="T14" fmla="*/ 2147483647 w 1256"/>
              <a:gd name="T15" fmla="*/ 2147483647 h 2417"/>
              <a:gd name="T16" fmla="*/ 2147483647 w 1256"/>
              <a:gd name="T17" fmla="*/ 2147483647 h 2417"/>
              <a:gd name="T18" fmla="*/ 2147483647 w 1256"/>
              <a:gd name="T19" fmla="*/ 2147483647 h 2417"/>
              <a:gd name="T20" fmla="*/ 2147483647 w 1256"/>
              <a:gd name="T21" fmla="*/ 2147483647 h 2417"/>
              <a:gd name="T22" fmla="*/ 2147483647 w 1256"/>
              <a:gd name="T23" fmla="*/ 2147483647 h 2417"/>
              <a:gd name="T24" fmla="*/ 2147483647 w 1256"/>
              <a:gd name="T25" fmla="*/ 2147483647 h 2417"/>
              <a:gd name="T26" fmla="*/ 2147483647 w 1256"/>
              <a:gd name="T27" fmla="*/ 2147483647 h 2417"/>
              <a:gd name="T28" fmla="*/ 2147483647 w 1256"/>
              <a:gd name="T29" fmla="*/ 2147483647 h 2417"/>
              <a:gd name="T30" fmla="*/ 2147483647 w 1256"/>
              <a:gd name="T31" fmla="*/ 2147483647 h 2417"/>
              <a:gd name="T32" fmla="*/ 2147483647 w 1256"/>
              <a:gd name="T33" fmla="*/ 2147483647 h 2417"/>
              <a:gd name="T34" fmla="*/ 2147483647 w 1256"/>
              <a:gd name="T35" fmla="*/ 2147483647 h 2417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w 1256"/>
              <a:gd name="T55" fmla="*/ 0 h 2417"/>
              <a:gd name="T56" fmla="*/ 1256 w 1256"/>
              <a:gd name="T57" fmla="*/ 2417 h 2417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T54" t="T55" r="T56" b="T57"/>
            <a:pathLst>
              <a:path w="1256" h="2417">
                <a:moveTo>
                  <a:pt x="1256" y="0"/>
                </a:moveTo>
                <a:cubicBezTo>
                  <a:pt x="1181" y="62"/>
                  <a:pt x="929" y="254"/>
                  <a:pt x="809" y="374"/>
                </a:cubicBezTo>
                <a:cubicBezTo>
                  <a:pt x="689" y="494"/>
                  <a:pt x="629" y="567"/>
                  <a:pt x="535" y="721"/>
                </a:cubicBezTo>
                <a:cubicBezTo>
                  <a:pt x="441" y="875"/>
                  <a:pt x="295" y="1169"/>
                  <a:pt x="246" y="1297"/>
                </a:cubicBezTo>
                <a:cubicBezTo>
                  <a:pt x="198" y="1425"/>
                  <a:pt x="226" y="1457"/>
                  <a:pt x="246" y="1489"/>
                </a:cubicBezTo>
                <a:cubicBezTo>
                  <a:pt x="266" y="1521"/>
                  <a:pt x="322" y="1581"/>
                  <a:pt x="369" y="1490"/>
                </a:cubicBezTo>
                <a:cubicBezTo>
                  <a:pt x="416" y="1399"/>
                  <a:pt x="491" y="1034"/>
                  <a:pt x="530" y="940"/>
                </a:cubicBezTo>
                <a:cubicBezTo>
                  <a:pt x="569" y="846"/>
                  <a:pt x="557" y="880"/>
                  <a:pt x="606" y="923"/>
                </a:cubicBezTo>
                <a:cubicBezTo>
                  <a:pt x="655" y="966"/>
                  <a:pt x="788" y="1129"/>
                  <a:pt x="823" y="1201"/>
                </a:cubicBezTo>
                <a:cubicBezTo>
                  <a:pt x="858" y="1273"/>
                  <a:pt x="888" y="1246"/>
                  <a:pt x="816" y="1358"/>
                </a:cubicBezTo>
                <a:cubicBezTo>
                  <a:pt x="744" y="1470"/>
                  <a:pt x="520" y="1711"/>
                  <a:pt x="391" y="1874"/>
                </a:cubicBezTo>
                <a:cubicBezTo>
                  <a:pt x="262" y="2037"/>
                  <a:pt x="80" y="2255"/>
                  <a:pt x="40" y="2335"/>
                </a:cubicBezTo>
                <a:cubicBezTo>
                  <a:pt x="0" y="2415"/>
                  <a:pt x="95" y="2407"/>
                  <a:pt x="150" y="2354"/>
                </a:cubicBezTo>
                <a:cubicBezTo>
                  <a:pt x="205" y="2301"/>
                  <a:pt x="333" y="2013"/>
                  <a:pt x="369" y="2014"/>
                </a:cubicBezTo>
                <a:cubicBezTo>
                  <a:pt x="405" y="2015"/>
                  <a:pt x="349" y="2303"/>
                  <a:pt x="369" y="2360"/>
                </a:cubicBezTo>
                <a:cubicBezTo>
                  <a:pt x="389" y="2417"/>
                  <a:pt x="473" y="2409"/>
                  <a:pt x="487" y="2354"/>
                </a:cubicBezTo>
                <a:cubicBezTo>
                  <a:pt x="501" y="2299"/>
                  <a:pt x="429" y="2047"/>
                  <a:pt x="454" y="2030"/>
                </a:cubicBezTo>
                <a:cubicBezTo>
                  <a:pt x="479" y="2013"/>
                  <a:pt x="601" y="2204"/>
                  <a:pt x="640" y="2250"/>
                </a:cubicBezTo>
              </a:path>
            </a:pathLst>
          </a:custGeom>
          <a:noFill/>
          <a:ln w="38100" cap="flat" cmpd="sng">
            <a:solidFill>
              <a:schemeClr val="accent2"/>
            </a:solidFill>
            <a:prstDash val="solid"/>
            <a:round/>
            <a:headEnd type="none" w="med" len="med"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1" name="TextBox 40"/>
          <p:cNvSpPr txBox="1"/>
          <p:nvPr/>
        </p:nvSpPr>
        <p:spPr>
          <a:xfrm>
            <a:off x="1365163" y="6014433"/>
            <a:ext cx="37348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0000FF"/>
                </a:solidFill>
              </a:rPr>
              <a:t>A</a:t>
            </a:r>
            <a:endParaRPr lang="en-US" sz="2000" b="1" dirty="0">
              <a:solidFill>
                <a:srgbClr val="0000FF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1738649" y="6014433"/>
            <a:ext cx="37348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0000FF"/>
                </a:solidFill>
              </a:rPr>
              <a:t>B</a:t>
            </a:r>
            <a:endParaRPr lang="en-US" sz="2000" b="1" dirty="0">
              <a:solidFill>
                <a:srgbClr val="0000FF"/>
              </a:solidFill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2116250" y="6014433"/>
            <a:ext cx="37348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0000FF"/>
                </a:solidFill>
              </a:rPr>
              <a:t>D</a:t>
            </a:r>
            <a:endParaRPr lang="en-US" sz="2000" b="1" dirty="0">
              <a:solidFill>
                <a:srgbClr val="0000FF"/>
              </a:solidFill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2489736" y="6014433"/>
            <a:ext cx="37348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0000FF"/>
                </a:solidFill>
              </a:rPr>
              <a:t>E</a:t>
            </a:r>
            <a:endParaRPr lang="en-US" sz="2000" b="1" dirty="0">
              <a:solidFill>
                <a:srgbClr val="0000FF"/>
              </a:solidFill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2852941" y="6014433"/>
            <a:ext cx="37348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0000FF"/>
                </a:solidFill>
              </a:rPr>
              <a:t>H</a:t>
            </a:r>
            <a:endParaRPr lang="en-US" sz="2000" b="1" dirty="0">
              <a:solidFill>
                <a:srgbClr val="0000FF"/>
              </a:solidFill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3226427" y="6014433"/>
            <a:ext cx="37348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0000FF"/>
                </a:solidFill>
              </a:rPr>
              <a:t>L</a:t>
            </a:r>
            <a:endParaRPr lang="en-US" sz="2000" b="1" dirty="0">
              <a:solidFill>
                <a:srgbClr val="0000FF"/>
              </a:solidFill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3604028" y="6014433"/>
            <a:ext cx="37348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0000FF"/>
                </a:solidFill>
              </a:rPr>
              <a:t>M</a:t>
            </a:r>
            <a:endParaRPr lang="en-US" sz="2000" b="1" dirty="0">
              <a:solidFill>
                <a:srgbClr val="0000FF"/>
              </a:solidFill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3977514" y="6014433"/>
            <a:ext cx="37348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0000FF"/>
                </a:solidFill>
              </a:rPr>
              <a:t>N</a:t>
            </a:r>
            <a:endParaRPr lang="en-US" sz="2000" b="1" dirty="0">
              <a:solidFill>
                <a:srgbClr val="0000FF"/>
              </a:solidFill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4351899" y="6012156"/>
            <a:ext cx="37348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0000FF"/>
                </a:solidFill>
              </a:rPr>
              <a:t>I</a:t>
            </a:r>
            <a:endParaRPr lang="en-US" sz="2000" b="1" dirty="0">
              <a:solidFill>
                <a:srgbClr val="0000FF"/>
              </a:solidFill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4725385" y="6012156"/>
            <a:ext cx="37348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0000FF"/>
                </a:solidFill>
              </a:rPr>
              <a:t>O</a:t>
            </a:r>
            <a:endParaRPr lang="en-US" sz="2000" b="1" dirty="0">
              <a:solidFill>
                <a:srgbClr val="0000FF"/>
              </a:solidFill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5102986" y="6012156"/>
            <a:ext cx="37348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0000FF"/>
                </a:solidFill>
              </a:rPr>
              <a:t>P</a:t>
            </a:r>
            <a:endParaRPr lang="en-US" sz="2000" b="1" dirty="0">
              <a:solidFill>
                <a:srgbClr val="0000FF"/>
              </a:solidFill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5476472" y="6012156"/>
            <a:ext cx="37348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0000FF"/>
                </a:solidFill>
              </a:rPr>
              <a:t>C</a:t>
            </a:r>
            <a:endParaRPr lang="en-US" sz="2000" b="1" dirty="0">
              <a:solidFill>
                <a:srgbClr val="0000FF"/>
              </a:solidFill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5839677" y="6012156"/>
            <a:ext cx="37348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0000FF"/>
                </a:solidFill>
              </a:rPr>
              <a:t>F</a:t>
            </a:r>
            <a:endParaRPr lang="en-US" sz="2000" b="1" dirty="0">
              <a:solidFill>
                <a:srgbClr val="0000FF"/>
              </a:solidFill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6213163" y="6012156"/>
            <a:ext cx="37348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0000FF"/>
                </a:solidFill>
              </a:rPr>
              <a:t>G</a:t>
            </a:r>
            <a:endParaRPr lang="en-US" sz="2000" b="1" dirty="0">
              <a:solidFill>
                <a:srgbClr val="0000FF"/>
              </a:solidFill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6590764" y="6012156"/>
            <a:ext cx="37348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0000FF"/>
                </a:solidFill>
              </a:rPr>
              <a:t>J</a:t>
            </a:r>
            <a:endParaRPr lang="en-US" sz="2000" b="1" dirty="0">
              <a:solidFill>
                <a:srgbClr val="0000FF"/>
              </a:solidFill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6964250" y="6012156"/>
            <a:ext cx="37348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0000FF"/>
                </a:solidFill>
              </a:rPr>
              <a:t>K</a:t>
            </a:r>
            <a:endParaRPr lang="en-US" sz="2000" b="1" dirty="0">
              <a:solidFill>
                <a:srgbClr val="0000FF"/>
              </a:solidFill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7343074" y="6012156"/>
            <a:ext cx="37348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0000FF"/>
                </a:solidFill>
              </a:rPr>
              <a:t>Q</a:t>
            </a:r>
            <a:endParaRPr lang="en-US" sz="2000" b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48677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 animBg="1"/>
      <p:bldP spid="41" grpId="0"/>
      <p:bldP spid="42" grpId="0"/>
      <p:bldP spid="43" grpId="0"/>
      <p:bldP spid="44" grpId="0"/>
      <p:bldP spid="45" grpId="0"/>
      <p:bldP spid="46" grpId="0"/>
      <p:bldP spid="47" grpId="0"/>
      <p:bldP spid="48" grpId="0"/>
      <p:bldP spid="49" grpId="0"/>
      <p:bldP spid="50" grpId="0"/>
      <p:bldP spid="51" grpId="0"/>
      <p:bldP spid="52" grpId="0"/>
      <p:bldP spid="53" grpId="0"/>
      <p:bldP spid="54" grpId="0"/>
      <p:bldP spid="55" grpId="0"/>
      <p:bldP spid="56" grpId="0"/>
      <p:bldP spid="5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General Trees</a:t>
            </a:r>
            <a:r>
              <a:rPr lang="en-US" dirty="0" smtClean="0"/>
              <a:t> - </a:t>
            </a:r>
            <a:r>
              <a:rPr lang="en-US" dirty="0" smtClean="0">
                <a:solidFill>
                  <a:srgbClr val="006600"/>
                </a:solidFill>
              </a:rPr>
              <a:t>Introduction</a:t>
            </a:r>
            <a:endParaRPr lang="en-US" dirty="0">
              <a:solidFill>
                <a:srgbClr val="0066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65163" y="2156535"/>
            <a:ext cx="3257638" cy="4020428"/>
          </a:xfrm>
        </p:spPr>
        <p:txBody>
          <a:bodyPr>
            <a:normAutofit/>
          </a:bodyPr>
          <a:lstStyle/>
          <a:p>
            <a:r>
              <a:rPr lang="en-US" b="1" dirty="0" smtClean="0"/>
              <a:t>Breadth </a:t>
            </a:r>
            <a:r>
              <a:rPr lang="en-US" b="1" dirty="0"/>
              <a:t>First Search </a:t>
            </a:r>
            <a:r>
              <a:rPr lang="en-US" b="1" dirty="0" smtClean="0"/>
              <a:t>(BFS</a:t>
            </a:r>
            <a:r>
              <a:rPr lang="en-US" b="1" dirty="0"/>
              <a:t>)</a:t>
            </a:r>
            <a:endParaRPr lang="en-US" b="1" dirty="0" smtClean="0"/>
          </a:p>
          <a:p>
            <a:pPr lvl="1" algn="just"/>
            <a:r>
              <a:rPr lang="en-US" dirty="0"/>
              <a:t>It explores </a:t>
            </a:r>
            <a:r>
              <a:rPr lang="en-US" b="1" dirty="0">
                <a:solidFill>
                  <a:srgbClr val="0000FF"/>
                </a:solidFill>
              </a:rPr>
              <a:t>all nodes nearest the root </a:t>
            </a:r>
            <a:r>
              <a:rPr lang="en-US" dirty="0"/>
              <a:t>before exploring nodes further away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16</a:t>
            </a:fld>
            <a:endParaRPr lang="en-US"/>
          </a:p>
        </p:txBody>
      </p:sp>
      <p:grpSp>
        <p:nvGrpSpPr>
          <p:cNvPr id="5" name="Group 4"/>
          <p:cNvGrpSpPr>
            <a:grpSpLocks/>
          </p:cNvGrpSpPr>
          <p:nvPr/>
        </p:nvGrpSpPr>
        <p:grpSpPr bwMode="auto">
          <a:xfrm>
            <a:off x="5115057" y="2054312"/>
            <a:ext cx="3581400" cy="3886200"/>
            <a:chOff x="384" y="1152"/>
            <a:chExt cx="2256" cy="2448"/>
          </a:xfrm>
        </p:grpSpPr>
        <p:sp>
          <p:nvSpPr>
            <p:cNvPr id="6" name="Oval 5"/>
            <p:cNvSpPr>
              <a:spLocks noChangeArrowheads="1"/>
            </p:cNvSpPr>
            <p:nvPr/>
          </p:nvSpPr>
          <p:spPr bwMode="auto">
            <a:xfrm>
              <a:off x="384" y="3360"/>
              <a:ext cx="240" cy="240"/>
            </a:xfrm>
            <a:prstGeom prst="ellips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eaLnBrk="0" hangingPunct="0"/>
              <a:r>
                <a:rPr lang="en-US" sz="2000">
                  <a:latin typeface="Verdana" pitchFamily="34" charset="0"/>
                </a:rPr>
                <a:t>L</a:t>
              </a:r>
            </a:p>
          </p:txBody>
        </p:sp>
        <p:sp>
          <p:nvSpPr>
            <p:cNvPr id="7" name="Oval 6"/>
            <p:cNvSpPr>
              <a:spLocks noChangeArrowheads="1"/>
            </p:cNvSpPr>
            <p:nvPr/>
          </p:nvSpPr>
          <p:spPr bwMode="auto">
            <a:xfrm>
              <a:off x="720" y="3360"/>
              <a:ext cx="240" cy="240"/>
            </a:xfrm>
            <a:prstGeom prst="ellips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eaLnBrk="0" hangingPunct="0"/>
              <a:r>
                <a:rPr lang="en-US" sz="2000">
                  <a:latin typeface="Verdana" pitchFamily="34" charset="0"/>
                </a:rPr>
                <a:t>M</a:t>
              </a:r>
            </a:p>
          </p:txBody>
        </p:sp>
        <p:sp>
          <p:nvSpPr>
            <p:cNvPr id="8" name="Oval 7"/>
            <p:cNvSpPr>
              <a:spLocks noChangeArrowheads="1"/>
            </p:cNvSpPr>
            <p:nvPr/>
          </p:nvSpPr>
          <p:spPr bwMode="auto">
            <a:xfrm>
              <a:off x="1056" y="3360"/>
              <a:ext cx="240" cy="240"/>
            </a:xfrm>
            <a:prstGeom prst="ellips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eaLnBrk="0" hangingPunct="0"/>
              <a:r>
                <a:rPr lang="en-US" sz="2000">
                  <a:latin typeface="Verdana" pitchFamily="34" charset="0"/>
                </a:rPr>
                <a:t>N</a:t>
              </a:r>
            </a:p>
          </p:txBody>
        </p:sp>
        <p:sp>
          <p:nvSpPr>
            <p:cNvPr id="9" name="Oval 8"/>
            <p:cNvSpPr>
              <a:spLocks noChangeArrowheads="1"/>
            </p:cNvSpPr>
            <p:nvPr/>
          </p:nvSpPr>
          <p:spPr bwMode="auto">
            <a:xfrm>
              <a:off x="1392" y="3360"/>
              <a:ext cx="240" cy="240"/>
            </a:xfrm>
            <a:prstGeom prst="ellips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eaLnBrk="0" hangingPunct="0"/>
              <a:r>
                <a:rPr lang="en-US" sz="2000">
                  <a:latin typeface="Verdana" pitchFamily="34" charset="0"/>
                </a:rPr>
                <a:t>O</a:t>
              </a:r>
            </a:p>
          </p:txBody>
        </p:sp>
        <p:sp>
          <p:nvSpPr>
            <p:cNvPr id="10" name="Oval 9"/>
            <p:cNvSpPr>
              <a:spLocks noChangeArrowheads="1"/>
            </p:cNvSpPr>
            <p:nvPr/>
          </p:nvSpPr>
          <p:spPr bwMode="auto">
            <a:xfrm>
              <a:off x="1728" y="3360"/>
              <a:ext cx="240" cy="240"/>
            </a:xfrm>
            <a:prstGeom prst="ellips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eaLnBrk="0" hangingPunct="0"/>
              <a:r>
                <a:rPr lang="en-US" sz="2000">
                  <a:latin typeface="Verdana" pitchFamily="34" charset="0"/>
                </a:rPr>
                <a:t>P</a:t>
              </a:r>
            </a:p>
          </p:txBody>
        </p:sp>
        <p:sp>
          <p:nvSpPr>
            <p:cNvPr id="11" name="Oval 10"/>
            <p:cNvSpPr>
              <a:spLocks noChangeArrowheads="1"/>
            </p:cNvSpPr>
            <p:nvPr/>
          </p:nvSpPr>
          <p:spPr bwMode="auto">
            <a:xfrm>
              <a:off x="2208" y="2256"/>
              <a:ext cx="240" cy="240"/>
            </a:xfrm>
            <a:prstGeom prst="ellips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eaLnBrk="0" hangingPunct="0"/>
              <a:r>
                <a:rPr lang="en-US" sz="2000">
                  <a:latin typeface="Verdana" pitchFamily="34" charset="0"/>
                </a:rPr>
                <a:t>G</a:t>
              </a:r>
            </a:p>
          </p:txBody>
        </p:sp>
        <p:sp>
          <p:nvSpPr>
            <p:cNvPr id="12" name="Oval 11"/>
            <p:cNvSpPr>
              <a:spLocks noChangeArrowheads="1"/>
            </p:cNvSpPr>
            <p:nvPr/>
          </p:nvSpPr>
          <p:spPr bwMode="auto">
            <a:xfrm>
              <a:off x="2400" y="3360"/>
              <a:ext cx="240" cy="240"/>
            </a:xfrm>
            <a:prstGeom prst="ellips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eaLnBrk="0" hangingPunct="0"/>
              <a:r>
                <a:rPr lang="en-US" sz="2000">
                  <a:latin typeface="Verdana" pitchFamily="34" charset="0"/>
                </a:rPr>
                <a:t>Q</a:t>
              </a:r>
            </a:p>
          </p:txBody>
        </p:sp>
        <p:sp>
          <p:nvSpPr>
            <p:cNvPr id="13" name="Oval 12"/>
            <p:cNvSpPr>
              <a:spLocks noChangeArrowheads="1"/>
            </p:cNvSpPr>
            <p:nvPr/>
          </p:nvSpPr>
          <p:spPr bwMode="auto">
            <a:xfrm>
              <a:off x="720" y="2832"/>
              <a:ext cx="240" cy="240"/>
            </a:xfrm>
            <a:prstGeom prst="ellips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eaLnBrk="0" hangingPunct="0"/>
              <a:r>
                <a:rPr lang="en-US" sz="2000">
                  <a:latin typeface="Verdana" pitchFamily="34" charset="0"/>
                </a:rPr>
                <a:t>H</a:t>
              </a:r>
            </a:p>
          </p:txBody>
        </p:sp>
        <p:sp>
          <p:nvSpPr>
            <p:cNvPr id="14" name="Oval 13"/>
            <p:cNvSpPr>
              <a:spLocks noChangeArrowheads="1"/>
            </p:cNvSpPr>
            <p:nvPr/>
          </p:nvSpPr>
          <p:spPr bwMode="auto">
            <a:xfrm>
              <a:off x="2016" y="2832"/>
              <a:ext cx="240" cy="240"/>
            </a:xfrm>
            <a:prstGeom prst="ellips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eaLnBrk="0" hangingPunct="0"/>
              <a:r>
                <a:rPr lang="en-US" sz="2000">
                  <a:latin typeface="Verdana" pitchFamily="34" charset="0"/>
                </a:rPr>
                <a:t>J</a:t>
              </a:r>
            </a:p>
          </p:txBody>
        </p:sp>
        <p:sp>
          <p:nvSpPr>
            <p:cNvPr id="15" name="Oval 14"/>
            <p:cNvSpPr>
              <a:spLocks noChangeArrowheads="1"/>
            </p:cNvSpPr>
            <p:nvPr/>
          </p:nvSpPr>
          <p:spPr bwMode="auto">
            <a:xfrm>
              <a:off x="1536" y="2832"/>
              <a:ext cx="240" cy="240"/>
            </a:xfrm>
            <a:prstGeom prst="ellips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eaLnBrk="0" hangingPunct="0"/>
              <a:r>
                <a:rPr lang="en-US" sz="2000">
                  <a:latin typeface="Verdana" pitchFamily="34" charset="0"/>
                </a:rPr>
                <a:t>I</a:t>
              </a:r>
            </a:p>
          </p:txBody>
        </p:sp>
        <p:sp>
          <p:nvSpPr>
            <p:cNvPr id="16" name="Oval 15"/>
            <p:cNvSpPr>
              <a:spLocks noChangeArrowheads="1"/>
            </p:cNvSpPr>
            <p:nvPr/>
          </p:nvSpPr>
          <p:spPr bwMode="auto">
            <a:xfrm>
              <a:off x="2400" y="2832"/>
              <a:ext cx="240" cy="240"/>
            </a:xfrm>
            <a:prstGeom prst="ellips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eaLnBrk="0" hangingPunct="0"/>
              <a:r>
                <a:rPr lang="en-US" sz="2000">
                  <a:latin typeface="Verdana" pitchFamily="34" charset="0"/>
                </a:rPr>
                <a:t>K</a:t>
              </a:r>
            </a:p>
          </p:txBody>
        </p:sp>
        <p:sp>
          <p:nvSpPr>
            <p:cNvPr id="17" name="Oval 16"/>
            <p:cNvSpPr>
              <a:spLocks noChangeArrowheads="1"/>
            </p:cNvSpPr>
            <p:nvPr/>
          </p:nvSpPr>
          <p:spPr bwMode="auto">
            <a:xfrm>
              <a:off x="1776" y="2256"/>
              <a:ext cx="240" cy="240"/>
            </a:xfrm>
            <a:prstGeom prst="ellips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eaLnBrk="0" hangingPunct="0"/>
              <a:r>
                <a:rPr lang="en-US" sz="2000">
                  <a:latin typeface="Verdana" pitchFamily="34" charset="0"/>
                </a:rPr>
                <a:t>F</a:t>
              </a:r>
            </a:p>
          </p:txBody>
        </p:sp>
        <p:sp>
          <p:nvSpPr>
            <p:cNvPr id="18" name="Oval 17"/>
            <p:cNvSpPr>
              <a:spLocks noChangeArrowheads="1"/>
            </p:cNvSpPr>
            <p:nvPr/>
          </p:nvSpPr>
          <p:spPr bwMode="auto">
            <a:xfrm>
              <a:off x="1152" y="2256"/>
              <a:ext cx="240" cy="240"/>
            </a:xfrm>
            <a:prstGeom prst="ellips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eaLnBrk="0" hangingPunct="0"/>
              <a:r>
                <a:rPr lang="en-US" sz="2000">
                  <a:latin typeface="Verdana" pitchFamily="34" charset="0"/>
                </a:rPr>
                <a:t>E</a:t>
              </a:r>
            </a:p>
          </p:txBody>
        </p:sp>
        <p:sp>
          <p:nvSpPr>
            <p:cNvPr id="19" name="Oval 18"/>
            <p:cNvSpPr>
              <a:spLocks noChangeArrowheads="1"/>
            </p:cNvSpPr>
            <p:nvPr/>
          </p:nvSpPr>
          <p:spPr bwMode="auto">
            <a:xfrm>
              <a:off x="576" y="2256"/>
              <a:ext cx="240" cy="240"/>
            </a:xfrm>
            <a:prstGeom prst="ellips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eaLnBrk="0" hangingPunct="0"/>
              <a:r>
                <a:rPr lang="en-US" sz="2000">
                  <a:latin typeface="Verdana" pitchFamily="34" charset="0"/>
                </a:rPr>
                <a:t>D</a:t>
              </a:r>
            </a:p>
          </p:txBody>
        </p:sp>
        <p:sp>
          <p:nvSpPr>
            <p:cNvPr id="20" name="Oval 19"/>
            <p:cNvSpPr>
              <a:spLocks noChangeArrowheads="1"/>
            </p:cNvSpPr>
            <p:nvPr/>
          </p:nvSpPr>
          <p:spPr bwMode="auto">
            <a:xfrm>
              <a:off x="864" y="1728"/>
              <a:ext cx="240" cy="240"/>
            </a:xfrm>
            <a:prstGeom prst="ellips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eaLnBrk="0" hangingPunct="0"/>
              <a:r>
                <a:rPr lang="en-US" sz="2000">
                  <a:latin typeface="Verdana" pitchFamily="34" charset="0"/>
                </a:rPr>
                <a:t>B</a:t>
              </a:r>
            </a:p>
          </p:txBody>
        </p:sp>
        <p:sp>
          <p:nvSpPr>
            <p:cNvPr id="21" name="Oval 20"/>
            <p:cNvSpPr>
              <a:spLocks noChangeArrowheads="1"/>
            </p:cNvSpPr>
            <p:nvPr/>
          </p:nvSpPr>
          <p:spPr bwMode="auto">
            <a:xfrm>
              <a:off x="1968" y="1728"/>
              <a:ext cx="240" cy="240"/>
            </a:xfrm>
            <a:prstGeom prst="ellips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eaLnBrk="0" hangingPunct="0"/>
              <a:r>
                <a:rPr lang="en-US" sz="2000">
                  <a:latin typeface="Verdana" pitchFamily="34" charset="0"/>
                </a:rPr>
                <a:t>C</a:t>
              </a:r>
            </a:p>
          </p:txBody>
        </p:sp>
        <p:sp>
          <p:nvSpPr>
            <p:cNvPr id="22" name="Oval 21"/>
            <p:cNvSpPr>
              <a:spLocks noChangeArrowheads="1"/>
            </p:cNvSpPr>
            <p:nvPr/>
          </p:nvSpPr>
          <p:spPr bwMode="auto">
            <a:xfrm>
              <a:off x="1392" y="1152"/>
              <a:ext cx="240" cy="240"/>
            </a:xfrm>
            <a:prstGeom prst="ellips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eaLnBrk="0" hangingPunct="0"/>
              <a:r>
                <a:rPr lang="en-US" sz="2000">
                  <a:latin typeface="Verdana" pitchFamily="34" charset="0"/>
                </a:rPr>
                <a:t>A</a:t>
              </a:r>
            </a:p>
          </p:txBody>
        </p:sp>
        <p:sp>
          <p:nvSpPr>
            <p:cNvPr id="23" name="Line 22"/>
            <p:cNvSpPr>
              <a:spLocks noChangeShapeType="1"/>
            </p:cNvSpPr>
            <p:nvPr/>
          </p:nvSpPr>
          <p:spPr bwMode="auto">
            <a:xfrm flipV="1">
              <a:off x="1056" y="1344"/>
              <a:ext cx="384" cy="384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" name="Line 23"/>
            <p:cNvSpPr>
              <a:spLocks noChangeShapeType="1"/>
            </p:cNvSpPr>
            <p:nvPr/>
          </p:nvSpPr>
          <p:spPr bwMode="auto">
            <a:xfrm>
              <a:off x="1584" y="1344"/>
              <a:ext cx="432" cy="432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" name="Line 24"/>
            <p:cNvSpPr>
              <a:spLocks noChangeShapeType="1"/>
            </p:cNvSpPr>
            <p:nvPr/>
          </p:nvSpPr>
          <p:spPr bwMode="auto">
            <a:xfrm flipH="1">
              <a:off x="720" y="1968"/>
              <a:ext cx="192" cy="288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" name="Line 25"/>
            <p:cNvSpPr>
              <a:spLocks noChangeShapeType="1"/>
            </p:cNvSpPr>
            <p:nvPr/>
          </p:nvSpPr>
          <p:spPr bwMode="auto">
            <a:xfrm>
              <a:off x="1056" y="1968"/>
              <a:ext cx="192" cy="288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7" name="Line 26"/>
            <p:cNvSpPr>
              <a:spLocks noChangeShapeType="1"/>
            </p:cNvSpPr>
            <p:nvPr/>
          </p:nvSpPr>
          <p:spPr bwMode="auto">
            <a:xfrm flipH="1">
              <a:off x="1920" y="1968"/>
              <a:ext cx="96" cy="288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" name="Line 27"/>
            <p:cNvSpPr>
              <a:spLocks noChangeShapeType="1"/>
            </p:cNvSpPr>
            <p:nvPr/>
          </p:nvSpPr>
          <p:spPr bwMode="auto">
            <a:xfrm>
              <a:off x="2160" y="1968"/>
              <a:ext cx="144" cy="288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9" name="Line 28"/>
            <p:cNvSpPr>
              <a:spLocks noChangeShapeType="1"/>
            </p:cNvSpPr>
            <p:nvPr/>
          </p:nvSpPr>
          <p:spPr bwMode="auto">
            <a:xfrm flipV="1">
              <a:off x="816" y="2448"/>
              <a:ext cx="384" cy="384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" name="Line 29"/>
            <p:cNvSpPr>
              <a:spLocks noChangeShapeType="1"/>
            </p:cNvSpPr>
            <p:nvPr/>
          </p:nvSpPr>
          <p:spPr bwMode="auto">
            <a:xfrm flipH="1" flipV="1">
              <a:off x="1344" y="2448"/>
              <a:ext cx="240" cy="384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" name="Line 30"/>
            <p:cNvSpPr>
              <a:spLocks noChangeShapeType="1"/>
            </p:cNvSpPr>
            <p:nvPr/>
          </p:nvSpPr>
          <p:spPr bwMode="auto">
            <a:xfrm flipV="1">
              <a:off x="2160" y="2496"/>
              <a:ext cx="144" cy="336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" name="Line 31"/>
            <p:cNvSpPr>
              <a:spLocks noChangeShapeType="1"/>
            </p:cNvSpPr>
            <p:nvPr/>
          </p:nvSpPr>
          <p:spPr bwMode="auto">
            <a:xfrm flipH="1" flipV="1">
              <a:off x="2352" y="2496"/>
              <a:ext cx="144" cy="336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3" name="Line 32"/>
            <p:cNvSpPr>
              <a:spLocks noChangeShapeType="1"/>
            </p:cNvSpPr>
            <p:nvPr/>
          </p:nvSpPr>
          <p:spPr bwMode="auto">
            <a:xfrm flipV="1">
              <a:off x="528" y="3024"/>
              <a:ext cx="240" cy="336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4" name="Line 33"/>
            <p:cNvSpPr>
              <a:spLocks noChangeShapeType="1"/>
            </p:cNvSpPr>
            <p:nvPr/>
          </p:nvSpPr>
          <p:spPr bwMode="auto">
            <a:xfrm flipV="1">
              <a:off x="816" y="3072"/>
              <a:ext cx="0" cy="288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5" name="Line 34"/>
            <p:cNvSpPr>
              <a:spLocks noChangeShapeType="1"/>
            </p:cNvSpPr>
            <p:nvPr/>
          </p:nvSpPr>
          <p:spPr bwMode="auto">
            <a:xfrm flipH="1" flipV="1">
              <a:off x="912" y="3072"/>
              <a:ext cx="240" cy="288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6" name="Line 35"/>
            <p:cNvSpPr>
              <a:spLocks noChangeShapeType="1"/>
            </p:cNvSpPr>
            <p:nvPr/>
          </p:nvSpPr>
          <p:spPr bwMode="auto">
            <a:xfrm flipV="1">
              <a:off x="1536" y="3072"/>
              <a:ext cx="96" cy="288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7" name="Line 36"/>
            <p:cNvSpPr>
              <a:spLocks noChangeShapeType="1"/>
            </p:cNvSpPr>
            <p:nvPr/>
          </p:nvSpPr>
          <p:spPr bwMode="auto">
            <a:xfrm flipH="1" flipV="1">
              <a:off x="1680" y="3072"/>
              <a:ext cx="144" cy="288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8" name="Line 37"/>
            <p:cNvSpPr>
              <a:spLocks noChangeShapeType="1"/>
            </p:cNvSpPr>
            <p:nvPr/>
          </p:nvSpPr>
          <p:spPr bwMode="auto">
            <a:xfrm flipV="1">
              <a:off x="2496" y="3072"/>
              <a:ext cx="0" cy="288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41" name="TextBox 40"/>
          <p:cNvSpPr txBox="1"/>
          <p:nvPr/>
        </p:nvSpPr>
        <p:spPr>
          <a:xfrm>
            <a:off x="1365163" y="6014433"/>
            <a:ext cx="37348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0000FF"/>
                </a:solidFill>
              </a:rPr>
              <a:t>A</a:t>
            </a:r>
            <a:endParaRPr lang="en-US" sz="2000" b="1" dirty="0">
              <a:solidFill>
                <a:srgbClr val="0000FF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1738649" y="6014433"/>
            <a:ext cx="37348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0000FF"/>
                </a:solidFill>
              </a:rPr>
              <a:t>B</a:t>
            </a:r>
            <a:endParaRPr lang="en-US" sz="2000" b="1" dirty="0">
              <a:solidFill>
                <a:srgbClr val="0000FF"/>
              </a:solidFill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2116250" y="6014433"/>
            <a:ext cx="37348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0000FF"/>
                </a:solidFill>
              </a:rPr>
              <a:t>C</a:t>
            </a:r>
            <a:endParaRPr lang="en-US" sz="2000" b="1" dirty="0">
              <a:solidFill>
                <a:srgbClr val="0000FF"/>
              </a:solidFill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2489736" y="6014433"/>
            <a:ext cx="37348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0000FF"/>
                </a:solidFill>
              </a:rPr>
              <a:t>D</a:t>
            </a:r>
            <a:endParaRPr lang="en-US" sz="2000" b="1" dirty="0">
              <a:solidFill>
                <a:srgbClr val="0000FF"/>
              </a:solidFill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2852941" y="6014433"/>
            <a:ext cx="37348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0000FF"/>
                </a:solidFill>
              </a:rPr>
              <a:t>E</a:t>
            </a:r>
            <a:endParaRPr lang="en-US" sz="2000" b="1" dirty="0">
              <a:solidFill>
                <a:srgbClr val="0000FF"/>
              </a:solidFill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3226427" y="6014433"/>
            <a:ext cx="37348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0000FF"/>
                </a:solidFill>
              </a:rPr>
              <a:t>F</a:t>
            </a:r>
            <a:endParaRPr lang="en-US" sz="2000" b="1" dirty="0">
              <a:solidFill>
                <a:srgbClr val="0000FF"/>
              </a:solidFill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3604028" y="6014433"/>
            <a:ext cx="37348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0000FF"/>
                </a:solidFill>
              </a:rPr>
              <a:t>G</a:t>
            </a:r>
            <a:endParaRPr lang="en-US" sz="2000" b="1" dirty="0">
              <a:solidFill>
                <a:srgbClr val="0000FF"/>
              </a:solidFill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3977514" y="6014433"/>
            <a:ext cx="37348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0000FF"/>
                </a:solidFill>
              </a:rPr>
              <a:t>H</a:t>
            </a:r>
            <a:endParaRPr lang="en-US" sz="2000" b="1" dirty="0">
              <a:solidFill>
                <a:srgbClr val="0000FF"/>
              </a:solidFill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4351899" y="6012156"/>
            <a:ext cx="37348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0000FF"/>
                </a:solidFill>
              </a:rPr>
              <a:t>I</a:t>
            </a:r>
            <a:endParaRPr lang="en-US" sz="2000" b="1" dirty="0">
              <a:solidFill>
                <a:srgbClr val="0000FF"/>
              </a:solidFill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4725385" y="6012156"/>
            <a:ext cx="37348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0000FF"/>
                </a:solidFill>
              </a:rPr>
              <a:t>J</a:t>
            </a:r>
            <a:endParaRPr lang="en-US" sz="2000" b="1" dirty="0">
              <a:solidFill>
                <a:srgbClr val="0000FF"/>
              </a:solidFill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5102986" y="6012156"/>
            <a:ext cx="37348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0000FF"/>
                </a:solidFill>
              </a:rPr>
              <a:t>K</a:t>
            </a:r>
            <a:endParaRPr lang="en-US" sz="2000" b="1" dirty="0">
              <a:solidFill>
                <a:srgbClr val="0000FF"/>
              </a:solidFill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5476472" y="6012156"/>
            <a:ext cx="37348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0000FF"/>
                </a:solidFill>
              </a:rPr>
              <a:t>L</a:t>
            </a:r>
            <a:endParaRPr lang="en-US" sz="2000" b="1" dirty="0">
              <a:solidFill>
                <a:srgbClr val="0000FF"/>
              </a:solidFill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5839677" y="6012156"/>
            <a:ext cx="37348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0000FF"/>
                </a:solidFill>
              </a:rPr>
              <a:t>M</a:t>
            </a:r>
            <a:endParaRPr lang="en-US" sz="2000" b="1" dirty="0">
              <a:solidFill>
                <a:srgbClr val="0000FF"/>
              </a:solidFill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6213163" y="6012156"/>
            <a:ext cx="37348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0000FF"/>
                </a:solidFill>
              </a:rPr>
              <a:t>N</a:t>
            </a:r>
            <a:endParaRPr lang="en-US" sz="2000" b="1" dirty="0">
              <a:solidFill>
                <a:srgbClr val="0000FF"/>
              </a:solidFill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6590764" y="6012156"/>
            <a:ext cx="37348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0000FF"/>
                </a:solidFill>
              </a:rPr>
              <a:t>O</a:t>
            </a:r>
            <a:endParaRPr lang="en-US" sz="2000" b="1" dirty="0">
              <a:solidFill>
                <a:srgbClr val="0000FF"/>
              </a:solidFill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6964250" y="6012156"/>
            <a:ext cx="37348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0000FF"/>
                </a:solidFill>
              </a:rPr>
              <a:t>P</a:t>
            </a:r>
            <a:endParaRPr lang="en-US" sz="2000" b="1" dirty="0">
              <a:solidFill>
                <a:srgbClr val="0000FF"/>
              </a:solidFill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7343074" y="6012156"/>
            <a:ext cx="37348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0000FF"/>
                </a:solidFill>
              </a:rPr>
              <a:t>Q</a:t>
            </a:r>
            <a:endParaRPr lang="en-US" sz="2000" b="1" dirty="0">
              <a:solidFill>
                <a:srgbClr val="0000FF"/>
              </a:solidFill>
            </a:endParaRPr>
          </a:p>
        </p:txBody>
      </p:sp>
      <p:sp>
        <p:nvSpPr>
          <p:cNvPr id="58" name="Freeform 38"/>
          <p:cNvSpPr>
            <a:spLocks/>
          </p:cNvSpPr>
          <p:nvPr/>
        </p:nvSpPr>
        <p:spPr bwMode="auto">
          <a:xfrm>
            <a:off x="4787238" y="2187662"/>
            <a:ext cx="4084637" cy="2724150"/>
          </a:xfrm>
          <a:custGeom>
            <a:avLst/>
            <a:gdLst>
              <a:gd name="T0" fmla="*/ 2147483647 w 2573"/>
              <a:gd name="T1" fmla="*/ 2147483647 h 1716"/>
              <a:gd name="T2" fmla="*/ 2147483647 w 2573"/>
              <a:gd name="T3" fmla="*/ 2147483647 h 1716"/>
              <a:gd name="T4" fmla="*/ 2147483647 w 2573"/>
              <a:gd name="T5" fmla="*/ 2147483647 h 1716"/>
              <a:gd name="T6" fmla="*/ 2147483647 w 2573"/>
              <a:gd name="T7" fmla="*/ 2147483647 h 1716"/>
              <a:gd name="T8" fmla="*/ 2147483647 w 2573"/>
              <a:gd name="T9" fmla="*/ 2147483647 h 1716"/>
              <a:gd name="T10" fmla="*/ 2147483647 w 2573"/>
              <a:gd name="T11" fmla="*/ 2147483647 h 1716"/>
              <a:gd name="T12" fmla="*/ 2147483647 w 2573"/>
              <a:gd name="T13" fmla="*/ 2147483647 h 1716"/>
              <a:gd name="T14" fmla="*/ 2147483647 w 2573"/>
              <a:gd name="T15" fmla="*/ 2147483647 h 1716"/>
              <a:gd name="T16" fmla="*/ 2147483647 w 2573"/>
              <a:gd name="T17" fmla="*/ 2147483647 h 1716"/>
              <a:gd name="T18" fmla="*/ 2147483647 w 2573"/>
              <a:gd name="T19" fmla="*/ 2147483647 h 1716"/>
              <a:gd name="T20" fmla="*/ 2147483647 w 2573"/>
              <a:gd name="T21" fmla="*/ 2147483647 h 1716"/>
              <a:gd name="T22" fmla="*/ 2147483647 w 2573"/>
              <a:gd name="T23" fmla="*/ 2147483647 h 1716"/>
              <a:gd name="T24" fmla="*/ 2147483647 w 2573"/>
              <a:gd name="T25" fmla="*/ 2147483647 h 1716"/>
              <a:gd name="T26" fmla="*/ 2147483647 w 2573"/>
              <a:gd name="T27" fmla="*/ 2147483647 h 1716"/>
              <a:gd name="T28" fmla="*/ 2147483647 w 2573"/>
              <a:gd name="T29" fmla="*/ 2147483647 h 1716"/>
              <a:gd name="T30" fmla="*/ 2147483647 w 2573"/>
              <a:gd name="T31" fmla="*/ 2147483647 h 171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w 2573"/>
              <a:gd name="T49" fmla="*/ 0 h 1716"/>
              <a:gd name="T50" fmla="*/ 2573 w 2573"/>
              <a:gd name="T51" fmla="*/ 1716 h 1716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T48" t="T49" r="T50" b="T51"/>
            <a:pathLst>
              <a:path w="2573" h="1716">
                <a:moveTo>
                  <a:pt x="1023" y="22"/>
                </a:moveTo>
                <a:cubicBezTo>
                  <a:pt x="1079" y="22"/>
                  <a:pt x="1247" y="22"/>
                  <a:pt x="1359" y="22"/>
                </a:cubicBezTo>
                <a:cubicBezTo>
                  <a:pt x="1471" y="22"/>
                  <a:pt x="1640" y="0"/>
                  <a:pt x="1695" y="22"/>
                </a:cubicBezTo>
                <a:cubicBezTo>
                  <a:pt x="1750" y="44"/>
                  <a:pt x="1906" y="80"/>
                  <a:pt x="1690" y="152"/>
                </a:cubicBezTo>
                <a:cubicBezTo>
                  <a:pt x="1474" y="224"/>
                  <a:pt x="614" y="381"/>
                  <a:pt x="399" y="454"/>
                </a:cubicBezTo>
                <a:cubicBezTo>
                  <a:pt x="184" y="527"/>
                  <a:pt x="230" y="567"/>
                  <a:pt x="398" y="591"/>
                </a:cubicBezTo>
                <a:cubicBezTo>
                  <a:pt x="566" y="615"/>
                  <a:pt x="1117" y="595"/>
                  <a:pt x="1407" y="598"/>
                </a:cubicBezTo>
                <a:cubicBezTo>
                  <a:pt x="1697" y="601"/>
                  <a:pt x="1994" y="584"/>
                  <a:pt x="2138" y="608"/>
                </a:cubicBezTo>
                <a:cubicBezTo>
                  <a:pt x="2282" y="632"/>
                  <a:pt x="2573" y="684"/>
                  <a:pt x="2273" y="743"/>
                </a:cubicBezTo>
                <a:cubicBezTo>
                  <a:pt x="1973" y="802"/>
                  <a:pt x="665" y="900"/>
                  <a:pt x="338" y="963"/>
                </a:cubicBezTo>
                <a:cubicBezTo>
                  <a:pt x="11" y="1026"/>
                  <a:pt x="0" y="1091"/>
                  <a:pt x="313" y="1123"/>
                </a:cubicBezTo>
                <a:cubicBezTo>
                  <a:pt x="626" y="1155"/>
                  <a:pt x="1893" y="1124"/>
                  <a:pt x="2214" y="1157"/>
                </a:cubicBezTo>
                <a:cubicBezTo>
                  <a:pt x="2535" y="1190"/>
                  <a:pt x="2550" y="1252"/>
                  <a:pt x="2240" y="1318"/>
                </a:cubicBezTo>
                <a:cubicBezTo>
                  <a:pt x="1930" y="1384"/>
                  <a:pt x="666" y="1492"/>
                  <a:pt x="355" y="1554"/>
                </a:cubicBezTo>
                <a:cubicBezTo>
                  <a:pt x="44" y="1616"/>
                  <a:pt x="129" y="1664"/>
                  <a:pt x="372" y="1690"/>
                </a:cubicBezTo>
                <a:cubicBezTo>
                  <a:pt x="615" y="1716"/>
                  <a:pt x="1514" y="1705"/>
                  <a:pt x="1814" y="1709"/>
                </a:cubicBezTo>
              </a:path>
            </a:pathLst>
          </a:custGeom>
          <a:noFill/>
          <a:ln w="38100" cap="flat" cmpd="sng">
            <a:solidFill>
              <a:schemeClr val="accent2"/>
            </a:solidFill>
            <a:prstDash val="solid"/>
            <a:round/>
            <a:headEnd type="none" w="med" len="med"/>
            <a:tailEnd type="triangle" w="lg" len="lg"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97956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/>
      <p:bldP spid="42" grpId="0"/>
      <p:bldP spid="43" grpId="0"/>
      <p:bldP spid="44" grpId="0"/>
      <p:bldP spid="45" grpId="0"/>
      <p:bldP spid="46" grpId="0"/>
      <p:bldP spid="47" grpId="0"/>
      <p:bldP spid="48" grpId="0"/>
      <p:bldP spid="49" grpId="0"/>
      <p:bldP spid="50" grpId="0"/>
      <p:bldP spid="51" grpId="0"/>
      <p:bldP spid="52" grpId="0"/>
      <p:bldP spid="53" grpId="0"/>
      <p:bldP spid="54" grpId="0"/>
      <p:bldP spid="55" grpId="0"/>
      <p:bldP spid="56" grpId="0"/>
      <p:bldP spid="57" grpId="0"/>
      <p:bldP spid="58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8523" y="1933940"/>
            <a:ext cx="7286222" cy="2308178"/>
          </a:xfrm>
        </p:spPr>
        <p:txBody>
          <a:bodyPr>
            <a:normAutofit/>
          </a:bodyPr>
          <a:lstStyle/>
          <a:p>
            <a:r>
              <a:rPr lang="en-US" sz="6600" b="1" dirty="0" smtClean="0">
                <a:solidFill>
                  <a:srgbClr val="006600"/>
                </a:solidFill>
              </a:rPr>
              <a:t>Binary Trees</a:t>
            </a:r>
            <a:endParaRPr lang="en-US" sz="8800" b="1" dirty="0">
              <a:solidFill>
                <a:srgbClr val="0066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t>17</a:t>
            </a:fld>
            <a:endParaRPr lang="en-US" dirty="0"/>
          </a:p>
        </p:txBody>
      </p:sp>
      <p:sp>
        <p:nvSpPr>
          <p:cNvPr id="6" name="Subtitle 2"/>
          <p:cNvSpPr txBox="1">
            <a:spLocks/>
          </p:cNvSpPr>
          <p:nvPr/>
        </p:nvSpPr>
        <p:spPr>
          <a:xfrm>
            <a:off x="1600200" y="4242118"/>
            <a:ext cx="6858000" cy="16557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006600"/>
              </a:buClr>
              <a:buFont typeface="Arial" panose="020B0604020202020204" pitchFamily="34" charset="0"/>
              <a:buNone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6600"/>
              </a:buClr>
              <a:buFont typeface="Courier New" panose="02070309020205020404" pitchFamily="49" charset="0"/>
              <a:buNone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6600"/>
              </a:buClr>
              <a:buFont typeface="Arial" panose="020B0604020202020204" pitchFamily="34" charset="0"/>
              <a:buNone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6600"/>
              </a:buClr>
              <a:buFont typeface="Courier New" panose="02070309020205020404" pitchFamily="49" charset="0"/>
              <a:buNone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6600"/>
              </a:buClr>
              <a:buFont typeface="Calibri" panose="020F0502020204030204" pitchFamily="34" charset="0"/>
              <a:buNone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5400" dirty="0" smtClean="0"/>
              <a:t>Introduction</a:t>
            </a:r>
          </a:p>
        </p:txBody>
      </p:sp>
    </p:spTree>
    <p:extLst>
      <p:ext uri="{BB962C8B-B14F-4D97-AF65-F5344CB8AC3E}">
        <p14:creationId xmlns:p14="http://schemas.microsoft.com/office/powerpoint/2010/main" val="4024482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Binary Tree - </a:t>
            </a:r>
            <a:r>
              <a:rPr lang="en-US" b="1" dirty="0" smtClean="0">
                <a:solidFill>
                  <a:srgbClr val="006600"/>
                </a:solidFill>
              </a:rPr>
              <a:t>Introduction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Definition</a:t>
            </a:r>
          </a:p>
          <a:p>
            <a:pPr lvl="1"/>
            <a:r>
              <a:rPr lang="en-US" dirty="0"/>
              <a:t>A tree in which each node can have a </a:t>
            </a:r>
            <a:r>
              <a:rPr lang="en-US" u="sng" dirty="0">
                <a:solidFill>
                  <a:srgbClr val="0000FF"/>
                </a:solidFill>
              </a:rPr>
              <a:t>maximum of two children</a:t>
            </a:r>
          </a:p>
          <a:p>
            <a:pPr lvl="2"/>
            <a:r>
              <a:rPr lang="en-US" dirty="0"/>
              <a:t>Each node can have no child, one child, or two children</a:t>
            </a:r>
          </a:p>
          <a:p>
            <a:pPr lvl="2"/>
            <a:r>
              <a:rPr lang="en-US" dirty="0"/>
              <a:t>And a child can only have one parent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18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65162" y="4556491"/>
            <a:ext cx="1200150" cy="9906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03976" y="4523773"/>
            <a:ext cx="981075" cy="177165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92307" y="4556491"/>
            <a:ext cx="1646287" cy="1542529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307758" y="4556491"/>
            <a:ext cx="1345539" cy="1482163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44681" y="5327755"/>
            <a:ext cx="588962" cy="588962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19775" y="4556491"/>
            <a:ext cx="667043" cy="667043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6905" y="5675053"/>
            <a:ext cx="588962" cy="588962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51549" y="6161695"/>
            <a:ext cx="605837" cy="6058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34856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Binary Tree - </a:t>
            </a:r>
            <a:r>
              <a:rPr lang="en-US" b="1" dirty="0" smtClean="0">
                <a:solidFill>
                  <a:srgbClr val="006600"/>
                </a:solidFill>
              </a:rPr>
              <a:t>Introduction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Level</a:t>
            </a:r>
          </a:p>
          <a:p>
            <a:pPr lvl="1"/>
            <a:r>
              <a:rPr lang="en-US" dirty="0" smtClean="0"/>
              <a:t>Level of a node is the </a:t>
            </a:r>
            <a:r>
              <a:rPr lang="en-US" i="1" dirty="0" smtClean="0">
                <a:solidFill>
                  <a:srgbClr val="0000FF"/>
                </a:solidFill>
              </a:rPr>
              <a:t>number of edges </a:t>
            </a:r>
            <a:r>
              <a:rPr lang="en-US" dirty="0" smtClean="0"/>
              <a:t>between the </a:t>
            </a:r>
            <a:r>
              <a:rPr lang="en-US" dirty="0" smtClean="0">
                <a:solidFill>
                  <a:srgbClr val="0000FF"/>
                </a:solidFill>
              </a:rPr>
              <a:t>node</a:t>
            </a:r>
            <a:r>
              <a:rPr lang="en-US" dirty="0" smtClean="0"/>
              <a:t> and the </a:t>
            </a:r>
            <a:r>
              <a:rPr lang="en-US" dirty="0" smtClean="0">
                <a:solidFill>
                  <a:srgbClr val="0000FF"/>
                </a:solidFill>
              </a:rPr>
              <a:t>root</a:t>
            </a:r>
          </a:p>
          <a:p>
            <a:pPr lvl="1"/>
            <a:r>
              <a:rPr lang="en-US" dirty="0" smtClean="0"/>
              <a:t>Root is at </a:t>
            </a:r>
            <a:r>
              <a:rPr lang="en-US" i="1" dirty="0" smtClean="0">
                <a:solidFill>
                  <a:srgbClr val="0000FF"/>
                </a:solidFill>
              </a:rPr>
              <a:t>level 0</a:t>
            </a:r>
          </a:p>
          <a:p>
            <a:pPr marL="457200" lvl="1" indent="0">
              <a:buNone/>
            </a:pP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19</a:t>
            </a:fld>
            <a:endParaRPr lang="en-US"/>
          </a:p>
        </p:txBody>
      </p:sp>
      <p:pic>
        <p:nvPicPr>
          <p:cNvPr id="9" name="Picture 4" descr="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30805" y="3451225"/>
            <a:ext cx="3181350" cy="2884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1754483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8523" y="1933940"/>
            <a:ext cx="7286222" cy="2308178"/>
          </a:xfrm>
        </p:spPr>
        <p:txBody>
          <a:bodyPr>
            <a:normAutofit/>
          </a:bodyPr>
          <a:lstStyle/>
          <a:p>
            <a:r>
              <a:rPr lang="en-US" sz="6600" b="1" dirty="0" smtClean="0">
                <a:solidFill>
                  <a:srgbClr val="006600"/>
                </a:solidFill>
              </a:rPr>
              <a:t>Trees</a:t>
            </a:r>
            <a:endParaRPr lang="en-US" sz="8800" b="1" dirty="0">
              <a:solidFill>
                <a:srgbClr val="0066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t>2</a:t>
            </a:fld>
            <a:endParaRPr lang="en-US" dirty="0"/>
          </a:p>
        </p:txBody>
      </p:sp>
      <p:sp>
        <p:nvSpPr>
          <p:cNvPr id="6" name="Subtitle 2"/>
          <p:cNvSpPr txBox="1">
            <a:spLocks/>
          </p:cNvSpPr>
          <p:nvPr/>
        </p:nvSpPr>
        <p:spPr>
          <a:xfrm>
            <a:off x="1600200" y="4242118"/>
            <a:ext cx="6858000" cy="16557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006600"/>
              </a:buClr>
              <a:buFont typeface="Arial" panose="020B0604020202020204" pitchFamily="34" charset="0"/>
              <a:buNone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6600"/>
              </a:buClr>
              <a:buFont typeface="Courier New" panose="02070309020205020404" pitchFamily="49" charset="0"/>
              <a:buNone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6600"/>
              </a:buClr>
              <a:buFont typeface="Arial" panose="020B0604020202020204" pitchFamily="34" charset="0"/>
              <a:buNone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6600"/>
              </a:buClr>
              <a:buFont typeface="Courier New" panose="02070309020205020404" pitchFamily="49" charset="0"/>
              <a:buNone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6600"/>
              </a:buClr>
              <a:buFont typeface="Calibri" panose="020F0502020204030204" pitchFamily="34" charset="0"/>
              <a:buNone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5400" dirty="0" smtClean="0"/>
              <a:t>Introduction</a:t>
            </a:r>
          </a:p>
        </p:txBody>
      </p:sp>
    </p:spTree>
    <p:extLst>
      <p:ext uri="{BB962C8B-B14F-4D97-AF65-F5344CB8AC3E}">
        <p14:creationId xmlns:p14="http://schemas.microsoft.com/office/powerpoint/2010/main" val="3519037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Binary Tree - </a:t>
            </a:r>
            <a:r>
              <a:rPr lang="en-US" b="1" dirty="0" smtClean="0">
                <a:solidFill>
                  <a:srgbClr val="006600"/>
                </a:solidFill>
              </a:rPr>
              <a:t>Introduction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b="1" dirty="0" smtClean="0"/>
              <a:t>Maximum nodes at any level</a:t>
            </a:r>
          </a:p>
          <a:p>
            <a:pPr lvl="1"/>
            <a:r>
              <a:rPr lang="en-US" dirty="0" smtClean="0"/>
              <a:t>Level “</a:t>
            </a:r>
            <a:r>
              <a:rPr lang="en-US" dirty="0" err="1" smtClean="0"/>
              <a:t>i</a:t>
            </a:r>
            <a:r>
              <a:rPr lang="en-US" dirty="0" smtClean="0"/>
              <a:t>”</a:t>
            </a:r>
          </a:p>
          <a:p>
            <a:pPr lvl="1"/>
            <a:r>
              <a:rPr lang="en-US" b="1" dirty="0" smtClean="0">
                <a:solidFill>
                  <a:srgbClr val="FF0000"/>
                </a:solidFill>
              </a:rPr>
              <a:t>N = 2</a:t>
            </a:r>
            <a:r>
              <a:rPr lang="en-US" b="1" baseline="30000" dirty="0" smtClean="0">
                <a:solidFill>
                  <a:srgbClr val="FF0000"/>
                </a:solidFill>
              </a:rPr>
              <a:t>i</a:t>
            </a:r>
          </a:p>
          <a:p>
            <a:pPr lvl="2"/>
            <a:r>
              <a:rPr lang="en-US" dirty="0" err="1" smtClean="0"/>
              <a:t>i</a:t>
            </a:r>
            <a:r>
              <a:rPr lang="en-US" dirty="0" smtClean="0"/>
              <a:t>=0</a:t>
            </a:r>
            <a:endParaRPr lang="en-US" dirty="0"/>
          </a:p>
          <a:p>
            <a:pPr lvl="2"/>
            <a:r>
              <a:rPr lang="en-US" dirty="0" smtClean="0"/>
              <a:t>N = 2</a:t>
            </a:r>
            <a:r>
              <a:rPr lang="en-US" baseline="30000" dirty="0" smtClean="0"/>
              <a:t>0</a:t>
            </a:r>
            <a:r>
              <a:rPr lang="en-US" dirty="0" smtClean="0"/>
              <a:t> </a:t>
            </a:r>
            <a:r>
              <a:rPr lang="en-US" dirty="0"/>
              <a:t>= 1</a:t>
            </a:r>
          </a:p>
          <a:p>
            <a:pPr lvl="2"/>
            <a:r>
              <a:rPr lang="en-US" dirty="0" err="1" smtClean="0">
                <a:solidFill>
                  <a:srgbClr val="006600"/>
                </a:solidFill>
              </a:rPr>
              <a:t>i</a:t>
            </a:r>
            <a:r>
              <a:rPr lang="en-US" dirty="0" smtClean="0">
                <a:solidFill>
                  <a:srgbClr val="006600"/>
                </a:solidFill>
              </a:rPr>
              <a:t>=1</a:t>
            </a:r>
            <a:endParaRPr lang="en-US" dirty="0">
              <a:solidFill>
                <a:srgbClr val="006600"/>
              </a:solidFill>
            </a:endParaRPr>
          </a:p>
          <a:p>
            <a:pPr lvl="2"/>
            <a:r>
              <a:rPr lang="en-US" dirty="0" smtClean="0">
                <a:solidFill>
                  <a:srgbClr val="006600"/>
                </a:solidFill>
              </a:rPr>
              <a:t>N = 2</a:t>
            </a:r>
            <a:r>
              <a:rPr lang="en-US" baseline="30000" dirty="0" smtClean="0">
                <a:solidFill>
                  <a:srgbClr val="006600"/>
                </a:solidFill>
              </a:rPr>
              <a:t>1</a:t>
            </a:r>
            <a:r>
              <a:rPr lang="en-US" dirty="0" smtClean="0">
                <a:solidFill>
                  <a:srgbClr val="006600"/>
                </a:solidFill>
              </a:rPr>
              <a:t> </a:t>
            </a:r>
            <a:r>
              <a:rPr lang="en-US" dirty="0">
                <a:solidFill>
                  <a:srgbClr val="006600"/>
                </a:solidFill>
              </a:rPr>
              <a:t>= 2</a:t>
            </a:r>
          </a:p>
          <a:p>
            <a:pPr lvl="2"/>
            <a:r>
              <a:rPr lang="en-US" dirty="0" err="1" smtClean="0">
                <a:solidFill>
                  <a:srgbClr val="00B0F0"/>
                </a:solidFill>
              </a:rPr>
              <a:t>i</a:t>
            </a:r>
            <a:r>
              <a:rPr lang="en-US" dirty="0" smtClean="0">
                <a:solidFill>
                  <a:srgbClr val="00B0F0"/>
                </a:solidFill>
              </a:rPr>
              <a:t>=2</a:t>
            </a:r>
            <a:endParaRPr lang="en-US" dirty="0">
              <a:solidFill>
                <a:srgbClr val="00B0F0"/>
              </a:solidFill>
            </a:endParaRPr>
          </a:p>
          <a:p>
            <a:pPr lvl="2"/>
            <a:r>
              <a:rPr lang="en-US" dirty="0" smtClean="0">
                <a:solidFill>
                  <a:srgbClr val="00B0F0"/>
                </a:solidFill>
              </a:rPr>
              <a:t>N = 2</a:t>
            </a:r>
            <a:r>
              <a:rPr lang="en-US" baseline="30000" dirty="0" smtClean="0">
                <a:solidFill>
                  <a:srgbClr val="00B0F0"/>
                </a:solidFill>
              </a:rPr>
              <a:t>2</a:t>
            </a:r>
            <a:r>
              <a:rPr lang="en-US" dirty="0" smtClean="0">
                <a:solidFill>
                  <a:srgbClr val="00B0F0"/>
                </a:solidFill>
              </a:rPr>
              <a:t> </a:t>
            </a:r>
            <a:r>
              <a:rPr lang="en-US" dirty="0">
                <a:solidFill>
                  <a:srgbClr val="00B0F0"/>
                </a:solidFill>
              </a:rPr>
              <a:t>= 4</a:t>
            </a:r>
          </a:p>
          <a:p>
            <a:pPr lvl="2"/>
            <a:r>
              <a:rPr lang="en-US" dirty="0" err="1" smtClean="0">
                <a:solidFill>
                  <a:srgbClr val="0000FF"/>
                </a:solidFill>
              </a:rPr>
              <a:t>i</a:t>
            </a:r>
            <a:r>
              <a:rPr lang="en-US" dirty="0" smtClean="0">
                <a:solidFill>
                  <a:srgbClr val="0000FF"/>
                </a:solidFill>
              </a:rPr>
              <a:t>=3</a:t>
            </a:r>
          </a:p>
          <a:p>
            <a:pPr lvl="2"/>
            <a:r>
              <a:rPr lang="en-US" dirty="0" smtClean="0">
                <a:solidFill>
                  <a:srgbClr val="0000FF"/>
                </a:solidFill>
              </a:rPr>
              <a:t>N = 2</a:t>
            </a:r>
            <a:r>
              <a:rPr lang="en-US" baseline="30000" dirty="0" smtClean="0">
                <a:solidFill>
                  <a:srgbClr val="0000FF"/>
                </a:solidFill>
              </a:rPr>
              <a:t>3</a:t>
            </a:r>
            <a:r>
              <a:rPr lang="en-US" dirty="0" smtClean="0">
                <a:solidFill>
                  <a:srgbClr val="0000FF"/>
                </a:solidFill>
              </a:rPr>
              <a:t> = 8</a:t>
            </a:r>
            <a:endParaRPr lang="en-US" dirty="0">
              <a:solidFill>
                <a:srgbClr val="0000FF"/>
              </a:solidFill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20</a:t>
            </a:fld>
            <a:endParaRPr lang="en-US"/>
          </a:p>
        </p:txBody>
      </p:sp>
      <p:pic>
        <p:nvPicPr>
          <p:cNvPr id="6" name="Picture 44" descr="diagram1-2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30942" y="3057527"/>
            <a:ext cx="4604199" cy="22426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ight Arrow 6"/>
          <p:cNvSpPr/>
          <p:nvPr/>
        </p:nvSpPr>
        <p:spPr>
          <a:xfrm>
            <a:off x="3867625" y="4994421"/>
            <a:ext cx="314973" cy="152976"/>
          </a:xfrm>
          <a:prstGeom prst="rightArrow">
            <a:avLst/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ight Arrow 7"/>
          <p:cNvSpPr/>
          <p:nvPr/>
        </p:nvSpPr>
        <p:spPr>
          <a:xfrm>
            <a:off x="5787468" y="3163474"/>
            <a:ext cx="314973" cy="152976"/>
          </a:xfrm>
          <a:prstGeom prst="rightArrow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ight Arrow 8"/>
          <p:cNvSpPr/>
          <p:nvPr/>
        </p:nvSpPr>
        <p:spPr>
          <a:xfrm>
            <a:off x="4718523" y="3768781"/>
            <a:ext cx="314973" cy="152976"/>
          </a:xfrm>
          <a:prstGeom prst="rightArrow">
            <a:avLst/>
          </a:prstGeom>
          <a:solidFill>
            <a:srgbClr val="006600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ight Arrow 9"/>
          <p:cNvSpPr/>
          <p:nvPr/>
        </p:nvSpPr>
        <p:spPr>
          <a:xfrm>
            <a:off x="4073455" y="4412725"/>
            <a:ext cx="314973" cy="152976"/>
          </a:xfrm>
          <a:prstGeom prst="rightArrow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36805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8" grpId="1" animBg="1"/>
      <p:bldP spid="9" grpId="0" animBg="1"/>
      <p:bldP spid="9" grpId="1" animBg="1"/>
      <p:bldP spid="10" grpId="0" animBg="1"/>
      <p:bldP spid="10" grpId="1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Binary Tree - </a:t>
            </a:r>
            <a:r>
              <a:rPr lang="en-US" b="1" dirty="0" smtClean="0">
                <a:solidFill>
                  <a:srgbClr val="006600"/>
                </a:solidFill>
              </a:rPr>
              <a:t>Introduction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Sub Tree</a:t>
            </a:r>
          </a:p>
          <a:p>
            <a:pPr lvl="1"/>
            <a:r>
              <a:rPr lang="en-US" dirty="0"/>
              <a:t>A </a:t>
            </a:r>
            <a:r>
              <a:rPr lang="en-US" b="1" dirty="0" smtClean="0">
                <a:solidFill>
                  <a:srgbClr val="0000FF"/>
                </a:solidFill>
              </a:rPr>
              <a:t>Sub Tree </a:t>
            </a:r>
            <a:r>
              <a:rPr lang="en-US" dirty="0"/>
              <a:t>of a </a:t>
            </a:r>
            <a:r>
              <a:rPr lang="en-US" dirty="0" smtClean="0"/>
              <a:t>tree </a:t>
            </a:r>
            <a:r>
              <a:rPr lang="en-US" dirty="0"/>
              <a:t>T, is a tree consisting of </a:t>
            </a:r>
            <a:r>
              <a:rPr lang="en-US" b="1" dirty="0">
                <a:solidFill>
                  <a:srgbClr val="0000FF"/>
                </a:solidFill>
              </a:rPr>
              <a:t>a </a:t>
            </a:r>
            <a:r>
              <a:rPr lang="en-US" b="1" dirty="0" smtClean="0">
                <a:solidFill>
                  <a:srgbClr val="0000FF"/>
                </a:solidFill>
              </a:rPr>
              <a:t>node</a:t>
            </a:r>
            <a:r>
              <a:rPr lang="en-US" dirty="0" smtClean="0"/>
              <a:t> </a:t>
            </a:r>
            <a:r>
              <a:rPr lang="en-US" dirty="0"/>
              <a:t>in T, and all of </a:t>
            </a:r>
            <a:r>
              <a:rPr lang="en-US" b="1" dirty="0">
                <a:solidFill>
                  <a:srgbClr val="0000FF"/>
                </a:solidFill>
              </a:rPr>
              <a:t>its children </a:t>
            </a:r>
            <a:r>
              <a:rPr lang="en-US" dirty="0"/>
              <a:t>(descendants</a:t>
            </a:r>
            <a:r>
              <a:rPr lang="en-US" dirty="0" smtClean="0"/>
              <a:t>).</a:t>
            </a:r>
          </a:p>
          <a:p>
            <a:pPr lvl="2"/>
            <a:endParaRPr lang="en-US" dirty="0" smtClean="0"/>
          </a:p>
          <a:p>
            <a:pPr lvl="2"/>
            <a:r>
              <a:rPr lang="en-US" dirty="0" smtClean="0"/>
              <a:t>Left </a:t>
            </a:r>
            <a:r>
              <a:rPr lang="en-US" dirty="0" err="1"/>
              <a:t>Subtree</a:t>
            </a:r>
            <a:endParaRPr lang="en-US" dirty="0"/>
          </a:p>
          <a:p>
            <a:pPr lvl="2"/>
            <a:endParaRPr lang="en-US" dirty="0" smtClean="0"/>
          </a:p>
          <a:p>
            <a:pPr lvl="2"/>
            <a:r>
              <a:rPr lang="en-US" dirty="0" smtClean="0"/>
              <a:t>Right </a:t>
            </a:r>
            <a:r>
              <a:rPr lang="en-US" dirty="0" err="1"/>
              <a:t>Subtree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21</a:t>
            </a:fld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8688" y="3657600"/>
            <a:ext cx="4505954" cy="22386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46560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Binary Tree - </a:t>
            </a:r>
            <a:r>
              <a:rPr lang="en-US" b="1" dirty="0" smtClean="0">
                <a:solidFill>
                  <a:srgbClr val="006600"/>
                </a:solidFill>
              </a:rPr>
              <a:t>Introduction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Full Binary Tree</a:t>
            </a:r>
          </a:p>
          <a:p>
            <a:pPr lvl="1"/>
            <a:r>
              <a:rPr lang="en-US" dirty="0"/>
              <a:t>Every node, other than the leaves, </a:t>
            </a:r>
            <a:r>
              <a:rPr lang="en-US" b="1" dirty="0">
                <a:solidFill>
                  <a:srgbClr val="0000FF"/>
                </a:solidFill>
              </a:rPr>
              <a:t>has two </a:t>
            </a:r>
            <a:r>
              <a:rPr lang="en-US" dirty="0" smtClean="0"/>
              <a:t>children exactly</a:t>
            </a:r>
            <a:endParaRPr lang="en-US" u="sng" dirty="0">
              <a:solidFill>
                <a:srgbClr val="0000FF"/>
              </a:solidFill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22</a:t>
            </a:fld>
            <a:endParaRPr lang="en-US"/>
          </a:p>
        </p:txBody>
      </p:sp>
      <p:grpSp>
        <p:nvGrpSpPr>
          <p:cNvPr id="6" name="Group 3"/>
          <p:cNvGrpSpPr>
            <a:grpSpLocks/>
          </p:cNvGrpSpPr>
          <p:nvPr/>
        </p:nvGrpSpPr>
        <p:grpSpPr bwMode="auto">
          <a:xfrm>
            <a:off x="2362200" y="3013076"/>
            <a:ext cx="5580063" cy="3357564"/>
            <a:chOff x="720" y="842"/>
            <a:chExt cx="3515" cy="2115"/>
          </a:xfrm>
        </p:grpSpPr>
        <p:grpSp>
          <p:nvGrpSpPr>
            <p:cNvPr id="7" name="Group 4"/>
            <p:cNvGrpSpPr>
              <a:grpSpLocks/>
            </p:cNvGrpSpPr>
            <p:nvPr/>
          </p:nvGrpSpPr>
          <p:grpSpPr bwMode="auto">
            <a:xfrm>
              <a:off x="1008" y="2160"/>
              <a:ext cx="240" cy="365"/>
              <a:chOff x="4176" y="1104"/>
              <a:chExt cx="240" cy="365"/>
            </a:xfrm>
          </p:grpSpPr>
          <p:sp>
            <p:nvSpPr>
              <p:cNvPr id="43" name="Oval 5"/>
              <p:cNvSpPr>
                <a:spLocks noChangeArrowheads="1"/>
              </p:cNvSpPr>
              <p:nvPr/>
            </p:nvSpPr>
            <p:spPr bwMode="auto">
              <a:xfrm>
                <a:off x="4176" y="1152"/>
                <a:ext cx="240" cy="240"/>
              </a:xfrm>
              <a:prstGeom prst="ellipse">
                <a:avLst/>
              </a:prstGeom>
              <a:solidFill>
                <a:schemeClr val="accent1"/>
              </a:solidFill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4" name="Text Box 6"/>
              <p:cNvSpPr txBox="1">
                <a:spLocks noChangeArrowheads="1"/>
              </p:cNvSpPr>
              <p:nvPr/>
            </p:nvSpPr>
            <p:spPr bwMode="auto">
              <a:xfrm>
                <a:off x="4176" y="1104"/>
                <a:ext cx="240" cy="365"/>
              </a:xfrm>
              <a:prstGeom prst="rect">
                <a:avLst/>
              </a:prstGeom>
              <a:noFill/>
              <a:ln w="12700">
                <a:noFill/>
                <a:miter lim="800000"/>
                <a:headEnd type="none" w="sm" len="sm"/>
                <a:tailEnd type="none" w="sm" len="sm"/>
              </a:ln>
            </p:spPr>
            <p:txBody>
              <a:bodyPr>
                <a:spAutoFit/>
              </a:bodyPr>
              <a:lstStyle/>
              <a:p>
                <a:pPr eaLnBrk="0" hangingPunct="0">
                  <a:spcBef>
                    <a:spcPct val="50000"/>
                  </a:spcBef>
                </a:pPr>
                <a:endParaRPr lang="en-US" sz="3200">
                  <a:solidFill>
                    <a:schemeClr val="hlink"/>
                  </a:solidFill>
                  <a:latin typeface="Times New Roman" pitchFamily="18" charset="0"/>
                </a:endParaRPr>
              </a:p>
            </p:txBody>
          </p:sp>
        </p:grpSp>
        <p:grpSp>
          <p:nvGrpSpPr>
            <p:cNvPr id="8" name="Group 7"/>
            <p:cNvGrpSpPr>
              <a:grpSpLocks/>
            </p:cNvGrpSpPr>
            <p:nvPr/>
          </p:nvGrpSpPr>
          <p:grpSpPr bwMode="auto">
            <a:xfrm>
              <a:off x="720" y="2592"/>
              <a:ext cx="240" cy="365"/>
              <a:chOff x="4176" y="1104"/>
              <a:chExt cx="240" cy="365"/>
            </a:xfrm>
          </p:grpSpPr>
          <p:sp>
            <p:nvSpPr>
              <p:cNvPr id="41" name="Oval 8"/>
              <p:cNvSpPr>
                <a:spLocks noChangeArrowheads="1"/>
              </p:cNvSpPr>
              <p:nvPr/>
            </p:nvSpPr>
            <p:spPr bwMode="auto">
              <a:xfrm>
                <a:off x="4176" y="1152"/>
                <a:ext cx="240" cy="240"/>
              </a:xfrm>
              <a:prstGeom prst="ellipse">
                <a:avLst/>
              </a:prstGeom>
              <a:solidFill>
                <a:schemeClr val="accent1"/>
              </a:solidFill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2" name="Text Box 9"/>
              <p:cNvSpPr txBox="1">
                <a:spLocks noChangeArrowheads="1"/>
              </p:cNvSpPr>
              <p:nvPr/>
            </p:nvSpPr>
            <p:spPr bwMode="auto">
              <a:xfrm>
                <a:off x="4176" y="1104"/>
                <a:ext cx="240" cy="365"/>
              </a:xfrm>
              <a:prstGeom prst="rect">
                <a:avLst/>
              </a:prstGeom>
              <a:noFill/>
              <a:ln w="12700">
                <a:noFill/>
                <a:miter lim="800000"/>
                <a:headEnd type="none" w="sm" len="sm"/>
                <a:tailEnd type="none" w="sm" len="sm"/>
              </a:ln>
            </p:spPr>
            <p:txBody>
              <a:bodyPr>
                <a:spAutoFit/>
              </a:bodyPr>
              <a:lstStyle/>
              <a:p>
                <a:pPr eaLnBrk="0" hangingPunct="0">
                  <a:spcBef>
                    <a:spcPct val="50000"/>
                  </a:spcBef>
                </a:pPr>
                <a:endParaRPr lang="en-US" sz="3200">
                  <a:solidFill>
                    <a:schemeClr val="hlink"/>
                  </a:solidFill>
                  <a:latin typeface="Times New Roman" pitchFamily="18" charset="0"/>
                </a:endParaRPr>
              </a:p>
            </p:txBody>
          </p:sp>
        </p:grpSp>
        <p:grpSp>
          <p:nvGrpSpPr>
            <p:cNvPr id="10" name="Group 10"/>
            <p:cNvGrpSpPr>
              <a:grpSpLocks/>
            </p:cNvGrpSpPr>
            <p:nvPr/>
          </p:nvGrpSpPr>
          <p:grpSpPr bwMode="auto">
            <a:xfrm>
              <a:off x="1344" y="2592"/>
              <a:ext cx="240" cy="365"/>
              <a:chOff x="4176" y="1104"/>
              <a:chExt cx="240" cy="365"/>
            </a:xfrm>
          </p:grpSpPr>
          <p:sp>
            <p:nvSpPr>
              <p:cNvPr id="39" name="Oval 11"/>
              <p:cNvSpPr>
                <a:spLocks noChangeArrowheads="1"/>
              </p:cNvSpPr>
              <p:nvPr/>
            </p:nvSpPr>
            <p:spPr bwMode="auto">
              <a:xfrm>
                <a:off x="4176" y="1152"/>
                <a:ext cx="240" cy="240"/>
              </a:xfrm>
              <a:prstGeom prst="ellipse">
                <a:avLst/>
              </a:prstGeom>
              <a:solidFill>
                <a:schemeClr val="accent1"/>
              </a:solidFill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0" name="Text Box 12"/>
              <p:cNvSpPr txBox="1">
                <a:spLocks noChangeArrowheads="1"/>
              </p:cNvSpPr>
              <p:nvPr/>
            </p:nvSpPr>
            <p:spPr bwMode="auto">
              <a:xfrm>
                <a:off x="4176" y="1104"/>
                <a:ext cx="240" cy="365"/>
              </a:xfrm>
              <a:prstGeom prst="rect">
                <a:avLst/>
              </a:prstGeom>
              <a:noFill/>
              <a:ln w="12700">
                <a:noFill/>
                <a:miter lim="800000"/>
                <a:headEnd type="none" w="sm" len="sm"/>
                <a:tailEnd type="none" w="sm" len="sm"/>
              </a:ln>
            </p:spPr>
            <p:txBody>
              <a:bodyPr>
                <a:spAutoFit/>
              </a:bodyPr>
              <a:lstStyle/>
              <a:p>
                <a:pPr eaLnBrk="0" hangingPunct="0">
                  <a:spcBef>
                    <a:spcPct val="50000"/>
                  </a:spcBef>
                </a:pPr>
                <a:endParaRPr lang="en-US" sz="3200">
                  <a:solidFill>
                    <a:schemeClr val="hlink"/>
                  </a:solidFill>
                  <a:latin typeface="Times New Roman" pitchFamily="18" charset="0"/>
                </a:endParaRPr>
              </a:p>
            </p:txBody>
          </p:sp>
        </p:grpSp>
        <p:sp>
          <p:nvSpPr>
            <p:cNvPr id="11" name="Line 13"/>
            <p:cNvSpPr>
              <a:spLocks noChangeShapeType="1"/>
            </p:cNvSpPr>
            <p:nvPr/>
          </p:nvSpPr>
          <p:spPr bwMode="auto">
            <a:xfrm flipH="1">
              <a:off x="912" y="2400"/>
              <a:ext cx="144" cy="24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" name="Line 14"/>
            <p:cNvSpPr>
              <a:spLocks noChangeShapeType="1"/>
            </p:cNvSpPr>
            <p:nvPr/>
          </p:nvSpPr>
          <p:spPr bwMode="auto">
            <a:xfrm>
              <a:off x="1248" y="2352"/>
              <a:ext cx="192" cy="288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13" name="Group 15"/>
            <p:cNvGrpSpPr>
              <a:grpSpLocks/>
            </p:cNvGrpSpPr>
            <p:nvPr/>
          </p:nvGrpSpPr>
          <p:grpSpPr bwMode="auto">
            <a:xfrm>
              <a:off x="2256" y="2112"/>
              <a:ext cx="240" cy="365"/>
              <a:chOff x="4176" y="1104"/>
              <a:chExt cx="240" cy="365"/>
            </a:xfrm>
          </p:grpSpPr>
          <p:sp>
            <p:nvSpPr>
              <p:cNvPr id="37" name="Oval 16"/>
              <p:cNvSpPr>
                <a:spLocks noChangeArrowheads="1"/>
              </p:cNvSpPr>
              <p:nvPr/>
            </p:nvSpPr>
            <p:spPr bwMode="auto">
              <a:xfrm>
                <a:off x="4176" y="1152"/>
                <a:ext cx="240" cy="240"/>
              </a:xfrm>
              <a:prstGeom prst="ellipse">
                <a:avLst/>
              </a:prstGeom>
              <a:solidFill>
                <a:schemeClr val="accent1"/>
              </a:solidFill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8" name="Text Box 17"/>
              <p:cNvSpPr txBox="1">
                <a:spLocks noChangeArrowheads="1"/>
              </p:cNvSpPr>
              <p:nvPr/>
            </p:nvSpPr>
            <p:spPr bwMode="auto">
              <a:xfrm>
                <a:off x="4176" y="1104"/>
                <a:ext cx="240" cy="365"/>
              </a:xfrm>
              <a:prstGeom prst="rect">
                <a:avLst/>
              </a:prstGeom>
              <a:noFill/>
              <a:ln w="12700">
                <a:noFill/>
                <a:miter lim="800000"/>
                <a:headEnd type="none" w="sm" len="sm"/>
                <a:tailEnd type="none" w="sm" len="sm"/>
              </a:ln>
            </p:spPr>
            <p:txBody>
              <a:bodyPr>
                <a:spAutoFit/>
              </a:bodyPr>
              <a:lstStyle/>
              <a:p>
                <a:pPr eaLnBrk="0" hangingPunct="0">
                  <a:spcBef>
                    <a:spcPct val="50000"/>
                  </a:spcBef>
                </a:pPr>
                <a:endParaRPr lang="en-US" sz="3200">
                  <a:solidFill>
                    <a:schemeClr val="hlink"/>
                  </a:solidFill>
                  <a:latin typeface="Times New Roman" pitchFamily="18" charset="0"/>
                </a:endParaRPr>
              </a:p>
            </p:txBody>
          </p:sp>
        </p:grpSp>
        <p:sp>
          <p:nvSpPr>
            <p:cNvPr id="14" name="Text Box 20"/>
            <p:cNvSpPr txBox="1">
              <a:spLocks noChangeArrowheads="1"/>
            </p:cNvSpPr>
            <p:nvPr/>
          </p:nvSpPr>
          <p:spPr bwMode="auto">
            <a:xfrm>
              <a:off x="2544" y="2592"/>
              <a:ext cx="240" cy="365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</p:spPr>
          <p:txBody>
            <a:bodyPr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endParaRPr lang="en-US" sz="3200">
                <a:solidFill>
                  <a:schemeClr val="hlink"/>
                </a:solidFill>
                <a:latin typeface="Times New Roman" pitchFamily="18" charset="0"/>
              </a:endParaRPr>
            </a:p>
          </p:txBody>
        </p:sp>
        <p:grpSp>
          <p:nvGrpSpPr>
            <p:cNvPr id="15" name="Group 22"/>
            <p:cNvGrpSpPr>
              <a:grpSpLocks/>
            </p:cNvGrpSpPr>
            <p:nvPr/>
          </p:nvGrpSpPr>
          <p:grpSpPr bwMode="auto">
            <a:xfrm>
              <a:off x="3744" y="1536"/>
              <a:ext cx="240" cy="365"/>
              <a:chOff x="4176" y="1104"/>
              <a:chExt cx="240" cy="365"/>
            </a:xfrm>
          </p:grpSpPr>
          <p:sp>
            <p:nvSpPr>
              <p:cNvPr id="35" name="Oval 23"/>
              <p:cNvSpPr>
                <a:spLocks noChangeArrowheads="1"/>
              </p:cNvSpPr>
              <p:nvPr/>
            </p:nvSpPr>
            <p:spPr bwMode="auto">
              <a:xfrm>
                <a:off x="4176" y="1152"/>
                <a:ext cx="240" cy="240"/>
              </a:xfrm>
              <a:prstGeom prst="ellipse">
                <a:avLst/>
              </a:prstGeom>
              <a:solidFill>
                <a:schemeClr val="accent1"/>
              </a:solidFill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6" name="Text Box 24"/>
              <p:cNvSpPr txBox="1">
                <a:spLocks noChangeArrowheads="1"/>
              </p:cNvSpPr>
              <p:nvPr/>
            </p:nvSpPr>
            <p:spPr bwMode="auto">
              <a:xfrm>
                <a:off x="4176" y="1104"/>
                <a:ext cx="240" cy="365"/>
              </a:xfrm>
              <a:prstGeom prst="rect">
                <a:avLst/>
              </a:prstGeom>
              <a:noFill/>
              <a:ln w="12700">
                <a:noFill/>
                <a:miter lim="800000"/>
                <a:headEnd type="none" w="sm" len="sm"/>
                <a:tailEnd type="none" w="sm" len="sm"/>
              </a:ln>
            </p:spPr>
            <p:txBody>
              <a:bodyPr>
                <a:spAutoFit/>
              </a:bodyPr>
              <a:lstStyle/>
              <a:p>
                <a:pPr eaLnBrk="0" hangingPunct="0">
                  <a:spcBef>
                    <a:spcPct val="50000"/>
                  </a:spcBef>
                </a:pPr>
                <a:endParaRPr lang="en-US" sz="3200">
                  <a:solidFill>
                    <a:schemeClr val="hlink"/>
                  </a:solidFill>
                  <a:latin typeface="Times New Roman" pitchFamily="18" charset="0"/>
                </a:endParaRPr>
              </a:p>
            </p:txBody>
          </p:sp>
        </p:grpSp>
        <p:sp>
          <p:nvSpPr>
            <p:cNvPr id="16" name="Text Box 27"/>
            <p:cNvSpPr txBox="1">
              <a:spLocks noChangeArrowheads="1"/>
            </p:cNvSpPr>
            <p:nvPr/>
          </p:nvSpPr>
          <p:spPr bwMode="auto">
            <a:xfrm>
              <a:off x="3456" y="1968"/>
              <a:ext cx="240" cy="365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</p:spPr>
          <p:txBody>
            <a:bodyPr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endParaRPr lang="en-US" sz="3200">
                <a:solidFill>
                  <a:schemeClr val="hlink"/>
                </a:solidFill>
                <a:latin typeface="Times New Roman" pitchFamily="18" charset="0"/>
              </a:endParaRPr>
            </a:p>
          </p:txBody>
        </p:sp>
        <p:grpSp>
          <p:nvGrpSpPr>
            <p:cNvPr id="17" name="Group 29"/>
            <p:cNvGrpSpPr>
              <a:grpSpLocks/>
            </p:cNvGrpSpPr>
            <p:nvPr/>
          </p:nvGrpSpPr>
          <p:grpSpPr bwMode="auto">
            <a:xfrm>
              <a:off x="1728" y="1536"/>
              <a:ext cx="240" cy="365"/>
              <a:chOff x="4176" y="1104"/>
              <a:chExt cx="240" cy="365"/>
            </a:xfrm>
          </p:grpSpPr>
          <p:sp>
            <p:nvSpPr>
              <p:cNvPr id="33" name="Oval 30"/>
              <p:cNvSpPr>
                <a:spLocks noChangeArrowheads="1"/>
              </p:cNvSpPr>
              <p:nvPr/>
            </p:nvSpPr>
            <p:spPr bwMode="auto">
              <a:xfrm>
                <a:off x="4176" y="1152"/>
                <a:ext cx="240" cy="240"/>
              </a:xfrm>
              <a:prstGeom prst="ellipse">
                <a:avLst/>
              </a:prstGeom>
              <a:solidFill>
                <a:schemeClr val="accent1"/>
              </a:solidFill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4" name="Text Box 31"/>
              <p:cNvSpPr txBox="1">
                <a:spLocks noChangeArrowheads="1"/>
              </p:cNvSpPr>
              <p:nvPr/>
            </p:nvSpPr>
            <p:spPr bwMode="auto">
              <a:xfrm>
                <a:off x="4176" y="1104"/>
                <a:ext cx="240" cy="365"/>
              </a:xfrm>
              <a:prstGeom prst="rect">
                <a:avLst/>
              </a:prstGeom>
              <a:noFill/>
              <a:ln w="12700">
                <a:noFill/>
                <a:miter lim="800000"/>
                <a:headEnd type="none" w="sm" len="sm"/>
                <a:tailEnd type="none" w="sm" len="sm"/>
              </a:ln>
            </p:spPr>
            <p:txBody>
              <a:bodyPr>
                <a:spAutoFit/>
              </a:bodyPr>
              <a:lstStyle/>
              <a:p>
                <a:pPr eaLnBrk="0" hangingPunct="0">
                  <a:spcBef>
                    <a:spcPct val="50000"/>
                  </a:spcBef>
                </a:pPr>
                <a:endParaRPr lang="en-US" sz="3200">
                  <a:solidFill>
                    <a:schemeClr val="hlink"/>
                  </a:solidFill>
                  <a:latin typeface="Times New Roman" pitchFamily="18" charset="0"/>
                </a:endParaRPr>
              </a:p>
            </p:txBody>
          </p:sp>
        </p:grpSp>
        <p:sp>
          <p:nvSpPr>
            <p:cNvPr id="18" name="Line 32"/>
            <p:cNvSpPr>
              <a:spLocks noChangeShapeType="1"/>
            </p:cNvSpPr>
            <p:nvPr/>
          </p:nvSpPr>
          <p:spPr bwMode="auto">
            <a:xfrm flipH="1">
              <a:off x="1200" y="1728"/>
              <a:ext cx="528" cy="528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" name="Line 33"/>
            <p:cNvSpPr>
              <a:spLocks noChangeShapeType="1"/>
            </p:cNvSpPr>
            <p:nvPr/>
          </p:nvSpPr>
          <p:spPr bwMode="auto">
            <a:xfrm>
              <a:off x="1968" y="1728"/>
              <a:ext cx="336" cy="48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20" name="Group 34"/>
            <p:cNvGrpSpPr>
              <a:grpSpLocks/>
            </p:cNvGrpSpPr>
            <p:nvPr/>
          </p:nvGrpSpPr>
          <p:grpSpPr bwMode="auto">
            <a:xfrm>
              <a:off x="2784" y="864"/>
              <a:ext cx="240" cy="365"/>
              <a:chOff x="4176" y="1104"/>
              <a:chExt cx="240" cy="365"/>
            </a:xfrm>
          </p:grpSpPr>
          <p:sp>
            <p:nvSpPr>
              <p:cNvPr id="31" name="Oval 35"/>
              <p:cNvSpPr>
                <a:spLocks noChangeArrowheads="1"/>
              </p:cNvSpPr>
              <p:nvPr/>
            </p:nvSpPr>
            <p:spPr bwMode="auto">
              <a:xfrm>
                <a:off x="4176" y="1152"/>
                <a:ext cx="240" cy="240"/>
              </a:xfrm>
              <a:prstGeom prst="ellipse">
                <a:avLst/>
              </a:prstGeom>
              <a:solidFill>
                <a:schemeClr val="accent1"/>
              </a:solidFill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2" name="Text Box 36"/>
              <p:cNvSpPr txBox="1">
                <a:spLocks noChangeArrowheads="1"/>
              </p:cNvSpPr>
              <p:nvPr/>
            </p:nvSpPr>
            <p:spPr bwMode="auto">
              <a:xfrm>
                <a:off x="4176" y="1104"/>
                <a:ext cx="240" cy="365"/>
              </a:xfrm>
              <a:prstGeom prst="rect">
                <a:avLst/>
              </a:prstGeom>
              <a:noFill/>
              <a:ln w="12700">
                <a:noFill/>
                <a:miter lim="800000"/>
                <a:headEnd type="none" w="sm" len="sm"/>
                <a:tailEnd type="none" w="sm" len="sm"/>
              </a:ln>
            </p:spPr>
            <p:txBody>
              <a:bodyPr>
                <a:spAutoFit/>
              </a:bodyPr>
              <a:lstStyle/>
              <a:p>
                <a:pPr eaLnBrk="0" hangingPunct="0">
                  <a:spcBef>
                    <a:spcPct val="50000"/>
                  </a:spcBef>
                </a:pPr>
                <a:endParaRPr lang="en-US" sz="3200">
                  <a:solidFill>
                    <a:schemeClr val="hlink"/>
                  </a:solidFill>
                  <a:latin typeface="Times New Roman" pitchFamily="18" charset="0"/>
                </a:endParaRPr>
              </a:p>
            </p:txBody>
          </p:sp>
        </p:grpSp>
        <p:sp>
          <p:nvSpPr>
            <p:cNvPr id="21" name="Line 37"/>
            <p:cNvSpPr>
              <a:spLocks noChangeShapeType="1"/>
            </p:cNvSpPr>
            <p:nvPr/>
          </p:nvSpPr>
          <p:spPr bwMode="auto">
            <a:xfrm flipH="1">
              <a:off x="1920" y="1056"/>
              <a:ext cx="864" cy="528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" name="Line 38"/>
            <p:cNvSpPr>
              <a:spLocks noChangeShapeType="1"/>
            </p:cNvSpPr>
            <p:nvPr/>
          </p:nvSpPr>
          <p:spPr bwMode="auto">
            <a:xfrm>
              <a:off x="2976" y="1104"/>
              <a:ext cx="816" cy="528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3" name="Text Box 39"/>
            <p:cNvSpPr txBox="1">
              <a:spLocks noChangeArrowheads="1"/>
            </p:cNvSpPr>
            <p:nvPr/>
          </p:nvSpPr>
          <p:spPr bwMode="auto">
            <a:xfrm>
              <a:off x="2795" y="842"/>
              <a:ext cx="480" cy="327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</p:spPr>
          <p:txBody>
            <a:bodyPr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en-US" sz="2800" dirty="0">
                  <a:solidFill>
                    <a:schemeClr val="bg1"/>
                  </a:solidFill>
                  <a:latin typeface="Times New Roman" pitchFamily="18" charset="0"/>
                </a:rPr>
                <a:t>a</a:t>
              </a:r>
            </a:p>
          </p:txBody>
        </p:sp>
        <p:sp>
          <p:nvSpPr>
            <p:cNvPr id="24" name="Text Box 40"/>
            <p:cNvSpPr txBox="1">
              <a:spLocks noChangeArrowheads="1"/>
            </p:cNvSpPr>
            <p:nvPr/>
          </p:nvSpPr>
          <p:spPr bwMode="auto">
            <a:xfrm>
              <a:off x="1728" y="1536"/>
              <a:ext cx="480" cy="327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</p:spPr>
          <p:txBody>
            <a:bodyPr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en-US" sz="2800" dirty="0" smtClean="0">
                  <a:solidFill>
                    <a:schemeClr val="bg1"/>
                  </a:solidFill>
                  <a:latin typeface="Times New Roman" pitchFamily="18" charset="0"/>
                </a:rPr>
                <a:t>b</a:t>
              </a:r>
              <a:endParaRPr lang="en-US" sz="2800" dirty="0">
                <a:solidFill>
                  <a:schemeClr val="bg1"/>
                </a:solidFill>
                <a:latin typeface="Times New Roman" pitchFamily="18" charset="0"/>
              </a:endParaRPr>
            </a:p>
          </p:txBody>
        </p:sp>
        <p:sp>
          <p:nvSpPr>
            <p:cNvPr id="25" name="Text Box 41"/>
            <p:cNvSpPr txBox="1">
              <a:spLocks noChangeArrowheads="1"/>
            </p:cNvSpPr>
            <p:nvPr/>
          </p:nvSpPr>
          <p:spPr bwMode="auto">
            <a:xfrm>
              <a:off x="3755" y="1525"/>
              <a:ext cx="480" cy="327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</p:spPr>
          <p:txBody>
            <a:bodyPr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en-US" sz="2800" dirty="0">
                  <a:solidFill>
                    <a:schemeClr val="bg1"/>
                  </a:solidFill>
                  <a:latin typeface="Times New Roman" pitchFamily="18" charset="0"/>
                </a:rPr>
                <a:t>c</a:t>
              </a:r>
            </a:p>
          </p:txBody>
        </p:sp>
        <p:sp>
          <p:nvSpPr>
            <p:cNvPr id="26" name="Text Box 42"/>
            <p:cNvSpPr txBox="1">
              <a:spLocks noChangeArrowheads="1"/>
            </p:cNvSpPr>
            <p:nvPr/>
          </p:nvSpPr>
          <p:spPr bwMode="auto">
            <a:xfrm>
              <a:off x="1019" y="2160"/>
              <a:ext cx="480" cy="327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</p:spPr>
          <p:txBody>
            <a:bodyPr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en-US" sz="2800" dirty="0">
                  <a:solidFill>
                    <a:schemeClr val="bg1"/>
                  </a:solidFill>
                  <a:latin typeface="Times New Roman" pitchFamily="18" charset="0"/>
                </a:rPr>
                <a:t>d</a:t>
              </a:r>
            </a:p>
          </p:txBody>
        </p:sp>
        <p:sp>
          <p:nvSpPr>
            <p:cNvPr id="27" name="Text Box 43"/>
            <p:cNvSpPr txBox="1">
              <a:spLocks noChangeArrowheads="1"/>
            </p:cNvSpPr>
            <p:nvPr/>
          </p:nvSpPr>
          <p:spPr bwMode="auto">
            <a:xfrm>
              <a:off x="2267" y="2090"/>
              <a:ext cx="480" cy="327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</p:spPr>
          <p:txBody>
            <a:bodyPr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en-US" sz="2800" dirty="0">
                  <a:solidFill>
                    <a:schemeClr val="bg1"/>
                  </a:solidFill>
                  <a:latin typeface="Times New Roman" pitchFamily="18" charset="0"/>
                </a:rPr>
                <a:t>e</a:t>
              </a:r>
            </a:p>
          </p:txBody>
        </p:sp>
        <p:sp>
          <p:nvSpPr>
            <p:cNvPr id="28" name="Text Box 45"/>
            <p:cNvSpPr txBox="1">
              <a:spLocks noChangeArrowheads="1"/>
            </p:cNvSpPr>
            <p:nvPr/>
          </p:nvSpPr>
          <p:spPr bwMode="auto">
            <a:xfrm>
              <a:off x="731" y="2555"/>
              <a:ext cx="480" cy="327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</p:spPr>
          <p:txBody>
            <a:bodyPr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en-US" sz="2800" dirty="0">
                  <a:solidFill>
                    <a:schemeClr val="bg1"/>
                  </a:solidFill>
                  <a:latin typeface="Times New Roman" pitchFamily="18" charset="0"/>
                </a:rPr>
                <a:t>g</a:t>
              </a:r>
            </a:p>
          </p:txBody>
        </p:sp>
        <p:sp>
          <p:nvSpPr>
            <p:cNvPr id="29" name="Text Box 46"/>
            <p:cNvSpPr txBox="1">
              <a:spLocks noChangeArrowheads="1"/>
            </p:cNvSpPr>
            <p:nvPr/>
          </p:nvSpPr>
          <p:spPr bwMode="auto">
            <a:xfrm>
              <a:off x="1366" y="2592"/>
              <a:ext cx="480" cy="327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</p:spPr>
          <p:txBody>
            <a:bodyPr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en-US" sz="2800" dirty="0">
                  <a:solidFill>
                    <a:schemeClr val="bg1"/>
                  </a:solidFill>
                  <a:latin typeface="Times New Roman" pitchFamily="18" charset="0"/>
                </a:rPr>
                <a:t>h</a:t>
              </a:r>
            </a:p>
          </p:txBody>
        </p:sp>
        <p:sp>
          <p:nvSpPr>
            <p:cNvPr id="30" name="Text Box 50"/>
            <p:cNvSpPr txBox="1">
              <a:spLocks noChangeArrowheads="1"/>
            </p:cNvSpPr>
            <p:nvPr/>
          </p:nvSpPr>
          <p:spPr bwMode="auto">
            <a:xfrm>
              <a:off x="3696" y="2496"/>
              <a:ext cx="240" cy="365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</p:spPr>
          <p:txBody>
            <a:bodyPr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endParaRPr lang="en-US" sz="3200">
                <a:solidFill>
                  <a:schemeClr val="hlink"/>
                </a:solidFill>
                <a:latin typeface="Times New Roman" pitchFamily="18" charset="0"/>
              </a:endParaRPr>
            </a:p>
          </p:txBody>
        </p:sp>
      </p:grpSp>
      <p:sp>
        <p:nvSpPr>
          <p:cNvPr id="45" name="TextBox 44"/>
          <p:cNvSpPr txBox="1"/>
          <p:nvPr/>
        </p:nvSpPr>
        <p:spPr>
          <a:xfrm>
            <a:off x="6513142" y="4865479"/>
            <a:ext cx="1981200" cy="923925"/>
          </a:xfrm>
          <a:prstGeom prst="rect">
            <a:avLst/>
          </a:prstGeom>
          <a:noFill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en-US" dirty="0">
                <a:solidFill>
                  <a:srgbClr val="006600"/>
                </a:solidFill>
              </a:rPr>
              <a:t>g, h, e, and c are leaves:  so they have no children.</a:t>
            </a:r>
          </a:p>
        </p:txBody>
      </p:sp>
    </p:spTree>
    <p:extLst>
      <p:ext uri="{BB962C8B-B14F-4D97-AF65-F5344CB8AC3E}">
        <p14:creationId xmlns:p14="http://schemas.microsoft.com/office/powerpoint/2010/main" val="7331705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Binary Tree - </a:t>
            </a:r>
            <a:r>
              <a:rPr lang="en-US" b="1" dirty="0" smtClean="0">
                <a:solidFill>
                  <a:srgbClr val="006600"/>
                </a:solidFill>
              </a:rPr>
              <a:t>Introduction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65162" y="2156535"/>
            <a:ext cx="7675809" cy="1755065"/>
          </a:xfrm>
        </p:spPr>
        <p:txBody>
          <a:bodyPr/>
          <a:lstStyle/>
          <a:p>
            <a:r>
              <a:rPr lang="en-US" b="1" dirty="0" smtClean="0"/>
              <a:t>Complete Binary Tree</a:t>
            </a:r>
          </a:p>
          <a:p>
            <a:pPr lvl="1" algn="just"/>
            <a:r>
              <a:rPr lang="en-US" dirty="0"/>
              <a:t>Every level, except possibly the last, is </a:t>
            </a:r>
            <a:r>
              <a:rPr lang="en-US" dirty="0">
                <a:solidFill>
                  <a:srgbClr val="0000FF"/>
                </a:solidFill>
              </a:rPr>
              <a:t>completely filled</a:t>
            </a:r>
            <a:r>
              <a:rPr lang="en-US" dirty="0"/>
              <a:t>, and all nodes are </a:t>
            </a:r>
            <a:r>
              <a:rPr lang="en-US" dirty="0">
                <a:solidFill>
                  <a:srgbClr val="0000FF"/>
                </a:solidFill>
              </a:rPr>
              <a:t>as far left </a:t>
            </a:r>
            <a:r>
              <a:rPr lang="en-US" dirty="0"/>
              <a:t>as possible.</a:t>
            </a:r>
            <a:endParaRPr lang="en-US" u="sng" dirty="0">
              <a:solidFill>
                <a:srgbClr val="0000FF"/>
              </a:solidFill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23</a:t>
            </a:fld>
            <a:endParaRPr lang="en-US"/>
          </a:p>
        </p:txBody>
      </p:sp>
      <p:pic>
        <p:nvPicPr>
          <p:cNvPr id="46" name="Picture 44" descr="diagram1-2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65163" y="4177159"/>
            <a:ext cx="3511638" cy="17104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7" name="Picture 4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95900" y="4177159"/>
            <a:ext cx="3524631" cy="1779764"/>
          </a:xfrm>
          <a:prstGeom prst="rect">
            <a:avLst/>
          </a:prstGeom>
        </p:spPr>
      </p:pic>
      <p:pic>
        <p:nvPicPr>
          <p:cNvPr id="48" name="Picture 4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02714" y="3983680"/>
            <a:ext cx="588962" cy="588962"/>
          </a:xfrm>
          <a:prstGeom prst="rect">
            <a:avLst/>
          </a:prstGeom>
        </p:spPr>
      </p:pic>
      <p:pic>
        <p:nvPicPr>
          <p:cNvPr id="49" name="Picture 4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53488" y="3983680"/>
            <a:ext cx="667043" cy="6670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7610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Binary Tree - </a:t>
            </a:r>
            <a:r>
              <a:rPr lang="en-US" b="1" dirty="0" smtClean="0">
                <a:solidFill>
                  <a:srgbClr val="006600"/>
                </a:solidFill>
              </a:rPr>
              <a:t>Introduction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65162" y="2156535"/>
            <a:ext cx="7675809" cy="1755065"/>
          </a:xfrm>
        </p:spPr>
        <p:txBody>
          <a:bodyPr/>
          <a:lstStyle/>
          <a:p>
            <a:r>
              <a:rPr lang="en-US" b="1" dirty="0" smtClean="0"/>
              <a:t>Complete Binary Tree</a:t>
            </a:r>
          </a:p>
          <a:p>
            <a:pPr lvl="1" algn="just"/>
            <a:r>
              <a:rPr lang="en-US" dirty="0"/>
              <a:t>Every level, except possibly the last, is completely filled, and all nodes are as far left as possible.</a:t>
            </a:r>
            <a:endParaRPr lang="en-US" u="sng" dirty="0">
              <a:solidFill>
                <a:srgbClr val="0000FF"/>
              </a:solidFill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24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73212" y="4236874"/>
            <a:ext cx="3152775" cy="19431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72592" y="4236874"/>
            <a:ext cx="3648075" cy="19431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58944" y="3936274"/>
            <a:ext cx="667043" cy="667043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33801" y="4014355"/>
            <a:ext cx="588962" cy="5889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92957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Binary Tree - </a:t>
            </a:r>
            <a:r>
              <a:rPr lang="en-US" b="1" dirty="0" smtClean="0">
                <a:solidFill>
                  <a:srgbClr val="006600"/>
                </a:solidFill>
              </a:rPr>
              <a:t>Introduction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65162" y="2156535"/>
            <a:ext cx="7675809" cy="4135622"/>
          </a:xfrm>
        </p:spPr>
        <p:txBody>
          <a:bodyPr>
            <a:normAutofit lnSpcReduction="10000"/>
          </a:bodyPr>
          <a:lstStyle/>
          <a:p>
            <a:r>
              <a:rPr lang="en-US" b="1" dirty="0" smtClean="0"/>
              <a:t>Complete Binary Tree</a:t>
            </a:r>
          </a:p>
          <a:p>
            <a:r>
              <a:rPr lang="en-US" b="1" dirty="0"/>
              <a:t>Height</a:t>
            </a:r>
          </a:p>
          <a:p>
            <a:pPr lvl="2"/>
            <a:r>
              <a:rPr lang="en-US" b="1" dirty="0" smtClean="0"/>
              <a:t>h = floor(log</a:t>
            </a:r>
            <a:r>
              <a:rPr lang="en-US" b="1" baseline="-25000" dirty="0" smtClean="0"/>
              <a:t>2</a:t>
            </a:r>
            <a:r>
              <a:rPr lang="en-US" b="1" dirty="0" smtClean="0"/>
              <a:t> 15)</a:t>
            </a:r>
          </a:p>
          <a:p>
            <a:pPr lvl="2"/>
            <a:r>
              <a:rPr lang="en-US" b="1" dirty="0" smtClean="0"/>
              <a:t>h = floor(3.906) = 3</a:t>
            </a:r>
          </a:p>
          <a:p>
            <a:pPr lvl="2"/>
            <a:r>
              <a:rPr lang="en-US" b="1" dirty="0">
                <a:solidFill>
                  <a:srgbClr val="006600"/>
                </a:solidFill>
              </a:rPr>
              <a:t>h = floor(log</a:t>
            </a:r>
            <a:r>
              <a:rPr lang="en-US" b="1" baseline="-25000" dirty="0">
                <a:solidFill>
                  <a:srgbClr val="006600"/>
                </a:solidFill>
              </a:rPr>
              <a:t>2</a:t>
            </a:r>
            <a:r>
              <a:rPr lang="en-US" b="1" dirty="0">
                <a:solidFill>
                  <a:srgbClr val="006600"/>
                </a:solidFill>
              </a:rPr>
              <a:t> </a:t>
            </a:r>
            <a:r>
              <a:rPr lang="en-US" b="1" dirty="0" smtClean="0">
                <a:solidFill>
                  <a:srgbClr val="006600"/>
                </a:solidFill>
              </a:rPr>
              <a:t>11)</a:t>
            </a:r>
            <a:endParaRPr lang="en-US" b="1" dirty="0">
              <a:solidFill>
                <a:srgbClr val="006600"/>
              </a:solidFill>
            </a:endParaRPr>
          </a:p>
          <a:p>
            <a:pPr lvl="2"/>
            <a:r>
              <a:rPr lang="en-US" b="1" dirty="0">
                <a:solidFill>
                  <a:srgbClr val="006600"/>
                </a:solidFill>
              </a:rPr>
              <a:t>h = </a:t>
            </a:r>
            <a:r>
              <a:rPr lang="en-US" b="1" dirty="0" smtClean="0">
                <a:solidFill>
                  <a:srgbClr val="006600"/>
                </a:solidFill>
              </a:rPr>
              <a:t>floor(3.459) </a:t>
            </a:r>
            <a:r>
              <a:rPr lang="en-US" b="1" dirty="0">
                <a:solidFill>
                  <a:srgbClr val="006600"/>
                </a:solidFill>
              </a:rPr>
              <a:t>= 3</a:t>
            </a:r>
          </a:p>
          <a:p>
            <a:pPr lvl="2"/>
            <a:r>
              <a:rPr lang="en-US" b="1" dirty="0">
                <a:solidFill>
                  <a:srgbClr val="00B0F0"/>
                </a:solidFill>
              </a:rPr>
              <a:t>h = floor(log</a:t>
            </a:r>
            <a:r>
              <a:rPr lang="en-US" b="1" baseline="-25000" dirty="0">
                <a:solidFill>
                  <a:srgbClr val="00B0F0"/>
                </a:solidFill>
              </a:rPr>
              <a:t>2</a:t>
            </a:r>
            <a:r>
              <a:rPr lang="en-US" b="1" dirty="0">
                <a:solidFill>
                  <a:srgbClr val="00B0F0"/>
                </a:solidFill>
              </a:rPr>
              <a:t> </a:t>
            </a:r>
            <a:r>
              <a:rPr lang="en-US" b="1" dirty="0" smtClean="0">
                <a:solidFill>
                  <a:srgbClr val="00B0F0"/>
                </a:solidFill>
              </a:rPr>
              <a:t>4)</a:t>
            </a:r>
            <a:endParaRPr lang="en-US" b="1" dirty="0">
              <a:solidFill>
                <a:srgbClr val="00B0F0"/>
              </a:solidFill>
            </a:endParaRPr>
          </a:p>
          <a:p>
            <a:pPr lvl="2"/>
            <a:r>
              <a:rPr lang="en-US" b="1" dirty="0">
                <a:solidFill>
                  <a:srgbClr val="00B0F0"/>
                </a:solidFill>
              </a:rPr>
              <a:t>h = </a:t>
            </a:r>
            <a:r>
              <a:rPr lang="en-US" b="1" dirty="0" smtClean="0">
                <a:solidFill>
                  <a:srgbClr val="00B0F0"/>
                </a:solidFill>
              </a:rPr>
              <a:t>floor(2) </a:t>
            </a:r>
            <a:r>
              <a:rPr lang="en-US" b="1" dirty="0">
                <a:solidFill>
                  <a:srgbClr val="00B0F0"/>
                </a:solidFill>
              </a:rPr>
              <a:t>= </a:t>
            </a:r>
            <a:r>
              <a:rPr lang="en-US" b="1" dirty="0" smtClean="0">
                <a:solidFill>
                  <a:srgbClr val="00B0F0"/>
                </a:solidFill>
              </a:rPr>
              <a:t>2</a:t>
            </a:r>
          </a:p>
          <a:p>
            <a:pPr lvl="2"/>
            <a:r>
              <a:rPr lang="en-US" b="1" dirty="0">
                <a:solidFill>
                  <a:srgbClr val="0000FF"/>
                </a:solidFill>
              </a:rPr>
              <a:t>h = floor(log</a:t>
            </a:r>
            <a:r>
              <a:rPr lang="en-US" b="1" baseline="-25000" dirty="0">
                <a:solidFill>
                  <a:srgbClr val="0000FF"/>
                </a:solidFill>
              </a:rPr>
              <a:t>2</a:t>
            </a:r>
            <a:r>
              <a:rPr lang="en-US" b="1" dirty="0">
                <a:solidFill>
                  <a:srgbClr val="0000FF"/>
                </a:solidFill>
              </a:rPr>
              <a:t> </a:t>
            </a:r>
            <a:r>
              <a:rPr lang="en-US" b="1" dirty="0" smtClean="0">
                <a:solidFill>
                  <a:srgbClr val="0000FF"/>
                </a:solidFill>
              </a:rPr>
              <a:t>1)</a:t>
            </a:r>
            <a:endParaRPr lang="en-US" b="1" dirty="0">
              <a:solidFill>
                <a:srgbClr val="0000FF"/>
              </a:solidFill>
            </a:endParaRPr>
          </a:p>
          <a:p>
            <a:pPr lvl="2"/>
            <a:r>
              <a:rPr lang="en-US" b="1" dirty="0">
                <a:solidFill>
                  <a:srgbClr val="0000FF"/>
                </a:solidFill>
              </a:rPr>
              <a:t>h = </a:t>
            </a:r>
            <a:r>
              <a:rPr lang="en-US" b="1" dirty="0" smtClean="0">
                <a:solidFill>
                  <a:srgbClr val="0000FF"/>
                </a:solidFill>
              </a:rPr>
              <a:t>floor(0) </a:t>
            </a:r>
            <a:r>
              <a:rPr lang="en-US" b="1" dirty="0">
                <a:solidFill>
                  <a:srgbClr val="0000FF"/>
                </a:solidFill>
              </a:rPr>
              <a:t>= </a:t>
            </a:r>
            <a:r>
              <a:rPr lang="en-US" b="1" dirty="0" smtClean="0">
                <a:solidFill>
                  <a:srgbClr val="0000FF"/>
                </a:solidFill>
              </a:rPr>
              <a:t>0</a:t>
            </a:r>
            <a:endParaRPr lang="en-US" b="1" dirty="0">
              <a:solidFill>
                <a:srgbClr val="0000FF"/>
              </a:solidFill>
            </a:endParaRPr>
          </a:p>
          <a:p>
            <a:pPr lvl="2"/>
            <a:endParaRPr lang="en-US" b="1" dirty="0">
              <a:solidFill>
                <a:srgbClr val="00B0F0"/>
              </a:solidFill>
            </a:endParaRPr>
          </a:p>
          <a:p>
            <a:pPr lvl="2"/>
            <a:endParaRPr lang="en-US" b="1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25</a:t>
            </a:fld>
            <a:endParaRPr lang="en-US"/>
          </a:p>
        </p:txBody>
      </p:sp>
      <p:pic>
        <p:nvPicPr>
          <p:cNvPr id="12" name="Picture 44" descr="diagram1-2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08171" y="1885871"/>
            <a:ext cx="3511638" cy="17104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43520" y="3610344"/>
            <a:ext cx="3648075" cy="19431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28229" y="5549892"/>
            <a:ext cx="2491580" cy="121322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43520" y="5868037"/>
            <a:ext cx="447675" cy="43815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083685" y="2605155"/>
            <a:ext cx="1714500" cy="514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37118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Binary Tree - </a:t>
            </a:r>
            <a:r>
              <a:rPr lang="en-US" b="1" dirty="0" smtClean="0">
                <a:solidFill>
                  <a:srgbClr val="006600"/>
                </a:solidFill>
              </a:rPr>
              <a:t>Introduction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65162" y="2156535"/>
            <a:ext cx="7675809" cy="4135622"/>
          </a:xfrm>
        </p:spPr>
        <p:txBody>
          <a:bodyPr>
            <a:normAutofit fontScale="92500" lnSpcReduction="10000"/>
          </a:bodyPr>
          <a:lstStyle/>
          <a:p>
            <a:r>
              <a:rPr lang="en-US" b="1" dirty="0" smtClean="0"/>
              <a:t>Complete Binary Tree</a:t>
            </a:r>
          </a:p>
          <a:p>
            <a:r>
              <a:rPr lang="en-US" b="1" dirty="0" smtClean="0"/>
              <a:t>Max. no. of nodes</a:t>
            </a:r>
          </a:p>
          <a:p>
            <a:pPr lvl="1"/>
            <a:r>
              <a:rPr lang="en-US" b="1" dirty="0" smtClean="0">
                <a:solidFill>
                  <a:srgbClr val="FF0000"/>
                </a:solidFill>
              </a:rPr>
              <a:t>N = 2</a:t>
            </a:r>
            <a:r>
              <a:rPr lang="en-US" b="1" baseline="30000" dirty="0" smtClean="0">
                <a:solidFill>
                  <a:srgbClr val="FF0000"/>
                </a:solidFill>
              </a:rPr>
              <a:t>h+1</a:t>
            </a:r>
            <a:r>
              <a:rPr lang="en-US" b="1" dirty="0" smtClean="0">
                <a:solidFill>
                  <a:srgbClr val="FF0000"/>
                </a:solidFill>
              </a:rPr>
              <a:t> - 1</a:t>
            </a:r>
          </a:p>
          <a:p>
            <a:pPr lvl="2"/>
            <a:r>
              <a:rPr lang="en-US" b="1" dirty="0"/>
              <a:t>N = 2</a:t>
            </a:r>
            <a:r>
              <a:rPr lang="en-US" b="1" baseline="30000" dirty="0"/>
              <a:t>3+1</a:t>
            </a:r>
            <a:r>
              <a:rPr lang="en-US" b="1" dirty="0"/>
              <a:t> – 1= 2</a:t>
            </a:r>
            <a:r>
              <a:rPr lang="en-US" b="1" baseline="30000" dirty="0"/>
              <a:t>4</a:t>
            </a:r>
            <a:r>
              <a:rPr lang="en-US" b="1" dirty="0"/>
              <a:t> – 1</a:t>
            </a:r>
          </a:p>
          <a:p>
            <a:pPr lvl="2"/>
            <a:r>
              <a:rPr lang="en-US" b="1" dirty="0"/>
              <a:t>    =</a:t>
            </a:r>
            <a:r>
              <a:rPr lang="en-US" b="1" dirty="0" smtClean="0"/>
              <a:t>16 - 1 </a:t>
            </a:r>
            <a:r>
              <a:rPr lang="en-US" b="1" dirty="0"/>
              <a:t>= 15</a:t>
            </a:r>
          </a:p>
          <a:p>
            <a:pPr lvl="2"/>
            <a:r>
              <a:rPr lang="en-US" b="1" dirty="0">
                <a:solidFill>
                  <a:srgbClr val="006600"/>
                </a:solidFill>
              </a:rPr>
              <a:t>N = 2</a:t>
            </a:r>
            <a:r>
              <a:rPr lang="en-US" b="1" baseline="30000" dirty="0">
                <a:solidFill>
                  <a:srgbClr val="006600"/>
                </a:solidFill>
              </a:rPr>
              <a:t>2+1</a:t>
            </a:r>
            <a:r>
              <a:rPr lang="en-US" b="1" dirty="0">
                <a:solidFill>
                  <a:srgbClr val="006600"/>
                </a:solidFill>
              </a:rPr>
              <a:t> – 1= 2</a:t>
            </a:r>
            <a:r>
              <a:rPr lang="en-US" b="1" baseline="30000" dirty="0">
                <a:solidFill>
                  <a:srgbClr val="006600"/>
                </a:solidFill>
              </a:rPr>
              <a:t>3</a:t>
            </a:r>
            <a:r>
              <a:rPr lang="en-US" b="1" dirty="0">
                <a:solidFill>
                  <a:srgbClr val="006600"/>
                </a:solidFill>
              </a:rPr>
              <a:t> – 1</a:t>
            </a:r>
          </a:p>
          <a:p>
            <a:pPr lvl="2"/>
            <a:r>
              <a:rPr lang="en-US" b="1" dirty="0">
                <a:solidFill>
                  <a:srgbClr val="006600"/>
                </a:solidFill>
              </a:rPr>
              <a:t>    =</a:t>
            </a:r>
            <a:r>
              <a:rPr lang="en-US" b="1" dirty="0" smtClean="0">
                <a:solidFill>
                  <a:srgbClr val="006600"/>
                </a:solidFill>
              </a:rPr>
              <a:t>8 - 1 </a:t>
            </a:r>
            <a:r>
              <a:rPr lang="en-US" b="1" dirty="0">
                <a:solidFill>
                  <a:srgbClr val="006600"/>
                </a:solidFill>
              </a:rPr>
              <a:t>= 7</a:t>
            </a:r>
          </a:p>
          <a:p>
            <a:pPr lvl="2"/>
            <a:r>
              <a:rPr lang="en-US" b="1" dirty="0">
                <a:solidFill>
                  <a:srgbClr val="00B0F0"/>
                </a:solidFill>
              </a:rPr>
              <a:t>N = 2</a:t>
            </a:r>
            <a:r>
              <a:rPr lang="en-US" b="1" baseline="30000" dirty="0">
                <a:solidFill>
                  <a:srgbClr val="00B0F0"/>
                </a:solidFill>
              </a:rPr>
              <a:t>1+1</a:t>
            </a:r>
            <a:r>
              <a:rPr lang="en-US" b="1" dirty="0">
                <a:solidFill>
                  <a:srgbClr val="00B0F0"/>
                </a:solidFill>
              </a:rPr>
              <a:t> – 1= 2</a:t>
            </a:r>
            <a:r>
              <a:rPr lang="en-US" b="1" baseline="30000" dirty="0">
                <a:solidFill>
                  <a:srgbClr val="00B0F0"/>
                </a:solidFill>
              </a:rPr>
              <a:t>2</a:t>
            </a:r>
            <a:r>
              <a:rPr lang="en-US" b="1" dirty="0">
                <a:solidFill>
                  <a:srgbClr val="00B0F0"/>
                </a:solidFill>
              </a:rPr>
              <a:t> – 1</a:t>
            </a:r>
          </a:p>
          <a:p>
            <a:pPr lvl="2"/>
            <a:r>
              <a:rPr lang="en-US" b="1" dirty="0">
                <a:solidFill>
                  <a:srgbClr val="00B0F0"/>
                </a:solidFill>
              </a:rPr>
              <a:t>    =4 - 1 = 3</a:t>
            </a:r>
          </a:p>
          <a:p>
            <a:pPr lvl="2"/>
            <a:r>
              <a:rPr lang="en-US" b="1" dirty="0" smtClean="0">
                <a:solidFill>
                  <a:srgbClr val="0000FF"/>
                </a:solidFill>
              </a:rPr>
              <a:t>N = 2</a:t>
            </a:r>
            <a:r>
              <a:rPr lang="en-US" b="1" baseline="30000" dirty="0" smtClean="0">
                <a:solidFill>
                  <a:srgbClr val="0000FF"/>
                </a:solidFill>
              </a:rPr>
              <a:t>0+1</a:t>
            </a:r>
            <a:r>
              <a:rPr lang="en-US" b="1" dirty="0" smtClean="0">
                <a:solidFill>
                  <a:srgbClr val="0000FF"/>
                </a:solidFill>
              </a:rPr>
              <a:t> </a:t>
            </a:r>
            <a:r>
              <a:rPr lang="en-US" b="1" dirty="0">
                <a:solidFill>
                  <a:srgbClr val="0000FF"/>
                </a:solidFill>
              </a:rPr>
              <a:t>– </a:t>
            </a:r>
            <a:r>
              <a:rPr lang="en-US" b="1" dirty="0" smtClean="0">
                <a:solidFill>
                  <a:srgbClr val="0000FF"/>
                </a:solidFill>
              </a:rPr>
              <a:t>1=</a:t>
            </a:r>
            <a:r>
              <a:rPr lang="en-US" b="1" dirty="0">
                <a:solidFill>
                  <a:srgbClr val="0000FF"/>
                </a:solidFill>
              </a:rPr>
              <a:t> </a:t>
            </a:r>
            <a:r>
              <a:rPr lang="en-US" b="1" dirty="0" smtClean="0">
                <a:solidFill>
                  <a:srgbClr val="0000FF"/>
                </a:solidFill>
              </a:rPr>
              <a:t>2</a:t>
            </a:r>
            <a:r>
              <a:rPr lang="en-US" b="1" baseline="30000" dirty="0" smtClean="0">
                <a:solidFill>
                  <a:srgbClr val="0000FF"/>
                </a:solidFill>
              </a:rPr>
              <a:t>1</a:t>
            </a:r>
            <a:r>
              <a:rPr lang="en-US" b="1" dirty="0" smtClean="0">
                <a:solidFill>
                  <a:srgbClr val="0000FF"/>
                </a:solidFill>
              </a:rPr>
              <a:t> </a:t>
            </a:r>
            <a:r>
              <a:rPr lang="en-US" b="1" dirty="0">
                <a:solidFill>
                  <a:srgbClr val="0000FF"/>
                </a:solidFill>
              </a:rPr>
              <a:t>– </a:t>
            </a:r>
            <a:r>
              <a:rPr lang="en-US" b="1" dirty="0" smtClean="0">
                <a:solidFill>
                  <a:srgbClr val="0000FF"/>
                </a:solidFill>
              </a:rPr>
              <a:t>1</a:t>
            </a:r>
          </a:p>
          <a:p>
            <a:pPr lvl="2"/>
            <a:r>
              <a:rPr lang="en-US" b="1" dirty="0" smtClean="0">
                <a:solidFill>
                  <a:srgbClr val="0000FF"/>
                </a:solidFill>
              </a:rPr>
              <a:t>    =2 - 1 = 1</a:t>
            </a:r>
            <a:endParaRPr lang="en-US" b="1" dirty="0">
              <a:solidFill>
                <a:srgbClr val="0000FF"/>
              </a:solidFill>
            </a:endParaRPr>
          </a:p>
          <a:p>
            <a:pPr lvl="2"/>
            <a:endParaRPr lang="en-US" b="1" dirty="0"/>
          </a:p>
          <a:p>
            <a:pPr lvl="2"/>
            <a:endParaRPr lang="en-US" b="1" dirty="0">
              <a:solidFill>
                <a:srgbClr val="00B0F0"/>
              </a:solidFill>
            </a:endParaRPr>
          </a:p>
          <a:p>
            <a:pPr lvl="2"/>
            <a:endParaRPr lang="en-US" b="1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26</a:t>
            </a:fld>
            <a:endParaRPr lang="en-US"/>
          </a:p>
        </p:txBody>
      </p:sp>
      <p:pic>
        <p:nvPicPr>
          <p:cNvPr id="12" name="Picture 44" descr="diagram1-2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08171" y="1885871"/>
            <a:ext cx="3511638" cy="17104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14453" y="5854007"/>
            <a:ext cx="447675" cy="43815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54252" y="3822216"/>
            <a:ext cx="3419475" cy="140017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33834" y="5487037"/>
            <a:ext cx="2085975" cy="81915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709116" y="6297771"/>
            <a:ext cx="28591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/>
            <a:r>
              <a:rPr lang="en-US" b="1" dirty="0" smtClean="0">
                <a:solidFill>
                  <a:srgbClr val="0000FF"/>
                </a:solidFill>
              </a:rPr>
              <a:t>Min. # of nodes =&gt; </a:t>
            </a:r>
            <a:r>
              <a:rPr lang="en-US" b="1" dirty="0" smtClean="0">
                <a:solidFill>
                  <a:srgbClr val="FF0000"/>
                </a:solidFill>
              </a:rPr>
              <a:t>N = 2</a:t>
            </a:r>
            <a:r>
              <a:rPr lang="en-US" b="1" baseline="30000" dirty="0" smtClean="0">
                <a:solidFill>
                  <a:srgbClr val="FF0000"/>
                </a:solidFill>
              </a:rPr>
              <a:t>h</a:t>
            </a:r>
            <a:endParaRPr lang="en-US" b="1" dirty="0">
              <a:solidFill>
                <a:srgbClr val="FF0000"/>
              </a:solidFill>
            </a:endParaRPr>
          </a:p>
          <a:p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66957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8523" y="1933940"/>
            <a:ext cx="7286222" cy="2308178"/>
          </a:xfrm>
        </p:spPr>
        <p:txBody>
          <a:bodyPr>
            <a:normAutofit/>
          </a:bodyPr>
          <a:lstStyle/>
          <a:p>
            <a:r>
              <a:rPr lang="en-US" sz="6600" b="1" dirty="0" smtClean="0">
                <a:solidFill>
                  <a:srgbClr val="006600"/>
                </a:solidFill>
              </a:rPr>
              <a:t>Binary Trees</a:t>
            </a:r>
            <a:endParaRPr lang="en-US" sz="8800" b="1" dirty="0">
              <a:solidFill>
                <a:srgbClr val="0066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t>27</a:t>
            </a:fld>
            <a:endParaRPr lang="en-US" dirty="0"/>
          </a:p>
        </p:txBody>
      </p:sp>
      <p:sp>
        <p:nvSpPr>
          <p:cNvPr id="6" name="Subtitle 2"/>
          <p:cNvSpPr txBox="1">
            <a:spLocks/>
          </p:cNvSpPr>
          <p:nvPr/>
        </p:nvSpPr>
        <p:spPr>
          <a:xfrm>
            <a:off x="1600200" y="4242118"/>
            <a:ext cx="6858000" cy="16557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006600"/>
              </a:buClr>
              <a:buFont typeface="Arial" panose="020B0604020202020204" pitchFamily="34" charset="0"/>
              <a:buNone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6600"/>
              </a:buClr>
              <a:buFont typeface="Courier New" panose="02070309020205020404" pitchFamily="49" charset="0"/>
              <a:buNone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6600"/>
              </a:buClr>
              <a:buFont typeface="Arial" panose="020B0604020202020204" pitchFamily="34" charset="0"/>
              <a:buNone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6600"/>
              </a:buClr>
              <a:buFont typeface="Courier New" panose="02070309020205020404" pitchFamily="49" charset="0"/>
              <a:buNone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6600"/>
              </a:buClr>
              <a:buFont typeface="Calibri" panose="020F0502020204030204" pitchFamily="34" charset="0"/>
              <a:buNone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5400" dirty="0" smtClean="0"/>
              <a:t>Traversal</a:t>
            </a:r>
          </a:p>
        </p:txBody>
      </p:sp>
    </p:spTree>
    <p:extLst>
      <p:ext uri="{BB962C8B-B14F-4D97-AF65-F5344CB8AC3E}">
        <p14:creationId xmlns:p14="http://schemas.microsoft.com/office/powerpoint/2010/main" val="3814647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Binary Tree - </a:t>
            </a:r>
            <a:r>
              <a:rPr lang="en-US" b="1" dirty="0" smtClean="0">
                <a:solidFill>
                  <a:srgbClr val="006600"/>
                </a:solidFill>
              </a:rPr>
              <a:t>Introduction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65162" y="2156535"/>
            <a:ext cx="7675809" cy="4135622"/>
          </a:xfrm>
        </p:spPr>
        <p:txBody>
          <a:bodyPr>
            <a:normAutofit/>
          </a:bodyPr>
          <a:lstStyle/>
          <a:p>
            <a:r>
              <a:rPr lang="en-US" b="1" dirty="0" smtClean="0"/>
              <a:t>Binary Tree Traversal</a:t>
            </a:r>
          </a:p>
          <a:p>
            <a:r>
              <a:rPr lang="en-US" dirty="0" smtClean="0"/>
              <a:t>It is designed Based on </a:t>
            </a:r>
            <a:r>
              <a:rPr lang="en-US" dirty="0" smtClean="0">
                <a:solidFill>
                  <a:srgbClr val="0000FF"/>
                </a:solidFill>
              </a:rPr>
              <a:t>DFS</a:t>
            </a:r>
          </a:p>
          <a:p>
            <a:pPr lvl="1"/>
            <a:r>
              <a:rPr lang="en-US" b="1" dirty="0" smtClean="0"/>
              <a:t>3 - variants </a:t>
            </a:r>
          </a:p>
          <a:p>
            <a:pPr lvl="2"/>
            <a:r>
              <a:rPr lang="en-US" b="1" dirty="0" smtClean="0"/>
              <a:t>Pre Order</a:t>
            </a:r>
          </a:p>
          <a:p>
            <a:pPr lvl="3"/>
            <a:r>
              <a:rPr lang="en-US" b="1" dirty="0" smtClean="0">
                <a:solidFill>
                  <a:srgbClr val="FF0000"/>
                </a:solidFill>
              </a:rPr>
              <a:t>Root</a:t>
            </a:r>
            <a:r>
              <a:rPr lang="en-US" b="1" dirty="0" smtClean="0"/>
              <a:t> – Left - Right</a:t>
            </a:r>
          </a:p>
          <a:p>
            <a:pPr lvl="2"/>
            <a:r>
              <a:rPr lang="en-US" b="1" dirty="0" smtClean="0"/>
              <a:t>In Order</a:t>
            </a:r>
          </a:p>
          <a:p>
            <a:pPr lvl="3"/>
            <a:r>
              <a:rPr lang="en-US" b="1" dirty="0" smtClean="0"/>
              <a:t>Left – </a:t>
            </a:r>
            <a:r>
              <a:rPr lang="en-US" b="1" dirty="0" smtClean="0">
                <a:solidFill>
                  <a:srgbClr val="FF0000"/>
                </a:solidFill>
              </a:rPr>
              <a:t>Root</a:t>
            </a:r>
            <a:r>
              <a:rPr lang="en-US" b="1" dirty="0" smtClean="0"/>
              <a:t> - Right</a:t>
            </a:r>
          </a:p>
          <a:p>
            <a:pPr lvl="2"/>
            <a:r>
              <a:rPr lang="en-US" b="1" dirty="0" smtClean="0"/>
              <a:t>Post Order</a:t>
            </a:r>
          </a:p>
          <a:p>
            <a:pPr lvl="3"/>
            <a:r>
              <a:rPr lang="en-US" b="1" dirty="0" smtClean="0"/>
              <a:t>Left – Right - </a:t>
            </a:r>
            <a:r>
              <a:rPr lang="en-US" b="1" dirty="0" smtClean="0">
                <a:solidFill>
                  <a:srgbClr val="FF0000"/>
                </a:solidFill>
              </a:rPr>
              <a:t>Root</a:t>
            </a:r>
          </a:p>
          <a:p>
            <a:endParaRPr lang="en-US" b="1" dirty="0"/>
          </a:p>
          <a:p>
            <a:pPr lvl="2"/>
            <a:endParaRPr lang="en-US" b="1" dirty="0">
              <a:solidFill>
                <a:srgbClr val="00B0F0"/>
              </a:solidFill>
            </a:endParaRPr>
          </a:p>
          <a:p>
            <a:pPr lvl="2"/>
            <a:endParaRPr lang="en-US" b="1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28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5203066" y="3725925"/>
            <a:ext cx="3412901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006600"/>
                </a:solidFill>
              </a:rPr>
              <a:t>Pre Order:</a:t>
            </a:r>
          </a:p>
          <a:p>
            <a:r>
              <a:rPr lang="en-US" dirty="0"/>
              <a:t>		</a:t>
            </a:r>
            <a:endParaRPr lang="en-US" sz="2000" b="1" dirty="0" smtClean="0">
              <a:solidFill>
                <a:srgbClr val="0000FF"/>
              </a:solidFill>
            </a:endParaRPr>
          </a:p>
          <a:p>
            <a:r>
              <a:rPr lang="en-US" sz="2400" b="1" dirty="0" smtClean="0">
                <a:solidFill>
                  <a:srgbClr val="006600"/>
                </a:solidFill>
              </a:rPr>
              <a:t>In Order:</a:t>
            </a:r>
          </a:p>
          <a:p>
            <a:r>
              <a:rPr lang="en-US" dirty="0"/>
              <a:t>		</a:t>
            </a:r>
            <a:endParaRPr lang="en-US" sz="2000" b="1" dirty="0" smtClean="0">
              <a:solidFill>
                <a:srgbClr val="0000FF"/>
              </a:solidFill>
            </a:endParaRPr>
          </a:p>
          <a:p>
            <a:r>
              <a:rPr lang="en-US" sz="2400" b="1" dirty="0" smtClean="0">
                <a:solidFill>
                  <a:srgbClr val="006600"/>
                </a:solidFill>
              </a:rPr>
              <a:t>Post Order:</a:t>
            </a:r>
          </a:p>
          <a:p>
            <a:r>
              <a:rPr lang="en-US" dirty="0"/>
              <a:t>	</a:t>
            </a:r>
            <a:r>
              <a:rPr lang="en-US" dirty="0" smtClean="0"/>
              <a:t>	</a:t>
            </a:r>
            <a:endParaRPr lang="en-US" sz="2000" b="1" dirty="0">
              <a:solidFill>
                <a:srgbClr val="0000FF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6561787" y="4024291"/>
            <a:ext cx="34772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0000FF"/>
                </a:solidFill>
              </a:rPr>
              <a:t>a</a:t>
            </a:r>
            <a:endParaRPr lang="en-US" sz="2000" b="1" dirty="0">
              <a:solidFill>
                <a:srgbClr val="0000FF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7050624" y="4024291"/>
            <a:ext cx="34772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0000FF"/>
                </a:solidFill>
              </a:rPr>
              <a:t>b</a:t>
            </a:r>
            <a:endParaRPr lang="en-US" sz="2000" b="1" dirty="0">
              <a:solidFill>
                <a:srgbClr val="0000FF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7539461" y="4030430"/>
            <a:ext cx="34772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0000FF"/>
                </a:solidFill>
              </a:rPr>
              <a:t>c</a:t>
            </a:r>
            <a:endParaRPr lang="en-US" sz="2000" b="1" dirty="0">
              <a:solidFill>
                <a:srgbClr val="0000FF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6561787" y="4719570"/>
            <a:ext cx="34772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0000FF"/>
                </a:solidFill>
              </a:rPr>
              <a:t>b</a:t>
            </a:r>
            <a:endParaRPr lang="en-US" sz="2000" b="1" dirty="0">
              <a:solidFill>
                <a:srgbClr val="0000FF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7050624" y="4719570"/>
            <a:ext cx="34772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0000FF"/>
                </a:solidFill>
              </a:rPr>
              <a:t>a</a:t>
            </a:r>
            <a:endParaRPr lang="en-US" sz="2000" b="1" dirty="0">
              <a:solidFill>
                <a:srgbClr val="0000FF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7539461" y="4725709"/>
            <a:ext cx="34772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0000FF"/>
                </a:solidFill>
              </a:rPr>
              <a:t>c</a:t>
            </a:r>
            <a:endParaRPr lang="en-US" sz="2000" b="1" dirty="0">
              <a:solidFill>
                <a:srgbClr val="0000FF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6561787" y="5386976"/>
            <a:ext cx="34772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0000FF"/>
                </a:solidFill>
              </a:rPr>
              <a:t>b</a:t>
            </a:r>
            <a:endParaRPr lang="en-US" sz="2000" b="1" dirty="0">
              <a:solidFill>
                <a:srgbClr val="0000FF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7050624" y="5386976"/>
            <a:ext cx="34772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0000FF"/>
                </a:solidFill>
              </a:rPr>
              <a:t>c</a:t>
            </a:r>
            <a:endParaRPr lang="en-US" sz="2000" b="1" dirty="0">
              <a:solidFill>
                <a:srgbClr val="0000FF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7539461" y="5393115"/>
            <a:ext cx="34772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0000FF"/>
                </a:solidFill>
              </a:rPr>
              <a:t>a</a:t>
            </a:r>
            <a:endParaRPr lang="en-US" sz="2000" b="1" dirty="0">
              <a:solidFill>
                <a:srgbClr val="0000FF"/>
              </a:solidFill>
            </a:endParaRPr>
          </a:p>
        </p:txBody>
      </p:sp>
      <p:grpSp>
        <p:nvGrpSpPr>
          <p:cNvPr id="39" name="Group 38"/>
          <p:cNvGrpSpPr/>
          <p:nvPr/>
        </p:nvGrpSpPr>
        <p:grpSpPr>
          <a:xfrm>
            <a:off x="5833007" y="1874507"/>
            <a:ext cx="3207964" cy="1848084"/>
            <a:chOff x="5833007" y="1745717"/>
            <a:chExt cx="3207964" cy="1848084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833007" y="2156535"/>
              <a:ext cx="3207964" cy="1437266"/>
            </a:xfrm>
            <a:prstGeom prst="rect">
              <a:avLst/>
            </a:prstGeom>
          </p:spPr>
        </p:pic>
        <p:sp>
          <p:nvSpPr>
            <p:cNvPr id="36" name="TextBox 35"/>
            <p:cNvSpPr txBox="1"/>
            <p:nvPr/>
          </p:nvSpPr>
          <p:spPr>
            <a:xfrm>
              <a:off x="8093250" y="1745717"/>
              <a:ext cx="63106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>
                  <a:solidFill>
                    <a:srgbClr val="006600"/>
                  </a:solidFill>
                </a:rPr>
                <a:t>root</a:t>
              </a:r>
              <a:endParaRPr lang="en-US" b="1" dirty="0">
                <a:solidFill>
                  <a:srgbClr val="006600"/>
                </a:solidFill>
              </a:endParaRPr>
            </a:p>
          </p:txBody>
        </p:sp>
        <p:cxnSp>
          <p:nvCxnSpPr>
            <p:cNvPr id="38" name="Curved Connector 37"/>
            <p:cNvCxnSpPr>
              <a:stCxn id="36" idx="1"/>
            </p:cNvCxnSpPr>
            <p:nvPr/>
          </p:nvCxnSpPr>
          <p:spPr>
            <a:xfrm rot="10800000" flipV="1">
              <a:off x="7429430" y="1930382"/>
              <a:ext cx="663821" cy="330489"/>
            </a:xfrm>
            <a:prstGeom prst="curvedConnector3">
              <a:avLst/>
            </a:prstGeom>
            <a:ln w="28575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2276920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  <p:bldP spid="35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Binary Tree Traversal – </a:t>
            </a:r>
            <a:r>
              <a:rPr lang="en-US" b="1" dirty="0" smtClean="0">
                <a:solidFill>
                  <a:srgbClr val="006600"/>
                </a:solidFill>
              </a:rPr>
              <a:t>Pre Order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65162" y="2156535"/>
            <a:ext cx="7675809" cy="4135622"/>
          </a:xfrm>
        </p:spPr>
        <p:txBody>
          <a:bodyPr>
            <a:normAutofit/>
          </a:bodyPr>
          <a:lstStyle/>
          <a:p>
            <a:r>
              <a:rPr lang="en-US" b="1" dirty="0" smtClean="0"/>
              <a:t>Pre Order</a:t>
            </a:r>
          </a:p>
          <a:p>
            <a:pPr lvl="1"/>
            <a:r>
              <a:rPr lang="en-US" b="1" dirty="0" smtClean="0">
                <a:solidFill>
                  <a:srgbClr val="FF0000"/>
                </a:solidFill>
              </a:rPr>
              <a:t>Root</a:t>
            </a:r>
            <a:r>
              <a:rPr lang="en-US" b="1" dirty="0" smtClean="0"/>
              <a:t> – Left - Right</a:t>
            </a:r>
          </a:p>
          <a:p>
            <a:endParaRPr lang="en-US" b="1" dirty="0"/>
          </a:p>
          <a:p>
            <a:pPr lvl="2"/>
            <a:endParaRPr lang="en-US" b="1" dirty="0">
              <a:solidFill>
                <a:srgbClr val="00B0F0"/>
              </a:solidFill>
            </a:endParaRPr>
          </a:p>
          <a:p>
            <a:pPr lvl="2"/>
            <a:endParaRPr lang="en-US" b="1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29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1365162" y="4836794"/>
            <a:ext cx="767580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006600"/>
                </a:solidFill>
              </a:rPr>
              <a:t>Traversal:</a:t>
            </a:r>
            <a:endParaRPr lang="en-US" sz="2400" b="1" dirty="0">
              <a:solidFill>
                <a:srgbClr val="006600"/>
              </a:solidFill>
            </a:endParaRPr>
          </a:p>
          <a:p>
            <a:r>
              <a:rPr lang="en-US" dirty="0"/>
              <a:t>		</a:t>
            </a:r>
            <a:endParaRPr lang="en-US" sz="2000" b="1" dirty="0" smtClean="0">
              <a:solidFill>
                <a:srgbClr val="0000FF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4658564" y="4896747"/>
            <a:ext cx="34772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0000FF"/>
                </a:solidFill>
              </a:rPr>
              <a:t>g</a:t>
            </a:r>
            <a:endParaRPr lang="en-US" sz="2000" b="1" dirty="0">
              <a:solidFill>
                <a:srgbClr val="0000FF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5147401" y="4896747"/>
            <a:ext cx="34772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0000FF"/>
                </a:solidFill>
              </a:rPr>
              <a:t>h</a:t>
            </a:r>
            <a:endParaRPr lang="en-US" sz="2000" b="1" dirty="0">
              <a:solidFill>
                <a:srgbClr val="0000FF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5636238" y="4902886"/>
            <a:ext cx="34772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0000FF"/>
                </a:solidFill>
              </a:rPr>
              <a:t>e</a:t>
            </a:r>
            <a:endParaRPr lang="en-US" sz="2000" b="1" dirty="0">
              <a:solidFill>
                <a:srgbClr val="0000FF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8209161" y="1732838"/>
            <a:ext cx="6310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6600"/>
                </a:solidFill>
              </a:rPr>
              <a:t>root</a:t>
            </a:r>
            <a:endParaRPr lang="en-US" b="1" dirty="0">
              <a:solidFill>
                <a:srgbClr val="006600"/>
              </a:solidFill>
            </a:endParaRPr>
          </a:p>
        </p:txBody>
      </p:sp>
      <p:cxnSp>
        <p:nvCxnSpPr>
          <p:cNvPr id="38" name="Curved Connector 37"/>
          <p:cNvCxnSpPr/>
          <p:nvPr/>
        </p:nvCxnSpPr>
        <p:spPr>
          <a:xfrm rot="10800000" flipV="1">
            <a:off x="7609736" y="1943261"/>
            <a:ext cx="663821" cy="330489"/>
          </a:xfrm>
          <a:prstGeom prst="curvedConnector3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3192053" y="4892185"/>
            <a:ext cx="34772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0000FF"/>
                </a:solidFill>
              </a:rPr>
              <a:t>a</a:t>
            </a:r>
            <a:endParaRPr lang="en-US" sz="2000" b="1" dirty="0">
              <a:solidFill>
                <a:srgbClr val="0000FF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680890" y="4892185"/>
            <a:ext cx="34772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0000FF"/>
                </a:solidFill>
              </a:rPr>
              <a:t>b</a:t>
            </a:r>
            <a:endParaRPr lang="en-US" sz="2000" b="1" dirty="0">
              <a:solidFill>
                <a:srgbClr val="0000FF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4169727" y="4898324"/>
            <a:ext cx="34772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0000FF"/>
                </a:solidFill>
              </a:rPr>
              <a:t>d</a:t>
            </a:r>
            <a:endParaRPr lang="en-US" sz="2000" b="1" dirty="0">
              <a:solidFill>
                <a:srgbClr val="0000FF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6124466" y="4907929"/>
            <a:ext cx="34772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err="1" smtClean="0">
                <a:solidFill>
                  <a:srgbClr val="0000FF"/>
                </a:solidFill>
              </a:rPr>
              <a:t>i</a:t>
            </a:r>
            <a:endParaRPr lang="en-US" sz="2000" b="1" dirty="0">
              <a:solidFill>
                <a:srgbClr val="0000FF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6613303" y="4907929"/>
            <a:ext cx="34772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0000FF"/>
                </a:solidFill>
              </a:rPr>
              <a:t>c</a:t>
            </a:r>
            <a:endParaRPr lang="en-US" sz="2000" b="1" dirty="0">
              <a:solidFill>
                <a:srgbClr val="0000FF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7102140" y="4901189"/>
            <a:ext cx="34772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0000FF"/>
                </a:solidFill>
              </a:rPr>
              <a:t>f</a:t>
            </a:r>
            <a:endParaRPr lang="en-US" sz="2000" b="1" dirty="0">
              <a:solidFill>
                <a:srgbClr val="0000FF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25263" y="2302357"/>
            <a:ext cx="3693138" cy="2254688"/>
          </a:xfrm>
          <a:prstGeom prst="rect">
            <a:avLst/>
          </a:prstGeom>
        </p:spPr>
      </p:pic>
      <p:sp>
        <p:nvSpPr>
          <p:cNvPr id="8" name="Right Arrow 7"/>
          <p:cNvSpPr/>
          <p:nvPr/>
        </p:nvSpPr>
        <p:spPr>
          <a:xfrm>
            <a:off x="6939564" y="2336223"/>
            <a:ext cx="314973" cy="152976"/>
          </a:xfrm>
          <a:prstGeom prst="rightArrow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ight Arrow 39"/>
          <p:cNvSpPr/>
          <p:nvPr/>
        </p:nvSpPr>
        <p:spPr>
          <a:xfrm>
            <a:off x="5769501" y="3088503"/>
            <a:ext cx="314973" cy="152976"/>
          </a:xfrm>
          <a:prstGeom prst="rightArrow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Right Arrow 40"/>
          <p:cNvSpPr/>
          <p:nvPr/>
        </p:nvSpPr>
        <p:spPr>
          <a:xfrm>
            <a:off x="4972392" y="3808113"/>
            <a:ext cx="314973" cy="152976"/>
          </a:xfrm>
          <a:prstGeom prst="rightArrow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Right Arrow 41"/>
          <p:cNvSpPr/>
          <p:nvPr/>
        </p:nvSpPr>
        <p:spPr>
          <a:xfrm>
            <a:off x="4654268" y="4247446"/>
            <a:ext cx="314973" cy="152976"/>
          </a:xfrm>
          <a:prstGeom prst="rightArrow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Right Arrow 45"/>
          <p:cNvSpPr/>
          <p:nvPr/>
        </p:nvSpPr>
        <p:spPr>
          <a:xfrm flipH="1">
            <a:off x="6124466" y="4247446"/>
            <a:ext cx="314973" cy="152976"/>
          </a:xfrm>
          <a:prstGeom prst="rightArrow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Right Arrow 47"/>
          <p:cNvSpPr/>
          <p:nvPr/>
        </p:nvSpPr>
        <p:spPr>
          <a:xfrm>
            <a:off x="6327587" y="3801974"/>
            <a:ext cx="314973" cy="152976"/>
          </a:xfrm>
          <a:prstGeom prst="rightArrow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Right Arrow 48"/>
          <p:cNvSpPr/>
          <p:nvPr/>
        </p:nvSpPr>
        <p:spPr>
          <a:xfrm flipH="1">
            <a:off x="7464332" y="4247446"/>
            <a:ext cx="314973" cy="152976"/>
          </a:xfrm>
          <a:prstGeom prst="rightArrow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Right Arrow 49"/>
          <p:cNvSpPr/>
          <p:nvPr/>
        </p:nvSpPr>
        <p:spPr>
          <a:xfrm>
            <a:off x="7935763" y="3088503"/>
            <a:ext cx="314973" cy="152976"/>
          </a:xfrm>
          <a:prstGeom prst="rightArrow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Right Arrow 50"/>
          <p:cNvSpPr/>
          <p:nvPr/>
        </p:nvSpPr>
        <p:spPr>
          <a:xfrm>
            <a:off x="7711408" y="3629364"/>
            <a:ext cx="314973" cy="152976"/>
          </a:xfrm>
          <a:prstGeom prst="rightArrow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Right Arrow 51"/>
          <p:cNvSpPr/>
          <p:nvPr/>
        </p:nvSpPr>
        <p:spPr>
          <a:xfrm flipH="1">
            <a:off x="8715489" y="4247446"/>
            <a:ext cx="314973" cy="152976"/>
          </a:xfrm>
          <a:prstGeom prst="rightArrow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TextBox 52"/>
          <p:cNvSpPr txBox="1"/>
          <p:nvPr/>
        </p:nvSpPr>
        <p:spPr>
          <a:xfrm>
            <a:off x="7590368" y="4910734"/>
            <a:ext cx="34772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0000FF"/>
                </a:solidFill>
              </a:rPr>
              <a:t>j</a:t>
            </a:r>
            <a:endParaRPr lang="en-US" sz="2000" b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65074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28" grpId="0"/>
      <p:bldP spid="29" grpId="0"/>
      <p:bldP spid="19" grpId="0"/>
      <p:bldP spid="20" grpId="0"/>
      <p:bldP spid="21" grpId="0"/>
      <p:bldP spid="22" grpId="0"/>
      <p:bldP spid="23" grpId="0"/>
      <p:bldP spid="24" grpId="0"/>
      <p:bldP spid="8" grpId="0" animBg="1"/>
      <p:bldP spid="8" grpId="1" animBg="1"/>
      <p:bldP spid="40" grpId="0" animBg="1"/>
      <p:bldP spid="40" grpId="1" animBg="1"/>
      <p:bldP spid="41" grpId="0" animBg="1"/>
      <p:bldP spid="41" grpId="1" animBg="1"/>
      <p:bldP spid="42" grpId="0" animBg="1"/>
      <p:bldP spid="42" grpId="1" animBg="1"/>
      <p:bldP spid="46" grpId="0" animBg="1"/>
      <p:bldP spid="46" grpId="1" animBg="1"/>
      <p:bldP spid="48" grpId="0" animBg="1"/>
      <p:bldP spid="48" grpId="1" animBg="1"/>
      <p:bldP spid="49" grpId="0" animBg="1"/>
      <p:bldP spid="49" grpId="1" animBg="1"/>
      <p:bldP spid="50" grpId="0" animBg="1"/>
      <p:bldP spid="50" grpId="1" animBg="1"/>
      <p:bldP spid="51" grpId="0" animBg="1"/>
      <p:bldP spid="51" grpId="1" animBg="1"/>
      <p:bldP spid="52" grpId="0" animBg="1"/>
      <p:bldP spid="52" grpId="1" animBg="1"/>
      <p:bldP spid="5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Trees</a:t>
            </a:r>
            <a:r>
              <a:rPr lang="en-US" dirty="0" smtClean="0"/>
              <a:t> - </a:t>
            </a:r>
            <a:r>
              <a:rPr lang="en-US" dirty="0" smtClean="0">
                <a:solidFill>
                  <a:srgbClr val="006600"/>
                </a:solidFill>
              </a:rPr>
              <a:t>Introduction</a:t>
            </a:r>
            <a:endParaRPr lang="en-US" dirty="0">
              <a:solidFill>
                <a:srgbClr val="0066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rgbClr val="006600"/>
                </a:solidFill>
              </a:rPr>
              <a:t>Arrays</a:t>
            </a:r>
          </a:p>
          <a:p>
            <a:r>
              <a:rPr lang="en-US" dirty="0" smtClean="0">
                <a:solidFill>
                  <a:srgbClr val="006600"/>
                </a:solidFill>
              </a:rPr>
              <a:t>Linked List</a:t>
            </a:r>
          </a:p>
          <a:p>
            <a:endParaRPr lang="en-US" dirty="0" smtClean="0"/>
          </a:p>
          <a:p>
            <a:r>
              <a:rPr lang="en-US" dirty="0">
                <a:solidFill>
                  <a:srgbClr val="006600"/>
                </a:solidFill>
              </a:rPr>
              <a:t>Stacks</a:t>
            </a:r>
          </a:p>
          <a:p>
            <a:r>
              <a:rPr lang="en-US" dirty="0">
                <a:solidFill>
                  <a:srgbClr val="006600"/>
                </a:solidFill>
              </a:rPr>
              <a:t>Queues</a:t>
            </a:r>
          </a:p>
          <a:p>
            <a:r>
              <a:rPr lang="en-US" b="1" dirty="0"/>
              <a:t>Tree</a:t>
            </a:r>
          </a:p>
          <a:p>
            <a:r>
              <a:rPr lang="en-US" dirty="0" smtClean="0">
                <a:solidFill>
                  <a:schemeClr val="bg1">
                    <a:lumMod val="65000"/>
                  </a:schemeClr>
                </a:solidFill>
              </a:rPr>
              <a:t>Graph</a:t>
            </a:r>
            <a:endParaRPr lang="en-US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3</a:t>
            </a:fld>
            <a:endParaRPr lang="en-US"/>
          </a:p>
        </p:txBody>
      </p:sp>
      <p:grpSp>
        <p:nvGrpSpPr>
          <p:cNvPr id="5" name="Group 49"/>
          <p:cNvGrpSpPr>
            <a:grpSpLocks/>
          </p:cNvGrpSpPr>
          <p:nvPr/>
        </p:nvGrpSpPr>
        <p:grpSpPr bwMode="auto">
          <a:xfrm>
            <a:off x="4159624" y="2280691"/>
            <a:ext cx="4708331" cy="262716"/>
            <a:chOff x="893762" y="2390775"/>
            <a:chExt cx="6705600" cy="533402"/>
          </a:xfrm>
        </p:grpSpPr>
        <p:sp>
          <p:nvSpPr>
            <p:cNvPr id="6" name="Rectangle 3"/>
            <p:cNvSpPr>
              <a:spLocks noChangeArrowheads="1"/>
            </p:cNvSpPr>
            <p:nvPr/>
          </p:nvSpPr>
          <p:spPr bwMode="auto">
            <a:xfrm>
              <a:off x="893762" y="2390775"/>
              <a:ext cx="609600" cy="53340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Georgia" pitchFamily="18" charset="0"/>
              </a:endParaRPr>
            </a:p>
          </p:txBody>
        </p:sp>
        <p:sp>
          <p:nvSpPr>
            <p:cNvPr id="7" name="Rectangle 4"/>
            <p:cNvSpPr>
              <a:spLocks noChangeArrowheads="1"/>
            </p:cNvSpPr>
            <p:nvPr/>
          </p:nvSpPr>
          <p:spPr bwMode="auto">
            <a:xfrm>
              <a:off x="1503362" y="2390775"/>
              <a:ext cx="609600" cy="53340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Georgia" pitchFamily="18" charset="0"/>
              </a:endParaRPr>
            </a:p>
          </p:txBody>
        </p:sp>
        <p:sp>
          <p:nvSpPr>
            <p:cNvPr id="8" name="Rectangle 5"/>
            <p:cNvSpPr>
              <a:spLocks noChangeArrowheads="1"/>
            </p:cNvSpPr>
            <p:nvPr/>
          </p:nvSpPr>
          <p:spPr bwMode="auto">
            <a:xfrm>
              <a:off x="2112963" y="2390777"/>
              <a:ext cx="609600" cy="53340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Georgia" pitchFamily="18" charset="0"/>
              </a:endParaRPr>
            </a:p>
          </p:txBody>
        </p:sp>
        <p:sp>
          <p:nvSpPr>
            <p:cNvPr id="9" name="Rectangle 6"/>
            <p:cNvSpPr>
              <a:spLocks noChangeArrowheads="1"/>
            </p:cNvSpPr>
            <p:nvPr/>
          </p:nvSpPr>
          <p:spPr bwMode="auto">
            <a:xfrm>
              <a:off x="2722562" y="2390775"/>
              <a:ext cx="609600" cy="53340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Georgia" pitchFamily="18" charset="0"/>
              </a:endParaRPr>
            </a:p>
          </p:txBody>
        </p:sp>
        <p:sp>
          <p:nvSpPr>
            <p:cNvPr id="10" name="Rectangle 7"/>
            <p:cNvSpPr>
              <a:spLocks noChangeArrowheads="1"/>
            </p:cNvSpPr>
            <p:nvPr/>
          </p:nvSpPr>
          <p:spPr bwMode="auto">
            <a:xfrm>
              <a:off x="3332162" y="2390775"/>
              <a:ext cx="609600" cy="53340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Georgia" pitchFamily="18" charset="0"/>
              </a:endParaRPr>
            </a:p>
          </p:txBody>
        </p:sp>
        <p:sp>
          <p:nvSpPr>
            <p:cNvPr id="11" name="Rectangle 8"/>
            <p:cNvSpPr>
              <a:spLocks noChangeArrowheads="1"/>
            </p:cNvSpPr>
            <p:nvPr/>
          </p:nvSpPr>
          <p:spPr bwMode="auto">
            <a:xfrm>
              <a:off x="3941762" y="2390775"/>
              <a:ext cx="609600" cy="53340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Georgia" pitchFamily="18" charset="0"/>
              </a:endParaRPr>
            </a:p>
          </p:txBody>
        </p:sp>
        <p:sp>
          <p:nvSpPr>
            <p:cNvPr id="12" name="Rectangle 9"/>
            <p:cNvSpPr>
              <a:spLocks noChangeArrowheads="1"/>
            </p:cNvSpPr>
            <p:nvPr/>
          </p:nvSpPr>
          <p:spPr bwMode="auto">
            <a:xfrm>
              <a:off x="4551362" y="2390775"/>
              <a:ext cx="609600" cy="53340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Georgia" pitchFamily="18" charset="0"/>
              </a:endParaRPr>
            </a:p>
          </p:txBody>
        </p:sp>
        <p:sp>
          <p:nvSpPr>
            <p:cNvPr id="13" name="Rectangle 10"/>
            <p:cNvSpPr>
              <a:spLocks noChangeArrowheads="1"/>
            </p:cNvSpPr>
            <p:nvPr/>
          </p:nvSpPr>
          <p:spPr bwMode="auto">
            <a:xfrm>
              <a:off x="5160962" y="2390775"/>
              <a:ext cx="609600" cy="53340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Georgia" pitchFamily="18" charset="0"/>
              </a:endParaRPr>
            </a:p>
          </p:txBody>
        </p:sp>
        <p:sp>
          <p:nvSpPr>
            <p:cNvPr id="14" name="Rectangle 11"/>
            <p:cNvSpPr>
              <a:spLocks noChangeArrowheads="1"/>
            </p:cNvSpPr>
            <p:nvPr/>
          </p:nvSpPr>
          <p:spPr bwMode="auto">
            <a:xfrm>
              <a:off x="5770562" y="2390775"/>
              <a:ext cx="609600" cy="53340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Georgia" pitchFamily="18" charset="0"/>
              </a:endParaRPr>
            </a:p>
          </p:txBody>
        </p:sp>
        <p:sp>
          <p:nvSpPr>
            <p:cNvPr id="15" name="Rectangle 12"/>
            <p:cNvSpPr>
              <a:spLocks noChangeArrowheads="1"/>
            </p:cNvSpPr>
            <p:nvPr/>
          </p:nvSpPr>
          <p:spPr bwMode="auto">
            <a:xfrm>
              <a:off x="6380162" y="2390775"/>
              <a:ext cx="609600" cy="53340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Georgia" pitchFamily="18" charset="0"/>
              </a:endParaRPr>
            </a:p>
          </p:txBody>
        </p:sp>
        <p:sp>
          <p:nvSpPr>
            <p:cNvPr id="16" name="Rectangle 13"/>
            <p:cNvSpPr>
              <a:spLocks noChangeArrowheads="1"/>
            </p:cNvSpPr>
            <p:nvPr/>
          </p:nvSpPr>
          <p:spPr bwMode="auto">
            <a:xfrm>
              <a:off x="6989762" y="2390775"/>
              <a:ext cx="609600" cy="53340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Georgia" pitchFamily="18" charset="0"/>
              </a:endParaRPr>
            </a:p>
          </p:txBody>
        </p:sp>
      </p:grpSp>
      <p:grpSp>
        <p:nvGrpSpPr>
          <p:cNvPr id="17" name="Group 50"/>
          <p:cNvGrpSpPr>
            <a:grpSpLocks/>
          </p:cNvGrpSpPr>
          <p:nvPr/>
        </p:nvGrpSpPr>
        <p:grpSpPr bwMode="auto">
          <a:xfrm>
            <a:off x="4159624" y="2846790"/>
            <a:ext cx="4622067" cy="303120"/>
            <a:chOff x="893762" y="3609975"/>
            <a:chExt cx="6553200" cy="533400"/>
          </a:xfrm>
        </p:grpSpPr>
        <p:sp>
          <p:nvSpPr>
            <p:cNvPr id="18" name="Rectangle 14"/>
            <p:cNvSpPr>
              <a:spLocks noChangeArrowheads="1"/>
            </p:cNvSpPr>
            <p:nvPr/>
          </p:nvSpPr>
          <p:spPr bwMode="auto">
            <a:xfrm>
              <a:off x="893762" y="3609975"/>
              <a:ext cx="609600" cy="53340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Georgia" pitchFamily="18" charset="0"/>
              </a:endParaRPr>
            </a:p>
          </p:txBody>
        </p:sp>
        <p:sp>
          <p:nvSpPr>
            <p:cNvPr id="19" name="Line 15"/>
            <p:cNvSpPr>
              <a:spLocks noChangeShapeType="1"/>
            </p:cNvSpPr>
            <p:nvPr/>
          </p:nvSpPr>
          <p:spPr bwMode="auto">
            <a:xfrm>
              <a:off x="1503362" y="3914775"/>
              <a:ext cx="3810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0" name="Rectangle 16"/>
            <p:cNvSpPr>
              <a:spLocks noChangeArrowheads="1"/>
            </p:cNvSpPr>
            <p:nvPr/>
          </p:nvSpPr>
          <p:spPr bwMode="auto">
            <a:xfrm>
              <a:off x="1884362" y="3609975"/>
              <a:ext cx="609600" cy="53340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Georgia" pitchFamily="18" charset="0"/>
              </a:endParaRPr>
            </a:p>
          </p:txBody>
        </p:sp>
        <p:sp>
          <p:nvSpPr>
            <p:cNvPr id="21" name="Line 17"/>
            <p:cNvSpPr>
              <a:spLocks noChangeShapeType="1"/>
            </p:cNvSpPr>
            <p:nvPr/>
          </p:nvSpPr>
          <p:spPr bwMode="auto">
            <a:xfrm>
              <a:off x="2493962" y="3914775"/>
              <a:ext cx="3810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2" name="Rectangle 18"/>
            <p:cNvSpPr>
              <a:spLocks noChangeArrowheads="1"/>
            </p:cNvSpPr>
            <p:nvPr/>
          </p:nvSpPr>
          <p:spPr bwMode="auto">
            <a:xfrm>
              <a:off x="2874962" y="3609975"/>
              <a:ext cx="609600" cy="53340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Georgia" pitchFamily="18" charset="0"/>
              </a:endParaRPr>
            </a:p>
          </p:txBody>
        </p:sp>
        <p:sp>
          <p:nvSpPr>
            <p:cNvPr id="23" name="Line 19"/>
            <p:cNvSpPr>
              <a:spLocks noChangeShapeType="1"/>
            </p:cNvSpPr>
            <p:nvPr/>
          </p:nvSpPr>
          <p:spPr bwMode="auto">
            <a:xfrm>
              <a:off x="3484562" y="3914775"/>
              <a:ext cx="3810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4" name="Rectangle 20"/>
            <p:cNvSpPr>
              <a:spLocks noChangeArrowheads="1"/>
            </p:cNvSpPr>
            <p:nvPr/>
          </p:nvSpPr>
          <p:spPr bwMode="auto">
            <a:xfrm>
              <a:off x="3865562" y="3609975"/>
              <a:ext cx="609600" cy="53340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Georgia" pitchFamily="18" charset="0"/>
              </a:endParaRPr>
            </a:p>
          </p:txBody>
        </p:sp>
        <p:sp>
          <p:nvSpPr>
            <p:cNvPr id="25" name="Line 21"/>
            <p:cNvSpPr>
              <a:spLocks noChangeShapeType="1"/>
            </p:cNvSpPr>
            <p:nvPr/>
          </p:nvSpPr>
          <p:spPr bwMode="auto">
            <a:xfrm>
              <a:off x="4475162" y="3914775"/>
              <a:ext cx="3810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6" name="Rectangle 22"/>
            <p:cNvSpPr>
              <a:spLocks noChangeArrowheads="1"/>
            </p:cNvSpPr>
            <p:nvPr/>
          </p:nvSpPr>
          <p:spPr bwMode="auto">
            <a:xfrm>
              <a:off x="4856162" y="3609975"/>
              <a:ext cx="609600" cy="53340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Georgia" pitchFamily="18" charset="0"/>
              </a:endParaRPr>
            </a:p>
          </p:txBody>
        </p:sp>
        <p:sp>
          <p:nvSpPr>
            <p:cNvPr id="27" name="Line 23"/>
            <p:cNvSpPr>
              <a:spLocks noChangeShapeType="1"/>
            </p:cNvSpPr>
            <p:nvPr/>
          </p:nvSpPr>
          <p:spPr bwMode="auto">
            <a:xfrm>
              <a:off x="5465762" y="3914775"/>
              <a:ext cx="3810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8" name="Rectangle 24"/>
            <p:cNvSpPr>
              <a:spLocks noChangeArrowheads="1"/>
            </p:cNvSpPr>
            <p:nvPr/>
          </p:nvSpPr>
          <p:spPr bwMode="auto">
            <a:xfrm>
              <a:off x="5846762" y="3609975"/>
              <a:ext cx="609600" cy="53340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Georgia" pitchFamily="18" charset="0"/>
              </a:endParaRPr>
            </a:p>
          </p:txBody>
        </p:sp>
        <p:sp>
          <p:nvSpPr>
            <p:cNvPr id="29" name="Line 25"/>
            <p:cNvSpPr>
              <a:spLocks noChangeShapeType="1"/>
            </p:cNvSpPr>
            <p:nvPr/>
          </p:nvSpPr>
          <p:spPr bwMode="auto">
            <a:xfrm>
              <a:off x="6456362" y="3914775"/>
              <a:ext cx="3810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0" name="Rectangle 26"/>
            <p:cNvSpPr>
              <a:spLocks noChangeArrowheads="1"/>
            </p:cNvSpPr>
            <p:nvPr/>
          </p:nvSpPr>
          <p:spPr bwMode="auto">
            <a:xfrm>
              <a:off x="6837362" y="3609975"/>
              <a:ext cx="609600" cy="53340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Georgia" pitchFamily="18" charset="0"/>
              </a:endParaRPr>
            </a:p>
          </p:txBody>
        </p:sp>
      </p:grpSp>
      <p:grpSp>
        <p:nvGrpSpPr>
          <p:cNvPr id="31" name="Group 53"/>
          <p:cNvGrpSpPr>
            <a:grpSpLocks/>
          </p:cNvGrpSpPr>
          <p:nvPr/>
        </p:nvGrpSpPr>
        <p:grpSpPr bwMode="auto">
          <a:xfrm>
            <a:off x="4159401" y="3437587"/>
            <a:ext cx="963860" cy="911083"/>
            <a:chOff x="6761162" y="4486275"/>
            <a:chExt cx="1676400" cy="1866900"/>
          </a:xfrm>
        </p:grpSpPr>
        <p:sp>
          <p:nvSpPr>
            <p:cNvPr id="32" name="AutoShape 41"/>
            <p:cNvSpPr>
              <a:spLocks noChangeArrowheads="1"/>
            </p:cNvSpPr>
            <p:nvPr/>
          </p:nvSpPr>
          <p:spPr bwMode="auto">
            <a:xfrm>
              <a:off x="7065962" y="4981575"/>
              <a:ext cx="1219200" cy="1371600"/>
            </a:xfrm>
            <a:prstGeom prst="flowChartMagneticDisk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Georgia" pitchFamily="18" charset="0"/>
              </a:endParaRPr>
            </a:p>
          </p:txBody>
        </p:sp>
        <p:sp>
          <p:nvSpPr>
            <p:cNvPr id="33" name="Freeform 42"/>
            <p:cNvSpPr>
              <a:spLocks/>
            </p:cNvSpPr>
            <p:nvPr/>
          </p:nvSpPr>
          <p:spPr bwMode="auto">
            <a:xfrm>
              <a:off x="6761162" y="4575175"/>
              <a:ext cx="723900" cy="635000"/>
            </a:xfrm>
            <a:custGeom>
              <a:avLst/>
              <a:gdLst>
                <a:gd name="T0" fmla="*/ 0 w 456"/>
                <a:gd name="T1" fmla="*/ 2147483647 h 400"/>
                <a:gd name="T2" fmla="*/ 2147483647 w 456"/>
                <a:gd name="T3" fmla="*/ 2147483647 h 400"/>
                <a:gd name="T4" fmla="*/ 2147483647 w 456"/>
                <a:gd name="T5" fmla="*/ 2147483647 h 400"/>
                <a:gd name="T6" fmla="*/ 0 60000 65536"/>
                <a:gd name="T7" fmla="*/ 0 60000 65536"/>
                <a:gd name="T8" fmla="*/ 0 60000 65536"/>
                <a:gd name="T9" fmla="*/ 0 w 456"/>
                <a:gd name="T10" fmla="*/ 0 h 400"/>
                <a:gd name="T11" fmla="*/ 456 w 456"/>
                <a:gd name="T12" fmla="*/ 400 h 4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56" h="400">
                  <a:moveTo>
                    <a:pt x="0" y="16"/>
                  </a:moveTo>
                  <a:cubicBezTo>
                    <a:pt x="156" y="8"/>
                    <a:pt x="312" y="0"/>
                    <a:pt x="384" y="64"/>
                  </a:cubicBezTo>
                  <a:cubicBezTo>
                    <a:pt x="456" y="128"/>
                    <a:pt x="424" y="344"/>
                    <a:pt x="432" y="400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4" name="Freeform 43"/>
            <p:cNvSpPr>
              <a:spLocks/>
            </p:cNvSpPr>
            <p:nvPr/>
          </p:nvSpPr>
          <p:spPr bwMode="auto">
            <a:xfrm>
              <a:off x="7726362" y="4486275"/>
              <a:ext cx="711200" cy="723900"/>
            </a:xfrm>
            <a:custGeom>
              <a:avLst/>
              <a:gdLst>
                <a:gd name="T0" fmla="*/ 2147483647 w 448"/>
                <a:gd name="T1" fmla="*/ 2147483647 h 456"/>
                <a:gd name="T2" fmla="*/ 2147483647 w 448"/>
                <a:gd name="T3" fmla="*/ 2147483647 h 456"/>
                <a:gd name="T4" fmla="*/ 2147483647 w 448"/>
                <a:gd name="T5" fmla="*/ 2147483647 h 456"/>
                <a:gd name="T6" fmla="*/ 0 60000 65536"/>
                <a:gd name="T7" fmla="*/ 0 60000 65536"/>
                <a:gd name="T8" fmla="*/ 0 60000 65536"/>
                <a:gd name="T9" fmla="*/ 0 w 448"/>
                <a:gd name="T10" fmla="*/ 0 h 456"/>
                <a:gd name="T11" fmla="*/ 448 w 448"/>
                <a:gd name="T12" fmla="*/ 456 h 45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48" h="456">
                  <a:moveTo>
                    <a:pt x="64" y="456"/>
                  </a:moveTo>
                  <a:cubicBezTo>
                    <a:pt x="32" y="300"/>
                    <a:pt x="0" y="144"/>
                    <a:pt x="64" y="72"/>
                  </a:cubicBezTo>
                  <a:cubicBezTo>
                    <a:pt x="128" y="0"/>
                    <a:pt x="384" y="32"/>
                    <a:pt x="448" y="24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GB"/>
            </a:p>
          </p:txBody>
        </p:sp>
      </p:grpSp>
      <p:grpSp>
        <p:nvGrpSpPr>
          <p:cNvPr id="37" name="Group 52"/>
          <p:cNvGrpSpPr>
            <a:grpSpLocks/>
          </p:cNvGrpSpPr>
          <p:nvPr/>
        </p:nvGrpSpPr>
        <p:grpSpPr bwMode="auto">
          <a:xfrm>
            <a:off x="4159401" y="4398123"/>
            <a:ext cx="2678360" cy="479940"/>
            <a:chOff x="2798762" y="4981575"/>
            <a:chExt cx="3429000" cy="838200"/>
          </a:xfrm>
        </p:grpSpPr>
        <p:sp>
          <p:nvSpPr>
            <p:cNvPr id="38" name="AutoShape 38"/>
            <p:cNvSpPr>
              <a:spLocks noChangeArrowheads="1"/>
            </p:cNvSpPr>
            <p:nvPr/>
          </p:nvSpPr>
          <p:spPr bwMode="auto">
            <a:xfrm>
              <a:off x="3332162" y="4981575"/>
              <a:ext cx="2362200" cy="838200"/>
            </a:xfrm>
            <a:prstGeom prst="flowChartMagneticDrum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Georgia" pitchFamily="18" charset="0"/>
              </a:endParaRPr>
            </a:p>
          </p:txBody>
        </p:sp>
        <p:sp>
          <p:nvSpPr>
            <p:cNvPr id="39" name="Line 39"/>
            <p:cNvSpPr>
              <a:spLocks noChangeShapeType="1"/>
            </p:cNvSpPr>
            <p:nvPr/>
          </p:nvSpPr>
          <p:spPr bwMode="auto">
            <a:xfrm>
              <a:off x="2798762" y="5438775"/>
              <a:ext cx="8382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40" name="Line 40"/>
            <p:cNvSpPr>
              <a:spLocks noChangeShapeType="1"/>
            </p:cNvSpPr>
            <p:nvPr/>
          </p:nvSpPr>
          <p:spPr bwMode="auto">
            <a:xfrm>
              <a:off x="5313362" y="5438775"/>
              <a:ext cx="9144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GB"/>
            </a:p>
          </p:txBody>
        </p:sp>
      </p:grpSp>
      <p:grpSp>
        <p:nvGrpSpPr>
          <p:cNvPr id="46" name="Group 51"/>
          <p:cNvGrpSpPr>
            <a:grpSpLocks/>
          </p:cNvGrpSpPr>
          <p:nvPr/>
        </p:nvGrpSpPr>
        <p:grpSpPr bwMode="auto">
          <a:xfrm>
            <a:off x="7530473" y="4771096"/>
            <a:ext cx="1334670" cy="852417"/>
            <a:chOff x="131762" y="4676775"/>
            <a:chExt cx="2133600" cy="1447800"/>
          </a:xfrm>
        </p:grpSpPr>
        <p:sp>
          <p:nvSpPr>
            <p:cNvPr id="47" name="Oval 27"/>
            <p:cNvSpPr>
              <a:spLocks noChangeArrowheads="1"/>
            </p:cNvSpPr>
            <p:nvPr/>
          </p:nvSpPr>
          <p:spPr bwMode="auto">
            <a:xfrm>
              <a:off x="1046162" y="4676775"/>
              <a:ext cx="304800" cy="30480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Georgia" pitchFamily="18" charset="0"/>
              </a:endParaRPr>
            </a:p>
          </p:txBody>
        </p:sp>
        <p:sp>
          <p:nvSpPr>
            <p:cNvPr id="48" name="Oval 28"/>
            <p:cNvSpPr>
              <a:spLocks noChangeArrowheads="1"/>
            </p:cNvSpPr>
            <p:nvPr/>
          </p:nvSpPr>
          <p:spPr bwMode="auto">
            <a:xfrm>
              <a:off x="588962" y="5210175"/>
              <a:ext cx="304800" cy="30480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Georgia" pitchFamily="18" charset="0"/>
              </a:endParaRPr>
            </a:p>
          </p:txBody>
        </p:sp>
        <p:sp>
          <p:nvSpPr>
            <p:cNvPr id="49" name="Oval 29"/>
            <p:cNvSpPr>
              <a:spLocks noChangeArrowheads="1"/>
            </p:cNvSpPr>
            <p:nvPr/>
          </p:nvSpPr>
          <p:spPr bwMode="auto">
            <a:xfrm>
              <a:off x="131762" y="5743575"/>
              <a:ext cx="304800" cy="30480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Georgia" pitchFamily="18" charset="0"/>
              </a:endParaRPr>
            </a:p>
          </p:txBody>
        </p:sp>
        <p:sp>
          <p:nvSpPr>
            <p:cNvPr id="50" name="Line 30"/>
            <p:cNvSpPr>
              <a:spLocks noChangeShapeType="1"/>
            </p:cNvSpPr>
            <p:nvPr/>
          </p:nvSpPr>
          <p:spPr bwMode="auto">
            <a:xfrm flipH="1">
              <a:off x="817562" y="4905375"/>
              <a:ext cx="304800" cy="3810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51" name="Line 31"/>
            <p:cNvSpPr>
              <a:spLocks noChangeShapeType="1"/>
            </p:cNvSpPr>
            <p:nvPr/>
          </p:nvSpPr>
          <p:spPr bwMode="auto">
            <a:xfrm flipH="1">
              <a:off x="360362" y="5514975"/>
              <a:ext cx="304800" cy="3048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52" name="Oval 32"/>
            <p:cNvSpPr>
              <a:spLocks noChangeArrowheads="1"/>
            </p:cNvSpPr>
            <p:nvPr/>
          </p:nvSpPr>
          <p:spPr bwMode="auto">
            <a:xfrm>
              <a:off x="1503362" y="5210175"/>
              <a:ext cx="304800" cy="30480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Georgia" pitchFamily="18" charset="0"/>
              </a:endParaRPr>
            </a:p>
          </p:txBody>
        </p:sp>
        <p:sp>
          <p:nvSpPr>
            <p:cNvPr id="53" name="Oval 33"/>
            <p:cNvSpPr>
              <a:spLocks noChangeArrowheads="1"/>
            </p:cNvSpPr>
            <p:nvPr/>
          </p:nvSpPr>
          <p:spPr bwMode="auto">
            <a:xfrm>
              <a:off x="1960562" y="5743575"/>
              <a:ext cx="304800" cy="30480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Georgia" pitchFamily="18" charset="0"/>
              </a:endParaRPr>
            </a:p>
          </p:txBody>
        </p:sp>
        <p:sp>
          <p:nvSpPr>
            <p:cNvPr id="54" name="Line 34"/>
            <p:cNvSpPr>
              <a:spLocks noChangeShapeType="1"/>
            </p:cNvSpPr>
            <p:nvPr/>
          </p:nvSpPr>
          <p:spPr bwMode="auto">
            <a:xfrm>
              <a:off x="1350962" y="4981575"/>
              <a:ext cx="228600" cy="2286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55" name="Line 35"/>
            <p:cNvSpPr>
              <a:spLocks noChangeShapeType="1"/>
            </p:cNvSpPr>
            <p:nvPr/>
          </p:nvSpPr>
          <p:spPr bwMode="auto">
            <a:xfrm>
              <a:off x="1808162" y="5438775"/>
              <a:ext cx="228600" cy="3810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56" name="Oval 36"/>
            <p:cNvSpPr>
              <a:spLocks noChangeArrowheads="1"/>
            </p:cNvSpPr>
            <p:nvPr/>
          </p:nvSpPr>
          <p:spPr bwMode="auto">
            <a:xfrm>
              <a:off x="817562" y="5819775"/>
              <a:ext cx="304800" cy="30480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Georgia" pitchFamily="18" charset="0"/>
              </a:endParaRPr>
            </a:p>
          </p:txBody>
        </p:sp>
        <p:sp>
          <p:nvSpPr>
            <p:cNvPr id="57" name="Line 37"/>
            <p:cNvSpPr>
              <a:spLocks noChangeShapeType="1"/>
            </p:cNvSpPr>
            <p:nvPr/>
          </p:nvSpPr>
          <p:spPr bwMode="auto">
            <a:xfrm>
              <a:off x="817562" y="5514975"/>
              <a:ext cx="152400" cy="3048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</p:grpSp>
      <p:pic>
        <p:nvPicPr>
          <p:cNvPr id="35" name="Picture 3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59401" y="5069933"/>
            <a:ext cx="1599676" cy="13487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52563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Binary Tree Traversal – </a:t>
            </a:r>
            <a:r>
              <a:rPr lang="en-US" b="1" dirty="0" smtClean="0">
                <a:solidFill>
                  <a:srgbClr val="006600"/>
                </a:solidFill>
              </a:rPr>
              <a:t>In Order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65162" y="2156535"/>
            <a:ext cx="7675809" cy="4135622"/>
          </a:xfrm>
        </p:spPr>
        <p:txBody>
          <a:bodyPr>
            <a:normAutofit/>
          </a:bodyPr>
          <a:lstStyle/>
          <a:p>
            <a:r>
              <a:rPr lang="en-US" b="1" dirty="0" smtClean="0"/>
              <a:t>In Order</a:t>
            </a:r>
          </a:p>
          <a:p>
            <a:pPr lvl="1"/>
            <a:r>
              <a:rPr lang="en-US" b="1" dirty="0"/>
              <a:t>Left - </a:t>
            </a:r>
            <a:r>
              <a:rPr lang="en-US" b="1" dirty="0" smtClean="0">
                <a:solidFill>
                  <a:srgbClr val="FF0000"/>
                </a:solidFill>
              </a:rPr>
              <a:t>Root</a:t>
            </a:r>
            <a:r>
              <a:rPr lang="en-US" b="1" dirty="0" smtClean="0"/>
              <a:t> –Right</a:t>
            </a:r>
          </a:p>
          <a:p>
            <a:endParaRPr lang="en-US" b="1" dirty="0"/>
          </a:p>
          <a:p>
            <a:pPr lvl="2"/>
            <a:endParaRPr lang="en-US" b="1" dirty="0">
              <a:solidFill>
                <a:srgbClr val="00B0F0"/>
              </a:solidFill>
            </a:endParaRPr>
          </a:p>
          <a:p>
            <a:pPr lvl="2"/>
            <a:endParaRPr lang="en-US" b="1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30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1365162" y="4849670"/>
            <a:ext cx="767580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006600"/>
                </a:solidFill>
              </a:rPr>
              <a:t>Traversal:</a:t>
            </a:r>
            <a:endParaRPr lang="en-US" sz="2400" b="1" dirty="0">
              <a:solidFill>
                <a:srgbClr val="006600"/>
              </a:solidFill>
            </a:endParaRPr>
          </a:p>
          <a:p>
            <a:r>
              <a:rPr lang="en-US" dirty="0"/>
              <a:t>		</a:t>
            </a:r>
            <a:endParaRPr lang="en-US" sz="2000" b="1" dirty="0" smtClean="0">
              <a:solidFill>
                <a:srgbClr val="0000FF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4658564" y="4896744"/>
            <a:ext cx="34772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0000FF"/>
                </a:solidFill>
              </a:rPr>
              <a:t>b</a:t>
            </a:r>
            <a:endParaRPr lang="en-US" sz="2000" b="1" dirty="0">
              <a:solidFill>
                <a:srgbClr val="0000FF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5147401" y="4896744"/>
            <a:ext cx="34772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0000FF"/>
                </a:solidFill>
              </a:rPr>
              <a:t>e</a:t>
            </a:r>
            <a:endParaRPr lang="en-US" sz="2000" b="1" dirty="0">
              <a:solidFill>
                <a:srgbClr val="0000FF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5636238" y="4890004"/>
            <a:ext cx="34772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err="1" smtClean="0">
                <a:solidFill>
                  <a:srgbClr val="0000FF"/>
                </a:solidFill>
              </a:rPr>
              <a:t>i</a:t>
            </a:r>
            <a:endParaRPr lang="en-US" sz="2000" b="1" dirty="0">
              <a:solidFill>
                <a:srgbClr val="0000FF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8209161" y="1732838"/>
            <a:ext cx="6310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6600"/>
                </a:solidFill>
              </a:rPr>
              <a:t>root</a:t>
            </a:r>
            <a:endParaRPr lang="en-US" b="1" dirty="0">
              <a:solidFill>
                <a:srgbClr val="006600"/>
              </a:solidFill>
            </a:endParaRPr>
          </a:p>
        </p:txBody>
      </p:sp>
      <p:cxnSp>
        <p:nvCxnSpPr>
          <p:cNvPr id="38" name="Curved Connector 37"/>
          <p:cNvCxnSpPr/>
          <p:nvPr/>
        </p:nvCxnSpPr>
        <p:spPr>
          <a:xfrm rot="10800000" flipV="1">
            <a:off x="7609736" y="1943261"/>
            <a:ext cx="663821" cy="330489"/>
          </a:xfrm>
          <a:prstGeom prst="curvedConnector3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3192053" y="4892182"/>
            <a:ext cx="34772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0000FF"/>
                </a:solidFill>
              </a:rPr>
              <a:t>g</a:t>
            </a:r>
            <a:endParaRPr lang="en-US" sz="2000" b="1" dirty="0">
              <a:solidFill>
                <a:srgbClr val="0000FF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680890" y="4892182"/>
            <a:ext cx="34772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0000FF"/>
                </a:solidFill>
              </a:rPr>
              <a:t>d</a:t>
            </a:r>
            <a:endParaRPr lang="en-US" sz="2000" b="1" dirty="0">
              <a:solidFill>
                <a:srgbClr val="0000FF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4169727" y="4898321"/>
            <a:ext cx="34772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0000FF"/>
                </a:solidFill>
              </a:rPr>
              <a:t>h</a:t>
            </a:r>
            <a:endParaRPr lang="en-US" sz="2000" b="1" dirty="0">
              <a:solidFill>
                <a:srgbClr val="0000FF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6124466" y="4895047"/>
            <a:ext cx="34772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0000FF"/>
                </a:solidFill>
              </a:rPr>
              <a:t>a</a:t>
            </a:r>
            <a:endParaRPr lang="en-US" sz="2000" b="1" dirty="0">
              <a:solidFill>
                <a:srgbClr val="0000FF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6613303" y="4895047"/>
            <a:ext cx="34772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0000FF"/>
                </a:solidFill>
              </a:rPr>
              <a:t>f</a:t>
            </a:r>
            <a:endParaRPr lang="en-US" sz="2000" b="1" dirty="0">
              <a:solidFill>
                <a:srgbClr val="0000FF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7102140" y="4888307"/>
            <a:ext cx="34772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0000FF"/>
                </a:solidFill>
              </a:rPr>
              <a:t>j</a:t>
            </a:r>
            <a:endParaRPr lang="en-US" sz="2000" b="1" dirty="0">
              <a:solidFill>
                <a:srgbClr val="0000FF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25263" y="2302357"/>
            <a:ext cx="3693138" cy="2254688"/>
          </a:xfrm>
          <a:prstGeom prst="rect">
            <a:avLst/>
          </a:prstGeom>
        </p:spPr>
      </p:pic>
      <p:sp>
        <p:nvSpPr>
          <p:cNvPr id="8" name="Right Arrow 7"/>
          <p:cNvSpPr/>
          <p:nvPr/>
        </p:nvSpPr>
        <p:spPr>
          <a:xfrm>
            <a:off x="6939564" y="2336223"/>
            <a:ext cx="314973" cy="152976"/>
          </a:xfrm>
          <a:prstGeom prst="rightArrow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ight Arrow 39"/>
          <p:cNvSpPr/>
          <p:nvPr/>
        </p:nvSpPr>
        <p:spPr>
          <a:xfrm>
            <a:off x="5769501" y="3088503"/>
            <a:ext cx="314973" cy="152976"/>
          </a:xfrm>
          <a:prstGeom prst="rightArrow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Right Arrow 40"/>
          <p:cNvSpPr/>
          <p:nvPr/>
        </p:nvSpPr>
        <p:spPr>
          <a:xfrm>
            <a:off x="4972392" y="3808113"/>
            <a:ext cx="314973" cy="152976"/>
          </a:xfrm>
          <a:prstGeom prst="rightArrow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Right Arrow 41"/>
          <p:cNvSpPr/>
          <p:nvPr/>
        </p:nvSpPr>
        <p:spPr>
          <a:xfrm>
            <a:off x="4654268" y="4247446"/>
            <a:ext cx="314973" cy="152976"/>
          </a:xfrm>
          <a:prstGeom prst="rightArrow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Right Arrow 45"/>
          <p:cNvSpPr/>
          <p:nvPr/>
        </p:nvSpPr>
        <p:spPr>
          <a:xfrm flipH="1">
            <a:off x="6124466" y="4247446"/>
            <a:ext cx="314973" cy="152976"/>
          </a:xfrm>
          <a:prstGeom prst="rightArrow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Right Arrow 47"/>
          <p:cNvSpPr/>
          <p:nvPr/>
        </p:nvSpPr>
        <p:spPr>
          <a:xfrm>
            <a:off x="6327587" y="3801974"/>
            <a:ext cx="314973" cy="152976"/>
          </a:xfrm>
          <a:prstGeom prst="rightArrow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Right Arrow 48"/>
          <p:cNvSpPr/>
          <p:nvPr/>
        </p:nvSpPr>
        <p:spPr>
          <a:xfrm flipH="1">
            <a:off x="7464332" y="4247446"/>
            <a:ext cx="314973" cy="152976"/>
          </a:xfrm>
          <a:prstGeom prst="rightArrow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Right Arrow 49"/>
          <p:cNvSpPr/>
          <p:nvPr/>
        </p:nvSpPr>
        <p:spPr>
          <a:xfrm>
            <a:off x="7935763" y="3088503"/>
            <a:ext cx="314973" cy="152976"/>
          </a:xfrm>
          <a:prstGeom prst="rightArrow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Right Arrow 50"/>
          <p:cNvSpPr/>
          <p:nvPr/>
        </p:nvSpPr>
        <p:spPr>
          <a:xfrm>
            <a:off x="7711408" y="3629364"/>
            <a:ext cx="314973" cy="152976"/>
          </a:xfrm>
          <a:prstGeom prst="rightArrow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Right Arrow 51"/>
          <p:cNvSpPr/>
          <p:nvPr/>
        </p:nvSpPr>
        <p:spPr>
          <a:xfrm flipH="1">
            <a:off x="8715489" y="4247446"/>
            <a:ext cx="314973" cy="152976"/>
          </a:xfrm>
          <a:prstGeom prst="rightArrow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TextBox 52"/>
          <p:cNvSpPr txBox="1"/>
          <p:nvPr/>
        </p:nvSpPr>
        <p:spPr>
          <a:xfrm>
            <a:off x="7590368" y="4897852"/>
            <a:ext cx="34772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0000FF"/>
                </a:solidFill>
              </a:rPr>
              <a:t>c</a:t>
            </a:r>
            <a:endParaRPr lang="en-US" sz="2000" b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57662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xit" presetSubtype="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xit" presetSubtype="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1" presetClass="exit" presetSubtype="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9" fill="hold">
                      <p:stCondLst>
                        <p:cond delay="indefinite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1" fill="hold">
                      <p:stCondLst>
                        <p:cond delay="indefinite"/>
                      </p:stCondLst>
                      <p:childTnLst>
                        <p:par>
                          <p:cTn id="152" fill="hold">
                            <p:stCondLst>
                              <p:cond delay="0"/>
                            </p:stCondLst>
                            <p:childTnLst>
                              <p:par>
                                <p:cTn id="1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5" fill="hold">
                      <p:stCondLst>
                        <p:cond delay="indefinite"/>
                      </p:stCondLst>
                      <p:childTnLst>
                        <p:par>
                          <p:cTn id="156" fill="hold">
                            <p:stCondLst>
                              <p:cond delay="0"/>
                            </p:stCondLst>
                            <p:childTnLst>
                              <p:par>
                                <p:cTn id="157" presetID="1" presetClass="exit" presetSubtype="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28" grpId="0"/>
      <p:bldP spid="29" grpId="0"/>
      <p:bldP spid="19" grpId="0"/>
      <p:bldP spid="20" grpId="0"/>
      <p:bldP spid="21" grpId="0"/>
      <p:bldP spid="22" grpId="0"/>
      <p:bldP spid="23" grpId="0"/>
      <p:bldP spid="24" grpId="0"/>
      <p:bldP spid="8" grpId="0" animBg="1"/>
      <p:bldP spid="8" grpId="1" animBg="1"/>
      <p:bldP spid="8" grpId="2" animBg="1"/>
      <p:bldP spid="8" grpId="3" animBg="1"/>
      <p:bldP spid="40" grpId="0" animBg="1"/>
      <p:bldP spid="40" grpId="1" animBg="1"/>
      <p:bldP spid="40" grpId="2" animBg="1"/>
      <p:bldP spid="40" grpId="3" animBg="1"/>
      <p:bldP spid="41" grpId="0" animBg="1"/>
      <p:bldP spid="41" grpId="1" animBg="1"/>
      <p:bldP spid="41" grpId="2" animBg="1"/>
      <p:bldP spid="41" grpId="3" animBg="1"/>
      <p:bldP spid="42" grpId="0" animBg="1"/>
      <p:bldP spid="42" grpId="1" animBg="1"/>
      <p:bldP spid="46" grpId="0" animBg="1"/>
      <p:bldP spid="46" grpId="1" animBg="1"/>
      <p:bldP spid="48" grpId="0" animBg="1"/>
      <p:bldP spid="48" grpId="1" animBg="1"/>
      <p:bldP spid="49" grpId="0" animBg="1"/>
      <p:bldP spid="49" grpId="1" animBg="1"/>
      <p:bldP spid="50" grpId="0" animBg="1"/>
      <p:bldP spid="50" grpId="1" animBg="1"/>
      <p:bldP spid="50" grpId="2" animBg="1"/>
      <p:bldP spid="50" grpId="3" animBg="1"/>
      <p:bldP spid="51" grpId="0" animBg="1"/>
      <p:bldP spid="51" grpId="1" animBg="1"/>
      <p:bldP spid="52" grpId="0" animBg="1"/>
      <p:bldP spid="52" grpId="1" animBg="1"/>
      <p:bldP spid="53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Binary Tree Traversal – </a:t>
            </a:r>
            <a:r>
              <a:rPr lang="en-US" b="1" dirty="0" smtClean="0">
                <a:solidFill>
                  <a:srgbClr val="006600"/>
                </a:solidFill>
              </a:rPr>
              <a:t>Post Order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65162" y="2156535"/>
            <a:ext cx="7675809" cy="4135622"/>
          </a:xfrm>
        </p:spPr>
        <p:txBody>
          <a:bodyPr>
            <a:normAutofit/>
          </a:bodyPr>
          <a:lstStyle/>
          <a:p>
            <a:r>
              <a:rPr lang="en-US" b="1" dirty="0" smtClean="0"/>
              <a:t>Post Order</a:t>
            </a:r>
          </a:p>
          <a:p>
            <a:pPr lvl="1"/>
            <a:r>
              <a:rPr lang="en-US" b="1" dirty="0"/>
              <a:t>Left - Right </a:t>
            </a:r>
            <a:r>
              <a:rPr lang="en-US" b="1" dirty="0" smtClean="0"/>
              <a:t>- </a:t>
            </a:r>
            <a:r>
              <a:rPr lang="en-US" b="1" dirty="0" smtClean="0">
                <a:solidFill>
                  <a:srgbClr val="FF0000"/>
                </a:solidFill>
              </a:rPr>
              <a:t>Root</a:t>
            </a:r>
            <a:endParaRPr lang="en-US" b="1" dirty="0"/>
          </a:p>
          <a:p>
            <a:pPr lvl="2"/>
            <a:endParaRPr lang="en-US" b="1" dirty="0">
              <a:solidFill>
                <a:srgbClr val="00B0F0"/>
              </a:solidFill>
            </a:endParaRPr>
          </a:p>
          <a:p>
            <a:pPr lvl="2"/>
            <a:endParaRPr lang="en-US" b="1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31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1365162" y="4811035"/>
            <a:ext cx="1685783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006600"/>
                </a:solidFill>
              </a:rPr>
              <a:t>Traversal:</a:t>
            </a:r>
            <a:endParaRPr lang="en-US" sz="2400" b="1" dirty="0">
              <a:solidFill>
                <a:srgbClr val="006600"/>
              </a:solidFill>
            </a:endParaRPr>
          </a:p>
          <a:p>
            <a:r>
              <a:rPr lang="en-US" dirty="0"/>
              <a:t>		</a:t>
            </a:r>
            <a:endParaRPr lang="en-US" sz="2000" b="1" dirty="0" smtClean="0">
              <a:solidFill>
                <a:srgbClr val="0000FF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4658564" y="4883867"/>
            <a:ext cx="34772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err="1" smtClean="0">
                <a:solidFill>
                  <a:srgbClr val="0000FF"/>
                </a:solidFill>
              </a:rPr>
              <a:t>i</a:t>
            </a:r>
            <a:endParaRPr lang="en-US" sz="2000" b="1" dirty="0">
              <a:solidFill>
                <a:srgbClr val="0000FF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5147401" y="4883867"/>
            <a:ext cx="34772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0000FF"/>
                </a:solidFill>
              </a:rPr>
              <a:t>e</a:t>
            </a:r>
            <a:endParaRPr lang="en-US" sz="2000" b="1" dirty="0">
              <a:solidFill>
                <a:srgbClr val="0000FF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5636238" y="4877127"/>
            <a:ext cx="34772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0000FF"/>
                </a:solidFill>
              </a:rPr>
              <a:t>b</a:t>
            </a:r>
            <a:endParaRPr lang="en-US" sz="2000" b="1" dirty="0">
              <a:solidFill>
                <a:srgbClr val="0000FF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8209161" y="1732838"/>
            <a:ext cx="6310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6600"/>
                </a:solidFill>
              </a:rPr>
              <a:t>root</a:t>
            </a:r>
            <a:endParaRPr lang="en-US" b="1" dirty="0">
              <a:solidFill>
                <a:srgbClr val="006600"/>
              </a:solidFill>
            </a:endParaRPr>
          </a:p>
        </p:txBody>
      </p:sp>
      <p:cxnSp>
        <p:nvCxnSpPr>
          <p:cNvPr id="38" name="Curved Connector 37"/>
          <p:cNvCxnSpPr/>
          <p:nvPr/>
        </p:nvCxnSpPr>
        <p:spPr>
          <a:xfrm rot="10800000" flipV="1">
            <a:off x="7609736" y="1943261"/>
            <a:ext cx="663821" cy="330489"/>
          </a:xfrm>
          <a:prstGeom prst="curvedConnector3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3192053" y="4879305"/>
            <a:ext cx="34772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0000FF"/>
                </a:solidFill>
              </a:rPr>
              <a:t>g</a:t>
            </a:r>
            <a:endParaRPr lang="en-US" sz="2000" b="1" dirty="0">
              <a:solidFill>
                <a:srgbClr val="0000FF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680890" y="4879305"/>
            <a:ext cx="34772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0000FF"/>
                </a:solidFill>
              </a:rPr>
              <a:t>h</a:t>
            </a:r>
            <a:endParaRPr lang="en-US" sz="2000" b="1" dirty="0">
              <a:solidFill>
                <a:srgbClr val="0000FF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4169727" y="4885444"/>
            <a:ext cx="34772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0000FF"/>
                </a:solidFill>
              </a:rPr>
              <a:t>d</a:t>
            </a:r>
            <a:endParaRPr lang="en-US" sz="2000" b="1" dirty="0">
              <a:solidFill>
                <a:srgbClr val="0000FF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6124466" y="4882170"/>
            <a:ext cx="34772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0000FF"/>
                </a:solidFill>
              </a:rPr>
              <a:t>j</a:t>
            </a:r>
            <a:endParaRPr lang="en-US" sz="2000" b="1" dirty="0">
              <a:solidFill>
                <a:srgbClr val="0000FF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6613303" y="4882170"/>
            <a:ext cx="34772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0000FF"/>
                </a:solidFill>
              </a:rPr>
              <a:t>f</a:t>
            </a:r>
            <a:endParaRPr lang="en-US" sz="2000" b="1" dirty="0">
              <a:solidFill>
                <a:srgbClr val="0000FF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7102140" y="4875430"/>
            <a:ext cx="34772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0000FF"/>
                </a:solidFill>
              </a:rPr>
              <a:t>c</a:t>
            </a:r>
            <a:endParaRPr lang="en-US" sz="2000" b="1" dirty="0">
              <a:solidFill>
                <a:srgbClr val="0000FF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25263" y="2302357"/>
            <a:ext cx="3693138" cy="2254688"/>
          </a:xfrm>
          <a:prstGeom prst="rect">
            <a:avLst/>
          </a:prstGeom>
        </p:spPr>
      </p:pic>
      <p:sp>
        <p:nvSpPr>
          <p:cNvPr id="8" name="Right Arrow 7"/>
          <p:cNvSpPr/>
          <p:nvPr/>
        </p:nvSpPr>
        <p:spPr>
          <a:xfrm>
            <a:off x="6939564" y="2336223"/>
            <a:ext cx="314973" cy="152976"/>
          </a:xfrm>
          <a:prstGeom prst="rightArrow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ight Arrow 39"/>
          <p:cNvSpPr/>
          <p:nvPr/>
        </p:nvSpPr>
        <p:spPr>
          <a:xfrm>
            <a:off x="5769501" y="3088503"/>
            <a:ext cx="314973" cy="152976"/>
          </a:xfrm>
          <a:prstGeom prst="rightArrow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Right Arrow 40"/>
          <p:cNvSpPr/>
          <p:nvPr/>
        </p:nvSpPr>
        <p:spPr>
          <a:xfrm>
            <a:off x="4972392" y="3808113"/>
            <a:ext cx="314973" cy="152976"/>
          </a:xfrm>
          <a:prstGeom prst="rightArrow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Right Arrow 41"/>
          <p:cNvSpPr/>
          <p:nvPr/>
        </p:nvSpPr>
        <p:spPr>
          <a:xfrm>
            <a:off x="4654268" y="4247446"/>
            <a:ext cx="314973" cy="152976"/>
          </a:xfrm>
          <a:prstGeom prst="rightArrow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Right Arrow 45"/>
          <p:cNvSpPr/>
          <p:nvPr/>
        </p:nvSpPr>
        <p:spPr>
          <a:xfrm flipH="1">
            <a:off x="6124466" y="4247446"/>
            <a:ext cx="314973" cy="152976"/>
          </a:xfrm>
          <a:prstGeom prst="rightArrow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Right Arrow 47"/>
          <p:cNvSpPr/>
          <p:nvPr/>
        </p:nvSpPr>
        <p:spPr>
          <a:xfrm>
            <a:off x="6327587" y="3801974"/>
            <a:ext cx="314973" cy="152976"/>
          </a:xfrm>
          <a:prstGeom prst="rightArrow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Right Arrow 48"/>
          <p:cNvSpPr/>
          <p:nvPr/>
        </p:nvSpPr>
        <p:spPr>
          <a:xfrm flipH="1">
            <a:off x="7464332" y="4247446"/>
            <a:ext cx="314973" cy="152976"/>
          </a:xfrm>
          <a:prstGeom prst="rightArrow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Right Arrow 49"/>
          <p:cNvSpPr/>
          <p:nvPr/>
        </p:nvSpPr>
        <p:spPr>
          <a:xfrm>
            <a:off x="7935763" y="3088503"/>
            <a:ext cx="314973" cy="152976"/>
          </a:xfrm>
          <a:prstGeom prst="rightArrow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Right Arrow 50"/>
          <p:cNvSpPr/>
          <p:nvPr/>
        </p:nvSpPr>
        <p:spPr>
          <a:xfrm>
            <a:off x="7711408" y="3629364"/>
            <a:ext cx="314973" cy="152976"/>
          </a:xfrm>
          <a:prstGeom prst="rightArrow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Right Arrow 51"/>
          <p:cNvSpPr/>
          <p:nvPr/>
        </p:nvSpPr>
        <p:spPr>
          <a:xfrm flipH="1">
            <a:off x="8715489" y="4247446"/>
            <a:ext cx="314973" cy="152976"/>
          </a:xfrm>
          <a:prstGeom prst="rightArrow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TextBox 52"/>
          <p:cNvSpPr txBox="1"/>
          <p:nvPr/>
        </p:nvSpPr>
        <p:spPr>
          <a:xfrm>
            <a:off x="7590368" y="4884975"/>
            <a:ext cx="34772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0000FF"/>
                </a:solidFill>
              </a:rPr>
              <a:t>a</a:t>
            </a:r>
            <a:endParaRPr lang="en-US" sz="2000" b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77694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xit" presetSubtype="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" presetClass="exit" presetSubtype="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" presetClass="exit" presetSubtype="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9" fill="hold">
                      <p:stCondLst>
                        <p:cond delay="indefinite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1" presetClass="exit" presetSubtype="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1" fill="hold">
                      <p:stCondLst>
                        <p:cond delay="indefinite"/>
                      </p:stCondLst>
                      <p:childTnLst>
                        <p:par>
                          <p:cTn id="152" fill="hold">
                            <p:stCondLst>
                              <p:cond delay="0"/>
                            </p:stCondLst>
                            <p:childTnLst>
                              <p:par>
                                <p:cTn id="153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5" fill="hold">
                      <p:stCondLst>
                        <p:cond delay="indefinite"/>
                      </p:stCondLst>
                      <p:childTnLst>
                        <p:par>
                          <p:cTn id="156" fill="hold">
                            <p:stCondLst>
                              <p:cond delay="0"/>
                            </p:stCondLst>
                            <p:childTnLst>
                              <p:par>
                                <p:cTn id="1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9" fill="hold">
                      <p:stCondLst>
                        <p:cond delay="indefinite"/>
                      </p:stCondLst>
                      <p:childTnLst>
                        <p:par>
                          <p:cTn id="160" fill="hold">
                            <p:stCondLst>
                              <p:cond delay="0"/>
                            </p:stCondLst>
                            <p:childTnLst>
                              <p:par>
                                <p:cTn id="161" presetID="1" presetClass="exit" presetSubtype="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3" fill="hold">
                      <p:stCondLst>
                        <p:cond delay="indefinite"/>
                      </p:stCondLst>
                      <p:childTnLst>
                        <p:par>
                          <p:cTn id="164" fill="hold">
                            <p:stCondLst>
                              <p:cond delay="0"/>
                            </p:stCondLst>
                            <p:childTnLst>
                              <p:par>
                                <p:cTn id="165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7" fill="hold">
                      <p:stCondLst>
                        <p:cond delay="indefinite"/>
                      </p:stCondLst>
                      <p:childTnLst>
                        <p:par>
                          <p:cTn id="168" fill="hold">
                            <p:stCondLst>
                              <p:cond delay="0"/>
                            </p:stCondLst>
                            <p:childTnLst>
                              <p:par>
                                <p:cTn id="1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1" fill="hold">
                      <p:stCondLst>
                        <p:cond delay="indefinite"/>
                      </p:stCondLst>
                      <p:childTnLst>
                        <p:par>
                          <p:cTn id="172" fill="hold">
                            <p:stCondLst>
                              <p:cond delay="0"/>
                            </p:stCondLst>
                            <p:childTnLst>
                              <p:par>
                                <p:cTn id="173" presetID="1" presetClass="exit" presetSubtype="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28" grpId="0"/>
      <p:bldP spid="29" grpId="0"/>
      <p:bldP spid="19" grpId="0"/>
      <p:bldP spid="20" grpId="0"/>
      <p:bldP spid="21" grpId="0"/>
      <p:bldP spid="22" grpId="0"/>
      <p:bldP spid="23" grpId="0"/>
      <p:bldP spid="24" grpId="0"/>
      <p:bldP spid="8" grpId="0" animBg="1"/>
      <p:bldP spid="8" grpId="1" animBg="1"/>
      <p:bldP spid="8" grpId="2" animBg="1"/>
      <p:bldP spid="8" grpId="3" animBg="1"/>
      <p:bldP spid="40" grpId="0" animBg="1"/>
      <p:bldP spid="40" grpId="1" animBg="1"/>
      <p:bldP spid="40" grpId="2" animBg="1"/>
      <p:bldP spid="40" grpId="3" animBg="1"/>
      <p:bldP spid="41" grpId="0" animBg="1"/>
      <p:bldP spid="41" grpId="1" animBg="1"/>
      <p:bldP spid="41" grpId="2" animBg="1"/>
      <p:bldP spid="41" grpId="3" animBg="1"/>
      <p:bldP spid="42" grpId="0" animBg="1"/>
      <p:bldP spid="42" grpId="1" animBg="1"/>
      <p:bldP spid="46" grpId="0" animBg="1"/>
      <p:bldP spid="46" grpId="1" animBg="1"/>
      <p:bldP spid="48" grpId="0" animBg="1"/>
      <p:bldP spid="48" grpId="1" animBg="1"/>
      <p:bldP spid="48" grpId="2" animBg="1"/>
      <p:bldP spid="48" grpId="3" animBg="1"/>
      <p:bldP spid="49" grpId="0" animBg="1"/>
      <p:bldP spid="49" grpId="1" animBg="1"/>
      <p:bldP spid="50" grpId="0" animBg="1"/>
      <p:bldP spid="50" grpId="1" animBg="1"/>
      <p:bldP spid="50" grpId="2" animBg="1"/>
      <p:bldP spid="50" grpId="3" animBg="1"/>
      <p:bldP spid="51" grpId="0" animBg="1"/>
      <p:bldP spid="51" grpId="1" animBg="1"/>
      <p:bldP spid="51" grpId="2" animBg="1"/>
      <p:bldP spid="51" grpId="3" animBg="1"/>
      <p:bldP spid="52" grpId="0" animBg="1"/>
      <p:bldP spid="52" grpId="1" animBg="1"/>
      <p:bldP spid="53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8523" y="1933940"/>
            <a:ext cx="7286222" cy="2308178"/>
          </a:xfrm>
        </p:spPr>
        <p:txBody>
          <a:bodyPr>
            <a:normAutofit/>
          </a:bodyPr>
          <a:lstStyle/>
          <a:p>
            <a:r>
              <a:rPr lang="en-US" sz="6600" b="1" dirty="0" smtClean="0">
                <a:solidFill>
                  <a:srgbClr val="006600"/>
                </a:solidFill>
              </a:rPr>
              <a:t>Binary Trees</a:t>
            </a:r>
            <a:endParaRPr lang="en-US" sz="8800" b="1" dirty="0">
              <a:solidFill>
                <a:srgbClr val="0066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t>32</a:t>
            </a:fld>
            <a:endParaRPr lang="en-US" dirty="0"/>
          </a:p>
        </p:txBody>
      </p:sp>
      <p:sp>
        <p:nvSpPr>
          <p:cNvPr id="6" name="Subtitle 2"/>
          <p:cNvSpPr txBox="1">
            <a:spLocks/>
          </p:cNvSpPr>
          <p:nvPr/>
        </p:nvSpPr>
        <p:spPr>
          <a:xfrm>
            <a:off x="1600200" y="4242118"/>
            <a:ext cx="6858000" cy="16557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006600"/>
              </a:buClr>
              <a:buFont typeface="Arial" panose="020B0604020202020204" pitchFamily="34" charset="0"/>
              <a:buNone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6600"/>
              </a:buClr>
              <a:buFont typeface="Courier New" panose="02070309020205020404" pitchFamily="49" charset="0"/>
              <a:buNone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6600"/>
              </a:buClr>
              <a:buFont typeface="Arial" panose="020B0604020202020204" pitchFamily="34" charset="0"/>
              <a:buNone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6600"/>
              </a:buClr>
              <a:buFont typeface="Courier New" panose="02070309020205020404" pitchFamily="49" charset="0"/>
              <a:buNone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6600"/>
              </a:buClr>
              <a:buFont typeface="Calibri" panose="020F0502020204030204" pitchFamily="34" charset="0"/>
              <a:buNone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5400" dirty="0" smtClean="0"/>
              <a:t>Implementation</a:t>
            </a:r>
          </a:p>
        </p:txBody>
      </p:sp>
    </p:spTree>
    <p:extLst>
      <p:ext uri="{BB962C8B-B14F-4D97-AF65-F5344CB8AC3E}">
        <p14:creationId xmlns:p14="http://schemas.microsoft.com/office/powerpoint/2010/main" val="829728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Binary Tree - </a:t>
            </a:r>
            <a:r>
              <a:rPr lang="en-US" b="1" dirty="0" smtClean="0">
                <a:solidFill>
                  <a:srgbClr val="006600"/>
                </a:solidFill>
              </a:rPr>
              <a:t>Implementation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28600" lvl="1"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dirty="0"/>
              <a:t>A binary tree has a natural implementation using </a:t>
            </a:r>
            <a:r>
              <a:rPr lang="en-US" b="1" dirty="0">
                <a:solidFill>
                  <a:srgbClr val="0000FF"/>
                </a:solidFill>
              </a:rPr>
              <a:t>linked </a:t>
            </a:r>
            <a:r>
              <a:rPr lang="en-US" b="1" dirty="0" smtClean="0">
                <a:solidFill>
                  <a:srgbClr val="0000FF"/>
                </a:solidFill>
              </a:rPr>
              <a:t>storage </a:t>
            </a:r>
            <a:r>
              <a:rPr lang="en-US" dirty="0" smtClean="0"/>
              <a:t>i.e. Linked List</a:t>
            </a:r>
          </a:p>
          <a:p>
            <a:pPr marL="228600" lvl="1"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dirty="0"/>
              <a:t>Each node of a binary tree has both </a:t>
            </a:r>
            <a:r>
              <a:rPr lang="en-US" b="1" u="sng" dirty="0">
                <a:solidFill>
                  <a:srgbClr val="0000FF"/>
                </a:solidFill>
              </a:rPr>
              <a:t>left</a:t>
            </a:r>
            <a:r>
              <a:rPr lang="en-US" dirty="0"/>
              <a:t> and </a:t>
            </a:r>
            <a:r>
              <a:rPr lang="en-US" b="1" u="sng" dirty="0">
                <a:solidFill>
                  <a:srgbClr val="0000FF"/>
                </a:solidFill>
              </a:rPr>
              <a:t>right</a:t>
            </a:r>
            <a:r>
              <a:rPr lang="en-US" dirty="0"/>
              <a:t> </a:t>
            </a:r>
            <a:r>
              <a:rPr lang="en-US" u="sng" dirty="0" err="1"/>
              <a:t>subtrees</a:t>
            </a:r>
            <a:r>
              <a:rPr lang="en-US" dirty="0"/>
              <a:t> that can be </a:t>
            </a:r>
            <a:r>
              <a:rPr lang="en-US" u="sng" dirty="0"/>
              <a:t>reached with </a:t>
            </a:r>
            <a:r>
              <a:rPr lang="en-US" u="sng" dirty="0" smtClean="0"/>
              <a:t>pointers</a:t>
            </a:r>
            <a:r>
              <a:rPr lang="en-US" dirty="0" smtClean="0"/>
              <a:t>.</a:t>
            </a:r>
          </a:p>
          <a:p>
            <a:pPr marL="228600" lvl="1"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b="1" dirty="0" smtClean="0">
                <a:solidFill>
                  <a:srgbClr val="0000FF"/>
                </a:solidFill>
              </a:rPr>
              <a:t>Double Linked List</a:t>
            </a:r>
            <a:endParaRPr lang="en-US" b="1" dirty="0">
              <a:solidFill>
                <a:srgbClr val="0000FF"/>
              </a:solidFill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33</a:t>
            </a:fld>
            <a:endParaRPr lang="en-US"/>
          </a:p>
        </p:txBody>
      </p:sp>
      <p:grpSp>
        <p:nvGrpSpPr>
          <p:cNvPr id="5" name="Group 12"/>
          <p:cNvGrpSpPr>
            <a:grpSpLocks/>
          </p:cNvGrpSpPr>
          <p:nvPr/>
        </p:nvGrpSpPr>
        <p:grpSpPr bwMode="auto">
          <a:xfrm>
            <a:off x="5334000" y="4495800"/>
            <a:ext cx="3333750" cy="1143000"/>
            <a:chOff x="3264" y="3216"/>
            <a:chExt cx="2100" cy="720"/>
          </a:xfrm>
        </p:grpSpPr>
        <p:grpSp>
          <p:nvGrpSpPr>
            <p:cNvPr id="6" name="Group 10"/>
            <p:cNvGrpSpPr>
              <a:grpSpLocks/>
            </p:cNvGrpSpPr>
            <p:nvPr/>
          </p:nvGrpSpPr>
          <p:grpSpPr bwMode="auto">
            <a:xfrm>
              <a:off x="3456" y="3408"/>
              <a:ext cx="1632" cy="528"/>
              <a:chOff x="2304" y="3408"/>
              <a:chExt cx="1632" cy="528"/>
            </a:xfrm>
          </p:grpSpPr>
          <p:sp>
            <p:nvSpPr>
              <p:cNvPr id="8" name="Rectangle 4"/>
              <p:cNvSpPr>
                <a:spLocks noChangeArrowheads="1"/>
              </p:cNvSpPr>
              <p:nvPr/>
            </p:nvSpPr>
            <p:spPr bwMode="auto">
              <a:xfrm>
                <a:off x="2496" y="3408"/>
                <a:ext cx="288" cy="336"/>
              </a:xfrm>
              <a:prstGeom prst="rect">
                <a:avLst/>
              </a:prstGeom>
              <a:solidFill>
                <a:schemeClr val="accent1"/>
              </a:solidFill>
              <a:ln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" name="Rectangle 5"/>
              <p:cNvSpPr>
                <a:spLocks noChangeArrowheads="1"/>
              </p:cNvSpPr>
              <p:nvPr/>
            </p:nvSpPr>
            <p:spPr bwMode="auto">
              <a:xfrm>
                <a:off x="2784" y="3408"/>
                <a:ext cx="672" cy="336"/>
              </a:xfrm>
              <a:prstGeom prst="rect">
                <a:avLst/>
              </a:prstGeom>
              <a:solidFill>
                <a:schemeClr val="accent1"/>
              </a:solidFill>
              <a:ln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" name="Rectangle 6"/>
              <p:cNvSpPr>
                <a:spLocks noChangeArrowheads="1"/>
              </p:cNvSpPr>
              <p:nvPr/>
            </p:nvSpPr>
            <p:spPr bwMode="auto">
              <a:xfrm>
                <a:off x="3456" y="3408"/>
                <a:ext cx="288" cy="336"/>
              </a:xfrm>
              <a:prstGeom prst="rect">
                <a:avLst/>
              </a:prstGeom>
              <a:solidFill>
                <a:schemeClr val="accent1"/>
              </a:solidFill>
              <a:ln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" name="Line 7"/>
              <p:cNvSpPr>
                <a:spLocks noChangeShapeType="1"/>
              </p:cNvSpPr>
              <p:nvPr/>
            </p:nvSpPr>
            <p:spPr bwMode="auto">
              <a:xfrm flipH="1">
                <a:off x="2304" y="3600"/>
                <a:ext cx="336" cy="336"/>
              </a:xfrm>
              <a:prstGeom prst="line">
                <a:avLst/>
              </a:prstGeom>
              <a:noFill/>
              <a:ln w="12700" cap="sq">
                <a:solidFill>
                  <a:schemeClr val="tx1"/>
                </a:solidFill>
                <a:round/>
                <a:headEnd type="none" w="sm" len="sm"/>
                <a:tailEnd type="stealth" w="lg" len="med"/>
              </a:ln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12" name="Line 9"/>
              <p:cNvSpPr>
                <a:spLocks noChangeShapeType="1"/>
              </p:cNvSpPr>
              <p:nvPr/>
            </p:nvSpPr>
            <p:spPr bwMode="auto">
              <a:xfrm>
                <a:off x="3600" y="3600"/>
                <a:ext cx="336" cy="336"/>
              </a:xfrm>
              <a:prstGeom prst="line">
                <a:avLst/>
              </a:prstGeom>
              <a:noFill/>
              <a:ln w="12700" cap="sq">
                <a:solidFill>
                  <a:schemeClr val="tx1"/>
                </a:solidFill>
                <a:round/>
                <a:headEnd type="none" w="sm" len="sm"/>
                <a:tailEnd type="stealth" w="lg" len="med"/>
              </a:ln>
            </p:spPr>
            <p:txBody>
              <a:bodyPr wrap="none"/>
              <a:lstStyle/>
              <a:p>
                <a:endParaRPr lang="en-US"/>
              </a:p>
            </p:txBody>
          </p:sp>
        </p:grpSp>
        <p:sp>
          <p:nvSpPr>
            <p:cNvPr id="7" name="Text Box 11"/>
            <p:cNvSpPr txBox="1">
              <a:spLocks noChangeArrowheads="1"/>
            </p:cNvSpPr>
            <p:nvPr/>
          </p:nvSpPr>
          <p:spPr bwMode="auto">
            <a:xfrm>
              <a:off x="3264" y="3216"/>
              <a:ext cx="2100" cy="231"/>
            </a:xfrm>
            <a:prstGeom prst="rect">
              <a:avLst/>
            </a:prstGeom>
            <a:noFill/>
            <a:ln w="12700" cap="sq">
              <a:noFill/>
              <a:miter lim="800000"/>
              <a:headEnd type="none" w="sm" len="sm"/>
              <a:tailEnd type="none" w="sm" len="sm"/>
            </a:ln>
          </p:spPr>
          <p:txBody>
            <a:bodyPr wrap="none">
              <a:spAutoFit/>
            </a:bodyPr>
            <a:lstStyle/>
            <a:p>
              <a:r>
                <a:rPr lang="en-US" dirty="0" err="1"/>
                <a:t>left_child</a:t>
              </a:r>
              <a:r>
                <a:rPr lang="en-US" dirty="0"/>
                <a:t>      data      </a:t>
              </a:r>
              <a:r>
                <a:rPr lang="en-US" dirty="0" err="1"/>
                <a:t>right_child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36190010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Binary Tree – </a:t>
            </a:r>
            <a:r>
              <a:rPr lang="en-US" b="1" dirty="0" smtClean="0">
                <a:solidFill>
                  <a:srgbClr val="006600"/>
                </a:solidFill>
              </a:rPr>
              <a:t>Node Class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34</a:t>
            </a:fld>
            <a:endParaRPr lang="en-US"/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1365162" y="2149419"/>
            <a:ext cx="7675809" cy="3785652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6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public class </a:t>
            </a:r>
            <a:r>
              <a:rPr lang="en-US" sz="1600" b="1" dirty="0" err="1" smtClean="0">
                <a:solidFill>
                  <a:srgbClr val="00B0F0"/>
                </a:solidFill>
                <a:latin typeface="Courier New" pitchFamily="49" charset="0"/>
                <a:cs typeface="Courier New" pitchFamily="49" charset="0"/>
              </a:rPr>
              <a:t>BTnode</a:t>
            </a:r>
            <a:r>
              <a:rPr lang="en-US" sz="16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{</a:t>
            </a:r>
          </a:p>
          <a:p>
            <a:r>
              <a:rPr lang="en-US" sz="16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  public </a:t>
            </a:r>
            <a:r>
              <a:rPr lang="en-US" sz="1600" b="1" dirty="0" err="1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6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data;</a:t>
            </a:r>
          </a:p>
          <a:p>
            <a:r>
              <a:rPr lang="en-US" sz="16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  public </a:t>
            </a:r>
            <a:r>
              <a:rPr lang="en-US" sz="1600" b="1" dirty="0" err="1">
                <a:solidFill>
                  <a:srgbClr val="00B0F0"/>
                </a:solidFill>
                <a:latin typeface="Courier New" pitchFamily="49" charset="0"/>
                <a:cs typeface="Courier New" pitchFamily="49" charset="0"/>
              </a:rPr>
              <a:t>BTnode</a:t>
            </a:r>
            <a:r>
              <a:rPr lang="en-US" sz="16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600" b="1" dirty="0" smtClean="0">
                <a:solidFill>
                  <a:srgbClr val="FFFF66"/>
                </a:solidFill>
                <a:latin typeface="Courier New" pitchFamily="49" charset="0"/>
                <a:cs typeface="Courier New" pitchFamily="49" charset="0"/>
              </a:rPr>
              <a:t>left</a:t>
            </a:r>
            <a:r>
              <a:rPr lang="en-US" sz="16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;</a:t>
            </a:r>
          </a:p>
          <a:p>
            <a:r>
              <a:rPr lang="en-US" sz="16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  public </a:t>
            </a:r>
            <a:r>
              <a:rPr lang="en-US" sz="1600" b="1" dirty="0" err="1" smtClean="0">
                <a:solidFill>
                  <a:srgbClr val="00B0F0"/>
                </a:solidFill>
                <a:latin typeface="Courier New" pitchFamily="49" charset="0"/>
                <a:cs typeface="Courier New" pitchFamily="49" charset="0"/>
              </a:rPr>
              <a:t>BTnode</a:t>
            </a:r>
            <a:r>
              <a:rPr lang="en-US" sz="16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600" b="1" dirty="0" smtClean="0">
                <a:solidFill>
                  <a:srgbClr val="FFFF66"/>
                </a:solidFill>
                <a:latin typeface="Courier New" pitchFamily="49" charset="0"/>
                <a:cs typeface="Courier New" pitchFamily="49" charset="0"/>
              </a:rPr>
              <a:t>right</a:t>
            </a:r>
            <a:r>
              <a:rPr lang="en-US" sz="16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;</a:t>
            </a:r>
          </a:p>
          <a:p>
            <a:endParaRPr lang="en-US" sz="1600" b="1" dirty="0" smtClean="0">
              <a:solidFill>
                <a:schemeClr val="bg1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en-US" sz="1600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	</a:t>
            </a:r>
            <a:r>
              <a:rPr lang="en-US" sz="16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public </a:t>
            </a:r>
            <a:r>
              <a:rPr lang="en-US" sz="1600" b="1" dirty="0" err="1" smtClean="0">
                <a:solidFill>
                  <a:srgbClr val="00B0F0"/>
                </a:solidFill>
                <a:latin typeface="Courier New" pitchFamily="49" charset="0"/>
                <a:cs typeface="Courier New" pitchFamily="49" charset="0"/>
              </a:rPr>
              <a:t>BTnode</a:t>
            </a:r>
            <a:r>
              <a:rPr lang="en-US" sz="1600" b="1" dirty="0" smtClean="0">
                <a:solidFill>
                  <a:srgbClr val="00B0F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6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1600" b="1" dirty="0" err="1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6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i) {</a:t>
            </a:r>
          </a:p>
          <a:p>
            <a:r>
              <a:rPr lang="en-US" sz="1600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6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    this(</a:t>
            </a:r>
            <a:r>
              <a:rPr lang="en-US" sz="1600" b="1" dirty="0" err="1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i</a:t>
            </a:r>
            <a:r>
              <a:rPr lang="en-US" sz="16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, null, null);</a:t>
            </a:r>
          </a:p>
          <a:p>
            <a:r>
              <a:rPr lang="en-US" sz="1600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6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 }</a:t>
            </a:r>
          </a:p>
          <a:p>
            <a:endParaRPr lang="en-US" sz="1600" b="1" dirty="0" smtClean="0">
              <a:solidFill>
                <a:schemeClr val="bg1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en-US" sz="16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	public </a:t>
            </a:r>
            <a:r>
              <a:rPr lang="en-US" sz="1600" b="1" dirty="0" err="1" smtClean="0">
                <a:solidFill>
                  <a:srgbClr val="00B0F0"/>
                </a:solidFill>
                <a:latin typeface="Courier New" pitchFamily="49" charset="0"/>
                <a:cs typeface="Courier New" pitchFamily="49" charset="0"/>
              </a:rPr>
              <a:t>BTnode</a:t>
            </a:r>
            <a:r>
              <a:rPr lang="en-US" sz="1600" b="1" dirty="0" smtClean="0">
                <a:solidFill>
                  <a:srgbClr val="00B0F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6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1600" b="1" dirty="0" err="1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6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i, </a:t>
            </a:r>
            <a:r>
              <a:rPr lang="en-US" sz="1600" b="1" dirty="0" err="1">
                <a:solidFill>
                  <a:srgbClr val="00B0F0"/>
                </a:solidFill>
                <a:latin typeface="Courier New" pitchFamily="49" charset="0"/>
                <a:cs typeface="Courier New" pitchFamily="49" charset="0"/>
              </a:rPr>
              <a:t>BTnode</a:t>
            </a:r>
            <a:r>
              <a:rPr lang="en-US" sz="16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n, </a:t>
            </a:r>
            <a:r>
              <a:rPr lang="en-US" sz="1600" b="1" dirty="0" err="1">
                <a:solidFill>
                  <a:srgbClr val="00B0F0"/>
                </a:solidFill>
                <a:latin typeface="Courier New" pitchFamily="49" charset="0"/>
                <a:cs typeface="Courier New" pitchFamily="49" charset="0"/>
              </a:rPr>
              <a:t>BTnode</a:t>
            </a:r>
            <a:r>
              <a:rPr lang="en-US" sz="16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p) {</a:t>
            </a:r>
          </a:p>
          <a:p>
            <a:r>
              <a:rPr lang="en-US" sz="1600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6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    data  = </a:t>
            </a:r>
            <a:r>
              <a:rPr lang="en-US" sz="1600" b="1" dirty="0" err="1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i</a:t>
            </a:r>
            <a:r>
              <a:rPr lang="en-US" sz="16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;</a:t>
            </a:r>
          </a:p>
          <a:p>
            <a:r>
              <a:rPr lang="en-US" sz="1600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6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    </a:t>
            </a:r>
            <a:r>
              <a:rPr lang="en-US" sz="1600" b="1" dirty="0" smtClean="0">
                <a:solidFill>
                  <a:srgbClr val="FFFF66"/>
                </a:solidFill>
                <a:latin typeface="Courier New" pitchFamily="49" charset="0"/>
                <a:cs typeface="Courier New" pitchFamily="49" charset="0"/>
              </a:rPr>
              <a:t>left</a:t>
            </a:r>
            <a:r>
              <a:rPr lang="en-US" sz="16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 = n;</a:t>
            </a:r>
          </a:p>
          <a:p>
            <a:r>
              <a:rPr lang="en-US" sz="16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     </a:t>
            </a:r>
            <a:r>
              <a:rPr lang="en-US" sz="1600" b="1" dirty="0" smtClean="0">
                <a:solidFill>
                  <a:srgbClr val="FFFF66"/>
                </a:solidFill>
                <a:latin typeface="Courier New" pitchFamily="49" charset="0"/>
                <a:cs typeface="Courier New" pitchFamily="49" charset="0"/>
              </a:rPr>
              <a:t>right</a:t>
            </a:r>
            <a:r>
              <a:rPr lang="en-US" sz="16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= p;</a:t>
            </a:r>
          </a:p>
          <a:p>
            <a:r>
              <a:rPr lang="en-US" sz="1600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6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 }</a:t>
            </a:r>
          </a:p>
          <a:p>
            <a:r>
              <a:rPr lang="en-US" sz="1600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val="41915704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Class – </a:t>
            </a:r>
            <a:r>
              <a:rPr lang="en-US" b="1" dirty="0" err="1" smtClean="0">
                <a:solidFill>
                  <a:srgbClr val="006600"/>
                </a:solidFill>
              </a:rPr>
              <a:t>BinaryTree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35</a:t>
            </a:fld>
            <a:endParaRPr lang="en-US"/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1365162" y="2044840"/>
            <a:ext cx="7620000" cy="3416320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public class </a:t>
            </a:r>
            <a:r>
              <a:rPr lang="en-US" b="1" dirty="0" err="1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BinaryTree</a:t>
            </a:r>
            <a:r>
              <a:rPr lang="en-US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{</a:t>
            </a:r>
          </a:p>
          <a:p>
            <a:r>
              <a:rPr lang="en-US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  private </a:t>
            </a:r>
            <a:r>
              <a:rPr lang="en-US" b="1" dirty="0" err="1">
                <a:solidFill>
                  <a:srgbClr val="00B0F0"/>
                </a:solidFill>
                <a:latin typeface="Courier New" pitchFamily="49" charset="0"/>
                <a:cs typeface="Courier New" pitchFamily="49" charset="0"/>
              </a:rPr>
              <a:t>BTnode</a:t>
            </a:r>
            <a:r>
              <a:rPr lang="en-US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b="1" dirty="0" smtClean="0">
                <a:solidFill>
                  <a:srgbClr val="FFFF66"/>
                </a:solidFill>
                <a:latin typeface="Courier New" pitchFamily="49" charset="0"/>
                <a:cs typeface="Courier New" pitchFamily="49" charset="0"/>
              </a:rPr>
              <a:t>root</a:t>
            </a:r>
            <a:r>
              <a:rPr lang="en-US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;</a:t>
            </a:r>
          </a:p>
          <a:p>
            <a:endParaRPr lang="en-US" b="1" dirty="0" smtClean="0">
              <a:solidFill>
                <a:schemeClr val="bg1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en-US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 // Constructor</a:t>
            </a:r>
          </a:p>
          <a:p>
            <a:r>
              <a:rPr lang="en-US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  public </a:t>
            </a:r>
            <a:r>
              <a:rPr lang="en-US" b="1" dirty="0" err="1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BinaryTree</a:t>
            </a:r>
            <a:r>
              <a:rPr lang="en-US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() {</a:t>
            </a:r>
          </a:p>
          <a:p>
            <a:endParaRPr lang="en-US" b="1" dirty="0" smtClean="0">
              <a:solidFill>
                <a:schemeClr val="bg1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en-US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			</a:t>
            </a:r>
            <a:r>
              <a:rPr lang="en-US" b="1" dirty="0" smtClean="0">
                <a:solidFill>
                  <a:srgbClr val="FFFF66"/>
                </a:solidFill>
                <a:latin typeface="Courier New" pitchFamily="49" charset="0"/>
                <a:cs typeface="Courier New" pitchFamily="49" charset="0"/>
              </a:rPr>
              <a:t>root</a:t>
            </a:r>
            <a:r>
              <a:rPr lang="en-US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= null;</a:t>
            </a:r>
          </a:p>
          <a:p>
            <a:r>
              <a:rPr lang="en-US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  }</a:t>
            </a:r>
          </a:p>
          <a:p>
            <a:endParaRPr lang="en-US" b="1" dirty="0" smtClean="0">
              <a:solidFill>
                <a:schemeClr val="bg1"/>
              </a:solidFill>
              <a:latin typeface="Courier New" pitchFamily="49" charset="0"/>
              <a:cs typeface="Courier New" pitchFamily="49" charset="0"/>
            </a:endParaRPr>
          </a:p>
          <a:p>
            <a:endParaRPr lang="en-US" b="1" dirty="0" smtClean="0">
              <a:solidFill>
                <a:schemeClr val="bg1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en-US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  // All methods will be written here</a:t>
            </a:r>
          </a:p>
          <a:p>
            <a:r>
              <a:rPr lang="en-US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}</a:t>
            </a:r>
            <a:endParaRPr lang="en-US" b="1" dirty="0">
              <a:solidFill>
                <a:schemeClr val="bg1"/>
              </a:solidFill>
              <a:latin typeface="Courier New" pitchFamily="49" charset="0"/>
              <a:cs typeface="Courier New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557821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allAtOnce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8523" y="1933940"/>
            <a:ext cx="7286222" cy="2308178"/>
          </a:xfrm>
        </p:spPr>
        <p:txBody>
          <a:bodyPr>
            <a:normAutofit/>
          </a:bodyPr>
          <a:lstStyle/>
          <a:p>
            <a:r>
              <a:rPr lang="en-US" sz="5400" b="1" dirty="0" smtClean="0">
                <a:solidFill>
                  <a:srgbClr val="006600"/>
                </a:solidFill>
              </a:rPr>
              <a:t>Binary Tree Implementation</a:t>
            </a:r>
            <a:endParaRPr lang="en-US" sz="5400" b="1" dirty="0">
              <a:solidFill>
                <a:srgbClr val="0066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t>36</a:t>
            </a:fld>
            <a:endParaRPr lang="en-US" dirty="0"/>
          </a:p>
        </p:txBody>
      </p:sp>
      <p:sp>
        <p:nvSpPr>
          <p:cNvPr id="6" name="Subtitle 2"/>
          <p:cNvSpPr txBox="1">
            <a:spLocks/>
          </p:cNvSpPr>
          <p:nvPr/>
        </p:nvSpPr>
        <p:spPr>
          <a:xfrm>
            <a:off x="1600200" y="4242118"/>
            <a:ext cx="6858000" cy="16557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006600"/>
              </a:buClr>
              <a:buFont typeface="Arial" panose="020B0604020202020204" pitchFamily="34" charset="0"/>
              <a:buNone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6600"/>
              </a:buClr>
              <a:buFont typeface="Courier New" panose="02070309020205020404" pitchFamily="49" charset="0"/>
              <a:buNone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6600"/>
              </a:buClr>
              <a:buFont typeface="Arial" panose="020B0604020202020204" pitchFamily="34" charset="0"/>
              <a:buNone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6600"/>
              </a:buClr>
              <a:buFont typeface="Courier New" panose="02070309020205020404" pitchFamily="49" charset="0"/>
              <a:buNone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6600"/>
              </a:buClr>
              <a:buFont typeface="Calibri" panose="020F0502020204030204" pitchFamily="34" charset="0"/>
              <a:buNone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5400" dirty="0" smtClean="0"/>
              <a:t>Traversal</a:t>
            </a:r>
          </a:p>
        </p:txBody>
      </p:sp>
    </p:spTree>
    <p:extLst>
      <p:ext uri="{BB962C8B-B14F-4D97-AF65-F5344CB8AC3E}">
        <p14:creationId xmlns:p14="http://schemas.microsoft.com/office/powerpoint/2010/main" val="528432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Binary Tree – </a:t>
            </a:r>
            <a:r>
              <a:rPr lang="en-US" b="1" dirty="0" smtClean="0">
                <a:solidFill>
                  <a:srgbClr val="006600"/>
                </a:solidFill>
              </a:rPr>
              <a:t>Pre Order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65162" y="2156535"/>
            <a:ext cx="7675809" cy="1585732"/>
          </a:xfrm>
        </p:spPr>
        <p:txBody>
          <a:bodyPr/>
          <a:lstStyle/>
          <a:p>
            <a:r>
              <a:rPr lang="en-US" b="1" dirty="0">
                <a:solidFill>
                  <a:srgbClr val="FF0000"/>
                </a:solidFill>
              </a:rPr>
              <a:t>Root</a:t>
            </a:r>
            <a:r>
              <a:rPr lang="en-US" b="1" dirty="0"/>
              <a:t> – Left </a:t>
            </a:r>
            <a:r>
              <a:rPr lang="en-US" b="1" dirty="0" smtClean="0"/>
              <a:t>– Right</a:t>
            </a:r>
          </a:p>
          <a:p>
            <a:r>
              <a:rPr lang="en-US" dirty="0"/>
              <a:t>the root is visited before its left and right </a:t>
            </a:r>
            <a:r>
              <a:rPr lang="en-US" dirty="0" smtClean="0"/>
              <a:t>sub trees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37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2054482" y="3844490"/>
            <a:ext cx="6297168" cy="2031325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>
              <a:defRPr/>
            </a:pP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public void preorder (</a:t>
            </a:r>
            <a:r>
              <a:rPr lang="en-US" b="1" dirty="0" err="1" smtClean="0">
                <a:solidFill>
                  <a:srgbClr val="00B0F0"/>
                </a:solidFill>
                <a:latin typeface="Courier New" pitchFamily="49" charset="0"/>
                <a:cs typeface="Courier New" pitchFamily="49" charset="0"/>
              </a:rPr>
              <a:t>BTnode</a:t>
            </a: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 p) {</a:t>
            </a:r>
          </a:p>
          <a:p>
            <a:pPr>
              <a:defRPr/>
            </a:pP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	if (p != NULL) {</a:t>
            </a:r>
          </a:p>
          <a:p>
            <a:pPr>
              <a:defRPr/>
            </a:pP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		</a:t>
            </a:r>
            <a:r>
              <a:rPr lang="en-US" b="1" dirty="0" err="1" smtClean="0">
                <a:latin typeface="Courier New" pitchFamily="49" charset="0"/>
                <a:cs typeface="Courier New" pitchFamily="49" charset="0"/>
              </a:rPr>
              <a:t>System.out.print</a:t>
            </a: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(</a:t>
            </a:r>
            <a:r>
              <a:rPr lang="en-US" b="1" dirty="0" err="1" smtClean="0">
                <a:latin typeface="Courier New" pitchFamily="49" charset="0"/>
                <a:cs typeface="Courier New" pitchFamily="49" charset="0"/>
              </a:rPr>
              <a:t>p.data</a:t>
            </a: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 + “ ”);</a:t>
            </a:r>
          </a:p>
          <a:p>
            <a:pPr>
              <a:defRPr/>
            </a:pP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		preorder(</a:t>
            </a:r>
            <a:r>
              <a:rPr lang="en-US" b="1" dirty="0" err="1" smtClean="0">
                <a:latin typeface="Courier New" pitchFamily="49" charset="0"/>
                <a:cs typeface="Courier New" pitchFamily="49" charset="0"/>
              </a:rPr>
              <a:t>p.left</a:t>
            </a: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);</a:t>
            </a:r>
          </a:p>
          <a:p>
            <a:pPr>
              <a:defRPr/>
            </a:pP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		preorder(</a:t>
            </a:r>
            <a:r>
              <a:rPr lang="en-US" b="1" dirty="0" err="1" smtClean="0">
                <a:latin typeface="Courier New" pitchFamily="49" charset="0"/>
                <a:cs typeface="Courier New" pitchFamily="49" charset="0"/>
              </a:rPr>
              <a:t>p.right</a:t>
            </a: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);</a:t>
            </a:r>
          </a:p>
          <a:p>
            <a:pPr>
              <a:defRPr/>
            </a:pP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	}</a:t>
            </a:r>
          </a:p>
          <a:p>
            <a:pPr>
              <a:defRPr/>
            </a:pP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}</a:t>
            </a:r>
            <a:endParaRPr lang="en-US" b="1" dirty="0">
              <a:latin typeface="Courier New" pitchFamily="49" charset="0"/>
              <a:cs typeface="Courier New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781157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Binary Tree – </a:t>
            </a:r>
            <a:r>
              <a:rPr lang="en-US" b="1" dirty="0" smtClean="0">
                <a:solidFill>
                  <a:srgbClr val="006600"/>
                </a:solidFill>
              </a:rPr>
              <a:t>In Order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65162" y="2156535"/>
            <a:ext cx="7675809" cy="1585732"/>
          </a:xfrm>
        </p:spPr>
        <p:txBody>
          <a:bodyPr/>
          <a:lstStyle/>
          <a:p>
            <a:r>
              <a:rPr lang="en-US" b="1" dirty="0"/>
              <a:t>Left - </a:t>
            </a:r>
            <a:r>
              <a:rPr lang="en-US" b="1" dirty="0">
                <a:solidFill>
                  <a:srgbClr val="FF0000"/>
                </a:solidFill>
              </a:rPr>
              <a:t>Root</a:t>
            </a:r>
            <a:r>
              <a:rPr lang="en-US" b="1" dirty="0"/>
              <a:t> –Right</a:t>
            </a:r>
            <a:endParaRPr lang="en-US" b="1" dirty="0" smtClean="0"/>
          </a:p>
          <a:p>
            <a:r>
              <a:rPr lang="en-US" dirty="0"/>
              <a:t>the root is visited between the left and right </a:t>
            </a:r>
            <a:r>
              <a:rPr lang="en-US" dirty="0" smtClean="0"/>
              <a:t>sub trees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38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2049910" y="3844490"/>
            <a:ext cx="6306312" cy="2031325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>
              <a:defRPr/>
            </a:pP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public void </a:t>
            </a:r>
            <a:r>
              <a:rPr lang="en-US" b="1" dirty="0" err="1" smtClean="0">
                <a:latin typeface="Courier New" pitchFamily="49" charset="0"/>
                <a:cs typeface="Courier New" pitchFamily="49" charset="0"/>
              </a:rPr>
              <a:t>inorder</a:t>
            </a: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 (</a:t>
            </a:r>
            <a:r>
              <a:rPr lang="en-US" b="1" dirty="0" err="1" smtClean="0">
                <a:solidFill>
                  <a:srgbClr val="00B0F0"/>
                </a:solidFill>
                <a:latin typeface="Courier New" pitchFamily="49" charset="0"/>
                <a:cs typeface="Courier New" pitchFamily="49" charset="0"/>
              </a:rPr>
              <a:t>BTnode</a:t>
            </a: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 p) {</a:t>
            </a:r>
          </a:p>
          <a:p>
            <a:pPr>
              <a:defRPr/>
            </a:pP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	if (p != NULL) {</a:t>
            </a:r>
          </a:p>
          <a:p>
            <a:pPr>
              <a:defRPr/>
            </a:pP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		</a:t>
            </a:r>
            <a:r>
              <a:rPr lang="en-US" b="1" dirty="0" err="1" smtClean="0">
                <a:latin typeface="Courier New" pitchFamily="49" charset="0"/>
                <a:cs typeface="Courier New" pitchFamily="49" charset="0"/>
              </a:rPr>
              <a:t>inorder</a:t>
            </a: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(</a:t>
            </a:r>
            <a:r>
              <a:rPr lang="en-US" b="1" dirty="0" err="1" smtClean="0">
                <a:latin typeface="Courier New" pitchFamily="49" charset="0"/>
                <a:cs typeface="Courier New" pitchFamily="49" charset="0"/>
              </a:rPr>
              <a:t>p.left</a:t>
            </a: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);</a:t>
            </a:r>
          </a:p>
          <a:p>
            <a:pPr>
              <a:defRPr/>
            </a:pP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		</a:t>
            </a:r>
            <a:r>
              <a:rPr lang="en-US" b="1" dirty="0" err="1" smtClean="0">
                <a:latin typeface="Courier New" pitchFamily="49" charset="0"/>
                <a:cs typeface="Courier New" pitchFamily="49" charset="0"/>
              </a:rPr>
              <a:t>System.out.print</a:t>
            </a: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(</a:t>
            </a:r>
            <a:r>
              <a:rPr lang="en-US" b="1" dirty="0" err="1" smtClean="0">
                <a:latin typeface="Courier New" pitchFamily="49" charset="0"/>
                <a:cs typeface="Courier New" pitchFamily="49" charset="0"/>
              </a:rPr>
              <a:t>p.data</a:t>
            </a: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 + “ ”);</a:t>
            </a:r>
          </a:p>
          <a:p>
            <a:pPr>
              <a:defRPr/>
            </a:pP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		</a:t>
            </a:r>
            <a:r>
              <a:rPr lang="en-US" b="1" dirty="0" err="1" smtClean="0">
                <a:latin typeface="Courier New" pitchFamily="49" charset="0"/>
                <a:cs typeface="Courier New" pitchFamily="49" charset="0"/>
              </a:rPr>
              <a:t>inorder</a:t>
            </a: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(</a:t>
            </a:r>
            <a:r>
              <a:rPr lang="en-US" b="1" dirty="0" err="1" smtClean="0">
                <a:latin typeface="Courier New" pitchFamily="49" charset="0"/>
                <a:cs typeface="Courier New" pitchFamily="49" charset="0"/>
              </a:rPr>
              <a:t>p.right</a:t>
            </a: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);</a:t>
            </a:r>
          </a:p>
          <a:p>
            <a:pPr>
              <a:defRPr/>
            </a:pP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	}</a:t>
            </a:r>
          </a:p>
          <a:p>
            <a:pPr>
              <a:defRPr/>
            </a:pP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}</a:t>
            </a:r>
            <a:endParaRPr lang="en-US" b="1" dirty="0">
              <a:latin typeface="Courier New" pitchFamily="49" charset="0"/>
              <a:cs typeface="Courier New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082267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Binary Tree – </a:t>
            </a:r>
            <a:r>
              <a:rPr lang="en-US" b="1" dirty="0" smtClean="0">
                <a:solidFill>
                  <a:srgbClr val="006600"/>
                </a:solidFill>
              </a:rPr>
              <a:t>Post Order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65162" y="2156535"/>
            <a:ext cx="7675809" cy="1585732"/>
          </a:xfrm>
        </p:spPr>
        <p:txBody>
          <a:bodyPr/>
          <a:lstStyle/>
          <a:p>
            <a:r>
              <a:rPr lang="en-US" b="1" dirty="0"/>
              <a:t>Left - Right - </a:t>
            </a:r>
            <a:r>
              <a:rPr lang="en-US" b="1" dirty="0">
                <a:solidFill>
                  <a:srgbClr val="FF0000"/>
                </a:solidFill>
              </a:rPr>
              <a:t>Root</a:t>
            </a:r>
            <a:endParaRPr lang="en-US" b="1" dirty="0" smtClean="0"/>
          </a:p>
          <a:p>
            <a:r>
              <a:rPr lang="en-US" dirty="0"/>
              <a:t>the root is visited after both the left and right </a:t>
            </a:r>
            <a:r>
              <a:rPr lang="en-US" dirty="0" smtClean="0"/>
              <a:t>sub trees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39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2056006" y="3845224"/>
            <a:ext cx="6294120" cy="2031325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>
              <a:defRPr/>
            </a:pP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public void </a:t>
            </a:r>
            <a:r>
              <a:rPr lang="en-US" b="1" dirty="0" err="1" smtClean="0">
                <a:latin typeface="Courier New" pitchFamily="49" charset="0"/>
                <a:cs typeface="Courier New" pitchFamily="49" charset="0"/>
              </a:rPr>
              <a:t>postorder</a:t>
            </a: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 (</a:t>
            </a:r>
            <a:r>
              <a:rPr lang="en-US" b="1" dirty="0" err="1" smtClean="0">
                <a:solidFill>
                  <a:srgbClr val="00B0F0"/>
                </a:solidFill>
                <a:latin typeface="Courier New" pitchFamily="49" charset="0"/>
                <a:cs typeface="Courier New" pitchFamily="49" charset="0"/>
              </a:rPr>
              <a:t>BTnode</a:t>
            </a: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 p) {</a:t>
            </a:r>
          </a:p>
          <a:p>
            <a:pPr>
              <a:defRPr/>
            </a:pP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	if (p != NULL) {</a:t>
            </a:r>
          </a:p>
          <a:p>
            <a:pPr>
              <a:defRPr/>
            </a:pP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		</a:t>
            </a:r>
            <a:r>
              <a:rPr lang="en-US" b="1" dirty="0" err="1" smtClean="0">
                <a:latin typeface="Courier New" pitchFamily="49" charset="0"/>
                <a:cs typeface="Courier New" pitchFamily="49" charset="0"/>
              </a:rPr>
              <a:t>postorder</a:t>
            </a: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(</a:t>
            </a:r>
            <a:r>
              <a:rPr lang="en-US" b="1" dirty="0" err="1" smtClean="0">
                <a:latin typeface="Courier New" pitchFamily="49" charset="0"/>
                <a:cs typeface="Courier New" pitchFamily="49" charset="0"/>
              </a:rPr>
              <a:t>p.left</a:t>
            </a: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);</a:t>
            </a:r>
          </a:p>
          <a:p>
            <a:pPr>
              <a:defRPr/>
            </a:pP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		</a:t>
            </a:r>
            <a:r>
              <a:rPr lang="en-US" b="1" dirty="0" err="1" smtClean="0">
                <a:latin typeface="Courier New" pitchFamily="49" charset="0"/>
                <a:cs typeface="Courier New" pitchFamily="49" charset="0"/>
              </a:rPr>
              <a:t>postorder</a:t>
            </a: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(</a:t>
            </a:r>
            <a:r>
              <a:rPr lang="en-US" b="1" dirty="0" err="1" smtClean="0">
                <a:latin typeface="Courier New" pitchFamily="49" charset="0"/>
                <a:cs typeface="Courier New" pitchFamily="49" charset="0"/>
              </a:rPr>
              <a:t>p.right</a:t>
            </a: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);</a:t>
            </a:r>
          </a:p>
          <a:p>
            <a:pPr>
              <a:defRPr/>
            </a:pP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		</a:t>
            </a:r>
            <a:r>
              <a:rPr lang="en-US" b="1" dirty="0" err="1" smtClean="0">
                <a:latin typeface="Courier New" pitchFamily="49" charset="0"/>
                <a:cs typeface="Courier New" pitchFamily="49" charset="0"/>
              </a:rPr>
              <a:t>System.out.print</a:t>
            </a: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(</a:t>
            </a:r>
            <a:r>
              <a:rPr lang="en-US" b="1" dirty="0" err="1" smtClean="0">
                <a:latin typeface="Courier New" pitchFamily="49" charset="0"/>
                <a:cs typeface="Courier New" pitchFamily="49" charset="0"/>
              </a:rPr>
              <a:t>p.data</a:t>
            </a: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 + “ ”);</a:t>
            </a:r>
          </a:p>
          <a:p>
            <a:pPr>
              <a:defRPr/>
            </a:pP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	}</a:t>
            </a:r>
          </a:p>
          <a:p>
            <a:pPr>
              <a:defRPr/>
            </a:pP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}</a:t>
            </a:r>
            <a:endParaRPr lang="en-US" b="1" dirty="0">
              <a:latin typeface="Courier New" pitchFamily="49" charset="0"/>
              <a:cs typeface="Courier New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20562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Trees</a:t>
            </a:r>
            <a:r>
              <a:rPr lang="en-US" dirty="0" smtClean="0"/>
              <a:t> - </a:t>
            </a:r>
            <a:r>
              <a:rPr lang="en-US" dirty="0" smtClean="0">
                <a:solidFill>
                  <a:srgbClr val="006600"/>
                </a:solidFill>
              </a:rPr>
              <a:t>Introduction</a:t>
            </a:r>
            <a:endParaRPr lang="en-US" dirty="0">
              <a:solidFill>
                <a:srgbClr val="0066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Definition</a:t>
            </a:r>
          </a:p>
          <a:p>
            <a:pPr lvl="1"/>
            <a:r>
              <a:rPr lang="en-US" dirty="0"/>
              <a:t>A </a:t>
            </a:r>
            <a:r>
              <a:rPr lang="en-US" b="1" dirty="0"/>
              <a:t>tree</a:t>
            </a:r>
            <a:r>
              <a:rPr lang="en-US" dirty="0"/>
              <a:t> </a:t>
            </a:r>
            <a:r>
              <a:rPr lang="en-US" dirty="0" smtClean="0"/>
              <a:t>is </a:t>
            </a:r>
            <a:r>
              <a:rPr lang="en-US" dirty="0"/>
              <a:t>a </a:t>
            </a:r>
            <a:r>
              <a:rPr lang="en-US" b="1" u="sng" dirty="0">
                <a:solidFill>
                  <a:srgbClr val="0000FF"/>
                </a:solidFill>
              </a:rPr>
              <a:t>hierarchical</a:t>
            </a:r>
            <a:r>
              <a:rPr lang="en-US" dirty="0">
                <a:solidFill>
                  <a:srgbClr val="0000FF"/>
                </a:solidFill>
              </a:rPr>
              <a:t> </a:t>
            </a:r>
            <a:r>
              <a:rPr lang="en-US" dirty="0"/>
              <a:t>data structure that organizes data elements, called </a:t>
            </a:r>
            <a:r>
              <a:rPr lang="en-US" b="1" u="sng" dirty="0">
                <a:solidFill>
                  <a:srgbClr val="0000FF"/>
                </a:solidFill>
              </a:rPr>
              <a:t>nodes</a:t>
            </a:r>
            <a:r>
              <a:rPr lang="en-US" dirty="0"/>
              <a:t>, by connecting them with links, called </a:t>
            </a:r>
            <a:r>
              <a:rPr lang="en-US" b="1" u="sng" dirty="0" smtClean="0">
                <a:solidFill>
                  <a:srgbClr val="0000FF"/>
                </a:solidFill>
              </a:rPr>
              <a:t>branches</a:t>
            </a:r>
          </a:p>
          <a:p>
            <a:r>
              <a:rPr lang="en-US" dirty="0" smtClean="0"/>
              <a:t>Examples</a:t>
            </a:r>
          </a:p>
          <a:p>
            <a:pPr lvl="1"/>
            <a:r>
              <a:rPr lang="en-US" dirty="0" smtClean="0"/>
              <a:t>Dates Tree</a:t>
            </a:r>
          </a:p>
          <a:p>
            <a:pPr lvl="1"/>
            <a:r>
              <a:rPr lang="en-US" dirty="0" smtClean="0"/>
              <a:t>Palm Tree</a:t>
            </a:r>
          </a:p>
          <a:p>
            <a:r>
              <a:rPr lang="en-US" dirty="0" smtClean="0"/>
              <a:t>Tree has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4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92018" y="4067483"/>
            <a:ext cx="1865376" cy="1865376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41573" y="3982818"/>
            <a:ext cx="1933264" cy="2098247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54935" y="4031267"/>
            <a:ext cx="1564217" cy="1998999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4170605" y="5724539"/>
            <a:ext cx="9530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0000"/>
                </a:solidFill>
              </a:rPr>
              <a:t>Roots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082489" y="5414649"/>
            <a:ext cx="10881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0000"/>
                </a:solidFill>
              </a:rPr>
              <a:t>Branches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801342" y="3730348"/>
            <a:ext cx="9530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0000"/>
                </a:solidFill>
              </a:rPr>
              <a:t>Leaves</a:t>
            </a:r>
            <a:endParaRPr lang="en-US" b="1" dirty="0">
              <a:solidFill>
                <a:srgbClr val="FF0000"/>
              </a:solidFill>
            </a:endParaRPr>
          </a:p>
        </p:txBody>
      </p:sp>
      <p:cxnSp>
        <p:nvCxnSpPr>
          <p:cNvPr id="21" name="Curved Connector 20"/>
          <p:cNvCxnSpPr/>
          <p:nvPr/>
        </p:nvCxnSpPr>
        <p:spPr>
          <a:xfrm rot="10800000" flipV="1">
            <a:off x="3526662" y="5000171"/>
            <a:ext cx="940158" cy="414478"/>
          </a:xfrm>
          <a:prstGeom prst="curvedConnector3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Curved Connector 22"/>
          <p:cNvCxnSpPr/>
          <p:nvPr/>
        </p:nvCxnSpPr>
        <p:spPr>
          <a:xfrm rot="10800000">
            <a:off x="4231227" y="4044223"/>
            <a:ext cx="599267" cy="337135"/>
          </a:xfrm>
          <a:prstGeom prst="curvedConnector3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941606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8523" y="1933940"/>
            <a:ext cx="7286222" cy="2308178"/>
          </a:xfrm>
        </p:spPr>
        <p:txBody>
          <a:bodyPr>
            <a:normAutofit/>
          </a:bodyPr>
          <a:lstStyle/>
          <a:p>
            <a:r>
              <a:rPr lang="en-US" sz="5400" b="1" dirty="0">
                <a:solidFill>
                  <a:srgbClr val="006600"/>
                </a:solidFill>
              </a:rPr>
              <a:t>Binary Tree Implementation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t>40</a:t>
            </a:fld>
            <a:endParaRPr lang="en-US" dirty="0"/>
          </a:p>
        </p:txBody>
      </p:sp>
      <p:sp>
        <p:nvSpPr>
          <p:cNvPr id="6" name="Subtitle 2"/>
          <p:cNvSpPr txBox="1">
            <a:spLocks/>
          </p:cNvSpPr>
          <p:nvPr/>
        </p:nvSpPr>
        <p:spPr>
          <a:xfrm>
            <a:off x="1600200" y="4242118"/>
            <a:ext cx="6858000" cy="16557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006600"/>
              </a:buClr>
              <a:buFont typeface="Arial" panose="020B0604020202020204" pitchFamily="34" charset="0"/>
              <a:buNone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6600"/>
              </a:buClr>
              <a:buFont typeface="Courier New" panose="02070309020205020404" pitchFamily="49" charset="0"/>
              <a:buNone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6600"/>
              </a:buClr>
              <a:buFont typeface="Arial" panose="020B0604020202020204" pitchFamily="34" charset="0"/>
              <a:buNone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6600"/>
              </a:buClr>
              <a:buFont typeface="Courier New" panose="02070309020205020404" pitchFamily="49" charset="0"/>
              <a:buNone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6600"/>
              </a:buClr>
              <a:buFont typeface="Calibri" panose="020F0502020204030204" pitchFamily="34" charset="0"/>
              <a:buNone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5400" dirty="0" smtClean="0"/>
              <a:t>Searching</a:t>
            </a:r>
          </a:p>
        </p:txBody>
      </p:sp>
    </p:spTree>
    <p:extLst>
      <p:ext uri="{BB962C8B-B14F-4D97-AF65-F5344CB8AC3E}">
        <p14:creationId xmlns:p14="http://schemas.microsoft.com/office/powerpoint/2010/main" val="1286977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Binary Tree - </a:t>
            </a:r>
            <a:r>
              <a:rPr lang="en-US" b="1" dirty="0" smtClean="0">
                <a:solidFill>
                  <a:srgbClr val="006600"/>
                </a:solidFill>
              </a:rPr>
              <a:t>Searching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65162" y="2156535"/>
            <a:ext cx="7675809" cy="1128532"/>
          </a:xfrm>
        </p:spPr>
        <p:txBody>
          <a:bodyPr>
            <a:normAutofit fontScale="70000" lnSpcReduction="20000"/>
          </a:bodyPr>
          <a:lstStyle/>
          <a:p>
            <a:r>
              <a:rPr lang="en-US" dirty="0"/>
              <a:t>Searching for </a:t>
            </a:r>
            <a:r>
              <a:rPr lang="en-US" dirty="0">
                <a:solidFill>
                  <a:srgbClr val="0000FF"/>
                </a:solidFill>
              </a:rPr>
              <a:t>a node </a:t>
            </a:r>
            <a:r>
              <a:rPr lang="en-US" dirty="0"/>
              <a:t>in an arbitrary </a:t>
            </a:r>
            <a:r>
              <a:rPr lang="en-US" dirty="0" smtClean="0"/>
              <a:t>tree</a:t>
            </a:r>
          </a:p>
          <a:p>
            <a:r>
              <a:rPr lang="en-US" dirty="0" smtClean="0"/>
              <a:t>If found return “</a:t>
            </a:r>
            <a:r>
              <a:rPr lang="en-US" dirty="0" smtClean="0">
                <a:solidFill>
                  <a:srgbClr val="0000FF"/>
                </a:solidFill>
              </a:rPr>
              <a:t>true</a:t>
            </a:r>
            <a:r>
              <a:rPr lang="en-US" dirty="0" smtClean="0"/>
              <a:t>” otherwise “</a:t>
            </a:r>
            <a:r>
              <a:rPr lang="en-US" dirty="0" smtClean="0">
                <a:solidFill>
                  <a:srgbClr val="0000FF"/>
                </a:solidFill>
              </a:rPr>
              <a:t>false</a:t>
            </a:r>
            <a:r>
              <a:rPr lang="en-US" dirty="0" smtClean="0"/>
              <a:t>”</a:t>
            </a:r>
          </a:p>
          <a:p>
            <a:r>
              <a:rPr lang="en-US" dirty="0" smtClean="0"/>
              <a:t>Searching will take </a:t>
            </a:r>
            <a:r>
              <a:rPr lang="en-US" dirty="0" smtClean="0">
                <a:solidFill>
                  <a:srgbClr val="0000FF"/>
                </a:solidFill>
              </a:rPr>
              <a:t>O(n)</a:t>
            </a:r>
            <a:r>
              <a:rPr lang="en-US" dirty="0" smtClean="0"/>
              <a:t> time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41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1461616" y="3418358"/>
            <a:ext cx="7467600" cy="2462213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>
              <a:defRPr/>
            </a:pPr>
            <a:r>
              <a:rPr lang="en-US" sz="1400" b="1" dirty="0" smtClean="0">
                <a:latin typeface="Courier New" pitchFamily="49" charset="0"/>
                <a:cs typeface="Courier New" pitchFamily="49" charset="0"/>
              </a:rPr>
              <a:t>public </a:t>
            </a:r>
            <a:r>
              <a:rPr lang="en-US" sz="1400" b="1" dirty="0" err="1" smtClean="0">
                <a:latin typeface="Courier New" pitchFamily="49" charset="0"/>
                <a:cs typeface="Courier New" pitchFamily="49" charset="0"/>
              </a:rPr>
              <a:t>boolean</a:t>
            </a:r>
            <a:r>
              <a:rPr lang="en-US" sz="1400" b="1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400" b="1" dirty="0" err="1" smtClean="0">
                <a:latin typeface="Courier New" pitchFamily="49" charset="0"/>
                <a:cs typeface="Courier New" pitchFamily="49" charset="0"/>
              </a:rPr>
              <a:t>searchTree</a:t>
            </a:r>
            <a:r>
              <a:rPr lang="en-US" sz="1400" b="1" dirty="0" smtClean="0">
                <a:latin typeface="Courier New" pitchFamily="49" charset="0"/>
                <a:cs typeface="Courier New" pitchFamily="49" charset="0"/>
              </a:rPr>
              <a:t>( </a:t>
            </a:r>
            <a:r>
              <a:rPr lang="en-US" sz="1400" b="1" dirty="0" err="1" smtClean="0">
                <a:solidFill>
                  <a:srgbClr val="00B0F0"/>
                </a:solidFill>
                <a:latin typeface="Courier New" pitchFamily="49" charset="0"/>
                <a:cs typeface="Courier New" pitchFamily="49" charset="0"/>
              </a:rPr>
              <a:t>BTnode</a:t>
            </a:r>
            <a:r>
              <a:rPr lang="en-US" sz="1400" b="1" dirty="0" smtClean="0">
                <a:latin typeface="Courier New" pitchFamily="49" charset="0"/>
                <a:cs typeface="Courier New" pitchFamily="49" charset="0"/>
              </a:rPr>
              <a:t> p, </a:t>
            </a:r>
            <a:r>
              <a:rPr lang="en-US" sz="1400" b="1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400" b="1" dirty="0" smtClean="0">
                <a:latin typeface="Courier New" pitchFamily="49" charset="0"/>
                <a:cs typeface="Courier New" pitchFamily="49" charset="0"/>
              </a:rPr>
              <a:t> data ) { </a:t>
            </a:r>
          </a:p>
          <a:p>
            <a:pPr>
              <a:defRPr/>
            </a:pPr>
            <a:r>
              <a:rPr lang="en-US" sz="1400" b="1" dirty="0" smtClean="0">
                <a:latin typeface="Courier New" pitchFamily="49" charset="0"/>
                <a:cs typeface="Courier New" pitchFamily="49" charset="0"/>
              </a:rPr>
              <a:t>   if (p == null) {   </a:t>
            </a:r>
          </a:p>
          <a:p>
            <a:pPr>
              <a:defRPr/>
            </a:pPr>
            <a:r>
              <a:rPr lang="en-US" sz="1400" b="1" dirty="0" smtClean="0">
                <a:latin typeface="Courier New" pitchFamily="49" charset="0"/>
                <a:cs typeface="Courier New" pitchFamily="49" charset="0"/>
              </a:rPr>
              <a:t>      return false; </a:t>
            </a:r>
          </a:p>
          <a:p>
            <a:pPr>
              <a:defRPr/>
            </a:pPr>
            <a:r>
              <a:rPr lang="en-US" sz="1400" b="1" dirty="0" smtClean="0">
                <a:latin typeface="Courier New" pitchFamily="49" charset="0"/>
                <a:cs typeface="Courier New" pitchFamily="49" charset="0"/>
              </a:rPr>
              <a:t>   } </a:t>
            </a:r>
          </a:p>
          <a:p>
            <a:pPr>
              <a:defRPr/>
            </a:pPr>
            <a:endParaRPr lang="en-US" sz="1400" b="1" dirty="0" smtClean="0">
              <a:latin typeface="Courier New" pitchFamily="49" charset="0"/>
              <a:cs typeface="Courier New" pitchFamily="49" charset="0"/>
            </a:endParaRPr>
          </a:p>
          <a:p>
            <a:pPr>
              <a:defRPr/>
            </a:pPr>
            <a:r>
              <a:rPr lang="en-US" sz="1400" b="1" dirty="0" smtClean="0">
                <a:latin typeface="Courier New" pitchFamily="49" charset="0"/>
                <a:cs typeface="Courier New" pitchFamily="49" charset="0"/>
              </a:rPr>
              <a:t>   if (data == </a:t>
            </a:r>
            <a:r>
              <a:rPr lang="en-US" sz="1400" b="1" dirty="0" err="1" smtClean="0">
                <a:latin typeface="Courier New" pitchFamily="49" charset="0"/>
                <a:cs typeface="Courier New" pitchFamily="49" charset="0"/>
              </a:rPr>
              <a:t>p.data</a:t>
            </a:r>
            <a:r>
              <a:rPr lang="en-US" sz="1400" b="1" dirty="0" smtClean="0">
                <a:latin typeface="Courier New" pitchFamily="49" charset="0"/>
                <a:cs typeface="Courier New" pitchFamily="49" charset="0"/>
              </a:rPr>
              <a:t>) { </a:t>
            </a:r>
          </a:p>
          <a:p>
            <a:pPr>
              <a:defRPr/>
            </a:pPr>
            <a:r>
              <a:rPr lang="en-US" sz="1400" b="1" dirty="0" smtClean="0">
                <a:latin typeface="Courier New" pitchFamily="49" charset="0"/>
                <a:cs typeface="Courier New" pitchFamily="49" charset="0"/>
              </a:rPr>
              <a:t>      return true; </a:t>
            </a:r>
          </a:p>
          <a:p>
            <a:pPr>
              <a:defRPr/>
            </a:pPr>
            <a:r>
              <a:rPr lang="en-US" sz="1400" b="1" dirty="0" smtClean="0">
                <a:latin typeface="Courier New" pitchFamily="49" charset="0"/>
                <a:cs typeface="Courier New" pitchFamily="49" charset="0"/>
              </a:rPr>
              <a:t>   }</a:t>
            </a:r>
          </a:p>
          <a:p>
            <a:pPr>
              <a:defRPr/>
            </a:pPr>
            <a:endParaRPr lang="en-US" sz="1400" b="1" dirty="0" smtClean="0">
              <a:latin typeface="Courier New" pitchFamily="49" charset="0"/>
              <a:cs typeface="Courier New" pitchFamily="49" charset="0"/>
            </a:endParaRPr>
          </a:p>
          <a:p>
            <a:pPr>
              <a:defRPr/>
            </a:pPr>
            <a:r>
              <a:rPr lang="en-US" sz="1400" b="1" dirty="0" smtClean="0">
                <a:latin typeface="Courier New" pitchFamily="49" charset="0"/>
                <a:cs typeface="Courier New" pitchFamily="49" charset="0"/>
              </a:rPr>
              <a:t>   return  </a:t>
            </a:r>
            <a:r>
              <a:rPr lang="en-US" sz="1400" b="1" dirty="0" err="1" smtClean="0">
                <a:latin typeface="Courier New" pitchFamily="49" charset="0"/>
                <a:cs typeface="Courier New" pitchFamily="49" charset="0"/>
              </a:rPr>
              <a:t>searchTree</a:t>
            </a:r>
            <a:r>
              <a:rPr lang="en-US" sz="1400" b="1" dirty="0" smtClean="0"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1400" b="1" dirty="0" err="1" smtClean="0">
                <a:latin typeface="Courier New" pitchFamily="49" charset="0"/>
                <a:cs typeface="Courier New" pitchFamily="49" charset="0"/>
              </a:rPr>
              <a:t>p.left</a:t>
            </a:r>
            <a:r>
              <a:rPr lang="en-US" sz="1400" b="1" dirty="0" smtClean="0">
                <a:latin typeface="Courier New" pitchFamily="49" charset="0"/>
                <a:cs typeface="Courier New" pitchFamily="49" charset="0"/>
              </a:rPr>
              <a:t>, data) || </a:t>
            </a:r>
            <a:r>
              <a:rPr lang="en-US" sz="1400" b="1" dirty="0" err="1" smtClean="0">
                <a:latin typeface="Courier New" pitchFamily="49" charset="0"/>
                <a:cs typeface="Courier New" pitchFamily="49" charset="0"/>
              </a:rPr>
              <a:t>searchTree</a:t>
            </a:r>
            <a:r>
              <a:rPr lang="en-US" sz="1400" b="1" dirty="0" smtClean="0"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1400" b="1" dirty="0" err="1" smtClean="0">
                <a:latin typeface="Courier New" pitchFamily="49" charset="0"/>
                <a:cs typeface="Courier New" pitchFamily="49" charset="0"/>
              </a:rPr>
              <a:t>p.right</a:t>
            </a:r>
            <a:r>
              <a:rPr lang="en-US" sz="1400" b="1" dirty="0" smtClean="0">
                <a:latin typeface="Courier New" pitchFamily="49" charset="0"/>
                <a:cs typeface="Courier New" pitchFamily="49" charset="0"/>
              </a:rPr>
              <a:t>, data);</a:t>
            </a:r>
          </a:p>
          <a:p>
            <a:pPr>
              <a:defRPr/>
            </a:pPr>
            <a:r>
              <a:rPr lang="en-US" sz="1400" b="1" dirty="0" smtClean="0">
                <a:latin typeface="Courier New" pitchFamily="49" charset="0"/>
                <a:cs typeface="Courier New" pitchFamily="49" charset="0"/>
              </a:rPr>
              <a:t>}</a:t>
            </a:r>
            <a:endParaRPr lang="en-US" sz="1400" b="1" dirty="0">
              <a:latin typeface="Courier New" pitchFamily="49" charset="0"/>
              <a:cs typeface="Courier New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071675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42</a:t>
            </a:fld>
            <a:endParaRPr lang="en-US"/>
          </a:p>
        </p:txBody>
      </p:sp>
      <p:graphicFrame>
        <p:nvGraphicFramePr>
          <p:cNvPr id="3" name="Diagram 2"/>
          <p:cNvGraphicFramePr/>
          <p:nvPr>
            <p:extLst/>
          </p:nvPr>
        </p:nvGraphicFramePr>
        <p:xfrm>
          <a:off x="152822" y="4391697"/>
          <a:ext cx="10073003" cy="19004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9404" y="1187219"/>
            <a:ext cx="7804596" cy="2586291"/>
          </a:xfrm>
        </p:spPr>
      </p:pic>
    </p:spTree>
    <p:extLst>
      <p:ext uri="{BB962C8B-B14F-4D97-AF65-F5344CB8AC3E}">
        <p14:creationId xmlns:p14="http://schemas.microsoft.com/office/powerpoint/2010/main" val="41993706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" grpId="0">
        <p:bldAsOne/>
      </p:bldGraphic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Trees</a:t>
            </a:r>
            <a:r>
              <a:rPr lang="en-US" dirty="0" smtClean="0"/>
              <a:t> - </a:t>
            </a:r>
            <a:r>
              <a:rPr lang="en-US" dirty="0" smtClean="0">
                <a:solidFill>
                  <a:srgbClr val="006600"/>
                </a:solidFill>
              </a:rPr>
              <a:t>Introduction</a:t>
            </a:r>
            <a:endParaRPr lang="en-US" dirty="0">
              <a:solidFill>
                <a:srgbClr val="0066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Tree in nature consists of</a:t>
            </a:r>
          </a:p>
          <a:p>
            <a:pPr lvl="1"/>
            <a:r>
              <a:rPr lang="en-US" dirty="0"/>
              <a:t>Roots</a:t>
            </a:r>
          </a:p>
          <a:p>
            <a:pPr lvl="1"/>
            <a:r>
              <a:rPr lang="en-US" dirty="0"/>
              <a:t>Branches</a:t>
            </a:r>
          </a:p>
          <a:p>
            <a:pPr lvl="1"/>
            <a:r>
              <a:rPr lang="en-US" dirty="0"/>
              <a:t>Leaves</a:t>
            </a:r>
          </a:p>
          <a:p>
            <a:r>
              <a:rPr lang="en-US" dirty="0" smtClean="0"/>
              <a:t>Tree in Computing</a:t>
            </a:r>
          </a:p>
          <a:p>
            <a:pPr lvl="1"/>
            <a:r>
              <a:rPr lang="en-US" dirty="0" smtClean="0">
                <a:solidFill>
                  <a:srgbClr val="0000FF"/>
                </a:solidFill>
              </a:rPr>
              <a:t>Edge</a:t>
            </a:r>
            <a:r>
              <a:rPr lang="en-US" dirty="0" smtClean="0"/>
              <a:t> or Branches</a:t>
            </a:r>
          </a:p>
          <a:p>
            <a:pPr lvl="1"/>
            <a:r>
              <a:rPr lang="en-US" dirty="0" smtClean="0">
                <a:solidFill>
                  <a:srgbClr val="0000FF"/>
                </a:solidFill>
              </a:rPr>
              <a:t>Nodes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5</a:t>
            </a:fld>
            <a:endParaRPr lang="en-US"/>
          </a:p>
        </p:txBody>
      </p:sp>
      <p:grpSp>
        <p:nvGrpSpPr>
          <p:cNvPr id="6" name="Group 5"/>
          <p:cNvGrpSpPr/>
          <p:nvPr/>
        </p:nvGrpSpPr>
        <p:grpSpPr>
          <a:xfrm>
            <a:off x="6181863" y="2160071"/>
            <a:ext cx="2777707" cy="2363523"/>
            <a:chOff x="6181863" y="2160071"/>
            <a:chExt cx="2777707" cy="2363523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094194" y="2497206"/>
              <a:ext cx="1865376" cy="1865376"/>
            </a:xfrm>
            <a:prstGeom prst="rect">
              <a:avLst/>
            </a:prstGeom>
          </p:spPr>
        </p:pic>
        <p:sp>
          <p:nvSpPr>
            <p:cNvPr id="12" name="TextBox 11"/>
            <p:cNvSpPr txBox="1"/>
            <p:nvPr/>
          </p:nvSpPr>
          <p:spPr>
            <a:xfrm>
              <a:off x="7572781" y="4154262"/>
              <a:ext cx="95303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 smtClean="0">
                  <a:solidFill>
                    <a:srgbClr val="FF0000"/>
                  </a:solidFill>
                </a:rPr>
                <a:t>Roots</a:t>
              </a:r>
              <a:endParaRPr lang="en-US" b="1" dirty="0">
                <a:solidFill>
                  <a:srgbClr val="FF0000"/>
                </a:solidFill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6181863" y="3844372"/>
              <a:ext cx="122953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 smtClean="0">
                  <a:solidFill>
                    <a:srgbClr val="FF0000"/>
                  </a:solidFill>
                </a:rPr>
                <a:t>Branches</a:t>
              </a:r>
              <a:endParaRPr lang="en-US" b="1" dirty="0">
                <a:solidFill>
                  <a:srgbClr val="FF0000"/>
                </a:solidFill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7203518" y="2160071"/>
              <a:ext cx="95303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 smtClean="0">
                  <a:solidFill>
                    <a:srgbClr val="FF0000"/>
                  </a:solidFill>
                </a:rPr>
                <a:t>Leaves</a:t>
              </a:r>
              <a:endParaRPr lang="en-US" b="1" dirty="0">
                <a:solidFill>
                  <a:srgbClr val="FF0000"/>
                </a:solidFill>
              </a:endParaRPr>
            </a:p>
          </p:txBody>
        </p:sp>
        <p:cxnSp>
          <p:nvCxnSpPr>
            <p:cNvPr id="21" name="Curved Connector 20"/>
            <p:cNvCxnSpPr/>
            <p:nvPr/>
          </p:nvCxnSpPr>
          <p:spPr>
            <a:xfrm rot="10800000" flipV="1">
              <a:off x="6928838" y="3429894"/>
              <a:ext cx="940158" cy="414478"/>
            </a:xfrm>
            <a:prstGeom prst="curvedConnector3">
              <a:avLst/>
            </a:prstGeom>
            <a:ln w="381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Curved Connector 22"/>
            <p:cNvCxnSpPr/>
            <p:nvPr/>
          </p:nvCxnSpPr>
          <p:spPr>
            <a:xfrm rot="10800000">
              <a:off x="7633403" y="2473946"/>
              <a:ext cx="599267" cy="337135"/>
            </a:xfrm>
            <a:prstGeom prst="curvedConnector3">
              <a:avLst/>
            </a:prstGeom>
            <a:ln w="381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" name="Group 51"/>
          <p:cNvGrpSpPr>
            <a:grpSpLocks/>
          </p:cNvGrpSpPr>
          <p:nvPr/>
        </p:nvGrpSpPr>
        <p:grpSpPr bwMode="auto">
          <a:xfrm>
            <a:off x="4954698" y="4769125"/>
            <a:ext cx="2139495" cy="1407838"/>
            <a:chOff x="131762" y="4676775"/>
            <a:chExt cx="2133600" cy="1447800"/>
          </a:xfrm>
        </p:grpSpPr>
        <p:sp>
          <p:nvSpPr>
            <p:cNvPr id="16" name="Oval 27"/>
            <p:cNvSpPr>
              <a:spLocks noChangeArrowheads="1"/>
            </p:cNvSpPr>
            <p:nvPr/>
          </p:nvSpPr>
          <p:spPr bwMode="auto">
            <a:xfrm>
              <a:off x="1046162" y="4676775"/>
              <a:ext cx="304800" cy="30480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Georgia" pitchFamily="18" charset="0"/>
              </a:endParaRPr>
            </a:p>
          </p:txBody>
        </p:sp>
        <p:sp>
          <p:nvSpPr>
            <p:cNvPr id="17" name="Oval 28"/>
            <p:cNvSpPr>
              <a:spLocks noChangeArrowheads="1"/>
            </p:cNvSpPr>
            <p:nvPr/>
          </p:nvSpPr>
          <p:spPr bwMode="auto">
            <a:xfrm>
              <a:off x="588962" y="5210175"/>
              <a:ext cx="304800" cy="30480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Georgia" pitchFamily="18" charset="0"/>
              </a:endParaRPr>
            </a:p>
          </p:txBody>
        </p:sp>
        <p:sp>
          <p:nvSpPr>
            <p:cNvPr id="18" name="Oval 29"/>
            <p:cNvSpPr>
              <a:spLocks noChangeArrowheads="1"/>
            </p:cNvSpPr>
            <p:nvPr/>
          </p:nvSpPr>
          <p:spPr bwMode="auto">
            <a:xfrm>
              <a:off x="131762" y="5743575"/>
              <a:ext cx="304800" cy="30480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Georgia" pitchFamily="18" charset="0"/>
              </a:endParaRPr>
            </a:p>
          </p:txBody>
        </p:sp>
        <p:sp>
          <p:nvSpPr>
            <p:cNvPr id="19" name="Line 30"/>
            <p:cNvSpPr>
              <a:spLocks noChangeShapeType="1"/>
            </p:cNvSpPr>
            <p:nvPr/>
          </p:nvSpPr>
          <p:spPr bwMode="auto">
            <a:xfrm flipH="1">
              <a:off x="817562" y="4905375"/>
              <a:ext cx="304800" cy="3810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0" name="Line 31"/>
            <p:cNvSpPr>
              <a:spLocks noChangeShapeType="1"/>
            </p:cNvSpPr>
            <p:nvPr/>
          </p:nvSpPr>
          <p:spPr bwMode="auto">
            <a:xfrm flipH="1">
              <a:off x="360362" y="5514975"/>
              <a:ext cx="304800" cy="3048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2" name="Oval 32"/>
            <p:cNvSpPr>
              <a:spLocks noChangeArrowheads="1"/>
            </p:cNvSpPr>
            <p:nvPr/>
          </p:nvSpPr>
          <p:spPr bwMode="auto">
            <a:xfrm>
              <a:off x="1503362" y="5210175"/>
              <a:ext cx="304800" cy="30480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Georgia" pitchFamily="18" charset="0"/>
              </a:endParaRPr>
            </a:p>
          </p:txBody>
        </p:sp>
        <p:sp>
          <p:nvSpPr>
            <p:cNvPr id="24" name="Oval 33"/>
            <p:cNvSpPr>
              <a:spLocks noChangeArrowheads="1"/>
            </p:cNvSpPr>
            <p:nvPr/>
          </p:nvSpPr>
          <p:spPr bwMode="auto">
            <a:xfrm>
              <a:off x="1960562" y="5743575"/>
              <a:ext cx="304800" cy="30480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Georgia" pitchFamily="18" charset="0"/>
              </a:endParaRPr>
            </a:p>
          </p:txBody>
        </p:sp>
        <p:sp>
          <p:nvSpPr>
            <p:cNvPr id="25" name="Line 34"/>
            <p:cNvSpPr>
              <a:spLocks noChangeShapeType="1"/>
            </p:cNvSpPr>
            <p:nvPr/>
          </p:nvSpPr>
          <p:spPr bwMode="auto">
            <a:xfrm>
              <a:off x="1312432" y="4968330"/>
              <a:ext cx="228600" cy="2286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6" name="Line 35"/>
            <p:cNvSpPr>
              <a:spLocks noChangeShapeType="1"/>
            </p:cNvSpPr>
            <p:nvPr/>
          </p:nvSpPr>
          <p:spPr bwMode="auto">
            <a:xfrm>
              <a:off x="1731962" y="5461996"/>
              <a:ext cx="304801" cy="3048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7" name="Oval 36"/>
            <p:cNvSpPr>
              <a:spLocks noChangeArrowheads="1"/>
            </p:cNvSpPr>
            <p:nvPr/>
          </p:nvSpPr>
          <p:spPr bwMode="auto">
            <a:xfrm>
              <a:off x="817562" y="5819775"/>
              <a:ext cx="304800" cy="30480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Georgia" pitchFamily="18" charset="0"/>
              </a:endParaRPr>
            </a:p>
          </p:txBody>
        </p:sp>
        <p:sp>
          <p:nvSpPr>
            <p:cNvPr id="28" name="Line 37"/>
            <p:cNvSpPr>
              <a:spLocks noChangeShapeType="1"/>
            </p:cNvSpPr>
            <p:nvPr/>
          </p:nvSpPr>
          <p:spPr bwMode="auto">
            <a:xfrm>
              <a:off x="817562" y="5514975"/>
              <a:ext cx="152400" cy="3048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</p:grpSp>
      <p:sp>
        <p:nvSpPr>
          <p:cNvPr id="29" name="TextBox 28"/>
          <p:cNvSpPr txBox="1"/>
          <p:nvPr/>
        </p:nvSpPr>
        <p:spPr>
          <a:xfrm>
            <a:off x="6179563" y="4641335"/>
            <a:ext cx="9530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6600"/>
                </a:solidFill>
              </a:rPr>
              <a:t>Root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8" name="Left Brace 7"/>
          <p:cNvSpPr/>
          <p:nvPr/>
        </p:nvSpPr>
        <p:spPr>
          <a:xfrm>
            <a:off x="4628758" y="4718418"/>
            <a:ext cx="347729" cy="1430101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TextBox 29"/>
          <p:cNvSpPr txBox="1"/>
          <p:nvPr/>
        </p:nvSpPr>
        <p:spPr>
          <a:xfrm>
            <a:off x="3826938" y="5248802"/>
            <a:ext cx="9530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6600"/>
                </a:solidFill>
              </a:rPr>
              <a:t>Nodes</a:t>
            </a:r>
            <a:endParaRPr lang="en-US" b="1" dirty="0">
              <a:solidFill>
                <a:srgbClr val="006600"/>
              </a:solidFill>
            </a:endParaRPr>
          </a:p>
        </p:txBody>
      </p:sp>
      <p:cxnSp>
        <p:nvCxnSpPr>
          <p:cNvPr id="31" name="Curved Connector 30"/>
          <p:cNvCxnSpPr/>
          <p:nvPr/>
        </p:nvCxnSpPr>
        <p:spPr>
          <a:xfrm flipV="1">
            <a:off x="6712140" y="5361899"/>
            <a:ext cx="686776" cy="318966"/>
          </a:xfrm>
          <a:prstGeom prst="curvedConnector3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7398916" y="5200964"/>
            <a:ext cx="9530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6600"/>
                </a:solidFill>
              </a:rPr>
              <a:t>Branch or edge</a:t>
            </a:r>
            <a:endParaRPr lang="en-US" b="1" dirty="0">
              <a:solidFill>
                <a:srgbClr val="006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7329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8" grpId="0" animBg="1"/>
      <p:bldP spid="30" grpId="0"/>
      <p:bldP spid="3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Trees</a:t>
            </a:r>
            <a:r>
              <a:rPr lang="en-US" dirty="0" smtClean="0"/>
              <a:t> - </a:t>
            </a:r>
            <a:r>
              <a:rPr lang="en-US" dirty="0" smtClean="0">
                <a:solidFill>
                  <a:srgbClr val="006600"/>
                </a:solidFill>
              </a:rPr>
              <a:t>Introduction</a:t>
            </a:r>
            <a:endParaRPr lang="en-US" dirty="0">
              <a:solidFill>
                <a:srgbClr val="0066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Array’s </a:t>
            </a:r>
            <a:r>
              <a:rPr lang="en-US" dirty="0"/>
              <a:t>members</a:t>
            </a:r>
          </a:p>
          <a:p>
            <a:pPr lvl="1"/>
            <a:r>
              <a:rPr lang="en-US" dirty="0"/>
              <a:t>Elements</a:t>
            </a:r>
          </a:p>
          <a:p>
            <a:pPr lvl="2"/>
            <a:r>
              <a:rPr lang="en-US" dirty="0"/>
              <a:t>Element of array</a:t>
            </a:r>
          </a:p>
          <a:p>
            <a:r>
              <a:rPr lang="en-US" dirty="0"/>
              <a:t>Linked List’s members</a:t>
            </a:r>
          </a:p>
          <a:p>
            <a:pPr lvl="1"/>
            <a:r>
              <a:rPr lang="en-US" dirty="0"/>
              <a:t>Nodes</a:t>
            </a:r>
          </a:p>
          <a:p>
            <a:pPr lvl="2"/>
            <a:r>
              <a:rPr lang="en-US" dirty="0"/>
              <a:t>Node of a linked List</a:t>
            </a:r>
          </a:p>
          <a:p>
            <a:r>
              <a:rPr lang="en-US" dirty="0" smtClean="0"/>
              <a:t>Tree’s members</a:t>
            </a:r>
            <a:endParaRPr lang="en-US" dirty="0"/>
          </a:p>
          <a:p>
            <a:pPr lvl="1"/>
            <a:r>
              <a:rPr lang="en-US" b="1" dirty="0" smtClean="0">
                <a:solidFill>
                  <a:srgbClr val="0000FF"/>
                </a:solidFill>
              </a:rPr>
              <a:t>Nodes</a:t>
            </a:r>
            <a:endParaRPr lang="en-US" b="1" dirty="0">
              <a:solidFill>
                <a:srgbClr val="0000FF"/>
              </a:solidFill>
            </a:endParaRPr>
          </a:p>
          <a:p>
            <a:pPr lvl="2"/>
            <a:r>
              <a:rPr lang="en-US" dirty="0" smtClean="0"/>
              <a:t>Node of a tree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6</a:t>
            </a:fld>
            <a:endParaRPr lang="en-US"/>
          </a:p>
        </p:txBody>
      </p:sp>
      <p:grpSp>
        <p:nvGrpSpPr>
          <p:cNvPr id="15" name="Group 51"/>
          <p:cNvGrpSpPr>
            <a:grpSpLocks/>
          </p:cNvGrpSpPr>
          <p:nvPr/>
        </p:nvGrpSpPr>
        <p:grpSpPr bwMode="auto">
          <a:xfrm>
            <a:off x="6190832" y="4752192"/>
            <a:ext cx="2139495" cy="1407838"/>
            <a:chOff x="131762" y="4676775"/>
            <a:chExt cx="2133600" cy="1447800"/>
          </a:xfrm>
        </p:grpSpPr>
        <p:sp>
          <p:nvSpPr>
            <p:cNvPr id="16" name="Oval 27"/>
            <p:cNvSpPr>
              <a:spLocks noChangeArrowheads="1"/>
            </p:cNvSpPr>
            <p:nvPr/>
          </p:nvSpPr>
          <p:spPr bwMode="auto">
            <a:xfrm>
              <a:off x="1046162" y="4676775"/>
              <a:ext cx="304800" cy="30480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Georgia" pitchFamily="18" charset="0"/>
              </a:endParaRPr>
            </a:p>
          </p:txBody>
        </p:sp>
        <p:sp>
          <p:nvSpPr>
            <p:cNvPr id="17" name="Oval 28"/>
            <p:cNvSpPr>
              <a:spLocks noChangeArrowheads="1"/>
            </p:cNvSpPr>
            <p:nvPr/>
          </p:nvSpPr>
          <p:spPr bwMode="auto">
            <a:xfrm>
              <a:off x="588962" y="5210175"/>
              <a:ext cx="304800" cy="30480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Georgia" pitchFamily="18" charset="0"/>
              </a:endParaRPr>
            </a:p>
          </p:txBody>
        </p:sp>
        <p:sp>
          <p:nvSpPr>
            <p:cNvPr id="18" name="Oval 29"/>
            <p:cNvSpPr>
              <a:spLocks noChangeArrowheads="1"/>
            </p:cNvSpPr>
            <p:nvPr/>
          </p:nvSpPr>
          <p:spPr bwMode="auto">
            <a:xfrm>
              <a:off x="131762" y="5743575"/>
              <a:ext cx="304800" cy="30480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Georgia" pitchFamily="18" charset="0"/>
              </a:endParaRPr>
            </a:p>
          </p:txBody>
        </p:sp>
        <p:sp>
          <p:nvSpPr>
            <p:cNvPr id="19" name="Line 30"/>
            <p:cNvSpPr>
              <a:spLocks noChangeShapeType="1"/>
            </p:cNvSpPr>
            <p:nvPr/>
          </p:nvSpPr>
          <p:spPr bwMode="auto">
            <a:xfrm flipH="1">
              <a:off x="817562" y="4905375"/>
              <a:ext cx="304800" cy="3810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0" name="Line 31"/>
            <p:cNvSpPr>
              <a:spLocks noChangeShapeType="1"/>
            </p:cNvSpPr>
            <p:nvPr/>
          </p:nvSpPr>
          <p:spPr bwMode="auto">
            <a:xfrm flipH="1">
              <a:off x="360362" y="5514975"/>
              <a:ext cx="304800" cy="3048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2" name="Oval 32"/>
            <p:cNvSpPr>
              <a:spLocks noChangeArrowheads="1"/>
            </p:cNvSpPr>
            <p:nvPr/>
          </p:nvSpPr>
          <p:spPr bwMode="auto">
            <a:xfrm>
              <a:off x="1503362" y="5210175"/>
              <a:ext cx="304800" cy="30480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Georgia" pitchFamily="18" charset="0"/>
              </a:endParaRPr>
            </a:p>
          </p:txBody>
        </p:sp>
        <p:sp>
          <p:nvSpPr>
            <p:cNvPr id="24" name="Oval 33"/>
            <p:cNvSpPr>
              <a:spLocks noChangeArrowheads="1"/>
            </p:cNvSpPr>
            <p:nvPr/>
          </p:nvSpPr>
          <p:spPr bwMode="auto">
            <a:xfrm>
              <a:off x="1960562" y="5743575"/>
              <a:ext cx="304800" cy="30480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Georgia" pitchFamily="18" charset="0"/>
              </a:endParaRPr>
            </a:p>
          </p:txBody>
        </p:sp>
        <p:sp>
          <p:nvSpPr>
            <p:cNvPr id="25" name="Line 34"/>
            <p:cNvSpPr>
              <a:spLocks noChangeShapeType="1"/>
            </p:cNvSpPr>
            <p:nvPr/>
          </p:nvSpPr>
          <p:spPr bwMode="auto">
            <a:xfrm>
              <a:off x="1312432" y="4968330"/>
              <a:ext cx="228600" cy="2286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6" name="Line 35"/>
            <p:cNvSpPr>
              <a:spLocks noChangeShapeType="1"/>
            </p:cNvSpPr>
            <p:nvPr/>
          </p:nvSpPr>
          <p:spPr bwMode="auto">
            <a:xfrm>
              <a:off x="1731962" y="5461996"/>
              <a:ext cx="304801" cy="3048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7" name="Oval 36"/>
            <p:cNvSpPr>
              <a:spLocks noChangeArrowheads="1"/>
            </p:cNvSpPr>
            <p:nvPr/>
          </p:nvSpPr>
          <p:spPr bwMode="auto">
            <a:xfrm>
              <a:off x="817562" y="5819775"/>
              <a:ext cx="304800" cy="30480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Georgia" pitchFamily="18" charset="0"/>
              </a:endParaRPr>
            </a:p>
          </p:txBody>
        </p:sp>
        <p:sp>
          <p:nvSpPr>
            <p:cNvPr id="28" name="Line 37"/>
            <p:cNvSpPr>
              <a:spLocks noChangeShapeType="1"/>
            </p:cNvSpPr>
            <p:nvPr/>
          </p:nvSpPr>
          <p:spPr bwMode="auto">
            <a:xfrm>
              <a:off x="817562" y="5514975"/>
              <a:ext cx="152400" cy="3048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</p:grpSp>
      <p:grpSp>
        <p:nvGrpSpPr>
          <p:cNvPr id="33" name="Group 49"/>
          <p:cNvGrpSpPr>
            <a:grpSpLocks/>
          </p:cNvGrpSpPr>
          <p:nvPr/>
        </p:nvGrpSpPr>
        <p:grpSpPr bwMode="auto">
          <a:xfrm>
            <a:off x="4295129" y="2686983"/>
            <a:ext cx="4708331" cy="262716"/>
            <a:chOff x="893762" y="2390775"/>
            <a:chExt cx="6705600" cy="533402"/>
          </a:xfrm>
        </p:grpSpPr>
        <p:sp>
          <p:nvSpPr>
            <p:cNvPr id="34" name="Rectangle 3"/>
            <p:cNvSpPr>
              <a:spLocks noChangeArrowheads="1"/>
            </p:cNvSpPr>
            <p:nvPr/>
          </p:nvSpPr>
          <p:spPr bwMode="auto">
            <a:xfrm>
              <a:off x="893762" y="2390775"/>
              <a:ext cx="609600" cy="53340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Georgia" pitchFamily="18" charset="0"/>
              </a:endParaRPr>
            </a:p>
          </p:txBody>
        </p:sp>
        <p:sp>
          <p:nvSpPr>
            <p:cNvPr id="35" name="Rectangle 4"/>
            <p:cNvSpPr>
              <a:spLocks noChangeArrowheads="1"/>
            </p:cNvSpPr>
            <p:nvPr/>
          </p:nvSpPr>
          <p:spPr bwMode="auto">
            <a:xfrm>
              <a:off x="1503362" y="2390775"/>
              <a:ext cx="609600" cy="53340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Georgia" pitchFamily="18" charset="0"/>
              </a:endParaRPr>
            </a:p>
          </p:txBody>
        </p:sp>
        <p:sp>
          <p:nvSpPr>
            <p:cNvPr id="36" name="Rectangle 5"/>
            <p:cNvSpPr>
              <a:spLocks noChangeArrowheads="1"/>
            </p:cNvSpPr>
            <p:nvPr/>
          </p:nvSpPr>
          <p:spPr bwMode="auto">
            <a:xfrm>
              <a:off x="2112963" y="2390777"/>
              <a:ext cx="609600" cy="53340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Georgia" pitchFamily="18" charset="0"/>
              </a:endParaRPr>
            </a:p>
          </p:txBody>
        </p:sp>
        <p:sp>
          <p:nvSpPr>
            <p:cNvPr id="37" name="Rectangle 6"/>
            <p:cNvSpPr>
              <a:spLocks noChangeArrowheads="1"/>
            </p:cNvSpPr>
            <p:nvPr/>
          </p:nvSpPr>
          <p:spPr bwMode="auto">
            <a:xfrm>
              <a:off x="2722562" y="2390775"/>
              <a:ext cx="609600" cy="53340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Georgia" pitchFamily="18" charset="0"/>
              </a:endParaRPr>
            </a:p>
          </p:txBody>
        </p:sp>
        <p:sp>
          <p:nvSpPr>
            <p:cNvPr id="38" name="Rectangle 7"/>
            <p:cNvSpPr>
              <a:spLocks noChangeArrowheads="1"/>
            </p:cNvSpPr>
            <p:nvPr/>
          </p:nvSpPr>
          <p:spPr bwMode="auto">
            <a:xfrm>
              <a:off x="3332162" y="2390775"/>
              <a:ext cx="609600" cy="53340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Georgia" pitchFamily="18" charset="0"/>
              </a:endParaRPr>
            </a:p>
          </p:txBody>
        </p:sp>
        <p:sp>
          <p:nvSpPr>
            <p:cNvPr id="39" name="Rectangle 8"/>
            <p:cNvSpPr>
              <a:spLocks noChangeArrowheads="1"/>
            </p:cNvSpPr>
            <p:nvPr/>
          </p:nvSpPr>
          <p:spPr bwMode="auto">
            <a:xfrm>
              <a:off x="3941762" y="2390775"/>
              <a:ext cx="609600" cy="53340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Georgia" pitchFamily="18" charset="0"/>
              </a:endParaRPr>
            </a:p>
          </p:txBody>
        </p:sp>
        <p:sp>
          <p:nvSpPr>
            <p:cNvPr id="40" name="Rectangle 9"/>
            <p:cNvSpPr>
              <a:spLocks noChangeArrowheads="1"/>
            </p:cNvSpPr>
            <p:nvPr/>
          </p:nvSpPr>
          <p:spPr bwMode="auto">
            <a:xfrm>
              <a:off x="4551362" y="2390775"/>
              <a:ext cx="609600" cy="53340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Georgia" pitchFamily="18" charset="0"/>
              </a:endParaRPr>
            </a:p>
          </p:txBody>
        </p:sp>
        <p:sp>
          <p:nvSpPr>
            <p:cNvPr id="41" name="Rectangle 10"/>
            <p:cNvSpPr>
              <a:spLocks noChangeArrowheads="1"/>
            </p:cNvSpPr>
            <p:nvPr/>
          </p:nvSpPr>
          <p:spPr bwMode="auto">
            <a:xfrm>
              <a:off x="5160962" y="2390775"/>
              <a:ext cx="609600" cy="53340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Georgia" pitchFamily="18" charset="0"/>
              </a:endParaRPr>
            </a:p>
          </p:txBody>
        </p:sp>
        <p:sp>
          <p:nvSpPr>
            <p:cNvPr id="42" name="Rectangle 11"/>
            <p:cNvSpPr>
              <a:spLocks noChangeArrowheads="1"/>
            </p:cNvSpPr>
            <p:nvPr/>
          </p:nvSpPr>
          <p:spPr bwMode="auto">
            <a:xfrm>
              <a:off x="5770562" y="2390775"/>
              <a:ext cx="609600" cy="53340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Georgia" pitchFamily="18" charset="0"/>
              </a:endParaRPr>
            </a:p>
          </p:txBody>
        </p:sp>
        <p:sp>
          <p:nvSpPr>
            <p:cNvPr id="43" name="Rectangle 12"/>
            <p:cNvSpPr>
              <a:spLocks noChangeArrowheads="1"/>
            </p:cNvSpPr>
            <p:nvPr/>
          </p:nvSpPr>
          <p:spPr bwMode="auto">
            <a:xfrm>
              <a:off x="6380162" y="2390775"/>
              <a:ext cx="609600" cy="53340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Georgia" pitchFamily="18" charset="0"/>
              </a:endParaRPr>
            </a:p>
          </p:txBody>
        </p:sp>
        <p:sp>
          <p:nvSpPr>
            <p:cNvPr id="44" name="Rectangle 13"/>
            <p:cNvSpPr>
              <a:spLocks noChangeArrowheads="1"/>
            </p:cNvSpPr>
            <p:nvPr/>
          </p:nvSpPr>
          <p:spPr bwMode="auto">
            <a:xfrm>
              <a:off x="6989762" y="2390775"/>
              <a:ext cx="609600" cy="53340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Georgia" pitchFamily="18" charset="0"/>
              </a:endParaRPr>
            </a:p>
          </p:txBody>
        </p:sp>
      </p:grpSp>
      <p:grpSp>
        <p:nvGrpSpPr>
          <p:cNvPr id="45" name="Group 50"/>
          <p:cNvGrpSpPr>
            <a:grpSpLocks/>
          </p:cNvGrpSpPr>
          <p:nvPr/>
        </p:nvGrpSpPr>
        <p:grpSpPr bwMode="auto">
          <a:xfrm>
            <a:off x="4381393" y="3948234"/>
            <a:ext cx="4622067" cy="303120"/>
            <a:chOff x="893762" y="3609975"/>
            <a:chExt cx="6553200" cy="533400"/>
          </a:xfrm>
        </p:grpSpPr>
        <p:sp>
          <p:nvSpPr>
            <p:cNvPr id="46" name="Rectangle 14"/>
            <p:cNvSpPr>
              <a:spLocks noChangeArrowheads="1"/>
            </p:cNvSpPr>
            <p:nvPr/>
          </p:nvSpPr>
          <p:spPr bwMode="auto">
            <a:xfrm>
              <a:off x="893762" y="3609975"/>
              <a:ext cx="609600" cy="53340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Georgia" pitchFamily="18" charset="0"/>
              </a:endParaRPr>
            </a:p>
          </p:txBody>
        </p:sp>
        <p:sp>
          <p:nvSpPr>
            <p:cNvPr id="47" name="Line 15"/>
            <p:cNvSpPr>
              <a:spLocks noChangeShapeType="1"/>
            </p:cNvSpPr>
            <p:nvPr/>
          </p:nvSpPr>
          <p:spPr bwMode="auto">
            <a:xfrm>
              <a:off x="1503362" y="3914775"/>
              <a:ext cx="3810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48" name="Rectangle 16"/>
            <p:cNvSpPr>
              <a:spLocks noChangeArrowheads="1"/>
            </p:cNvSpPr>
            <p:nvPr/>
          </p:nvSpPr>
          <p:spPr bwMode="auto">
            <a:xfrm>
              <a:off x="1884362" y="3609975"/>
              <a:ext cx="609600" cy="53340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Georgia" pitchFamily="18" charset="0"/>
              </a:endParaRPr>
            </a:p>
          </p:txBody>
        </p:sp>
        <p:sp>
          <p:nvSpPr>
            <p:cNvPr id="49" name="Line 17"/>
            <p:cNvSpPr>
              <a:spLocks noChangeShapeType="1"/>
            </p:cNvSpPr>
            <p:nvPr/>
          </p:nvSpPr>
          <p:spPr bwMode="auto">
            <a:xfrm>
              <a:off x="2493962" y="3914775"/>
              <a:ext cx="3810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50" name="Rectangle 18"/>
            <p:cNvSpPr>
              <a:spLocks noChangeArrowheads="1"/>
            </p:cNvSpPr>
            <p:nvPr/>
          </p:nvSpPr>
          <p:spPr bwMode="auto">
            <a:xfrm>
              <a:off x="2874962" y="3609975"/>
              <a:ext cx="609600" cy="53340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Georgia" pitchFamily="18" charset="0"/>
              </a:endParaRPr>
            </a:p>
          </p:txBody>
        </p:sp>
        <p:sp>
          <p:nvSpPr>
            <p:cNvPr id="51" name="Line 19"/>
            <p:cNvSpPr>
              <a:spLocks noChangeShapeType="1"/>
            </p:cNvSpPr>
            <p:nvPr/>
          </p:nvSpPr>
          <p:spPr bwMode="auto">
            <a:xfrm>
              <a:off x="3484562" y="3914775"/>
              <a:ext cx="3810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52" name="Rectangle 20"/>
            <p:cNvSpPr>
              <a:spLocks noChangeArrowheads="1"/>
            </p:cNvSpPr>
            <p:nvPr/>
          </p:nvSpPr>
          <p:spPr bwMode="auto">
            <a:xfrm>
              <a:off x="3865562" y="3609975"/>
              <a:ext cx="609600" cy="53340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Georgia" pitchFamily="18" charset="0"/>
              </a:endParaRPr>
            </a:p>
          </p:txBody>
        </p:sp>
        <p:sp>
          <p:nvSpPr>
            <p:cNvPr id="53" name="Line 21"/>
            <p:cNvSpPr>
              <a:spLocks noChangeShapeType="1"/>
            </p:cNvSpPr>
            <p:nvPr/>
          </p:nvSpPr>
          <p:spPr bwMode="auto">
            <a:xfrm>
              <a:off x="4475162" y="3914775"/>
              <a:ext cx="3810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54" name="Rectangle 22"/>
            <p:cNvSpPr>
              <a:spLocks noChangeArrowheads="1"/>
            </p:cNvSpPr>
            <p:nvPr/>
          </p:nvSpPr>
          <p:spPr bwMode="auto">
            <a:xfrm>
              <a:off x="4856162" y="3609975"/>
              <a:ext cx="609600" cy="53340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Georgia" pitchFamily="18" charset="0"/>
              </a:endParaRPr>
            </a:p>
          </p:txBody>
        </p:sp>
        <p:sp>
          <p:nvSpPr>
            <p:cNvPr id="55" name="Line 23"/>
            <p:cNvSpPr>
              <a:spLocks noChangeShapeType="1"/>
            </p:cNvSpPr>
            <p:nvPr/>
          </p:nvSpPr>
          <p:spPr bwMode="auto">
            <a:xfrm>
              <a:off x="5465762" y="3914775"/>
              <a:ext cx="3810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56" name="Rectangle 24"/>
            <p:cNvSpPr>
              <a:spLocks noChangeArrowheads="1"/>
            </p:cNvSpPr>
            <p:nvPr/>
          </p:nvSpPr>
          <p:spPr bwMode="auto">
            <a:xfrm>
              <a:off x="5846762" y="3609975"/>
              <a:ext cx="609600" cy="53340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Georgia" pitchFamily="18" charset="0"/>
              </a:endParaRPr>
            </a:p>
          </p:txBody>
        </p:sp>
        <p:sp>
          <p:nvSpPr>
            <p:cNvPr id="57" name="Line 25"/>
            <p:cNvSpPr>
              <a:spLocks noChangeShapeType="1"/>
            </p:cNvSpPr>
            <p:nvPr/>
          </p:nvSpPr>
          <p:spPr bwMode="auto">
            <a:xfrm>
              <a:off x="6456362" y="3914775"/>
              <a:ext cx="3810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58" name="Rectangle 26"/>
            <p:cNvSpPr>
              <a:spLocks noChangeArrowheads="1"/>
            </p:cNvSpPr>
            <p:nvPr/>
          </p:nvSpPr>
          <p:spPr bwMode="auto">
            <a:xfrm>
              <a:off x="6837362" y="3609975"/>
              <a:ext cx="609600" cy="53340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Georgia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307846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Trees</a:t>
            </a:r>
            <a:r>
              <a:rPr lang="en-US" dirty="0" smtClean="0"/>
              <a:t> - </a:t>
            </a:r>
            <a:r>
              <a:rPr lang="en-US" dirty="0" smtClean="0">
                <a:solidFill>
                  <a:srgbClr val="006600"/>
                </a:solidFill>
              </a:rPr>
              <a:t>Introduction</a:t>
            </a:r>
            <a:endParaRPr lang="en-US" dirty="0">
              <a:solidFill>
                <a:srgbClr val="0066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Relationship</a:t>
            </a:r>
          </a:p>
          <a:p>
            <a:pPr lvl="1"/>
            <a:r>
              <a:rPr lang="en-US" dirty="0" smtClean="0"/>
              <a:t>Arrays</a:t>
            </a:r>
            <a:endParaRPr lang="en-US" dirty="0"/>
          </a:p>
          <a:p>
            <a:pPr lvl="2"/>
            <a:r>
              <a:rPr lang="en-US" dirty="0" smtClean="0"/>
              <a:t>Predecessor - Successor</a:t>
            </a:r>
            <a:endParaRPr lang="en-US" dirty="0"/>
          </a:p>
          <a:p>
            <a:pPr lvl="1"/>
            <a:r>
              <a:rPr lang="en-US" dirty="0" smtClean="0"/>
              <a:t>Linked List</a:t>
            </a:r>
            <a:endParaRPr lang="en-US" dirty="0"/>
          </a:p>
          <a:p>
            <a:pPr lvl="2"/>
            <a:r>
              <a:rPr lang="en-US" dirty="0"/>
              <a:t>Predecessor - Successor</a:t>
            </a:r>
          </a:p>
          <a:p>
            <a:pPr lvl="1"/>
            <a:r>
              <a:rPr lang="en-US" dirty="0" smtClean="0"/>
              <a:t>Tree</a:t>
            </a:r>
            <a:endParaRPr lang="en-US" dirty="0"/>
          </a:p>
          <a:p>
            <a:pPr lvl="2"/>
            <a:r>
              <a:rPr lang="en-US" b="1" dirty="0" smtClean="0">
                <a:solidFill>
                  <a:srgbClr val="0000FF"/>
                </a:solidFill>
              </a:rPr>
              <a:t>Parent - Child</a:t>
            </a:r>
            <a:endParaRPr lang="en-US" b="1" dirty="0">
              <a:solidFill>
                <a:srgbClr val="0000FF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7</a:t>
            </a:fld>
            <a:endParaRPr lang="en-US"/>
          </a:p>
        </p:txBody>
      </p:sp>
      <p:grpSp>
        <p:nvGrpSpPr>
          <p:cNvPr id="15" name="Group 51"/>
          <p:cNvGrpSpPr>
            <a:grpSpLocks/>
          </p:cNvGrpSpPr>
          <p:nvPr/>
        </p:nvGrpSpPr>
        <p:grpSpPr bwMode="auto">
          <a:xfrm>
            <a:off x="6190832" y="4565928"/>
            <a:ext cx="2139495" cy="1407838"/>
            <a:chOff x="131762" y="4676775"/>
            <a:chExt cx="2133600" cy="1447800"/>
          </a:xfrm>
        </p:grpSpPr>
        <p:sp>
          <p:nvSpPr>
            <p:cNvPr id="16" name="Oval 27"/>
            <p:cNvSpPr>
              <a:spLocks noChangeArrowheads="1"/>
            </p:cNvSpPr>
            <p:nvPr/>
          </p:nvSpPr>
          <p:spPr bwMode="auto">
            <a:xfrm>
              <a:off x="1046162" y="4676775"/>
              <a:ext cx="304800" cy="30480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Georgia" pitchFamily="18" charset="0"/>
              </a:endParaRPr>
            </a:p>
          </p:txBody>
        </p:sp>
        <p:sp>
          <p:nvSpPr>
            <p:cNvPr id="17" name="Oval 28"/>
            <p:cNvSpPr>
              <a:spLocks noChangeArrowheads="1"/>
            </p:cNvSpPr>
            <p:nvPr/>
          </p:nvSpPr>
          <p:spPr bwMode="auto">
            <a:xfrm>
              <a:off x="588962" y="5210175"/>
              <a:ext cx="304800" cy="30480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Georgia" pitchFamily="18" charset="0"/>
              </a:endParaRPr>
            </a:p>
          </p:txBody>
        </p:sp>
        <p:sp>
          <p:nvSpPr>
            <p:cNvPr id="18" name="Oval 29"/>
            <p:cNvSpPr>
              <a:spLocks noChangeArrowheads="1"/>
            </p:cNvSpPr>
            <p:nvPr/>
          </p:nvSpPr>
          <p:spPr bwMode="auto">
            <a:xfrm>
              <a:off x="131762" y="5743575"/>
              <a:ext cx="304800" cy="30480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Georgia" pitchFamily="18" charset="0"/>
              </a:endParaRPr>
            </a:p>
          </p:txBody>
        </p:sp>
        <p:sp>
          <p:nvSpPr>
            <p:cNvPr id="19" name="Line 30"/>
            <p:cNvSpPr>
              <a:spLocks noChangeShapeType="1"/>
            </p:cNvSpPr>
            <p:nvPr/>
          </p:nvSpPr>
          <p:spPr bwMode="auto">
            <a:xfrm flipH="1">
              <a:off x="817562" y="4905375"/>
              <a:ext cx="304800" cy="3810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0" name="Line 31"/>
            <p:cNvSpPr>
              <a:spLocks noChangeShapeType="1"/>
            </p:cNvSpPr>
            <p:nvPr/>
          </p:nvSpPr>
          <p:spPr bwMode="auto">
            <a:xfrm flipH="1">
              <a:off x="360362" y="5514975"/>
              <a:ext cx="304800" cy="3048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2" name="Oval 32"/>
            <p:cNvSpPr>
              <a:spLocks noChangeArrowheads="1"/>
            </p:cNvSpPr>
            <p:nvPr/>
          </p:nvSpPr>
          <p:spPr bwMode="auto">
            <a:xfrm>
              <a:off x="1503362" y="5210175"/>
              <a:ext cx="304800" cy="30480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Georgia" pitchFamily="18" charset="0"/>
              </a:endParaRPr>
            </a:p>
          </p:txBody>
        </p:sp>
        <p:sp>
          <p:nvSpPr>
            <p:cNvPr id="24" name="Oval 33"/>
            <p:cNvSpPr>
              <a:spLocks noChangeArrowheads="1"/>
            </p:cNvSpPr>
            <p:nvPr/>
          </p:nvSpPr>
          <p:spPr bwMode="auto">
            <a:xfrm>
              <a:off x="1960562" y="5743575"/>
              <a:ext cx="304800" cy="30480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Georgia" pitchFamily="18" charset="0"/>
              </a:endParaRPr>
            </a:p>
          </p:txBody>
        </p:sp>
        <p:sp>
          <p:nvSpPr>
            <p:cNvPr id="25" name="Line 34"/>
            <p:cNvSpPr>
              <a:spLocks noChangeShapeType="1"/>
            </p:cNvSpPr>
            <p:nvPr/>
          </p:nvSpPr>
          <p:spPr bwMode="auto">
            <a:xfrm>
              <a:off x="1312432" y="4968330"/>
              <a:ext cx="228600" cy="2286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6" name="Line 35"/>
            <p:cNvSpPr>
              <a:spLocks noChangeShapeType="1"/>
            </p:cNvSpPr>
            <p:nvPr/>
          </p:nvSpPr>
          <p:spPr bwMode="auto">
            <a:xfrm>
              <a:off x="1731962" y="5461996"/>
              <a:ext cx="304801" cy="3048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7" name="Oval 36"/>
            <p:cNvSpPr>
              <a:spLocks noChangeArrowheads="1"/>
            </p:cNvSpPr>
            <p:nvPr/>
          </p:nvSpPr>
          <p:spPr bwMode="auto">
            <a:xfrm>
              <a:off x="817562" y="5819775"/>
              <a:ext cx="304800" cy="30480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Georgia" pitchFamily="18" charset="0"/>
              </a:endParaRPr>
            </a:p>
          </p:txBody>
        </p:sp>
        <p:sp>
          <p:nvSpPr>
            <p:cNvPr id="28" name="Line 37"/>
            <p:cNvSpPr>
              <a:spLocks noChangeShapeType="1"/>
            </p:cNvSpPr>
            <p:nvPr/>
          </p:nvSpPr>
          <p:spPr bwMode="auto">
            <a:xfrm>
              <a:off x="817562" y="5514975"/>
              <a:ext cx="152400" cy="3048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</p:grpSp>
      <p:grpSp>
        <p:nvGrpSpPr>
          <p:cNvPr id="33" name="Group 49"/>
          <p:cNvGrpSpPr>
            <a:grpSpLocks/>
          </p:cNvGrpSpPr>
          <p:nvPr/>
        </p:nvGrpSpPr>
        <p:grpSpPr bwMode="auto">
          <a:xfrm>
            <a:off x="4261263" y="2754715"/>
            <a:ext cx="4708331" cy="262716"/>
            <a:chOff x="893762" y="2390775"/>
            <a:chExt cx="6705600" cy="533402"/>
          </a:xfrm>
        </p:grpSpPr>
        <p:sp>
          <p:nvSpPr>
            <p:cNvPr id="34" name="Rectangle 3"/>
            <p:cNvSpPr>
              <a:spLocks noChangeArrowheads="1"/>
            </p:cNvSpPr>
            <p:nvPr/>
          </p:nvSpPr>
          <p:spPr bwMode="auto">
            <a:xfrm>
              <a:off x="893762" y="2390775"/>
              <a:ext cx="609600" cy="53340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Georgia" pitchFamily="18" charset="0"/>
              </a:endParaRPr>
            </a:p>
          </p:txBody>
        </p:sp>
        <p:sp>
          <p:nvSpPr>
            <p:cNvPr id="35" name="Rectangle 4"/>
            <p:cNvSpPr>
              <a:spLocks noChangeArrowheads="1"/>
            </p:cNvSpPr>
            <p:nvPr/>
          </p:nvSpPr>
          <p:spPr bwMode="auto">
            <a:xfrm>
              <a:off x="1503362" y="2390775"/>
              <a:ext cx="609600" cy="53340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Georgia" pitchFamily="18" charset="0"/>
              </a:endParaRPr>
            </a:p>
          </p:txBody>
        </p:sp>
        <p:sp>
          <p:nvSpPr>
            <p:cNvPr id="36" name="Rectangle 5"/>
            <p:cNvSpPr>
              <a:spLocks noChangeArrowheads="1"/>
            </p:cNvSpPr>
            <p:nvPr/>
          </p:nvSpPr>
          <p:spPr bwMode="auto">
            <a:xfrm>
              <a:off x="2112963" y="2390777"/>
              <a:ext cx="609600" cy="53340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Georgia" pitchFamily="18" charset="0"/>
              </a:endParaRPr>
            </a:p>
          </p:txBody>
        </p:sp>
        <p:sp>
          <p:nvSpPr>
            <p:cNvPr id="37" name="Rectangle 6"/>
            <p:cNvSpPr>
              <a:spLocks noChangeArrowheads="1"/>
            </p:cNvSpPr>
            <p:nvPr/>
          </p:nvSpPr>
          <p:spPr bwMode="auto">
            <a:xfrm>
              <a:off x="2722562" y="2390775"/>
              <a:ext cx="609600" cy="53340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Georgia" pitchFamily="18" charset="0"/>
              </a:endParaRPr>
            </a:p>
          </p:txBody>
        </p:sp>
        <p:sp>
          <p:nvSpPr>
            <p:cNvPr id="38" name="Rectangle 7"/>
            <p:cNvSpPr>
              <a:spLocks noChangeArrowheads="1"/>
            </p:cNvSpPr>
            <p:nvPr/>
          </p:nvSpPr>
          <p:spPr bwMode="auto">
            <a:xfrm>
              <a:off x="3332162" y="2390775"/>
              <a:ext cx="609600" cy="53340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Georgia" pitchFamily="18" charset="0"/>
              </a:endParaRPr>
            </a:p>
          </p:txBody>
        </p:sp>
        <p:sp>
          <p:nvSpPr>
            <p:cNvPr id="39" name="Rectangle 8"/>
            <p:cNvSpPr>
              <a:spLocks noChangeArrowheads="1"/>
            </p:cNvSpPr>
            <p:nvPr/>
          </p:nvSpPr>
          <p:spPr bwMode="auto">
            <a:xfrm>
              <a:off x="3941762" y="2390775"/>
              <a:ext cx="609600" cy="53340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Georgia" pitchFamily="18" charset="0"/>
              </a:endParaRPr>
            </a:p>
          </p:txBody>
        </p:sp>
        <p:sp>
          <p:nvSpPr>
            <p:cNvPr id="40" name="Rectangle 9"/>
            <p:cNvSpPr>
              <a:spLocks noChangeArrowheads="1"/>
            </p:cNvSpPr>
            <p:nvPr/>
          </p:nvSpPr>
          <p:spPr bwMode="auto">
            <a:xfrm>
              <a:off x="4551362" y="2390775"/>
              <a:ext cx="609600" cy="53340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Georgia" pitchFamily="18" charset="0"/>
              </a:endParaRPr>
            </a:p>
          </p:txBody>
        </p:sp>
        <p:sp>
          <p:nvSpPr>
            <p:cNvPr id="41" name="Rectangle 10"/>
            <p:cNvSpPr>
              <a:spLocks noChangeArrowheads="1"/>
            </p:cNvSpPr>
            <p:nvPr/>
          </p:nvSpPr>
          <p:spPr bwMode="auto">
            <a:xfrm>
              <a:off x="5160962" y="2390775"/>
              <a:ext cx="609600" cy="53340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Georgia" pitchFamily="18" charset="0"/>
              </a:endParaRPr>
            </a:p>
          </p:txBody>
        </p:sp>
        <p:sp>
          <p:nvSpPr>
            <p:cNvPr id="42" name="Rectangle 11"/>
            <p:cNvSpPr>
              <a:spLocks noChangeArrowheads="1"/>
            </p:cNvSpPr>
            <p:nvPr/>
          </p:nvSpPr>
          <p:spPr bwMode="auto">
            <a:xfrm>
              <a:off x="5770562" y="2390775"/>
              <a:ext cx="609600" cy="53340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Georgia" pitchFamily="18" charset="0"/>
              </a:endParaRPr>
            </a:p>
          </p:txBody>
        </p:sp>
        <p:sp>
          <p:nvSpPr>
            <p:cNvPr id="43" name="Rectangle 12"/>
            <p:cNvSpPr>
              <a:spLocks noChangeArrowheads="1"/>
            </p:cNvSpPr>
            <p:nvPr/>
          </p:nvSpPr>
          <p:spPr bwMode="auto">
            <a:xfrm>
              <a:off x="6380162" y="2390775"/>
              <a:ext cx="609600" cy="53340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Georgia" pitchFamily="18" charset="0"/>
              </a:endParaRPr>
            </a:p>
          </p:txBody>
        </p:sp>
        <p:sp>
          <p:nvSpPr>
            <p:cNvPr id="44" name="Rectangle 13"/>
            <p:cNvSpPr>
              <a:spLocks noChangeArrowheads="1"/>
            </p:cNvSpPr>
            <p:nvPr/>
          </p:nvSpPr>
          <p:spPr bwMode="auto">
            <a:xfrm>
              <a:off x="6989762" y="2390775"/>
              <a:ext cx="609600" cy="53340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Georgia" pitchFamily="18" charset="0"/>
              </a:endParaRPr>
            </a:p>
          </p:txBody>
        </p:sp>
      </p:grpSp>
      <p:grpSp>
        <p:nvGrpSpPr>
          <p:cNvPr id="45" name="Group 50"/>
          <p:cNvGrpSpPr>
            <a:grpSpLocks/>
          </p:cNvGrpSpPr>
          <p:nvPr/>
        </p:nvGrpSpPr>
        <p:grpSpPr bwMode="auto">
          <a:xfrm>
            <a:off x="4279795" y="3558773"/>
            <a:ext cx="4622067" cy="303120"/>
            <a:chOff x="893762" y="3609975"/>
            <a:chExt cx="6553200" cy="533400"/>
          </a:xfrm>
        </p:grpSpPr>
        <p:sp>
          <p:nvSpPr>
            <p:cNvPr id="46" name="Rectangle 14"/>
            <p:cNvSpPr>
              <a:spLocks noChangeArrowheads="1"/>
            </p:cNvSpPr>
            <p:nvPr/>
          </p:nvSpPr>
          <p:spPr bwMode="auto">
            <a:xfrm>
              <a:off x="893762" y="3609975"/>
              <a:ext cx="609600" cy="53340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Georgia" pitchFamily="18" charset="0"/>
              </a:endParaRPr>
            </a:p>
          </p:txBody>
        </p:sp>
        <p:sp>
          <p:nvSpPr>
            <p:cNvPr id="47" name="Line 15"/>
            <p:cNvSpPr>
              <a:spLocks noChangeShapeType="1"/>
            </p:cNvSpPr>
            <p:nvPr/>
          </p:nvSpPr>
          <p:spPr bwMode="auto">
            <a:xfrm>
              <a:off x="1503362" y="3914775"/>
              <a:ext cx="3810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48" name="Rectangle 16"/>
            <p:cNvSpPr>
              <a:spLocks noChangeArrowheads="1"/>
            </p:cNvSpPr>
            <p:nvPr/>
          </p:nvSpPr>
          <p:spPr bwMode="auto">
            <a:xfrm>
              <a:off x="1884362" y="3609975"/>
              <a:ext cx="609600" cy="53340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Georgia" pitchFamily="18" charset="0"/>
              </a:endParaRPr>
            </a:p>
          </p:txBody>
        </p:sp>
        <p:sp>
          <p:nvSpPr>
            <p:cNvPr id="49" name="Line 17"/>
            <p:cNvSpPr>
              <a:spLocks noChangeShapeType="1"/>
            </p:cNvSpPr>
            <p:nvPr/>
          </p:nvSpPr>
          <p:spPr bwMode="auto">
            <a:xfrm>
              <a:off x="2493962" y="3914775"/>
              <a:ext cx="3810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50" name="Rectangle 18"/>
            <p:cNvSpPr>
              <a:spLocks noChangeArrowheads="1"/>
            </p:cNvSpPr>
            <p:nvPr/>
          </p:nvSpPr>
          <p:spPr bwMode="auto">
            <a:xfrm>
              <a:off x="2874962" y="3609975"/>
              <a:ext cx="609600" cy="53340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Georgia" pitchFamily="18" charset="0"/>
              </a:endParaRPr>
            </a:p>
          </p:txBody>
        </p:sp>
        <p:sp>
          <p:nvSpPr>
            <p:cNvPr id="51" name="Line 19"/>
            <p:cNvSpPr>
              <a:spLocks noChangeShapeType="1"/>
            </p:cNvSpPr>
            <p:nvPr/>
          </p:nvSpPr>
          <p:spPr bwMode="auto">
            <a:xfrm>
              <a:off x="3484562" y="3914775"/>
              <a:ext cx="3810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52" name="Rectangle 20"/>
            <p:cNvSpPr>
              <a:spLocks noChangeArrowheads="1"/>
            </p:cNvSpPr>
            <p:nvPr/>
          </p:nvSpPr>
          <p:spPr bwMode="auto">
            <a:xfrm>
              <a:off x="3865562" y="3609975"/>
              <a:ext cx="609600" cy="53340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Georgia" pitchFamily="18" charset="0"/>
              </a:endParaRPr>
            </a:p>
          </p:txBody>
        </p:sp>
        <p:sp>
          <p:nvSpPr>
            <p:cNvPr id="53" name="Line 21"/>
            <p:cNvSpPr>
              <a:spLocks noChangeShapeType="1"/>
            </p:cNvSpPr>
            <p:nvPr/>
          </p:nvSpPr>
          <p:spPr bwMode="auto">
            <a:xfrm>
              <a:off x="4475162" y="3914775"/>
              <a:ext cx="3810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54" name="Rectangle 22"/>
            <p:cNvSpPr>
              <a:spLocks noChangeArrowheads="1"/>
            </p:cNvSpPr>
            <p:nvPr/>
          </p:nvSpPr>
          <p:spPr bwMode="auto">
            <a:xfrm>
              <a:off x="4856162" y="3609975"/>
              <a:ext cx="609600" cy="53340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Georgia" pitchFamily="18" charset="0"/>
              </a:endParaRPr>
            </a:p>
          </p:txBody>
        </p:sp>
        <p:sp>
          <p:nvSpPr>
            <p:cNvPr id="55" name="Line 23"/>
            <p:cNvSpPr>
              <a:spLocks noChangeShapeType="1"/>
            </p:cNvSpPr>
            <p:nvPr/>
          </p:nvSpPr>
          <p:spPr bwMode="auto">
            <a:xfrm>
              <a:off x="5465762" y="3914775"/>
              <a:ext cx="3810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56" name="Rectangle 24"/>
            <p:cNvSpPr>
              <a:spLocks noChangeArrowheads="1"/>
            </p:cNvSpPr>
            <p:nvPr/>
          </p:nvSpPr>
          <p:spPr bwMode="auto">
            <a:xfrm>
              <a:off x="5846762" y="3609975"/>
              <a:ext cx="609600" cy="53340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Georgia" pitchFamily="18" charset="0"/>
              </a:endParaRPr>
            </a:p>
          </p:txBody>
        </p:sp>
        <p:sp>
          <p:nvSpPr>
            <p:cNvPr id="57" name="Line 25"/>
            <p:cNvSpPr>
              <a:spLocks noChangeShapeType="1"/>
            </p:cNvSpPr>
            <p:nvPr/>
          </p:nvSpPr>
          <p:spPr bwMode="auto">
            <a:xfrm>
              <a:off x="6456362" y="3914775"/>
              <a:ext cx="3810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58" name="Rectangle 26"/>
            <p:cNvSpPr>
              <a:spLocks noChangeArrowheads="1"/>
            </p:cNvSpPr>
            <p:nvPr/>
          </p:nvSpPr>
          <p:spPr bwMode="auto">
            <a:xfrm>
              <a:off x="6837362" y="3609975"/>
              <a:ext cx="609600" cy="53340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Georgia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594490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Trees</a:t>
            </a:r>
            <a:r>
              <a:rPr lang="en-US" dirty="0" smtClean="0"/>
              <a:t> - </a:t>
            </a:r>
            <a:r>
              <a:rPr lang="en-US" dirty="0" smtClean="0">
                <a:solidFill>
                  <a:srgbClr val="006600"/>
                </a:solidFill>
              </a:rPr>
              <a:t>Introduction</a:t>
            </a:r>
            <a:endParaRPr lang="en-US" dirty="0">
              <a:solidFill>
                <a:srgbClr val="0066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65162" y="2156535"/>
            <a:ext cx="4714517" cy="4020428"/>
          </a:xfrm>
        </p:spPr>
        <p:txBody>
          <a:bodyPr>
            <a:normAutofit fontScale="85000" lnSpcReduction="20000"/>
          </a:bodyPr>
          <a:lstStyle/>
          <a:p>
            <a:r>
              <a:rPr lang="en-US" sz="3800" b="1" dirty="0"/>
              <a:t>Size Measurement</a:t>
            </a:r>
            <a:endParaRPr lang="en-US" sz="3800" b="1" dirty="0" smtClean="0"/>
          </a:p>
          <a:p>
            <a:pPr lvl="1"/>
            <a:r>
              <a:rPr lang="en-US" dirty="0" smtClean="0"/>
              <a:t>Arrays</a:t>
            </a:r>
            <a:endParaRPr lang="en-US" dirty="0"/>
          </a:p>
          <a:p>
            <a:pPr lvl="2"/>
            <a:r>
              <a:rPr lang="en-US" dirty="0" smtClean="0"/>
              <a:t>Length of array</a:t>
            </a:r>
          </a:p>
          <a:p>
            <a:pPr lvl="2"/>
            <a:r>
              <a:rPr lang="en-US" dirty="0" smtClean="0"/>
              <a:t># of elements i.e. </a:t>
            </a:r>
            <a:r>
              <a:rPr lang="en-US" b="1" dirty="0">
                <a:solidFill>
                  <a:srgbClr val="006600"/>
                </a:solidFill>
              </a:rPr>
              <a:t>11</a:t>
            </a:r>
          </a:p>
          <a:p>
            <a:pPr lvl="1"/>
            <a:r>
              <a:rPr lang="en-US" dirty="0" smtClean="0"/>
              <a:t>Linked List</a:t>
            </a:r>
            <a:endParaRPr lang="en-US" dirty="0"/>
          </a:p>
          <a:p>
            <a:pPr lvl="2"/>
            <a:r>
              <a:rPr lang="en-US" dirty="0"/>
              <a:t>Length of </a:t>
            </a:r>
            <a:r>
              <a:rPr lang="en-US" dirty="0" smtClean="0"/>
              <a:t>linked list</a:t>
            </a:r>
            <a:endParaRPr lang="en-US" dirty="0"/>
          </a:p>
          <a:p>
            <a:pPr lvl="2"/>
            <a:r>
              <a:rPr lang="en-US" dirty="0"/>
              <a:t># of </a:t>
            </a:r>
            <a:r>
              <a:rPr lang="en-US" dirty="0" smtClean="0"/>
              <a:t>nodes </a:t>
            </a:r>
            <a:r>
              <a:rPr lang="en-US" dirty="0"/>
              <a:t>i.e. </a:t>
            </a:r>
            <a:r>
              <a:rPr lang="en-US" b="1" dirty="0">
                <a:solidFill>
                  <a:srgbClr val="006600"/>
                </a:solidFill>
              </a:rPr>
              <a:t>7</a:t>
            </a:r>
          </a:p>
          <a:p>
            <a:pPr lvl="1"/>
            <a:r>
              <a:rPr lang="en-US" dirty="0" smtClean="0"/>
              <a:t>Tree</a:t>
            </a:r>
            <a:endParaRPr lang="en-US" dirty="0"/>
          </a:p>
          <a:p>
            <a:pPr lvl="2"/>
            <a:r>
              <a:rPr lang="en-US" b="1" dirty="0" smtClean="0">
                <a:solidFill>
                  <a:srgbClr val="0000FF"/>
                </a:solidFill>
              </a:rPr>
              <a:t>Height</a:t>
            </a:r>
            <a:r>
              <a:rPr lang="en-US" dirty="0" smtClean="0"/>
              <a:t> or </a:t>
            </a:r>
            <a:r>
              <a:rPr lang="en-US" dirty="0" smtClean="0">
                <a:solidFill>
                  <a:srgbClr val="0000FF"/>
                </a:solidFill>
              </a:rPr>
              <a:t>Depth</a:t>
            </a:r>
            <a:r>
              <a:rPr lang="en-US" dirty="0" smtClean="0"/>
              <a:t> of Tree</a:t>
            </a:r>
            <a:endParaRPr lang="en-US" dirty="0"/>
          </a:p>
          <a:p>
            <a:pPr lvl="2"/>
            <a:r>
              <a:rPr lang="en-US" dirty="0" smtClean="0"/>
              <a:t># of </a:t>
            </a:r>
            <a:r>
              <a:rPr lang="en-US" b="1" dirty="0" smtClean="0">
                <a:solidFill>
                  <a:srgbClr val="006600"/>
                </a:solidFill>
              </a:rPr>
              <a:t>edges</a:t>
            </a:r>
            <a:r>
              <a:rPr lang="en-US" dirty="0" smtClean="0"/>
              <a:t> along </a:t>
            </a:r>
            <a:r>
              <a:rPr lang="en-US" b="1" dirty="0">
                <a:solidFill>
                  <a:srgbClr val="006600"/>
                </a:solidFill>
              </a:rPr>
              <a:t>longest path </a:t>
            </a:r>
            <a:r>
              <a:rPr lang="en-US" dirty="0"/>
              <a:t>from the root to a leaf in that </a:t>
            </a:r>
            <a:r>
              <a:rPr lang="en-US" dirty="0" smtClean="0"/>
              <a:t>tree</a:t>
            </a:r>
          </a:p>
          <a:p>
            <a:pPr lvl="2"/>
            <a:r>
              <a:rPr lang="en-US" dirty="0"/>
              <a:t>Tree with one </a:t>
            </a:r>
            <a:r>
              <a:rPr lang="en-US" dirty="0" smtClean="0"/>
              <a:t>node has height </a:t>
            </a:r>
            <a:r>
              <a:rPr lang="en-US" b="1" dirty="0" smtClean="0">
                <a:solidFill>
                  <a:srgbClr val="0000FF"/>
                </a:solidFill>
              </a:rPr>
              <a:t>0</a:t>
            </a:r>
            <a:endParaRPr lang="en-US" b="1" dirty="0">
              <a:solidFill>
                <a:srgbClr val="0000FF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8</a:t>
            </a:fld>
            <a:endParaRPr lang="en-US"/>
          </a:p>
        </p:txBody>
      </p:sp>
      <p:grpSp>
        <p:nvGrpSpPr>
          <p:cNvPr id="33" name="Group 49"/>
          <p:cNvGrpSpPr>
            <a:grpSpLocks/>
          </p:cNvGrpSpPr>
          <p:nvPr/>
        </p:nvGrpSpPr>
        <p:grpSpPr bwMode="auto">
          <a:xfrm>
            <a:off x="4261263" y="2551519"/>
            <a:ext cx="4708331" cy="262716"/>
            <a:chOff x="893762" y="2390775"/>
            <a:chExt cx="6705600" cy="533402"/>
          </a:xfrm>
        </p:grpSpPr>
        <p:sp>
          <p:nvSpPr>
            <p:cNvPr id="34" name="Rectangle 3"/>
            <p:cNvSpPr>
              <a:spLocks noChangeArrowheads="1"/>
            </p:cNvSpPr>
            <p:nvPr/>
          </p:nvSpPr>
          <p:spPr bwMode="auto">
            <a:xfrm>
              <a:off x="893762" y="2390775"/>
              <a:ext cx="609600" cy="53340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Georgia" pitchFamily="18" charset="0"/>
              </a:endParaRPr>
            </a:p>
          </p:txBody>
        </p:sp>
        <p:sp>
          <p:nvSpPr>
            <p:cNvPr id="35" name="Rectangle 4"/>
            <p:cNvSpPr>
              <a:spLocks noChangeArrowheads="1"/>
            </p:cNvSpPr>
            <p:nvPr/>
          </p:nvSpPr>
          <p:spPr bwMode="auto">
            <a:xfrm>
              <a:off x="1503362" y="2390775"/>
              <a:ext cx="609600" cy="53340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Georgia" pitchFamily="18" charset="0"/>
              </a:endParaRPr>
            </a:p>
          </p:txBody>
        </p:sp>
        <p:sp>
          <p:nvSpPr>
            <p:cNvPr id="36" name="Rectangle 5"/>
            <p:cNvSpPr>
              <a:spLocks noChangeArrowheads="1"/>
            </p:cNvSpPr>
            <p:nvPr/>
          </p:nvSpPr>
          <p:spPr bwMode="auto">
            <a:xfrm>
              <a:off x="2112963" y="2390777"/>
              <a:ext cx="609600" cy="53340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Georgia" pitchFamily="18" charset="0"/>
              </a:endParaRPr>
            </a:p>
          </p:txBody>
        </p:sp>
        <p:sp>
          <p:nvSpPr>
            <p:cNvPr id="37" name="Rectangle 6"/>
            <p:cNvSpPr>
              <a:spLocks noChangeArrowheads="1"/>
            </p:cNvSpPr>
            <p:nvPr/>
          </p:nvSpPr>
          <p:spPr bwMode="auto">
            <a:xfrm>
              <a:off x="2722562" y="2390775"/>
              <a:ext cx="609600" cy="53340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Georgia" pitchFamily="18" charset="0"/>
              </a:endParaRPr>
            </a:p>
          </p:txBody>
        </p:sp>
        <p:sp>
          <p:nvSpPr>
            <p:cNvPr id="38" name="Rectangle 7"/>
            <p:cNvSpPr>
              <a:spLocks noChangeArrowheads="1"/>
            </p:cNvSpPr>
            <p:nvPr/>
          </p:nvSpPr>
          <p:spPr bwMode="auto">
            <a:xfrm>
              <a:off x="3332162" y="2390775"/>
              <a:ext cx="609600" cy="53340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Georgia" pitchFamily="18" charset="0"/>
              </a:endParaRPr>
            </a:p>
          </p:txBody>
        </p:sp>
        <p:sp>
          <p:nvSpPr>
            <p:cNvPr id="39" name="Rectangle 8"/>
            <p:cNvSpPr>
              <a:spLocks noChangeArrowheads="1"/>
            </p:cNvSpPr>
            <p:nvPr/>
          </p:nvSpPr>
          <p:spPr bwMode="auto">
            <a:xfrm>
              <a:off x="3941762" y="2390775"/>
              <a:ext cx="609600" cy="53340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Georgia" pitchFamily="18" charset="0"/>
              </a:endParaRPr>
            </a:p>
          </p:txBody>
        </p:sp>
        <p:sp>
          <p:nvSpPr>
            <p:cNvPr id="40" name="Rectangle 9"/>
            <p:cNvSpPr>
              <a:spLocks noChangeArrowheads="1"/>
            </p:cNvSpPr>
            <p:nvPr/>
          </p:nvSpPr>
          <p:spPr bwMode="auto">
            <a:xfrm>
              <a:off x="4551362" y="2390775"/>
              <a:ext cx="609600" cy="53340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Georgia" pitchFamily="18" charset="0"/>
              </a:endParaRPr>
            </a:p>
          </p:txBody>
        </p:sp>
        <p:sp>
          <p:nvSpPr>
            <p:cNvPr id="41" name="Rectangle 10"/>
            <p:cNvSpPr>
              <a:spLocks noChangeArrowheads="1"/>
            </p:cNvSpPr>
            <p:nvPr/>
          </p:nvSpPr>
          <p:spPr bwMode="auto">
            <a:xfrm>
              <a:off x="5160962" y="2390775"/>
              <a:ext cx="609600" cy="53340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Georgia" pitchFamily="18" charset="0"/>
              </a:endParaRPr>
            </a:p>
          </p:txBody>
        </p:sp>
        <p:sp>
          <p:nvSpPr>
            <p:cNvPr id="42" name="Rectangle 11"/>
            <p:cNvSpPr>
              <a:spLocks noChangeArrowheads="1"/>
            </p:cNvSpPr>
            <p:nvPr/>
          </p:nvSpPr>
          <p:spPr bwMode="auto">
            <a:xfrm>
              <a:off x="5770562" y="2390775"/>
              <a:ext cx="609600" cy="53340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Georgia" pitchFamily="18" charset="0"/>
              </a:endParaRPr>
            </a:p>
          </p:txBody>
        </p:sp>
        <p:sp>
          <p:nvSpPr>
            <p:cNvPr id="43" name="Rectangle 12"/>
            <p:cNvSpPr>
              <a:spLocks noChangeArrowheads="1"/>
            </p:cNvSpPr>
            <p:nvPr/>
          </p:nvSpPr>
          <p:spPr bwMode="auto">
            <a:xfrm>
              <a:off x="6380162" y="2390775"/>
              <a:ext cx="609600" cy="53340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Georgia" pitchFamily="18" charset="0"/>
              </a:endParaRPr>
            </a:p>
          </p:txBody>
        </p:sp>
        <p:sp>
          <p:nvSpPr>
            <p:cNvPr id="44" name="Rectangle 13"/>
            <p:cNvSpPr>
              <a:spLocks noChangeArrowheads="1"/>
            </p:cNvSpPr>
            <p:nvPr/>
          </p:nvSpPr>
          <p:spPr bwMode="auto">
            <a:xfrm>
              <a:off x="6989762" y="2390775"/>
              <a:ext cx="609600" cy="53340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Georgia" pitchFamily="18" charset="0"/>
              </a:endParaRPr>
            </a:p>
          </p:txBody>
        </p:sp>
      </p:grpSp>
      <p:grpSp>
        <p:nvGrpSpPr>
          <p:cNvPr id="45" name="Group 50"/>
          <p:cNvGrpSpPr>
            <a:grpSpLocks/>
          </p:cNvGrpSpPr>
          <p:nvPr/>
        </p:nvGrpSpPr>
        <p:grpSpPr bwMode="auto">
          <a:xfrm>
            <a:off x="4279795" y="3389437"/>
            <a:ext cx="4622067" cy="303120"/>
            <a:chOff x="893762" y="3609975"/>
            <a:chExt cx="6553200" cy="533400"/>
          </a:xfrm>
        </p:grpSpPr>
        <p:sp>
          <p:nvSpPr>
            <p:cNvPr id="46" name="Rectangle 14"/>
            <p:cNvSpPr>
              <a:spLocks noChangeArrowheads="1"/>
            </p:cNvSpPr>
            <p:nvPr/>
          </p:nvSpPr>
          <p:spPr bwMode="auto">
            <a:xfrm>
              <a:off x="893762" y="3609975"/>
              <a:ext cx="609600" cy="53340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Georgia" pitchFamily="18" charset="0"/>
              </a:endParaRPr>
            </a:p>
          </p:txBody>
        </p:sp>
        <p:sp>
          <p:nvSpPr>
            <p:cNvPr id="47" name="Line 15"/>
            <p:cNvSpPr>
              <a:spLocks noChangeShapeType="1"/>
            </p:cNvSpPr>
            <p:nvPr/>
          </p:nvSpPr>
          <p:spPr bwMode="auto">
            <a:xfrm>
              <a:off x="1503362" y="3914775"/>
              <a:ext cx="3810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48" name="Rectangle 16"/>
            <p:cNvSpPr>
              <a:spLocks noChangeArrowheads="1"/>
            </p:cNvSpPr>
            <p:nvPr/>
          </p:nvSpPr>
          <p:spPr bwMode="auto">
            <a:xfrm>
              <a:off x="1884362" y="3609975"/>
              <a:ext cx="609600" cy="53340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Georgia" pitchFamily="18" charset="0"/>
              </a:endParaRPr>
            </a:p>
          </p:txBody>
        </p:sp>
        <p:sp>
          <p:nvSpPr>
            <p:cNvPr id="49" name="Line 17"/>
            <p:cNvSpPr>
              <a:spLocks noChangeShapeType="1"/>
            </p:cNvSpPr>
            <p:nvPr/>
          </p:nvSpPr>
          <p:spPr bwMode="auto">
            <a:xfrm>
              <a:off x="2493962" y="3914775"/>
              <a:ext cx="3810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50" name="Rectangle 18"/>
            <p:cNvSpPr>
              <a:spLocks noChangeArrowheads="1"/>
            </p:cNvSpPr>
            <p:nvPr/>
          </p:nvSpPr>
          <p:spPr bwMode="auto">
            <a:xfrm>
              <a:off x="2874962" y="3609975"/>
              <a:ext cx="609600" cy="53340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Georgia" pitchFamily="18" charset="0"/>
              </a:endParaRPr>
            </a:p>
          </p:txBody>
        </p:sp>
        <p:sp>
          <p:nvSpPr>
            <p:cNvPr id="51" name="Line 19"/>
            <p:cNvSpPr>
              <a:spLocks noChangeShapeType="1"/>
            </p:cNvSpPr>
            <p:nvPr/>
          </p:nvSpPr>
          <p:spPr bwMode="auto">
            <a:xfrm>
              <a:off x="3484562" y="3914775"/>
              <a:ext cx="3810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52" name="Rectangle 20"/>
            <p:cNvSpPr>
              <a:spLocks noChangeArrowheads="1"/>
            </p:cNvSpPr>
            <p:nvPr/>
          </p:nvSpPr>
          <p:spPr bwMode="auto">
            <a:xfrm>
              <a:off x="3865562" y="3609975"/>
              <a:ext cx="609600" cy="53340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Georgia" pitchFamily="18" charset="0"/>
              </a:endParaRPr>
            </a:p>
          </p:txBody>
        </p:sp>
        <p:sp>
          <p:nvSpPr>
            <p:cNvPr id="53" name="Line 21"/>
            <p:cNvSpPr>
              <a:spLocks noChangeShapeType="1"/>
            </p:cNvSpPr>
            <p:nvPr/>
          </p:nvSpPr>
          <p:spPr bwMode="auto">
            <a:xfrm>
              <a:off x="4475162" y="3914775"/>
              <a:ext cx="3810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54" name="Rectangle 22"/>
            <p:cNvSpPr>
              <a:spLocks noChangeArrowheads="1"/>
            </p:cNvSpPr>
            <p:nvPr/>
          </p:nvSpPr>
          <p:spPr bwMode="auto">
            <a:xfrm>
              <a:off x="4856162" y="3609975"/>
              <a:ext cx="609600" cy="53340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Georgia" pitchFamily="18" charset="0"/>
              </a:endParaRPr>
            </a:p>
          </p:txBody>
        </p:sp>
        <p:sp>
          <p:nvSpPr>
            <p:cNvPr id="55" name="Line 23"/>
            <p:cNvSpPr>
              <a:spLocks noChangeShapeType="1"/>
            </p:cNvSpPr>
            <p:nvPr/>
          </p:nvSpPr>
          <p:spPr bwMode="auto">
            <a:xfrm>
              <a:off x="5465762" y="3914775"/>
              <a:ext cx="3810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56" name="Rectangle 24"/>
            <p:cNvSpPr>
              <a:spLocks noChangeArrowheads="1"/>
            </p:cNvSpPr>
            <p:nvPr/>
          </p:nvSpPr>
          <p:spPr bwMode="auto">
            <a:xfrm>
              <a:off x="5846762" y="3609975"/>
              <a:ext cx="609600" cy="53340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Georgia" pitchFamily="18" charset="0"/>
              </a:endParaRPr>
            </a:p>
          </p:txBody>
        </p:sp>
        <p:sp>
          <p:nvSpPr>
            <p:cNvPr id="57" name="Line 25"/>
            <p:cNvSpPr>
              <a:spLocks noChangeShapeType="1"/>
            </p:cNvSpPr>
            <p:nvPr/>
          </p:nvSpPr>
          <p:spPr bwMode="auto">
            <a:xfrm>
              <a:off x="6456362" y="3914775"/>
              <a:ext cx="3810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58" name="Rectangle 26"/>
            <p:cNvSpPr>
              <a:spLocks noChangeArrowheads="1"/>
            </p:cNvSpPr>
            <p:nvPr/>
          </p:nvSpPr>
          <p:spPr bwMode="auto">
            <a:xfrm>
              <a:off x="6837362" y="3609975"/>
              <a:ext cx="609600" cy="53340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Georgia" pitchFamily="18" charset="0"/>
              </a:endParaRPr>
            </a:p>
          </p:txBody>
        </p:sp>
      </p:grpSp>
      <p:pic>
        <p:nvPicPr>
          <p:cNvPr id="59" name="Picture 5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5145" y="4124190"/>
            <a:ext cx="2673349" cy="189564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043459" y="5707996"/>
            <a:ext cx="69868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>
                <a:solidFill>
                  <a:srgbClr val="FF0000"/>
                </a:solidFill>
              </a:rPr>
              <a:t>3</a:t>
            </a:r>
            <a:endParaRPr lang="en-US" sz="36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07689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Trees</a:t>
            </a:r>
            <a:r>
              <a:rPr lang="en-US" dirty="0" smtClean="0"/>
              <a:t> - </a:t>
            </a:r>
            <a:r>
              <a:rPr lang="en-US" dirty="0" smtClean="0">
                <a:solidFill>
                  <a:srgbClr val="006600"/>
                </a:solidFill>
              </a:rPr>
              <a:t>Introduction</a:t>
            </a:r>
            <a:endParaRPr lang="en-US" dirty="0">
              <a:solidFill>
                <a:srgbClr val="0066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Types of Node</a:t>
            </a:r>
          </a:p>
          <a:p>
            <a:pPr lvl="1"/>
            <a:r>
              <a:rPr lang="en-US" b="1" dirty="0" smtClean="0">
                <a:solidFill>
                  <a:srgbClr val="0000FF"/>
                </a:solidFill>
              </a:rPr>
              <a:t>Child</a:t>
            </a:r>
            <a:r>
              <a:rPr lang="en-US" dirty="0" smtClean="0"/>
              <a:t> </a:t>
            </a:r>
            <a:r>
              <a:rPr lang="en-US" dirty="0"/>
              <a:t>Node</a:t>
            </a:r>
          </a:p>
          <a:p>
            <a:pPr lvl="2"/>
            <a:r>
              <a:rPr lang="en-US" dirty="0"/>
              <a:t>A node in a tree can have several </a:t>
            </a:r>
            <a:r>
              <a:rPr lang="en-US" dirty="0" smtClean="0"/>
              <a:t>successors</a:t>
            </a:r>
            <a:r>
              <a:rPr lang="en-US" dirty="0"/>
              <a:t>, which we refer to as </a:t>
            </a:r>
            <a:r>
              <a:rPr lang="en-US" u="sng" dirty="0"/>
              <a:t>children</a:t>
            </a:r>
          </a:p>
          <a:p>
            <a:pPr lvl="2"/>
            <a:r>
              <a:rPr lang="en-US" b="1" dirty="0" smtClean="0">
                <a:solidFill>
                  <a:srgbClr val="0000FF"/>
                </a:solidFill>
              </a:rPr>
              <a:t>2 </a:t>
            </a:r>
            <a:r>
              <a:rPr lang="en-US" dirty="0"/>
              <a:t>&amp;</a:t>
            </a:r>
            <a:r>
              <a:rPr lang="en-US" b="1" dirty="0" smtClean="0">
                <a:solidFill>
                  <a:srgbClr val="0000FF"/>
                </a:solidFill>
              </a:rPr>
              <a:t> 6 </a:t>
            </a:r>
            <a:r>
              <a:rPr lang="en-US" dirty="0"/>
              <a:t>are the </a:t>
            </a:r>
            <a:r>
              <a:rPr lang="en-US" dirty="0" smtClean="0"/>
              <a:t>children </a:t>
            </a:r>
            <a:r>
              <a:rPr lang="en-US" dirty="0"/>
              <a:t>of </a:t>
            </a:r>
            <a:r>
              <a:rPr lang="en-US" dirty="0" smtClean="0"/>
              <a:t>5</a:t>
            </a:r>
            <a:endParaRPr lang="en-US" dirty="0"/>
          </a:p>
          <a:p>
            <a:pPr lvl="1"/>
            <a:r>
              <a:rPr lang="en-US" b="1" dirty="0" smtClean="0">
                <a:solidFill>
                  <a:srgbClr val="0000FF"/>
                </a:solidFill>
              </a:rPr>
              <a:t>Parent</a:t>
            </a:r>
            <a:r>
              <a:rPr lang="en-US" dirty="0" smtClean="0"/>
              <a:t> Node</a:t>
            </a:r>
          </a:p>
          <a:p>
            <a:pPr lvl="2"/>
            <a:r>
              <a:rPr lang="en-US" dirty="0"/>
              <a:t>A </a:t>
            </a:r>
            <a:r>
              <a:rPr lang="en-US" dirty="0" smtClean="0"/>
              <a:t>node’s </a:t>
            </a:r>
            <a:r>
              <a:rPr lang="en-US" dirty="0"/>
              <a:t>predecessor would be its </a:t>
            </a:r>
            <a:r>
              <a:rPr lang="en-US" u="sng" dirty="0"/>
              <a:t>parent</a:t>
            </a:r>
          </a:p>
          <a:p>
            <a:pPr lvl="2"/>
            <a:r>
              <a:rPr lang="en-US" b="1" dirty="0" smtClean="0">
                <a:solidFill>
                  <a:srgbClr val="0000FF"/>
                </a:solidFill>
              </a:rPr>
              <a:t>5 </a:t>
            </a:r>
            <a:r>
              <a:rPr lang="en-US" dirty="0" smtClean="0"/>
              <a:t>is parent </a:t>
            </a:r>
            <a:r>
              <a:rPr lang="en-US" dirty="0"/>
              <a:t>of </a:t>
            </a:r>
            <a:r>
              <a:rPr lang="en-US" dirty="0" smtClean="0"/>
              <a:t>2 and 6 </a:t>
            </a:r>
            <a:r>
              <a:rPr lang="en-US" b="1" dirty="0">
                <a:solidFill>
                  <a:srgbClr val="006600"/>
                </a:solidFill>
              </a:rPr>
              <a:t>&amp;</a:t>
            </a:r>
            <a:r>
              <a:rPr lang="en-US" b="1" dirty="0">
                <a:solidFill>
                  <a:srgbClr val="0000FF"/>
                </a:solidFill>
              </a:rPr>
              <a:t> </a:t>
            </a:r>
            <a:r>
              <a:rPr lang="en-US" b="1" dirty="0" smtClean="0">
                <a:solidFill>
                  <a:srgbClr val="0000FF"/>
                </a:solidFill>
              </a:rPr>
              <a:t>8 </a:t>
            </a:r>
            <a:r>
              <a:rPr lang="en-US" dirty="0"/>
              <a:t>is </a:t>
            </a:r>
            <a:r>
              <a:rPr lang="en-US" dirty="0" smtClean="0"/>
              <a:t>parent </a:t>
            </a:r>
            <a:r>
              <a:rPr lang="en-US" dirty="0"/>
              <a:t>of </a:t>
            </a:r>
            <a:r>
              <a:rPr lang="en-US" dirty="0" smtClean="0"/>
              <a:t>7 and 9</a:t>
            </a:r>
            <a:endParaRPr lang="en-US" b="1" dirty="0" smtClean="0">
              <a:solidFill>
                <a:srgbClr val="0000FF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9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66929" y="1208273"/>
            <a:ext cx="2673349" cy="18956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6982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 2007-20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Them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2007-20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4679</TotalTime>
  <Words>1398</Words>
  <Application>Microsoft Office PowerPoint</Application>
  <PresentationFormat>On-screen Show (4:3)</PresentationFormat>
  <Paragraphs>473</Paragraphs>
  <Slides>42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42</vt:i4>
      </vt:variant>
    </vt:vector>
  </HeadingPairs>
  <TitlesOfParts>
    <vt:vector size="43" baseType="lpstr">
      <vt:lpstr>Office Theme</vt:lpstr>
      <vt:lpstr>PowerPoint Presentation</vt:lpstr>
      <vt:lpstr>Trees</vt:lpstr>
      <vt:lpstr>Trees - Introduction</vt:lpstr>
      <vt:lpstr>Trees - Introduction</vt:lpstr>
      <vt:lpstr>Trees - Introduction</vt:lpstr>
      <vt:lpstr>Trees - Introduction</vt:lpstr>
      <vt:lpstr>Trees - Introduction</vt:lpstr>
      <vt:lpstr>Trees - Introduction</vt:lpstr>
      <vt:lpstr>Trees - Introduction</vt:lpstr>
      <vt:lpstr>Trees - Introduction</vt:lpstr>
      <vt:lpstr>Trees - Summary</vt:lpstr>
      <vt:lpstr>Trees</vt:lpstr>
      <vt:lpstr>Trees - Introduction</vt:lpstr>
      <vt:lpstr>General Trees - Introduction</vt:lpstr>
      <vt:lpstr>General Trees - Introduction</vt:lpstr>
      <vt:lpstr>General Trees - Introduction</vt:lpstr>
      <vt:lpstr>Binary Trees</vt:lpstr>
      <vt:lpstr>Binary Tree - Introduction</vt:lpstr>
      <vt:lpstr>Binary Tree - Introduction</vt:lpstr>
      <vt:lpstr>Binary Tree - Introduction</vt:lpstr>
      <vt:lpstr>Binary Tree - Introduction</vt:lpstr>
      <vt:lpstr>Binary Tree - Introduction</vt:lpstr>
      <vt:lpstr>Binary Tree - Introduction</vt:lpstr>
      <vt:lpstr>Binary Tree - Introduction</vt:lpstr>
      <vt:lpstr>Binary Tree - Introduction</vt:lpstr>
      <vt:lpstr>Binary Tree - Introduction</vt:lpstr>
      <vt:lpstr>Binary Trees</vt:lpstr>
      <vt:lpstr>Binary Tree - Introduction</vt:lpstr>
      <vt:lpstr>Binary Tree Traversal – Pre Order</vt:lpstr>
      <vt:lpstr>Binary Tree Traversal – In Order</vt:lpstr>
      <vt:lpstr>Binary Tree Traversal – Post Order</vt:lpstr>
      <vt:lpstr>Binary Trees</vt:lpstr>
      <vt:lpstr>Binary Tree - Implementation</vt:lpstr>
      <vt:lpstr>Binary Tree – Node Class</vt:lpstr>
      <vt:lpstr>Class – BinaryTree</vt:lpstr>
      <vt:lpstr>Binary Tree Implementation</vt:lpstr>
      <vt:lpstr>Binary Tree – Pre Order</vt:lpstr>
      <vt:lpstr>Binary Tree – In Order</vt:lpstr>
      <vt:lpstr>Binary Tree – Post Order</vt:lpstr>
      <vt:lpstr>Binary Tree Implementation</vt:lpstr>
      <vt:lpstr>Binary Tree - Searching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Windows User</dc:creator>
  <cp:lastModifiedBy>Windows User</cp:lastModifiedBy>
  <cp:revision>792</cp:revision>
  <dcterms:created xsi:type="dcterms:W3CDTF">2019-05-22T20:50:59Z</dcterms:created>
  <dcterms:modified xsi:type="dcterms:W3CDTF">2019-11-30T18:20:47Z</dcterms:modified>
</cp:coreProperties>
</file>