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4"/>
  </p:notesMasterIdLst>
  <p:sldIdLst>
    <p:sldId id="505" r:id="rId2"/>
    <p:sldId id="507" r:id="rId3"/>
    <p:sldId id="508" r:id="rId4"/>
    <p:sldId id="509" r:id="rId5"/>
    <p:sldId id="511" r:id="rId6"/>
    <p:sldId id="512" r:id="rId7"/>
    <p:sldId id="510" r:id="rId8"/>
    <p:sldId id="513" r:id="rId9"/>
    <p:sldId id="514" r:id="rId10"/>
    <p:sldId id="515" r:id="rId11"/>
    <p:sldId id="517" r:id="rId12"/>
    <p:sldId id="518" r:id="rId13"/>
    <p:sldId id="519" r:id="rId14"/>
    <p:sldId id="520" r:id="rId15"/>
    <p:sldId id="521" r:id="rId16"/>
    <p:sldId id="522" r:id="rId17"/>
    <p:sldId id="524" r:id="rId18"/>
    <p:sldId id="525" r:id="rId19"/>
    <p:sldId id="530" r:id="rId20"/>
    <p:sldId id="526" r:id="rId21"/>
    <p:sldId id="527" r:id="rId22"/>
    <p:sldId id="528" r:id="rId23"/>
    <p:sldId id="529" r:id="rId24"/>
    <p:sldId id="531" r:id="rId25"/>
    <p:sldId id="532" r:id="rId26"/>
    <p:sldId id="533" r:id="rId27"/>
    <p:sldId id="534" r:id="rId28"/>
    <p:sldId id="535" r:id="rId29"/>
    <p:sldId id="536" r:id="rId30"/>
    <p:sldId id="537" r:id="rId31"/>
    <p:sldId id="538" r:id="rId32"/>
    <p:sldId id="506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FF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7.png"/><Relationship Id="rId7" Type="http://schemas.openxmlformats.org/officeDocument/2006/relationships/image" Target="../media/image13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BST – </a:t>
            </a:r>
            <a:r>
              <a:rPr lang="en-US" b="1" dirty="0" smtClean="0">
                <a:solidFill>
                  <a:srgbClr val="006600"/>
                </a:solidFill>
              </a:rPr>
              <a:t>Searching</a:t>
            </a:r>
            <a:r>
              <a:rPr lang="en-US" dirty="0" smtClean="0"/>
              <a:t> -</a:t>
            </a:r>
            <a:r>
              <a:rPr lang="en-US" dirty="0" smtClean="0">
                <a:solidFill>
                  <a:srgbClr val="0000FF"/>
                </a:solidFill>
              </a:rPr>
              <a:t>Iterative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65162" y="2173817"/>
            <a:ext cx="7305004" cy="34163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intBSTnode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key)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intBSTnode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current = root;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while 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current.data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!= key) {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if (key &lt;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current.data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   current =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current.left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else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   current =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current.right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if (current == null);        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   return null; 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return current; 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637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BST – </a:t>
            </a:r>
            <a:r>
              <a:rPr lang="en-US" b="1" dirty="0" smtClean="0">
                <a:solidFill>
                  <a:srgbClr val="006600"/>
                </a:solidFill>
              </a:rPr>
              <a:t>Searching - </a:t>
            </a:r>
            <a:r>
              <a:rPr lang="en-US" dirty="0" smtClean="0">
                <a:solidFill>
                  <a:srgbClr val="0000FF"/>
                </a:solidFill>
              </a:rPr>
              <a:t>Tracing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 descr="1000px-Binary_search_tree_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0133" y="2682250"/>
            <a:ext cx="2944971" cy="245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751964" y="2122300"/>
            <a:ext cx="631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root</a:t>
            </a:r>
            <a:endParaRPr lang="en-US" b="1" dirty="0">
              <a:solidFill>
                <a:srgbClr val="006600"/>
              </a:solidFill>
            </a:endParaRPr>
          </a:p>
        </p:txBody>
      </p:sp>
      <p:cxnSp>
        <p:nvCxnSpPr>
          <p:cNvPr id="7" name="Curved Connector 6"/>
          <p:cNvCxnSpPr/>
          <p:nvPr/>
        </p:nvCxnSpPr>
        <p:spPr>
          <a:xfrm rot="10800000" flipV="1">
            <a:off x="7152539" y="2332723"/>
            <a:ext cx="663821" cy="330489"/>
          </a:xfrm>
          <a:prstGeom prst="curved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ight Arrow 7"/>
          <p:cNvSpPr/>
          <p:nvPr/>
        </p:nvSpPr>
        <p:spPr>
          <a:xfrm>
            <a:off x="6600898" y="2810350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5862508" y="335712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flipH="1">
            <a:off x="7223930" y="411601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flipH="1">
            <a:off x="7499156" y="2810350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ight Arrow 15"/>
          <p:cNvSpPr/>
          <p:nvPr/>
        </p:nvSpPr>
        <p:spPr>
          <a:xfrm flipH="1">
            <a:off x="8225542" y="335712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 flipH="1">
            <a:off x="8698009" y="411601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Arrow 17"/>
          <p:cNvSpPr/>
          <p:nvPr/>
        </p:nvSpPr>
        <p:spPr>
          <a:xfrm flipH="1">
            <a:off x="8209097" y="4853797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ight Arrow 19"/>
          <p:cNvSpPr/>
          <p:nvPr/>
        </p:nvSpPr>
        <p:spPr>
          <a:xfrm rot="16200000" flipH="1">
            <a:off x="7035132" y="230084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ight Arrow 20"/>
          <p:cNvSpPr/>
          <p:nvPr/>
        </p:nvSpPr>
        <p:spPr>
          <a:xfrm flipH="1">
            <a:off x="6729052" y="335712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ight Arrow 21"/>
          <p:cNvSpPr/>
          <p:nvPr/>
        </p:nvSpPr>
        <p:spPr>
          <a:xfrm flipH="1">
            <a:off x="6259284" y="411601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ight Arrow 22"/>
          <p:cNvSpPr/>
          <p:nvPr/>
        </p:nvSpPr>
        <p:spPr>
          <a:xfrm>
            <a:off x="5421832" y="4465428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ight Arrow 24"/>
          <p:cNvSpPr/>
          <p:nvPr/>
        </p:nvSpPr>
        <p:spPr>
          <a:xfrm rot="5400000" flipH="1" flipV="1">
            <a:off x="7039895" y="328800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ight Arrow 25"/>
          <p:cNvSpPr/>
          <p:nvPr/>
        </p:nvSpPr>
        <p:spPr>
          <a:xfrm>
            <a:off x="7341669" y="335712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ight Arrow 26"/>
          <p:cNvSpPr/>
          <p:nvPr/>
        </p:nvSpPr>
        <p:spPr>
          <a:xfrm>
            <a:off x="7837655" y="411601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ight Arrow 27"/>
          <p:cNvSpPr/>
          <p:nvPr/>
        </p:nvSpPr>
        <p:spPr>
          <a:xfrm flipH="1">
            <a:off x="8756445" y="484809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5162" y="5404095"/>
            <a:ext cx="1495425" cy="4286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0897" y="5443063"/>
            <a:ext cx="1657350" cy="40957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8557" y="5443063"/>
            <a:ext cx="1419225" cy="40005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5203" y="5466463"/>
            <a:ext cx="1647825" cy="409575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50799" y="1969647"/>
            <a:ext cx="5168562" cy="30469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intBSTnode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find(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key)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intBSTnode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current = root;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while (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current.data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!= key) {</a:t>
            </a:r>
          </a:p>
          <a:p>
            <a:pPr>
              <a:defRPr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if (key &lt;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current.data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defRPr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   current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current.left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else</a:t>
            </a:r>
          </a:p>
          <a:p>
            <a:pPr>
              <a:defRPr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   current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current.right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if (current == null);         </a:t>
            </a:r>
          </a:p>
          <a:p>
            <a:pPr>
              <a:defRPr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   return null;  </a:t>
            </a:r>
          </a:p>
          <a:p>
            <a:pPr>
              <a:defRPr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>
              <a:defRPr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return current;  </a:t>
            </a:r>
          </a:p>
          <a:p>
            <a:pPr>
              <a:defRPr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98524" y="5917842"/>
            <a:ext cx="1028700" cy="27622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6890" y="5917841"/>
            <a:ext cx="1028700" cy="276225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15256" y="5913078"/>
            <a:ext cx="590550" cy="28575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61367" y="5921906"/>
            <a:ext cx="590550" cy="2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898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8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Binary Search Tree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Searching</a:t>
            </a:r>
          </a:p>
          <a:p>
            <a:pPr algn="r"/>
            <a:r>
              <a:rPr lang="en-US" dirty="0" smtClean="0">
                <a:solidFill>
                  <a:srgbClr val="0000FF"/>
                </a:solidFill>
              </a:rPr>
              <a:t>(Recursive Solution)</a:t>
            </a:r>
          </a:p>
        </p:txBody>
      </p:sp>
    </p:spTree>
    <p:extLst>
      <p:ext uri="{BB962C8B-B14F-4D97-AF65-F5344CB8AC3E}">
        <p14:creationId xmlns:p14="http://schemas.microsoft.com/office/powerpoint/2010/main" val="96427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BST – </a:t>
            </a:r>
            <a:r>
              <a:rPr lang="en-US" b="1" dirty="0" smtClean="0">
                <a:solidFill>
                  <a:srgbClr val="006600"/>
                </a:solidFill>
              </a:rPr>
              <a:t>Searching</a:t>
            </a:r>
            <a:r>
              <a:rPr lang="en-US" dirty="0" smtClean="0"/>
              <a:t> -</a:t>
            </a:r>
            <a:r>
              <a:rPr lang="en-US" dirty="0" smtClean="0">
                <a:solidFill>
                  <a:srgbClr val="0000FF"/>
                </a:solidFill>
              </a:rPr>
              <a:t>Recursive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65161" y="2054312"/>
            <a:ext cx="7440171" cy="286232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recurSearch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intBSTnode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p,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data) {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if (p == null)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return(false);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if (data ==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p.data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) 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return(true);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else if (data &lt;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p.data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)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      return(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recurSearch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p.left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, data));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  else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      return(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recurSearch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p.right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, data));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132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BST – </a:t>
            </a:r>
            <a:r>
              <a:rPr lang="en-US" b="1" dirty="0" smtClean="0">
                <a:solidFill>
                  <a:srgbClr val="006600"/>
                </a:solidFill>
              </a:rPr>
              <a:t>Searching - </a:t>
            </a:r>
            <a:r>
              <a:rPr lang="en-US" dirty="0" smtClean="0">
                <a:solidFill>
                  <a:srgbClr val="0000FF"/>
                </a:solidFill>
              </a:rPr>
              <a:t>Recursive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 descr="1000px-Binary_search_tree_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0133" y="2682250"/>
            <a:ext cx="2944971" cy="245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751964" y="2122300"/>
            <a:ext cx="631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root</a:t>
            </a:r>
            <a:endParaRPr lang="en-US" b="1" dirty="0">
              <a:solidFill>
                <a:srgbClr val="006600"/>
              </a:solidFill>
            </a:endParaRPr>
          </a:p>
        </p:txBody>
      </p:sp>
      <p:cxnSp>
        <p:nvCxnSpPr>
          <p:cNvPr id="7" name="Curved Connector 6"/>
          <p:cNvCxnSpPr/>
          <p:nvPr/>
        </p:nvCxnSpPr>
        <p:spPr>
          <a:xfrm rot="10800000" flipV="1">
            <a:off x="7152539" y="2332723"/>
            <a:ext cx="663821" cy="330489"/>
          </a:xfrm>
          <a:prstGeom prst="curved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ight Arrow 7"/>
          <p:cNvSpPr/>
          <p:nvPr/>
        </p:nvSpPr>
        <p:spPr>
          <a:xfrm>
            <a:off x="6600898" y="2810350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5862508" y="335712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flipH="1">
            <a:off x="7223930" y="411601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flipH="1">
            <a:off x="7499156" y="2810350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ight Arrow 15"/>
          <p:cNvSpPr/>
          <p:nvPr/>
        </p:nvSpPr>
        <p:spPr>
          <a:xfrm flipH="1">
            <a:off x="8225542" y="335712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 flipH="1">
            <a:off x="8698009" y="411601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Arrow 17"/>
          <p:cNvSpPr/>
          <p:nvPr/>
        </p:nvSpPr>
        <p:spPr>
          <a:xfrm flipH="1">
            <a:off x="8209097" y="4853797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ight Arrow 19"/>
          <p:cNvSpPr/>
          <p:nvPr/>
        </p:nvSpPr>
        <p:spPr>
          <a:xfrm rot="16200000" flipH="1">
            <a:off x="7035132" y="230084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ight Arrow 20"/>
          <p:cNvSpPr/>
          <p:nvPr/>
        </p:nvSpPr>
        <p:spPr>
          <a:xfrm flipH="1">
            <a:off x="6729052" y="335712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ight Arrow 21"/>
          <p:cNvSpPr/>
          <p:nvPr/>
        </p:nvSpPr>
        <p:spPr>
          <a:xfrm flipH="1">
            <a:off x="6259284" y="411601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ight Arrow 22"/>
          <p:cNvSpPr/>
          <p:nvPr/>
        </p:nvSpPr>
        <p:spPr>
          <a:xfrm>
            <a:off x="5186779" y="4516228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ight Arrow 24"/>
          <p:cNvSpPr/>
          <p:nvPr/>
        </p:nvSpPr>
        <p:spPr>
          <a:xfrm rot="5400000" flipH="1" flipV="1">
            <a:off x="7039895" y="328800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ight Arrow 25"/>
          <p:cNvSpPr/>
          <p:nvPr/>
        </p:nvSpPr>
        <p:spPr>
          <a:xfrm>
            <a:off x="7341669" y="335712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ight Arrow 26"/>
          <p:cNvSpPr/>
          <p:nvPr/>
        </p:nvSpPr>
        <p:spPr>
          <a:xfrm>
            <a:off x="7837655" y="411601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ight Arrow 27"/>
          <p:cNvSpPr/>
          <p:nvPr/>
        </p:nvSpPr>
        <p:spPr>
          <a:xfrm flipH="1">
            <a:off x="8756445" y="484809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5162" y="5404095"/>
            <a:ext cx="1495425" cy="4286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0897" y="5443063"/>
            <a:ext cx="1657350" cy="40957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8557" y="5443063"/>
            <a:ext cx="1419225" cy="40005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5203" y="5466463"/>
            <a:ext cx="1647825" cy="4095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75" y="1178307"/>
            <a:ext cx="5459929" cy="29377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37004" y="5913078"/>
            <a:ext cx="628650" cy="2667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26130" y="5913078"/>
            <a:ext cx="628650" cy="2667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92534" y="5908704"/>
            <a:ext cx="666750" cy="28575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05528" y="5894028"/>
            <a:ext cx="666750" cy="2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682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8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Binary Search Tree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15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Insertion</a:t>
            </a:r>
          </a:p>
        </p:txBody>
      </p:sp>
    </p:spTree>
    <p:extLst>
      <p:ext uri="{BB962C8B-B14F-4D97-AF65-F5344CB8AC3E}">
        <p14:creationId xmlns:p14="http://schemas.microsoft.com/office/powerpoint/2010/main" val="168752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BST – </a:t>
            </a:r>
            <a:r>
              <a:rPr lang="en-US" b="1" dirty="0" smtClean="0">
                <a:solidFill>
                  <a:srgbClr val="006600"/>
                </a:solidFill>
              </a:rPr>
              <a:t>Insertion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65162" y="2054312"/>
            <a:ext cx="7030249" cy="39703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intBSTnode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insert(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intBSTnode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p,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data) {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if (p == null) {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p = new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intBSTnode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(data);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}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else {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if (data &lt;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p.data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) {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p.left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= insert(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p.left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, data);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}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else {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p.right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= insert(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p.right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, data);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}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}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return p; 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38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BST – </a:t>
            </a:r>
            <a:r>
              <a:rPr lang="en-US" b="1" dirty="0" smtClean="0">
                <a:solidFill>
                  <a:srgbClr val="006600"/>
                </a:solidFill>
              </a:rPr>
              <a:t>Insertion - </a:t>
            </a:r>
            <a:r>
              <a:rPr lang="en-US" dirty="0" smtClean="0">
                <a:solidFill>
                  <a:srgbClr val="0000FF"/>
                </a:solidFill>
              </a:rPr>
              <a:t>Tracing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 descr="1000px-Binary_search_tree_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0133" y="2682250"/>
            <a:ext cx="2944971" cy="245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751964" y="2122300"/>
            <a:ext cx="631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root</a:t>
            </a:r>
            <a:endParaRPr lang="en-US" b="1" dirty="0">
              <a:solidFill>
                <a:srgbClr val="006600"/>
              </a:solidFill>
            </a:endParaRPr>
          </a:p>
        </p:txBody>
      </p:sp>
      <p:cxnSp>
        <p:nvCxnSpPr>
          <p:cNvPr id="7" name="Curved Connector 6"/>
          <p:cNvCxnSpPr/>
          <p:nvPr/>
        </p:nvCxnSpPr>
        <p:spPr>
          <a:xfrm rot="10800000" flipV="1">
            <a:off x="7152539" y="2332723"/>
            <a:ext cx="663821" cy="330489"/>
          </a:xfrm>
          <a:prstGeom prst="curved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Arrow 19"/>
          <p:cNvSpPr/>
          <p:nvPr/>
        </p:nvSpPr>
        <p:spPr>
          <a:xfrm rot="16200000" flipH="1">
            <a:off x="7035132" y="230084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ight Arrow 20"/>
          <p:cNvSpPr/>
          <p:nvPr/>
        </p:nvSpPr>
        <p:spPr>
          <a:xfrm flipH="1">
            <a:off x="6729052" y="335712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ight Arrow 21"/>
          <p:cNvSpPr/>
          <p:nvPr/>
        </p:nvSpPr>
        <p:spPr>
          <a:xfrm flipH="1">
            <a:off x="6259284" y="411601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ight Arrow 22"/>
          <p:cNvSpPr/>
          <p:nvPr/>
        </p:nvSpPr>
        <p:spPr>
          <a:xfrm>
            <a:off x="5186779" y="4400317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ight Arrow 24"/>
          <p:cNvSpPr/>
          <p:nvPr/>
        </p:nvSpPr>
        <p:spPr>
          <a:xfrm rot="5400000" flipH="1" flipV="1">
            <a:off x="7039895" y="328800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ight Arrow 25"/>
          <p:cNvSpPr/>
          <p:nvPr/>
        </p:nvSpPr>
        <p:spPr>
          <a:xfrm>
            <a:off x="7341669" y="335712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ight Arrow 26"/>
          <p:cNvSpPr/>
          <p:nvPr/>
        </p:nvSpPr>
        <p:spPr>
          <a:xfrm>
            <a:off x="7837655" y="4116019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ight Arrow 27"/>
          <p:cNvSpPr/>
          <p:nvPr/>
        </p:nvSpPr>
        <p:spPr>
          <a:xfrm flipH="1">
            <a:off x="8756445" y="4191264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5147" y="4386056"/>
            <a:ext cx="600075" cy="762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7117" y="4383663"/>
            <a:ext cx="549078" cy="69442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65" y="2054312"/>
            <a:ext cx="4868903" cy="271847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9617" y="5836937"/>
            <a:ext cx="828675" cy="3048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3077" y="5836937"/>
            <a:ext cx="828675" cy="3048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02612" y="5434639"/>
            <a:ext cx="1095375" cy="2952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23323" y="5463214"/>
            <a:ext cx="12573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933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Binary Search Tree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18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Deletion</a:t>
            </a:r>
          </a:p>
        </p:txBody>
      </p:sp>
    </p:spTree>
    <p:extLst>
      <p:ext uri="{BB962C8B-B14F-4D97-AF65-F5344CB8AC3E}">
        <p14:creationId xmlns:p14="http://schemas.microsoft.com/office/powerpoint/2010/main" val="206537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BST – </a:t>
            </a:r>
            <a:r>
              <a:rPr lang="en-US" b="1" dirty="0" smtClean="0">
                <a:solidFill>
                  <a:srgbClr val="006600"/>
                </a:solidFill>
              </a:rPr>
              <a:t>Deletion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node to be deleted</a:t>
            </a:r>
          </a:p>
          <a:p>
            <a:r>
              <a:rPr lang="en-US" dirty="0" smtClean="0"/>
              <a:t>Find Parent of node</a:t>
            </a:r>
          </a:p>
          <a:p>
            <a:r>
              <a:rPr lang="en-US" dirty="0" smtClean="0"/>
              <a:t>Check node is a “leaf”</a:t>
            </a:r>
          </a:p>
          <a:p>
            <a:r>
              <a:rPr lang="en-US" dirty="0" smtClean="0"/>
              <a:t>Has only Left Child</a:t>
            </a:r>
          </a:p>
          <a:p>
            <a:r>
              <a:rPr lang="en-US" dirty="0" smtClean="0"/>
              <a:t>Has only Right Child</a:t>
            </a:r>
          </a:p>
          <a:p>
            <a:r>
              <a:rPr lang="en-US" dirty="0" smtClean="0"/>
              <a:t>Find Smallest node</a:t>
            </a:r>
          </a:p>
          <a:p>
            <a:r>
              <a:rPr lang="en-US" dirty="0" smtClean="0"/>
              <a:t>Find Largest node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155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Binary Search Tree</a:t>
            </a:r>
            <a:br>
              <a:rPr lang="en-US" sz="6600" b="1" dirty="0" smtClean="0">
                <a:solidFill>
                  <a:srgbClr val="006600"/>
                </a:solidFill>
              </a:rPr>
            </a:br>
            <a:r>
              <a:rPr lang="en-US" sz="6600" b="1" dirty="0" smtClean="0">
                <a:solidFill>
                  <a:srgbClr val="006600"/>
                </a:solidFill>
              </a:rPr>
              <a:t>(BST)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51903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BST – </a:t>
            </a:r>
            <a:r>
              <a:rPr lang="en-US" b="1" dirty="0" smtClean="0">
                <a:solidFill>
                  <a:srgbClr val="006600"/>
                </a:solidFill>
              </a:rPr>
              <a:t>Deletion - </a:t>
            </a:r>
            <a:r>
              <a:rPr lang="en-US" sz="4000" dirty="0" smtClean="0">
                <a:solidFill>
                  <a:srgbClr val="0000FF"/>
                </a:solidFill>
              </a:rPr>
              <a:t>Find </a:t>
            </a:r>
            <a:r>
              <a:rPr lang="en-US" sz="4000" dirty="0">
                <a:solidFill>
                  <a:srgbClr val="0000FF"/>
                </a:solidFill>
              </a:rPr>
              <a:t>Node to Delete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65162" y="2044840"/>
            <a:ext cx="7675809" cy="424731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BSTnode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findNode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data) {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return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findNode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(root, data);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private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BSTnode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findNode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BSTnode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p,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data) {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if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(p == null)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return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null;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else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if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(data ==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p.getData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())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return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p;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else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if (data &lt;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p.getData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())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     return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findNode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p.getLeft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(), data);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       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else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     return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findNode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p.getRight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(), data);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168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BST – </a:t>
            </a:r>
            <a:r>
              <a:rPr lang="en-US" b="1" dirty="0" smtClean="0">
                <a:solidFill>
                  <a:srgbClr val="006600"/>
                </a:solidFill>
              </a:rPr>
              <a:t>Deletion –  </a:t>
            </a:r>
            <a:r>
              <a:rPr lang="en-US" sz="4000" dirty="0" smtClean="0">
                <a:solidFill>
                  <a:srgbClr val="0000FF"/>
                </a:solidFill>
              </a:rPr>
              <a:t>Find Node to Delete 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8388" y="1887719"/>
            <a:ext cx="5402290" cy="3012584"/>
          </a:xfrm>
          <a:prstGeom prst="rect">
            <a:avLst/>
          </a:prstGeom>
        </p:spPr>
      </p:pic>
      <p:grpSp>
        <p:nvGrpSpPr>
          <p:cNvPr id="7" name="Group 41"/>
          <p:cNvGrpSpPr>
            <a:grpSpLocks/>
          </p:cNvGrpSpPr>
          <p:nvPr/>
        </p:nvGrpSpPr>
        <p:grpSpPr bwMode="auto">
          <a:xfrm>
            <a:off x="5531065" y="3663272"/>
            <a:ext cx="3381131" cy="2507928"/>
            <a:chOff x="838200" y="1447800"/>
            <a:chExt cx="3810000" cy="2743200"/>
          </a:xfrm>
        </p:grpSpPr>
        <p:grpSp>
          <p:nvGrpSpPr>
            <p:cNvPr id="8" name="Group 34"/>
            <p:cNvGrpSpPr>
              <a:grpSpLocks/>
            </p:cNvGrpSpPr>
            <p:nvPr/>
          </p:nvGrpSpPr>
          <p:grpSpPr bwMode="auto">
            <a:xfrm>
              <a:off x="838200" y="1447800"/>
              <a:ext cx="3810000" cy="2743200"/>
              <a:chOff x="528" y="912"/>
              <a:chExt cx="2400" cy="1728"/>
            </a:xfrm>
          </p:grpSpPr>
          <p:sp>
            <p:nvSpPr>
              <p:cNvPr id="10" name="Oval 6"/>
              <p:cNvSpPr>
                <a:spLocks noChangeArrowheads="1"/>
              </p:cNvSpPr>
              <p:nvPr/>
            </p:nvSpPr>
            <p:spPr bwMode="auto">
              <a:xfrm>
                <a:off x="1920" y="91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59</a:t>
                </a:r>
              </a:p>
            </p:txBody>
          </p:sp>
          <p:sp>
            <p:nvSpPr>
              <p:cNvPr id="11" name="Oval 7"/>
              <p:cNvSpPr>
                <a:spLocks noChangeArrowheads="1"/>
              </p:cNvSpPr>
              <p:nvPr/>
            </p:nvSpPr>
            <p:spPr bwMode="auto">
              <a:xfrm>
                <a:off x="2304" y="139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67</a:t>
                </a:r>
              </a:p>
            </p:txBody>
          </p:sp>
          <p:sp>
            <p:nvSpPr>
              <p:cNvPr id="12" name="Line 8"/>
              <p:cNvSpPr>
                <a:spLocks noChangeShapeType="1"/>
              </p:cNvSpPr>
              <p:nvPr/>
            </p:nvSpPr>
            <p:spPr bwMode="auto">
              <a:xfrm>
                <a:off x="2064" y="1200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Oval 9"/>
              <p:cNvSpPr>
                <a:spLocks noChangeArrowheads="1"/>
              </p:cNvSpPr>
              <p:nvPr/>
            </p:nvSpPr>
            <p:spPr bwMode="auto">
              <a:xfrm>
                <a:off x="1296" y="1392"/>
                <a:ext cx="336" cy="288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18</a:t>
                </a:r>
              </a:p>
            </p:txBody>
          </p:sp>
          <p:sp>
            <p:nvSpPr>
              <p:cNvPr id="14" name="Line 10"/>
              <p:cNvSpPr>
                <a:spLocks noChangeShapeType="1"/>
              </p:cNvSpPr>
              <p:nvPr/>
            </p:nvSpPr>
            <p:spPr bwMode="auto">
              <a:xfrm flipH="1">
                <a:off x="1488" y="1200"/>
                <a:ext cx="57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Oval 11"/>
              <p:cNvSpPr>
                <a:spLocks noChangeArrowheads="1"/>
              </p:cNvSpPr>
              <p:nvPr/>
            </p:nvSpPr>
            <p:spPr bwMode="auto">
              <a:xfrm>
                <a:off x="864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13</a:t>
                </a:r>
              </a:p>
            </p:txBody>
          </p:sp>
          <p:sp>
            <p:nvSpPr>
              <p:cNvPr id="16" name="Oval 12"/>
              <p:cNvSpPr>
                <a:spLocks noChangeArrowheads="1"/>
              </p:cNvSpPr>
              <p:nvPr/>
            </p:nvSpPr>
            <p:spPr bwMode="auto">
              <a:xfrm>
                <a:off x="1344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25</a:t>
                </a:r>
              </a:p>
            </p:txBody>
          </p:sp>
          <p:sp>
            <p:nvSpPr>
              <p:cNvPr id="17" name="Oval 13"/>
              <p:cNvSpPr>
                <a:spLocks noChangeArrowheads="1"/>
              </p:cNvSpPr>
              <p:nvPr/>
            </p:nvSpPr>
            <p:spPr bwMode="auto">
              <a:xfrm>
                <a:off x="1536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32</a:t>
                </a:r>
              </a:p>
            </p:txBody>
          </p:sp>
          <p:sp>
            <p:nvSpPr>
              <p:cNvPr id="18" name="Oval 14"/>
              <p:cNvSpPr>
                <a:spLocks noChangeArrowheads="1"/>
              </p:cNvSpPr>
              <p:nvPr/>
            </p:nvSpPr>
            <p:spPr bwMode="auto">
              <a:xfrm>
                <a:off x="2592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72</a:t>
                </a:r>
              </a:p>
            </p:txBody>
          </p:sp>
          <p:sp>
            <p:nvSpPr>
              <p:cNvPr id="19" name="Line 16"/>
              <p:cNvSpPr>
                <a:spLocks noChangeShapeType="1"/>
              </p:cNvSpPr>
              <p:nvPr/>
            </p:nvSpPr>
            <p:spPr bwMode="auto">
              <a:xfrm flipH="1">
                <a:off x="1104" y="1680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Line 17"/>
              <p:cNvSpPr>
                <a:spLocks noChangeShapeType="1"/>
              </p:cNvSpPr>
              <p:nvPr/>
            </p:nvSpPr>
            <p:spPr bwMode="auto">
              <a:xfrm>
                <a:off x="1440" y="168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Line 18"/>
              <p:cNvSpPr>
                <a:spLocks noChangeShapeType="1"/>
              </p:cNvSpPr>
              <p:nvPr/>
            </p:nvSpPr>
            <p:spPr bwMode="auto">
              <a:xfrm>
                <a:off x="2496" y="168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Oval 23"/>
              <p:cNvSpPr>
                <a:spLocks noChangeArrowheads="1"/>
              </p:cNvSpPr>
              <p:nvPr/>
            </p:nvSpPr>
            <p:spPr bwMode="auto">
              <a:xfrm>
                <a:off x="2112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 dirty="0"/>
                  <a:t>63</a:t>
                </a:r>
              </a:p>
            </p:txBody>
          </p:sp>
          <p:sp>
            <p:nvSpPr>
              <p:cNvPr id="23" name="Oval 24"/>
              <p:cNvSpPr>
                <a:spLocks noChangeArrowheads="1"/>
              </p:cNvSpPr>
              <p:nvPr/>
            </p:nvSpPr>
            <p:spPr bwMode="auto">
              <a:xfrm>
                <a:off x="1776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43</a:t>
                </a:r>
              </a:p>
            </p:txBody>
          </p:sp>
          <p:sp>
            <p:nvSpPr>
              <p:cNvPr id="24" name="Line 25"/>
              <p:cNvSpPr>
                <a:spLocks noChangeShapeType="1"/>
              </p:cNvSpPr>
              <p:nvPr/>
            </p:nvSpPr>
            <p:spPr bwMode="auto">
              <a:xfrm flipH="1">
                <a:off x="1536" y="2208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5" name="Line 26"/>
              <p:cNvSpPr>
                <a:spLocks noChangeShapeType="1"/>
              </p:cNvSpPr>
              <p:nvPr/>
            </p:nvSpPr>
            <p:spPr bwMode="auto">
              <a:xfrm>
                <a:off x="1728" y="216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Oval 30"/>
              <p:cNvSpPr>
                <a:spLocks noChangeArrowheads="1"/>
              </p:cNvSpPr>
              <p:nvPr/>
            </p:nvSpPr>
            <p:spPr bwMode="auto">
              <a:xfrm>
                <a:off x="528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10</a:t>
                </a:r>
              </a:p>
            </p:txBody>
          </p:sp>
          <p:sp>
            <p:nvSpPr>
              <p:cNvPr id="27" name="Oval 31"/>
              <p:cNvSpPr>
                <a:spLocks noChangeArrowheads="1"/>
              </p:cNvSpPr>
              <p:nvPr/>
            </p:nvSpPr>
            <p:spPr bwMode="auto">
              <a:xfrm>
                <a:off x="912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15</a:t>
                </a:r>
              </a:p>
            </p:txBody>
          </p:sp>
          <p:sp>
            <p:nvSpPr>
              <p:cNvPr id="28" name="Line 32"/>
              <p:cNvSpPr>
                <a:spLocks noChangeShapeType="1"/>
              </p:cNvSpPr>
              <p:nvPr/>
            </p:nvSpPr>
            <p:spPr bwMode="auto">
              <a:xfrm flipH="1">
                <a:off x="768" y="216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Line 33"/>
              <p:cNvSpPr>
                <a:spLocks noChangeShapeType="1"/>
              </p:cNvSpPr>
              <p:nvPr/>
            </p:nvSpPr>
            <p:spPr bwMode="auto">
              <a:xfrm>
                <a:off x="1008" y="2160"/>
                <a:ext cx="144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" name="Line 57"/>
            <p:cNvSpPr>
              <a:spLocks noChangeShapeType="1"/>
            </p:cNvSpPr>
            <p:nvPr/>
          </p:nvSpPr>
          <p:spPr bwMode="auto">
            <a:xfrm flipH="1">
              <a:off x="3657600" y="2667000"/>
              <a:ext cx="3048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1140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BST – </a:t>
            </a:r>
            <a:r>
              <a:rPr lang="en-US" b="1" dirty="0" smtClean="0">
                <a:solidFill>
                  <a:srgbClr val="006600"/>
                </a:solidFill>
              </a:rPr>
              <a:t>Deletion - </a:t>
            </a:r>
            <a:r>
              <a:rPr lang="en-US" sz="4000" dirty="0" smtClean="0">
                <a:solidFill>
                  <a:srgbClr val="0000FF"/>
                </a:solidFill>
              </a:rPr>
              <a:t>Find Parent Node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65162" y="2044840"/>
            <a:ext cx="7675809" cy="424731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BSTnode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parent(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BSTnode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p) {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return parent(root, p);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private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BSTnode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parent(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BSTnode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root,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BSTnode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p) {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if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(root == null || root == p)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return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null; 		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if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root.getLeft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()==p ||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root.getRight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()==p)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return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root; 		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if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p.getData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 &lt;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root.getData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())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return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parent(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root.getLeft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(), p);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else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if 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p.getData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 &gt;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root.getData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())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     return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parent(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root.getRight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(), p);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else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     return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null;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07579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BST – </a:t>
            </a:r>
            <a:r>
              <a:rPr lang="en-US" b="1" dirty="0" smtClean="0">
                <a:solidFill>
                  <a:srgbClr val="006600"/>
                </a:solidFill>
              </a:rPr>
              <a:t>Deletion - </a:t>
            </a:r>
            <a:r>
              <a:rPr lang="en-US" sz="4000" dirty="0" smtClean="0">
                <a:solidFill>
                  <a:srgbClr val="0000FF"/>
                </a:solidFill>
              </a:rPr>
              <a:t>Find Parent Node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3" y="2054312"/>
            <a:ext cx="5723467" cy="35458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4266" y="3957873"/>
            <a:ext cx="3197390" cy="233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56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BST – </a:t>
            </a:r>
            <a:r>
              <a:rPr lang="en-US" b="1" dirty="0" smtClean="0">
                <a:solidFill>
                  <a:srgbClr val="006600"/>
                </a:solidFill>
              </a:rPr>
              <a:t>Deletion – </a:t>
            </a:r>
            <a:r>
              <a:rPr lang="en-US" sz="4000" dirty="0" smtClean="0">
                <a:solidFill>
                  <a:srgbClr val="0000FF"/>
                </a:solidFill>
              </a:rPr>
              <a:t>Leaf Node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65162" y="2044840"/>
            <a:ext cx="7675809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isLeaf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BSTnode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p) {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return 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p.getLeft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()==null &amp;&amp;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p.getRight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()==null);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5258399" y="3399702"/>
            <a:ext cx="2836984" cy="2111121"/>
            <a:chOff x="838200" y="1447800"/>
            <a:chExt cx="3810000" cy="2743200"/>
          </a:xfrm>
        </p:grpSpPr>
        <p:grpSp>
          <p:nvGrpSpPr>
            <p:cNvPr id="7" name="Group 34"/>
            <p:cNvGrpSpPr>
              <a:grpSpLocks/>
            </p:cNvGrpSpPr>
            <p:nvPr/>
          </p:nvGrpSpPr>
          <p:grpSpPr bwMode="auto">
            <a:xfrm>
              <a:off x="838200" y="1447800"/>
              <a:ext cx="3810000" cy="2743200"/>
              <a:chOff x="528" y="912"/>
              <a:chExt cx="2400" cy="1728"/>
            </a:xfrm>
          </p:grpSpPr>
          <p:sp>
            <p:nvSpPr>
              <p:cNvPr id="9" name="Oval 6"/>
              <p:cNvSpPr>
                <a:spLocks noChangeArrowheads="1"/>
              </p:cNvSpPr>
              <p:nvPr/>
            </p:nvSpPr>
            <p:spPr bwMode="auto">
              <a:xfrm>
                <a:off x="1920" y="91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59</a:t>
                </a:r>
              </a:p>
            </p:txBody>
          </p:sp>
          <p:sp>
            <p:nvSpPr>
              <p:cNvPr id="10" name="Oval 7"/>
              <p:cNvSpPr>
                <a:spLocks noChangeArrowheads="1"/>
              </p:cNvSpPr>
              <p:nvPr/>
            </p:nvSpPr>
            <p:spPr bwMode="auto">
              <a:xfrm>
                <a:off x="2304" y="139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67</a:t>
                </a:r>
              </a:p>
            </p:txBody>
          </p:sp>
          <p:sp>
            <p:nvSpPr>
              <p:cNvPr id="11" name="Line 8"/>
              <p:cNvSpPr>
                <a:spLocks noChangeShapeType="1"/>
              </p:cNvSpPr>
              <p:nvPr/>
            </p:nvSpPr>
            <p:spPr bwMode="auto">
              <a:xfrm>
                <a:off x="2064" y="1200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Oval 9"/>
              <p:cNvSpPr>
                <a:spLocks noChangeArrowheads="1"/>
              </p:cNvSpPr>
              <p:nvPr/>
            </p:nvSpPr>
            <p:spPr bwMode="auto">
              <a:xfrm>
                <a:off x="1296" y="1392"/>
                <a:ext cx="336" cy="288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18</a:t>
                </a:r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 flipH="1">
                <a:off x="1488" y="1200"/>
                <a:ext cx="57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Oval 11"/>
              <p:cNvSpPr>
                <a:spLocks noChangeArrowheads="1"/>
              </p:cNvSpPr>
              <p:nvPr/>
            </p:nvSpPr>
            <p:spPr bwMode="auto">
              <a:xfrm>
                <a:off x="864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13</a:t>
                </a:r>
              </a:p>
            </p:txBody>
          </p:sp>
          <p:sp>
            <p:nvSpPr>
              <p:cNvPr id="15" name="Oval 12"/>
              <p:cNvSpPr>
                <a:spLocks noChangeArrowheads="1"/>
              </p:cNvSpPr>
              <p:nvPr/>
            </p:nvSpPr>
            <p:spPr bwMode="auto">
              <a:xfrm>
                <a:off x="1344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25</a:t>
                </a:r>
              </a:p>
            </p:txBody>
          </p:sp>
          <p:sp>
            <p:nvSpPr>
              <p:cNvPr id="16" name="Oval 13"/>
              <p:cNvSpPr>
                <a:spLocks noChangeArrowheads="1"/>
              </p:cNvSpPr>
              <p:nvPr/>
            </p:nvSpPr>
            <p:spPr bwMode="auto">
              <a:xfrm>
                <a:off x="1536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32</a:t>
                </a:r>
              </a:p>
            </p:txBody>
          </p:sp>
          <p:sp>
            <p:nvSpPr>
              <p:cNvPr id="17" name="Oval 14"/>
              <p:cNvSpPr>
                <a:spLocks noChangeArrowheads="1"/>
              </p:cNvSpPr>
              <p:nvPr/>
            </p:nvSpPr>
            <p:spPr bwMode="auto">
              <a:xfrm>
                <a:off x="2592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72</a:t>
                </a:r>
              </a:p>
            </p:txBody>
          </p:sp>
          <p:sp>
            <p:nvSpPr>
              <p:cNvPr id="18" name="Line 16"/>
              <p:cNvSpPr>
                <a:spLocks noChangeShapeType="1"/>
              </p:cNvSpPr>
              <p:nvPr/>
            </p:nvSpPr>
            <p:spPr bwMode="auto">
              <a:xfrm flipH="1">
                <a:off x="1104" y="1680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>
                <a:off x="1440" y="168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>
                <a:off x="2496" y="168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Oval 23"/>
              <p:cNvSpPr>
                <a:spLocks noChangeArrowheads="1"/>
              </p:cNvSpPr>
              <p:nvPr/>
            </p:nvSpPr>
            <p:spPr bwMode="auto">
              <a:xfrm>
                <a:off x="2112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 dirty="0"/>
                  <a:t>63</a:t>
                </a:r>
              </a:p>
            </p:txBody>
          </p:sp>
          <p:sp>
            <p:nvSpPr>
              <p:cNvPr id="22" name="Oval 24"/>
              <p:cNvSpPr>
                <a:spLocks noChangeArrowheads="1"/>
              </p:cNvSpPr>
              <p:nvPr/>
            </p:nvSpPr>
            <p:spPr bwMode="auto">
              <a:xfrm>
                <a:off x="1776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43</a:t>
                </a:r>
              </a:p>
            </p:txBody>
          </p:sp>
          <p:sp>
            <p:nvSpPr>
              <p:cNvPr id="23" name="Line 25"/>
              <p:cNvSpPr>
                <a:spLocks noChangeShapeType="1"/>
              </p:cNvSpPr>
              <p:nvPr/>
            </p:nvSpPr>
            <p:spPr bwMode="auto">
              <a:xfrm flipH="1">
                <a:off x="1536" y="216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Line 26"/>
              <p:cNvSpPr>
                <a:spLocks noChangeShapeType="1"/>
              </p:cNvSpPr>
              <p:nvPr/>
            </p:nvSpPr>
            <p:spPr bwMode="auto">
              <a:xfrm>
                <a:off x="1728" y="216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Oval 30"/>
              <p:cNvSpPr>
                <a:spLocks noChangeArrowheads="1"/>
              </p:cNvSpPr>
              <p:nvPr/>
            </p:nvSpPr>
            <p:spPr bwMode="auto">
              <a:xfrm>
                <a:off x="528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10</a:t>
                </a:r>
              </a:p>
            </p:txBody>
          </p:sp>
          <p:sp>
            <p:nvSpPr>
              <p:cNvPr id="26" name="Oval 31"/>
              <p:cNvSpPr>
                <a:spLocks noChangeArrowheads="1"/>
              </p:cNvSpPr>
              <p:nvPr/>
            </p:nvSpPr>
            <p:spPr bwMode="auto">
              <a:xfrm>
                <a:off x="912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15</a:t>
                </a:r>
              </a:p>
            </p:txBody>
          </p:sp>
          <p:sp>
            <p:nvSpPr>
              <p:cNvPr id="27" name="Line 32"/>
              <p:cNvSpPr>
                <a:spLocks noChangeShapeType="1"/>
              </p:cNvSpPr>
              <p:nvPr/>
            </p:nvSpPr>
            <p:spPr bwMode="auto">
              <a:xfrm flipH="1">
                <a:off x="768" y="216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Line 33"/>
              <p:cNvSpPr>
                <a:spLocks noChangeShapeType="1"/>
              </p:cNvSpPr>
              <p:nvPr/>
            </p:nvSpPr>
            <p:spPr bwMode="auto">
              <a:xfrm>
                <a:off x="1008" y="2160"/>
                <a:ext cx="144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" name="Line 57"/>
            <p:cNvSpPr>
              <a:spLocks noChangeShapeType="1"/>
            </p:cNvSpPr>
            <p:nvPr/>
          </p:nvSpPr>
          <p:spPr bwMode="auto">
            <a:xfrm flipH="1">
              <a:off x="3657600" y="2667000"/>
              <a:ext cx="3048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77697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BST – </a:t>
            </a:r>
            <a:r>
              <a:rPr lang="en-US" b="1" dirty="0" smtClean="0">
                <a:solidFill>
                  <a:srgbClr val="006600"/>
                </a:solidFill>
              </a:rPr>
              <a:t>Deletion – </a:t>
            </a:r>
            <a:r>
              <a:rPr lang="en-US" sz="4000" dirty="0" smtClean="0">
                <a:solidFill>
                  <a:srgbClr val="0000FF"/>
                </a:solidFill>
              </a:rPr>
              <a:t>Has Left Child only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65162" y="2044840"/>
            <a:ext cx="7675809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public Boolean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hasOnlyLeftChild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BSTnode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p) {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return 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p.getLeft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()!=null &amp;&amp;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p.getRight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()==null);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5258399" y="3399702"/>
            <a:ext cx="2836984" cy="2111121"/>
            <a:chOff x="838200" y="1447800"/>
            <a:chExt cx="3810000" cy="2743200"/>
          </a:xfrm>
        </p:grpSpPr>
        <p:grpSp>
          <p:nvGrpSpPr>
            <p:cNvPr id="7" name="Group 34"/>
            <p:cNvGrpSpPr>
              <a:grpSpLocks/>
            </p:cNvGrpSpPr>
            <p:nvPr/>
          </p:nvGrpSpPr>
          <p:grpSpPr bwMode="auto">
            <a:xfrm>
              <a:off x="838200" y="1447800"/>
              <a:ext cx="3810000" cy="2743200"/>
              <a:chOff x="528" y="912"/>
              <a:chExt cx="2400" cy="1728"/>
            </a:xfrm>
          </p:grpSpPr>
          <p:sp>
            <p:nvSpPr>
              <p:cNvPr id="9" name="Oval 6"/>
              <p:cNvSpPr>
                <a:spLocks noChangeArrowheads="1"/>
              </p:cNvSpPr>
              <p:nvPr/>
            </p:nvSpPr>
            <p:spPr bwMode="auto">
              <a:xfrm>
                <a:off x="1920" y="91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59</a:t>
                </a:r>
              </a:p>
            </p:txBody>
          </p:sp>
          <p:sp>
            <p:nvSpPr>
              <p:cNvPr id="10" name="Oval 7"/>
              <p:cNvSpPr>
                <a:spLocks noChangeArrowheads="1"/>
              </p:cNvSpPr>
              <p:nvPr/>
            </p:nvSpPr>
            <p:spPr bwMode="auto">
              <a:xfrm>
                <a:off x="2304" y="139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67</a:t>
                </a:r>
              </a:p>
            </p:txBody>
          </p:sp>
          <p:sp>
            <p:nvSpPr>
              <p:cNvPr id="11" name="Line 8"/>
              <p:cNvSpPr>
                <a:spLocks noChangeShapeType="1"/>
              </p:cNvSpPr>
              <p:nvPr/>
            </p:nvSpPr>
            <p:spPr bwMode="auto">
              <a:xfrm>
                <a:off x="2064" y="1200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Oval 9"/>
              <p:cNvSpPr>
                <a:spLocks noChangeArrowheads="1"/>
              </p:cNvSpPr>
              <p:nvPr/>
            </p:nvSpPr>
            <p:spPr bwMode="auto">
              <a:xfrm>
                <a:off x="1296" y="1392"/>
                <a:ext cx="336" cy="288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18</a:t>
                </a:r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 flipH="1">
                <a:off x="1488" y="1200"/>
                <a:ext cx="57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Oval 11"/>
              <p:cNvSpPr>
                <a:spLocks noChangeArrowheads="1"/>
              </p:cNvSpPr>
              <p:nvPr/>
            </p:nvSpPr>
            <p:spPr bwMode="auto">
              <a:xfrm>
                <a:off x="864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13</a:t>
                </a:r>
              </a:p>
            </p:txBody>
          </p:sp>
          <p:sp>
            <p:nvSpPr>
              <p:cNvPr id="15" name="Oval 12"/>
              <p:cNvSpPr>
                <a:spLocks noChangeArrowheads="1"/>
              </p:cNvSpPr>
              <p:nvPr/>
            </p:nvSpPr>
            <p:spPr bwMode="auto">
              <a:xfrm>
                <a:off x="1344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25</a:t>
                </a:r>
              </a:p>
            </p:txBody>
          </p:sp>
          <p:sp>
            <p:nvSpPr>
              <p:cNvPr id="16" name="Oval 13"/>
              <p:cNvSpPr>
                <a:spLocks noChangeArrowheads="1"/>
              </p:cNvSpPr>
              <p:nvPr/>
            </p:nvSpPr>
            <p:spPr bwMode="auto">
              <a:xfrm>
                <a:off x="1536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32</a:t>
                </a:r>
              </a:p>
            </p:txBody>
          </p:sp>
          <p:sp>
            <p:nvSpPr>
              <p:cNvPr id="17" name="Oval 14"/>
              <p:cNvSpPr>
                <a:spLocks noChangeArrowheads="1"/>
              </p:cNvSpPr>
              <p:nvPr/>
            </p:nvSpPr>
            <p:spPr bwMode="auto">
              <a:xfrm>
                <a:off x="2592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72</a:t>
                </a:r>
              </a:p>
            </p:txBody>
          </p:sp>
          <p:sp>
            <p:nvSpPr>
              <p:cNvPr id="18" name="Line 16"/>
              <p:cNvSpPr>
                <a:spLocks noChangeShapeType="1"/>
              </p:cNvSpPr>
              <p:nvPr/>
            </p:nvSpPr>
            <p:spPr bwMode="auto">
              <a:xfrm flipH="1">
                <a:off x="1104" y="1680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>
                <a:off x="1440" y="168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>
                <a:off x="2496" y="168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Oval 23"/>
              <p:cNvSpPr>
                <a:spLocks noChangeArrowheads="1"/>
              </p:cNvSpPr>
              <p:nvPr/>
            </p:nvSpPr>
            <p:spPr bwMode="auto">
              <a:xfrm>
                <a:off x="2112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 dirty="0"/>
                  <a:t>63</a:t>
                </a:r>
              </a:p>
            </p:txBody>
          </p:sp>
          <p:sp>
            <p:nvSpPr>
              <p:cNvPr id="22" name="Oval 24"/>
              <p:cNvSpPr>
                <a:spLocks noChangeArrowheads="1"/>
              </p:cNvSpPr>
              <p:nvPr/>
            </p:nvSpPr>
            <p:spPr bwMode="auto">
              <a:xfrm>
                <a:off x="1776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43</a:t>
                </a:r>
              </a:p>
            </p:txBody>
          </p:sp>
          <p:sp>
            <p:nvSpPr>
              <p:cNvPr id="23" name="Line 25"/>
              <p:cNvSpPr>
                <a:spLocks noChangeShapeType="1"/>
              </p:cNvSpPr>
              <p:nvPr/>
            </p:nvSpPr>
            <p:spPr bwMode="auto">
              <a:xfrm flipH="1">
                <a:off x="1536" y="216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Line 26"/>
              <p:cNvSpPr>
                <a:spLocks noChangeShapeType="1"/>
              </p:cNvSpPr>
              <p:nvPr/>
            </p:nvSpPr>
            <p:spPr bwMode="auto">
              <a:xfrm>
                <a:off x="1728" y="216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Oval 30"/>
              <p:cNvSpPr>
                <a:spLocks noChangeArrowheads="1"/>
              </p:cNvSpPr>
              <p:nvPr/>
            </p:nvSpPr>
            <p:spPr bwMode="auto">
              <a:xfrm>
                <a:off x="528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10</a:t>
                </a:r>
              </a:p>
            </p:txBody>
          </p:sp>
          <p:sp>
            <p:nvSpPr>
              <p:cNvPr id="26" name="Oval 31"/>
              <p:cNvSpPr>
                <a:spLocks noChangeArrowheads="1"/>
              </p:cNvSpPr>
              <p:nvPr/>
            </p:nvSpPr>
            <p:spPr bwMode="auto">
              <a:xfrm>
                <a:off x="912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15</a:t>
                </a:r>
              </a:p>
            </p:txBody>
          </p:sp>
          <p:sp>
            <p:nvSpPr>
              <p:cNvPr id="27" name="Line 32"/>
              <p:cNvSpPr>
                <a:spLocks noChangeShapeType="1"/>
              </p:cNvSpPr>
              <p:nvPr/>
            </p:nvSpPr>
            <p:spPr bwMode="auto">
              <a:xfrm flipH="1">
                <a:off x="768" y="216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Line 33"/>
              <p:cNvSpPr>
                <a:spLocks noChangeShapeType="1"/>
              </p:cNvSpPr>
              <p:nvPr/>
            </p:nvSpPr>
            <p:spPr bwMode="auto">
              <a:xfrm>
                <a:off x="1008" y="2160"/>
                <a:ext cx="144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" name="Line 57"/>
            <p:cNvSpPr>
              <a:spLocks noChangeShapeType="1"/>
            </p:cNvSpPr>
            <p:nvPr/>
          </p:nvSpPr>
          <p:spPr bwMode="auto">
            <a:xfrm flipH="1">
              <a:off x="3657600" y="2667000"/>
              <a:ext cx="3048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5500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BST – </a:t>
            </a:r>
            <a:r>
              <a:rPr lang="en-US" b="1" dirty="0" smtClean="0">
                <a:solidFill>
                  <a:srgbClr val="006600"/>
                </a:solidFill>
              </a:rPr>
              <a:t>Deletion – </a:t>
            </a:r>
            <a:r>
              <a:rPr lang="en-US" sz="4000" dirty="0" smtClean="0">
                <a:solidFill>
                  <a:srgbClr val="0000FF"/>
                </a:solidFill>
              </a:rPr>
              <a:t>Has Right Child only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65162" y="2044840"/>
            <a:ext cx="7675809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public Boolean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hasOnlyRightChild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BSTnode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p) {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return 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p.getLeft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()==null &amp;&amp;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p.getRight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()!=null);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5258399" y="3399702"/>
            <a:ext cx="2836984" cy="2111121"/>
            <a:chOff x="838200" y="1447800"/>
            <a:chExt cx="3810000" cy="2743200"/>
          </a:xfrm>
        </p:grpSpPr>
        <p:grpSp>
          <p:nvGrpSpPr>
            <p:cNvPr id="7" name="Group 34"/>
            <p:cNvGrpSpPr>
              <a:grpSpLocks/>
            </p:cNvGrpSpPr>
            <p:nvPr/>
          </p:nvGrpSpPr>
          <p:grpSpPr bwMode="auto">
            <a:xfrm>
              <a:off x="838200" y="1447800"/>
              <a:ext cx="3810000" cy="2743200"/>
              <a:chOff x="528" y="912"/>
              <a:chExt cx="2400" cy="1728"/>
            </a:xfrm>
          </p:grpSpPr>
          <p:sp>
            <p:nvSpPr>
              <p:cNvPr id="9" name="Oval 6"/>
              <p:cNvSpPr>
                <a:spLocks noChangeArrowheads="1"/>
              </p:cNvSpPr>
              <p:nvPr/>
            </p:nvSpPr>
            <p:spPr bwMode="auto">
              <a:xfrm>
                <a:off x="1920" y="91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59</a:t>
                </a:r>
              </a:p>
            </p:txBody>
          </p:sp>
          <p:sp>
            <p:nvSpPr>
              <p:cNvPr id="10" name="Oval 7"/>
              <p:cNvSpPr>
                <a:spLocks noChangeArrowheads="1"/>
              </p:cNvSpPr>
              <p:nvPr/>
            </p:nvSpPr>
            <p:spPr bwMode="auto">
              <a:xfrm>
                <a:off x="2304" y="139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67</a:t>
                </a:r>
              </a:p>
            </p:txBody>
          </p:sp>
          <p:sp>
            <p:nvSpPr>
              <p:cNvPr id="11" name="Line 8"/>
              <p:cNvSpPr>
                <a:spLocks noChangeShapeType="1"/>
              </p:cNvSpPr>
              <p:nvPr/>
            </p:nvSpPr>
            <p:spPr bwMode="auto">
              <a:xfrm>
                <a:off x="2064" y="1200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Oval 9"/>
              <p:cNvSpPr>
                <a:spLocks noChangeArrowheads="1"/>
              </p:cNvSpPr>
              <p:nvPr/>
            </p:nvSpPr>
            <p:spPr bwMode="auto">
              <a:xfrm>
                <a:off x="1296" y="1392"/>
                <a:ext cx="336" cy="288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18</a:t>
                </a:r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 flipH="1">
                <a:off x="1488" y="1200"/>
                <a:ext cx="57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Oval 11"/>
              <p:cNvSpPr>
                <a:spLocks noChangeArrowheads="1"/>
              </p:cNvSpPr>
              <p:nvPr/>
            </p:nvSpPr>
            <p:spPr bwMode="auto">
              <a:xfrm>
                <a:off x="864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13</a:t>
                </a:r>
              </a:p>
            </p:txBody>
          </p:sp>
          <p:sp>
            <p:nvSpPr>
              <p:cNvPr id="15" name="Oval 12"/>
              <p:cNvSpPr>
                <a:spLocks noChangeArrowheads="1"/>
              </p:cNvSpPr>
              <p:nvPr/>
            </p:nvSpPr>
            <p:spPr bwMode="auto">
              <a:xfrm>
                <a:off x="1344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25</a:t>
                </a:r>
              </a:p>
            </p:txBody>
          </p:sp>
          <p:sp>
            <p:nvSpPr>
              <p:cNvPr id="16" name="Oval 13"/>
              <p:cNvSpPr>
                <a:spLocks noChangeArrowheads="1"/>
              </p:cNvSpPr>
              <p:nvPr/>
            </p:nvSpPr>
            <p:spPr bwMode="auto">
              <a:xfrm>
                <a:off x="1536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32</a:t>
                </a:r>
              </a:p>
            </p:txBody>
          </p:sp>
          <p:sp>
            <p:nvSpPr>
              <p:cNvPr id="17" name="Oval 14"/>
              <p:cNvSpPr>
                <a:spLocks noChangeArrowheads="1"/>
              </p:cNvSpPr>
              <p:nvPr/>
            </p:nvSpPr>
            <p:spPr bwMode="auto">
              <a:xfrm>
                <a:off x="2592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72</a:t>
                </a:r>
              </a:p>
            </p:txBody>
          </p:sp>
          <p:sp>
            <p:nvSpPr>
              <p:cNvPr id="18" name="Line 16"/>
              <p:cNvSpPr>
                <a:spLocks noChangeShapeType="1"/>
              </p:cNvSpPr>
              <p:nvPr/>
            </p:nvSpPr>
            <p:spPr bwMode="auto">
              <a:xfrm flipH="1">
                <a:off x="1104" y="1680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>
                <a:off x="1440" y="168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>
                <a:off x="2496" y="168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Oval 23"/>
              <p:cNvSpPr>
                <a:spLocks noChangeArrowheads="1"/>
              </p:cNvSpPr>
              <p:nvPr/>
            </p:nvSpPr>
            <p:spPr bwMode="auto">
              <a:xfrm>
                <a:off x="2112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 dirty="0"/>
                  <a:t>63</a:t>
                </a:r>
              </a:p>
            </p:txBody>
          </p:sp>
          <p:sp>
            <p:nvSpPr>
              <p:cNvPr id="22" name="Oval 24"/>
              <p:cNvSpPr>
                <a:spLocks noChangeArrowheads="1"/>
              </p:cNvSpPr>
              <p:nvPr/>
            </p:nvSpPr>
            <p:spPr bwMode="auto">
              <a:xfrm>
                <a:off x="1776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43</a:t>
                </a:r>
              </a:p>
            </p:txBody>
          </p:sp>
          <p:sp>
            <p:nvSpPr>
              <p:cNvPr id="23" name="Line 25"/>
              <p:cNvSpPr>
                <a:spLocks noChangeShapeType="1"/>
              </p:cNvSpPr>
              <p:nvPr/>
            </p:nvSpPr>
            <p:spPr bwMode="auto">
              <a:xfrm flipH="1">
                <a:off x="1536" y="216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Line 26"/>
              <p:cNvSpPr>
                <a:spLocks noChangeShapeType="1"/>
              </p:cNvSpPr>
              <p:nvPr/>
            </p:nvSpPr>
            <p:spPr bwMode="auto">
              <a:xfrm>
                <a:off x="1728" y="216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Oval 30"/>
              <p:cNvSpPr>
                <a:spLocks noChangeArrowheads="1"/>
              </p:cNvSpPr>
              <p:nvPr/>
            </p:nvSpPr>
            <p:spPr bwMode="auto">
              <a:xfrm>
                <a:off x="528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10</a:t>
                </a:r>
              </a:p>
            </p:txBody>
          </p:sp>
          <p:sp>
            <p:nvSpPr>
              <p:cNvPr id="26" name="Oval 31"/>
              <p:cNvSpPr>
                <a:spLocks noChangeArrowheads="1"/>
              </p:cNvSpPr>
              <p:nvPr/>
            </p:nvSpPr>
            <p:spPr bwMode="auto">
              <a:xfrm>
                <a:off x="912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15</a:t>
                </a:r>
              </a:p>
            </p:txBody>
          </p:sp>
          <p:sp>
            <p:nvSpPr>
              <p:cNvPr id="27" name="Line 32"/>
              <p:cNvSpPr>
                <a:spLocks noChangeShapeType="1"/>
              </p:cNvSpPr>
              <p:nvPr/>
            </p:nvSpPr>
            <p:spPr bwMode="auto">
              <a:xfrm flipH="1">
                <a:off x="768" y="216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Line 33"/>
              <p:cNvSpPr>
                <a:spLocks noChangeShapeType="1"/>
              </p:cNvSpPr>
              <p:nvPr/>
            </p:nvSpPr>
            <p:spPr bwMode="auto">
              <a:xfrm>
                <a:off x="1008" y="2160"/>
                <a:ext cx="144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" name="Line 57"/>
            <p:cNvSpPr>
              <a:spLocks noChangeShapeType="1"/>
            </p:cNvSpPr>
            <p:nvPr/>
          </p:nvSpPr>
          <p:spPr bwMode="auto">
            <a:xfrm flipH="1">
              <a:off x="3657600" y="2667000"/>
              <a:ext cx="3048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89997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BST – </a:t>
            </a:r>
            <a:r>
              <a:rPr lang="en-US" b="1" dirty="0" smtClean="0">
                <a:solidFill>
                  <a:srgbClr val="006600"/>
                </a:solidFill>
              </a:rPr>
              <a:t>Deletion – </a:t>
            </a:r>
            <a:r>
              <a:rPr lang="en-US" sz="4000" dirty="0" smtClean="0">
                <a:solidFill>
                  <a:srgbClr val="0000FF"/>
                </a:solidFill>
              </a:rPr>
              <a:t>Find Smallest Node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65162" y="2044840"/>
            <a:ext cx="5935865" cy="23083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BSTnode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minNode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BSTnode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root) {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if (root == null)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         return null;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else if 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root.getLeft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 == null)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	      return root; 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         else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	    return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minNode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root.getLeft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())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5867992" y="3941563"/>
            <a:ext cx="2836984" cy="2111121"/>
            <a:chOff x="838200" y="1447800"/>
            <a:chExt cx="3810000" cy="2743200"/>
          </a:xfrm>
        </p:grpSpPr>
        <p:grpSp>
          <p:nvGrpSpPr>
            <p:cNvPr id="7" name="Group 34"/>
            <p:cNvGrpSpPr>
              <a:grpSpLocks/>
            </p:cNvGrpSpPr>
            <p:nvPr/>
          </p:nvGrpSpPr>
          <p:grpSpPr bwMode="auto">
            <a:xfrm>
              <a:off x="838200" y="1447800"/>
              <a:ext cx="3810000" cy="2743200"/>
              <a:chOff x="528" y="912"/>
              <a:chExt cx="2400" cy="1728"/>
            </a:xfrm>
          </p:grpSpPr>
          <p:sp>
            <p:nvSpPr>
              <p:cNvPr id="9" name="Oval 6"/>
              <p:cNvSpPr>
                <a:spLocks noChangeArrowheads="1"/>
              </p:cNvSpPr>
              <p:nvPr/>
            </p:nvSpPr>
            <p:spPr bwMode="auto">
              <a:xfrm>
                <a:off x="1920" y="91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59</a:t>
                </a:r>
              </a:p>
            </p:txBody>
          </p:sp>
          <p:sp>
            <p:nvSpPr>
              <p:cNvPr id="10" name="Oval 7"/>
              <p:cNvSpPr>
                <a:spLocks noChangeArrowheads="1"/>
              </p:cNvSpPr>
              <p:nvPr/>
            </p:nvSpPr>
            <p:spPr bwMode="auto">
              <a:xfrm>
                <a:off x="2304" y="139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67</a:t>
                </a:r>
              </a:p>
            </p:txBody>
          </p:sp>
          <p:sp>
            <p:nvSpPr>
              <p:cNvPr id="11" name="Line 8"/>
              <p:cNvSpPr>
                <a:spLocks noChangeShapeType="1"/>
              </p:cNvSpPr>
              <p:nvPr/>
            </p:nvSpPr>
            <p:spPr bwMode="auto">
              <a:xfrm>
                <a:off x="2064" y="1200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Oval 9"/>
              <p:cNvSpPr>
                <a:spLocks noChangeArrowheads="1"/>
              </p:cNvSpPr>
              <p:nvPr/>
            </p:nvSpPr>
            <p:spPr bwMode="auto">
              <a:xfrm>
                <a:off x="1296" y="1392"/>
                <a:ext cx="336" cy="288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18</a:t>
                </a:r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 flipH="1">
                <a:off x="1488" y="1200"/>
                <a:ext cx="57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Oval 11"/>
              <p:cNvSpPr>
                <a:spLocks noChangeArrowheads="1"/>
              </p:cNvSpPr>
              <p:nvPr/>
            </p:nvSpPr>
            <p:spPr bwMode="auto">
              <a:xfrm>
                <a:off x="864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13</a:t>
                </a:r>
              </a:p>
            </p:txBody>
          </p:sp>
          <p:sp>
            <p:nvSpPr>
              <p:cNvPr id="15" name="Oval 12"/>
              <p:cNvSpPr>
                <a:spLocks noChangeArrowheads="1"/>
              </p:cNvSpPr>
              <p:nvPr/>
            </p:nvSpPr>
            <p:spPr bwMode="auto">
              <a:xfrm>
                <a:off x="1344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25</a:t>
                </a:r>
              </a:p>
            </p:txBody>
          </p:sp>
          <p:sp>
            <p:nvSpPr>
              <p:cNvPr id="16" name="Oval 13"/>
              <p:cNvSpPr>
                <a:spLocks noChangeArrowheads="1"/>
              </p:cNvSpPr>
              <p:nvPr/>
            </p:nvSpPr>
            <p:spPr bwMode="auto">
              <a:xfrm>
                <a:off x="1536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32</a:t>
                </a:r>
              </a:p>
            </p:txBody>
          </p:sp>
          <p:sp>
            <p:nvSpPr>
              <p:cNvPr id="17" name="Oval 14"/>
              <p:cNvSpPr>
                <a:spLocks noChangeArrowheads="1"/>
              </p:cNvSpPr>
              <p:nvPr/>
            </p:nvSpPr>
            <p:spPr bwMode="auto">
              <a:xfrm>
                <a:off x="2592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72</a:t>
                </a:r>
              </a:p>
            </p:txBody>
          </p:sp>
          <p:sp>
            <p:nvSpPr>
              <p:cNvPr id="18" name="Line 16"/>
              <p:cNvSpPr>
                <a:spLocks noChangeShapeType="1"/>
              </p:cNvSpPr>
              <p:nvPr/>
            </p:nvSpPr>
            <p:spPr bwMode="auto">
              <a:xfrm flipH="1">
                <a:off x="1104" y="1680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>
                <a:off x="1440" y="168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>
                <a:off x="2496" y="168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Oval 23"/>
              <p:cNvSpPr>
                <a:spLocks noChangeArrowheads="1"/>
              </p:cNvSpPr>
              <p:nvPr/>
            </p:nvSpPr>
            <p:spPr bwMode="auto">
              <a:xfrm>
                <a:off x="2112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 dirty="0"/>
                  <a:t>63</a:t>
                </a:r>
              </a:p>
            </p:txBody>
          </p:sp>
          <p:sp>
            <p:nvSpPr>
              <p:cNvPr id="22" name="Oval 24"/>
              <p:cNvSpPr>
                <a:spLocks noChangeArrowheads="1"/>
              </p:cNvSpPr>
              <p:nvPr/>
            </p:nvSpPr>
            <p:spPr bwMode="auto">
              <a:xfrm>
                <a:off x="1776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43</a:t>
                </a:r>
              </a:p>
            </p:txBody>
          </p:sp>
          <p:sp>
            <p:nvSpPr>
              <p:cNvPr id="23" name="Line 25"/>
              <p:cNvSpPr>
                <a:spLocks noChangeShapeType="1"/>
              </p:cNvSpPr>
              <p:nvPr/>
            </p:nvSpPr>
            <p:spPr bwMode="auto">
              <a:xfrm flipH="1">
                <a:off x="1536" y="216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Line 26"/>
              <p:cNvSpPr>
                <a:spLocks noChangeShapeType="1"/>
              </p:cNvSpPr>
              <p:nvPr/>
            </p:nvSpPr>
            <p:spPr bwMode="auto">
              <a:xfrm>
                <a:off x="1728" y="216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Oval 30"/>
              <p:cNvSpPr>
                <a:spLocks noChangeArrowheads="1"/>
              </p:cNvSpPr>
              <p:nvPr/>
            </p:nvSpPr>
            <p:spPr bwMode="auto">
              <a:xfrm>
                <a:off x="528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10</a:t>
                </a:r>
              </a:p>
            </p:txBody>
          </p:sp>
          <p:sp>
            <p:nvSpPr>
              <p:cNvPr id="26" name="Oval 31"/>
              <p:cNvSpPr>
                <a:spLocks noChangeArrowheads="1"/>
              </p:cNvSpPr>
              <p:nvPr/>
            </p:nvSpPr>
            <p:spPr bwMode="auto">
              <a:xfrm>
                <a:off x="912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15</a:t>
                </a:r>
              </a:p>
            </p:txBody>
          </p:sp>
          <p:sp>
            <p:nvSpPr>
              <p:cNvPr id="27" name="Line 32"/>
              <p:cNvSpPr>
                <a:spLocks noChangeShapeType="1"/>
              </p:cNvSpPr>
              <p:nvPr/>
            </p:nvSpPr>
            <p:spPr bwMode="auto">
              <a:xfrm flipH="1">
                <a:off x="768" y="216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Line 33"/>
              <p:cNvSpPr>
                <a:spLocks noChangeShapeType="1"/>
              </p:cNvSpPr>
              <p:nvPr/>
            </p:nvSpPr>
            <p:spPr bwMode="auto">
              <a:xfrm>
                <a:off x="1008" y="2160"/>
                <a:ext cx="144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" name="Line 57"/>
            <p:cNvSpPr>
              <a:spLocks noChangeShapeType="1"/>
            </p:cNvSpPr>
            <p:nvPr/>
          </p:nvSpPr>
          <p:spPr bwMode="auto">
            <a:xfrm flipH="1">
              <a:off x="3657600" y="2667000"/>
              <a:ext cx="3048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21140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BST – </a:t>
            </a:r>
            <a:r>
              <a:rPr lang="en-US" b="1" dirty="0" smtClean="0">
                <a:solidFill>
                  <a:srgbClr val="006600"/>
                </a:solidFill>
              </a:rPr>
              <a:t>Deletion – </a:t>
            </a:r>
            <a:r>
              <a:rPr lang="en-US" sz="4000" dirty="0" smtClean="0">
                <a:solidFill>
                  <a:srgbClr val="0000FF"/>
                </a:solidFill>
              </a:rPr>
              <a:t>Find Largest Node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65162" y="2044840"/>
            <a:ext cx="5935865" cy="23083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BSTnode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maxNode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BSTnode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root) {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if (root == null)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        return null;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else if 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root.getRight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 == null)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	return root; 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        else 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return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maxNode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root.getRight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());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5867992" y="3941563"/>
            <a:ext cx="2836984" cy="2111121"/>
            <a:chOff x="838200" y="1447800"/>
            <a:chExt cx="3810000" cy="2743200"/>
          </a:xfrm>
        </p:grpSpPr>
        <p:grpSp>
          <p:nvGrpSpPr>
            <p:cNvPr id="7" name="Group 34"/>
            <p:cNvGrpSpPr>
              <a:grpSpLocks/>
            </p:cNvGrpSpPr>
            <p:nvPr/>
          </p:nvGrpSpPr>
          <p:grpSpPr bwMode="auto">
            <a:xfrm>
              <a:off x="838200" y="1447800"/>
              <a:ext cx="3810000" cy="2743200"/>
              <a:chOff x="528" y="912"/>
              <a:chExt cx="2400" cy="1728"/>
            </a:xfrm>
          </p:grpSpPr>
          <p:sp>
            <p:nvSpPr>
              <p:cNvPr id="9" name="Oval 6"/>
              <p:cNvSpPr>
                <a:spLocks noChangeArrowheads="1"/>
              </p:cNvSpPr>
              <p:nvPr/>
            </p:nvSpPr>
            <p:spPr bwMode="auto">
              <a:xfrm>
                <a:off x="1920" y="91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59</a:t>
                </a:r>
              </a:p>
            </p:txBody>
          </p:sp>
          <p:sp>
            <p:nvSpPr>
              <p:cNvPr id="10" name="Oval 7"/>
              <p:cNvSpPr>
                <a:spLocks noChangeArrowheads="1"/>
              </p:cNvSpPr>
              <p:nvPr/>
            </p:nvSpPr>
            <p:spPr bwMode="auto">
              <a:xfrm>
                <a:off x="2304" y="139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67</a:t>
                </a:r>
              </a:p>
            </p:txBody>
          </p:sp>
          <p:sp>
            <p:nvSpPr>
              <p:cNvPr id="11" name="Line 8"/>
              <p:cNvSpPr>
                <a:spLocks noChangeShapeType="1"/>
              </p:cNvSpPr>
              <p:nvPr/>
            </p:nvSpPr>
            <p:spPr bwMode="auto">
              <a:xfrm>
                <a:off x="2064" y="1200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Oval 9"/>
              <p:cNvSpPr>
                <a:spLocks noChangeArrowheads="1"/>
              </p:cNvSpPr>
              <p:nvPr/>
            </p:nvSpPr>
            <p:spPr bwMode="auto">
              <a:xfrm>
                <a:off x="1296" y="1392"/>
                <a:ext cx="336" cy="288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18</a:t>
                </a:r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 flipH="1">
                <a:off x="1488" y="1200"/>
                <a:ext cx="57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Oval 11"/>
              <p:cNvSpPr>
                <a:spLocks noChangeArrowheads="1"/>
              </p:cNvSpPr>
              <p:nvPr/>
            </p:nvSpPr>
            <p:spPr bwMode="auto">
              <a:xfrm>
                <a:off x="864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13</a:t>
                </a:r>
              </a:p>
            </p:txBody>
          </p:sp>
          <p:sp>
            <p:nvSpPr>
              <p:cNvPr id="15" name="Oval 12"/>
              <p:cNvSpPr>
                <a:spLocks noChangeArrowheads="1"/>
              </p:cNvSpPr>
              <p:nvPr/>
            </p:nvSpPr>
            <p:spPr bwMode="auto">
              <a:xfrm>
                <a:off x="1344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25</a:t>
                </a:r>
              </a:p>
            </p:txBody>
          </p:sp>
          <p:sp>
            <p:nvSpPr>
              <p:cNvPr id="16" name="Oval 13"/>
              <p:cNvSpPr>
                <a:spLocks noChangeArrowheads="1"/>
              </p:cNvSpPr>
              <p:nvPr/>
            </p:nvSpPr>
            <p:spPr bwMode="auto">
              <a:xfrm>
                <a:off x="1536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32</a:t>
                </a:r>
              </a:p>
            </p:txBody>
          </p:sp>
          <p:sp>
            <p:nvSpPr>
              <p:cNvPr id="17" name="Oval 14"/>
              <p:cNvSpPr>
                <a:spLocks noChangeArrowheads="1"/>
              </p:cNvSpPr>
              <p:nvPr/>
            </p:nvSpPr>
            <p:spPr bwMode="auto">
              <a:xfrm>
                <a:off x="2592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72</a:t>
                </a:r>
              </a:p>
            </p:txBody>
          </p:sp>
          <p:sp>
            <p:nvSpPr>
              <p:cNvPr id="18" name="Line 16"/>
              <p:cNvSpPr>
                <a:spLocks noChangeShapeType="1"/>
              </p:cNvSpPr>
              <p:nvPr/>
            </p:nvSpPr>
            <p:spPr bwMode="auto">
              <a:xfrm flipH="1">
                <a:off x="1104" y="1680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>
                <a:off x="1440" y="168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>
                <a:off x="2496" y="168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Oval 23"/>
              <p:cNvSpPr>
                <a:spLocks noChangeArrowheads="1"/>
              </p:cNvSpPr>
              <p:nvPr/>
            </p:nvSpPr>
            <p:spPr bwMode="auto">
              <a:xfrm>
                <a:off x="2112" y="187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 dirty="0"/>
                  <a:t>63</a:t>
                </a:r>
              </a:p>
            </p:txBody>
          </p:sp>
          <p:sp>
            <p:nvSpPr>
              <p:cNvPr id="22" name="Oval 24"/>
              <p:cNvSpPr>
                <a:spLocks noChangeArrowheads="1"/>
              </p:cNvSpPr>
              <p:nvPr/>
            </p:nvSpPr>
            <p:spPr bwMode="auto">
              <a:xfrm>
                <a:off x="1776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43</a:t>
                </a:r>
              </a:p>
            </p:txBody>
          </p:sp>
          <p:sp>
            <p:nvSpPr>
              <p:cNvPr id="23" name="Line 25"/>
              <p:cNvSpPr>
                <a:spLocks noChangeShapeType="1"/>
              </p:cNvSpPr>
              <p:nvPr/>
            </p:nvSpPr>
            <p:spPr bwMode="auto">
              <a:xfrm flipH="1">
                <a:off x="1536" y="216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Line 26"/>
              <p:cNvSpPr>
                <a:spLocks noChangeShapeType="1"/>
              </p:cNvSpPr>
              <p:nvPr/>
            </p:nvSpPr>
            <p:spPr bwMode="auto">
              <a:xfrm>
                <a:off x="1728" y="2160"/>
                <a:ext cx="192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Oval 30"/>
              <p:cNvSpPr>
                <a:spLocks noChangeArrowheads="1"/>
              </p:cNvSpPr>
              <p:nvPr/>
            </p:nvSpPr>
            <p:spPr bwMode="auto">
              <a:xfrm>
                <a:off x="528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10</a:t>
                </a:r>
              </a:p>
            </p:txBody>
          </p:sp>
          <p:sp>
            <p:nvSpPr>
              <p:cNvPr id="26" name="Oval 31"/>
              <p:cNvSpPr>
                <a:spLocks noChangeArrowheads="1"/>
              </p:cNvSpPr>
              <p:nvPr/>
            </p:nvSpPr>
            <p:spPr bwMode="auto">
              <a:xfrm>
                <a:off x="912" y="2352"/>
                <a:ext cx="336" cy="288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2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15</a:t>
                </a:r>
              </a:p>
            </p:txBody>
          </p:sp>
          <p:sp>
            <p:nvSpPr>
              <p:cNvPr id="27" name="Line 32"/>
              <p:cNvSpPr>
                <a:spLocks noChangeShapeType="1"/>
              </p:cNvSpPr>
              <p:nvPr/>
            </p:nvSpPr>
            <p:spPr bwMode="auto">
              <a:xfrm flipH="1">
                <a:off x="768" y="2160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Line 33"/>
              <p:cNvSpPr>
                <a:spLocks noChangeShapeType="1"/>
              </p:cNvSpPr>
              <p:nvPr/>
            </p:nvSpPr>
            <p:spPr bwMode="auto">
              <a:xfrm>
                <a:off x="1008" y="2160"/>
                <a:ext cx="144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" name="Line 57"/>
            <p:cNvSpPr>
              <a:spLocks noChangeShapeType="1"/>
            </p:cNvSpPr>
            <p:nvPr/>
          </p:nvSpPr>
          <p:spPr bwMode="auto">
            <a:xfrm flipH="1">
              <a:off x="3657600" y="2667000"/>
              <a:ext cx="304800" cy="3048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80000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BST – </a:t>
            </a:r>
            <a:r>
              <a:rPr lang="en-US" b="1" dirty="0" smtClean="0">
                <a:solidFill>
                  <a:srgbClr val="006600"/>
                </a:solidFill>
              </a:rPr>
              <a:t>Deletion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48229" y="1154369"/>
            <a:ext cx="7675809" cy="563231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public void delete(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data) {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root = delete(root, data);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private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BSTnode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delete(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BSTnode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p,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data) {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BSTnode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node2delete,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newnode2delete;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BSTnode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node2save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, parent;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saveValue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node2delete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findNode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(p, data);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if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(node2delete == null)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return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root;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parent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= parent(p, node2delete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if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isLeaf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(node2delete)) {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if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(parent == null)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return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null; 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if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(data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&lt;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parent.getData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())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parent.setLeft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(null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else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parent.setRight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(null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return p;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}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38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Search Tree – </a:t>
            </a:r>
            <a:r>
              <a:rPr lang="en-US" b="1" dirty="0" smtClean="0">
                <a:solidFill>
                  <a:srgbClr val="006600"/>
                </a:solidFill>
              </a:rPr>
              <a:t>Node Class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365162" y="2149419"/>
            <a:ext cx="7675809" cy="403187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1600" b="1" dirty="0" err="1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intB</a:t>
            </a:r>
            <a:r>
              <a:rPr lang="en-US" sz="1600" b="1" dirty="0" err="1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STnode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data;</a:t>
            </a:r>
          </a:p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</a:t>
            </a:r>
            <a:r>
              <a:rPr lang="en-US" sz="1600" b="1" dirty="0" err="1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err="1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BSTnode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FFFF66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</a:t>
            </a:r>
            <a:r>
              <a:rPr lang="en-US" sz="1600" b="1" dirty="0" err="1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err="1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BSTnode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FFFF66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public </a:t>
            </a:r>
            <a:r>
              <a:rPr lang="en-US" sz="1600" b="1" dirty="0" err="1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intBSTnode</a:t>
            </a:r>
            <a:r>
              <a:rPr lang="en-US" sz="16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left = right = null;</a:t>
            </a:r>
            <a:endParaRPr lang="en-US" sz="16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</a:t>
            </a:r>
            <a:r>
              <a:rPr lang="en-US" sz="1600" b="1" dirty="0" err="1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intBSTnode</a:t>
            </a:r>
            <a:r>
              <a:rPr lang="en-US" sz="1600" b="1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i) {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this(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 null, null);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public </a:t>
            </a:r>
            <a:r>
              <a:rPr lang="en-US" sz="1600" b="1" dirty="0" err="1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intBSTnode</a:t>
            </a:r>
            <a:r>
              <a:rPr lang="en-US" sz="16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i, </a:t>
            </a:r>
            <a:r>
              <a:rPr lang="en-US" sz="1600" b="1" dirty="0" err="1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intBSTnode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n, </a:t>
            </a:r>
            <a:r>
              <a:rPr lang="en-US" sz="1600" b="1" dirty="0" err="1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intBSTnode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p) {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data  =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600" b="1" dirty="0" smtClean="0">
                <a:solidFill>
                  <a:srgbClr val="FFFF66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= n;</a:t>
            </a:r>
          </a:p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b="1" dirty="0" smtClean="0">
                <a:solidFill>
                  <a:srgbClr val="FFFF66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p;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581746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BST – </a:t>
            </a:r>
            <a:r>
              <a:rPr lang="en-US" b="1" dirty="0" smtClean="0">
                <a:solidFill>
                  <a:srgbClr val="006600"/>
                </a:solidFill>
              </a:rPr>
              <a:t>Deletion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48229" y="1154369"/>
            <a:ext cx="7675809" cy="53553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if 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hasOnlyLeftChild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(node2delete)) {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if (parent == null)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	return node2delete.getLeft();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if (data &lt;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parent.getData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())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parent.setLeft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parent.getLeft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().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getLeft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());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else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parent.setRight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parent.getRight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().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getLeft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());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return p;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}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if 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hasOnlyRightChild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(node2delete)) {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if (parent == null)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	return node2delete.getRight();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if (data &lt;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parent.getData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())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parent.setLeft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parent.getLeft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().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getRight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());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else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parent.setRight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parent.getRight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().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getRight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());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return p;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}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128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BST – </a:t>
            </a:r>
            <a:r>
              <a:rPr lang="en-US" b="1" dirty="0" smtClean="0">
                <a:solidFill>
                  <a:srgbClr val="006600"/>
                </a:solidFill>
              </a:rPr>
              <a:t>Deletion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65162" y="2271969"/>
            <a:ext cx="7675809" cy="175432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newnode2delete =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minNode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(node2delete.getRight());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saveValue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= newnode2delete.getData();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p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= delete(p,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saveValue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node2delete.setData(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saveValue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return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p;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}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97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32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– </a:t>
            </a:r>
            <a:r>
              <a:rPr lang="en-US" b="1" dirty="0" err="1" smtClean="0">
                <a:solidFill>
                  <a:srgbClr val="006600"/>
                </a:solidFill>
              </a:rPr>
              <a:t>BinarySearchTree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65162" y="2044840"/>
            <a:ext cx="7620000" cy="341632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BinarySearchTree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private </a:t>
            </a:r>
            <a:r>
              <a:rPr lang="en-US" b="1" dirty="0" err="1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intBSTnode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FFFF66"/>
                </a:solidFill>
                <a:latin typeface="Courier New" pitchFamily="49" charset="0"/>
                <a:cs typeface="Courier New" pitchFamily="49" charset="0"/>
              </a:rPr>
              <a:t>root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n-US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// Constructor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BinarySearchTree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endParaRPr lang="en-US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			</a:t>
            </a:r>
            <a:r>
              <a:rPr lang="en-US" b="1" dirty="0" smtClean="0">
                <a:solidFill>
                  <a:srgbClr val="FFFF66"/>
                </a:solidFill>
                <a:latin typeface="Courier New" pitchFamily="49" charset="0"/>
                <a:cs typeface="Courier New" pitchFamily="49" charset="0"/>
              </a:rPr>
              <a:t>root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null;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endParaRPr lang="en-US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// All methods will be written here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193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Binary Search Tree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Operations</a:t>
            </a:r>
          </a:p>
        </p:txBody>
      </p:sp>
    </p:spTree>
    <p:extLst>
      <p:ext uri="{BB962C8B-B14F-4D97-AF65-F5344CB8AC3E}">
        <p14:creationId xmlns:p14="http://schemas.microsoft.com/office/powerpoint/2010/main" val="301148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Operations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Traversal</a:t>
            </a:r>
          </a:p>
          <a:p>
            <a:pPr lvl="1"/>
            <a:r>
              <a:rPr lang="en-US" dirty="0" smtClean="0"/>
              <a:t>Accessing/visiting all values of a tree once</a:t>
            </a:r>
          </a:p>
          <a:p>
            <a:r>
              <a:rPr lang="en-US" b="1" dirty="0" smtClean="0"/>
              <a:t>Searching</a:t>
            </a:r>
          </a:p>
          <a:p>
            <a:pPr lvl="1"/>
            <a:r>
              <a:rPr lang="en-US" dirty="0" smtClean="0"/>
              <a:t>Finding a key value</a:t>
            </a:r>
            <a:endParaRPr lang="en-US" dirty="0"/>
          </a:p>
          <a:p>
            <a:r>
              <a:rPr lang="en-US" b="1" dirty="0" smtClean="0"/>
              <a:t>Insertion</a:t>
            </a:r>
          </a:p>
          <a:p>
            <a:pPr lvl="1"/>
            <a:r>
              <a:rPr lang="en-US" dirty="0" smtClean="0"/>
              <a:t>Adding a value in a tree</a:t>
            </a:r>
            <a:endParaRPr lang="en-US" dirty="0"/>
          </a:p>
          <a:p>
            <a:r>
              <a:rPr lang="en-US" b="1" dirty="0" smtClean="0"/>
              <a:t>Deletion</a:t>
            </a:r>
          </a:p>
          <a:p>
            <a:pPr lvl="1"/>
            <a:r>
              <a:rPr lang="en-US" dirty="0" smtClean="0"/>
              <a:t>Removing a value from tree</a:t>
            </a:r>
            <a:endParaRPr lang="en-US" dirty="0"/>
          </a:p>
          <a:p>
            <a:r>
              <a:rPr lang="en-US" b="1" dirty="0" smtClean="0"/>
              <a:t>Creation</a:t>
            </a:r>
          </a:p>
          <a:p>
            <a:pPr lvl="1"/>
            <a:r>
              <a:rPr lang="en-US" dirty="0" smtClean="0"/>
              <a:t>Creating a tree from empty tree</a:t>
            </a:r>
            <a:endParaRPr lang="en-US" dirty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574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BST - </a:t>
            </a:r>
            <a:r>
              <a:rPr lang="en-US" b="1" dirty="0" smtClean="0">
                <a:solidFill>
                  <a:srgbClr val="006600"/>
                </a:solidFill>
              </a:rPr>
              <a:t>Traversal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b="1" dirty="0" smtClean="0"/>
          </a:p>
          <a:p>
            <a:r>
              <a:rPr lang="en-US" b="1" dirty="0" smtClean="0"/>
              <a:t>Pre </a:t>
            </a:r>
            <a:r>
              <a:rPr lang="en-US" b="1" dirty="0"/>
              <a:t>Order </a:t>
            </a:r>
            <a:r>
              <a:rPr lang="en-US" b="1" dirty="0" smtClean="0"/>
              <a:t>Traversal</a:t>
            </a:r>
            <a:endParaRPr lang="en-US" dirty="0"/>
          </a:p>
          <a:p>
            <a:r>
              <a:rPr lang="en-US" b="1" dirty="0"/>
              <a:t>In Order </a:t>
            </a:r>
            <a:r>
              <a:rPr lang="en-US" b="1" dirty="0" smtClean="0"/>
              <a:t>Traversal</a:t>
            </a:r>
            <a:endParaRPr lang="en-US" dirty="0"/>
          </a:p>
          <a:p>
            <a:r>
              <a:rPr lang="en-US" b="1" dirty="0"/>
              <a:t>Post Order </a:t>
            </a:r>
            <a:r>
              <a:rPr lang="en-US" b="1" dirty="0" smtClean="0"/>
              <a:t>Traversal</a:t>
            </a:r>
            <a:endParaRPr lang="en-US" dirty="0"/>
          </a:p>
          <a:p>
            <a:r>
              <a:rPr lang="en-US" b="1" dirty="0"/>
              <a:t>Depth First </a:t>
            </a:r>
            <a:r>
              <a:rPr lang="en-US" b="1" dirty="0" smtClean="0"/>
              <a:t>Search</a:t>
            </a:r>
            <a:endParaRPr lang="en-US" b="1" dirty="0"/>
          </a:p>
          <a:p>
            <a:r>
              <a:rPr lang="en-US" b="1" dirty="0"/>
              <a:t>Breadth First </a:t>
            </a:r>
            <a:r>
              <a:rPr lang="en-US" b="1" dirty="0" smtClean="0"/>
              <a:t>Search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25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BST – </a:t>
            </a:r>
            <a:r>
              <a:rPr lang="en-US" b="1" dirty="0" smtClean="0">
                <a:solidFill>
                  <a:srgbClr val="006600"/>
                </a:solidFill>
              </a:rPr>
              <a:t>Post Order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1585732"/>
          </a:xfrm>
        </p:spPr>
        <p:txBody>
          <a:bodyPr/>
          <a:lstStyle/>
          <a:p>
            <a:r>
              <a:rPr lang="en-US" b="1" dirty="0"/>
              <a:t>Left - Right - </a:t>
            </a:r>
            <a:r>
              <a:rPr lang="en-US" b="1" dirty="0">
                <a:solidFill>
                  <a:srgbClr val="FF0000"/>
                </a:solidFill>
              </a:rPr>
              <a:t>Root</a:t>
            </a:r>
            <a:endParaRPr lang="en-US" b="1" dirty="0" smtClean="0"/>
          </a:p>
          <a:p>
            <a:r>
              <a:rPr lang="en-US" dirty="0"/>
              <a:t>the root is visited after both the left and right </a:t>
            </a:r>
            <a:r>
              <a:rPr lang="en-US" dirty="0" smtClean="0"/>
              <a:t>sub trees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56006" y="3845224"/>
            <a:ext cx="6294120" cy="20313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postorder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b="1" dirty="0" err="1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err="1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BSTnode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p) {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if (p != NULL) {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postorder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p.left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postorder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p.right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p.data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+ “ ”);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910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Binary Search Tree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Searching</a:t>
            </a:r>
          </a:p>
          <a:p>
            <a:pPr algn="r"/>
            <a:r>
              <a:rPr lang="en-US" dirty="0" smtClean="0">
                <a:solidFill>
                  <a:srgbClr val="0000FF"/>
                </a:solidFill>
              </a:rPr>
              <a:t>(Iterative Solution)</a:t>
            </a:r>
          </a:p>
        </p:txBody>
      </p:sp>
    </p:spTree>
    <p:extLst>
      <p:ext uri="{BB962C8B-B14F-4D97-AF65-F5344CB8AC3E}">
        <p14:creationId xmlns:p14="http://schemas.microsoft.com/office/powerpoint/2010/main" val="233562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5342</TotalTime>
  <Words>802</Words>
  <Application>Microsoft Office PowerPoint</Application>
  <PresentationFormat>On-screen Show (4:3)</PresentationFormat>
  <Paragraphs>348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PowerPoint Presentation</vt:lpstr>
      <vt:lpstr>Binary Search Tree (BST)</vt:lpstr>
      <vt:lpstr>Binary Search Tree – Node Class</vt:lpstr>
      <vt:lpstr>Class – BinarySearchTree</vt:lpstr>
      <vt:lpstr>Binary Search Tree</vt:lpstr>
      <vt:lpstr>BST - Operations</vt:lpstr>
      <vt:lpstr>BST - Traversal</vt:lpstr>
      <vt:lpstr>BST – Post Order</vt:lpstr>
      <vt:lpstr>Binary Search Tree</vt:lpstr>
      <vt:lpstr>BST – Searching -Iterative</vt:lpstr>
      <vt:lpstr>BST – Searching - Tracing</vt:lpstr>
      <vt:lpstr>Binary Search Tree</vt:lpstr>
      <vt:lpstr>BST – Searching -Recursive</vt:lpstr>
      <vt:lpstr>BST – Searching - Recursive</vt:lpstr>
      <vt:lpstr>Binary Search Tree</vt:lpstr>
      <vt:lpstr>BST – Insertion</vt:lpstr>
      <vt:lpstr>BST – Insertion - Tracing</vt:lpstr>
      <vt:lpstr>Binary Search Tree</vt:lpstr>
      <vt:lpstr>BST – Deletion </vt:lpstr>
      <vt:lpstr>BST – Deletion - Find Node to Delete</vt:lpstr>
      <vt:lpstr>BST – Deletion –  Find Node to Delete </vt:lpstr>
      <vt:lpstr>BST – Deletion - Find Parent Node</vt:lpstr>
      <vt:lpstr>BST – Deletion - Find Parent Node</vt:lpstr>
      <vt:lpstr>BST – Deletion – Leaf Node</vt:lpstr>
      <vt:lpstr>BST – Deletion – Has Left Child only</vt:lpstr>
      <vt:lpstr>BST – Deletion – Has Right Child only</vt:lpstr>
      <vt:lpstr>BST – Deletion – Find Smallest Node</vt:lpstr>
      <vt:lpstr>BST – Deletion – Find Largest Node</vt:lpstr>
      <vt:lpstr>BST – Deletion</vt:lpstr>
      <vt:lpstr>BST – Deletion</vt:lpstr>
      <vt:lpstr>BST – Deletion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920</cp:revision>
  <dcterms:created xsi:type="dcterms:W3CDTF">2019-05-22T20:50:59Z</dcterms:created>
  <dcterms:modified xsi:type="dcterms:W3CDTF">2019-11-30T18:25:20Z</dcterms:modified>
</cp:coreProperties>
</file>