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505" r:id="rId2"/>
    <p:sldId id="616" r:id="rId3"/>
    <p:sldId id="549" r:id="rId4"/>
    <p:sldId id="550" r:id="rId5"/>
    <p:sldId id="617" r:id="rId6"/>
    <p:sldId id="552" r:id="rId7"/>
    <p:sldId id="553" r:id="rId8"/>
    <p:sldId id="554" r:id="rId9"/>
    <p:sldId id="555" r:id="rId10"/>
    <p:sldId id="556" r:id="rId11"/>
    <p:sldId id="557" r:id="rId12"/>
    <p:sldId id="558" r:id="rId13"/>
    <p:sldId id="559" r:id="rId14"/>
    <p:sldId id="560" r:id="rId15"/>
    <p:sldId id="561" r:id="rId16"/>
    <p:sldId id="562" r:id="rId17"/>
    <p:sldId id="618" r:id="rId18"/>
    <p:sldId id="564" r:id="rId19"/>
    <p:sldId id="565" r:id="rId20"/>
    <p:sldId id="566" r:id="rId21"/>
    <p:sldId id="567" r:id="rId22"/>
    <p:sldId id="568" r:id="rId23"/>
    <p:sldId id="569" r:id="rId24"/>
    <p:sldId id="570" r:id="rId25"/>
    <p:sldId id="571" r:id="rId26"/>
    <p:sldId id="572" r:id="rId27"/>
    <p:sldId id="573" r:id="rId28"/>
    <p:sldId id="574" r:id="rId29"/>
    <p:sldId id="50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6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98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94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25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17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47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 smtClean="0"/>
              <a:t>T(n) </a:t>
            </a:r>
            <a:r>
              <a:rPr lang="en-US" dirty="0"/>
              <a:t>= n + (n-1) + (n-2) + (n-3) + … + 3 + 2 + </a:t>
            </a:r>
            <a:r>
              <a:rPr lang="en-US" dirty="0" smtClean="0"/>
              <a:t>1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</a:t>
            </a:r>
            <a:r>
              <a:rPr lang="en-US" dirty="0"/>
              <a:t>n(n+1)/</a:t>
            </a:r>
            <a:r>
              <a:rPr lang="en-US" dirty="0" smtClean="0"/>
              <a:t>2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½n</a:t>
            </a:r>
            <a:r>
              <a:rPr lang="en-US" baseline="30000" dirty="0" smtClean="0"/>
              <a:t>2</a:t>
            </a:r>
            <a:r>
              <a:rPr lang="en-US" dirty="0" smtClean="0"/>
              <a:t> + ½ n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T(n) </a:t>
            </a:r>
            <a:r>
              <a:rPr lang="en-US" dirty="0" smtClean="0"/>
              <a:t>= O(n</a:t>
            </a:r>
            <a:r>
              <a:rPr lang="en-US" baseline="30000" dirty="0" smtClean="0"/>
              <a:t>2</a:t>
            </a:r>
            <a:r>
              <a:rPr lang="en-US" dirty="0" smtClean="0"/>
              <a:t> )</a:t>
            </a: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6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40183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Playing Cards</a:t>
            </a:r>
          </a:p>
          <a:p>
            <a:pPr lvl="1"/>
            <a:r>
              <a:rPr lang="en-US" dirty="0"/>
              <a:t>Players usually keep cards in sorted order</a:t>
            </a:r>
          </a:p>
          <a:p>
            <a:pPr lvl="1"/>
            <a:r>
              <a:rPr lang="en-US" dirty="0"/>
              <a:t>When you pick up a new card</a:t>
            </a:r>
          </a:p>
          <a:p>
            <a:pPr lvl="2"/>
            <a:r>
              <a:rPr lang="en-US" dirty="0"/>
              <a:t>You make room for the new card and put into its proper place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20833" t="5167" r="5833" b="14590"/>
          <a:stretch>
            <a:fillRect/>
          </a:stretch>
        </p:blipFill>
        <p:spPr bwMode="auto">
          <a:xfrm>
            <a:off x="1850266" y="4253767"/>
            <a:ext cx="6705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721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Descending Order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/>
              <a:t>with the </a:t>
            </a:r>
            <a:r>
              <a:rPr lang="en-US" dirty="0">
                <a:solidFill>
                  <a:srgbClr val="006600"/>
                </a:solidFill>
              </a:rPr>
              <a:t>2</a:t>
            </a:r>
            <a:r>
              <a:rPr lang="en-US" baseline="30000" dirty="0">
                <a:solidFill>
                  <a:srgbClr val="006600"/>
                </a:solidFill>
              </a:rPr>
              <a:t>nd</a:t>
            </a:r>
            <a:r>
              <a:rPr lang="en-US" dirty="0">
                <a:solidFill>
                  <a:srgbClr val="006600"/>
                </a:solidFill>
              </a:rPr>
              <a:t> element</a:t>
            </a:r>
            <a:r>
              <a:rPr lang="en-US" dirty="0"/>
              <a:t>,</a:t>
            </a:r>
          </a:p>
          <a:p>
            <a:pPr lvl="1"/>
            <a:r>
              <a:rPr lang="en-US" dirty="0" smtClean="0"/>
              <a:t>continually </a:t>
            </a:r>
            <a:r>
              <a:rPr lang="en-US" dirty="0">
                <a:solidFill>
                  <a:srgbClr val="006600"/>
                </a:solidFill>
              </a:rPr>
              <a:t>SWAP</a:t>
            </a:r>
            <a:r>
              <a:rPr lang="en-US" dirty="0"/>
              <a:t> it with the </a:t>
            </a:r>
            <a:r>
              <a:rPr lang="en-US" dirty="0">
                <a:solidFill>
                  <a:srgbClr val="006600"/>
                </a:solidFill>
              </a:rPr>
              <a:t>previous</a:t>
            </a:r>
            <a:r>
              <a:rPr lang="en-US" dirty="0"/>
              <a:t> </a:t>
            </a:r>
            <a:r>
              <a:rPr lang="en-US" dirty="0" smtClean="0"/>
              <a:t>element</a:t>
            </a:r>
          </a:p>
          <a:p>
            <a:pPr lvl="1"/>
            <a:r>
              <a:rPr lang="en-US" dirty="0" smtClean="0"/>
              <a:t>Until </a:t>
            </a:r>
          </a:p>
          <a:p>
            <a:pPr lvl="2"/>
            <a:r>
              <a:rPr lang="en-US" dirty="0" smtClean="0"/>
              <a:t>it found a </a:t>
            </a:r>
            <a:r>
              <a:rPr lang="en-US" dirty="0" smtClean="0">
                <a:solidFill>
                  <a:srgbClr val="006600"/>
                </a:solidFill>
              </a:rPr>
              <a:t>bigger value      </a:t>
            </a:r>
            <a:r>
              <a:rPr lang="en-US" b="1" dirty="0" smtClean="0">
                <a:solidFill>
                  <a:srgbClr val="0000FF"/>
                </a:solidFill>
              </a:rPr>
              <a:t>OR</a:t>
            </a:r>
          </a:p>
          <a:p>
            <a:pPr lvl="2"/>
            <a:r>
              <a:rPr lang="en-US" dirty="0" smtClean="0"/>
              <a:t>It reaches to the </a:t>
            </a:r>
            <a:r>
              <a:rPr lang="en-US" dirty="0" smtClean="0">
                <a:solidFill>
                  <a:srgbClr val="006600"/>
                </a:solidFill>
              </a:rPr>
              <a:t>first index </a:t>
            </a:r>
            <a:r>
              <a:rPr lang="en-US" dirty="0"/>
              <a:t>i.e. </a:t>
            </a:r>
            <a:r>
              <a:rPr lang="en-US" dirty="0" smtClean="0"/>
              <a:t>“0”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Sorting Techniques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8742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9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94692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7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9523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7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0731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0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1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55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9523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4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7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8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</a:t>
            </a:r>
            <a:r>
              <a:rPr lang="en-US" dirty="0"/>
              <a:t>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 smtClean="0"/>
              <a:t>T(n) </a:t>
            </a:r>
            <a:r>
              <a:rPr lang="en-US" dirty="0"/>
              <a:t>= </a:t>
            </a:r>
            <a:r>
              <a:rPr lang="en-US" dirty="0" smtClean="0"/>
              <a:t>1+2+3+ … + </a:t>
            </a:r>
            <a:r>
              <a:rPr lang="en-US" dirty="0"/>
              <a:t>(n-3) + (n-2) + (n-1) + </a:t>
            </a:r>
            <a:r>
              <a:rPr lang="en-US" dirty="0" smtClean="0"/>
              <a:t>n 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</a:t>
            </a:r>
            <a:r>
              <a:rPr lang="en-US" dirty="0"/>
              <a:t>n(n+1)/</a:t>
            </a:r>
            <a:r>
              <a:rPr lang="en-US" dirty="0" smtClean="0"/>
              <a:t>2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½n</a:t>
            </a:r>
            <a:r>
              <a:rPr lang="en-US" baseline="30000" dirty="0" smtClean="0"/>
              <a:t>2</a:t>
            </a:r>
            <a:r>
              <a:rPr lang="en-US" dirty="0" smtClean="0"/>
              <a:t> + ½ n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T(n) </a:t>
            </a:r>
            <a:r>
              <a:rPr lang="en-US" dirty="0" smtClean="0"/>
              <a:t>= O(n</a:t>
            </a:r>
            <a:r>
              <a:rPr lang="en-US" baseline="30000" dirty="0" smtClean="0"/>
              <a:t>2</a:t>
            </a:r>
            <a:r>
              <a:rPr lang="en-US" dirty="0" smtClean="0"/>
              <a:t> )</a:t>
            </a: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5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Fundamental problem in Computer Science</a:t>
            </a:r>
          </a:p>
          <a:p>
            <a:r>
              <a:rPr lang="en-US" dirty="0"/>
              <a:t>Sorting is done to make searching easier</a:t>
            </a:r>
          </a:p>
          <a:p>
            <a:r>
              <a:rPr lang="en-US" dirty="0"/>
              <a:t>Most programs do this:</a:t>
            </a:r>
          </a:p>
          <a:p>
            <a:pPr lvl="1"/>
            <a:r>
              <a:rPr lang="en-US" dirty="0"/>
              <a:t>Excel, Access, and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445" y="4217294"/>
            <a:ext cx="2684585" cy="201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8120" y="4217294"/>
            <a:ext cx="1556096" cy="201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434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Techniques – Quadratic -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)</a:t>
            </a:r>
            <a:endParaRPr lang="en-US" b="1" dirty="0" smtClean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Selection Sort</a:t>
            </a:r>
          </a:p>
          <a:p>
            <a:pPr lvl="1"/>
            <a:r>
              <a:rPr lang="en-US" dirty="0" smtClean="0"/>
              <a:t>Insertion </a:t>
            </a:r>
            <a:r>
              <a:rPr lang="en-US" dirty="0"/>
              <a:t>Sort</a:t>
            </a:r>
          </a:p>
          <a:p>
            <a:pPr lvl="1"/>
            <a:r>
              <a:rPr lang="en-US" dirty="0"/>
              <a:t>Bubble </a:t>
            </a:r>
            <a:r>
              <a:rPr lang="en-US" dirty="0" smtClean="0"/>
              <a:t>Sort</a:t>
            </a:r>
          </a:p>
          <a:p>
            <a:r>
              <a:rPr lang="en-US" dirty="0"/>
              <a:t>Techniques </a:t>
            </a:r>
            <a:r>
              <a:rPr lang="en-US" dirty="0" smtClean="0"/>
              <a:t>– Logarithmic - </a:t>
            </a:r>
            <a:r>
              <a:rPr lang="en-US" b="1" dirty="0" smtClean="0">
                <a:solidFill>
                  <a:srgbClr val="006600"/>
                </a:solidFill>
              </a:rPr>
              <a:t>O(n log n)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Merge Sort</a:t>
            </a:r>
          </a:p>
          <a:p>
            <a:pPr lvl="1"/>
            <a:r>
              <a:rPr lang="en-US" dirty="0" smtClean="0"/>
              <a:t>Quick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9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31241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/>
              <a:t>Find the </a:t>
            </a:r>
            <a:r>
              <a:rPr lang="en-US" dirty="0" smtClean="0">
                <a:solidFill>
                  <a:srgbClr val="006600"/>
                </a:solidFill>
              </a:rPr>
              <a:t>minimum/maximum</a:t>
            </a:r>
            <a:r>
              <a:rPr lang="en-US" dirty="0" smtClean="0"/>
              <a:t> </a:t>
            </a:r>
            <a:r>
              <a:rPr lang="en-US" dirty="0"/>
              <a:t>value in the list of n elements</a:t>
            </a:r>
          </a:p>
          <a:p>
            <a:pPr lvl="2"/>
            <a:r>
              <a:rPr lang="en-US" dirty="0"/>
              <a:t>Search from index 0 to index n-1</a:t>
            </a:r>
          </a:p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>
                <a:solidFill>
                  <a:srgbClr val="006600"/>
                </a:solidFill>
              </a:rPr>
              <a:t>Swap</a:t>
            </a:r>
            <a:r>
              <a:rPr lang="en-US" dirty="0"/>
              <a:t> that </a:t>
            </a:r>
            <a:r>
              <a:rPr lang="en-US" dirty="0">
                <a:solidFill>
                  <a:srgbClr val="006600"/>
                </a:solidFill>
              </a:rPr>
              <a:t>minimum value </a:t>
            </a:r>
            <a:r>
              <a:rPr lang="en-US" dirty="0"/>
              <a:t>with the value in the </a:t>
            </a:r>
            <a:r>
              <a:rPr lang="en-US" dirty="0">
                <a:solidFill>
                  <a:srgbClr val="006600"/>
                </a:solidFill>
              </a:rPr>
              <a:t>first position</a:t>
            </a:r>
          </a:p>
          <a:p>
            <a:pPr lvl="2"/>
            <a:r>
              <a:rPr lang="en-US" dirty="0"/>
              <a:t>At index 0</a:t>
            </a:r>
          </a:p>
          <a:p>
            <a:pPr marL="914400" lvl="1" indent="-457200">
              <a:buSzPct val="85000"/>
              <a:buFont typeface="Times New Roman" charset="0"/>
              <a:buAutoNum type="arabicParenR"/>
            </a:pPr>
            <a:r>
              <a:rPr lang="en-US" dirty="0">
                <a:solidFill>
                  <a:srgbClr val="006600"/>
                </a:solidFill>
              </a:rPr>
              <a:t>Repeat steps 1 and 2 </a:t>
            </a:r>
            <a:r>
              <a:rPr lang="en-US" dirty="0"/>
              <a:t>for the remainder of the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3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2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84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59523" y="2118946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06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5347</TotalTime>
  <Words>1526</Words>
  <Application>Microsoft Office PowerPoint</Application>
  <PresentationFormat>On-screen Show (4:3)</PresentationFormat>
  <Paragraphs>1107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Sorting Techniques</vt:lpstr>
      <vt:lpstr>Sorting - Introduction</vt:lpstr>
      <vt:lpstr>Introduction</vt:lpstr>
      <vt:lpstr>Quadratic Sorting</vt:lpstr>
      <vt:lpstr>Selection Sort - Algorithm</vt:lpstr>
      <vt:lpstr>Selection Sort</vt:lpstr>
      <vt:lpstr>Selection Sort</vt:lpstr>
      <vt:lpstr>Selection Sort</vt:lpstr>
      <vt:lpstr>Selection Sort</vt:lpstr>
      <vt:lpstr>Selection Sort</vt:lpstr>
      <vt:lpstr>Selection Sort</vt:lpstr>
      <vt:lpstr>Selection Sort</vt:lpstr>
      <vt:lpstr>Selection Sort</vt:lpstr>
      <vt:lpstr>Selection Sort</vt:lpstr>
      <vt:lpstr>Selection Sort - Analysis</vt:lpstr>
      <vt:lpstr>Quadratic Sorting</vt:lpstr>
      <vt:lpstr>Insertion Sort - Algorithm</vt:lpstr>
      <vt:lpstr>Insertion Sort - Algorithm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Insertion Sort - Analysis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922</cp:revision>
  <dcterms:created xsi:type="dcterms:W3CDTF">2019-05-22T20:50:59Z</dcterms:created>
  <dcterms:modified xsi:type="dcterms:W3CDTF">2019-11-30T18:29:19Z</dcterms:modified>
</cp:coreProperties>
</file>