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505" r:id="rId2"/>
    <p:sldId id="507" r:id="rId3"/>
    <p:sldId id="826" r:id="rId4"/>
    <p:sldId id="827" r:id="rId5"/>
    <p:sldId id="828" r:id="rId6"/>
    <p:sldId id="829" r:id="rId7"/>
    <p:sldId id="830" r:id="rId8"/>
    <p:sldId id="832" r:id="rId9"/>
    <p:sldId id="835" r:id="rId10"/>
    <p:sldId id="833" r:id="rId11"/>
    <p:sldId id="834" r:id="rId12"/>
    <p:sldId id="836" r:id="rId13"/>
    <p:sldId id="837" r:id="rId14"/>
    <p:sldId id="838" r:id="rId15"/>
    <p:sldId id="839" r:id="rId16"/>
    <p:sldId id="840" r:id="rId17"/>
    <p:sldId id="841" r:id="rId18"/>
    <p:sldId id="842" r:id="rId19"/>
    <p:sldId id="843" r:id="rId20"/>
    <p:sldId id="844" r:id="rId21"/>
    <p:sldId id="845" r:id="rId22"/>
    <p:sldId id="846" r:id="rId23"/>
    <p:sldId id="847" r:id="rId24"/>
    <p:sldId id="848" r:id="rId25"/>
    <p:sldId id="850" r:id="rId26"/>
    <p:sldId id="851" r:id="rId27"/>
    <p:sldId id="852" r:id="rId28"/>
    <p:sldId id="853" r:id="rId29"/>
    <p:sldId id="854" r:id="rId30"/>
    <p:sldId id="855" r:id="rId31"/>
    <p:sldId id="856" r:id="rId32"/>
    <p:sldId id="50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= 6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True</a:t>
            </a:r>
          </a:p>
          <a:p>
            <a:r>
              <a:rPr lang="en-US" dirty="0"/>
              <a:t>Key = 13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True</a:t>
            </a:r>
          </a:p>
          <a:p>
            <a:r>
              <a:rPr lang="en-US" dirty="0"/>
              <a:t>Key = </a:t>
            </a:r>
            <a:r>
              <a:rPr lang="en-US" dirty="0" smtClean="0"/>
              <a:t>0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/>
              <a:t>Key = </a:t>
            </a:r>
            <a:r>
              <a:rPr lang="en-US" dirty="0" smtClean="0"/>
              <a:t>20</a:t>
            </a:r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False</a:t>
            </a:r>
          </a:p>
          <a:p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51964" y="2122300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7152539" y="2332723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>
            <a:off x="6600898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862508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flipH="1">
            <a:off x="7223930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7499156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flipH="1">
            <a:off x="822554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flipH="1">
            <a:off x="8698009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 flipH="1">
            <a:off x="8209097" y="4853797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16200000" flipH="1">
            <a:off x="7035132" y="230084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flipH="1">
            <a:off x="672905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flipH="1">
            <a:off x="6259284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186779" y="4516228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5400000" flipH="1" flipV="1">
            <a:off x="7039895" y="32880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7341669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7837655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flipH="1">
            <a:off x="8756445" y="484809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30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8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Property should be maintained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Start from 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Go right if the new value is greater than </a:t>
            </a:r>
            <a:r>
              <a:rPr lang="en-US" dirty="0" smtClean="0"/>
              <a:t>or equal to the </a:t>
            </a:r>
            <a:r>
              <a:rPr lang="en-US" dirty="0"/>
              <a:t>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Go left if the new value is less than the </a:t>
            </a:r>
            <a:r>
              <a:rPr lang="en-US" dirty="0" smtClean="0"/>
              <a:t>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Keep doing this till you come to an empty </a:t>
            </a:r>
            <a:r>
              <a:rPr lang="en-US" dirty="0" smtClean="0"/>
              <a:t>position</a:t>
            </a:r>
          </a:p>
          <a:p>
            <a:pPr lvl="2">
              <a:buSzPct val="85000"/>
              <a:defRPr/>
            </a:pPr>
            <a:r>
              <a:rPr lang="en-US" b="1" dirty="0" smtClean="0">
                <a:solidFill>
                  <a:srgbClr val="006600"/>
                </a:solidFill>
              </a:rPr>
              <a:t>Insert the value</a:t>
            </a:r>
            <a:endParaRPr lang="en-US" b="1" dirty="0">
              <a:solidFill>
                <a:srgbClr val="006600"/>
              </a:solidFill>
            </a:endParaRP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8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</a:t>
            </a:r>
            <a:r>
              <a:rPr lang="en-US" dirty="0"/>
              <a:t>= </a:t>
            </a:r>
            <a:r>
              <a:rPr lang="en-US" dirty="0" smtClean="0"/>
              <a:t>0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Null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/>
              <a:t>Key = 3</a:t>
            </a:r>
            <a:r>
              <a:rPr lang="en-US" dirty="0" smtClean="0"/>
              <a:t>0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Null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51964" y="2122300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7152539" y="2332723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 rot="16200000" flipH="1">
            <a:off x="7035132" y="230084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flipH="1">
            <a:off x="672905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flipH="1">
            <a:off x="6259284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186779" y="418137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5400000" flipH="1" flipV="1">
            <a:off x="7039895" y="32880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7341669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7837655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flipH="1">
            <a:off x="8756445" y="419126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147" y="4386056"/>
            <a:ext cx="600075" cy="76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117" y="4383663"/>
            <a:ext cx="549078" cy="69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8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There </a:t>
            </a:r>
            <a:r>
              <a:rPr lang="en-US" dirty="0"/>
              <a:t>are 3 possible </a:t>
            </a:r>
            <a:r>
              <a:rPr lang="en-US" dirty="0" smtClean="0"/>
              <a:t>cases</a:t>
            </a:r>
          </a:p>
          <a:p>
            <a:pPr lvl="1">
              <a:defRPr/>
            </a:pPr>
            <a:r>
              <a:rPr lang="en-US" dirty="0" smtClean="0"/>
              <a:t>Deletion </a:t>
            </a:r>
            <a:r>
              <a:rPr lang="en-US" dirty="0"/>
              <a:t>of a leaf </a:t>
            </a:r>
            <a:r>
              <a:rPr lang="en-US" dirty="0" smtClean="0"/>
              <a:t>node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Deleting </a:t>
            </a:r>
            <a:r>
              <a:rPr lang="en-US" dirty="0"/>
              <a:t>a node with one </a:t>
            </a:r>
            <a:r>
              <a:rPr lang="en-US" dirty="0" smtClean="0"/>
              <a:t>child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Deleting </a:t>
            </a:r>
            <a:r>
              <a:rPr lang="en-US" dirty="0"/>
              <a:t>a node with two children</a:t>
            </a:r>
          </a:p>
          <a:p>
            <a:pPr marL="0" indent="0">
              <a:buNone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035" y="2319786"/>
            <a:ext cx="1769004" cy="1501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718" y="2319786"/>
            <a:ext cx="2041637" cy="1695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202" y="2319786"/>
            <a:ext cx="2093153" cy="176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38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00FF"/>
                </a:solidFill>
              </a:rPr>
              <a:t>Leaf Node      </a:t>
            </a:r>
            <a:r>
              <a:rPr lang="en-US" b="1" dirty="0" smtClean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1950704"/>
            <a:ext cx="7555071" cy="4269791"/>
          </a:xfrm>
        </p:spPr>
        <p:txBody>
          <a:bodyPr/>
          <a:lstStyle/>
          <a:p>
            <a:r>
              <a:rPr lang="en-US" dirty="0" smtClean="0"/>
              <a:t>Identify the parent of the node</a:t>
            </a:r>
          </a:p>
          <a:p>
            <a:pPr lvl="2"/>
            <a:r>
              <a:rPr lang="en-US" dirty="0" err="1">
                <a:latin typeface="Courier New" pitchFamily="49" charset="0"/>
                <a:cs typeface="Courier New" pitchFamily="49" charset="0"/>
              </a:rPr>
              <a:t>parent.left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null;</a:t>
            </a:r>
            <a:r>
              <a:rPr lang="en-US" dirty="0">
                <a:cs typeface="Courier New" pitchFamily="49" charset="0"/>
              </a:rPr>
              <a:t> or</a:t>
            </a:r>
          </a:p>
          <a:p>
            <a:pPr lvl="2"/>
            <a:r>
              <a:rPr lang="en-US" dirty="0">
                <a:cs typeface="Courier New" pitchFamily="49" charset="0"/>
              </a:rPr>
              <a:t>or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parent.right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 null;</a:t>
            </a:r>
          </a:p>
          <a:p>
            <a:endParaRPr lang="en-US" dirty="0" smtClean="0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1583260" y="3217336"/>
            <a:ext cx="2777072" cy="2362200"/>
            <a:chOff x="384" y="1488"/>
            <a:chExt cx="2208" cy="1728"/>
          </a:xfrm>
        </p:grpSpPr>
        <p:sp>
          <p:nvSpPr>
            <p:cNvPr id="5143" name="Oval 5"/>
            <p:cNvSpPr>
              <a:spLocks noChangeArrowheads="1"/>
            </p:cNvSpPr>
            <p:nvPr/>
          </p:nvSpPr>
          <p:spPr bwMode="auto">
            <a:xfrm>
              <a:off x="1584" y="148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5144" name="Oval 6"/>
            <p:cNvSpPr>
              <a:spLocks noChangeArrowheads="1"/>
            </p:cNvSpPr>
            <p:nvPr/>
          </p:nvSpPr>
          <p:spPr bwMode="auto">
            <a:xfrm>
              <a:off x="1968" y="196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  <p:sp>
          <p:nvSpPr>
            <p:cNvPr id="5145" name="Line 7"/>
            <p:cNvSpPr>
              <a:spLocks noChangeShapeType="1"/>
            </p:cNvSpPr>
            <p:nvPr/>
          </p:nvSpPr>
          <p:spPr bwMode="auto">
            <a:xfrm>
              <a:off x="1728" y="1776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Oval 8"/>
            <p:cNvSpPr>
              <a:spLocks noChangeArrowheads="1"/>
            </p:cNvSpPr>
            <p:nvPr/>
          </p:nvSpPr>
          <p:spPr bwMode="auto">
            <a:xfrm>
              <a:off x="1056" y="196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5147" name="Line 9"/>
            <p:cNvSpPr>
              <a:spLocks noChangeShapeType="1"/>
            </p:cNvSpPr>
            <p:nvPr/>
          </p:nvSpPr>
          <p:spPr bwMode="auto">
            <a:xfrm flipH="1">
              <a:off x="1248" y="1776"/>
              <a:ext cx="48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Oval 10"/>
            <p:cNvSpPr>
              <a:spLocks noChangeArrowheads="1"/>
            </p:cNvSpPr>
            <p:nvPr/>
          </p:nvSpPr>
          <p:spPr bwMode="auto">
            <a:xfrm>
              <a:off x="672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5149" name="Oval 11"/>
            <p:cNvSpPr>
              <a:spLocks noChangeArrowheads="1"/>
            </p:cNvSpPr>
            <p:nvPr/>
          </p:nvSpPr>
          <p:spPr bwMode="auto">
            <a:xfrm>
              <a:off x="384" y="292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5150" name="Oval 12"/>
            <p:cNvSpPr>
              <a:spLocks noChangeArrowheads="1"/>
            </p:cNvSpPr>
            <p:nvPr/>
          </p:nvSpPr>
          <p:spPr bwMode="auto">
            <a:xfrm>
              <a:off x="1200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5151" name="Oval 13"/>
            <p:cNvSpPr>
              <a:spLocks noChangeArrowheads="1"/>
            </p:cNvSpPr>
            <p:nvPr/>
          </p:nvSpPr>
          <p:spPr bwMode="auto">
            <a:xfrm>
              <a:off x="1728" y="2448"/>
              <a:ext cx="336" cy="2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5152" name="Oval 14"/>
            <p:cNvSpPr>
              <a:spLocks noChangeArrowheads="1"/>
            </p:cNvSpPr>
            <p:nvPr/>
          </p:nvSpPr>
          <p:spPr bwMode="auto">
            <a:xfrm>
              <a:off x="2256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5153" name="Oval 15"/>
            <p:cNvSpPr>
              <a:spLocks noChangeArrowheads="1"/>
            </p:cNvSpPr>
            <p:nvPr/>
          </p:nvSpPr>
          <p:spPr bwMode="auto">
            <a:xfrm>
              <a:off x="1968" y="292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16</a:t>
              </a:r>
            </a:p>
          </p:txBody>
        </p:sp>
        <p:sp>
          <p:nvSpPr>
            <p:cNvPr id="5154" name="Line 16"/>
            <p:cNvSpPr>
              <a:spLocks noChangeShapeType="1"/>
            </p:cNvSpPr>
            <p:nvPr/>
          </p:nvSpPr>
          <p:spPr bwMode="auto">
            <a:xfrm flipH="1">
              <a:off x="864" y="2256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Line 17"/>
            <p:cNvSpPr>
              <a:spLocks noChangeShapeType="1"/>
            </p:cNvSpPr>
            <p:nvPr/>
          </p:nvSpPr>
          <p:spPr bwMode="auto">
            <a:xfrm>
              <a:off x="1200" y="2256"/>
              <a:ext cx="144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Line 18"/>
            <p:cNvSpPr>
              <a:spLocks noChangeShapeType="1"/>
            </p:cNvSpPr>
            <p:nvPr/>
          </p:nvSpPr>
          <p:spPr bwMode="auto">
            <a:xfrm flipH="1">
              <a:off x="1920" y="2256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Line 19"/>
            <p:cNvSpPr>
              <a:spLocks noChangeShapeType="1"/>
            </p:cNvSpPr>
            <p:nvPr/>
          </p:nvSpPr>
          <p:spPr bwMode="auto">
            <a:xfrm>
              <a:off x="2160" y="2256"/>
              <a:ext cx="192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Line 20"/>
            <p:cNvSpPr>
              <a:spLocks noChangeShapeType="1"/>
            </p:cNvSpPr>
            <p:nvPr/>
          </p:nvSpPr>
          <p:spPr bwMode="auto">
            <a:xfrm flipH="1">
              <a:off x="576" y="2736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Line 21"/>
            <p:cNvSpPr>
              <a:spLocks noChangeShapeType="1"/>
            </p:cNvSpPr>
            <p:nvPr/>
          </p:nvSpPr>
          <p:spPr bwMode="auto">
            <a:xfrm flipH="1">
              <a:off x="2160" y="2736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5774260" y="3217336"/>
            <a:ext cx="2777072" cy="2362200"/>
            <a:chOff x="3024" y="1488"/>
            <a:chExt cx="2208" cy="1728"/>
          </a:xfrm>
        </p:grpSpPr>
        <p:sp>
          <p:nvSpPr>
            <p:cNvPr id="5128" name="Oval 25"/>
            <p:cNvSpPr>
              <a:spLocks noChangeArrowheads="1"/>
            </p:cNvSpPr>
            <p:nvPr/>
          </p:nvSpPr>
          <p:spPr bwMode="auto">
            <a:xfrm>
              <a:off x="4224" y="148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5129" name="Oval 26"/>
            <p:cNvSpPr>
              <a:spLocks noChangeArrowheads="1"/>
            </p:cNvSpPr>
            <p:nvPr/>
          </p:nvSpPr>
          <p:spPr bwMode="auto">
            <a:xfrm>
              <a:off x="4608" y="196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  <p:sp>
          <p:nvSpPr>
            <p:cNvPr id="5130" name="Line 27"/>
            <p:cNvSpPr>
              <a:spLocks noChangeShapeType="1"/>
            </p:cNvSpPr>
            <p:nvPr/>
          </p:nvSpPr>
          <p:spPr bwMode="auto">
            <a:xfrm>
              <a:off x="4368" y="1776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28"/>
            <p:cNvSpPr>
              <a:spLocks noChangeArrowheads="1"/>
            </p:cNvSpPr>
            <p:nvPr/>
          </p:nvSpPr>
          <p:spPr bwMode="auto">
            <a:xfrm>
              <a:off x="3696" y="196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5132" name="Line 29"/>
            <p:cNvSpPr>
              <a:spLocks noChangeShapeType="1"/>
            </p:cNvSpPr>
            <p:nvPr/>
          </p:nvSpPr>
          <p:spPr bwMode="auto">
            <a:xfrm flipH="1">
              <a:off x="3888" y="1776"/>
              <a:ext cx="48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Oval 30"/>
            <p:cNvSpPr>
              <a:spLocks noChangeArrowheads="1"/>
            </p:cNvSpPr>
            <p:nvPr/>
          </p:nvSpPr>
          <p:spPr bwMode="auto">
            <a:xfrm>
              <a:off x="3312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5134" name="Oval 31"/>
            <p:cNvSpPr>
              <a:spLocks noChangeArrowheads="1"/>
            </p:cNvSpPr>
            <p:nvPr/>
          </p:nvSpPr>
          <p:spPr bwMode="auto">
            <a:xfrm>
              <a:off x="3024" y="292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5135" name="Oval 32"/>
            <p:cNvSpPr>
              <a:spLocks noChangeArrowheads="1"/>
            </p:cNvSpPr>
            <p:nvPr/>
          </p:nvSpPr>
          <p:spPr bwMode="auto">
            <a:xfrm>
              <a:off x="3840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5136" name="Oval 34"/>
            <p:cNvSpPr>
              <a:spLocks noChangeArrowheads="1"/>
            </p:cNvSpPr>
            <p:nvPr/>
          </p:nvSpPr>
          <p:spPr bwMode="auto">
            <a:xfrm>
              <a:off x="4896" y="244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5137" name="Oval 35"/>
            <p:cNvSpPr>
              <a:spLocks noChangeArrowheads="1"/>
            </p:cNvSpPr>
            <p:nvPr/>
          </p:nvSpPr>
          <p:spPr bwMode="auto">
            <a:xfrm>
              <a:off x="4608" y="2928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16</a:t>
              </a:r>
            </a:p>
          </p:txBody>
        </p:sp>
        <p:sp>
          <p:nvSpPr>
            <p:cNvPr id="5138" name="Line 36"/>
            <p:cNvSpPr>
              <a:spLocks noChangeShapeType="1"/>
            </p:cNvSpPr>
            <p:nvPr/>
          </p:nvSpPr>
          <p:spPr bwMode="auto">
            <a:xfrm flipH="1">
              <a:off x="3504" y="2256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Line 37"/>
            <p:cNvSpPr>
              <a:spLocks noChangeShapeType="1"/>
            </p:cNvSpPr>
            <p:nvPr/>
          </p:nvSpPr>
          <p:spPr bwMode="auto">
            <a:xfrm>
              <a:off x="3840" y="2256"/>
              <a:ext cx="144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Line 39"/>
            <p:cNvSpPr>
              <a:spLocks noChangeShapeType="1"/>
            </p:cNvSpPr>
            <p:nvPr/>
          </p:nvSpPr>
          <p:spPr bwMode="auto">
            <a:xfrm>
              <a:off x="4800" y="2256"/>
              <a:ext cx="192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Line 40"/>
            <p:cNvSpPr>
              <a:spLocks noChangeShapeType="1"/>
            </p:cNvSpPr>
            <p:nvPr/>
          </p:nvSpPr>
          <p:spPr bwMode="auto">
            <a:xfrm flipH="1">
              <a:off x="3216" y="2736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Line 41"/>
            <p:cNvSpPr>
              <a:spLocks noChangeShapeType="1"/>
            </p:cNvSpPr>
            <p:nvPr/>
          </p:nvSpPr>
          <p:spPr bwMode="auto">
            <a:xfrm flipH="1">
              <a:off x="4800" y="2736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Right Arrow 40"/>
          <p:cNvSpPr/>
          <p:nvPr/>
        </p:nvSpPr>
        <p:spPr>
          <a:xfrm flipH="1">
            <a:off x="4120740" y="3993865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2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4000" b="1" dirty="0" smtClean="0">
                <a:solidFill>
                  <a:srgbClr val="0000FF"/>
                </a:solidFill>
              </a:rPr>
              <a:t>Node with One Child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1950704"/>
            <a:ext cx="7555071" cy="4269791"/>
          </a:xfrm>
        </p:spPr>
        <p:txBody>
          <a:bodyPr/>
          <a:lstStyle/>
          <a:p>
            <a:pPr algn="just"/>
            <a:r>
              <a:rPr lang="en-US" dirty="0" smtClean="0"/>
              <a:t>Identify the </a:t>
            </a:r>
            <a:r>
              <a:rPr lang="en-US" dirty="0" smtClean="0">
                <a:solidFill>
                  <a:srgbClr val="0000FF"/>
                </a:solidFill>
              </a:rPr>
              <a:t>parent</a:t>
            </a:r>
            <a:r>
              <a:rPr lang="en-US" dirty="0" smtClean="0"/>
              <a:t> of the node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>
                <a:solidFill>
                  <a:srgbClr val="0000FF"/>
                </a:solidFill>
              </a:rPr>
              <a:t>parent’s pointer </a:t>
            </a:r>
            <a:r>
              <a:rPr lang="en-US" dirty="0" smtClean="0"/>
              <a:t>is </a:t>
            </a:r>
            <a:r>
              <a:rPr lang="en-US" dirty="0"/>
              <a:t>changed to </a:t>
            </a:r>
            <a:r>
              <a:rPr lang="en-US" dirty="0" smtClean="0"/>
              <a:t>the </a:t>
            </a:r>
            <a:r>
              <a:rPr lang="en-US" dirty="0">
                <a:solidFill>
                  <a:srgbClr val="0000FF"/>
                </a:solidFill>
              </a:rPr>
              <a:t>deleted </a:t>
            </a:r>
            <a:r>
              <a:rPr lang="en-US" dirty="0" smtClean="0">
                <a:solidFill>
                  <a:srgbClr val="0000FF"/>
                </a:solidFill>
              </a:rPr>
              <a:t>node’s child</a:t>
            </a:r>
          </a:p>
          <a:p>
            <a:pPr marL="228600" lvl="1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228600" lvl="1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This </a:t>
            </a:r>
            <a:r>
              <a:rPr lang="en-US" sz="3200" dirty="0"/>
              <a:t>has the effect of </a:t>
            </a:r>
            <a:r>
              <a:rPr lang="en-US" sz="3200" dirty="0">
                <a:solidFill>
                  <a:srgbClr val="0000FF"/>
                </a:solidFill>
              </a:rPr>
              <a:t>lifting up </a:t>
            </a:r>
            <a:r>
              <a:rPr lang="en-US" sz="3200" dirty="0"/>
              <a:t>the deleted nodes child by </a:t>
            </a:r>
            <a:r>
              <a:rPr lang="en-US" sz="3200" dirty="0">
                <a:solidFill>
                  <a:srgbClr val="0000FF"/>
                </a:solidFill>
              </a:rPr>
              <a:t>one level </a:t>
            </a:r>
            <a:r>
              <a:rPr lang="en-US" sz="3200" dirty="0"/>
              <a:t>in the tree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0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4000" b="1" dirty="0" smtClean="0">
                <a:solidFill>
                  <a:srgbClr val="0000FF"/>
                </a:solidFill>
              </a:rPr>
              <a:t>Node with One Child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1950704"/>
            <a:ext cx="7555071" cy="4269791"/>
          </a:xfrm>
        </p:spPr>
        <p:txBody>
          <a:bodyPr/>
          <a:lstStyle/>
          <a:p>
            <a:r>
              <a:rPr lang="en-US" dirty="0" smtClean="0"/>
              <a:t>Identify the parent of the node</a:t>
            </a:r>
          </a:p>
          <a:p>
            <a:pPr lvl="1"/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parent.left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parent.left.left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/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Or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parent.left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parent.left.right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lvl="2"/>
            <a:endParaRPr lang="en-US" dirty="0">
              <a:cs typeface="Courier New" pitchFamily="49" charset="0"/>
            </a:endParaRPr>
          </a:p>
          <a:p>
            <a:endParaRPr lang="en-US" dirty="0" smtClean="0"/>
          </a:p>
        </p:txBody>
      </p:sp>
      <p:sp>
        <p:nvSpPr>
          <p:cNvPr id="41" name="Right Arrow 40"/>
          <p:cNvSpPr/>
          <p:nvPr/>
        </p:nvSpPr>
        <p:spPr>
          <a:xfrm>
            <a:off x="2139412" y="427537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9"/>
          <p:cNvGrpSpPr>
            <a:grpSpLocks/>
          </p:cNvGrpSpPr>
          <p:nvPr/>
        </p:nvGrpSpPr>
        <p:grpSpPr bwMode="auto">
          <a:xfrm>
            <a:off x="1504863" y="3344334"/>
            <a:ext cx="3505200" cy="2743200"/>
            <a:chOff x="384" y="1776"/>
            <a:chExt cx="2208" cy="1728"/>
          </a:xfrm>
        </p:grpSpPr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1584" y="177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42" name="Oval 6"/>
            <p:cNvSpPr>
              <a:spLocks noChangeArrowheads="1"/>
            </p:cNvSpPr>
            <p:nvPr/>
          </p:nvSpPr>
          <p:spPr bwMode="auto">
            <a:xfrm>
              <a:off x="1968" y="225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>
              <a:off x="1728" y="2064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8"/>
            <p:cNvSpPr>
              <a:spLocks noChangeArrowheads="1"/>
            </p:cNvSpPr>
            <p:nvPr/>
          </p:nvSpPr>
          <p:spPr bwMode="auto">
            <a:xfrm>
              <a:off x="1056" y="225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 dirty="0"/>
                <a:t>6</a:t>
              </a:r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 flipH="1">
              <a:off x="1248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672" y="2736"/>
              <a:ext cx="336" cy="2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4</a:t>
              </a:r>
            </a:p>
          </p:txBody>
        </p:sp>
        <p:sp>
          <p:nvSpPr>
            <p:cNvPr id="47" name="Oval 11"/>
            <p:cNvSpPr>
              <a:spLocks noChangeArrowheads="1"/>
            </p:cNvSpPr>
            <p:nvPr/>
          </p:nvSpPr>
          <p:spPr bwMode="auto">
            <a:xfrm>
              <a:off x="384" y="321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48" name="Oval 12"/>
            <p:cNvSpPr>
              <a:spLocks noChangeArrowheads="1"/>
            </p:cNvSpPr>
            <p:nvPr/>
          </p:nvSpPr>
          <p:spPr bwMode="auto">
            <a:xfrm>
              <a:off x="1200" y="273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1728" y="273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50" name="Oval 14"/>
            <p:cNvSpPr>
              <a:spLocks noChangeArrowheads="1"/>
            </p:cNvSpPr>
            <p:nvPr/>
          </p:nvSpPr>
          <p:spPr bwMode="auto">
            <a:xfrm>
              <a:off x="2256" y="273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51" name="Oval 15"/>
            <p:cNvSpPr>
              <a:spLocks noChangeArrowheads="1"/>
            </p:cNvSpPr>
            <p:nvPr/>
          </p:nvSpPr>
          <p:spPr bwMode="auto">
            <a:xfrm>
              <a:off x="1968" y="3216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16</a:t>
              </a:r>
            </a:p>
          </p:txBody>
        </p:sp>
        <p:sp>
          <p:nvSpPr>
            <p:cNvPr id="52" name="Line 16"/>
            <p:cNvSpPr>
              <a:spLocks noChangeShapeType="1"/>
            </p:cNvSpPr>
            <p:nvPr/>
          </p:nvSpPr>
          <p:spPr bwMode="auto">
            <a:xfrm flipH="1">
              <a:off x="864" y="2544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7"/>
            <p:cNvSpPr>
              <a:spLocks noChangeShapeType="1"/>
            </p:cNvSpPr>
            <p:nvPr/>
          </p:nvSpPr>
          <p:spPr bwMode="auto">
            <a:xfrm>
              <a:off x="1200" y="2544"/>
              <a:ext cx="144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8"/>
            <p:cNvSpPr>
              <a:spLocks noChangeShapeType="1"/>
            </p:cNvSpPr>
            <p:nvPr/>
          </p:nvSpPr>
          <p:spPr bwMode="auto">
            <a:xfrm flipH="1">
              <a:off x="1920" y="2544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9"/>
            <p:cNvSpPr>
              <a:spLocks noChangeShapeType="1"/>
            </p:cNvSpPr>
            <p:nvPr/>
          </p:nvSpPr>
          <p:spPr bwMode="auto">
            <a:xfrm>
              <a:off x="2160" y="2544"/>
              <a:ext cx="192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20"/>
            <p:cNvSpPr>
              <a:spLocks noChangeShapeType="1"/>
            </p:cNvSpPr>
            <p:nvPr/>
          </p:nvSpPr>
          <p:spPr bwMode="auto">
            <a:xfrm flipH="1">
              <a:off x="576" y="3024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21"/>
            <p:cNvSpPr>
              <a:spLocks noChangeShapeType="1"/>
            </p:cNvSpPr>
            <p:nvPr/>
          </p:nvSpPr>
          <p:spPr bwMode="auto">
            <a:xfrm flipH="1">
              <a:off x="2160" y="3024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" name="Group 58"/>
          <p:cNvGrpSpPr>
            <a:grpSpLocks/>
          </p:cNvGrpSpPr>
          <p:nvPr/>
        </p:nvGrpSpPr>
        <p:grpSpPr bwMode="auto">
          <a:xfrm>
            <a:off x="5615430" y="3361267"/>
            <a:ext cx="2971800" cy="2743200"/>
            <a:chOff x="3600" y="1680"/>
            <a:chExt cx="1872" cy="1728"/>
          </a:xfrm>
        </p:grpSpPr>
        <p:sp>
          <p:nvSpPr>
            <p:cNvPr id="59" name="Oval 41"/>
            <p:cNvSpPr>
              <a:spLocks noChangeArrowheads="1"/>
            </p:cNvSpPr>
            <p:nvPr/>
          </p:nvSpPr>
          <p:spPr bwMode="auto">
            <a:xfrm>
              <a:off x="4464" y="168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10</a:t>
              </a:r>
            </a:p>
          </p:txBody>
        </p:sp>
        <p:sp>
          <p:nvSpPr>
            <p:cNvPr id="60" name="Oval 42"/>
            <p:cNvSpPr>
              <a:spLocks noChangeArrowheads="1"/>
            </p:cNvSpPr>
            <p:nvPr/>
          </p:nvSpPr>
          <p:spPr bwMode="auto">
            <a:xfrm>
              <a:off x="4848" y="216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14</a:t>
              </a:r>
            </a:p>
          </p:txBody>
        </p:sp>
        <p:sp>
          <p:nvSpPr>
            <p:cNvPr id="61" name="Line 43"/>
            <p:cNvSpPr>
              <a:spLocks noChangeShapeType="1"/>
            </p:cNvSpPr>
            <p:nvPr/>
          </p:nvSpPr>
          <p:spPr bwMode="auto">
            <a:xfrm>
              <a:off x="4608" y="1968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44"/>
            <p:cNvSpPr>
              <a:spLocks noChangeArrowheads="1"/>
            </p:cNvSpPr>
            <p:nvPr/>
          </p:nvSpPr>
          <p:spPr bwMode="auto">
            <a:xfrm>
              <a:off x="3936" y="216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63" name="Line 45"/>
            <p:cNvSpPr>
              <a:spLocks noChangeShapeType="1"/>
            </p:cNvSpPr>
            <p:nvPr/>
          </p:nvSpPr>
          <p:spPr bwMode="auto">
            <a:xfrm flipH="1">
              <a:off x="4128" y="1968"/>
              <a:ext cx="48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>
              <a:off x="3600" y="264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2</a:t>
              </a:r>
            </a:p>
          </p:txBody>
        </p:sp>
        <p:sp>
          <p:nvSpPr>
            <p:cNvPr id="65" name="Oval 48"/>
            <p:cNvSpPr>
              <a:spLocks noChangeArrowheads="1"/>
            </p:cNvSpPr>
            <p:nvPr/>
          </p:nvSpPr>
          <p:spPr bwMode="auto">
            <a:xfrm>
              <a:off x="4080" y="264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66" name="Oval 49"/>
            <p:cNvSpPr>
              <a:spLocks noChangeArrowheads="1"/>
            </p:cNvSpPr>
            <p:nvPr/>
          </p:nvSpPr>
          <p:spPr bwMode="auto">
            <a:xfrm>
              <a:off x="4608" y="264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12</a:t>
              </a:r>
            </a:p>
          </p:txBody>
        </p:sp>
        <p:sp>
          <p:nvSpPr>
            <p:cNvPr id="67" name="Oval 50"/>
            <p:cNvSpPr>
              <a:spLocks noChangeArrowheads="1"/>
            </p:cNvSpPr>
            <p:nvPr/>
          </p:nvSpPr>
          <p:spPr bwMode="auto">
            <a:xfrm>
              <a:off x="5136" y="264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18</a:t>
              </a:r>
            </a:p>
          </p:txBody>
        </p:sp>
        <p:sp>
          <p:nvSpPr>
            <p:cNvPr id="68" name="Oval 51"/>
            <p:cNvSpPr>
              <a:spLocks noChangeArrowheads="1"/>
            </p:cNvSpPr>
            <p:nvPr/>
          </p:nvSpPr>
          <p:spPr bwMode="auto">
            <a:xfrm>
              <a:off x="4848" y="3120"/>
              <a:ext cx="336" cy="28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r>
                <a:rPr lang="en-US"/>
                <a:t>16</a:t>
              </a:r>
            </a:p>
          </p:txBody>
        </p:sp>
        <p:sp>
          <p:nvSpPr>
            <p:cNvPr id="69" name="Line 52"/>
            <p:cNvSpPr>
              <a:spLocks noChangeShapeType="1"/>
            </p:cNvSpPr>
            <p:nvPr/>
          </p:nvSpPr>
          <p:spPr bwMode="auto">
            <a:xfrm flipH="1">
              <a:off x="3744" y="2448"/>
              <a:ext cx="336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53"/>
            <p:cNvSpPr>
              <a:spLocks noChangeShapeType="1"/>
            </p:cNvSpPr>
            <p:nvPr/>
          </p:nvSpPr>
          <p:spPr bwMode="auto">
            <a:xfrm>
              <a:off x="4080" y="2448"/>
              <a:ext cx="144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54"/>
            <p:cNvSpPr>
              <a:spLocks noChangeShapeType="1"/>
            </p:cNvSpPr>
            <p:nvPr/>
          </p:nvSpPr>
          <p:spPr bwMode="auto">
            <a:xfrm flipH="1">
              <a:off x="4800" y="2448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55"/>
            <p:cNvSpPr>
              <a:spLocks noChangeShapeType="1"/>
            </p:cNvSpPr>
            <p:nvPr/>
          </p:nvSpPr>
          <p:spPr bwMode="auto">
            <a:xfrm>
              <a:off x="5040" y="2448"/>
              <a:ext cx="192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57"/>
            <p:cNvSpPr>
              <a:spLocks noChangeShapeType="1"/>
            </p:cNvSpPr>
            <p:nvPr/>
          </p:nvSpPr>
          <p:spPr bwMode="auto">
            <a:xfrm flipH="1">
              <a:off x="5040" y="2928"/>
              <a:ext cx="240" cy="19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672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4000" b="1" dirty="0" smtClean="0">
                <a:solidFill>
                  <a:srgbClr val="0000FF"/>
                </a:solidFill>
              </a:rPr>
              <a:t>Node with One Child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1950704"/>
            <a:ext cx="7555071" cy="4269791"/>
          </a:xfrm>
        </p:spPr>
        <p:txBody>
          <a:bodyPr/>
          <a:lstStyle/>
          <a:p>
            <a:r>
              <a:rPr lang="en-US" dirty="0" smtClean="0"/>
              <a:t>Identify the parent of the node</a:t>
            </a:r>
          </a:p>
          <a:p>
            <a:pPr lvl="1"/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parent.right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parent.right.right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Or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parent.right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parent.right.left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lvl="2"/>
            <a:endParaRPr lang="en-US" dirty="0">
              <a:cs typeface="Courier New" pitchFamily="49" charset="0"/>
            </a:endParaRPr>
          </a:p>
          <a:p>
            <a:endParaRPr lang="en-US" dirty="0" smtClean="0"/>
          </a:p>
        </p:txBody>
      </p:sp>
      <p:sp>
        <p:nvSpPr>
          <p:cNvPr id="41" name="Right Arrow 40"/>
          <p:cNvSpPr/>
          <p:nvPr/>
        </p:nvSpPr>
        <p:spPr>
          <a:xfrm>
            <a:off x="2933333" y="356452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7"/>
          <p:cNvGrpSpPr>
            <a:grpSpLocks/>
          </p:cNvGrpSpPr>
          <p:nvPr/>
        </p:nvGrpSpPr>
        <p:grpSpPr bwMode="auto">
          <a:xfrm>
            <a:off x="1650998" y="3446454"/>
            <a:ext cx="3078163" cy="3076575"/>
            <a:chOff x="609600" y="2209800"/>
            <a:chExt cx="3505200" cy="3505200"/>
          </a:xfrm>
        </p:grpSpPr>
        <p:grpSp>
          <p:nvGrpSpPr>
            <p:cNvPr id="75" name="Group 68"/>
            <p:cNvGrpSpPr>
              <a:grpSpLocks/>
            </p:cNvGrpSpPr>
            <p:nvPr/>
          </p:nvGrpSpPr>
          <p:grpSpPr bwMode="auto">
            <a:xfrm>
              <a:off x="609600" y="2209800"/>
              <a:ext cx="3505200" cy="3429000"/>
              <a:chOff x="384" y="1392"/>
              <a:chExt cx="2208" cy="2160"/>
            </a:xfrm>
          </p:grpSpPr>
          <p:grpSp>
            <p:nvGrpSpPr>
              <p:cNvPr id="78" name="Group 43"/>
              <p:cNvGrpSpPr>
                <a:grpSpLocks/>
              </p:cNvGrpSpPr>
              <p:nvPr/>
            </p:nvGrpSpPr>
            <p:grpSpPr bwMode="auto">
              <a:xfrm>
                <a:off x="384" y="1392"/>
                <a:ext cx="2208" cy="1728"/>
                <a:chOff x="384" y="1392"/>
                <a:chExt cx="2208" cy="1728"/>
              </a:xfrm>
            </p:grpSpPr>
            <p:sp>
              <p:nvSpPr>
                <p:cNvPr id="81" name="Oval 5"/>
                <p:cNvSpPr>
                  <a:spLocks noChangeArrowheads="1"/>
                </p:cNvSpPr>
                <p:nvPr/>
              </p:nvSpPr>
              <p:spPr bwMode="auto">
                <a:xfrm>
                  <a:off x="1584" y="139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10</a:t>
                  </a:r>
                </a:p>
              </p:txBody>
            </p:sp>
            <p:sp>
              <p:nvSpPr>
                <p:cNvPr id="82" name="Oval 6"/>
                <p:cNvSpPr>
                  <a:spLocks noChangeArrowheads="1"/>
                </p:cNvSpPr>
                <p:nvPr/>
              </p:nvSpPr>
              <p:spPr bwMode="auto">
                <a:xfrm>
                  <a:off x="1968" y="1872"/>
                  <a:ext cx="336" cy="288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14</a:t>
                  </a:r>
                </a:p>
              </p:txBody>
            </p:sp>
            <p:sp>
              <p:nvSpPr>
                <p:cNvPr id="83" name="Line 7"/>
                <p:cNvSpPr>
                  <a:spLocks noChangeShapeType="1"/>
                </p:cNvSpPr>
                <p:nvPr/>
              </p:nvSpPr>
              <p:spPr bwMode="auto">
                <a:xfrm>
                  <a:off x="1728" y="168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Oval 8"/>
                <p:cNvSpPr>
                  <a:spLocks noChangeArrowheads="1"/>
                </p:cNvSpPr>
                <p:nvPr/>
              </p:nvSpPr>
              <p:spPr bwMode="auto">
                <a:xfrm>
                  <a:off x="1056" y="187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6</a:t>
                  </a:r>
                </a:p>
              </p:txBody>
            </p:sp>
            <p:sp>
              <p:nvSpPr>
                <p:cNvPr id="8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1248" y="1680"/>
                  <a:ext cx="480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" name="Oval 10"/>
                <p:cNvSpPr>
                  <a:spLocks noChangeArrowheads="1"/>
                </p:cNvSpPr>
                <p:nvPr/>
              </p:nvSpPr>
              <p:spPr bwMode="auto">
                <a:xfrm>
                  <a:off x="672" y="235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4</a:t>
                  </a:r>
                </a:p>
              </p:txBody>
            </p:sp>
            <p:sp>
              <p:nvSpPr>
                <p:cNvPr id="87" name="Oval 11"/>
                <p:cNvSpPr>
                  <a:spLocks noChangeArrowheads="1"/>
                </p:cNvSpPr>
                <p:nvPr/>
              </p:nvSpPr>
              <p:spPr bwMode="auto">
                <a:xfrm>
                  <a:off x="384" y="283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2</a:t>
                  </a:r>
                </a:p>
              </p:txBody>
            </p:sp>
            <p:sp>
              <p:nvSpPr>
                <p:cNvPr id="88" name="Oval 12"/>
                <p:cNvSpPr>
                  <a:spLocks noChangeArrowheads="1"/>
                </p:cNvSpPr>
                <p:nvPr/>
              </p:nvSpPr>
              <p:spPr bwMode="auto">
                <a:xfrm>
                  <a:off x="1200" y="235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8</a:t>
                  </a: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auto">
                <a:xfrm>
                  <a:off x="2256" y="235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18</a:t>
                  </a:r>
                </a:p>
              </p:txBody>
            </p:sp>
            <p:sp>
              <p:nvSpPr>
                <p:cNvPr id="90" name="Oval 15"/>
                <p:cNvSpPr>
                  <a:spLocks noChangeArrowheads="1"/>
                </p:cNvSpPr>
                <p:nvPr/>
              </p:nvSpPr>
              <p:spPr bwMode="auto">
                <a:xfrm>
                  <a:off x="1968" y="2832"/>
                  <a:ext cx="336" cy="288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16</a:t>
                  </a:r>
                </a:p>
              </p:txBody>
            </p:sp>
            <p:sp>
              <p:nvSpPr>
                <p:cNvPr id="91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864" y="216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" name="Line 17"/>
                <p:cNvSpPr>
                  <a:spLocks noChangeShapeType="1"/>
                </p:cNvSpPr>
                <p:nvPr/>
              </p:nvSpPr>
              <p:spPr bwMode="auto">
                <a:xfrm>
                  <a:off x="1200" y="2160"/>
                  <a:ext cx="144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" name="Line 19"/>
                <p:cNvSpPr>
                  <a:spLocks noChangeShapeType="1"/>
                </p:cNvSpPr>
                <p:nvPr/>
              </p:nvSpPr>
              <p:spPr bwMode="auto">
                <a:xfrm>
                  <a:off x="2160" y="2160"/>
                  <a:ext cx="192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4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576" y="2640"/>
                  <a:ext cx="240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5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2160" y="2640"/>
                  <a:ext cx="240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9" name="Oval 41"/>
              <p:cNvSpPr>
                <a:spLocks noChangeArrowheads="1"/>
              </p:cNvSpPr>
              <p:nvPr/>
            </p:nvSpPr>
            <p:spPr bwMode="auto">
              <a:xfrm>
                <a:off x="2256" y="326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17</a:t>
                </a:r>
              </a:p>
            </p:txBody>
          </p:sp>
          <p:sp>
            <p:nvSpPr>
              <p:cNvPr id="80" name="Line 42"/>
              <p:cNvSpPr>
                <a:spLocks noChangeShapeType="1"/>
              </p:cNvSpPr>
              <p:nvPr/>
            </p:nvSpPr>
            <p:spPr bwMode="auto">
              <a:xfrm>
                <a:off x="2112" y="312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6" name="Oval 66"/>
            <p:cNvSpPr>
              <a:spLocks noChangeArrowheads="1"/>
            </p:cNvSpPr>
            <p:nvPr/>
          </p:nvSpPr>
          <p:spPr bwMode="auto">
            <a:xfrm>
              <a:off x="2819400" y="5257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15</a:t>
              </a:r>
            </a:p>
          </p:txBody>
        </p:sp>
        <p:sp>
          <p:nvSpPr>
            <p:cNvPr id="77" name="Line 67"/>
            <p:cNvSpPr>
              <a:spLocks noChangeShapeType="1"/>
            </p:cNvSpPr>
            <p:nvPr/>
          </p:nvSpPr>
          <p:spPr bwMode="auto">
            <a:xfrm flipH="1">
              <a:off x="3124200" y="4953000"/>
              <a:ext cx="2286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6" name="Group 99"/>
          <p:cNvGrpSpPr>
            <a:grpSpLocks/>
          </p:cNvGrpSpPr>
          <p:nvPr/>
        </p:nvGrpSpPr>
        <p:grpSpPr bwMode="auto">
          <a:xfrm>
            <a:off x="5655730" y="3623719"/>
            <a:ext cx="2743200" cy="2408238"/>
            <a:chOff x="4800600" y="2133600"/>
            <a:chExt cx="3124200" cy="2743200"/>
          </a:xfrm>
        </p:grpSpPr>
        <p:grpSp>
          <p:nvGrpSpPr>
            <p:cNvPr id="97" name="Group 65"/>
            <p:cNvGrpSpPr>
              <a:grpSpLocks/>
            </p:cNvGrpSpPr>
            <p:nvPr/>
          </p:nvGrpSpPr>
          <p:grpSpPr bwMode="auto">
            <a:xfrm>
              <a:off x="4800600" y="2133600"/>
              <a:ext cx="2667000" cy="2743200"/>
              <a:chOff x="3024" y="1344"/>
              <a:chExt cx="1680" cy="1728"/>
            </a:xfrm>
          </p:grpSpPr>
          <p:sp>
            <p:nvSpPr>
              <p:cNvPr id="106" name="Oval 47"/>
              <p:cNvSpPr>
                <a:spLocks noChangeArrowheads="1"/>
              </p:cNvSpPr>
              <p:nvPr/>
            </p:nvSpPr>
            <p:spPr bwMode="auto">
              <a:xfrm>
                <a:off x="4224" y="134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107" name="Line 49"/>
              <p:cNvSpPr>
                <a:spLocks noChangeShapeType="1"/>
              </p:cNvSpPr>
              <p:nvPr/>
            </p:nvSpPr>
            <p:spPr bwMode="auto">
              <a:xfrm>
                <a:off x="4368" y="1632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50"/>
              <p:cNvSpPr>
                <a:spLocks noChangeArrowheads="1"/>
              </p:cNvSpPr>
              <p:nvPr/>
            </p:nvSpPr>
            <p:spPr bwMode="auto">
              <a:xfrm>
                <a:off x="3696" y="182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</a:t>
                </a:r>
              </a:p>
            </p:txBody>
          </p:sp>
          <p:sp>
            <p:nvSpPr>
              <p:cNvPr id="109" name="Line 51"/>
              <p:cNvSpPr>
                <a:spLocks noChangeShapeType="1"/>
              </p:cNvSpPr>
              <p:nvPr/>
            </p:nvSpPr>
            <p:spPr bwMode="auto">
              <a:xfrm flipH="1">
                <a:off x="3888" y="1632"/>
                <a:ext cx="48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52"/>
              <p:cNvSpPr>
                <a:spLocks noChangeArrowheads="1"/>
              </p:cNvSpPr>
              <p:nvPr/>
            </p:nvSpPr>
            <p:spPr bwMode="auto">
              <a:xfrm>
                <a:off x="3312" y="230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</a:t>
                </a:r>
              </a:p>
            </p:txBody>
          </p:sp>
          <p:sp>
            <p:nvSpPr>
              <p:cNvPr id="111" name="Oval 53"/>
              <p:cNvSpPr>
                <a:spLocks noChangeArrowheads="1"/>
              </p:cNvSpPr>
              <p:nvPr/>
            </p:nvSpPr>
            <p:spPr bwMode="auto">
              <a:xfrm>
                <a:off x="3024" y="278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112" name="Oval 54"/>
              <p:cNvSpPr>
                <a:spLocks noChangeArrowheads="1"/>
              </p:cNvSpPr>
              <p:nvPr/>
            </p:nvSpPr>
            <p:spPr bwMode="auto">
              <a:xfrm>
                <a:off x="3840" y="230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8</a:t>
                </a:r>
              </a:p>
            </p:txBody>
          </p:sp>
          <p:sp>
            <p:nvSpPr>
              <p:cNvPr id="113" name="Line 57"/>
              <p:cNvSpPr>
                <a:spLocks noChangeShapeType="1"/>
              </p:cNvSpPr>
              <p:nvPr/>
            </p:nvSpPr>
            <p:spPr bwMode="auto">
              <a:xfrm flipH="1">
                <a:off x="3504" y="2112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58"/>
              <p:cNvSpPr>
                <a:spLocks noChangeShapeType="1"/>
              </p:cNvSpPr>
              <p:nvPr/>
            </p:nvSpPr>
            <p:spPr bwMode="auto">
              <a:xfrm>
                <a:off x="3840" y="2112"/>
                <a:ext cx="144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Line 60"/>
              <p:cNvSpPr>
                <a:spLocks noChangeShapeType="1"/>
              </p:cNvSpPr>
              <p:nvPr/>
            </p:nvSpPr>
            <p:spPr bwMode="auto">
              <a:xfrm flipH="1">
                <a:off x="3216" y="2592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8" name="Group 64"/>
            <p:cNvGrpSpPr>
              <a:grpSpLocks/>
            </p:cNvGrpSpPr>
            <p:nvPr/>
          </p:nvGrpSpPr>
          <p:grpSpPr bwMode="auto">
            <a:xfrm>
              <a:off x="6934200" y="2819400"/>
              <a:ext cx="990600" cy="1905000"/>
              <a:chOff x="4608" y="2304"/>
              <a:chExt cx="624" cy="1200"/>
            </a:xfrm>
          </p:grpSpPr>
          <p:sp>
            <p:nvSpPr>
              <p:cNvPr id="101" name="Oval 55"/>
              <p:cNvSpPr>
                <a:spLocks noChangeArrowheads="1"/>
              </p:cNvSpPr>
              <p:nvPr/>
            </p:nvSpPr>
            <p:spPr bwMode="auto">
              <a:xfrm>
                <a:off x="4896" y="230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02" name="Oval 56"/>
              <p:cNvSpPr>
                <a:spLocks noChangeArrowheads="1"/>
              </p:cNvSpPr>
              <p:nvPr/>
            </p:nvSpPr>
            <p:spPr bwMode="auto">
              <a:xfrm>
                <a:off x="4608" y="2784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16</a:t>
                </a:r>
              </a:p>
            </p:txBody>
          </p:sp>
          <p:sp>
            <p:nvSpPr>
              <p:cNvPr id="103" name="Line 61"/>
              <p:cNvSpPr>
                <a:spLocks noChangeShapeType="1"/>
              </p:cNvSpPr>
              <p:nvPr/>
            </p:nvSpPr>
            <p:spPr bwMode="auto">
              <a:xfrm flipH="1">
                <a:off x="4800" y="2592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62"/>
              <p:cNvSpPr>
                <a:spLocks noChangeArrowheads="1"/>
              </p:cNvSpPr>
              <p:nvPr/>
            </p:nvSpPr>
            <p:spPr bwMode="auto">
              <a:xfrm>
                <a:off x="4896" y="3216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17</a:t>
                </a:r>
              </a:p>
            </p:txBody>
          </p:sp>
          <p:sp>
            <p:nvSpPr>
              <p:cNvPr id="105" name="Line 63"/>
              <p:cNvSpPr>
                <a:spLocks noChangeShapeType="1"/>
              </p:cNvSpPr>
              <p:nvPr/>
            </p:nvSpPr>
            <p:spPr bwMode="auto">
              <a:xfrm>
                <a:off x="4752" y="3072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9" name="Oval 69"/>
            <p:cNvSpPr>
              <a:spLocks noChangeArrowheads="1"/>
            </p:cNvSpPr>
            <p:nvPr/>
          </p:nvSpPr>
          <p:spPr bwMode="auto">
            <a:xfrm>
              <a:off x="6553200" y="43434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15</a:t>
              </a:r>
            </a:p>
          </p:txBody>
        </p:sp>
        <p:sp>
          <p:nvSpPr>
            <p:cNvPr id="100" name="Line 70"/>
            <p:cNvSpPr>
              <a:spLocks noChangeShapeType="1"/>
            </p:cNvSpPr>
            <p:nvPr/>
          </p:nvSpPr>
          <p:spPr bwMode="auto">
            <a:xfrm flipH="1">
              <a:off x="6858000" y="40386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815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3100" b="1" dirty="0" smtClean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parent</a:t>
            </a:r>
          </a:p>
          <a:p>
            <a:r>
              <a:rPr lang="en-US" dirty="0"/>
              <a:t>Replace the </a:t>
            </a:r>
            <a:r>
              <a:rPr lang="en-US" sz="2000" dirty="0">
                <a:solidFill>
                  <a:srgbClr val="0000FF"/>
                </a:solidFill>
              </a:rPr>
              <a:t>node to be deleted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Largest</a:t>
            </a:r>
            <a:r>
              <a:rPr lang="en-US" dirty="0"/>
              <a:t> value of left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Right most node of the left child</a:t>
            </a: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Smallest</a:t>
            </a:r>
            <a:r>
              <a:rPr lang="en-US" dirty="0" smtClean="0"/>
              <a:t> value of Right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Left most node of right child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471" y="1913746"/>
            <a:ext cx="2476500" cy="2114674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7256165" y="200355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52315" y="2971083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26687" y="3664395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4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Deletion</a:t>
            </a:r>
            <a:r>
              <a:rPr lang="en-US" dirty="0"/>
              <a:t> – </a:t>
            </a:r>
            <a:r>
              <a:rPr lang="en-US" sz="3100" b="1" dirty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parent</a:t>
            </a:r>
          </a:p>
          <a:p>
            <a:r>
              <a:rPr lang="en-US" dirty="0"/>
              <a:t>Replace the </a:t>
            </a:r>
            <a:r>
              <a:rPr lang="en-US" sz="2000" dirty="0">
                <a:solidFill>
                  <a:srgbClr val="0000FF"/>
                </a:solidFill>
              </a:rPr>
              <a:t>node to be deleted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Largest</a:t>
            </a:r>
            <a:r>
              <a:rPr lang="en-US" dirty="0"/>
              <a:t> value of left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Right most of the left child</a:t>
            </a: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Smallest</a:t>
            </a:r>
            <a:r>
              <a:rPr lang="en-US" dirty="0" smtClean="0"/>
              <a:t> value of Right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Left most of right child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374696" y="195276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399843" y="3723927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69726" y="3714094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452315" y="1875263"/>
            <a:ext cx="2389538" cy="1789132"/>
            <a:chOff x="5181600" y="3657600"/>
            <a:chExt cx="3810000" cy="2743200"/>
          </a:xfrm>
        </p:grpSpPr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5181600" y="3657600"/>
              <a:ext cx="3810000" cy="2743200"/>
              <a:chOff x="528" y="912"/>
              <a:chExt cx="2400" cy="1728"/>
            </a:xfrm>
          </p:grpSpPr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32</a:t>
                </a:r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63</a:t>
                </a: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8001000" y="4876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55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br>
              <a:rPr lang="en-US" sz="6600" b="1" dirty="0" smtClean="0">
                <a:solidFill>
                  <a:srgbClr val="006600"/>
                </a:solidFill>
              </a:rPr>
            </a:br>
            <a:r>
              <a:rPr lang="en-US" sz="6600" b="1" dirty="0" smtClean="0">
                <a:solidFill>
                  <a:srgbClr val="006600"/>
                </a:solidFill>
              </a:rPr>
              <a:t>(BST)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3100" b="1" dirty="0" smtClean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parent</a:t>
            </a:r>
          </a:p>
          <a:p>
            <a:r>
              <a:rPr lang="en-US" dirty="0"/>
              <a:t>Replace the </a:t>
            </a:r>
            <a:r>
              <a:rPr lang="en-US" sz="2000" dirty="0">
                <a:solidFill>
                  <a:srgbClr val="0000FF"/>
                </a:solidFill>
              </a:rPr>
              <a:t>node to be deleted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Largest</a:t>
            </a:r>
            <a:r>
              <a:rPr lang="en-US" dirty="0"/>
              <a:t> value of left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Right most of the left child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7374696" y="195276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969726" y="3714094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452315" y="1875263"/>
            <a:ext cx="2389538" cy="1789132"/>
            <a:chOff x="5181600" y="3657600"/>
            <a:chExt cx="3810000" cy="2743200"/>
          </a:xfrm>
        </p:grpSpPr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5181600" y="3657600"/>
              <a:ext cx="3810000" cy="2743200"/>
              <a:chOff x="528" y="912"/>
              <a:chExt cx="2400" cy="1728"/>
            </a:xfrm>
          </p:grpSpPr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32</a:t>
                </a:r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63</a:t>
                </a: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8001000" y="4876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64"/>
          <p:cNvGrpSpPr>
            <a:grpSpLocks/>
          </p:cNvGrpSpPr>
          <p:nvPr/>
        </p:nvGrpSpPr>
        <p:grpSpPr bwMode="auto">
          <a:xfrm>
            <a:off x="3762745" y="4134810"/>
            <a:ext cx="2856837" cy="2071609"/>
            <a:chOff x="4876800" y="1447800"/>
            <a:chExt cx="3810000" cy="2743200"/>
          </a:xfrm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7086600" y="1447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59</a:t>
              </a:r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7696200" y="2209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67</a:t>
              </a: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7315200" y="1905000"/>
              <a:ext cx="533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6096000" y="2209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15</a:t>
              </a:r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H="1">
              <a:off x="6400800" y="1905000"/>
              <a:ext cx="914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54102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13</a:t>
              </a:r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1722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64770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32</a:t>
              </a:r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81534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72</a:t>
              </a:r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 flipH="1">
              <a:off x="5791200" y="2667000"/>
              <a:ext cx="533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6324600" y="2667000"/>
              <a:ext cx="3810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80010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73914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63</a:t>
              </a:r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68580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43</a:t>
              </a:r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 flipH="1">
              <a:off x="6477000" y="3429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6781800" y="3429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48768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54" name="Line 54"/>
            <p:cNvSpPr>
              <a:spLocks noChangeShapeType="1"/>
            </p:cNvSpPr>
            <p:nvPr/>
          </p:nvSpPr>
          <p:spPr bwMode="auto">
            <a:xfrm flipH="1">
              <a:off x="5257800" y="3429000"/>
              <a:ext cx="3810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58"/>
            <p:cNvSpPr>
              <a:spLocks noChangeShapeType="1"/>
            </p:cNvSpPr>
            <p:nvPr/>
          </p:nvSpPr>
          <p:spPr bwMode="auto">
            <a:xfrm flipH="1">
              <a:off x="76962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508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3100" b="1" dirty="0" smtClean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parent</a:t>
            </a:r>
          </a:p>
          <a:p>
            <a:r>
              <a:rPr lang="en-US" dirty="0"/>
              <a:t>Replace the </a:t>
            </a:r>
            <a:r>
              <a:rPr lang="en-US" sz="2000" dirty="0">
                <a:solidFill>
                  <a:srgbClr val="0000FF"/>
                </a:solidFill>
              </a:rPr>
              <a:t>node to be deleted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Smallest</a:t>
            </a:r>
            <a:r>
              <a:rPr lang="en-US" dirty="0" smtClean="0"/>
              <a:t> value of Right </a:t>
            </a:r>
            <a:r>
              <a:rPr lang="en-US" dirty="0" err="1" smtClean="0"/>
              <a:t>subtree</a:t>
            </a:r>
            <a:endParaRPr lang="en-US" dirty="0" smtClean="0"/>
          </a:p>
          <a:p>
            <a:pPr lvl="2"/>
            <a:r>
              <a:rPr lang="en-US" dirty="0" smtClean="0"/>
              <a:t>Left most of right child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374696" y="229142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399843" y="4062591"/>
            <a:ext cx="112156" cy="132725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452315" y="2213927"/>
            <a:ext cx="2389538" cy="1789132"/>
            <a:chOff x="5181600" y="3657600"/>
            <a:chExt cx="3810000" cy="2743200"/>
          </a:xfrm>
        </p:grpSpPr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5181600" y="3657600"/>
              <a:ext cx="3810000" cy="2743200"/>
              <a:chOff x="528" y="912"/>
              <a:chExt cx="2400" cy="1728"/>
            </a:xfrm>
          </p:grpSpPr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32</a:t>
                </a:r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63</a:t>
                </a: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8001000" y="4876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64"/>
          <p:cNvGrpSpPr>
            <a:grpSpLocks/>
          </p:cNvGrpSpPr>
          <p:nvPr/>
        </p:nvGrpSpPr>
        <p:grpSpPr bwMode="auto">
          <a:xfrm>
            <a:off x="3791846" y="4201851"/>
            <a:ext cx="2995004" cy="2090306"/>
            <a:chOff x="4876800" y="1447800"/>
            <a:chExt cx="3810000" cy="2743200"/>
          </a:xfrm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7086600" y="1447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59</a:t>
              </a:r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7696200" y="2209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67</a:t>
              </a: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7315200" y="1905000"/>
              <a:ext cx="533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6096000" y="2209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H="1">
              <a:off x="6400800" y="1905000"/>
              <a:ext cx="914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54102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13</a:t>
              </a:r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64770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32</a:t>
              </a:r>
            </a:p>
          </p:txBody>
        </p:sp>
        <p:sp>
          <p:nvSpPr>
            <p:cNvPr id="44" name="Oval 44"/>
            <p:cNvSpPr>
              <a:spLocks noChangeArrowheads="1"/>
            </p:cNvSpPr>
            <p:nvPr/>
          </p:nvSpPr>
          <p:spPr bwMode="auto">
            <a:xfrm>
              <a:off x="81534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72</a:t>
              </a:r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H="1">
              <a:off x="5791200" y="2667000"/>
              <a:ext cx="5334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auto">
            <a:xfrm>
              <a:off x="6324600" y="2667000"/>
              <a:ext cx="3810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80010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7391400" y="2971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63</a:t>
              </a:r>
            </a:p>
          </p:txBody>
        </p:sp>
        <p:sp>
          <p:nvSpPr>
            <p:cNvPr id="49" name="Oval 49"/>
            <p:cNvSpPr>
              <a:spLocks noChangeArrowheads="1"/>
            </p:cNvSpPr>
            <p:nvPr/>
          </p:nvSpPr>
          <p:spPr bwMode="auto">
            <a:xfrm>
              <a:off x="68580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43</a:t>
              </a:r>
            </a:p>
          </p:txBody>
        </p:sp>
        <p:sp>
          <p:nvSpPr>
            <p:cNvPr id="50" name="Line 51"/>
            <p:cNvSpPr>
              <a:spLocks noChangeShapeType="1"/>
            </p:cNvSpPr>
            <p:nvPr/>
          </p:nvSpPr>
          <p:spPr bwMode="auto">
            <a:xfrm>
              <a:off x="6781800" y="3429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52"/>
            <p:cNvSpPr>
              <a:spLocks noChangeArrowheads="1"/>
            </p:cNvSpPr>
            <p:nvPr/>
          </p:nvSpPr>
          <p:spPr bwMode="auto">
            <a:xfrm>
              <a:off x="48768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52" name="Oval 53"/>
            <p:cNvSpPr>
              <a:spLocks noChangeArrowheads="1"/>
            </p:cNvSpPr>
            <p:nvPr/>
          </p:nvSpPr>
          <p:spPr bwMode="auto">
            <a:xfrm>
              <a:off x="5486400" y="37338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15</a:t>
              </a:r>
            </a:p>
          </p:txBody>
        </p:sp>
        <p:sp>
          <p:nvSpPr>
            <p:cNvPr id="53" name="Line 54"/>
            <p:cNvSpPr>
              <a:spLocks noChangeShapeType="1"/>
            </p:cNvSpPr>
            <p:nvPr/>
          </p:nvSpPr>
          <p:spPr bwMode="auto">
            <a:xfrm flipH="1">
              <a:off x="5257800" y="3429000"/>
              <a:ext cx="3810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55"/>
            <p:cNvSpPr>
              <a:spLocks noChangeShapeType="1"/>
            </p:cNvSpPr>
            <p:nvPr/>
          </p:nvSpPr>
          <p:spPr bwMode="auto">
            <a:xfrm>
              <a:off x="5638800" y="3429000"/>
              <a:ext cx="2286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58"/>
            <p:cNvSpPr>
              <a:spLocks noChangeShapeType="1"/>
            </p:cNvSpPr>
            <p:nvPr/>
          </p:nvSpPr>
          <p:spPr bwMode="auto">
            <a:xfrm flipH="1">
              <a:off x="76962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635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3100" b="1" dirty="0" smtClean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Largest</a:t>
            </a:r>
            <a:r>
              <a:rPr lang="en-US" dirty="0"/>
              <a:t> value of left </a:t>
            </a:r>
            <a:r>
              <a:rPr lang="en-US" dirty="0" err="1"/>
              <a:t>subtree</a:t>
            </a:r>
            <a:endParaRPr lang="en-US" dirty="0"/>
          </a:p>
          <a:p>
            <a:pPr lvl="1"/>
            <a:r>
              <a:rPr lang="en-US" dirty="0"/>
              <a:t>At most have ONE </a:t>
            </a:r>
            <a:r>
              <a:rPr lang="en-US" dirty="0" smtClean="0"/>
              <a:t>child</a:t>
            </a:r>
          </a:p>
          <a:p>
            <a:pPr lvl="1"/>
            <a:r>
              <a:rPr lang="en-US" dirty="0" smtClean="0"/>
              <a:t>Only </a:t>
            </a:r>
            <a:r>
              <a:rPr lang="en-US" b="1" dirty="0" smtClean="0">
                <a:solidFill>
                  <a:srgbClr val="0000FF"/>
                </a:solidFill>
              </a:rPr>
              <a:t>left child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6600"/>
              </a:solidFill>
            </a:endParaRPr>
          </a:p>
          <a:p>
            <a:endParaRPr lang="en-US" dirty="0">
              <a:solidFill>
                <a:srgbClr val="006600"/>
              </a:solidFill>
            </a:endParaRPr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503114" y="2213927"/>
            <a:ext cx="2389538" cy="1789132"/>
            <a:chOff x="5181600" y="3657600"/>
            <a:chExt cx="3810000" cy="2743200"/>
          </a:xfrm>
        </p:grpSpPr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5181600" y="3657600"/>
              <a:ext cx="3810000" cy="2743200"/>
              <a:chOff x="528" y="912"/>
              <a:chExt cx="2400" cy="1728"/>
            </a:xfrm>
          </p:grpSpPr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32</a:t>
                </a:r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63</a:t>
                </a: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8001000" y="4876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043" y="3712579"/>
            <a:ext cx="25241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7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r>
              <a:rPr lang="en-US" dirty="0" smtClean="0"/>
              <a:t> – </a:t>
            </a:r>
            <a:r>
              <a:rPr lang="en-US" sz="3100" b="1" dirty="0" smtClean="0">
                <a:solidFill>
                  <a:srgbClr val="0000FF"/>
                </a:solidFill>
              </a:rPr>
              <a:t>Node with TWO children</a:t>
            </a:r>
            <a:endParaRPr lang="en-US" sz="31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Smallest</a:t>
            </a:r>
            <a:r>
              <a:rPr lang="en-US" dirty="0" smtClean="0"/>
              <a:t> </a:t>
            </a:r>
            <a:r>
              <a:rPr lang="en-US" dirty="0"/>
              <a:t>value of left </a:t>
            </a:r>
            <a:r>
              <a:rPr lang="en-US" dirty="0" err="1"/>
              <a:t>subtree</a:t>
            </a:r>
            <a:endParaRPr lang="en-US" dirty="0"/>
          </a:p>
          <a:p>
            <a:pPr lvl="1"/>
            <a:r>
              <a:rPr lang="en-US" dirty="0"/>
              <a:t>At most have ONE </a:t>
            </a:r>
            <a:r>
              <a:rPr lang="en-US" dirty="0" smtClean="0"/>
              <a:t>child</a:t>
            </a:r>
          </a:p>
          <a:p>
            <a:pPr lvl="1"/>
            <a:r>
              <a:rPr lang="en-US" dirty="0" smtClean="0"/>
              <a:t>Only </a:t>
            </a:r>
            <a:r>
              <a:rPr lang="en-US" b="1" dirty="0" smtClean="0">
                <a:solidFill>
                  <a:srgbClr val="0000FF"/>
                </a:solidFill>
              </a:rPr>
              <a:t>right child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6600"/>
              </a:solidFill>
            </a:endParaRPr>
          </a:p>
          <a:p>
            <a:endParaRPr lang="en-US" dirty="0">
              <a:solidFill>
                <a:srgbClr val="006600"/>
              </a:solidFill>
            </a:endParaRPr>
          </a:p>
        </p:txBody>
      </p: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6503114" y="2213927"/>
            <a:ext cx="2389538" cy="1789132"/>
            <a:chOff x="5181600" y="3657600"/>
            <a:chExt cx="3810000" cy="2743200"/>
          </a:xfrm>
        </p:grpSpPr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5181600" y="3657600"/>
              <a:ext cx="3810000" cy="2743200"/>
              <a:chOff x="528" y="912"/>
              <a:chExt cx="2400" cy="1728"/>
            </a:xfrm>
          </p:grpSpPr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32</a:t>
                </a:r>
              </a:p>
            </p:txBody>
          </p:sp>
          <p:sp>
            <p:nvSpPr>
              <p:cNvPr id="24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63</a:t>
                </a:r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8001000" y="48768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00" y="3820864"/>
            <a:ext cx="25146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6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Creating a BST is really nothing more than a series of insertions (calling the insert method over and over</a:t>
            </a:r>
            <a:r>
              <a:rPr lang="en-US" dirty="0" smtClean="0"/>
              <a:t>)</a:t>
            </a:r>
          </a:p>
          <a:p>
            <a:pPr lvl="1" algn="just"/>
            <a:r>
              <a:rPr lang="en-US" dirty="0" smtClean="0"/>
              <a:t>Create a new node</a:t>
            </a:r>
          </a:p>
          <a:p>
            <a:pPr lvl="1" algn="just"/>
            <a:r>
              <a:rPr lang="en-US" dirty="0" smtClean="0"/>
              <a:t>Call the insertion method</a:t>
            </a:r>
          </a:p>
          <a:p>
            <a:pPr lvl="1" algn="just"/>
            <a:r>
              <a:rPr lang="en-US" dirty="0" smtClean="0"/>
              <a:t>New node will be inserted as a leaf</a:t>
            </a:r>
          </a:p>
          <a:p>
            <a:pPr lvl="1" algn="just"/>
            <a:r>
              <a:rPr lang="en-US" dirty="0" smtClean="0"/>
              <a:t>Repeat this process as long as you want to insert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7066" y="2054312"/>
            <a:ext cx="7533905" cy="4230578"/>
          </a:xfrm>
        </p:spPr>
        <p:txBody>
          <a:bodyPr/>
          <a:lstStyle/>
          <a:p>
            <a:pPr algn="just"/>
            <a:r>
              <a:rPr lang="en-US" dirty="0" smtClean="0"/>
              <a:t>Let’s assume we insert the following data values, in their order of appearance into an initially empty BST:</a:t>
            </a: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dirty="0" smtClean="0"/>
              <a:t>, 14, 6, 2, 5, 15, and 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65162" y="4132240"/>
            <a:ext cx="52578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1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  <a:cs typeface="+mn-cs"/>
              </a:rPr>
              <a:t>Create a new node with value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  <a:cs typeface="+mn-cs"/>
              </a:rPr>
              <a:t>Insert node into tree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  <a:cs typeface="+mn-cs"/>
              </a:rPr>
              <a:t>The tree is currently empty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  <a:cs typeface="+mn-cs"/>
              </a:rPr>
              <a:t>New node becomes the root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048500" y="3316275"/>
            <a:ext cx="533400" cy="377851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2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380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04820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14</a:t>
            </a:r>
            <a:r>
              <a:rPr lang="en-US" b="1" dirty="0" smtClean="0"/>
              <a:t>, 6, 2, 5, 15, and 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2895600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2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14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14 &gt;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 is empty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So node 14 becomes the right child of node 10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048500" y="3276600"/>
            <a:ext cx="1066800" cy="1177925"/>
            <a:chOff x="7048500" y="3276600"/>
            <a:chExt cx="1066800" cy="1178715"/>
          </a:xfrm>
        </p:grpSpPr>
        <p:sp>
          <p:nvSpPr>
            <p:cNvPr id="12294" name="Oval 7"/>
            <p:cNvSpPr>
              <a:spLocks noChangeArrowheads="1"/>
            </p:cNvSpPr>
            <p:nvPr/>
          </p:nvSpPr>
          <p:spPr bwMode="auto">
            <a:xfrm>
              <a:off x="7048500" y="32766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2295" name="Oval 8"/>
            <p:cNvSpPr>
              <a:spLocks noChangeArrowheads="1"/>
            </p:cNvSpPr>
            <p:nvPr/>
          </p:nvSpPr>
          <p:spPr bwMode="auto">
            <a:xfrm>
              <a:off x="7581900" y="3998115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14</a:t>
              </a:r>
            </a:p>
          </p:txBody>
        </p:sp>
        <p:sp>
          <p:nvSpPr>
            <p:cNvPr id="12296" name="Line 9"/>
            <p:cNvSpPr>
              <a:spLocks noChangeShapeType="1"/>
            </p:cNvSpPr>
            <p:nvPr/>
          </p:nvSpPr>
          <p:spPr bwMode="auto">
            <a:xfrm>
              <a:off x="7353300" y="3733800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676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41620" y="2863803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3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6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6 &lt;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 is empty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So node 6 becomes the left child of node 10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365162" y="2054312"/>
            <a:ext cx="7675809" cy="417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n-US" sz="2800" b="1" dirty="0">
                <a:solidFill>
                  <a:srgbClr val="FF0000"/>
                </a:solidFill>
              </a:rPr>
              <a:t>10</a:t>
            </a:r>
            <a:r>
              <a:rPr lang="en-US" sz="2800" b="1" dirty="0">
                <a:solidFill>
                  <a:schemeClr val="tx2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14</a:t>
            </a:r>
            <a:r>
              <a:rPr lang="en-US" sz="2800" b="1" dirty="0">
                <a:solidFill>
                  <a:schemeClr val="tx2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6</a:t>
            </a:r>
            <a:r>
              <a:rPr lang="en-US" sz="2800" b="1" dirty="0">
                <a:solidFill>
                  <a:schemeClr val="tx2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tx2"/>
                </a:solidFill>
              </a:rPr>
              <a:t>2, 5, 15, and 17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511925" y="3276600"/>
            <a:ext cx="1603375" cy="1177925"/>
            <a:chOff x="6512717" y="3276600"/>
            <a:chExt cx="1602583" cy="1178715"/>
          </a:xfrm>
        </p:grpSpPr>
        <p:sp>
          <p:nvSpPr>
            <p:cNvPr id="13318" name="Oval 7"/>
            <p:cNvSpPr>
              <a:spLocks noChangeArrowheads="1"/>
            </p:cNvSpPr>
            <p:nvPr/>
          </p:nvSpPr>
          <p:spPr bwMode="auto">
            <a:xfrm>
              <a:off x="7048500" y="3276600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3319" name="Oval 8"/>
            <p:cNvSpPr>
              <a:spLocks noChangeArrowheads="1"/>
            </p:cNvSpPr>
            <p:nvPr/>
          </p:nvSpPr>
          <p:spPr bwMode="auto">
            <a:xfrm>
              <a:off x="7581900" y="3998115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14</a:t>
              </a:r>
            </a:p>
          </p:txBody>
        </p:sp>
        <p:sp>
          <p:nvSpPr>
            <p:cNvPr id="13320" name="Line 9"/>
            <p:cNvSpPr>
              <a:spLocks noChangeShapeType="1"/>
            </p:cNvSpPr>
            <p:nvPr/>
          </p:nvSpPr>
          <p:spPr bwMode="auto">
            <a:xfrm>
              <a:off x="7353300" y="3733800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Oval 16"/>
            <p:cNvSpPr>
              <a:spLocks noChangeArrowheads="1"/>
            </p:cNvSpPr>
            <p:nvPr/>
          </p:nvSpPr>
          <p:spPr bwMode="auto">
            <a:xfrm>
              <a:off x="6512717" y="3998115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6</a:t>
              </a:r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flipH="1">
              <a:off x="6929434" y="3731419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73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179063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14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/>
              <a:t>, 5, 15, and 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8322" y="2474115"/>
            <a:ext cx="535626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4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2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2 &lt;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root of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is 6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new node belongs in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6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2 &lt; 6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So node 2 becomes the left child of node 6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972175" y="3276600"/>
            <a:ext cx="2143125" cy="1900238"/>
            <a:chOff x="5972172" y="3276600"/>
            <a:chExt cx="2143128" cy="1900238"/>
          </a:xfrm>
        </p:grpSpPr>
        <p:grpSp>
          <p:nvGrpSpPr>
            <p:cNvPr id="14342" name="Group 15"/>
            <p:cNvGrpSpPr>
              <a:grpSpLocks/>
            </p:cNvGrpSpPr>
            <p:nvPr/>
          </p:nvGrpSpPr>
          <p:grpSpPr bwMode="auto">
            <a:xfrm>
              <a:off x="6512717" y="3276600"/>
              <a:ext cx="1602583" cy="1178715"/>
              <a:chOff x="6512717" y="3276600"/>
              <a:chExt cx="1602583" cy="1178715"/>
            </a:xfrm>
          </p:grpSpPr>
          <p:sp>
            <p:nvSpPr>
              <p:cNvPr id="14345" name="Oval 7"/>
              <p:cNvSpPr>
                <a:spLocks noChangeArrowheads="1"/>
              </p:cNvSpPr>
              <p:nvPr/>
            </p:nvSpPr>
            <p:spPr bwMode="auto">
              <a:xfrm>
                <a:off x="7048500" y="3276600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14346" name="Oval 8"/>
              <p:cNvSpPr>
                <a:spLocks noChangeArrowheads="1"/>
              </p:cNvSpPr>
              <p:nvPr/>
            </p:nvSpPr>
            <p:spPr bwMode="auto">
              <a:xfrm>
                <a:off x="7581900" y="3998115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14</a:t>
                </a:r>
              </a:p>
            </p:txBody>
          </p:sp>
          <p:sp>
            <p:nvSpPr>
              <p:cNvPr id="14347" name="Line 9"/>
              <p:cNvSpPr>
                <a:spLocks noChangeShapeType="1"/>
              </p:cNvSpPr>
              <p:nvPr/>
            </p:nvSpPr>
            <p:spPr bwMode="auto">
              <a:xfrm>
                <a:off x="7353300" y="3733800"/>
                <a:ext cx="342900" cy="30480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48" name="Oval 16"/>
              <p:cNvSpPr>
                <a:spLocks noChangeArrowheads="1"/>
              </p:cNvSpPr>
              <p:nvPr/>
            </p:nvSpPr>
            <p:spPr bwMode="auto">
              <a:xfrm>
                <a:off x="6512717" y="3998115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</a:t>
                </a:r>
              </a:p>
            </p:txBody>
          </p:sp>
          <p:sp>
            <p:nvSpPr>
              <p:cNvPr id="14349" name="Line 9"/>
              <p:cNvSpPr>
                <a:spLocks noChangeShapeType="1"/>
              </p:cNvSpPr>
              <p:nvPr/>
            </p:nvSpPr>
            <p:spPr bwMode="auto">
              <a:xfrm flipH="1">
                <a:off x="6929434" y="3731419"/>
                <a:ext cx="342900" cy="30480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43" name="Oval 16"/>
            <p:cNvSpPr>
              <a:spLocks noChangeArrowheads="1"/>
            </p:cNvSpPr>
            <p:nvPr/>
          </p:nvSpPr>
          <p:spPr bwMode="auto">
            <a:xfrm>
              <a:off x="5972172" y="4719638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2</a:t>
              </a:r>
            </a:p>
          </p:txBody>
        </p:sp>
        <p:sp>
          <p:nvSpPr>
            <p:cNvPr id="14344" name="Line 9"/>
            <p:cNvSpPr>
              <a:spLocks noChangeShapeType="1"/>
            </p:cNvSpPr>
            <p:nvPr/>
          </p:nvSpPr>
          <p:spPr bwMode="auto">
            <a:xfrm flipH="1">
              <a:off x="6388889" y="4452942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924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56336"/>
          </a:xfrm>
        </p:spPr>
        <p:txBody>
          <a:bodyPr/>
          <a:lstStyle/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14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6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b="1" dirty="0"/>
              <a:t>, 15, and 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16791" y="2663912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5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5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5 &lt;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new node belongs in the left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6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5 &lt; 6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And the new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2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5 &gt; 2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972175" y="3276600"/>
            <a:ext cx="2143125" cy="2619375"/>
            <a:chOff x="5972172" y="3276600"/>
            <a:chExt cx="2143128" cy="2619372"/>
          </a:xfrm>
        </p:grpSpPr>
        <p:grpSp>
          <p:nvGrpSpPr>
            <p:cNvPr id="15366" name="Group 23"/>
            <p:cNvGrpSpPr>
              <a:grpSpLocks/>
            </p:cNvGrpSpPr>
            <p:nvPr/>
          </p:nvGrpSpPr>
          <p:grpSpPr bwMode="auto">
            <a:xfrm>
              <a:off x="5972172" y="3276600"/>
              <a:ext cx="2143128" cy="1900238"/>
              <a:chOff x="5972172" y="3276600"/>
              <a:chExt cx="2143128" cy="1900238"/>
            </a:xfrm>
          </p:grpSpPr>
          <p:grpSp>
            <p:nvGrpSpPr>
              <p:cNvPr id="15369" name="Group 15"/>
              <p:cNvGrpSpPr>
                <a:grpSpLocks/>
              </p:cNvGrpSpPr>
              <p:nvPr/>
            </p:nvGrpSpPr>
            <p:grpSpPr bwMode="auto">
              <a:xfrm>
                <a:off x="6512717" y="3276600"/>
                <a:ext cx="1602583" cy="1178715"/>
                <a:chOff x="6512717" y="3276600"/>
                <a:chExt cx="1602583" cy="1178715"/>
              </a:xfrm>
            </p:grpSpPr>
            <p:sp>
              <p:nvSpPr>
                <p:cNvPr id="15372" name="Oval 7"/>
                <p:cNvSpPr>
                  <a:spLocks noChangeArrowheads="1"/>
                </p:cNvSpPr>
                <p:nvPr/>
              </p:nvSpPr>
              <p:spPr bwMode="auto">
                <a:xfrm>
                  <a:off x="7048500" y="3276600"/>
                  <a:ext cx="533400" cy="457200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dirty="0"/>
                    <a:t>10</a:t>
                  </a:r>
                </a:p>
              </p:txBody>
            </p:sp>
            <p:sp>
              <p:nvSpPr>
                <p:cNvPr id="15373" name="Oval 8"/>
                <p:cNvSpPr>
                  <a:spLocks noChangeArrowheads="1"/>
                </p:cNvSpPr>
                <p:nvPr/>
              </p:nvSpPr>
              <p:spPr bwMode="auto">
                <a:xfrm>
                  <a:off x="7581900" y="3998115"/>
                  <a:ext cx="533400" cy="457200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14</a:t>
                  </a:r>
                </a:p>
              </p:txBody>
            </p:sp>
            <p:sp>
              <p:nvSpPr>
                <p:cNvPr id="15374" name="Line 9"/>
                <p:cNvSpPr>
                  <a:spLocks noChangeShapeType="1"/>
                </p:cNvSpPr>
                <p:nvPr/>
              </p:nvSpPr>
              <p:spPr bwMode="auto">
                <a:xfrm>
                  <a:off x="7353300" y="3733800"/>
                  <a:ext cx="342900" cy="304800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75" name="Oval 16"/>
                <p:cNvSpPr>
                  <a:spLocks noChangeArrowheads="1"/>
                </p:cNvSpPr>
                <p:nvPr/>
              </p:nvSpPr>
              <p:spPr bwMode="auto">
                <a:xfrm>
                  <a:off x="6512717" y="3998115"/>
                  <a:ext cx="533400" cy="457200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6</a:t>
                  </a:r>
                </a:p>
              </p:txBody>
            </p:sp>
            <p:sp>
              <p:nvSpPr>
                <p:cNvPr id="15376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929434" y="3731419"/>
                  <a:ext cx="342900" cy="304800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5370" name="Oval 16"/>
              <p:cNvSpPr>
                <a:spLocks noChangeArrowheads="1"/>
              </p:cNvSpPr>
              <p:nvPr/>
            </p:nvSpPr>
            <p:spPr bwMode="auto">
              <a:xfrm>
                <a:off x="5972172" y="4719638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15371" name="Line 9"/>
              <p:cNvSpPr>
                <a:spLocks noChangeShapeType="1"/>
              </p:cNvSpPr>
              <p:nvPr/>
            </p:nvSpPr>
            <p:spPr bwMode="auto">
              <a:xfrm flipH="1">
                <a:off x="6388889" y="4452942"/>
                <a:ext cx="342900" cy="30480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367" name="Oval 8"/>
            <p:cNvSpPr>
              <a:spLocks noChangeArrowheads="1"/>
            </p:cNvSpPr>
            <p:nvPr/>
          </p:nvSpPr>
          <p:spPr bwMode="auto">
            <a:xfrm>
              <a:off x="6512715" y="5438772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15368" name="Line 9"/>
            <p:cNvSpPr>
              <a:spLocks noChangeShapeType="1"/>
            </p:cNvSpPr>
            <p:nvPr/>
          </p:nvSpPr>
          <p:spPr bwMode="auto">
            <a:xfrm>
              <a:off x="6284115" y="5174457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9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4815505" cy="4020428"/>
          </a:xfrm>
        </p:spPr>
        <p:txBody>
          <a:bodyPr/>
          <a:lstStyle/>
          <a:p>
            <a:r>
              <a:rPr lang="en-US" dirty="0" smtClean="0"/>
              <a:t>Value of </a:t>
            </a:r>
            <a:r>
              <a:rPr lang="en-US" b="1" dirty="0" smtClean="0">
                <a:solidFill>
                  <a:srgbClr val="0000FF"/>
                </a:solidFill>
              </a:rPr>
              <a:t>left child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rgbClr val="0000FF"/>
                </a:solidFill>
              </a:rPr>
              <a:t>smaller</a:t>
            </a:r>
            <a:r>
              <a:rPr lang="en-US" dirty="0" smtClean="0"/>
              <a:t> than </a:t>
            </a:r>
            <a:r>
              <a:rPr lang="en-US" b="1" dirty="0" smtClean="0">
                <a:solidFill>
                  <a:srgbClr val="006600"/>
                </a:solidFill>
              </a:rPr>
              <a:t>root</a:t>
            </a:r>
          </a:p>
          <a:p>
            <a:r>
              <a:rPr lang="en-US" dirty="0" smtClean="0"/>
              <a:t>Value of </a:t>
            </a:r>
            <a:r>
              <a:rPr lang="en-US" b="1" dirty="0" smtClean="0">
                <a:solidFill>
                  <a:srgbClr val="0000FF"/>
                </a:solidFill>
              </a:rPr>
              <a:t>right child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rgbClr val="0000FF"/>
                </a:solidFill>
              </a:rPr>
              <a:t>greater or equal </a:t>
            </a:r>
            <a:r>
              <a:rPr lang="en-US" dirty="0" smtClean="0"/>
              <a:t>to the </a:t>
            </a:r>
            <a:r>
              <a:rPr lang="en-US" b="1" dirty="0" smtClean="0">
                <a:solidFill>
                  <a:srgbClr val="006600"/>
                </a:solidFill>
              </a:rPr>
              <a:t>root</a:t>
            </a:r>
          </a:p>
          <a:p>
            <a:r>
              <a:rPr lang="en-US" dirty="0" smtClean="0"/>
              <a:t>This </a:t>
            </a:r>
            <a:r>
              <a:rPr lang="en-US" b="1" dirty="0" smtClean="0">
                <a:solidFill>
                  <a:srgbClr val="0000FF"/>
                </a:solidFill>
              </a:rPr>
              <a:t>order property </a:t>
            </a:r>
            <a:r>
              <a:rPr lang="en-US" dirty="0" smtClean="0"/>
              <a:t>is applicable to each and </a:t>
            </a:r>
            <a:r>
              <a:rPr lang="en-US" b="1" dirty="0" smtClean="0">
                <a:solidFill>
                  <a:srgbClr val="006600"/>
                </a:solidFill>
              </a:rPr>
              <a:t>every node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4128" y="1209054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877" y="3831946"/>
            <a:ext cx="2981325" cy="2428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89" y="5005611"/>
            <a:ext cx="667043" cy="66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2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17699"/>
          </a:xfrm>
        </p:spPr>
        <p:txBody>
          <a:bodyPr/>
          <a:lstStyle/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14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6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15</a:t>
            </a:r>
            <a:r>
              <a:rPr lang="en-US" b="1" dirty="0"/>
              <a:t>, and 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45351" y="2474116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6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15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15 &gt;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new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14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15 &gt; 14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14 is empty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So node 15 becomes right child of node 14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972175" y="3276600"/>
            <a:ext cx="2686050" cy="2619375"/>
            <a:chOff x="5972172" y="3276600"/>
            <a:chExt cx="2686056" cy="2619372"/>
          </a:xfrm>
        </p:grpSpPr>
        <p:grpSp>
          <p:nvGrpSpPr>
            <p:cNvPr id="16390" name="Group 15"/>
            <p:cNvGrpSpPr>
              <a:grpSpLocks/>
            </p:cNvGrpSpPr>
            <p:nvPr/>
          </p:nvGrpSpPr>
          <p:grpSpPr bwMode="auto">
            <a:xfrm>
              <a:off x="5972172" y="3276600"/>
              <a:ext cx="2143128" cy="2619372"/>
              <a:chOff x="5972172" y="3276600"/>
              <a:chExt cx="2143128" cy="2619372"/>
            </a:xfrm>
          </p:grpSpPr>
          <p:grpSp>
            <p:nvGrpSpPr>
              <p:cNvPr id="16393" name="Group 23"/>
              <p:cNvGrpSpPr>
                <a:grpSpLocks/>
              </p:cNvGrpSpPr>
              <p:nvPr/>
            </p:nvGrpSpPr>
            <p:grpSpPr bwMode="auto">
              <a:xfrm>
                <a:off x="5972172" y="3276600"/>
                <a:ext cx="2143128" cy="1900238"/>
                <a:chOff x="5972172" y="3276600"/>
                <a:chExt cx="2143128" cy="1900238"/>
              </a:xfrm>
            </p:grpSpPr>
            <p:grpSp>
              <p:nvGrpSpPr>
                <p:cNvPr id="16396" name="Group 15"/>
                <p:cNvGrpSpPr>
                  <a:grpSpLocks/>
                </p:cNvGrpSpPr>
                <p:nvPr/>
              </p:nvGrpSpPr>
              <p:grpSpPr bwMode="auto">
                <a:xfrm>
                  <a:off x="6512717" y="3276600"/>
                  <a:ext cx="1602583" cy="1178715"/>
                  <a:chOff x="6512717" y="3276600"/>
                  <a:chExt cx="1602583" cy="1178715"/>
                </a:xfrm>
              </p:grpSpPr>
              <p:sp>
                <p:nvSpPr>
                  <p:cNvPr id="16399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7048500" y="3276600"/>
                    <a:ext cx="533400" cy="457200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2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/>
                      <a:t>10</a:t>
                    </a:r>
                  </a:p>
                </p:txBody>
              </p:sp>
              <p:sp>
                <p:nvSpPr>
                  <p:cNvPr id="16400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7581900" y="3998115"/>
                    <a:ext cx="533400" cy="457200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2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/>
                      <a:t>14</a:t>
                    </a:r>
                  </a:p>
                </p:txBody>
              </p:sp>
              <p:sp>
                <p:nvSpPr>
                  <p:cNvPr id="1640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7353300" y="3733800"/>
                    <a:ext cx="342900" cy="3048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 type="triangle" w="lg" len="lg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02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6512717" y="3998115"/>
                    <a:ext cx="533400" cy="457200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2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/>
                      <a:t>6</a:t>
                    </a:r>
                  </a:p>
                </p:txBody>
              </p:sp>
              <p:sp>
                <p:nvSpPr>
                  <p:cNvPr id="16403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29434" y="3731419"/>
                    <a:ext cx="342900" cy="3048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 type="triangle" w="lg" len="lg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397" name="Oval 16"/>
                <p:cNvSpPr>
                  <a:spLocks noChangeArrowheads="1"/>
                </p:cNvSpPr>
                <p:nvPr/>
              </p:nvSpPr>
              <p:spPr bwMode="auto">
                <a:xfrm>
                  <a:off x="5972172" y="4719638"/>
                  <a:ext cx="533400" cy="457200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2</a:t>
                  </a:r>
                </a:p>
              </p:txBody>
            </p:sp>
            <p:sp>
              <p:nvSpPr>
                <p:cNvPr id="16398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388889" y="4452942"/>
                  <a:ext cx="342900" cy="304800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394" name="Oval 8"/>
              <p:cNvSpPr>
                <a:spLocks noChangeArrowheads="1"/>
              </p:cNvSpPr>
              <p:nvPr/>
            </p:nvSpPr>
            <p:spPr bwMode="auto">
              <a:xfrm>
                <a:off x="6512715" y="5438772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</a:t>
                </a:r>
              </a:p>
            </p:txBody>
          </p:sp>
          <p:sp>
            <p:nvSpPr>
              <p:cNvPr id="16395" name="Line 9"/>
              <p:cNvSpPr>
                <a:spLocks noChangeShapeType="1"/>
              </p:cNvSpPr>
              <p:nvPr/>
            </p:nvSpPr>
            <p:spPr bwMode="auto">
              <a:xfrm>
                <a:off x="6284115" y="5174457"/>
                <a:ext cx="342900" cy="30480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391" name="Oval 8"/>
            <p:cNvSpPr>
              <a:spLocks noChangeArrowheads="1"/>
            </p:cNvSpPr>
            <p:nvPr/>
          </p:nvSpPr>
          <p:spPr bwMode="auto">
            <a:xfrm>
              <a:off x="8124828" y="4717257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15</a:t>
              </a:r>
            </a:p>
          </p:txBody>
        </p:sp>
        <p:sp>
          <p:nvSpPr>
            <p:cNvPr id="16392" name="Line 9"/>
            <p:cNvSpPr>
              <a:spLocks noChangeShapeType="1"/>
            </p:cNvSpPr>
            <p:nvPr/>
          </p:nvSpPr>
          <p:spPr bwMode="auto">
            <a:xfrm>
              <a:off x="7896228" y="4452942"/>
              <a:ext cx="3429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482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- </a:t>
            </a:r>
            <a:r>
              <a:rPr lang="en-US" b="1" dirty="0">
                <a:solidFill>
                  <a:srgbClr val="006600"/>
                </a:solidFill>
              </a:rPr>
              <a:t>Creation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04820"/>
          </a:xfrm>
        </p:spPr>
        <p:txBody>
          <a:bodyPr/>
          <a:lstStyle/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14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6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15</a:t>
            </a:r>
            <a:r>
              <a:rPr lang="en-US" b="1" dirty="0"/>
              <a:t>, and </a:t>
            </a:r>
            <a:r>
              <a:rPr lang="en-US" b="1" dirty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39275" y="2473829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500" b="1" u="sng" kern="0" dirty="0">
                <a:solidFill>
                  <a:srgbClr val="0000CC"/>
                </a:solidFill>
                <a:latin typeface="+mn-lt"/>
                <a:cs typeface="+mn-cs"/>
              </a:rPr>
              <a:t>Step 7</a:t>
            </a:r>
            <a:r>
              <a:rPr lang="en-US" sz="2500" kern="0" dirty="0">
                <a:latin typeface="+mn-lt"/>
                <a:cs typeface="+mn-cs"/>
              </a:rPr>
              <a:t>: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Create a new node with value 17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This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10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17 &gt; 10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The new node belongs in the right </a:t>
            </a:r>
            <a:r>
              <a:rPr lang="en-US" kern="0" dirty="0" err="1">
                <a:latin typeface="+mn-lt"/>
                <a:cs typeface="+mn-cs"/>
              </a:rPr>
              <a:t>subtree</a:t>
            </a:r>
            <a:r>
              <a:rPr lang="en-US" kern="0" dirty="0">
                <a:latin typeface="+mn-lt"/>
                <a:cs typeface="+mn-cs"/>
              </a:rPr>
              <a:t> of node 14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Since 17 &gt; 14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/>
              <a:t>And the new node belongs in the right </a:t>
            </a:r>
            <a:r>
              <a:rPr lang="en-US" kern="0" dirty="0" err="1"/>
              <a:t>subtree</a:t>
            </a:r>
            <a:r>
              <a:rPr lang="en-US" kern="0" dirty="0"/>
              <a:t> of node 15</a:t>
            </a:r>
          </a:p>
          <a:p>
            <a:pPr marL="1600200" lvl="3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r>
              <a:rPr lang="en-US" kern="0" dirty="0"/>
              <a:t>Since 17 &gt; 15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972175" y="3276600"/>
            <a:ext cx="3127375" cy="2625725"/>
            <a:chOff x="5972172" y="3276600"/>
            <a:chExt cx="3126589" cy="2626515"/>
          </a:xfrm>
        </p:grpSpPr>
        <p:grpSp>
          <p:nvGrpSpPr>
            <p:cNvPr id="17414" name="Group 25"/>
            <p:cNvGrpSpPr>
              <a:grpSpLocks/>
            </p:cNvGrpSpPr>
            <p:nvPr/>
          </p:nvGrpSpPr>
          <p:grpSpPr bwMode="auto">
            <a:xfrm>
              <a:off x="5972172" y="3276600"/>
              <a:ext cx="2686056" cy="2619372"/>
              <a:chOff x="5972172" y="3276600"/>
              <a:chExt cx="2686056" cy="2619372"/>
            </a:xfrm>
          </p:grpSpPr>
          <p:grpSp>
            <p:nvGrpSpPr>
              <p:cNvPr id="17417" name="Group 15"/>
              <p:cNvGrpSpPr>
                <a:grpSpLocks/>
              </p:cNvGrpSpPr>
              <p:nvPr/>
            </p:nvGrpSpPr>
            <p:grpSpPr bwMode="auto">
              <a:xfrm>
                <a:off x="5972172" y="3276600"/>
                <a:ext cx="2143128" cy="2619372"/>
                <a:chOff x="5972172" y="3276600"/>
                <a:chExt cx="2143128" cy="2619372"/>
              </a:xfrm>
            </p:grpSpPr>
            <p:grpSp>
              <p:nvGrpSpPr>
                <p:cNvPr id="17420" name="Group 23"/>
                <p:cNvGrpSpPr>
                  <a:grpSpLocks/>
                </p:cNvGrpSpPr>
                <p:nvPr/>
              </p:nvGrpSpPr>
              <p:grpSpPr bwMode="auto">
                <a:xfrm>
                  <a:off x="5972172" y="3276600"/>
                  <a:ext cx="2143128" cy="1900238"/>
                  <a:chOff x="5972172" y="3276600"/>
                  <a:chExt cx="2143128" cy="1900238"/>
                </a:xfrm>
              </p:grpSpPr>
              <p:grpSp>
                <p:nvGrpSpPr>
                  <p:cNvPr id="17423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6512717" y="3276600"/>
                    <a:ext cx="1602583" cy="1178715"/>
                    <a:chOff x="6512717" y="3276600"/>
                    <a:chExt cx="1602583" cy="1178715"/>
                  </a:xfrm>
                </p:grpSpPr>
                <p:sp>
                  <p:nvSpPr>
                    <p:cNvPr id="17426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048500" y="3276600"/>
                      <a:ext cx="533400" cy="457200"/>
                    </a:xfrm>
                    <a:prstGeom prst="ellipse">
                      <a:avLst/>
                    </a:prstGeom>
                    <a:solidFill>
                      <a:srgbClr val="00FFFF"/>
                    </a:solidFill>
                    <a:ln w="9525">
                      <a:solidFill>
                        <a:schemeClr val="tx2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pPr algn="ctr"/>
                      <a:r>
                        <a:rPr lang="en-US"/>
                        <a:t>10</a:t>
                      </a:r>
                    </a:p>
                  </p:txBody>
                </p:sp>
                <p:sp>
                  <p:nvSpPr>
                    <p:cNvPr id="17427" name="Oval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1900" y="3998115"/>
                      <a:ext cx="533400" cy="457200"/>
                    </a:xfrm>
                    <a:prstGeom prst="ellipse">
                      <a:avLst/>
                    </a:prstGeom>
                    <a:solidFill>
                      <a:srgbClr val="00FFFF"/>
                    </a:solidFill>
                    <a:ln w="9525">
                      <a:solidFill>
                        <a:schemeClr val="tx2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pPr algn="ctr"/>
                      <a:r>
                        <a:rPr lang="en-US"/>
                        <a:t>14</a:t>
                      </a:r>
                    </a:p>
                  </p:txBody>
                </p:sp>
                <p:sp>
                  <p:nvSpPr>
                    <p:cNvPr id="17428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353300" y="3733800"/>
                      <a:ext cx="342900" cy="304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round/>
                      <a:headEnd/>
                      <a:tailEnd type="triangl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29" name="Oval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12717" y="3998115"/>
                      <a:ext cx="533400" cy="457200"/>
                    </a:xfrm>
                    <a:prstGeom prst="ellipse">
                      <a:avLst/>
                    </a:prstGeom>
                    <a:solidFill>
                      <a:srgbClr val="00FFFF"/>
                    </a:solidFill>
                    <a:ln w="9525">
                      <a:solidFill>
                        <a:schemeClr val="tx2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pPr algn="ctr"/>
                      <a:r>
                        <a:rPr lang="en-US"/>
                        <a:t>6</a:t>
                      </a:r>
                    </a:p>
                  </p:txBody>
                </p:sp>
                <p:sp>
                  <p:nvSpPr>
                    <p:cNvPr id="17430" name="Line 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929434" y="3731419"/>
                      <a:ext cx="342900" cy="304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round/>
                      <a:headEnd/>
                      <a:tailEnd type="triangl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7424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5972172" y="4719638"/>
                    <a:ext cx="533400" cy="457200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2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/>
                      <a:t>2</a:t>
                    </a:r>
                  </a:p>
                </p:txBody>
              </p:sp>
              <p:sp>
                <p:nvSpPr>
                  <p:cNvPr id="17425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388889" y="4452942"/>
                    <a:ext cx="342900" cy="3048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 type="triangle" w="lg" len="lg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21" name="Oval 8"/>
                <p:cNvSpPr>
                  <a:spLocks noChangeArrowheads="1"/>
                </p:cNvSpPr>
                <p:nvPr/>
              </p:nvSpPr>
              <p:spPr bwMode="auto">
                <a:xfrm>
                  <a:off x="6512715" y="5438772"/>
                  <a:ext cx="533400" cy="457200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2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5</a:t>
                  </a:r>
                </a:p>
              </p:txBody>
            </p:sp>
            <p:sp>
              <p:nvSpPr>
                <p:cNvPr id="17422" name="Line 9"/>
                <p:cNvSpPr>
                  <a:spLocks noChangeShapeType="1"/>
                </p:cNvSpPr>
                <p:nvPr/>
              </p:nvSpPr>
              <p:spPr bwMode="auto">
                <a:xfrm>
                  <a:off x="6284115" y="5174457"/>
                  <a:ext cx="342900" cy="304800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418" name="Oval 8"/>
              <p:cNvSpPr>
                <a:spLocks noChangeArrowheads="1"/>
              </p:cNvSpPr>
              <p:nvPr/>
            </p:nvSpPr>
            <p:spPr bwMode="auto">
              <a:xfrm>
                <a:off x="8124828" y="4717257"/>
                <a:ext cx="533400" cy="457200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17419" name="Line 9"/>
              <p:cNvSpPr>
                <a:spLocks noChangeShapeType="1"/>
              </p:cNvSpPr>
              <p:nvPr/>
            </p:nvSpPr>
            <p:spPr bwMode="auto">
              <a:xfrm>
                <a:off x="7896228" y="4452942"/>
                <a:ext cx="342900" cy="30480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5" name="Oval 8"/>
            <p:cNvSpPr>
              <a:spLocks noChangeArrowheads="1"/>
            </p:cNvSpPr>
            <p:nvPr/>
          </p:nvSpPr>
          <p:spPr bwMode="auto">
            <a:xfrm>
              <a:off x="8565361" y="5445915"/>
              <a:ext cx="5334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pPr algn="ctr"/>
              <a:r>
                <a:rPr lang="en-US"/>
                <a:t>17</a:t>
              </a:r>
            </a:p>
          </p:txBody>
        </p:sp>
        <p:sp>
          <p:nvSpPr>
            <p:cNvPr id="17416" name="Line 9"/>
            <p:cNvSpPr>
              <a:spLocks noChangeShapeType="1"/>
            </p:cNvSpPr>
            <p:nvPr/>
          </p:nvSpPr>
          <p:spPr bwMode="auto">
            <a:xfrm>
              <a:off x="8458199" y="5181600"/>
              <a:ext cx="221461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654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7" y="2023525"/>
            <a:ext cx="588962" cy="588962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1676399" y="1921932"/>
            <a:ext cx="6781800" cy="4217988"/>
            <a:chOff x="1676399" y="1921932"/>
            <a:chExt cx="6781800" cy="4217988"/>
          </a:xfrm>
        </p:grpSpPr>
        <p:sp>
          <p:nvSpPr>
            <p:cNvPr id="43" name="Oval 4"/>
            <p:cNvSpPr>
              <a:spLocks noChangeArrowheads="1"/>
            </p:cNvSpPr>
            <p:nvPr/>
          </p:nvSpPr>
          <p:spPr bwMode="auto">
            <a:xfrm>
              <a:off x="5105399" y="1921932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44</a:t>
              </a:r>
            </a:p>
          </p:txBody>
        </p:sp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3581399" y="28633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45" name="Oval 6"/>
            <p:cNvSpPr>
              <a:spLocks noChangeArrowheads="1"/>
            </p:cNvSpPr>
            <p:nvPr/>
          </p:nvSpPr>
          <p:spPr bwMode="auto">
            <a:xfrm>
              <a:off x="2819399" y="39301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20</a:t>
              </a:r>
            </a:p>
          </p:txBody>
        </p:sp>
        <p:sp>
          <p:nvSpPr>
            <p:cNvPr id="46" name="Oval 7"/>
            <p:cNvSpPr>
              <a:spLocks noChangeArrowheads="1"/>
            </p:cNvSpPr>
            <p:nvPr/>
          </p:nvSpPr>
          <p:spPr bwMode="auto">
            <a:xfrm>
              <a:off x="1676399" y="56827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</a:t>
              </a:r>
            </a:p>
          </p:txBody>
        </p:sp>
        <p:sp>
          <p:nvSpPr>
            <p:cNvPr id="47" name="Oval 8"/>
            <p:cNvSpPr>
              <a:spLocks noChangeArrowheads="1"/>
            </p:cNvSpPr>
            <p:nvPr/>
          </p:nvSpPr>
          <p:spPr bwMode="auto">
            <a:xfrm>
              <a:off x="2590799" y="56827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19</a:t>
              </a:r>
            </a:p>
          </p:txBody>
        </p:sp>
        <p:sp>
          <p:nvSpPr>
            <p:cNvPr id="48" name="Oval 9"/>
            <p:cNvSpPr>
              <a:spLocks noChangeArrowheads="1"/>
            </p:cNvSpPr>
            <p:nvPr/>
          </p:nvSpPr>
          <p:spPr bwMode="auto">
            <a:xfrm>
              <a:off x="3581399" y="47683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28</a:t>
              </a:r>
            </a:p>
          </p:txBody>
        </p:sp>
        <p:sp>
          <p:nvSpPr>
            <p:cNvPr id="49" name="Oval 10"/>
            <p:cNvSpPr>
              <a:spLocks noChangeArrowheads="1"/>
            </p:cNvSpPr>
            <p:nvPr/>
          </p:nvSpPr>
          <p:spPr bwMode="auto">
            <a:xfrm>
              <a:off x="2285999" y="47683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15</a:t>
              </a:r>
            </a:p>
          </p:txBody>
        </p:sp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4190999" y="56065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30</a:t>
              </a:r>
            </a:p>
          </p:txBody>
        </p:sp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5562599" y="56065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42</a:t>
              </a:r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4114799" y="39301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36</a:t>
              </a:r>
            </a:p>
          </p:txBody>
        </p:sp>
        <p:sp>
          <p:nvSpPr>
            <p:cNvPr id="53" name="Line 14"/>
            <p:cNvSpPr>
              <a:spLocks noChangeShapeType="1"/>
            </p:cNvSpPr>
            <p:nvPr/>
          </p:nvSpPr>
          <p:spPr bwMode="auto">
            <a:xfrm flipH="1">
              <a:off x="4190999" y="2379132"/>
              <a:ext cx="1219200" cy="5334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6"/>
            <p:cNvSpPr>
              <a:spLocks noChangeShapeType="1"/>
            </p:cNvSpPr>
            <p:nvPr/>
          </p:nvSpPr>
          <p:spPr bwMode="auto">
            <a:xfrm>
              <a:off x="3962399" y="3320520"/>
              <a:ext cx="533400" cy="6096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7"/>
            <p:cNvSpPr>
              <a:spLocks noChangeShapeType="1"/>
            </p:cNvSpPr>
            <p:nvPr/>
          </p:nvSpPr>
          <p:spPr bwMode="auto">
            <a:xfrm flipH="1">
              <a:off x="3276599" y="3337453"/>
              <a:ext cx="618068" cy="575734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8"/>
            <p:cNvSpPr>
              <a:spLocks noChangeShapeType="1"/>
            </p:cNvSpPr>
            <p:nvPr/>
          </p:nvSpPr>
          <p:spPr bwMode="auto">
            <a:xfrm flipH="1">
              <a:off x="4038599" y="4387320"/>
              <a:ext cx="4572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9"/>
            <p:cNvSpPr>
              <a:spLocks noChangeShapeType="1"/>
            </p:cNvSpPr>
            <p:nvPr/>
          </p:nvSpPr>
          <p:spPr bwMode="auto">
            <a:xfrm>
              <a:off x="3886199" y="5225520"/>
              <a:ext cx="5334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20"/>
            <p:cNvSpPr>
              <a:spLocks noChangeShapeType="1"/>
            </p:cNvSpPr>
            <p:nvPr/>
          </p:nvSpPr>
          <p:spPr bwMode="auto">
            <a:xfrm flipH="1">
              <a:off x="2666999" y="4387320"/>
              <a:ext cx="4572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21"/>
            <p:cNvSpPr>
              <a:spLocks noChangeShapeType="1"/>
            </p:cNvSpPr>
            <p:nvPr/>
          </p:nvSpPr>
          <p:spPr bwMode="auto">
            <a:xfrm flipH="1">
              <a:off x="2057399" y="5225520"/>
              <a:ext cx="5334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22"/>
            <p:cNvSpPr>
              <a:spLocks noChangeShapeType="1"/>
            </p:cNvSpPr>
            <p:nvPr/>
          </p:nvSpPr>
          <p:spPr bwMode="auto">
            <a:xfrm>
              <a:off x="2590799" y="5225520"/>
              <a:ext cx="3048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23"/>
            <p:cNvSpPr>
              <a:spLocks noChangeArrowheads="1"/>
            </p:cNvSpPr>
            <p:nvPr/>
          </p:nvSpPr>
          <p:spPr bwMode="auto">
            <a:xfrm>
              <a:off x="4800599" y="47683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40</a:t>
              </a:r>
            </a:p>
          </p:txBody>
        </p:sp>
        <p:sp>
          <p:nvSpPr>
            <p:cNvPr id="62" name="Line 24"/>
            <p:cNvSpPr>
              <a:spLocks noChangeShapeType="1"/>
            </p:cNvSpPr>
            <p:nvPr/>
          </p:nvSpPr>
          <p:spPr bwMode="auto">
            <a:xfrm>
              <a:off x="4419599" y="4387320"/>
              <a:ext cx="6096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25"/>
            <p:cNvSpPr>
              <a:spLocks noChangeShapeType="1"/>
            </p:cNvSpPr>
            <p:nvPr/>
          </p:nvSpPr>
          <p:spPr bwMode="auto">
            <a:xfrm>
              <a:off x="5181599" y="5225520"/>
              <a:ext cx="6096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26"/>
            <p:cNvSpPr>
              <a:spLocks noChangeArrowheads="1"/>
            </p:cNvSpPr>
            <p:nvPr/>
          </p:nvSpPr>
          <p:spPr bwMode="auto">
            <a:xfrm>
              <a:off x="6781799" y="29395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65</a:t>
              </a:r>
            </a:p>
          </p:txBody>
        </p:sp>
        <p:sp>
          <p:nvSpPr>
            <p:cNvPr id="65" name="Oval 27"/>
            <p:cNvSpPr>
              <a:spLocks noChangeArrowheads="1"/>
            </p:cNvSpPr>
            <p:nvPr/>
          </p:nvSpPr>
          <p:spPr bwMode="auto">
            <a:xfrm>
              <a:off x="6172199" y="38539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56</a:t>
              </a:r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6629399" y="46921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62</a:t>
              </a:r>
            </a:p>
          </p:txBody>
        </p:sp>
        <p:sp>
          <p:nvSpPr>
            <p:cNvPr id="67" name="Oval 29"/>
            <p:cNvSpPr>
              <a:spLocks noChangeArrowheads="1"/>
            </p:cNvSpPr>
            <p:nvPr/>
          </p:nvSpPr>
          <p:spPr bwMode="auto">
            <a:xfrm>
              <a:off x="7238999" y="56065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64</a:t>
              </a:r>
            </a:p>
          </p:txBody>
        </p:sp>
        <p:sp>
          <p:nvSpPr>
            <p:cNvPr id="68" name="Oval 30"/>
            <p:cNvSpPr>
              <a:spLocks noChangeArrowheads="1"/>
            </p:cNvSpPr>
            <p:nvPr/>
          </p:nvSpPr>
          <p:spPr bwMode="auto">
            <a:xfrm>
              <a:off x="6324599" y="56065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58</a:t>
              </a:r>
            </a:p>
          </p:txBody>
        </p:sp>
        <p:sp>
          <p:nvSpPr>
            <p:cNvPr id="69" name="Line 31"/>
            <p:cNvSpPr>
              <a:spLocks noChangeShapeType="1"/>
            </p:cNvSpPr>
            <p:nvPr/>
          </p:nvSpPr>
          <p:spPr bwMode="auto">
            <a:xfrm flipH="1">
              <a:off x="6705599" y="5149320"/>
              <a:ext cx="3048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010399" y="5149320"/>
              <a:ext cx="4572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6476999" y="4311120"/>
              <a:ext cx="457200" cy="3810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 flipH="1">
              <a:off x="6629399" y="3396720"/>
              <a:ext cx="4572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35"/>
            <p:cNvSpPr>
              <a:spLocks noChangeShapeType="1"/>
            </p:cNvSpPr>
            <p:nvPr/>
          </p:nvSpPr>
          <p:spPr bwMode="auto">
            <a:xfrm>
              <a:off x="5444065" y="2363786"/>
              <a:ext cx="1524000" cy="6096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36"/>
            <p:cNvSpPr>
              <a:spLocks noChangeArrowheads="1"/>
            </p:cNvSpPr>
            <p:nvPr/>
          </p:nvSpPr>
          <p:spPr bwMode="auto">
            <a:xfrm>
              <a:off x="7772399" y="3853920"/>
              <a:ext cx="685800" cy="457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88</a:t>
              </a:r>
            </a:p>
          </p:txBody>
        </p:sp>
        <p:sp>
          <p:nvSpPr>
            <p:cNvPr id="75" name="Line 37"/>
            <p:cNvSpPr>
              <a:spLocks noChangeShapeType="1"/>
            </p:cNvSpPr>
            <p:nvPr/>
          </p:nvSpPr>
          <p:spPr bwMode="auto">
            <a:xfrm>
              <a:off x="7086599" y="3396720"/>
              <a:ext cx="914400" cy="4572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249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</a:p>
          <a:p>
            <a:pPr lvl="1"/>
            <a:r>
              <a:rPr lang="en-US" dirty="0" smtClean="0"/>
              <a:t>Searching is </a:t>
            </a:r>
            <a:r>
              <a:rPr lang="en-US" b="1" dirty="0" smtClean="0">
                <a:solidFill>
                  <a:srgbClr val="0000FF"/>
                </a:solidFill>
              </a:rPr>
              <a:t>efficient</a:t>
            </a:r>
          </a:p>
          <a:p>
            <a:pPr lvl="1"/>
            <a:endParaRPr lang="en-US" b="1" dirty="0" smtClean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Left</a:t>
            </a:r>
            <a:r>
              <a:rPr lang="en-US" dirty="0" smtClean="0"/>
              <a:t> child is always </a:t>
            </a:r>
            <a:r>
              <a:rPr lang="en-US" b="1" dirty="0" smtClean="0">
                <a:solidFill>
                  <a:srgbClr val="0000FF"/>
                </a:solidFill>
              </a:rPr>
              <a:t>smaller</a:t>
            </a:r>
          </a:p>
          <a:p>
            <a:pPr lvl="1"/>
            <a:endParaRPr lang="en-US" b="1" dirty="0" smtClean="0">
              <a:solidFill>
                <a:srgbClr val="0000FF"/>
              </a:solidFill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Right</a:t>
            </a:r>
            <a:r>
              <a:rPr lang="en-US" dirty="0" smtClean="0"/>
              <a:t> child is always </a:t>
            </a:r>
            <a:r>
              <a:rPr lang="en-US" b="1" dirty="0" smtClean="0">
                <a:solidFill>
                  <a:srgbClr val="0000FF"/>
                </a:solidFill>
              </a:rPr>
              <a:t>greater or equal</a:t>
            </a:r>
          </a:p>
          <a:p>
            <a:pPr lvl="1"/>
            <a:endParaRPr lang="en-US" b="1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Searching will take </a:t>
            </a:r>
            <a:r>
              <a:rPr lang="en-US" b="1" dirty="0" smtClean="0">
                <a:solidFill>
                  <a:srgbClr val="0000FF"/>
                </a:solidFill>
              </a:rPr>
              <a:t>O (log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 n)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8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br>
              <a:rPr lang="en-US" sz="6600" b="1" dirty="0" smtClean="0">
                <a:solidFill>
                  <a:srgbClr val="006600"/>
                </a:solidFill>
              </a:rPr>
            </a:br>
            <a:r>
              <a:rPr lang="en-US" sz="6600" b="1" dirty="0" smtClean="0">
                <a:solidFill>
                  <a:srgbClr val="006600"/>
                </a:solidFill>
              </a:rPr>
              <a:t>(BST)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Operations</a:t>
            </a:r>
          </a:p>
        </p:txBody>
      </p:sp>
    </p:spTree>
    <p:extLst>
      <p:ext uri="{BB962C8B-B14F-4D97-AF65-F5344CB8AC3E}">
        <p14:creationId xmlns:p14="http://schemas.microsoft.com/office/powerpoint/2010/main" val="23852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Operations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Traversal</a:t>
            </a:r>
          </a:p>
          <a:p>
            <a:pPr lvl="1"/>
            <a:r>
              <a:rPr lang="en-US" dirty="0" smtClean="0"/>
              <a:t>Accessing/visiting all values of a tree once</a:t>
            </a:r>
          </a:p>
          <a:p>
            <a:r>
              <a:rPr lang="en-US" b="1" dirty="0" smtClean="0"/>
              <a:t>Searching</a:t>
            </a:r>
          </a:p>
          <a:p>
            <a:pPr lvl="1"/>
            <a:r>
              <a:rPr lang="en-US" dirty="0" smtClean="0"/>
              <a:t>Finding a key value</a:t>
            </a:r>
            <a:endParaRPr lang="en-US" dirty="0"/>
          </a:p>
          <a:p>
            <a:r>
              <a:rPr lang="en-US" b="1" dirty="0" smtClean="0"/>
              <a:t>Insertion</a:t>
            </a:r>
          </a:p>
          <a:p>
            <a:pPr lvl="1"/>
            <a:r>
              <a:rPr lang="en-US" dirty="0" smtClean="0"/>
              <a:t>Adding a value in a tree</a:t>
            </a:r>
            <a:endParaRPr lang="en-US" dirty="0"/>
          </a:p>
          <a:p>
            <a:r>
              <a:rPr lang="en-US" b="1" dirty="0" smtClean="0"/>
              <a:t>Deletion</a:t>
            </a:r>
          </a:p>
          <a:p>
            <a:pPr lvl="1"/>
            <a:r>
              <a:rPr lang="en-US" dirty="0" smtClean="0"/>
              <a:t>Removing a value from tree</a:t>
            </a:r>
            <a:endParaRPr lang="en-US" dirty="0"/>
          </a:p>
          <a:p>
            <a:r>
              <a:rPr lang="en-US" b="1" dirty="0" smtClean="0"/>
              <a:t>Creation</a:t>
            </a:r>
          </a:p>
          <a:p>
            <a:pPr lvl="1"/>
            <a:r>
              <a:rPr lang="en-US" dirty="0" smtClean="0"/>
              <a:t>Creating a tree from empty tree</a:t>
            </a:r>
            <a:endParaRPr lang="en-US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2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Traversal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Pre Order Traversal</a:t>
            </a:r>
          </a:p>
          <a:p>
            <a:pPr lvl="1"/>
            <a:r>
              <a:rPr lang="en-US" dirty="0" smtClean="0"/>
              <a:t>8,3,1,6,4,7,10,14,13</a:t>
            </a:r>
          </a:p>
          <a:p>
            <a:r>
              <a:rPr lang="en-US" b="1" dirty="0" smtClean="0"/>
              <a:t>In Order Traversal</a:t>
            </a:r>
          </a:p>
          <a:p>
            <a:pPr lvl="1"/>
            <a:r>
              <a:rPr lang="en-US" dirty="0" smtClean="0"/>
              <a:t>1,3,4,6,7,8,10,13,14</a:t>
            </a:r>
          </a:p>
          <a:p>
            <a:r>
              <a:rPr lang="en-US" b="1" dirty="0" smtClean="0"/>
              <a:t>Post Order Traversal</a:t>
            </a:r>
          </a:p>
          <a:p>
            <a:pPr lvl="1"/>
            <a:r>
              <a:rPr lang="en-US" dirty="0" smtClean="0"/>
              <a:t>1,4,7,6,3,13,14,10,8</a:t>
            </a:r>
          </a:p>
          <a:p>
            <a:r>
              <a:rPr lang="en-US" b="1" dirty="0" smtClean="0"/>
              <a:t>Depth First Search</a:t>
            </a:r>
          </a:p>
          <a:p>
            <a:pPr lvl="1"/>
            <a:r>
              <a:rPr lang="en-US" dirty="0"/>
              <a:t>8,3,1,6,4,7,10,14,13</a:t>
            </a:r>
            <a:endParaRPr lang="en-US" b="1" dirty="0" smtClean="0"/>
          </a:p>
          <a:p>
            <a:r>
              <a:rPr lang="en-US" b="1" dirty="0" smtClean="0"/>
              <a:t>Breadth First Search</a:t>
            </a:r>
          </a:p>
          <a:p>
            <a:pPr lvl="1"/>
            <a:r>
              <a:rPr lang="en-US" dirty="0" smtClean="0"/>
              <a:t>8,3,10,1,6,14,4,7,13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693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Order Property should be followed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Start from 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 smtClean="0"/>
              <a:t>Compare with 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 smtClean="0"/>
              <a:t>Go </a:t>
            </a:r>
            <a:r>
              <a:rPr lang="en-US" dirty="0"/>
              <a:t>right if the </a:t>
            </a:r>
            <a:r>
              <a:rPr lang="en-US" dirty="0" smtClean="0"/>
              <a:t>key </a:t>
            </a:r>
            <a:r>
              <a:rPr lang="en-US" dirty="0"/>
              <a:t>value is greater </a:t>
            </a:r>
            <a:r>
              <a:rPr lang="en-US" dirty="0" smtClean="0"/>
              <a:t>than or equal to </a:t>
            </a:r>
            <a:r>
              <a:rPr lang="en-US" dirty="0"/>
              <a:t>root</a:t>
            </a: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r>
              <a:rPr lang="en-US" dirty="0"/>
              <a:t>Go left if the </a:t>
            </a:r>
            <a:r>
              <a:rPr lang="en-US" dirty="0" smtClean="0"/>
              <a:t>key </a:t>
            </a:r>
            <a:r>
              <a:rPr lang="en-US" dirty="0"/>
              <a:t>value is less than the </a:t>
            </a:r>
            <a:r>
              <a:rPr lang="en-US" dirty="0" smtClean="0"/>
              <a:t>root</a:t>
            </a:r>
          </a:p>
          <a:p>
            <a:pPr>
              <a:buSzPct val="85000"/>
              <a:defRPr/>
            </a:pPr>
            <a:r>
              <a:rPr lang="en-US" dirty="0"/>
              <a:t>Keep doing this till </a:t>
            </a:r>
            <a:r>
              <a:rPr lang="en-US" dirty="0" smtClean="0"/>
              <a:t>you find it</a:t>
            </a:r>
          </a:p>
          <a:p>
            <a:pPr lvl="1">
              <a:buSzPct val="85000"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return</a:t>
            </a:r>
            <a:r>
              <a:rPr lang="en-US" b="1" dirty="0" smtClean="0">
                <a:solidFill>
                  <a:srgbClr val="006600"/>
                </a:solidFill>
              </a:rPr>
              <a:t> True</a:t>
            </a:r>
          </a:p>
          <a:p>
            <a:pPr>
              <a:buSzPct val="85000"/>
              <a:defRPr/>
            </a:pPr>
            <a:r>
              <a:rPr lang="en-US" dirty="0" smtClean="0"/>
              <a:t> or reach to </a:t>
            </a:r>
            <a:r>
              <a:rPr lang="en-US" dirty="0"/>
              <a:t>an empty </a:t>
            </a:r>
            <a:r>
              <a:rPr lang="en-US" dirty="0" smtClean="0"/>
              <a:t>position</a:t>
            </a:r>
          </a:p>
          <a:p>
            <a:pPr lvl="1">
              <a:buSzPct val="85000"/>
              <a:defRPr/>
            </a:pPr>
            <a:r>
              <a:rPr lang="en-US" dirty="0" smtClean="0"/>
              <a:t>return </a:t>
            </a:r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  <a:p>
            <a:pPr marL="914400" lvl="1" indent="-457200">
              <a:buSzPct val="85000"/>
              <a:buFont typeface="+mj-lt"/>
              <a:buAutoNum type="arabicParenR"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0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5156</TotalTime>
  <Words>1357</Words>
  <Application>Microsoft Office PowerPoint</Application>
  <PresentationFormat>On-screen Show (4:3)</PresentationFormat>
  <Paragraphs>398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Binary Search Tree (BST)</vt:lpstr>
      <vt:lpstr>BST - Introduction</vt:lpstr>
      <vt:lpstr>BST - Introduction</vt:lpstr>
      <vt:lpstr>BST - Introduction</vt:lpstr>
      <vt:lpstr>Binary Search Tree (BST)</vt:lpstr>
      <vt:lpstr>BST - Operations</vt:lpstr>
      <vt:lpstr>BST - Traversal</vt:lpstr>
      <vt:lpstr>BST - Searching</vt:lpstr>
      <vt:lpstr>BST - Searching</vt:lpstr>
      <vt:lpstr>BST - Insertion</vt:lpstr>
      <vt:lpstr>BST - Insertion</vt:lpstr>
      <vt:lpstr>BST - Deletion</vt:lpstr>
      <vt:lpstr>BST - Deletion – Leaf Node      12</vt:lpstr>
      <vt:lpstr>BST - Deletion – Node with One Child</vt:lpstr>
      <vt:lpstr>BST - Deletion – Node with One Child</vt:lpstr>
      <vt:lpstr>BST - Deletion – Node with One Child</vt:lpstr>
      <vt:lpstr>BST - Deletion – Node with TWO children</vt:lpstr>
      <vt:lpstr>BST - Deletion – Node with TWO children</vt:lpstr>
      <vt:lpstr>BST - Deletion – Node with TWO children</vt:lpstr>
      <vt:lpstr>BST - Deletion – Node with TWO children</vt:lpstr>
      <vt:lpstr>BST - Deletion – Node with TWO children</vt:lpstr>
      <vt:lpstr>BST - Deletion – Node with TWO children</vt:lpstr>
      <vt:lpstr>BST - Creation</vt:lpstr>
      <vt:lpstr>BST - Creation</vt:lpstr>
      <vt:lpstr>BST - Creation</vt:lpstr>
      <vt:lpstr>BST - Creation</vt:lpstr>
      <vt:lpstr>BST - Creation</vt:lpstr>
      <vt:lpstr>BST - Creation</vt:lpstr>
      <vt:lpstr>BST - Creation</vt:lpstr>
      <vt:lpstr>BST - Creation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876</cp:revision>
  <dcterms:created xsi:type="dcterms:W3CDTF">2019-05-22T20:50:59Z</dcterms:created>
  <dcterms:modified xsi:type="dcterms:W3CDTF">2019-11-30T18:23:31Z</dcterms:modified>
</cp:coreProperties>
</file>