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3"/>
  </p:notesMasterIdLst>
  <p:sldIdLst>
    <p:sldId id="505" r:id="rId2"/>
    <p:sldId id="507" r:id="rId3"/>
    <p:sldId id="508" r:id="rId4"/>
    <p:sldId id="509" r:id="rId5"/>
    <p:sldId id="852" r:id="rId6"/>
    <p:sldId id="853" r:id="rId7"/>
    <p:sldId id="854" r:id="rId8"/>
    <p:sldId id="856" r:id="rId9"/>
    <p:sldId id="857" r:id="rId10"/>
    <p:sldId id="858" r:id="rId11"/>
    <p:sldId id="859" r:id="rId12"/>
    <p:sldId id="904" r:id="rId13"/>
    <p:sldId id="905" r:id="rId14"/>
    <p:sldId id="861" r:id="rId15"/>
    <p:sldId id="862" r:id="rId16"/>
    <p:sldId id="863" r:id="rId17"/>
    <p:sldId id="864" r:id="rId18"/>
    <p:sldId id="865" r:id="rId19"/>
    <p:sldId id="866" r:id="rId20"/>
    <p:sldId id="867" r:id="rId21"/>
    <p:sldId id="868" r:id="rId22"/>
    <p:sldId id="869" r:id="rId23"/>
    <p:sldId id="870" r:id="rId24"/>
    <p:sldId id="871" r:id="rId25"/>
    <p:sldId id="873" r:id="rId26"/>
    <p:sldId id="872" r:id="rId27"/>
    <p:sldId id="874" r:id="rId28"/>
    <p:sldId id="875" r:id="rId29"/>
    <p:sldId id="876" r:id="rId30"/>
    <p:sldId id="877" r:id="rId31"/>
    <p:sldId id="50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Graph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Terminologies</a:t>
            </a:r>
          </a:p>
        </p:txBody>
      </p:sp>
    </p:spTree>
    <p:extLst>
      <p:ext uri="{BB962C8B-B14F-4D97-AF65-F5344CB8AC3E}">
        <p14:creationId xmlns:p14="http://schemas.microsoft.com/office/powerpoint/2010/main" val="14697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Terminologies - </a:t>
            </a:r>
            <a:r>
              <a:rPr lang="en-US" b="1" dirty="0" smtClean="0">
                <a:solidFill>
                  <a:srgbClr val="006600"/>
                </a:solidFill>
              </a:rPr>
              <a:t>Sub graph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Subset of vertices and edges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447800" y="2895600"/>
            <a:ext cx="3124200" cy="3048000"/>
            <a:chOff x="4572000" y="3276600"/>
            <a:chExt cx="3124200" cy="3048000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5715000" y="3276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7086600" y="4343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6172200" y="57150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4572000" y="4419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>
              <a:off x="5105400" y="38100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105400" y="4953000"/>
              <a:ext cx="10668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V="1">
              <a:off x="6705600" y="4953000"/>
              <a:ext cx="5334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6096000" y="3886200"/>
              <a:ext cx="30480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6324600" y="37338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15"/>
          <p:cNvGrpSpPr>
            <a:grpSpLocks/>
          </p:cNvGrpSpPr>
          <p:nvPr/>
        </p:nvGrpSpPr>
        <p:grpSpPr bwMode="auto">
          <a:xfrm>
            <a:off x="6189478" y="2374287"/>
            <a:ext cx="2590800" cy="1371600"/>
            <a:chOff x="4572000" y="3276600"/>
            <a:chExt cx="3124200" cy="1752600"/>
          </a:xfrm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5715000" y="3276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7086600" y="4343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4572000" y="4419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23" name="Line 9"/>
            <p:cNvSpPr>
              <a:spLocks noChangeShapeType="1"/>
            </p:cNvSpPr>
            <p:nvPr/>
          </p:nvSpPr>
          <p:spPr bwMode="auto">
            <a:xfrm flipH="1">
              <a:off x="5105400" y="38100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3"/>
            <p:cNvSpPr>
              <a:spLocks noChangeShapeType="1"/>
            </p:cNvSpPr>
            <p:nvPr/>
          </p:nvSpPr>
          <p:spPr bwMode="auto">
            <a:xfrm>
              <a:off x="6324600" y="37338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779" y="2974328"/>
            <a:ext cx="588962" cy="588962"/>
          </a:xfrm>
          <a:prstGeom prst="rect">
            <a:avLst/>
          </a:prstGeom>
        </p:spPr>
      </p:pic>
      <p:grpSp>
        <p:nvGrpSpPr>
          <p:cNvPr id="31" name="Group 15"/>
          <p:cNvGrpSpPr>
            <a:grpSpLocks/>
          </p:cNvGrpSpPr>
          <p:nvPr/>
        </p:nvGrpSpPr>
        <p:grpSpPr bwMode="auto">
          <a:xfrm rot="5400000">
            <a:off x="7042547" y="4215161"/>
            <a:ext cx="2590800" cy="1371600"/>
            <a:chOff x="4572000" y="3276600"/>
            <a:chExt cx="3124200" cy="1752600"/>
          </a:xfrm>
        </p:grpSpPr>
        <p:sp>
          <p:nvSpPr>
            <p:cNvPr id="32" name="Oval 31"/>
            <p:cNvSpPr>
              <a:spLocks noChangeArrowheads="1"/>
            </p:cNvSpPr>
            <p:nvPr/>
          </p:nvSpPr>
          <p:spPr bwMode="auto">
            <a:xfrm>
              <a:off x="5715000" y="3276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33" name="Oval 32"/>
            <p:cNvSpPr>
              <a:spLocks noChangeArrowheads="1"/>
            </p:cNvSpPr>
            <p:nvPr/>
          </p:nvSpPr>
          <p:spPr bwMode="auto">
            <a:xfrm>
              <a:off x="7086600" y="4343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34" name="Oval 33"/>
            <p:cNvSpPr>
              <a:spLocks noChangeArrowheads="1"/>
            </p:cNvSpPr>
            <p:nvPr/>
          </p:nvSpPr>
          <p:spPr bwMode="auto">
            <a:xfrm>
              <a:off x="4572000" y="4419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 flipH="1">
              <a:off x="5105400" y="38100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13"/>
            <p:cNvSpPr>
              <a:spLocks noChangeShapeType="1"/>
            </p:cNvSpPr>
            <p:nvPr/>
          </p:nvSpPr>
          <p:spPr bwMode="auto">
            <a:xfrm>
              <a:off x="6324600" y="37338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619" y="4572000"/>
            <a:ext cx="588962" cy="588962"/>
          </a:xfrm>
          <a:prstGeom prst="rect">
            <a:avLst/>
          </a:prstGeom>
        </p:spPr>
      </p:pic>
      <p:grpSp>
        <p:nvGrpSpPr>
          <p:cNvPr id="38" name="Group 15"/>
          <p:cNvGrpSpPr>
            <a:grpSpLocks/>
          </p:cNvGrpSpPr>
          <p:nvPr/>
        </p:nvGrpSpPr>
        <p:grpSpPr bwMode="auto">
          <a:xfrm>
            <a:off x="4705824" y="3709749"/>
            <a:ext cx="2590800" cy="1371600"/>
            <a:chOff x="4572000" y="3276600"/>
            <a:chExt cx="3124200" cy="1752600"/>
          </a:xfrm>
        </p:grpSpPr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5715000" y="3276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7086600" y="4343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>
                  <a:latin typeface="Times New Roman" pitchFamily="18" charset="0"/>
                </a:rPr>
                <a:t>B</a:t>
              </a: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4572000" y="4419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42" name="Line 9"/>
            <p:cNvSpPr>
              <a:spLocks noChangeShapeType="1"/>
            </p:cNvSpPr>
            <p:nvPr/>
          </p:nvSpPr>
          <p:spPr bwMode="auto">
            <a:xfrm flipH="1">
              <a:off x="5105400" y="38100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13"/>
            <p:cNvSpPr>
              <a:spLocks noChangeShapeType="1"/>
            </p:cNvSpPr>
            <p:nvPr/>
          </p:nvSpPr>
          <p:spPr bwMode="auto">
            <a:xfrm>
              <a:off x="6324600" y="37338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678" y="4360986"/>
            <a:ext cx="605837" cy="605837"/>
          </a:xfrm>
          <a:prstGeom prst="rect">
            <a:avLst/>
          </a:prstGeom>
        </p:spPr>
      </p:pic>
      <p:grpSp>
        <p:nvGrpSpPr>
          <p:cNvPr id="45" name="Group 15"/>
          <p:cNvGrpSpPr>
            <a:grpSpLocks/>
          </p:cNvGrpSpPr>
          <p:nvPr/>
        </p:nvGrpSpPr>
        <p:grpSpPr bwMode="auto">
          <a:xfrm rot="10800000">
            <a:off x="4705824" y="5334000"/>
            <a:ext cx="2590800" cy="1371600"/>
            <a:chOff x="4572000" y="3276600"/>
            <a:chExt cx="3124200" cy="1752600"/>
          </a:xfrm>
        </p:grpSpPr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5715000" y="3276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47" name="Oval 46"/>
            <p:cNvSpPr>
              <a:spLocks noChangeArrowheads="1"/>
            </p:cNvSpPr>
            <p:nvPr/>
          </p:nvSpPr>
          <p:spPr bwMode="auto">
            <a:xfrm>
              <a:off x="7086600" y="4343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48" name="Oval 47"/>
            <p:cNvSpPr>
              <a:spLocks noChangeArrowheads="1"/>
            </p:cNvSpPr>
            <p:nvPr/>
          </p:nvSpPr>
          <p:spPr bwMode="auto">
            <a:xfrm>
              <a:off x="4572000" y="4419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49" name="Line 9"/>
            <p:cNvSpPr>
              <a:spLocks noChangeShapeType="1"/>
            </p:cNvSpPr>
            <p:nvPr/>
          </p:nvSpPr>
          <p:spPr bwMode="auto">
            <a:xfrm flipH="1">
              <a:off x="5105400" y="38100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6324600" y="37338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1" name="Picture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868" y="5412346"/>
            <a:ext cx="588962" cy="5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7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Terminologies –</a:t>
            </a:r>
            <a:r>
              <a:rPr lang="en-US" b="1" dirty="0" smtClean="0">
                <a:solidFill>
                  <a:srgbClr val="006600"/>
                </a:solidFill>
              </a:rPr>
              <a:t>Path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</a:t>
            </a:r>
            <a:r>
              <a:rPr lang="en-US" dirty="0" smtClean="0"/>
              <a:t>path </a:t>
            </a:r>
            <a:r>
              <a:rPr lang="en-US" dirty="0"/>
              <a:t>is a </a:t>
            </a:r>
            <a:r>
              <a:rPr lang="en-US" dirty="0" smtClean="0"/>
              <a:t>walk from one vertex to any other vertex.</a:t>
            </a:r>
          </a:p>
          <a:p>
            <a:r>
              <a:rPr lang="en-US" dirty="0" smtClean="0"/>
              <a:t>The vertices traversed to reach  to a vertex from an other </a:t>
            </a:r>
            <a:endParaRPr lang="en-US" dirty="0"/>
          </a:p>
          <a:p>
            <a:pPr lvl="1"/>
            <a:r>
              <a:rPr lang="en-US" i="1" dirty="0">
                <a:solidFill>
                  <a:srgbClr val="FF3300"/>
                </a:solidFill>
              </a:rPr>
              <a:t>ABCD</a:t>
            </a:r>
            <a:r>
              <a:rPr lang="en-US" dirty="0"/>
              <a:t> is </a:t>
            </a:r>
            <a:r>
              <a:rPr lang="en-US" dirty="0" smtClean="0"/>
              <a:t>a path</a:t>
            </a:r>
          </a:p>
          <a:p>
            <a:pPr lvl="1"/>
            <a:r>
              <a:rPr lang="en-US" dirty="0" smtClean="0"/>
              <a:t>ADC</a:t>
            </a:r>
            <a:endParaRPr lang="en-US" dirty="0"/>
          </a:p>
          <a:p>
            <a:pPr lvl="1"/>
            <a:r>
              <a:rPr lang="en-US" dirty="0"/>
              <a:t>ABDA</a:t>
            </a:r>
          </a:p>
          <a:p>
            <a:pPr lvl="1"/>
            <a:r>
              <a:rPr lang="en-US" dirty="0" smtClean="0"/>
              <a:t>BCDA</a:t>
            </a:r>
            <a:endParaRPr lang="en-US" dirty="0"/>
          </a:p>
          <a:p>
            <a:pPr lvl="1"/>
            <a:r>
              <a:rPr lang="en-US" dirty="0"/>
              <a:t>ABDCBA</a:t>
            </a:r>
          </a:p>
          <a:p>
            <a:pPr lvl="1"/>
            <a:r>
              <a:rPr lang="en-US" dirty="0" smtClean="0"/>
              <a:t>ABCA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320553" y="4034118"/>
            <a:ext cx="2442882" cy="2214282"/>
            <a:chOff x="4572000" y="3276600"/>
            <a:chExt cx="3124200" cy="3048000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5715000" y="3276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7086600" y="4343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6172200" y="57150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4572000" y="4419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>
              <a:off x="5105400" y="38100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105400" y="4953000"/>
              <a:ext cx="10668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V="1">
              <a:off x="6705600" y="4953000"/>
              <a:ext cx="5334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6096000" y="3886200"/>
              <a:ext cx="30480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6324600" y="37338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" name="Line 20"/>
          <p:cNvSpPr>
            <a:spLocks noChangeShapeType="1"/>
          </p:cNvSpPr>
          <p:nvPr/>
        </p:nvSpPr>
        <p:spPr bwMode="auto">
          <a:xfrm>
            <a:off x="7040281" y="5426631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" name="Rectangle 21"/>
          <p:cNvSpPr>
            <a:spLocks noChangeArrowheads="1"/>
          </p:cNvSpPr>
          <p:nvPr/>
        </p:nvSpPr>
        <p:spPr bwMode="auto">
          <a:xfrm>
            <a:off x="7345081" y="5655231"/>
            <a:ext cx="76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>
                <a:latin typeface="Times New Roman" pitchFamily="18" charset="0"/>
              </a:rPr>
              <a:t>path</a:t>
            </a:r>
          </a:p>
        </p:txBody>
      </p:sp>
      <p:sp>
        <p:nvSpPr>
          <p:cNvPr id="54" name="Freeform 22"/>
          <p:cNvSpPr>
            <a:spLocks/>
          </p:cNvSpPr>
          <p:nvPr/>
        </p:nvSpPr>
        <p:spPr bwMode="auto">
          <a:xfrm>
            <a:off x="6009338" y="4661647"/>
            <a:ext cx="1178822" cy="986118"/>
          </a:xfrm>
          <a:custGeom>
            <a:avLst/>
            <a:gdLst>
              <a:gd name="T0" fmla="*/ 0 w 1088"/>
              <a:gd name="T1" fmla="*/ 2147483647 h 1136"/>
              <a:gd name="T2" fmla="*/ 2147483647 w 1088"/>
              <a:gd name="T3" fmla="*/ 2147483647 h 1136"/>
              <a:gd name="T4" fmla="*/ 2147483647 w 1088"/>
              <a:gd name="T5" fmla="*/ 2147483647 h 1136"/>
              <a:gd name="T6" fmla="*/ 2147483647 w 1088"/>
              <a:gd name="T7" fmla="*/ 2147483647 h 1136"/>
              <a:gd name="T8" fmla="*/ 2147483647 w 1088"/>
              <a:gd name="T9" fmla="*/ 2147483647 h 1136"/>
              <a:gd name="T10" fmla="*/ 2147483647 w 1088"/>
              <a:gd name="T11" fmla="*/ 2147483647 h 1136"/>
              <a:gd name="T12" fmla="*/ 2147483647 w 1088"/>
              <a:gd name="T13" fmla="*/ 2147483647 h 1136"/>
              <a:gd name="T14" fmla="*/ 2147483647 w 1088"/>
              <a:gd name="T15" fmla="*/ 2147483647 h 11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88"/>
              <a:gd name="T25" fmla="*/ 0 h 1136"/>
              <a:gd name="T26" fmla="*/ 1088 w 1088"/>
              <a:gd name="T27" fmla="*/ 1136 h 11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88" h="1136">
                <a:moveTo>
                  <a:pt x="0" y="480"/>
                </a:moveTo>
                <a:cubicBezTo>
                  <a:pt x="116" y="344"/>
                  <a:pt x="232" y="208"/>
                  <a:pt x="288" y="144"/>
                </a:cubicBezTo>
                <a:cubicBezTo>
                  <a:pt x="344" y="80"/>
                  <a:pt x="288" y="112"/>
                  <a:pt x="336" y="96"/>
                </a:cubicBezTo>
                <a:cubicBezTo>
                  <a:pt x="384" y="80"/>
                  <a:pt x="464" y="0"/>
                  <a:pt x="576" y="48"/>
                </a:cubicBezTo>
                <a:cubicBezTo>
                  <a:pt x="688" y="96"/>
                  <a:pt x="928" y="288"/>
                  <a:pt x="1008" y="384"/>
                </a:cubicBezTo>
                <a:cubicBezTo>
                  <a:pt x="1088" y="480"/>
                  <a:pt x="1088" y="512"/>
                  <a:pt x="1056" y="624"/>
                </a:cubicBezTo>
                <a:cubicBezTo>
                  <a:pt x="1024" y="736"/>
                  <a:pt x="856" y="976"/>
                  <a:pt x="816" y="1056"/>
                </a:cubicBezTo>
                <a:cubicBezTo>
                  <a:pt x="776" y="1136"/>
                  <a:pt x="796" y="1120"/>
                  <a:pt x="816" y="1104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723" y="4545774"/>
            <a:ext cx="294481" cy="29448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844" y="4933505"/>
            <a:ext cx="294481" cy="2944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156" y="5386886"/>
            <a:ext cx="294481" cy="29448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225" y="4175111"/>
            <a:ext cx="294481" cy="29448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844" y="5736325"/>
            <a:ext cx="350204" cy="35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04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/>
      <p:bldP spid="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Terminologies – </a:t>
            </a:r>
            <a:r>
              <a:rPr lang="en-US" b="1" dirty="0" smtClean="0">
                <a:solidFill>
                  <a:srgbClr val="006600"/>
                </a:solidFill>
              </a:rPr>
              <a:t>Simple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6600"/>
                </a:solidFill>
              </a:rPr>
              <a:t>Path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simple path is a path such that all vertices are </a:t>
            </a:r>
            <a:r>
              <a:rPr lang="en-US" dirty="0" smtClean="0"/>
              <a:t>distinct</a:t>
            </a:r>
            <a:endParaRPr lang="en-US" dirty="0"/>
          </a:p>
          <a:p>
            <a:pPr lvl="1"/>
            <a:r>
              <a:rPr lang="en-US" i="1" dirty="0">
                <a:solidFill>
                  <a:srgbClr val="FF3300"/>
                </a:solidFill>
              </a:rPr>
              <a:t>ABCD</a:t>
            </a:r>
            <a:r>
              <a:rPr lang="en-US" dirty="0"/>
              <a:t> is </a:t>
            </a:r>
            <a:r>
              <a:rPr lang="en-US" dirty="0" smtClean="0"/>
              <a:t>a simple path</a:t>
            </a:r>
          </a:p>
          <a:p>
            <a:pPr lvl="1"/>
            <a:r>
              <a:rPr lang="en-US" dirty="0" smtClean="0"/>
              <a:t>ADC</a:t>
            </a:r>
            <a:endParaRPr lang="en-US" dirty="0"/>
          </a:p>
          <a:p>
            <a:pPr lvl="1"/>
            <a:r>
              <a:rPr lang="en-US" dirty="0"/>
              <a:t>ABDA</a:t>
            </a:r>
          </a:p>
          <a:p>
            <a:pPr lvl="1"/>
            <a:r>
              <a:rPr lang="en-US" dirty="0" smtClean="0"/>
              <a:t>BCDA</a:t>
            </a:r>
            <a:endParaRPr lang="en-US" dirty="0"/>
          </a:p>
          <a:p>
            <a:pPr lvl="1"/>
            <a:r>
              <a:rPr lang="en-US" dirty="0"/>
              <a:t>ABDCBA</a:t>
            </a:r>
          </a:p>
          <a:p>
            <a:pPr lvl="1"/>
            <a:r>
              <a:rPr lang="en-US" dirty="0" smtClean="0"/>
              <a:t>ABCA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320553" y="4034118"/>
            <a:ext cx="2442882" cy="2214282"/>
            <a:chOff x="4572000" y="3276600"/>
            <a:chExt cx="3124200" cy="3048000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5715000" y="3276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7086600" y="4343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6172200" y="57150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4572000" y="4419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>
              <a:off x="5105400" y="38100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105400" y="4953000"/>
              <a:ext cx="10668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V="1">
              <a:off x="6705600" y="4953000"/>
              <a:ext cx="5334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6096000" y="3886200"/>
              <a:ext cx="30480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6324600" y="37338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844" y="4485269"/>
            <a:ext cx="294481" cy="29448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844" y="3652197"/>
            <a:ext cx="310484" cy="31048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879" y="4929497"/>
            <a:ext cx="350204" cy="35020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982" y="4034118"/>
            <a:ext cx="350204" cy="35020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704" y="5409013"/>
            <a:ext cx="350204" cy="35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88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Terminologies – </a:t>
            </a:r>
            <a:r>
              <a:rPr lang="en-US" b="1" dirty="0" smtClean="0">
                <a:solidFill>
                  <a:srgbClr val="006600"/>
                </a:solidFill>
              </a:rPr>
              <a:t>Cycle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cycle is a path that starts and ends at the same point. For undirected graph, the edges are distinct.</a:t>
            </a:r>
          </a:p>
          <a:p>
            <a:pPr lvl="1"/>
            <a:r>
              <a:rPr lang="en-US" i="1" dirty="0" smtClean="0">
                <a:solidFill>
                  <a:srgbClr val="FF3300"/>
                </a:solidFill>
              </a:rPr>
              <a:t>CBDC</a:t>
            </a:r>
            <a:r>
              <a:rPr lang="en-US" dirty="0" smtClean="0"/>
              <a:t> </a:t>
            </a:r>
            <a:r>
              <a:rPr lang="en-US" dirty="0"/>
              <a:t>is a </a:t>
            </a:r>
            <a:r>
              <a:rPr lang="en-US" dirty="0" smtClean="0"/>
              <a:t>Cycle</a:t>
            </a:r>
          </a:p>
          <a:p>
            <a:pPr lvl="1"/>
            <a:r>
              <a:rPr lang="en-US" dirty="0" smtClean="0"/>
              <a:t>ABCD</a:t>
            </a:r>
          </a:p>
          <a:p>
            <a:pPr lvl="1"/>
            <a:r>
              <a:rPr lang="en-US" dirty="0" smtClean="0"/>
              <a:t>ABDA</a:t>
            </a:r>
          </a:p>
          <a:p>
            <a:pPr lvl="1"/>
            <a:r>
              <a:rPr lang="en-US" dirty="0" smtClean="0"/>
              <a:t>BCDB</a:t>
            </a:r>
          </a:p>
          <a:p>
            <a:pPr lvl="1"/>
            <a:r>
              <a:rPr lang="en-US" dirty="0" smtClean="0"/>
              <a:t>ABDCBA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320553" y="3200400"/>
            <a:ext cx="3124200" cy="3048000"/>
            <a:chOff x="4572000" y="3276600"/>
            <a:chExt cx="3124200" cy="3048000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5715000" y="3276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7086600" y="4343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6172200" y="57150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4572000" y="4419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>
              <a:off x="5105400" y="38100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105400" y="4953000"/>
              <a:ext cx="10668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V="1">
              <a:off x="6705600" y="4953000"/>
              <a:ext cx="5334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6096000" y="3886200"/>
              <a:ext cx="30480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6324600" y="37338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Freeform 16"/>
          <p:cNvSpPr>
            <a:spLocks/>
          </p:cNvSpPr>
          <p:nvPr/>
        </p:nvSpPr>
        <p:spPr bwMode="auto">
          <a:xfrm>
            <a:off x="7039511" y="3860793"/>
            <a:ext cx="762000" cy="1828800"/>
          </a:xfrm>
          <a:custGeom>
            <a:avLst/>
            <a:gdLst>
              <a:gd name="T0" fmla="*/ 2147483647 w 480"/>
              <a:gd name="T1" fmla="*/ 2147483647 h 1152"/>
              <a:gd name="T2" fmla="*/ 2147483647 w 480"/>
              <a:gd name="T3" fmla="*/ 2147483647 h 1152"/>
              <a:gd name="T4" fmla="*/ 2147483647 w 480"/>
              <a:gd name="T5" fmla="*/ 2147483647 h 1152"/>
              <a:gd name="T6" fmla="*/ 2147483647 w 480"/>
              <a:gd name="T7" fmla="*/ 2147483647 h 1152"/>
              <a:gd name="T8" fmla="*/ 2147483647 w 480"/>
              <a:gd name="T9" fmla="*/ 2147483647 h 1152"/>
              <a:gd name="T10" fmla="*/ 2147483647 w 480"/>
              <a:gd name="T11" fmla="*/ 2147483647 h 1152"/>
              <a:gd name="T12" fmla="*/ 2147483647 w 480"/>
              <a:gd name="T13" fmla="*/ 2147483647 h 1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80"/>
              <a:gd name="T22" fmla="*/ 0 h 1152"/>
              <a:gd name="T23" fmla="*/ 480 w 480"/>
              <a:gd name="T24" fmla="*/ 1152 h 11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80" h="1152">
                <a:moveTo>
                  <a:pt x="456" y="400"/>
                </a:moveTo>
                <a:cubicBezTo>
                  <a:pt x="300" y="252"/>
                  <a:pt x="144" y="104"/>
                  <a:pt x="72" y="64"/>
                </a:cubicBezTo>
                <a:cubicBezTo>
                  <a:pt x="0" y="24"/>
                  <a:pt x="8" y="0"/>
                  <a:pt x="24" y="160"/>
                </a:cubicBezTo>
                <a:cubicBezTo>
                  <a:pt x="40" y="320"/>
                  <a:pt x="120" y="896"/>
                  <a:pt x="168" y="1024"/>
                </a:cubicBezTo>
                <a:cubicBezTo>
                  <a:pt x="216" y="1152"/>
                  <a:pt x="264" y="1000"/>
                  <a:pt x="312" y="928"/>
                </a:cubicBezTo>
                <a:cubicBezTo>
                  <a:pt x="360" y="856"/>
                  <a:pt x="432" y="656"/>
                  <a:pt x="456" y="592"/>
                </a:cubicBezTo>
                <a:cubicBezTo>
                  <a:pt x="480" y="528"/>
                  <a:pt x="468" y="536"/>
                  <a:pt x="456" y="544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216" y="4500959"/>
            <a:ext cx="294481" cy="29448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375" y="4942474"/>
            <a:ext cx="294481" cy="29448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623" y="5413977"/>
            <a:ext cx="294481" cy="2944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591" y="4048532"/>
            <a:ext cx="350204" cy="35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3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Graph</a:t>
            </a:r>
            <a:r>
              <a:rPr lang="en-US" dirty="0" smtClean="0"/>
              <a:t> – </a:t>
            </a:r>
            <a:r>
              <a:rPr lang="en-US" b="1" dirty="0" smtClean="0">
                <a:solidFill>
                  <a:srgbClr val="006600"/>
                </a:solidFill>
              </a:rPr>
              <a:t>Connected / Unconnected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726791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Connected Graph</a:t>
            </a:r>
          </a:p>
          <a:p>
            <a:pPr lvl="1"/>
            <a:r>
              <a:rPr lang="en-US" dirty="0" smtClean="0"/>
              <a:t>All vertices are connected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71247" y="2158153"/>
            <a:ext cx="3726791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Unconnected Graph</a:t>
            </a:r>
          </a:p>
          <a:p>
            <a:pPr lvl="1"/>
            <a:r>
              <a:rPr lang="en-US" dirty="0" smtClean="0"/>
              <a:t>One or more vertices are not linked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1634134" y="3937724"/>
            <a:ext cx="2514600" cy="2171700"/>
            <a:chOff x="838200" y="2057400"/>
            <a:chExt cx="3124200" cy="3048000"/>
          </a:xfrm>
        </p:grpSpPr>
        <p:sp>
          <p:nvSpPr>
            <p:cNvPr id="42" name="Line 10"/>
            <p:cNvSpPr>
              <a:spLocks noChangeShapeType="1"/>
            </p:cNvSpPr>
            <p:nvPr/>
          </p:nvSpPr>
          <p:spPr bwMode="auto">
            <a:xfrm>
              <a:off x="1295400" y="3657600"/>
              <a:ext cx="129540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Oval 5"/>
            <p:cNvSpPr>
              <a:spLocks noChangeArrowheads="1"/>
            </p:cNvSpPr>
            <p:nvPr/>
          </p:nvSpPr>
          <p:spPr bwMode="auto">
            <a:xfrm>
              <a:off x="1981200" y="2057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6"/>
            <p:cNvSpPr>
              <a:spLocks noChangeArrowheads="1"/>
            </p:cNvSpPr>
            <p:nvPr/>
          </p:nvSpPr>
          <p:spPr bwMode="auto">
            <a:xfrm>
              <a:off x="3352800" y="31242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2438400" y="44958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8"/>
            <p:cNvSpPr>
              <a:spLocks noChangeArrowheads="1"/>
            </p:cNvSpPr>
            <p:nvPr/>
          </p:nvSpPr>
          <p:spPr bwMode="auto">
            <a:xfrm>
              <a:off x="838200" y="3200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9"/>
            <p:cNvSpPr>
              <a:spLocks noChangeShapeType="1"/>
            </p:cNvSpPr>
            <p:nvPr/>
          </p:nvSpPr>
          <p:spPr bwMode="auto">
            <a:xfrm flipH="1">
              <a:off x="1371600" y="25908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 flipV="1">
              <a:off x="2971800" y="3733800"/>
              <a:ext cx="5334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2362200" y="2667000"/>
              <a:ext cx="30480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2590800" y="25146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156402" y="4032974"/>
            <a:ext cx="2209800" cy="1981200"/>
            <a:chOff x="5105400" y="2057400"/>
            <a:chExt cx="3124200" cy="3048000"/>
          </a:xfrm>
        </p:grpSpPr>
        <p:sp>
          <p:nvSpPr>
            <p:cNvPr id="51" name="Oval 15"/>
            <p:cNvSpPr>
              <a:spLocks noChangeArrowheads="1"/>
            </p:cNvSpPr>
            <p:nvPr/>
          </p:nvSpPr>
          <p:spPr bwMode="auto">
            <a:xfrm>
              <a:off x="6248400" y="2057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16"/>
            <p:cNvSpPr>
              <a:spLocks noChangeArrowheads="1"/>
            </p:cNvSpPr>
            <p:nvPr/>
          </p:nvSpPr>
          <p:spPr bwMode="auto">
            <a:xfrm>
              <a:off x="7620000" y="31242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17"/>
            <p:cNvSpPr>
              <a:spLocks noChangeArrowheads="1"/>
            </p:cNvSpPr>
            <p:nvPr/>
          </p:nvSpPr>
          <p:spPr bwMode="auto">
            <a:xfrm>
              <a:off x="6705600" y="44958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18"/>
            <p:cNvSpPr>
              <a:spLocks noChangeArrowheads="1"/>
            </p:cNvSpPr>
            <p:nvPr/>
          </p:nvSpPr>
          <p:spPr bwMode="auto">
            <a:xfrm>
              <a:off x="5105400" y="3200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19"/>
            <p:cNvSpPr>
              <a:spLocks noChangeShapeType="1"/>
            </p:cNvSpPr>
            <p:nvPr/>
          </p:nvSpPr>
          <p:spPr bwMode="auto">
            <a:xfrm flipH="1">
              <a:off x="5638800" y="25908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23"/>
            <p:cNvSpPr>
              <a:spLocks noChangeShapeType="1"/>
            </p:cNvSpPr>
            <p:nvPr/>
          </p:nvSpPr>
          <p:spPr bwMode="auto">
            <a:xfrm>
              <a:off x="6858000" y="25146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2688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Terminologies – </a:t>
            </a:r>
            <a:r>
              <a:rPr lang="en-US" b="1" dirty="0" smtClean="0">
                <a:solidFill>
                  <a:srgbClr val="006600"/>
                </a:solidFill>
              </a:rPr>
              <a:t>DAG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Directed Acyclic Graph (DAG) :  directed graph without </a:t>
            </a:r>
            <a:r>
              <a:rPr lang="en-US" dirty="0" smtClean="0"/>
              <a:t>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23" name="Group 4"/>
          <p:cNvGrpSpPr>
            <a:grpSpLocks/>
          </p:cNvGrpSpPr>
          <p:nvPr/>
        </p:nvGrpSpPr>
        <p:grpSpPr bwMode="auto">
          <a:xfrm rot="2866762">
            <a:off x="1369955" y="4454049"/>
            <a:ext cx="3962400" cy="685800"/>
            <a:chOff x="2880" y="2304"/>
            <a:chExt cx="2496" cy="432"/>
          </a:xfrm>
        </p:grpSpPr>
        <p:sp>
          <p:nvSpPr>
            <p:cNvPr id="24" name="Oval 5"/>
            <p:cNvSpPr>
              <a:spLocks noChangeArrowheads="1"/>
            </p:cNvSpPr>
            <p:nvPr/>
          </p:nvSpPr>
          <p:spPr bwMode="auto">
            <a:xfrm>
              <a:off x="2880" y="2304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6"/>
            <p:cNvSpPr>
              <a:spLocks noChangeArrowheads="1"/>
            </p:cNvSpPr>
            <p:nvPr/>
          </p:nvSpPr>
          <p:spPr bwMode="auto">
            <a:xfrm>
              <a:off x="3936" y="2304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auto">
            <a:xfrm>
              <a:off x="4992" y="235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8"/>
            <p:cNvSpPr>
              <a:spLocks noChangeShapeType="1"/>
            </p:cNvSpPr>
            <p:nvPr/>
          </p:nvSpPr>
          <p:spPr bwMode="auto">
            <a:xfrm flipH="1">
              <a:off x="4320" y="249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9"/>
            <p:cNvSpPr>
              <a:spLocks noChangeShapeType="1"/>
            </p:cNvSpPr>
            <p:nvPr/>
          </p:nvSpPr>
          <p:spPr bwMode="auto">
            <a:xfrm flipH="1">
              <a:off x="3264" y="249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9" name="AutoShape 10"/>
            <p:cNvCxnSpPr>
              <a:cxnSpLocks noChangeShapeType="1"/>
              <a:stCxn id="24" idx="5"/>
              <a:endCxn id="26" idx="3"/>
            </p:cNvCxnSpPr>
            <p:nvPr/>
          </p:nvCxnSpPr>
          <p:spPr bwMode="auto">
            <a:xfrm rot="16200000" flipH="1">
              <a:off x="4104" y="1736"/>
              <a:ext cx="48" cy="1840"/>
            </a:xfrm>
            <a:prstGeom prst="curvedConnector3">
              <a:avLst>
                <a:gd name="adj1" fmla="val 516667"/>
              </a:avLst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</p:cxnSp>
      </p:grpSp>
      <p:grpSp>
        <p:nvGrpSpPr>
          <p:cNvPr id="30" name="Group 23"/>
          <p:cNvGrpSpPr>
            <a:grpSpLocks/>
          </p:cNvGrpSpPr>
          <p:nvPr/>
        </p:nvGrpSpPr>
        <p:grpSpPr bwMode="auto">
          <a:xfrm rot="19641346">
            <a:off x="5179621" y="3540988"/>
            <a:ext cx="2338149" cy="1954530"/>
            <a:chOff x="5029200" y="1600200"/>
            <a:chExt cx="3124200" cy="3048000"/>
          </a:xfrm>
        </p:grpSpPr>
        <p:sp>
          <p:nvSpPr>
            <p:cNvPr id="31" name="Oval 15"/>
            <p:cNvSpPr>
              <a:spLocks noChangeArrowheads="1"/>
            </p:cNvSpPr>
            <p:nvPr/>
          </p:nvSpPr>
          <p:spPr bwMode="auto">
            <a:xfrm>
              <a:off x="6172200" y="16002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16"/>
            <p:cNvSpPr>
              <a:spLocks noChangeArrowheads="1"/>
            </p:cNvSpPr>
            <p:nvPr/>
          </p:nvSpPr>
          <p:spPr bwMode="auto">
            <a:xfrm>
              <a:off x="7543800" y="26670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17"/>
            <p:cNvSpPr>
              <a:spLocks noChangeArrowheads="1"/>
            </p:cNvSpPr>
            <p:nvPr/>
          </p:nvSpPr>
          <p:spPr bwMode="auto">
            <a:xfrm>
              <a:off x="6629400" y="4038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18"/>
            <p:cNvSpPr>
              <a:spLocks noChangeArrowheads="1"/>
            </p:cNvSpPr>
            <p:nvPr/>
          </p:nvSpPr>
          <p:spPr bwMode="auto">
            <a:xfrm>
              <a:off x="5029200" y="27432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19"/>
            <p:cNvSpPr>
              <a:spLocks noChangeShapeType="1"/>
            </p:cNvSpPr>
            <p:nvPr/>
          </p:nvSpPr>
          <p:spPr bwMode="auto">
            <a:xfrm flipH="1">
              <a:off x="5562600" y="21336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20"/>
            <p:cNvSpPr>
              <a:spLocks noChangeShapeType="1"/>
            </p:cNvSpPr>
            <p:nvPr/>
          </p:nvSpPr>
          <p:spPr bwMode="auto">
            <a:xfrm>
              <a:off x="5562600" y="3276600"/>
              <a:ext cx="10668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23"/>
            <p:cNvSpPr>
              <a:spLocks noChangeShapeType="1"/>
            </p:cNvSpPr>
            <p:nvPr/>
          </p:nvSpPr>
          <p:spPr bwMode="auto">
            <a:xfrm>
              <a:off x="6781800" y="20574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24"/>
            <p:cNvSpPr>
              <a:spLocks noChangeShapeType="1"/>
            </p:cNvSpPr>
            <p:nvPr/>
          </p:nvSpPr>
          <p:spPr bwMode="auto">
            <a:xfrm flipH="1">
              <a:off x="7086600" y="3200400"/>
              <a:ext cx="5334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266" y="4187819"/>
            <a:ext cx="605837" cy="60583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552" y="4907411"/>
            <a:ext cx="588962" cy="5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1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Terminologies – </a:t>
            </a:r>
            <a:r>
              <a:rPr lang="en-US" b="1" dirty="0" smtClean="0">
                <a:solidFill>
                  <a:srgbClr val="006600"/>
                </a:solidFill>
              </a:rPr>
              <a:t>Weighted Graph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Weighted graph: a graph with numbers assigned to its edges</a:t>
            </a:r>
          </a:p>
          <a:p>
            <a:pPr lvl="1"/>
            <a:r>
              <a:rPr lang="en-US" dirty="0" smtClean="0"/>
              <a:t>cost</a:t>
            </a:r>
            <a:r>
              <a:rPr lang="en-US" dirty="0"/>
              <a:t>, distance, travel </a:t>
            </a:r>
            <a:r>
              <a:rPr lang="en-US" dirty="0" smtClean="0"/>
              <a:t>time, etc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37" name="Group 17"/>
          <p:cNvGrpSpPr>
            <a:grpSpLocks/>
          </p:cNvGrpSpPr>
          <p:nvPr/>
        </p:nvGrpSpPr>
        <p:grpSpPr bwMode="auto">
          <a:xfrm>
            <a:off x="3707403" y="3788710"/>
            <a:ext cx="2545977" cy="2474258"/>
            <a:chOff x="3352800" y="3429000"/>
            <a:chExt cx="2057400" cy="2438400"/>
          </a:xfrm>
        </p:grpSpPr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3810000" y="34290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3" name="Oval 6"/>
            <p:cNvSpPr>
              <a:spLocks noChangeArrowheads="1"/>
            </p:cNvSpPr>
            <p:nvPr/>
          </p:nvSpPr>
          <p:spPr bwMode="auto">
            <a:xfrm>
              <a:off x="4876800" y="42672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" name="Oval 7"/>
            <p:cNvSpPr>
              <a:spLocks noChangeArrowheads="1"/>
            </p:cNvSpPr>
            <p:nvPr/>
          </p:nvSpPr>
          <p:spPr bwMode="auto">
            <a:xfrm>
              <a:off x="4191000" y="52578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5" name="Oval 8"/>
            <p:cNvSpPr>
              <a:spLocks noChangeArrowheads="1"/>
            </p:cNvSpPr>
            <p:nvPr/>
          </p:nvSpPr>
          <p:spPr bwMode="auto">
            <a:xfrm>
              <a:off x="3352800" y="44958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 flipH="1">
              <a:off x="3657600" y="3962400"/>
              <a:ext cx="22860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3810000" y="5029200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>
              <a:off x="4343400" y="3886200"/>
              <a:ext cx="609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 flipH="1">
              <a:off x="4648200" y="4800600"/>
              <a:ext cx="3048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4191000" y="4038600"/>
              <a:ext cx="2286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3429000" y="38862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solidFill>
                    <a:srgbClr val="FF3300"/>
                  </a:solidFill>
                  <a:latin typeface="Times New Roman" pitchFamily="18" charset="0"/>
                </a:rPr>
                <a:t>20</a:t>
              </a:r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auto">
            <a:xfrm>
              <a:off x="4495800" y="37338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solidFill>
                    <a:srgbClr val="FF3300"/>
                  </a:solidFill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4267200" y="43434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54" name="Rectangle 17"/>
            <p:cNvSpPr>
              <a:spLocks noChangeArrowheads="1"/>
            </p:cNvSpPr>
            <p:nvPr/>
          </p:nvSpPr>
          <p:spPr bwMode="auto">
            <a:xfrm>
              <a:off x="3657600" y="51816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solidFill>
                    <a:srgbClr val="FF3300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55" name="Rectangle 18"/>
            <p:cNvSpPr>
              <a:spLocks noChangeArrowheads="1"/>
            </p:cNvSpPr>
            <p:nvPr/>
          </p:nvSpPr>
          <p:spPr bwMode="auto">
            <a:xfrm>
              <a:off x="4800600" y="49530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585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Terminologies – </a:t>
            </a:r>
            <a:r>
              <a:rPr lang="en-US" b="1" dirty="0" smtClean="0">
                <a:solidFill>
                  <a:srgbClr val="006600"/>
                </a:solidFill>
              </a:rPr>
              <a:t>Complete Graph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There is </a:t>
            </a:r>
            <a:r>
              <a:rPr lang="en-US" dirty="0" smtClean="0">
                <a:latin typeface="Times New Roman" pitchFamily="18" charset="0"/>
              </a:rPr>
              <a:t>a direct </a:t>
            </a:r>
            <a:r>
              <a:rPr lang="en-US" dirty="0">
                <a:latin typeface="Times New Roman" pitchFamily="18" charset="0"/>
              </a:rPr>
              <a:t>edge between </a:t>
            </a:r>
            <a:r>
              <a:rPr lang="en-US" dirty="0" smtClean="0">
                <a:latin typeface="Times New Roman" pitchFamily="18" charset="0"/>
              </a:rPr>
              <a:t>every two vertices</a:t>
            </a:r>
            <a:endParaRPr lang="en-US" dirty="0"/>
          </a:p>
          <a:p>
            <a:pPr marL="342900" indent="-342900">
              <a:spcBef>
                <a:spcPct val="20000"/>
              </a:spcBef>
            </a:pPr>
            <a:r>
              <a:rPr lang="en-US" dirty="0" smtClean="0">
                <a:latin typeface="Times New Roman" pitchFamily="18" charset="0"/>
              </a:rPr>
              <a:t> Total edges       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 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= N(N-1)/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2</a:t>
            </a:r>
            <a:endParaRPr lang="en-US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37" name="Group 17"/>
          <p:cNvGrpSpPr>
            <a:grpSpLocks/>
          </p:cNvGrpSpPr>
          <p:nvPr/>
        </p:nvGrpSpPr>
        <p:grpSpPr bwMode="auto">
          <a:xfrm>
            <a:off x="6307171" y="3711389"/>
            <a:ext cx="2545977" cy="2474258"/>
            <a:chOff x="3352800" y="3429000"/>
            <a:chExt cx="2057400" cy="2438400"/>
          </a:xfrm>
        </p:grpSpPr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3810000" y="34290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3" name="Oval 6"/>
            <p:cNvSpPr>
              <a:spLocks noChangeArrowheads="1"/>
            </p:cNvSpPr>
            <p:nvPr/>
          </p:nvSpPr>
          <p:spPr bwMode="auto">
            <a:xfrm>
              <a:off x="4876800" y="42672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4" name="Oval 7"/>
            <p:cNvSpPr>
              <a:spLocks noChangeArrowheads="1"/>
            </p:cNvSpPr>
            <p:nvPr/>
          </p:nvSpPr>
          <p:spPr bwMode="auto">
            <a:xfrm>
              <a:off x="4191000" y="52578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45" name="Oval 8"/>
            <p:cNvSpPr>
              <a:spLocks noChangeArrowheads="1"/>
            </p:cNvSpPr>
            <p:nvPr/>
          </p:nvSpPr>
          <p:spPr bwMode="auto">
            <a:xfrm>
              <a:off x="3352800" y="44958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 flipH="1">
              <a:off x="3657600" y="3962400"/>
              <a:ext cx="22860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3810000" y="5029200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>
              <a:off x="4343400" y="3886200"/>
              <a:ext cx="609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 flipH="1">
              <a:off x="4648200" y="4800600"/>
              <a:ext cx="3048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4191000" y="4038600"/>
              <a:ext cx="2286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" name="Group 16"/>
          <p:cNvGrpSpPr>
            <a:grpSpLocks/>
          </p:cNvGrpSpPr>
          <p:nvPr/>
        </p:nvGrpSpPr>
        <p:grpSpPr bwMode="auto">
          <a:xfrm>
            <a:off x="1424888" y="4013948"/>
            <a:ext cx="2209800" cy="2171700"/>
            <a:chOff x="816" y="1392"/>
            <a:chExt cx="1728" cy="1920"/>
          </a:xfrm>
        </p:grpSpPr>
        <p:sp>
          <p:nvSpPr>
            <p:cNvPr id="21" name="Oval 4"/>
            <p:cNvSpPr>
              <a:spLocks noChangeArrowheads="1"/>
            </p:cNvSpPr>
            <p:nvPr/>
          </p:nvSpPr>
          <p:spPr bwMode="auto">
            <a:xfrm>
              <a:off x="1392" y="1392"/>
              <a:ext cx="336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5"/>
            <p:cNvSpPr>
              <a:spLocks noChangeArrowheads="1"/>
            </p:cNvSpPr>
            <p:nvPr/>
          </p:nvSpPr>
          <p:spPr bwMode="auto">
            <a:xfrm>
              <a:off x="816" y="2160"/>
              <a:ext cx="336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6"/>
            <p:cNvSpPr>
              <a:spLocks noChangeArrowheads="1"/>
            </p:cNvSpPr>
            <p:nvPr/>
          </p:nvSpPr>
          <p:spPr bwMode="auto">
            <a:xfrm>
              <a:off x="2208" y="2160"/>
              <a:ext cx="336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7"/>
            <p:cNvSpPr>
              <a:spLocks noChangeArrowheads="1"/>
            </p:cNvSpPr>
            <p:nvPr/>
          </p:nvSpPr>
          <p:spPr bwMode="auto">
            <a:xfrm>
              <a:off x="1536" y="2928"/>
              <a:ext cx="336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9"/>
            <p:cNvSpPr>
              <a:spLocks noChangeShapeType="1"/>
            </p:cNvSpPr>
            <p:nvPr/>
          </p:nvSpPr>
          <p:spPr bwMode="auto">
            <a:xfrm flipV="1">
              <a:off x="1104" y="1728"/>
              <a:ext cx="336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0"/>
            <p:cNvSpPr>
              <a:spLocks noChangeShapeType="1"/>
            </p:cNvSpPr>
            <p:nvPr/>
          </p:nvSpPr>
          <p:spPr bwMode="auto">
            <a:xfrm>
              <a:off x="1584" y="1776"/>
              <a:ext cx="96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>
              <a:off x="1104" y="2496"/>
              <a:ext cx="48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12"/>
            <p:cNvSpPr>
              <a:spLocks noChangeShapeType="1"/>
            </p:cNvSpPr>
            <p:nvPr/>
          </p:nvSpPr>
          <p:spPr bwMode="auto">
            <a:xfrm>
              <a:off x="1152" y="2352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>
              <a:off x="1728" y="1680"/>
              <a:ext cx="528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14"/>
            <p:cNvSpPr>
              <a:spLocks noChangeShapeType="1"/>
            </p:cNvSpPr>
            <p:nvPr/>
          </p:nvSpPr>
          <p:spPr bwMode="auto">
            <a:xfrm flipV="1">
              <a:off x="1824" y="2496"/>
              <a:ext cx="43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845" y="5567083"/>
            <a:ext cx="605837" cy="60583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365" y="5567083"/>
            <a:ext cx="588962" cy="5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4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Terminologies – </a:t>
            </a:r>
            <a:r>
              <a:rPr lang="en-US" b="1" dirty="0" smtClean="0">
                <a:solidFill>
                  <a:srgbClr val="006600"/>
                </a:solidFill>
              </a:rPr>
              <a:t>Sparse Graph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</a:rPr>
              <a:t>There is a very small number of edges in the graph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 smtClean="0">
                <a:latin typeface="Times New Roman" pitchFamily="18" charset="0"/>
              </a:rPr>
              <a:t> Total edges       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 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=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N-1</a:t>
            </a:r>
            <a:endParaRPr lang="en-US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352800" y="3904129"/>
            <a:ext cx="2819400" cy="2209800"/>
            <a:chOff x="3352800" y="3904129"/>
            <a:chExt cx="2819400" cy="2209800"/>
          </a:xfrm>
        </p:grpSpPr>
        <p:sp>
          <p:nvSpPr>
            <p:cNvPr id="33" name="Oval 4"/>
            <p:cNvSpPr>
              <a:spLocks noChangeArrowheads="1"/>
            </p:cNvSpPr>
            <p:nvPr/>
          </p:nvSpPr>
          <p:spPr bwMode="auto">
            <a:xfrm>
              <a:off x="4495800" y="3904129"/>
              <a:ext cx="6096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5"/>
            <p:cNvSpPr>
              <a:spLocks noChangeArrowheads="1"/>
            </p:cNvSpPr>
            <p:nvPr/>
          </p:nvSpPr>
          <p:spPr bwMode="auto">
            <a:xfrm>
              <a:off x="4419600" y="5428129"/>
              <a:ext cx="6096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6"/>
            <p:cNvSpPr>
              <a:spLocks noChangeArrowheads="1"/>
            </p:cNvSpPr>
            <p:nvPr/>
          </p:nvSpPr>
          <p:spPr bwMode="auto">
            <a:xfrm>
              <a:off x="3352800" y="5275729"/>
              <a:ext cx="6096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7"/>
            <p:cNvSpPr>
              <a:spLocks noChangeArrowheads="1"/>
            </p:cNvSpPr>
            <p:nvPr/>
          </p:nvSpPr>
          <p:spPr bwMode="auto">
            <a:xfrm>
              <a:off x="5562600" y="5428129"/>
              <a:ext cx="6096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8"/>
            <p:cNvSpPr>
              <a:spLocks noChangeShapeType="1"/>
            </p:cNvSpPr>
            <p:nvPr/>
          </p:nvSpPr>
          <p:spPr bwMode="auto">
            <a:xfrm flipH="1">
              <a:off x="3886200" y="4513729"/>
              <a:ext cx="6858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9"/>
            <p:cNvSpPr>
              <a:spLocks noChangeShapeType="1"/>
            </p:cNvSpPr>
            <p:nvPr/>
          </p:nvSpPr>
          <p:spPr bwMode="auto">
            <a:xfrm flipH="1">
              <a:off x="4724400" y="4589929"/>
              <a:ext cx="762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0"/>
            <p:cNvSpPr>
              <a:spLocks noChangeShapeType="1"/>
            </p:cNvSpPr>
            <p:nvPr/>
          </p:nvSpPr>
          <p:spPr bwMode="auto">
            <a:xfrm flipV="1">
              <a:off x="5029200" y="5732929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624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Graph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Graph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20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Representation</a:t>
            </a:r>
          </a:p>
        </p:txBody>
      </p:sp>
    </p:spTree>
    <p:extLst>
      <p:ext uri="{BB962C8B-B14F-4D97-AF65-F5344CB8AC3E}">
        <p14:creationId xmlns:p14="http://schemas.microsoft.com/office/powerpoint/2010/main" val="6861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- </a:t>
            </a:r>
            <a:r>
              <a:rPr lang="en-US" b="1" dirty="0" smtClean="0">
                <a:solidFill>
                  <a:srgbClr val="006600"/>
                </a:solidFill>
              </a:rPr>
              <a:t>Representation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Adjacency </a:t>
            </a:r>
            <a:r>
              <a:rPr lang="en-US" dirty="0"/>
              <a:t>Matrix</a:t>
            </a:r>
          </a:p>
          <a:p>
            <a:endParaRPr lang="en-US" dirty="0"/>
          </a:p>
          <a:p>
            <a:r>
              <a:rPr lang="en-US" dirty="0"/>
              <a:t>Adjacency List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8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Representation – </a:t>
            </a:r>
            <a:r>
              <a:rPr lang="en-US" b="1" dirty="0" smtClean="0">
                <a:solidFill>
                  <a:srgbClr val="006600"/>
                </a:solidFill>
              </a:rPr>
              <a:t>Adjacency Matrix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N nodes in graph</a:t>
            </a:r>
          </a:p>
          <a:p>
            <a:r>
              <a:rPr lang="en-US" dirty="0"/>
              <a:t>Use Matrix A[0…N-1][0…N-1]</a:t>
            </a:r>
          </a:p>
          <a:p>
            <a:pPr lvl="1"/>
            <a:r>
              <a:rPr lang="en-US" dirty="0"/>
              <a:t>if vertex i and vertex j are adjacent in graph, A[i][j] = 1,</a:t>
            </a:r>
          </a:p>
          <a:p>
            <a:pPr lvl="1"/>
            <a:r>
              <a:rPr lang="en-US" dirty="0"/>
              <a:t> otherwise A[i][j] = 0</a:t>
            </a:r>
          </a:p>
          <a:p>
            <a:pPr lvl="1"/>
            <a:r>
              <a:rPr lang="en-US" dirty="0"/>
              <a:t>if vertex i has a loop, A[i][i] = 1</a:t>
            </a:r>
          </a:p>
          <a:p>
            <a:pPr lvl="1"/>
            <a:r>
              <a:rPr lang="en-US" dirty="0"/>
              <a:t>if vertex i has no loop, A[i][i] = 0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57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Representation – </a:t>
            </a:r>
            <a:r>
              <a:rPr lang="en-US" b="1" dirty="0" smtClean="0">
                <a:solidFill>
                  <a:srgbClr val="006600"/>
                </a:solidFill>
              </a:rPr>
              <a:t>Adjacency Matrix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425373" y="2164981"/>
            <a:ext cx="2057400" cy="2438400"/>
            <a:chOff x="1425373" y="2164981"/>
            <a:chExt cx="2057400" cy="2438400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auto">
            <a:xfrm>
              <a:off x="1882573" y="2164981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2949373" y="3003181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2263573" y="3993781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425373" y="3231781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1730173" y="2698381"/>
              <a:ext cx="228600" cy="533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882573" y="3765181"/>
              <a:ext cx="381000" cy="381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V="1">
              <a:off x="1958773" y="3384181"/>
              <a:ext cx="990600" cy="152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2415973" y="2622181"/>
              <a:ext cx="60960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H="1">
              <a:off x="2720773" y="3536581"/>
              <a:ext cx="304800" cy="533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5" name="Group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110705"/>
              </p:ext>
            </p:extLst>
          </p:nvPr>
        </p:nvGraphicFramePr>
        <p:xfrm>
          <a:off x="3841380" y="2133607"/>
          <a:ext cx="4953000" cy="2286000"/>
        </p:xfrm>
        <a:graphic>
          <a:graphicData uri="http://schemas.openxmlformats.org/drawingml/2006/table">
            <a:tbl>
              <a:tblPr/>
              <a:tblGrid>
                <a:gridCol w="1176338"/>
                <a:gridCol w="804862"/>
                <a:gridCol w="990600"/>
                <a:gridCol w="990600"/>
                <a:gridCol w="9906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A[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][j]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4506991" y="4562475"/>
            <a:ext cx="4191000" cy="1604962"/>
            <a:chOff x="3429000" y="4567237"/>
            <a:chExt cx="4191000" cy="1604963"/>
          </a:xfrm>
        </p:grpSpPr>
        <p:sp>
          <p:nvSpPr>
            <p:cNvPr id="17" name="Text Box 66"/>
            <p:cNvSpPr txBox="1">
              <a:spLocks noChangeArrowheads="1"/>
            </p:cNvSpPr>
            <p:nvPr/>
          </p:nvSpPr>
          <p:spPr bwMode="auto">
            <a:xfrm>
              <a:off x="3429000" y="5176837"/>
              <a:ext cx="2286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FF3300"/>
                  </a:solidFill>
                  <a:latin typeface="Times New Roman" pitchFamily="18" charset="0"/>
                </a:rPr>
                <a:t> So, Matrix A = </a:t>
              </a:r>
            </a:p>
          </p:txBody>
        </p:sp>
        <p:sp>
          <p:nvSpPr>
            <p:cNvPr id="18" name="AutoShape 67"/>
            <p:cNvSpPr>
              <a:spLocks noChangeArrowheads="1"/>
            </p:cNvSpPr>
            <p:nvPr/>
          </p:nvSpPr>
          <p:spPr bwMode="auto">
            <a:xfrm flipH="1">
              <a:off x="5638800" y="4643437"/>
              <a:ext cx="1981200" cy="1524000"/>
            </a:xfrm>
            <a:prstGeom prst="bracketPair">
              <a:avLst>
                <a:gd name="adj" fmla="val 16667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68"/>
            <p:cNvSpPr txBox="1">
              <a:spLocks noChangeArrowheads="1"/>
            </p:cNvSpPr>
            <p:nvPr/>
          </p:nvSpPr>
          <p:spPr bwMode="auto">
            <a:xfrm>
              <a:off x="5867400" y="4567237"/>
              <a:ext cx="1676400" cy="1604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  <a:latin typeface="Times New Roman" pitchFamily="18" charset="0"/>
                </a:rPr>
                <a:t>0     1     1     0</a:t>
              </a:r>
            </a:p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  <a:latin typeface="Times New Roman" pitchFamily="18" charset="0"/>
                </a:rPr>
                <a:t>1     0     1     1</a:t>
              </a:r>
            </a:p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  <a:latin typeface="Times New Roman" pitchFamily="18" charset="0"/>
                </a:rPr>
                <a:t>1     1     0     1</a:t>
              </a:r>
            </a:p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  <a:latin typeface="Times New Roman" pitchFamily="18" charset="0"/>
                </a:rPr>
                <a:t>0     1     1     0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425373" y="5364956"/>
            <a:ext cx="3081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Undirected Graph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8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049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760166"/>
              </p:ext>
            </p:extLst>
          </p:nvPr>
        </p:nvGraphicFramePr>
        <p:xfrm>
          <a:off x="4056530" y="2277025"/>
          <a:ext cx="4876800" cy="2286000"/>
        </p:xfrm>
        <a:graphic>
          <a:graphicData uri="http://schemas.openxmlformats.org/drawingml/2006/table">
            <a:tbl>
              <a:tblPr/>
              <a:tblGrid>
                <a:gridCol w="1157288"/>
                <a:gridCol w="792162"/>
                <a:gridCol w="977900"/>
                <a:gridCol w="973138"/>
                <a:gridCol w="976312"/>
              </a:tblGrid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A[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][j]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640521" y="2424955"/>
            <a:ext cx="2057400" cy="2438400"/>
            <a:chOff x="762000" y="2514600"/>
            <a:chExt cx="2057400" cy="2438400"/>
          </a:xfrm>
        </p:grpSpPr>
        <p:sp>
          <p:nvSpPr>
            <p:cNvPr id="21545" name="Oval 5"/>
            <p:cNvSpPr>
              <a:spLocks noChangeArrowheads="1"/>
            </p:cNvSpPr>
            <p:nvPr/>
          </p:nvSpPr>
          <p:spPr bwMode="auto">
            <a:xfrm>
              <a:off x="1219200" y="25146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21546" name="Oval 6"/>
            <p:cNvSpPr>
              <a:spLocks noChangeArrowheads="1"/>
            </p:cNvSpPr>
            <p:nvPr/>
          </p:nvSpPr>
          <p:spPr bwMode="auto">
            <a:xfrm>
              <a:off x="2286000" y="33528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21547" name="Oval 7"/>
            <p:cNvSpPr>
              <a:spLocks noChangeArrowheads="1"/>
            </p:cNvSpPr>
            <p:nvPr/>
          </p:nvSpPr>
          <p:spPr bwMode="auto">
            <a:xfrm>
              <a:off x="1600200" y="43434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21548" name="Oval 8"/>
            <p:cNvSpPr>
              <a:spLocks noChangeArrowheads="1"/>
            </p:cNvSpPr>
            <p:nvPr/>
          </p:nvSpPr>
          <p:spPr bwMode="auto">
            <a:xfrm>
              <a:off x="762000" y="35814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21549" name="Line 9"/>
            <p:cNvSpPr>
              <a:spLocks noChangeShapeType="1"/>
            </p:cNvSpPr>
            <p:nvPr/>
          </p:nvSpPr>
          <p:spPr bwMode="auto">
            <a:xfrm flipH="1">
              <a:off x="1066800" y="3048000"/>
              <a:ext cx="2286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0" name="Line 10"/>
            <p:cNvSpPr>
              <a:spLocks noChangeShapeType="1"/>
            </p:cNvSpPr>
            <p:nvPr/>
          </p:nvSpPr>
          <p:spPr bwMode="auto">
            <a:xfrm>
              <a:off x="1219200" y="4114800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1" name="Line 12"/>
            <p:cNvSpPr>
              <a:spLocks noChangeShapeType="1"/>
            </p:cNvSpPr>
            <p:nvPr/>
          </p:nvSpPr>
          <p:spPr bwMode="auto">
            <a:xfrm>
              <a:off x="1752600" y="2971800"/>
              <a:ext cx="609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2" name="Line 13"/>
            <p:cNvSpPr>
              <a:spLocks noChangeShapeType="1"/>
            </p:cNvSpPr>
            <p:nvPr/>
          </p:nvSpPr>
          <p:spPr bwMode="auto">
            <a:xfrm flipH="1">
              <a:off x="2057400" y="3886200"/>
              <a:ext cx="3048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3" name="Line 53"/>
            <p:cNvSpPr>
              <a:spLocks noChangeShapeType="1"/>
            </p:cNvSpPr>
            <p:nvPr/>
          </p:nvSpPr>
          <p:spPr bwMode="auto">
            <a:xfrm>
              <a:off x="1600200" y="3124200"/>
              <a:ext cx="2286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54" name="Group 15"/>
          <p:cNvGrpSpPr>
            <a:grpSpLocks/>
          </p:cNvGrpSpPr>
          <p:nvPr/>
        </p:nvGrpSpPr>
        <p:grpSpPr bwMode="auto">
          <a:xfrm>
            <a:off x="4612345" y="4831557"/>
            <a:ext cx="4191000" cy="1604962"/>
            <a:chOff x="3429000" y="4567237"/>
            <a:chExt cx="4191000" cy="1604963"/>
          </a:xfrm>
        </p:grpSpPr>
        <p:sp>
          <p:nvSpPr>
            <p:cNvPr id="21555" name="Text Box 58"/>
            <p:cNvSpPr txBox="1">
              <a:spLocks noChangeArrowheads="1"/>
            </p:cNvSpPr>
            <p:nvPr/>
          </p:nvSpPr>
          <p:spPr bwMode="auto">
            <a:xfrm>
              <a:off x="3429000" y="5176837"/>
              <a:ext cx="2286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latin typeface="Times New Roman" pitchFamily="18" charset="0"/>
                </a:rPr>
                <a:t> So, Matrix A = </a:t>
              </a:r>
            </a:p>
          </p:txBody>
        </p:sp>
        <p:sp>
          <p:nvSpPr>
            <p:cNvPr id="21556" name="AutoShape 59"/>
            <p:cNvSpPr>
              <a:spLocks noChangeArrowheads="1"/>
            </p:cNvSpPr>
            <p:nvPr/>
          </p:nvSpPr>
          <p:spPr bwMode="auto">
            <a:xfrm flipH="1">
              <a:off x="5638800" y="4643437"/>
              <a:ext cx="1981200" cy="1524000"/>
            </a:xfrm>
            <a:prstGeom prst="bracketPair">
              <a:avLst>
                <a:gd name="adj" fmla="val 16667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1557" name="Text Box 60"/>
            <p:cNvSpPr txBox="1">
              <a:spLocks noChangeArrowheads="1"/>
            </p:cNvSpPr>
            <p:nvPr/>
          </p:nvSpPr>
          <p:spPr bwMode="auto">
            <a:xfrm>
              <a:off x="5867400" y="4567237"/>
              <a:ext cx="1676400" cy="1604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0     1     1     1</a:t>
              </a:r>
            </a:p>
            <a:p>
              <a:pPr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0     0     0     1</a:t>
              </a:r>
            </a:p>
            <a:p>
              <a:pPr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0     0     0     1</a:t>
              </a:r>
            </a:p>
            <a:p>
              <a:pPr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0     0     0     0</a:t>
              </a: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Representation – </a:t>
            </a:r>
            <a:r>
              <a:rPr lang="en-US" b="1" dirty="0" smtClean="0">
                <a:solidFill>
                  <a:srgbClr val="006600"/>
                </a:solidFill>
              </a:rPr>
              <a:t>Adjacency Matrix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5373" y="5364956"/>
            <a:ext cx="3081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Directed Graph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2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87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805968"/>
              </p:ext>
            </p:extLst>
          </p:nvPr>
        </p:nvGraphicFramePr>
        <p:xfrm>
          <a:off x="4253735" y="2218754"/>
          <a:ext cx="4675103" cy="2286000"/>
        </p:xfrm>
        <a:graphic>
          <a:graphicData uri="http://schemas.openxmlformats.org/drawingml/2006/table">
            <a:tbl>
              <a:tblPr/>
              <a:tblGrid>
                <a:gridCol w="1109789"/>
                <a:gridCol w="759979"/>
                <a:gridCol w="935569"/>
                <a:gridCol w="934197"/>
                <a:gridCol w="935569"/>
              </a:tblGrid>
              <a:tr h="443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A[i][j]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43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494753" y="2289990"/>
            <a:ext cx="2057400" cy="2438400"/>
            <a:chOff x="533400" y="2971800"/>
            <a:chExt cx="2057400" cy="2438400"/>
          </a:xfrm>
        </p:grpSpPr>
        <p:sp>
          <p:nvSpPr>
            <p:cNvPr id="22569" name="Oval 53"/>
            <p:cNvSpPr>
              <a:spLocks noChangeArrowheads="1"/>
            </p:cNvSpPr>
            <p:nvPr/>
          </p:nvSpPr>
          <p:spPr bwMode="auto">
            <a:xfrm>
              <a:off x="990600" y="29718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22570" name="Oval 54"/>
            <p:cNvSpPr>
              <a:spLocks noChangeArrowheads="1"/>
            </p:cNvSpPr>
            <p:nvPr/>
          </p:nvSpPr>
          <p:spPr bwMode="auto">
            <a:xfrm>
              <a:off x="2057400" y="38100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22571" name="Oval 55"/>
            <p:cNvSpPr>
              <a:spLocks noChangeArrowheads="1"/>
            </p:cNvSpPr>
            <p:nvPr/>
          </p:nvSpPr>
          <p:spPr bwMode="auto">
            <a:xfrm>
              <a:off x="1371600" y="48006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22572" name="Oval 56"/>
            <p:cNvSpPr>
              <a:spLocks noChangeArrowheads="1"/>
            </p:cNvSpPr>
            <p:nvPr/>
          </p:nvSpPr>
          <p:spPr bwMode="auto">
            <a:xfrm>
              <a:off x="533400" y="40386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22573" name="Line 57"/>
            <p:cNvSpPr>
              <a:spLocks noChangeShapeType="1"/>
            </p:cNvSpPr>
            <p:nvPr/>
          </p:nvSpPr>
          <p:spPr bwMode="auto">
            <a:xfrm flipH="1">
              <a:off x="838200" y="3505200"/>
              <a:ext cx="22860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4" name="Line 58"/>
            <p:cNvSpPr>
              <a:spLocks noChangeShapeType="1"/>
            </p:cNvSpPr>
            <p:nvPr/>
          </p:nvSpPr>
          <p:spPr bwMode="auto">
            <a:xfrm>
              <a:off x="990600" y="4572000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5" name="Line 59"/>
            <p:cNvSpPr>
              <a:spLocks noChangeShapeType="1"/>
            </p:cNvSpPr>
            <p:nvPr/>
          </p:nvSpPr>
          <p:spPr bwMode="auto">
            <a:xfrm>
              <a:off x="1524000" y="3429000"/>
              <a:ext cx="609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6" name="Line 60"/>
            <p:cNvSpPr>
              <a:spLocks noChangeShapeType="1"/>
            </p:cNvSpPr>
            <p:nvPr/>
          </p:nvSpPr>
          <p:spPr bwMode="auto">
            <a:xfrm flipH="1">
              <a:off x="1828800" y="4343400"/>
              <a:ext cx="3048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7" name="Line 61"/>
            <p:cNvSpPr>
              <a:spLocks noChangeShapeType="1"/>
            </p:cNvSpPr>
            <p:nvPr/>
          </p:nvSpPr>
          <p:spPr bwMode="auto">
            <a:xfrm>
              <a:off x="1371600" y="3581400"/>
              <a:ext cx="2286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8" name="Rectangle 62"/>
            <p:cNvSpPr>
              <a:spLocks noChangeArrowheads="1"/>
            </p:cNvSpPr>
            <p:nvPr/>
          </p:nvSpPr>
          <p:spPr bwMode="auto">
            <a:xfrm>
              <a:off x="609600" y="34290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1</a:t>
              </a:r>
              <a:r>
                <a:rPr lang="en-US" sz="2400" dirty="0" smtClean="0">
                  <a:latin typeface="Times New Roman" pitchFamily="18" charset="0"/>
                </a:rPr>
                <a:t>0</a:t>
              </a: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22579" name="Rectangle 63"/>
            <p:cNvSpPr>
              <a:spLocks noChangeArrowheads="1"/>
            </p:cNvSpPr>
            <p:nvPr/>
          </p:nvSpPr>
          <p:spPr bwMode="auto">
            <a:xfrm>
              <a:off x="1676400" y="32766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</a:rPr>
                <a:t>0</a:t>
              </a: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22580" name="Rectangle 64"/>
            <p:cNvSpPr>
              <a:spLocks noChangeArrowheads="1"/>
            </p:cNvSpPr>
            <p:nvPr/>
          </p:nvSpPr>
          <p:spPr bwMode="auto">
            <a:xfrm>
              <a:off x="1447800" y="38862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22581" name="Rectangle 65"/>
            <p:cNvSpPr>
              <a:spLocks noChangeArrowheads="1"/>
            </p:cNvSpPr>
            <p:nvPr/>
          </p:nvSpPr>
          <p:spPr bwMode="auto">
            <a:xfrm>
              <a:off x="838200" y="47244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>
                  <a:latin typeface="Times New Roman" pitchFamily="18" charset="0"/>
                </a:rPr>
                <a:t>4</a:t>
              </a: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22582" name="Rectangle 66"/>
            <p:cNvSpPr>
              <a:spLocks noChangeArrowheads="1"/>
            </p:cNvSpPr>
            <p:nvPr/>
          </p:nvSpPr>
          <p:spPr bwMode="auto">
            <a:xfrm>
              <a:off x="1981200" y="44958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>
                  <a:latin typeface="Times New Roman" pitchFamily="18" charset="0"/>
                </a:rPr>
                <a:t>5</a:t>
              </a:r>
              <a:endParaRPr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22583" name="Group 20"/>
          <p:cNvGrpSpPr>
            <a:grpSpLocks/>
          </p:cNvGrpSpPr>
          <p:nvPr/>
        </p:nvGrpSpPr>
        <p:grpSpPr bwMode="auto">
          <a:xfrm>
            <a:off x="4253734" y="4746528"/>
            <a:ext cx="4495800" cy="1604962"/>
            <a:chOff x="3429000" y="4567237"/>
            <a:chExt cx="4495800" cy="1604963"/>
          </a:xfrm>
        </p:grpSpPr>
        <p:sp>
          <p:nvSpPr>
            <p:cNvPr id="22584" name="Text Box 72"/>
            <p:cNvSpPr txBox="1">
              <a:spLocks noChangeArrowheads="1"/>
            </p:cNvSpPr>
            <p:nvPr/>
          </p:nvSpPr>
          <p:spPr bwMode="auto">
            <a:xfrm>
              <a:off x="3429000" y="5176837"/>
              <a:ext cx="2286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 So, Matrix A = </a:t>
              </a:r>
            </a:p>
          </p:txBody>
        </p:sp>
        <p:sp>
          <p:nvSpPr>
            <p:cNvPr id="22585" name="AutoShape 73"/>
            <p:cNvSpPr>
              <a:spLocks noChangeArrowheads="1"/>
            </p:cNvSpPr>
            <p:nvPr/>
          </p:nvSpPr>
          <p:spPr bwMode="auto">
            <a:xfrm flipH="1">
              <a:off x="5638800" y="4643437"/>
              <a:ext cx="2286000" cy="1524000"/>
            </a:xfrm>
            <a:prstGeom prst="bracketPair">
              <a:avLst>
                <a:gd name="adj" fmla="val 16667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6" name="Text Box 74"/>
            <p:cNvSpPr txBox="1">
              <a:spLocks noChangeArrowheads="1"/>
            </p:cNvSpPr>
            <p:nvPr/>
          </p:nvSpPr>
          <p:spPr bwMode="auto">
            <a:xfrm>
              <a:off x="5867400" y="4567237"/>
              <a:ext cx="1981200" cy="1604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 0     20     10     1</a:t>
              </a:r>
            </a:p>
            <a:p>
              <a:pPr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20     0       0      5</a:t>
              </a:r>
            </a:p>
            <a:p>
              <a:pPr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10     0       0      4</a:t>
              </a:r>
            </a:p>
            <a:p>
              <a:pPr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 1      5       4      0</a:t>
              </a:r>
            </a:p>
          </p:txBody>
        </p:sp>
      </p:grp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Representation – </a:t>
            </a:r>
            <a:r>
              <a:rPr lang="en-US" b="1" dirty="0" smtClean="0">
                <a:solidFill>
                  <a:srgbClr val="006600"/>
                </a:solidFill>
              </a:rPr>
              <a:t>Adjacency Matrix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5373" y="5364956"/>
            <a:ext cx="3081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Weighted Graph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58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Representation – </a:t>
            </a:r>
            <a:r>
              <a:rPr lang="en-US" b="1" dirty="0">
                <a:solidFill>
                  <a:srgbClr val="006600"/>
                </a:solidFill>
              </a:rPr>
              <a:t>Adjacency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Undirected graph</a:t>
            </a:r>
          </a:p>
          <a:p>
            <a:pPr lvl="1"/>
            <a:r>
              <a:rPr lang="en-US" dirty="0"/>
              <a:t>adjacency matrix is symmetric</a:t>
            </a:r>
          </a:p>
          <a:p>
            <a:pPr lvl="1"/>
            <a:r>
              <a:rPr lang="en-US" dirty="0"/>
              <a:t>A[i][j]=A[j][i]</a:t>
            </a:r>
          </a:p>
          <a:p>
            <a:endParaRPr lang="en-US" dirty="0"/>
          </a:p>
          <a:p>
            <a:r>
              <a:rPr lang="en-US" dirty="0"/>
              <a:t>Directed graph</a:t>
            </a:r>
          </a:p>
          <a:p>
            <a:pPr lvl="1"/>
            <a:r>
              <a:rPr lang="en-US" dirty="0"/>
              <a:t>adjacency matrix may not be symmetric</a:t>
            </a:r>
          </a:p>
          <a:p>
            <a:pPr lvl="1"/>
            <a:r>
              <a:rPr lang="en-US" dirty="0"/>
              <a:t>A[i][j]</a:t>
            </a:r>
            <a:r>
              <a:rPr lang="en-US" dirty="0">
                <a:sym typeface="Symbol" pitchFamily="18" charset="2"/>
              </a:rPr>
              <a:t></a:t>
            </a:r>
            <a:r>
              <a:rPr lang="en-US" dirty="0"/>
              <a:t>A[j][i]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062" y="5190608"/>
            <a:ext cx="2198427" cy="11015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062" y="2349963"/>
            <a:ext cx="2383424" cy="117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75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Representation – </a:t>
            </a:r>
            <a:r>
              <a:rPr lang="en-US" b="1" dirty="0" smtClean="0">
                <a:solidFill>
                  <a:srgbClr val="006600"/>
                </a:solidFill>
              </a:rPr>
              <a:t>Adjacency List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>
                <a:solidFill>
                  <a:srgbClr val="0000FF"/>
                </a:solidFill>
              </a:rPr>
              <a:t>array of lists</a:t>
            </a:r>
          </a:p>
          <a:p>
            <a:r>
              <a:rPr lang="en-US" dirty="0" smtClean="0"/>
              <a:t>The </a:t>
            </a:r>
            <a:r>
              <a:rPr lang="en-US" b="1" dirty="0" err="1">
                <a:solidFill>
                  <a:srgbClr val="006600"/>
                </a:solidFill>
              </a:rPr>
              <a:t>i</a:t>
            </a:r>
            <a:r>
              <a:rPr lang="en-US" b="1" i="1" dirty="0" err="1">
                <a:solidFill>
                  <a:srgbClr val="006600"/>
                </a:solidFill>
              </a:rPr>
              <a:t>th</a:t>
            </a:r>
            <a:r>
              <a:rPr lang="en-US" dirty="0"/>
              <a:t> element of the array is </a:t>
            </a:r>
            <a:r>
              <a:rPr lang="en-US" dirty="0">
                <a:solidFill>
                  <a:srgbClr val="0000FF"/>
                </a:solidFill>
              </a:rPr>
              <a:t>a list </a:t>
            </a:r>
            <a:r>
              <a:rPr lang="en-US" dirty="0"/>
              <a:t>of vertices that </a:t>
            </a:r>
            <a:r>
              <a:rPr lang="en-US" dirty="0">
                <a:solidFill>
                  <a:srgbClr val="0000FF"/>
                </a:solidFill>
              </a:rPr>
              <a:t>connect to vertex 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1631576" y="3886200"/>
            <a:ext cx="2057400" cy="2438400"/>
            <a:chOff x="1143000" y="3276600"/>
            <a:chExt cx="2057400" cy="2438400"/>
          </a:xfrm>
        </p:grpSpPr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1600200" y="32766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2667000" y="41148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981200" y="51054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1143000" y="4343400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H="1">
              <a:off x="1447800" y="3810000"/>
              <a:ext cx="2286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1600200" y="4876800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2133600" y="3733800"/>
              <a:ext cx="609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H="1">
              <a:off x="2438400" y="4648200"/>
              <a:ext cx="3048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1981200" y="3886200"/>
              <a:ext cx="2286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47"/>
          <p:cNvGrpSpPr>
            <a:grpSpLocks/>
          </p:cNvGrpSpPr>
          <p:nvPr/>
        </p:nvGrpSpPr>
        <p:grpSpPr bwMode="auto">
          <a:xfrm>
            <a:off x="4038600" y="3827908"/>
            <a:ext cx="4648200" cy="2438400"/>
            <a:chOff x="4038600" y="2895600"/>
            <a:chExt cx="4648200" cy="2438400"/>
          </a:xfrm>
        </p:grpSpPr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7239000" y="3200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" name="Group 14"/>
            <p:cNvGrpSpPr>
              <a:grpSpLocks/>
            </p:cNvGrpSpPr>
            <p:nvPr/>
          </p:nvGrpSpPr>
          <p:grpSpPr bwMode="auto">
            <a:xfrm>
              <a:off x="4038600" y="2895600"/>
              <a:ext cx="4648200" cy="2438400"/>
              <a:chOff x="2112" y="1488"/>
              <a:chExt cx="2928" cy="1536"/>
            </a:xfrm>
          </p:grpSpPr>
          <p:sp>
            <p:nvSpPr>
              <p:cNvPr id="18" name="Rectangle 15"/>
              <p:cNvSpPr>
                <a:spLocks noChangeArrowheads="1"/>
              </p:cNvSpPr>
              <p:nvPr/>
            </p:nvSpPr>
            <p:spPr bwMode="auto">
              <a:xfrm>
                <a:off x="2400" y="1488"/>
                <a:ext cx="288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2400" y="1872"/>
                <a:ext cx="288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2400" y="2256"/>
                <a:ext cx="288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18"/>
              <p:cNvSpPr>
                <a:spLocks noChangeArrowheads="1"/>
              </p:cNvSpPr>
              <p:nvPr/>
            </p:nvSpPr>
            <p:spPr bwMode="auto">
              <a:xfrm>
                <a:off x="2400" y="2640"/>
                <a:ext cx="288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19"/>
              <p:cNvSpPr>
                <a:spLocks noChangeShapeType="1"/>
              </p:cNvSpPr>
              <p:nvPr/>
            </p:nvSpPr>
            <p:spPr bwMode="auto">
              <a:xfrm flipH="1">
                <a:off x="2400" y="2640"/>
                <a:ext cx="288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Rectangle 20"/>
              <p:cNvSpPr>
                <a:spLocks noChangeArrowheads="1"/>
              </p:cNvSpPr>
              <p:nvPr/>
            </p:nvSpPr>
            <p:spPr bwMode="auto">
              <a:xfrm>
                <a:off x="2112" y="1488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>
                    <a:latin typeface="Times New Roman" pitchFamily="18" charset="0"/>
                  </a:rPr>
                  <a:t>0</a:t>
                </a:r>
              </a:p>
            </p:txBody>
          </p:sp>
          <p:sp>
            <p:nvSpPr>
              <p:cNvPr id="24" name="Rectangle 21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25" name="Rectangle 22"/>
              <p:cNvSpPr>
                <a:spLocks noChangeArrowheads="1"/>
              </p:cNvSpPr>
              <p:nvPr/>
            </p:nvSpPr>
            <p:spPr bwMode="auto">
              <a:xfrm>
                <a:off x="2112" y="2256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26" name="Rectangle 23"/>
              <p:cNvSpPr>
                <a:spLocks noChangeArrowheads="1"/>
              </p:cNvSpPr>
              <p:nvPr/>
            </p:nvSpPr>
            <p:spPr bwMode="auto">
              <a:xfrm>
                <a:off x="2112" y="2640"/>
                <a:ext cx="28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>
                    <a:latin typeface="Times New Roman" pitchFamily="18" charset="0"/>
                  </a:rPr>
                  <a:t>3</a:t>
                </a:r>
              </a:p>
            </p:txBody>
          </p:sp>
          <p:grpSp>
            <p:nvGrpSpPr>
              <p:cNvPr id="27" name="Group 24"/>
              <p:cNvGrpSpPr>
                <a:grpSpLocks/>
              </p:cNvGrpSpPr>
              <p:nvPr/>
            </p:nvGrpSpPr>
            <p:grpSpPr bwMode="auto">
              <a:xfrm>
                <a:off x="3024" y="1536"/>
                <a:ext cx="480" cy="288"/>
                <a:chOff x="3024" y="1488"/>
                <a:chExt cx="480" cy="384"/>
              </a:xfrm>
            </p:grpSpPr>
            <p:sp>
              <p:nvSpPr>
                <p:cNvPr id="47" name="Rectangle 25"/>
                <p:cNvSpPr>
                  <a:spLocks noChangeArrowheads="1"/>
                </p:cNvSpPr>
                <p:nvPr/>
              </p:nvSpPr>
              <p:spPr bwMode="auto">
                <a:xfrm>
                  <a:off x="302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400">
                      <a:latin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48" name="Rectangle 26"/>
                <p:cNvSpPr>
                  <a:spLocks noChangeArrowheads="1"/>
                </p:cNvSpPr>
                <p:nvPr/>
              </p:nvSpPr>
              <p:spPr bwMode="auto">
                <a:xfrm>
                  <a:off x="326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28" name="Group 27"/>
              <p:cNvGrpSpPr>
                <a:grpSpLocks/>
              </p:cNvGrpSpPr>
              <p:nvPr/>
            </p:nvGrpSpPr>
            <p:grpSpPr bwMode="auto">
              <a:xfrm>
                <a:off x="3792" y="1536"/>
                <a:ext cx="480" cy="288"/>
                <a:chOff x="3024" y="1488"/>
                <a:chExt cx="480" cy="384"/>
              </a:xfrm>
            </p:grpSpPr>
            <p:sp>
              <p:nvSpPr>
                <p:cNvPr id="45" name="Rectangle 28"/>
                <p:cNvSpPr>
                  <a:spLocks noChangeArrowheads="1"/>
                </p:cNvSpPr>
                <p:nvPr/>
              </p:nvSpPr>
              <p:spPr bwMode="auto">
                <a:xfrm>
                  <a:off x="302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400">
                      <a:latin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46" name="Rectangle 29"/>
                <p:cNvSpPr>
                  <a:spLocks noChangeArrowheads="1"/>
                </p:cNvSpPr>
                <p:nvPr/>
              </p:nvSpPr>
              <p:spPr bwMode="auto">
                <a:xfrm>
                  <a:off x="326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29" name="Group 30"/>
              <p:cNvGrpSpPr>
                <a:grpSpLocks/>
              </p:cNvGrpSpPr>
              <p:nvPr/>
            </p:nvGrpSpPr>
            <p:grpSpPr bwMode="auto">
              <a:xfrm>
                <a:off x="4560" y="1536"/>
                <a:ext cx="480" cy="288"/>
                <a:chOff x="3024" y="1488"/>
                <a:chExt cx="480" cy="384"/>
              </a:xfrm>
            </p:grpSpPr>
            <p:sp>
              <p:nvSpPr>
                <p:cNvPr id="43" name="Rectangle 31"/>
                <p:cNvSpPr>
                  <a:spLocks noChangeArrowheads="1"/>
                </p:cNvSpPr>
                <p:nvPr/>
              </p:nvSpPr>
              <p:spPr bwMode="auto">
                <a:xfrm>
                  <a:off x="302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400">
                      <a:latin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44" name="Rectangle 32"/>
                <p:cNvSpPr>
                  <a:spLocks noChangeArrowheads="1"/>
                </p:cNvSpPr>
                <p:nvPr/>
              </p:nvSpPr>
              <p:spPr bwMode="auto">
                <a:xfrm>
                  <a:off x="326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0" name="Group 33"/>
              <p:cNvGrpSpPr>
                <a:grpSpLocks/>
              </p:cNvGrpSpPr>
              <p:nvPr/>
            </p:nvGrpSpPr>
            <p:grpSpPr bwMode="auto">
              <a:xfrm>
                <a:off x="3024" y="1920"/>
                <a:ext cx="480" cy="288"/>
                <a:chOff x="3024" y="1488"/>
                <a:chExt cx="480" cy="384"/>
              </a:xfrm>
            </p:grpSpPr>
            <p:sp>
              <p:nvSpPr>
                <p:cNvPr id="41" name="Rectangle 34"/>
                <p:cNvSpPr>
                  <a:spLocks noChangeArrowheads="1"/>
                </p:cNvSpPr>
                <p:nvPr/>
              </p:nvSpPr>
              <p:spPr bwMode="auto">
                <a:xfrm>
                  <a:off x="302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400">
                      <a:latin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42" name="Rectangle 35"/>
                <p:cNvSpPr>
                  <a:spLocks noChangeArrowheads="1"/>
                </p:cNvSpPr>
                <p:nvPr/>
              </p:nvSpPr>
              <p:spPr bwMode="auto">
                <a:xfrm>
                  <a:off x="326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1" name="Group 36"/>
              <p:cNvGrpSpPr>
                <a:grpSpLocks/>
              </p:cNvGrpSpPr>
              <p:nvPr/>
            </p:nvGrpSpPr>
            <p:grpSpPr bwMode="auto">
              <a:xfrm>
                <a:off x="3024" y="2304"/>
                <a:ext cx="480" cy="288"/>
                <a:chOff x="3024" y="1488"/>
                <a:chExt cx="480" cy="384"/>
              </a:xfrm>
            </p:grpSpPr>
            <p:sp>
              <p:nvSpPr>
                <p:cNvPr id="39" name="Rectangle 37"/>
                <p:cNvSpPr>
                  <a:spLocks noChangeArrowheads="1"/>
                </p:cNvSpPr>
                <p:nvPr/>
              </p:nvSpPr>
              <p:spPr bwMode="auto">
                <a:xfrm>
                  <a:off x="302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400">
                      <a:latin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40" name="Rectangle 38"/>
                <p:cNvSpPr>
                  <a:spLocks noChangeArrowheads="1"/>
                </p:cNvSpPr>
                <p:nvPr/>
              </p:nvSpPr>
              <p:spPr bwMode="auto">
                <a:xfrm>
                  <a:off x="3264" y="1488"/>
                  <a:ext cx="240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32" name="Line 39"/>
              <p:cNvSpPr>
                <a:spLocks noChangeShapeType="1"/>
              </p:cNvSpPr>
              <p:nvPr/>
            </p:nvSpPr>
            <p:spPr bwMode="auto">
              <a:xfrm flipH="1">
                <a:off x="3264" y="1920"/>
                <a:ext cx="24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40"/>
              <p:cNvSpPr>
                <a:spLocks noChangeShapeType="1"/>
              </p:cNvSpPr>
              <p:nvPr/>
            </p:nvSpPr>
            <p:spPr bwMode="auto">
              <a:xfrm flipH="1">
                <a:off x="3264" y="2304"/>
                <a:ext cx="24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41"/>
              <p:cNvSpPr>
                <a:spLocks noChangeShapeType="1"/>
              </p:cNvSpPr>
              <p:nvPr/>
            </p:nvSpPr>
            <p:spPr bwMode="auto">
              <a:xfrm flipH="1">
                <a:off x="4800" y="1536"/>
                <a:ext cx="24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42"/>
              <p:cNvSpPr>
                <a:spLocks noChangeShapeType="1"/>
              </p:cNvSpPr>
              <p:nvPr/>
            </p:nvSpPr>
            <p:spPr bwMode="auto">
              <a:xfrm>
                <a:off x="2544" y="1680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43"/>
              <p:cNvSpPr>
                <a:spLocks noChangeShapeType="1"/>
              </p:cNvSpPr>
              <p:nvPr/>
            </p:nvSpPr>
            <p:spPr bwMode="auto">
              <a:xfrm>
                <a:off x="3360" y="1680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44"/>
              <p:cNvSpPr>
                <a:spLocks noChangeShapeType="1"/>
              </p:cNvSpPr>
              <p:nvPr/>
            </p:nvSpPr>
            <p:spPr bwMode="auto">
              <a:xfrm>
                <a:off x="2544" y="2064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45"/>
              <p:cNvSpPr>
                <a:spLocks noChangeShapeType="1"/>
              </p:cNvSpPr>
              <p:nvPr/>
            </p:nvSpPr>
            <p:spPr bwMode="auto">
              <a:xfrm>
                <a:off x="2544" y="2448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9" name="TextBox 48"/>
          <p:cNvSpPr txBox="1"/>
          <p:nvPr/>
        </p:nvSpPr>
        <p:spPr>
          <a:xfrm>
            <a:off x="4063247" y="6302189"/>
            <a:ext cx="2308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Directed Graph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00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Representation – </a:t>
            </a:r>
            <a:r>
              <a:rPr lang="en-US" b="1" dirty="0" smtClean="0">
                <a:solidFill>
                  <a:srgbClr val="006600"/>
                </a:solidFill>
              </a:rPr>
              <a:t>Adjacency List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>
                <a:solidFill>
                  <a:srgbClr val="0000FF"/>
                </a:solidFill>
              </a:rPr>
              <a:t>array of lists</a:t>
            </a:r>
          </a:p>
          <a:p>
            <a:r>
              <a:rPr lang="en-US" dirty="0"/>
              <a:t>The </a:t>
            </a:r>
            <a:r>
              <a:rPr lang="en-US" b="1" dirty="0" err="1">
                <a:solidFill>
                  <a:srgbClr val="006600"/>
                </a:solidFill>
              </a:rPr>
              <a:t>i</a:t>
            </a:r>
            <a:r>
              <a:rPr lang="en-US" b="1" i="1" dirty="0" err="1">
                <a:solidFill>
                  <a:srgbClr val="006600"/>
                </a:solidFill>
              </a:rPr>
              <a:t>th</a:t>
            </a:r>
            <a:r>
              <a:rPr lang="en-US" dirty="0"/>
              <a:t> element of the array is </a:t>
            </a:r>
            <a:r>
              <a:rPr lang="en-US" dirty="0">
                <a:solidFill>
                  <a:srgbClr val="0000FF"/>
                </a:solidFill>
              </a:rPr>
              <a:t>a list </a:t>
            </a:r>
            <a:r>
              <a:rPr lang="en-US" dirty="0"/>
              <a:t>of vertices that </a:t>
            </a:r>
            <a:r>
              <a:rPr lang="en-US" dirty="0">
                <a:solidFill>
                  <a:srgbClr val="0000FF"/>
                </a:solidFill>
              </a:rPr>
              <a:t>connect to vertex 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841367" y="6302189"/>
            <a:ext cx="265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Undirected Graph</a:t>
            </a:r>
            <a:endParaRPr lang="en-US" sz="2400" b="1" dirty="0">
              <a:solidFill>
                <a:srgbClr val="0000FF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1322276" y="3738262"/>
            <a:ext cx="1851220" cy="2245665"/>
            <a:chOff x="1393992" y="3545528"/>
            <a:chExt cx="2057400" cy="2438400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1851192" y="3545528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51" name="Oval 6"/>
            <p:cNvSpPr>
              <a:spLocks noChangeArrowheads="1"/>
            </p:cNvSpPr>
            <p:nvPr/>
          </p:nvSpPr>
          <p:spPr bwMode="auto">
            <a:xfrm>
              <a:off x="2917992" y="4383728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52" name="Oval 7"/>
            <p:cNvSpPr>
              <a:spLocks noChangeArrowheads="1"/>
            </p:cNvSpPr>
            <p:nvPr/>
          </p:nvSpPr>
          <p:spPr bwMode="auto">
            <a:xfrm>
              <a:off x="2232192" y="5374328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53" name="Oval 8"/>
            <p:cNvSpPr>
              <a:spLocks noChangeArrowheads="1"/>
            </p:cNvSpPr>
            <p:nvPr/>
          </p:nvSpPr>
          <p:spPr bwMode="auto">
            <a:xfrm>
              <a:off x="1393992" y="4612328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54" name="Line 9"/>
            <p:cNvSpPr>
              <a:spLocks noChangeShapeType="1"/>
            </p:cNvSpPr>
            <p:nvPr/>
          </p:nvSpPr>
          <p:spPr bwMode="auto">
            <a:xfrm flipH="1">
              <a:off x="1698792" y="4078928"/>
              <a:ext cx="22860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10"/>
            <p:cNvSpPr>
              <a:spLocks noChangeShapeType="1"/>
            </p:cNvSpPr>
            <p:nvPr/>
          </p:nvSpPr>
          <p:spPr bwMode="auto">
            <a:xfrm>
              <a:off x="1851192" y="5145728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11"/>
            <p:cNvSpPr>
              <a:spLocks noChangeShapeType="1"/>
            </p:cNvSpPr>
            <p:nvPr/>
          </p:nvSpPr>
          <p:spPr bwMode="auto">
            <a:xfrm>
              <a:off x="2384592" y="4002728"/>
              <a:ext cx="609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12"/>
            <p:cNvSpPr>
              <a:spLocks noChangeShapeType="1"/>
            </p:cNvSpPr>
            <p:nvPr/>
          </p:nvSpPr>
          <p:spPr bwMode="auto">
            <a:xfrm flipH="1">
              <a:off x="2689392" y="4917128"/>
              <a:ext cx="3048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13"/>
            <p:cNvSpPr>
              <a:spLocks noChangeShapeType="1"/>
            </p:cNvSpPr>
            <p:nvPr/>
          </p:nvSpPr>
          <p:spPr bwMode="auto">
            <a:xfrm>
              <a:off x="2232192" y="4155128"/>
              <a:ext cx="2286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155567" y="3662063"/>
            <a:ext cx="4661673" cy="2438400"/>
            <a:chOff x="3263141" y="3662063"/>
            <a:chExt cx="4661673" cy="2438400"/>
          </a:xfrm>
        </p:grpSpPr>
        <p:sp>
          <p:nvSpPr>
            <p:cNvPr id="65" name="Rectangle 20"/>
            <p:cNvSpPr>
              <a:spLocks noChangeArrowheads="1"/>
            </p:cNvSpPr>
            <p:nvPr/>
          </p:nvSpPr>
          <p:spPr bwMode="auto">
            <a:xfrm>
              <a:off x="3720341" y="3662063"/>
              <a:ext cx="4572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Rectangle 21"/>
            <p:cNvSpPr>
              <a:spLocks noChangeArrowheads="1"/>
            </p:cNvSpPr>
            <p:nvPr/>
          </p:nvSpPr>
          <p:spPr bwMode="auto">
            <a:xfrm>
              <a:off x="3720341" y="4271663"/>
              <a:ext cx="4572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22"/>
            <p:cNvSpPr>
              <a:spLocks noChangeArrowheads="1"/>
            </p:cNvSpPr>
            <p:nvPr/>
          </p:nvSpPr>
          <p:spPr bwMode="auto">
            <a:xfrm>
              <a:off x="3720341" y="4881263"/>
              <a:ext cx="4572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23"/>
            <p:cNvSpPr>
              <a:spLocks noChangeArrowheads="1"/>
            </p:cNvSpPr>
            <p:nvPr/>
          </p:nvSpPr>
          <p:spPr bwMode="auto">
            <a:xfrm>
              <a:off x="3720341" y="5490863"/>
              <a:ext cx="4572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Rectangle 25"/>
            <p:cNvSpPr>
              <a:spLocks noChangeArrowheads="1"/>
            </p:cNvSpPr>
            <p:nvPr/>
          </p:nvSpPr>
          <p:spPr bwMode="auto">
            <a:xfrm>
              <a:off x="3263141" y="3662063"/>
              <a:ext cx="457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70" name="Rectangle 26"/>
            <p:cNvSpPr>
              <a:spLocks noChangeArrowheads="1"/>
            </p:cNvSpPr>
            <p:nvPr/>
          </p:nvSpPr>
          <p:spPr bwMode="auto">
            <a:xfrm>
              <a:off x="3263141" y="4271663"/>
              <a:ext cx="457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1" name="Rectangle 27"/>
            <p:cNvSpPr>
              <a:spLocks noChangeArrowheads="1"/>
            </p:cNvSpPr>
            <p:nvPr/>
          </p:nvSpPr>
          <p:spPr bwMode="auto">
            <a:xfrm>
              <a:off x="3263141" y="4881263"/>
              <a:ext cx="457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2" name="Rectangle 28"/>
            <p:cNvSpPr>
              <a:spLocks noChangeArrowheads="1"/>
            </p:cNvSpPr>
            <p:nvPr/>
          </p:nvSpPr>
          <p:spPr bwMode="auto">
            <a:xfrm>
              <a:off x="3263141" y="5490863"/>
              <a:ext cx="457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45585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5" name="Rectangle 34"/>
            <p:cNvSpPr>
              <a:spLocks noChangeArrowheads="1"/>
            </p:cNvSpPr>
            <p:nvPr/>
          </p:nvSpPr>
          <p:spPr bwMode="auto">
            <a:xfrm>
              <a:off x="4926103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6" name="Line 44"/>
            <p:cNvSpPr>
              <a:spLocks noChangeShapeType="1"/>
            </p:cNvSpPr>
            <p:nvPr/>
          </p:nvSpPr>
          <p:spPr bwMode="auto">
            <a:xfrm flipH="1">
              <a:off x="7543814" y="3738263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47"/>
            <p:cNvSpPr>
              <a:spLocks noChangeShapeType="1"/>
            </p:cNvSpPr>
            <p:nvPr/>
          </p:nvSpPr>
          <p:spPr bwMode="auto">
            <a:xfrm>
              <a:off x="3948941" y="396686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48"/>
            <p:cNvSpPr>
              <a:spLocks noChangeShapeType="1"/>
            </p:cNvSpPr>
            <p:nvPr/>
          </p:nvSpPr>
          <p:spPr bwMode="auto">
            <a:xfrm>
              <a:off x="5172632" y="39668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49"/>
            <p:cNvSpPr>
              <a:spLocks noChangeShapeType="1"/>
            </p:cNvSpPr>
            <p:nvPr/>
          </p:nvSpPr>
          <p:spPr bwMode="auto">
            <a:xfrm>
              <a:off x="3948941" y="457646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50"/>
            <p:cNvSpPr>
              <a:spLocks noChangeShapeType="1"/>
            </p:cNvSpPr>
            <p:nvPr/>
          </p:nvSpPr>
          <p:spPr bwMode="auto">
            <a:xfrm>
              <a:off x="3948941" y="518606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Rectangle 51"/>
            <p:cNvSpPr>
              <a:spLocks noChangeArrowheads="1"/>
            </p:cNvSpPr>
            <p:nvPr/>
          </p:nvSpPr>
          <p:spPr bwMode="auto">
            <a:xfrm>
              <a:off x="5858432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83" name="Rectangle 53"/>
            <p:cNvSpPr>
              <a:spLocks noChangeArrowheads="1"/>
            </p:cNvSpPr>
            <p:nvPr/>
          </p:nvSpPr>
          <p:spPr bwMode="auto">
            <a:xfrm>
              <a:off x="6243923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4" name="Line 54"/>
            <p:cNvSpPr>
              <a:spLocks noChangeShapeType="1"/>
            </p:cNvSpPr>
            <p:nvPr/>
          </p:nvSpPr>
          <p:spPr bwMode="auto">
            <a:xfrm>
              <a:off x="6472523" y="39668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Rectangle 55"/>
            <p:cNvSpPr>
              <a:spLocks noChangeArrowheads="1"/>
            </p:cNvSpPr>
            <p:nvPr/>
          </p:nvSpPr>
          <p:spPr bwMode="auto">
            <a:xfrm>
              <a:off x="7158323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87" name="Rectangle 57"/>
            <p:cNvSpPr>
              <a:spLocks noChangeArrowheads="1"/>
            </p:cNvSpPr>
            <p:nvPr/>
          </p:nvSpPr>
          <p:spPr bwMode="auto">
            <a:xfrm>
              <a:off x="7543814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8" name="Rectangle 59"/>
            <p:cNvSpPr>
              <a:spLocks noChangeArrowheads="1"/>
            </p:cNvSpPr>
            <p:nvPr/>
          </p:nvSpPr>
          <p:spPr bwMode="auto">
            <a:xfrm>
              <a:off x="4558541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0" name="Rectangle 61"/>
            <p:cNvSpPr>
              <a:spLocks noChangeArrowheads="1"/>
            </p:cNvSpPr>
            <p:nvPr/>
          </p:nvSpPr>
          <p:spPr bwMode="auto">
            <a:xfrm>
              <a:off x="4926103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1" name="Line 62"/>
            <p:cNvSpPr>
              <a:spLocks noChangeShapeType="1"/>
            </p:cNvSpPr>
            <p:nvPr/>
          </p:nvSpPr>
          <p:spPr bwMode="auto">
            <a:xfrm>
              <a:off x="5154703" y="45764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Rectangle 63"/>
            <p:cNvSpPr>
              <a:spLocks noChangeArrowheads="1"/>
            </p:cNvSpPr>
            <p:nvPr/>
          </p:nvSpPr>
          <p:spPr bwMode="auto">
            <a:xfrm>
              <a:off x="5840503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4" name="Rectangle 65"/>
            <p:cNvSpPr>
              <a:spLocks noChangeArrowheads="1"/>
            </p:cNvSpPr>
            <p:nvPr/>
          </p:nvSpPr>
          <p:spPr bwMode="auto">
            <a:xfrm>
              <a:off x="6225994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5" name="Line 67"/>
            <p:cNvSpPr>
              <a:spLocks noChangeShapeType="1"/>
            </p:cNvSpPr>
            <p:nvPr/>
          </p:nvSpPr>
          <p:spPr bwMode="auto">
            <a:xfrm flipH="1">
              <a:off x="6225994" y="4347863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Rectangle 68"/>
            <p:cNvSpPr>
              <a:spLocks noChangeArrowheads="1"/>
            </p:cNvSpPr>
            <p:nvPr/>
          </p:nvSpPr>
          <p:spPr bwMode="auto">
            <a:xfrm>
              <a:off x="4558541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8" name="Rectangle 70"/>
            <p:cNvSpPr>
              <a:spLocks noChangeArrowheads="1"/>
            </p:cNvSpPr>
            <p:nvPr/>
          </p:nvSpPr>
          <p:spPr bwMode="auto">
            <a:xfrm>
              <a:off x="4926103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9" name="Line 71"/>
            <p:cNvSpPr>
              <a:spLocks noChangeShapeType="1"/>
            </p:cNvSpPr>
            <p:nvPr/>
          </p:nvSpPr>
          <p:spPr bwMode="auto">
            <a:xfrm>
              <a:off x="5154703" y="51860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Rectangle 72"/>
            <p:cNvSpPr>
              <a:spLocks noChangeArrowheads="1"/>
            </p:cNvSpPr>
            <p:nvPr/>
          </p:nvSpPr>
          <p:spPr bwMode="auto">
            <a:xfrm>
              <a:off x="5840503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102" name="Rectangle 74"/>
            <p:cNvSpPr>
              <a:spLocks noChangeArrowheads="1"/>
            </p:cNvSpPr>
            <p:nvPr/>
          </p:nvSpPr>
          <p:spPr bwMode="auto">
            <a:xfrm>
              <a:off x="6225994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" name="Rectangle 76"/>
            <p:cNvSpPr>
              <a:spLocks noChangeArrowheads="1"/>
            </p:cNvSpPr>
            <p:nvPr/>
          </p:nvSpPr>
          <p:spPr bwMode="auto">
            <a:xfrm>
              <a:off x="45585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05" name="Rectangle 78"/>
            <p:cNvSpPr>
              <a:spLocks noChangeArrowheads="1"/>
            </p:cNvSpPr>
            <p:nvPr/>
          </p:nvSpPr>
          <p:spPr bwMode="auto">
            <a:xfrm>
              <a:off x="4926103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6" name="Line 79"/>
            <p:cNvSpPr>
              <a:spLocks noChangeShapeType="1"/>
            </p:cNvSpPr>
            <p:nvPr/>
          </p:nvSpPr>
          <p:spPr bwMode="auto">
            <a:xfrm>
              <a:off x="5154703" y="57956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Rectangle 80"/>
            <p:cNvSpPr>
              <a:spLocks noChangeArrowheads="1"/>
            </p:cNvSpPr>
            <p:nvPr/>
          </p:nvSpPr>
          <p:spPr bwMode="auto">
            <a:xfrm>
              <a:off x="5840503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09" name="Rectangle 82"/>
            <p:cNvSpPr>
              <a:spLocks noChangeArrowheads="1"/>
            </p:cNvSpPr>
            <p:nvPr/>
          </p:nvSpPr>
          <p:spPr bwMode="auto">
            <a:xfrm>
              <a:off x="6225994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10" name="Line 83"/>
            <p:cNvSpPr>
              <a:spLocks noChangeShapeType="1"/>
            </p:cNvSpPr>
            <p:nvPr/>
          </p:nvSpPr>
          <p:spPr bwMode="auto">
            <a:xfrm>
              <a:off x="6454594" y="57956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Rectangle 84"/>
            <p:cNvSpPr>
              <a:spLocks noChangeArrowheads="1"/>
            </p:cNvSpPr>
            <p:nvPr/>
          </p:nvSpPr>
          <p:spPr bwMode="auto">
            <a:xfrm>
              <a:off x="7140394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13" name="Rectangle 86"/>
            <p:cNvSpPr>
              <a:spLocks noChangeArrowheads="1"/>
            </p:cNvSpPr>
            <p:nvPr/>
          </p:nvSpPr>
          <p:spPr bwMode="auto">
            <a:xfrm>
              <a:off x="7525885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14" name="Line 88"/>
            <p:cNvSpPr>
              <a:spLocks noChangeShapeType="1"/>
            </p:cNvSpPr>
            <p:nvPr/>
          </p:nvSpPr>
          <p:spPr bwMode="auto">
            <a:xfrm>
              <a:off x="3948941" y="579566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ine 89"/>
            <p:cNvSpPr>
              <a:spLocks noChangeShapeType="1"/>
            </p:cNvSpPr>
            <p:nvPr/>
          </p:nvSpPr>
          <p:spPr bwMode="auto">
            <a:xfrm flipH="1">
              <a:off x="6225994" y="4957463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Line 90"/>
            <p:cNvSpPr>
              <a:spLocks noChangeShapeType="1"/>
            </p:cNvSpPr>
            <p:nvPr/>
          </p:nvSpPr>
          <p:spPr bwMode="auto">
            <a:xfrm flipH="1">
              <a:off x="7525885" y="5567063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9396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Representation – </a:t>
            </a:r>
            <a:r>
              <a:rPr lang="en-US" b="1" dirty="0" smtClean="0">
                <a:solidFill>
                  <a:srgbClr val="006600"/>
                </a:solidFill>
              </a:rPr>
              <a:t>Adjacency List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 </a:t>
            </a:r>
            <a:r>
              <a:rPr lang="en-US" dirty="0"/>
              <a:t>each node with an addition field: weight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901886" y="6302189"/>
            <a:ext cx="2308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Weighted Graph</a:t>
            </a:r>
            <a:endParaRPr lang="en-US" sz="2400" b="1" dirty="0">
              <a:solidFill>
                <a:srgbClr val="0000FF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1322276" y="3738262"/>
            <a:ext cx="1851220" cy="2245665"/>
            <a:chOff x="1393992" y="3545528"/>
            <a:chExt cx="2057400" cy="2438400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1851192" y="3545528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51" name="Oval 6"/>
            <p:cNvSpPr>
              <a:spLocks noChangeArrowheads="1"/>
            </p:cNvSpPr>
            <p:nvPr/>
          </p:nvSpPr>
          <p:spPr bwMode="auto">
            <a:xfrm>
              <a:off x="2917992" y="4383728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52" name="Oval 7"/>
            <p:cNvSpPr>
              <a:spLocks noChangeArrowheads="1"/>
            </p:cNvSpPr>
            <p:nvPr/>
          </p:nvSpPr>
          <p:spPr bwMode="auto">
            <a:xfrm>
              <a:off x="2232192" y="5374328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53" name="Oval 8"/>
            <p:cNvSpPr>
              <a:spLocks noChangeArrowheads="1"/>
            </p:cNvSpPr>
            <p:nvPr/>
          </p:nvSpPr>
          <p:spPr bwMode="auto">
            <a:xfrm>
              <a:off x="1393992" y="4612328"/>
              <a:ext cx="5334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54" name="Line 9"/>
            <p:cNvSpPr>
              <a:spLocks noChangeShapeType="1"/>
            </p:cNvSpPr>
            <p:nvPr/>
          </p:nvSpPr>
          <p:spPr bwMode="auto">
            <a:xfrm flipH="1">
              <a:off x="1698792" y="4078928"/>
              <a:ext cx="22860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10"/>
            <p:cNvSpPr>
              <a:spLocks noChangeShapeType="1"/>
            </p:cNvSpPr>
            <p:nvPr/>
          </p:nvSpPr>
          <p:spPr bwMode="auto">
            <a:xfrm>
              <a:off x="1851192" y="5145728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11"/>
            <p:cNvSpPr>
              <a:spLocks noChangeShapeType="1"/>
            </p:cNvSpPr>
            <p:nvPr/>
          </p:nvSpPr>
          <p:spPr bwMode="auto">
            <a:xfrm>
              <a:off x="2384592" y="4002728"/>
              <a:ext cx="609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12"/>
            <p:cNvSpPr>
              <a:spLocks noChangeShapeType="1"/>
            </p:cNvSpPr>
            <p:nvPr/>
          </p:nvSpPr>
          <p:spPr bwMode="auto">
            <a:xfrm flipH="1">
              <a:off x="2689392" y="4917128"/>
              <a:ext cx="3048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13"/>
            <p:cNvSpPr>
              <a:spLocks noChangeShapeType="1"/>
            </p:cNvSpPr>
            <p:nvPr/>
          </p:nvSpPr>
          <p:spPr bwMode="auto">
            <a:xfrm>
              <a:off x="2232192" y="4155128"/>
              <a:ext cx="2286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Rectangle 14"/>
            <p:cNvSpPr>
              <a:spLocks noChangeArrowheads="1"/>
            </p:cNvSpPr>
            <p:nvPr/>
          </p:nvSpPr>
          <p:spPr bwMode="auto">
            <a:xfrm>
              <a:off x="1470192" y="4002728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20</a:t>
              </a:r>
            </a:p>
          </p:txBody>
        </p:sp>
        <p:sp>
          <p:nvSpPr>
            <p:cNvPr id="60" name="Rectangle 15"/>
            <p:cNvSpPr>
              <a:spLocks noChangeArrowheads="1"/>
            </p:cNvSpPr>
            <p:nvPr/>
          </p:nvSpPr>
          <p:spPr bwMode="auto">
            <a:xfrm>
              <a:off x="2536992" y="3850328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61" name="Rectangle 16"/>
            <p:cNvSpPr>
              <a:spLocks noChangeArrowheads="1"/>
            </p:cNvSpPr>
            <p:nvPr/>
          </p:nvSpPr>
          <p:spPr bwMode="auto">
            <a:xfrm>
              <a:off x="2308392" y="4459928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62" name="Rectangle 17"/>
            <p:cNvSpPr>
              <a:spLocks noChangeArrowheads="1"/>
            </p:cNvSpPr>
            <p:nvPr/>
          </p:nvSpPr>
          <p:spPr bwMode="auto">
            <a:xfrm>
              <a:off x="1698792" y="5298128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63" name="Rectangle 18"/>
            <p:cNvSpPr>
              <a:spLocks noChangeArrowheads="1"/>
            </p:cNvSpPr>
            <p:nvPr/>
          </p:nvSpPr>
          <p:spPr bwMode="auto">
            <a:xfrm>
              <a:off x="2841792" y="5069528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4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155567" y="3662063"/>
            <a:ext cx="5791200" cy="2438400"/>
            <a:chOff x="3263141" y="3662063"/>
            <a:chExt cx="5791200" cy="2438400"/>
          </a:xfrm>
        </p:grpSpPr>
        <p:sp>
          <p:nvSpPr>
            <p:cNvPr id="65" name="Rectangle 20"/>
            <p:cNvSpPr>
              <a:spLocks noChangeArrowheads="1"/>
            </p:cNvSpPr>
            <p:nvPr/>
          </p:nvSpPr>
          <p:spPr bwMode="auto">
            <a:xfrm>
              <a:off x="3720341" y="3662063"/>
              <a:ext cx="4572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Rectangle 21"/>
            <p:cNvSpPr>
              <a:spLocks noChangeArrowheads="1"/>
            </p:cNvSpPr>
            <p:nvPr/>
          </p:nvSpPr>
          <p:spPr bwMode="auto">
            <a:xfrm>
              <a:off x="3720341" y="4271663"/>
              <a:ext cx="4572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22"/>
            <p:cNvSpPr>
              <a:spLocks noChangeArrowheads="1"/>
            </p:cNvSpPr>
            <p:nvPr/>
          </p:nvSpPr>
          <p:spPr bwMode="auto">
            <a:xfrm>
              <a:off x="3720341" y="4881263"/>
              <a:ext cx="4572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23"/>
            <p:cNvSpPr>
              <a:spLocks noChangeArrowheads="1"/>
            </p:cNvSpPr>
            <p:nvPr/>
          </p:nvSpPr>
          <p:spPr bwMode="auto">
            <a:xfrm>
              <a:off x="3720341" y="5490863"/>
              <a:ext cx="4572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Rectangle 25"/>
            <p:cNvSpPr>
              <a:spLocks noChangeArrowheads="1"/>
            </p:cNvSpPr>
            <p:nvPr/>
          </p:nvSpPr>
          <p:spPr bwMode="auto">
            <a:xfrm>
              <a:off x="3263141" y="3662063"/>
              <a:ext cx="457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70" name="Rectangle 26"/>
            <p:cNvSpPr>
              <a:spLocks noChangeArrowheads="1"/>
            </p:cNvSpPr>
            <p:nvPr/>
          </p:nvSpPr>
          <p:spPr bwMode="auto">
            <a:xfrm>
              <a:off x="3263141" y="4271663"/>
              <a:ext cx="457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1" name="Rectangle 27"/>
            <p:cNvSpPr>
              <a:spLocks noChangeArrowheads="1"/>
            </p:cNvSpPr>
            <p:nvPr/>
          </p:nvSpPr>
          <p:spPr bwMode="auto">
            <a:xfrm>
              <a:off x="3263141" y="4881263"/>
              <a:ext cx="457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2" name="Rectangle 28"/>
            <p:cNvSpPr>
              <a:spLocks noChangeArrowheads="1"/>
            </p:cNvSpPr>
            <p:nvPr/>
          </p:nvSpPr>
          <p:spPr bwMode="auto">
            <a:xfrm>
              <a:off x="3263141" y="5490863"/>
              <a:ext cx="457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45585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4" name="Rectangle 31"/>
            <p:cNvSpPr>
              <a:spLocks noChangeArrowheads="1"/>
            </p:cNvSpPr>
            <p:nvPr/>
          </p:nvSpPr>
          <p:spPr bwMode="auto">
            <a:xfrm>
              <a:off x="49395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75" name="Rectangle 34"/>
            <p:cNvSpPr>
              <a:spLocks noChangeArrowheads="1"/>
            </p:cNvSpPr>
            <p:nvPr/>
          </p:nvSpPr>
          <p:spPr bwMode="auto">
            <a:xfrm>
              <a:off x="53205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6" name="Line 44"/>
            <p:cNvSpPr>
              <a:spLocks noChangeShapeType="1"/>
            </p:cNvSpPr>
            <p:nvPr/>
          </p:nvSpPr>
          <p:spPr bwMode="auto">
            <a:xfrm flipH="1">
              <a:off x="8673341" y="3738263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47"/>
            <p:cNvSpPr>
              <a:spLocks noChangeShapeType="1"/>
            </p:cNvSpPr>
            <p:nvPr/>
          </p:nvSpPr>
          <p:spPr bwMode="auto">
            <a:xfrm>
              <a:off x="3948941" y="396686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48"/>
            <p:cNvSpPr>
              <a:spLocks noChangeShapeType="1"/>
            </p:cNvSpPr>
            <p:nvPr/>
          </p:nvSpPr>
          <p:spPr bwMode="auto">
            <a:xfrm>
              <a:off x="5549141" y="39668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49"/>
            <p:cNvSpPr>
              <a:spLocks noChangeShapeType="1"/>
            </p:cNvSpPr>
            <p:nvPr/>
          </p:nvSpPr>
          <p:spPr bwMode="auto">
            <a:xfrm>
              <a:off x="3948941" y="457646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50"/>
            <p:cNvSpPr>
              <a:spLocks noChangeShapeType="1"/>
            </p:cNvSpPr>
            <p:nvPr/>
          </p:nvSpPr>
          <p:spPr bwMode="auto">
            <a:xfrm>
              <a:off x="3948941" y="518606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Rectangle 51"/>
            <p:cNvSpPr>
              <a:spLocks noChangeArrowheads="1"/>
            </p:cNvSpPr>
            <p:nvPr/>
          </p:nvSpPr>
          <p:spPr bwMode="auto">
            <a:xfrm>
              <a:off x="62349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82" name="Rectangle 52"/>
            <p:cNvSpPr>
              <a:spLocks noChangeArrowheads="1"/>
            </p:cNvSpPr>
            <p:nvPr/>
          </p:nvSpPr>
          <p:spPr bwMode="auto">
            <a:xfrm>
              <a:off x="66159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20</a:t>
              </a:r>
            </a:p>
          </p:txBody>
        </p:sp>
        <p:sp>
          <p:nvSpPr>
            <p:cNvPr id="83" name="Rectangle 53"/>
            <p:cNvSpPr>
              <a:spLocks noChangeArrowheads="1"/>
            </p:cNvSpPr>
            <p:nvPr/>
          </p:nvSpPr>
          <p:spPr bwMode="auto">
            <a:xfrm>
              <a:off x="69969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4" name="Line 54"/>
            <p:cNvSpPr>
              <a:spLocks noChangeShapeType="1"/>
            </p:cNvSpPr>
            <p:nvPr/>
          </p:nvSpPr>
          <p:spPr bwMode="auto">
            <a:xfrm>
              <a:off x="7225541" y="39668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Rectangle 55"/>
            <p:cNvSpPr>
              <a:spLocks noChangeArrowheads="1"/>
            </p:cNvSpPr>
            <p:nvPr/>
          </p:nvSpPr>
          <p:spPr bwMode="auto">
            <a:xfrm>
              <a:off x="79113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86" name="Rectangle 56"/>
            <p:cNvSpPr>
              <a:spLocks noChangeArrowheads="1"/>
            </p:cNvSpPr>
            <p:nvPr/>
          </p:nvSpPr>
          <p:spPr bwMode="auto">
            <a:xfrm>
              <a:off x="82923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87" name="Rectangle 57"/>
            <p:cNvSpPr>
              <a:spLocks noChangeArrowheads="1"/>
            </p:cNvSpPr>
            <p:nvPr/>
          </p:nvSpPr>
          <p:spPr bwMode="auto">
            <a:xfrm>
              <a:off x="8673341" y="37382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8" name="Rectangle 59"/>
            <p:cNvSpPr>
              <a:spLocks noChangeArrowheads="1"/>
            </p:cNvSpPr>
            <p:nvPr/>
          </p:nvSpPr>
          <p:spPr bwMode="auto">
            <a:xfrm>
              <a:off x="4558541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89" name="Rectangle 60"/>
            <p:cNvSpPr>
              <a:spLocks noChangeArrowheads="1"/>
            </p:cNvSpPr>
            <p:nvPr/>
          </p:nvSpPr>
          <p:spPr bwMode="auto">
            <a:xfrm>
              <a:off x="4939541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90" name="Rectangle 61"/>
            <p:cNvSpPr>
              <a:spLocks noChangeArrowheads="1"/>
            </p:cNvSpPr>
            <p:nvPr/>
          </p:nvSpPr>
          <p:spPr bwMode="auto">
            <a:xfrm>
              <a:off x="5320541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1" name="Line 62"/>
            <p:cNvSpPr>
              <a:spLocks noChangeShapeType="1"/>
            </p:cNvSpPr>
            <p:nvPr/>
          </p:nvSpPr>
          <p:spPr bwMode="auto">
            <a:xfrm>
              <a:off x="5549141" y="45764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Rectangle 63"/>
            <p:cNvSpPr>
              <a:spLocks noChangeArrowheads="1"/>
            </p:cNvSpPr>
            <p:nvPr/>
          </p:nvSpPr>
          <p:spPr bwMode="auto">
            <a:xfrm>
              <a:off x="6234941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3" name="Rectangle 64"/>
            <p:cNvSpPr>
              <a:spLocks noChangeArrowheads="1"/>
            </p:cNvSpPr>
            <p:nvPr/>
          </p:nvSpPr>
          <p:spPr bwMode="auto">
            <a:xfrm>
              <a:off x="6615941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94" name="Rectangle 65"/>
            <p:cNvSpPr>
              <a:spLocks noChangeArrowheads="1"/>
            </p:cNvSpPr>
            <p:nvPr/>
          </p:nvSpPr>
          <p:spPr bwMode="auto">
            <a:xfrm>
              <a:off x="6996941" y="43478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5" name="Line 67"/>
            <p:cNvSpPr>
              <a:spLocks noChangeShapeType="1"/>
            </p:cNvSpPr>
            <p:nvPr/>
          </p:nvSpPr>
          <p:spPr bwMode="auto">
            <a:xfrm flipH="1">
              <a:off x="6996941" y="4347863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Rectangle 68"/>
            <p:cNvSpPr>
              <a:spLocks noChangeArrowheads="1"/>
            </p:cNvSpPr>
            <p:nvPr/>
          </p:nvSpPr>
          <p:spPr bwMode="auto">
            <a:xfrm>
              <a:off x="4558541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7" name="Rectangle 69"/>
            <p:cNvSpPr>
              <a:spLocks noChangeArrowheads="1"/>
            </p:cNvSpPr>
            <p:nvPr/>
          </p:nvSpPr>
          <p:spPr bwMode="auto">
            <a:xfrm>
              <a:off x="4939541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20</a:t>
              </a:r>
            </a:p>
          </p:txBody>
        </p:sp>
        <p:sp>
          <p:nvSpPr>
            <p:cNvPr id="98" name="Rectangle 70"/>
            <p:cNvSpPr>
              <a:spLocks noChangeArrowheads="1"/>
            </p:cNvSpPr>
            <p:nvPr/>
          </p:nvSpPr>
          <p:spPr bwMode="auto">
            <a:xfrm>
              <a:off x="5320541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9" name="Line 71"/>
            <p:cNvSpPr>
              <a:spLocks noChangeShapeType="1"/>
            </p:cNvSpPr>
            <p:nvPr/>
          </p:nvSpPr>
          <p:spPr bwMode="auto">
            <a:xfrm>
              <a:off x="5549141" y="51860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Rectangle 72"/>
            <p:cNvSpPr>
              <a:spLocks noChangeArrowheads="1"/>
            </p:cNvSpPr>
            <p:nvPr/>
          </p:nvSpPr>
          <p:spPr bwMode="auto">
            <a:xfrm>
              <a:off x="6234941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101" name="Rectangle 73"/>
            <p:cNvSpPr>
              <a:spLocks noChangeArrowheads="1"/>
            </p:cNvSpPr>
            <p:nvPr/>
          </p:nvSpPr>
          <p:spPr bwMode="auto">
            <a:xfrm>
              <a:off x="6615941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102" name="Rectangle 74"/>
            <p:cNvSpPr>
              <a:spLocks noChangeArrowheads="1"/>
            </p:cNvSpPr>
            <p:nvPr/>
          </p:nvSpPr>
          <p:spPr bwMode="auto">
            <a:xfrm>
              <a:off x="6996941" y="49574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" name="Rectangle 76"/>
            <p:cNvSpPr>
              <a:spLocks noChangeArrowheads="1"/>
            </p:cNvSpPr>
            <p:nvPr/>
          </p:nvSpPr>
          <p:spPr bwMode="auto">
            <a:xfrm>
              <a:off x="45585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04" name="Rectangle 77"/>
            <p:cNvSpPr>
              <a:spLocks noChangeArrowheads="1"/>
            </p:cNvSpPr>
            <p:nvPr/>
          </p:nvSpPr>
          <p:spPr bwMode="auto">
            <a:xfrm>
              <a:off x="49395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05" name="Rectangle 78"/>
            <p:cNvSpPr>
              <a:spLocks noChangeArrowheads="1"/>
            </p:cNvSpPr>
            <p:nvPr/>
          </p:nvSpPr>
          <p:spPr bwMode="auto">
            <a:xfrm>
              <a:off x="53205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6" name="Line 79"/>
            <p:cNvSpPr>
              <a:spLocks noChangeShapeType="1"/>
            </p:cNvSpPr>
            <p:nvPr/>
          </p:nvSpPr>
          <p:spPr bwMode="auto">
            <a:xfrm>
              <a:off x="5549141" y="57956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Rectangle 80"/>
            <p:cNvSpPr>
              <a:spLocks noChangeArrowheads="1"/>
            </p:cNvSpPr>
            <p:nvPr/>
          </p:nvSpPr>
          <p:spPr bwMode="auto">
            <a:xfrm>
              <a:off x="62349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08" name="Rectangle 81"/>
            <p:cNvSpPr>
              <a:spLocks noChangeArrowheads="1"/>
            </p:cNvSpPr>
            <p:nvPr/>
          </p:nvSpPr>
          <p:spPr bwMode="auto">
            <a:xfrm>
              <a:off x="66159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109" name="Rectangle 82"/>
            <p:cNvSpPr>
              <a:spLocks noChangeArrowheads="1"/>
            </p:cNvSpPr>
            <p:nvPr/>
          </p:nvSpPr>
          <p:spPr bwMode="auto">
            <a:xfrm>
              <a:off x="69969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10" name="Line 83"/>
            <p:cNvSpPr>
              <a:spLocks noChangeShapeType="1"/>
            </p:cNvSpPr>
            <p:nvPr/>
          </p:nvSpPr>
          <p:spPr bwMode="auto">
            <a:xfrm>
              <a:off x="7225541" y="57956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Rectangle 84"/>
            <p:cNvSpPr>
              <a:spLocks noChangeArrowheads="1"/>
            </p:cNvSpPr>
            <p:nvPr/>
          </p:nvSpPr>
          <p:spPr bwMode="auto">
            <a:xfrm>
              <a:off x="79113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12" name="Rectangle 85"/>
            <p:cNvSpPr>
              <a:spLocks noChangeArrowheads="1"/>
            </p:cNvSpPr>
            <p:nvPr/>
          </p:nvSpPr>
          <p:spPr bwMode="auto">
            <a:xfrm>
              <a:off x="82923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113" name="Rectangle 86"/>
            <p:cNvSpPr>
              <a:spLocks noChangeArrowheads="1"/>
            </p:cNvSpPr>
            <p:nvPr/>
          </p:nvSpPr>
          <p:spPr bwMode="auto">
            <a:xfrm>
              <a:off x="8673341" y="5567063"/>
              <a:ext cx="381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14" name="Line 88"/>
            <p:cNvSpPr>
              <a:spLocks noChangeShapeType="1"/>
            </p:cNvSpPr>
            <p:nvPr/>
          </p:nvSpPr>
          <p:spPr bwMode="auto">
            <a:xfrm>
              <a:off x="3948941" y="579566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ine 89"/>
            <p:cNvSpPr>
              <a:spLocks noChangeShapeType="1"/>
            </p:cNvSpPr>
            <p:nvPr/>
          </p:nvSpPr>
          <p:spPr bwMode="auto">
            <a:xfrm flipH="1">
              <a:off x="6996941" y="4957463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Line 90"/>
            <p:cNvSpPr>
              <a:spLocks noChangeShapeType="1"/>
            </p:cNvSpPr>
            <p:nvPr/>
          </p:nvSpPr>
          <p:spPr bwMode="auto">
            <a:xfrm flipH="1">
              <a:off x="8673341" y="5567063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355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mtClean="0"/>
              <a:t>Graph</a:t>
            </a:r>
            <a:r>
              <a:rPr lang="en-US" smtClean="0"/>
              <a:t> </a:t>
            </a:r>
            <a:r>
              <a:rPr lang="en-US" dirty="0" smtClean="0"/>
              <a:t>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Arrays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Linked List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6600"/>
                </a:solidFill>
              </a:rPr>
              <a:t>Stacks</a:t>
            </a:r>
          </a:p>
          <a:p>
            <a:r>
              <a:rPr lang="en-US" dirty="0">
                <a:solidFill>
                  <a:srgbClr val="006600"/>
                </a:solidFill>
              </a:rPr>
              <a:t>Queues</a:t>
            </a:r>
          </a:p>
          <a:p>
            <a:r>
              <a:rPr lang="en-US" dirty="0">
                <a:solidFill>
                  <a:srgbClr val="006600"/>
                </a:solidFill>
              </a:rPr>
              <a:t>Tree</a:t>
            </a:r>
          </a:p>
          <a:p>
            <a:r>
              <a:rPr lang="en-US" b="1" dirty="0"/>
              <a:t>Graph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4159624" y="2280691"/>
            <a:ext cx="4708331" cy="262716"/>
            <a:chOff x="893762" y="2390775"/>
            <a:chExt cx="6705600" cy="53340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4159624" y="2846790"/>
            <a:ext cx="4622067" cy="303120"/>
            <a:chOff x="893762" y="3609975"/>
            <a:chExt cx="6553200" cy="533400"/>
          </a:xfrm>
        </p:grpSpPr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31" name="Group 53"/>
          <p:cNvGrpSpPr>
            <a:grpSpLocks/>
          </p:cNvGrpSpPr>
          <p:nvPr/>
        </p:nvGrpSpPr>
        <p:grpSpPr bwMode="auto">
          <a:xfrm>
            <a:off x="4159401" y="3437587"/>
            <a:ext cx="963860" cy="911083"/>
            <a:chOff x="6761162" y="4486275"/>
            <a:chExt cx="1676400" cy="1866900"/>
          </a:xfrm>
        </p:grpSpPr>
        <p:sp>
          <p:nvSpPr>
            <p:cNvPr id="32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52"/>
          <p:cNvGrpSpPr>
            <a:grpSpLocks/>
          </p:cNvGrpSpPr>
          <p:nvPr/>
        </p:nvGrpSpPr>
        <p:grpSpPr bwMode="auto">
          <a:xfrm>
            <a:off x="4159401" y="4398123"/>
            <a:ext cx="2678360" cy="479940"/>
            <a:chOff x="2798762" y="4981575"/>
            <a:chExt cx="3429000" cy="838200"/>
          </a:xfrm>
        </p:grpSpPr>
        <p:sp>
          <p:nvSpPr>
            <p:cNvPr id="38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6" name="Group 51"/>
          <p:cNvGrpSpPr>
            <a:grpSpLocks/>
          </p:cNvGrpSpPr>
          <p:nvPr/>
        </p:nvGrpSpPr>
        <p:grpSpPr bwMode="auto">
          <a:xfrm>
            <a:off x="7530473" y="4771096"/>
            <a:ext cx="1334670" cy="852417"/>
            <a:chOff x="131762" y="4676775"/>
            <a:chExt cx="2133600" cy="1447800"/>
          </a:xfrm>
        </p:grpSpPr>
        <p:sp>
          <p:nvSpPr>
            <p:cNvPr id="47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0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>
              <a:off x="1350962" y="4981575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>
              <a:off x="1808162" y="5438775"/>
              <a:ext cx="2286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401" y="5069933"/>
            <a:ext cx="1599676" cy="134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5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Representation – </a:t>
            </a:r>
            <a:r>
              <a:rPr lang="en-US" b="1" dirty="0" smtClean="0">
                <a:solidFill>
                  <a:srgbClr val="006600"/>
                </a:solidFill>
              </a:rPr>
              <a:t>Comparisons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118" name="Group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037435"/>
              </p:ext>
            </p:extLst>
          </p:nvPr>
        </p:nvGraphicFramePr>
        <p:xfrm>
          <a:off x="1492624" y="2097740"/>
          <a:ext cx="7436224" cy="4206240"/>
        </p:xfrm>
        <a:graphic>
          <a:graphicData uri="http://schemas.openxmlformats.org/drawingml/2006/table">
            <a:tbl>
              <a:tblPr/>
              <a:tblGrid>
                <a:gridCol w="4056122"/>
                <a:gridCol w="1825255"/>
                <a:gridCol w="1554847"/>
              </a:tblGrid>
              <a:tr h="5731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Cost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Adjacency Matrix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Adjacency List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023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ZapfDingbats" pitchFamily="82" charset="2"/>
                        </a:rPr>
                        <a:t>Given two vertices u and v: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ZapfDingbats" pitchFamily="82" charset="2"/>
                        </a:rPr>
                        <a:t>find out whether u and v are adjacent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O(1)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degree of node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O(N)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023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ZapfDingbats" pitchFamily="82" charset="2"/>
                        </a:rPr>
                        <a:t>Given a vertex u: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ZapfDingbats" pitchFamily="82" charset="2"/>
                        </a:rPr>
                        <a:t>enumerate all neighbors of u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O(N)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degree of node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O(N)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1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ZapfDingbats" pitchFamily="82" charset="2"/>
                        </a:rPr>
                        <a:t>For all vertices: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ZapfDingbats" pitchFamily="8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ZapfDingbats" pitchFamily="82" charset="2"/>
                        </a:rPr>
                        <a:t>enumerate all neighbors of each vertex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O(N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Summations of all node degree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</a:rPr>
                        <a:t>O(E)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76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Graph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A</a:t>
            </a:r>
            <a:r>
              <a:rPr lang="en-US" dirty="0"/>
              <a:t> </a:t>
            </a:r>
            <a:r>
              <a:rPr lang="en-US" b="1" dirty="0" smtClean="0"/>
              <a:t>graph</a:t>
            </a:r>
            <a:r>
              <a:rPr lang="en-US" dirty="0"/>
              <a:t> </a:t>
            </a:r>
            <a:r>
              <a:rPr lang="en-US" dirty="0" smtClean="0"/>
              <a:t>is </a:t>
            </a:r>
            <a:r>
              <a:rPr lang="en-US" dirty="0"/>
              <a:t>a </a:t>
            </a:r>
            <a:r>
              <a:rPr lang="en-US" b="1" u="sng" dirty="0">
                <a:solidFill>
                  <a:srgbClr val="0000FF"/>
                </a:solidFill>
              </a:rPr>
              <a:t>non-linear</a:t>
            </a:r>
            <a:r>
              <a:rPr lang="en-US" dirty="0" smtClean="0"/>
              <a:t> and </a:t>
            </a:r>
            <a:r>
              <a:rPr lang="en-US" b="1" u="sng" dirty="0" smtClean="0">
                <a:solidFill>
                  <a:srgbClr val="0000FF"/>
                </a:solidFill>
              </a:rPr>
              <a:t>non-hierarchical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data </a:t>
            </a:r>
            <a:r>
              <a:rPr lang="en-US" dirty="0"/>
              <a:t>structure that organizes data elements, called </a:t>
            </a:r>
            <a:r>
              <a:rPr lang="en-US" b="1" u="sng" dirty="0" smtClean="0">
                <a:solidFill>
                  <a:srgbClr val="0000FF"/>
                </a:solidFill>
              </a:rPr>
              <a:t>vertices</a:t>
            </a:r>
            <a:r>
              <a:rPr lang="en-US" dirty="0" smtClean="0"/>
              <a:t>, </a:t>
            </a:r>
            <a:r>
              <a:rPr lang="en-US" dirty="0"/>
              <a:t>by connecting them with links, called </a:t>
            </a:r>
            <a:r>
              <a:rPr lang="en-US" b="1" u="sng" dirty="0" smtClean="0">
                <a:solidFill>
                  <a:srgbClr val="0000FF"/>
                </a:solidFill>
              </a:rPr>
              <a:t>edges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654059" y="4211977"/>
            <a:ext cx="4233585" cy="2212042"/>
            <a:chOff x="1371600" y="1752600"/>
            <a:chExt cx="5967340" cy="3074364"/>
          </a:xfrm>
        </p:grpSpPr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1371600" y="1752600"/>
              <a:ext cx="3124200" cy="3048000"/>
              <a:chOff x="1920" y="1200"/>
              <a:chExt cx="1968" cy="1920"/>
            </a:xfrm>
          </p:grpSpPr>
          <p:sp>
            <p:nvSpPr>
              <p:cNvPr id="16" name="Oval 4"/>
              <p:cNvSpPr>
                <a:spLocks noChangeArrowheads="1"/>
              </p:cNvSpPr>
              <p:nvPr/>
            </p:nvSpPr>
            <p:spPr bwMode="auto">
              <a:xfrm>
                <a:off x="2640" y="1200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5"/>
              <p:cNvSpPr>
                <a:spLocks noChangeArrowheads="1"/>
              </p:cNvSpPr>
              <p:nvPr/>
            </p:nvSpPr>
            <p:spPr bwMode="auto">
              <a:xfrm>
                <a:off x="3504" y="1872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6"/>
              <p:cNvSpPr>
                <a:spLocks noChangeArrowheads="1"/>
              </p:cNvSpPr>
              <p:nvPr/>
            </p:nvSpPr>
            <p:spPr bwMode="auto">
              <a:xfrm>
                <a:off x="2928" y="2736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7"/>
              <p:cNvSpPr>
                <a:spLocks noChangeArrowheads="1"/>
              </p:cNvSpPr>
              <p:nvPr/>
            </p:nvSpPr>
            <p:spPr bwMode="auto">
              <a:xfrm>
                <a:off x="1920" y="1920"/>
                <a:ext cx="384" cy="38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H="1">
                <a:off x="2256" y="1536"/>
                <a:ext cx="432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9"/>
              <p:cNvSpPr>
                <a:spLocks noChangeShapeType="1"/>
              </p:cNvSpPr>
              <p:nvPr/>
            </p:nvSpPr>
            <p:spPr bwMode="auto">
              <a:xfrm>
                <a:off x="2256" y="2256"/>
                <a:ext cx="672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10"/>
              <p:cNvSpPr>
                <a:spLocks noChangeShapeType="1"/>
              </p:cNvSpPr>
              <p:nvPr/>
            </p:nvSpPr>
            <p:spPr bwMode="auto">
              <a:xfrm flipV="1">
                <a:off x="3264" y="2256"/>
                <a:ext cx="336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11"/>
              <p:cNvSpPr>
                <a:spLocks noChangeShapeType="1"/>
              </p:cNvSpPr>
              <p:nvPr/>
            </p:nvSpPr>
            <p:spPr bwMode="auto">
              <a:xfrm>
                <a:off x="2880" y="1584"/>
                <a:ext cx="192" cy="11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12"/>
              <p:cNvSpPr>
                <a:spLocks noChangeShapeType="1"/>
              </p:cNvSpPr>
              <p:nvPr/>
            </p:nvSpPr>
            <p:spPr bwMode="auto">
              <a:xfrm>
                <a:off x="3024" y="1488"/>
                <a:ext cx="528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" name="Line 15"/>
            <p:cNvSpPr>
              <a:spLocks noChangeShapeType="1"/>
            </p:cNvSpPr>
            <p:nvPr/>
          </p:nvSpPr>
          <p:spPr bwMode="auto">
            <a:xfrm>
              <a:off x="3810000" y="3962400"/>
              <a:ext cx="5334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4748128" y="4064964"/>
              <a:ext cx="1905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edges (weight)</a:t>
              </a:r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 flipH="1">
              <a:off x="4572000" y="2895600"/>
              <a:ext cx="457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Rectangle 18"/>
            <p:cNvSpPr>
              <a:spLocks noChangeArrowheads="1"/>
            </p:cNvSpPr>
            <p:nvPr/>
          </p:nvSpPr>
          <p:spPr bwMode="auto">
            <a:xfrm>
              <a:off x="5433940" y="2435510"/>
              <a:ext cx="1905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node or vertex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416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Graph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A </a:t>
            </a:r>
            <a:r>
              <a:rPr lang="en-US" altLang="en-US" dirty="0"/>
              <a:t>graph G = (V,E) is composed </a:t>
            </a:r>
            <a:r>
              <a:rPr lang="en-US" altLang="en-US" dirty="0" smtClean="0"/>
              <a:t>of:</a:t>
            </a:r>
          </a:p>
          <a:p>
            <a:pPr lvl="1"/>
            <a:r>
              <a:rPr lang="en-US" altLang="en-US" dirty="0" smtClean="0"/>
              <a:t>V</a:t>
            </a:r>
            <a:r>
              <a:rPr lang="en-US" altLang="en-US" dirty="0"/>
              <a:t>: set of vertices (</a:t>
            </a:r>
            <a:r>
              <a:rPr lang="en-US" altLang="en-US" dirty="0" smtClean="0"/>
              <a:t>nodes)</a:t>
            </a:r>
          </a:p>
          <a:p>
            <a:pPr lvl="1"/>
            <a:r>
              <a:rPr lang="en-US" altLang="en-US" dirty="0" smtClean="0"/>
              <a:t>E</a:t>
            </a:r>
            <a:r>
              <a:rPr lang="en-US" altLang="en-US" dirty="0"/>
              <a:t>: set of edges (arcs) connecting the </a:t>
            </a:r>
            <a:r>
              <a:rPr lang="en-US" altLang="en-US" dirty="0" smtClean="0"/>
              <a:t>vertices </a:t>
            </a:r>
            <a:r>
              <a:rPr lang="en-US" altLang="en-US" dirty="0"/>
              <a:t>V</a:t>
            </a:r>
          </a:p>
          <a:p>
            <a:r>
              <a:rPr lang="en-US" altLang="en-US" dirty="0"/>
              <a:t>An edge e = (</a:t>
            </a:r>
            <a:r>
              <a:rPr lang="en-US" altLang="en-US" dirty="0" err="1"/>
              <a:t>u,v</a:t>
            </a:r>
            <a:r>
              <a:rPr lang="en-US" altLang="en-US" dirty="0"/>
              <a:t>) is a pair of vertices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232" y="4117584"/>
            <a:ext cx="2482663" cy="2228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40"/>
          <p:cNvSpPr>
            <a:spLocks noChangeArrowheads="1"/>
          </p:cNvSpPr>
          <p:nvPr/>
        </p:nvSpPr>
        <p:spPr bwMode="auto">
          <a:xfrm>
            <a:off x="3836895" y="4272749"/>
            <a:ext cx="50919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2400" dirty="0">
                <a:latin typeface="Times" charset="0"/>
              </a:rPr>
              <a:t>V= {</a:t>
            </a:r>
            <a:r>
              <a:rPr lang="en-US" altLang="en-US" sz="2400" dirty="0" err="1">
                <a:latin typeface="Times" charset="0"/>
              </a:rPr>
              <a:t>a,b,c,d,e</a:t>
            </a:r>
            <a:r>
              <a:rPr lang="en-US" altLang="en-US" sz="2400" dirty="0">
                <a:latin typeface="Times" charset="0"/>
              </a:rPr>
              <a:t>}</a:t>
            </a:r>
          </a:p>
          <a:p>
            <a:endParaRPr lang="en-US" altLang="en-US" sz="2400" dirty="0">
              <a:latin typeface="Times" charset="0"/>
            </a:endParaRPr>
          </a:p>
          <a:p>
            <a:r>
              <a:rPr lang="en-US" altLang="en-US" sz="2400" dirty="0">
                <a:latin typeface="Times" charset="0"/>
              </a:rPr>
              <a:t>E= {(</a:t>
            </a:r>
            <a:r>
              <a:rPr lang="en-US" altLang="en-US" sz="2400" dirty="0" err="1">
                <a:latin typeface="Times" charset="0"/>
              </a:rPr>
              <a:t>a,b</a:t>
            </a:r>
            <a:r>
              <a:rPr lang="en-US" altLang="en-US" sz="2400" dirty="0">
                <a:latin typeface="Times" charset="0"/>
              </a:rPr>
              <a:t>),(</a:t>
            </a:r>
            <a:r>
              <a:rPr lang="en-US" altLang="en-US" sz="2400" dirty="0" err="1">
                <a:latin typeface="Times" charset="0"/>
              </a:rPr>
              <a:t>a,c</a:t>
            </a:r>
            <a:r>
              <a:rPr lang="en-US" altLang="en-US" sz="2400" dirty="0">
                <a:latin typeface="Times" charset="0"/>
              </a:rPr>
              <a:t>),(</a:t>
            </a:r>
            <a:r>
              <a:rPr lang="en-US" altLang="en-US" sz="2400" dirty="0" err="1">
                <a:latin typeface="Times" charset="0"/>
              </a:rPr>
              <a:t>a,d</a:t>
            </a:r>
            <a:r>
              <a:rPr lang="en-US" altLang="en-US" sz="2400" dirty="0" smtClean="0">
                <a:latin typeface="Times" charset="0"/>
              </a:rPr>
              <a:t>),(</a:t>
            </a:r>
            <a:r>
              <a:rPr lang="en-US" altLang="en-US" sz="2400" dirty="0" err="1">
                <a:latin typeface="Times" charset="0"/>
              </a:rPr>
              <a:t>b,e</a:t>
            </a:r>
            <a:r>
              <a:rPr lang="en-US" altLang="en-US" sz="2400" dirty="0">
                <a:latin typeface="Times" charset="0"/>
              </a:rPr>
              <a:t>),(</a:t>
            </a:r>
            <a:r>
              <a:rPr lang="en-US" altLang="en-US" sz="2400" dirty="0" err="1">
                <a:latin typeface="Times" charset="0"/>
              </a:rPr>
              <a:t>c,d</a:t>
            </a:r>
            <a:r>
              <a:rPr lang="en-US" altLang="en-US" sz="2400" dirty="0">
                <a:latin typeface="Times" charset="0"/>
              </a:rPr>
              <a:t>),(</a:t>
            </a:r>
            <a:r>
              <a:rPr lang="en-US" altLang="en-US" sz="2400" dirty="0" err="1">
                <a:latin typeface="Times" charset="0"/>
              </a:rPr>
              <a:t>c,e</a:t>
            </a:r>
            <a:r>
              <a:rPr lang="en-US" altLang="en-US" sz="2400" dirty="0" smtClean="0">
                <a:latin typeface="Times" charset="0"/>
              </a:rPr>
              <a:t>),(</a:t>
            </a:r>
            <a:r>
              <a:rPr lang="en-US" altLang="en-US" sz="2400" dirty="0" err="1">
                <a:latin typeface="Times" charset="0"/>
              </a:rPr>
              <a:t>d,e</a:t>
            </a:r>
            <a:r>
              <a:rPr lang="en-US" altLang="en-US" sz="2400" dirty="0">
                <a:latin typeface="Times" charset="0"/>
              </a:rPr>
              <a:t>)}</a:t>
            </a:r>
          </a:p>
        </p:txBody>
      </p:sp>
    </p:spTree>
    <p:extLst>
      <p:ext uri="{BB962C8B-B14F-4D97-AF65-F5344CB8AC3E}">
        <p14:creationId xmlns:p14="http://schemas.microsoft.com/office/powerpoint/2010/main" val="239357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Graph Examples</a:t>
            </a:r>
            <a:r>
              <a:rPr lang="en-US" dirty="0" smtClean="0"/>
              <a:t> - </a:t>
            </a:r>
            <a:r>
              <a:rPr lang="en-US" b="1" dirty="0" err="1" smtClean="0">
                <a:solidFill>
                  <a:srgbClr val="006600"/>
                </a:solidFill>
              </a:rPr>
              <a:t>nas</a:t>
            </a:r>
            <a:r>
              <a:rPr lang="en-US" b="1" dirty="0" err="1" smtClean="0">
                <a:solidFill>
                  <a:srgbClr val="92D050"/>
                </a:solidFill>
              </a:rPr>
              <a:t>air</a:t>
            </a:r>
            <a:r>
              <a:rPr lang="en-US" b="1" dirty="0" smtClean="0">
                <a:solidFill>
                  <a:srgbClr val="92D050"/>
                </a:solidFill>
              </a:rPr>
              <a:t> </a:t>
            </a:r>
            <a:r>
              <a:rPr lang="en-US" sz="2700" b="1" dirty="0" smtClean="0">
                <a:solidFill>
                  <a:srgbClr val="92D050"/>
                </a:solidFill>
              </a:rPr>
              <a:t>flight network</a:t>
            </a:r>
            <a:endParaRPr lang="en-US" sz="2700" b="1" dirty="0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 descr="C:\Users\Farrukh\Desktop\nas-air-map-route-map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961" y="2260330"/>
            <a:ext cx="5751979" cy="352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55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Graph Examples</a:t>
            </a:r>
            <a:r>
              <a:rPr lang="en-US" dirty="0" smtClean="0"/>
              <a:t> – </a:t>
            </a:r>
            <a:r>
              <a:rPr lang="en-US" sz="3600" b="1" dirty="0" smtClean="0">
                <a:solidFill>
                  <a:srgbClr val="006600"/>
                </a:solidFill>
              </a:rPr>
              <a:t>Computer Network</a:t>
            </a:r>
            <a:endParaRPr lang="en-US" sz="2700" b="1" dirty="0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909491" y="2474265"/>
            <a:ext cx="6553200" cy="3048000"/>
            <a:chOff x="1371600" y="2133600"/>
            <a:chExt cx="6553200" cy="3048000"/>
          </a:xfrm>
        </p:grpSpPr>
        <p:sp>
          <p:nvSpPr>
            <p:cNvPr id="6" name="Line 13"/>
            <p:cNvSpPr>
              <a:spLocks noChangeShapeType="1"/>
            </p:cNvSpPr>
            <p:nvPr/>
          </p:nvSpPr>
          <p:spPr bwMode="auto">
            <a:xfrm flipH="1">
              <a:off x="2667000" y="2514600"/>
              <a:ext cx="19812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27"/>
            <p:cNvSpPr>
              <a:spLocks noChangeShapeType="1"/>
            </p:cNvSpPr>
            <p:nvPr/>
          </p:nvSpPr>
          <p:spPr bwMode="auto">
            <a:xfrm>
              <a:off x="3124200" y="2438400"/>
              <a:ext cx="19050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28"/>
            <p:cNvSpPr>
              <a:spLocks noChangeShapeType="1"/>
            </p:cNvSpPr>
            <p:nvPr/>
          </p:nvSpPr>
          <p:spPr bwMode="auto">
            <a:xfrm flipH="1">
              <a:off x="2438400" y="2362200"/>
              <a:ext cx="457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29"/>
            <p:cNvSpPr>
              <a:spLocks noChangeShapeType="1"/>
            </p:cNvSpPr>
            <p:nvPr/>
          </p:nvSpPr>
          <p:spPr bwMode="auto">
            <a:xfrm flipV="1">
              <a:off x="3200400" y="3276600"/>
              <a:ext cx="17526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Oval 4"/>
            <p:cNvSpPr>
              <a:spLocks noChangeArrowheads="1"/>
            </p:cNvSpPr>
            <p:nvPr/>
          </p:nvSpPr>
          <p:spPr bwMode="auto">
            <a:xfrm>
              <a:off x="4495800" y="2133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2209800" y="3276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1371600" y="43434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7"/>
            <p:cNvSpPr>
              <a:spLocks noChangeArrowheads="1"/>
            </p:cNvSpPr>
            <p:nvPr/>
          </p:nvSpPr>
          <p:spPr bwMode="auto">
            <a:xfrm>
              <a:off x="2209800" y="43434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3048000" y="43434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9"/>
            <p:cNvSpPr>
              <a:spLocks noChangeArrowheads="1"/>
            </p:cNvSpPr>
            <p:nvPr/>
          </p:nvSpPr>
          <p:spPr bwMode="auto">
            <a:xfrm>
              <a:off x="4800600" y="30480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4343400" y="42672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1"/>
            <p:cNvSpPr>
              <a:spLocks noChangeArrowheads="1"/>
            </p:cNvSpPr>
            <p:nvPr/>
          </p:nvSpPr>
          <p:spPr bwMode="auto">
            <a:xfrm>
              <a:off x="5105400" y="42672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2"/>
            <p:cNvSpPr>
              <a:spLocks noChangeArrowheads="1"/>
            </p:cNvSpPr>
            <p:nvPr/>
          </p:nvSpPr>
          <p:spPr bwMode="auto">
            <a:xfrm>
              <a:off x="5943600" y="43434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4724400" y="2590800"/>
              <a:ext cx="1524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2438400" y="3733800"/>
              <a:ext cx="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 flipH="1">
              <a:off x="1676400" y="3657600"/>
              <a:ext cx="6096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2590800" y="3657600"/>
              <a:ext cx="6096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5105400" y="3505200"/>
              <a:ext cx="1524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 flipH="1">
              <a:off x="4572000" y="3505200"/>
              <a:ext cx="3810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0"/>
            <p:cNvSpPr>
              <a:spLocks noChangeShapeType="1"/>
            </p:cNvSpPr>
            <p:nvPr/>
          </p:nvSpPr>
          <p:spPr bwMode="auto">
            <a:xfrm>
              <a:off x="5257800" y="3352800"/>
              <a:ext cx="838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5029200" y="2133600"/>
              <a:ext cx="12192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Comcast</a:t>
              </a: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5638800" y="2971800"/>
              <a:ext cx="2286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Regional Network</a:t>
              </a: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2590800" y="4800600"/>
              <a:ext cx="12192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Intel</a:t>
              </a: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6248400" y="4648200"/>
              <a:ext cx="990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UNT</a:t>
              </a:r>
            </a:p>
          </p:txBody>
        </p:sp>
        <p:sp>
          <p:nvSpPr>
            <p:cNvPr id="30" name="Oval 26"/>
            <p:cNvSpPr>
              <a:spLocks noChangeArrowheads="1"/>
            </p:cNvSpPr>
            <p:nvPr/>
          </p:nvSpPr>
          <p:spPr bwMode="auto">
            <a:xfrm>
              <a:off x="2667000" y="2133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447800" y="2133600"/>
              <a:ext cx="12192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imes New Roman" pitchFamily="18" charset="0"/>
                </a:rPr>
                <a:t>Charter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174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Graph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Application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Traveling </a:t>
            </a:r>
            <a:r>
              <a:rPr lang="en-US" dirty="0" smtClean="0"/>
              <a:t>Salesman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Find the shortest path that connects all cities without a loop.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2111173" y="2935928"/>
            <a:ext cx="6400800" cy="2057400"/>
            <a:chOff x="1447800" y="2756638"/>
            <a:chExt cx="6400800" cy="2057400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447800" y="2756638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962400" y="4280638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447800" y="4128238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3962400" y="2756638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6324600" y="3442438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76400" y="3290038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V="1">
              <a:off x="1981200" y="2985238"/>
              <a:ext cx="19812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4495800" y="3061438"/>
              <a:ext cx="18288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1981200" y="4433038"/>
              <a:ext cx="1981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4495800" y="3899638"/>
              <a:ext cx="19050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4191000" y="3290038"/>
              <a:ext cx="76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1905000" y="3213838"/>
              <a:ext cx="213360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7086600" y="3518638"/>
              <a:ext cx="7620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Start</a:t>
              </a:r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1651000" y="3137638"/>
              <a:ext cx="4292600" cy="1244600"/>
            </a:xfrm>
            <a:custGeom>
              <a:avLst/>
              <a:gdLst>
                <a:gd name="T0" fmla="*/ 2147483647 w 2704"/>
                <a:gd name="T1" fmla="*/ 2147483647 h 784"/>
                <a:gd name="T2" fmla="*/ 2147483647 w 2704"/>
                <a:gd name="T3" fmla="*/ 2147483647 h 784"/>
                <a:gd name="T4" fmla="*/ 2147483647 w 2704"/>
                <a:gd name="T5" fmla="*/ 2147483647 h 784"/>
                <a:gd name="T6" fmla="*/ 2147483647 w 2704"/>
                <a:gd name="T7" fmla="*/ 2147483647 h 784"/>
                <a:gd name="T8" fmla="*/ 2147483647 w 2704"/>
                <a:gd name="T9" fmla="*/ 2147483647 h 784"/>
                <a:gd name="T10" fmla="*/ 2147483647 w 2704"/>
                <a:gd name="T11" fmla="*/ 2147483647 h 784"/>
                <a:gd name="T12" fmla="*/ 2147483647 w 2704"/>
                <a:gd name="T13" fmla="*/ 2147483647 h 7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04"/>
                <a:gd name="T22" fmla="*/ 0 h 784"/>
                <a:gd name="T23" fmla="*/ 2704 w 2704"/>
                <a:gd name="T24" fmla="*/ 784 h 7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04" h="784">
                  <a:moveTo>
                    <a:pt x="2704" y="384"/>
                  </a:moveTo>
                  <a:cubicBezTo>
                    <a:pt x="2452" y="264"/>
                    <a:pt x="2200" y="144"/>
                    <a:pt x="1792" y="96"/>
                  </a:cubicBezTo>
                  <a:cubicBezTo>
                    <a:pt x="1384" y="48"/>
                    <a:pt x="512" y="0"/>
                    <a:pt x="256" y="96"/>
                  </a:cubicBezTo>
                  <a:cubicBezTo>
                    <a:pt x="0" y="192"/>
                    <a:pt x="64" y="560"/>
                    <a:pt x="256" y="672"/>
                  </a:cubicBezTo>
                  <a:cubicBezTo>
                    <a:pt x="448" y="784"/>
                    <a:pt x="1120" y="768"/>
                    <a:pt x="1408" y="768"/>
                  </a:cubicBezTo>
                  <a:cubicBezTo>
                    <a:pt x="1696" y="768"/>
                    <a:pt x="1872" y="696"/>
                    <a:pt x="1984" y="672"/>
                  </a:cubicBezTo>
                  <a:cubicBezTo>
                    <a:pt x="2096" y="648"/>
                    <a:pt x="2064" y="632"/>
                    <a:pt x="2080" y="624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27"/>
            <p:cNvSpPr>
              <a:spLocks noChangeShapeType="1"/>
            </p:cNvSpPr>
            <p:nvPr/>
          </p:nvSpPr>
          <p:spPr bwMode="auto">
            <a:xfrm flipV="1">
              <a:off x="4953000" y="3899638"/>
              <a:ext cx="914400" cy="228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67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Graph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Types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726791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Undirected Graph</a:t>
            </a:r>
          </a:p>
          <a:p>
            <a:pPr lvl="1"/>
            <a:r>
              <a:rPr lang="en-US" dirty="0" smtClean="0"/>
              <a:t>Edge has no orientation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1" name="Group 22"/>
          <p:cNvGrpSpPr>
            <a:grpSpLocks/>
          </p:cNvGrpSpPr>
          <p:nvPr/>
        </p:nvGrpSpPr>
        <p:grpSpPr bwMode="auto">
          <a:xfrm>
            <a:off x="1624361" y="3859530"/>
            <a:ext cx="2514600" cy="2171700"/>
            <a:chOff x="762000" y="1676400"/>
            <a:chExt cx="3124200" cy="3048000"/>
          </a:xfrm>
        </p:grpSpPr>
        <p:sp>
          <p:nvSpPr>
            <p:cNvPr id="22" name="Line 10"/>
            <p:cNvSpPr>
              <a:spLocks noChangeShapeType="1"/>
            </p:cNvSpPr>
            <p:nvPr/>
          </p:nvSpPr>
          <p:spPr bwMode="auto">
            <a:xfrm>
              <a:off x="1295400" y="3352800"/>
              <a:ext cx="121920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5"/>
            <p:cNvSpPr>
              <a:spLocks noChangeArrowheads="1"/>
            </p:cNvSpPr>
            <p:nvPr/>
          </p:nvSpPr>
          <p:spPr bwMode="auto">
            <a:xfrm>
              <a:off x="1905000" y="1676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6"/>
            <p:cNvSpPr>
              <a:spLocks noChangeArrowheads="1"/>
            </p:cNvSpPr>
            <p:nvPr/>
          </p:nvSpPr>
          <p:spPr bwMode="auto">
            <a:xfrm>
              <a:off x="3276600" y="27432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2362200" y="41148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8"/>
            <p:cNvSpPr>
              <a:spLocks noChangeArrowheads="1"/>
            </p:cNvSpPr>
            <p:nvPr/>
          </p:nvSpPr>
          <p:spPr bwMode="auto">
            <a:xfrm>
              <a:off x="762000" y="28194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 flipH="1">
              <a:off x="1295400" y="22098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11"/>
            <p:cNvSpPr>
              <a:spLocks noChangeShapeType="1"/>
            </p:cNvSpPr>
            <p:nvPr/>
          </p:nvSpPr>
          <p:spPr bwMode="auto">
            <a:xfrm flipV="1">
              <a:off x="2895600" y="3352800"/>
              <a:ext cx="5334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12"/>
            <p:cNvSpPr>
              <a:spLocks noChangeShapeType="1"/>
            </p:cNvSpPr>
            <p:nvPr/>
          </p:nvSpPr>
          <p:spPr bwMode="auto">
            <a:xfrm>
              <a:off x="2286000" y="2286000"/>
              <a:ext cx="30480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13"/>
            <p:cNvSpPr>
              <a:spLocks noChangeShapeType="1"/>
            </p:cNvSpPr>
            <p:nvPr/>
          </p:nvSpPr>
          <p:spPr bwMode="auto">
            <a:xfrm>
              <a:off x="2514600" y="21336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5271247" y="2158153"/>
            <a:ext cx="3726791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Directed Graph</a:t>
            </a:r>
          </a:p>
          <a:p>
            <a:pPr lvl="1"/>
            <a:r>
              <a:rPr lang="en-US" dirty="0" smtClean="0"/>
              <a:t>Edge has oriented vertex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pSp>
        <p:nvGrpSpPr>
          <p:cNvPr id="32" name="Group 23"/>
          <p:cNvGrpSpPr>
            <a:grpSpLocks/>
          </p:cNvGrpSpPr>
          <p:nvPr/>
        </p:nvGrpSpPr>
        <p:grpSpPr bwMode="auto">
          <a:xfrm>
            <a:off x="5837662" y="3859530"/>
            <a:ext cx="2338149" cy="1954530"/>
            <a:chOff x="5029200" y="1600200"/>
            <a:chExt cx="3124200" cy="3048000"/>
          </a:xfrm>
        </p:grpSpPr>
        <p:sp>
          <p:nvSpPr>
            <p:cNvPr id="33" name="Oval 15"/>
            <p:cNvSpPr>
              <a:spLocks noChangeArrowheads="1"/>
            </p:cNvSpPr>
            <p:nvPr/>
          </p:nvSpPr>
          <p:spPr bwMode="auto">
            <a:xfrm>
              <a:off x="6172200" y="16002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16"/>
            <p:cNvSpPr>
              <a:spLocks noChangeArrowheads="1"/>
            </p:cNvSpPr>
            <p:nvPr/>
          </p:nvSpPr>
          <p:spPr bwMode="auto">
            <a:xfrm>
              <a:off x="7543800" y="26670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17"/>
            <p:cNvSpPr>
              <a:spLocks noChangeArrowheads="1"/>
            </p:cNvSpPr>
            <p:nvPr/>
          </p:nvSpPr>
          <p:spPr bwMode="auto">
            <a:xfrm>
              <a:off x="6629400" y="4038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18"/>
            <p:cNvSpPr>
              <a:spLocks noChangeArrowheads="1"/>
            </p:cNvSpPr>
            <p:nvPr/>
          </p:nvSpPr>
          <p:spPr bwMode="auto">
            <a:xfrm>
              <a:off x="5029200" y="27432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9"/>
            <p:cNvSpPr>
              <a:spLocks noChangeShapeType="1"/>
            </p:cNvSpPr>
            <p:nvPr/>
          </p:nvSpPr>
          <p:spPr bwMode="auto">
            <a:xfrm flipH="1">
              <a:off x="5562600" y="2133600"/>
              <a:ext cx="6858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20"/>
            <p:cNvSpPr>
              <a:spLocks noChangeShapeType="1"/>
            </p:cNvSpPr>
            <p:nvPr/>
          </p:nvSpPr>
          <p:spPr bwMode="auto">
            <a:xfrm>
              <a:off x="5562600" y="3276600"/>
              <a:ext cx="10668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21"/>
            <p:cNvSpPr>
              <a:spLocks noChangeShapeType="1"/>
            </p:cNvSpPr>
            <p:nvPr/>
          </p:nvSpPr>
          <p:spPr bwMode="auto">
            <a:xfrm flipV="1">
              <a:off x="7239000" y="3276600"/>
              <a:ext cx="6096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23"/>
            <p:cNvSpPr>
              <a:spLocks noChangeShapeType="1"/>
            </p:cNvSpPr>
            <p:nvPr/>
          </p:nvSpPr>
          <p:spPr bwMode="auto">
            <a:xfrm>
              <a:off x="6781800" y="2057400"/>
              <a:ext cx="8382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24"/>
            <p:cNvSpPr>
              <a:spLocks noChangeShapeType="1"/>
            </p:cNvSpPr>
            <p:nvPr/>
          </p:nvSpPr>
          <p:spPr bwMode="auto">
            <a:xfrm flipH="1">
              <a:off x="7086600" y="3200400"/>
              <a:ext cx="5334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276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4855</TotalTime>
  <Words>980</Words>
  <Application>Microsoft Office PowerPoint</Application>
  <PresentationFormat>On-screen Show (4:3)</PresentationFormat>
  <Paragraphs>393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Graph</vt:lpstr>
      <vt:lpstr>Graph - Introduction</vt:lpstr>
      <vt:lpstr>Graph - Introduction</vt:lpstr>
      <vt:lpstr>Graph - Introduction</vt:lpstr>
      <vt:lpstr>Graph Examples - nasair flight network</vt:lpstr>
      <vt:lpstr>Graph Examples – Computer Network</vt:lpstr>
      <vt:lpstr>Graph - Application</vt:lpstr>
      <vt:lpstr>Graph - Types</vt:lpstr>
      <vt:lpstr>Graph</vt:lpstr>
      <vt:lpstr>Terminologies - Sub graph</vt:lpstr>
      <vt:lpstr>Terminologies –Path</vt:lpstr>
      <vt:lpstr>Terminologies – Simple Path</vt:lpstr>
      <vt:lpstr>Terminologies – Cycle</vt:lpstr>
      <vt:lpstr>Graph – Connected / Unconnected</vt:lpstr>
      <vt:lpstr>Terminologies – DAG</vt:lpstr>
      <vt:lpstr>Terminologies – Weighted Graph</vt:lpstr>
      <vt:lpstr>Terminologies – Complete Graph</vt:lpstr>
      <vt:lpstr>Terminologies – Sparse Graph</vt:lpstr>
      <vt:lpstr>Graph</vt:lpstr>
      <vt:lpstr>Graph - Representation</vt:lpstr>
      <vt:lpstr>Representation – Adjacency Matrix</vt:lpstr>
      <vt:lpstr>Representation – Adjacency Matrix</vt:lpstr>
      <vt:lpstr>Representation – Adjacency Matrix</vt:lpstr>
      <vt:lpstr>Representation – Adjacency Matrix</vt:lpstr>
      <vt:lpstr>Representation – Adjacency Matrix</vt:lpstr>
      <vt:lpstr>Representation – Adjacency List</vt:lpstr>
      <vt:lpstr>Representation – Adjacency List</vt:lpstr>
      <vt:lpstr>Representation – Adjacency List</vt:lpstr>
      <vt:lpstr>Representation – Comparisons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858</cp:revision>
  <dcterms:created xsi:type="dcterms:W3CDTF">2019-05-22T20:50:59Z</dcterms:created>
  <dcterms:modified xsi:type="dcterms:W3CDTF">2019-11-30T23:17:47Z</dcterms:modified>
</cp:coreProperties>
</file>