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7"/>
  </p:notesMasterIdLst>
  <p:sldIdLst>
    <p:sldId id="505" r:id="rId2"/>
    <p:sldId id="328" r:id="rId3"/>
    <p:sldId id="351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35" r:id="rId15"/>
    <p:sldId id="346" r:id="rId16"/>
    <p:sldId id="347" r:id="rId17"/>
    <p:sldId id="357" r:id="rId18"/>
    <p:sldId id="348" r:id="rId19"/>
    <p:sldId id="353" r:id="rId20"/>
    <p:sldId id="352" r:id="rId21"/>
    <p:sldId id="354" r:id="rId22"/>
    <p:sldId id="349" r:id="rId23"/>
    <p:sldId id="389" r:id="rId24"/>
    <p:sldId id="364" r:id="rId25"/>
    <p:sldId id="391" r:id="rId26"/>
    <p:sldId id="392" r:id="rId27"/>
    <p:sldId id="393" r:id="rId28"/>
    <p:sldId id="394" r:id="rId29"/>
    <p:sldId id="395" r:id="rId30"/>
    <p:sldId id="396" r:id="rId31"/>
    <p:sldId id="397" r:id="rId32"/>
    <p:sldId id="398" r:id="rId33"/>
    <p:sldId id="399" r:id="rId34"/>
    <p:sldId id="400" r:id="rId35"/>
    <p:sldId id="401" r:id="rId36"/>
    <p:sldId id="402" r:id="rId37"/>
    <p:sldId id="403" r:id="rId38"/>
    <p:sldId id="404" r:id="rId39"/>
    <p:sldId id="405" r:id="rId40"/>
    <p:sldId id="406" r:id="rId41"/>
    <p:sldId id="407" r:id="rId42"/>
    <p:sldId id="408" r:id="rId43"/>
    <p:sldId id="409" r:id="rId44"/>
    <p:sldId id="410" r:id="rId45"/>
    <p:sldId id="411" r:id="rId46"/>
    <p:sldId id="412" r:id="rId47"/>
    <p:sldId id="413" r:id="rId48"/>
    <p:sldId id="414" r:id="rId49"/>
    <p:sldId id="415" r:id="rId50"/>
    <p:sldId id="416" r:id="rId51"/>
    <p:sldId id="417" r:id="rId52"/>
    <p:sldId id="418" r:id="rId53"/>
    <p:sldId id="419" r:id="rId54"/>
    <p:sldId id="365" r:id="rId55"/>
    <p:sldId id="506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and Initialization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When the array is created, memory is reserved for its contents</a:t>
            </a:r>
          </a:p>
          <a:p>
            <a:r>
              <a:rPr lang="en-US" dirty="0"/>
              <a:t>You can also specify the values for the array instead of using the new operator</a:t>
            </a:r>
          </a:p>
          <a:p>
            <a:r>
              <a:rPr lang="en-US" dirty="0"/>
              <a:t>Example:</a:t>
            </a:r>
          </a:p>
          <a:p>
            <a:pPr lvl="1">
              <a:buNone/>
            </a:pP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grade = {95, 93, 88}; </a:t>
            </a:r>
            <a:r>
              <a:rPr lang="en-US" dirty="0">
                <a:cs typeface="Courier New" pitchFamily="49" charset="0"/>
              </a:rPr>
              <a:t>//array of 3 </a:t>
            </a:r>
            <a:r>
              <a:rPr lang="en-US" dirty="0" err="1">
                <a:cs typeface="Courier New" pitchFamily="49" charset="0"/>
              </a:rPr>
              <a:t>ints</a:t>
            </a:r>
            <a:endParaRPr lang="en-US" dirty="0">
              <a:cs typeface="Courier New" pitchFamily="49" charset="0"/>
            </a:endParaRPr>
          </a:p>
          <a:p>
            <a:r>
              <a:rPr lang="en-US" dirty="0"/>
              <a:t>To find the length of an array, use the length method</a:t>
            </a:r>
          </a:p>
          <a:p>
            <a:pPr lvl="1">
              <a:buNone/>
            </a:pP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numGrades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grade.length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0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Arrays’ Properties in 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Arrays are objects</a:t>
            </a:r>
          </a:p>
          <a:p>
            <a:r>
              <a:rPr lang="en-US" dirty="0"/>
              <a:t>Arrays are created dynamically, at run time</a:t>
            </a:r>
          </a:p>
          <a:p>
            <a:r>
              <a:rPr lang="en-US" dirty="0"/>
              <a:t>An array type variable holds a reference to the array object</a:t>
            </a:r>
          </a:p>
          <a:p>
            <a:r>
              <a:rPr lang="en-US" dirty="0"/>
              <a:t>An array’s length is set when the array is created, and it cannot be changed.</a:t>
            </a:r>
          </a:p>
          <a:p>
            <a:r>
              <a:rPr lang="en-US" dirty="0"/>
              <a:t>Arrays can be duplicated with the </a:t>
            </a:r>
            <a:r>
              <a:rPr lang="en-US" b="1" dirty="0" err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Object.clone</a:t>
            </a:r>
            <a:r>
              <a:rPr lang="en-US" b="1" dirty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/>
              <a:t>method</a:t>
            </a:r>
          </a:p>
          <a:p>
            <a:r>
              <a:rPr lang="en-US" dirty="0"/>
              <a:t>An </a:t>
            </a:r>
            <a:r>
              <a:rPr lang="en-US" b="1" dirty="0" err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ArrayIndexOutOfBoundsException</a:t>
            </a:r>
            <a:r>
              <a:rPr lang="en-US" dirty="0"/>
              <a:t> is thrown if index exceeds array length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7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Processing in 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>
                <a:solidFill>
                  <a:srgbClr val="006600"/>
                </a:solidFill>
              </a:rPr>
              <a:t>java.util.Arrays</a:t>
            </a:r>
            <a:r>
              <a:rPr lang="en-US" dirty="0"/>
              <a:t> class provides many built-in functions for sorting and searching</a:t>
            </a:r>
          </a:p>
          <a:p>
            <a:pPr lvl="1"/>
            <a:r>
              <a:rPr lang="en-US" dirty="0"/>
              <a:t>The method </a:t>
            </a:r>
            <a:r>
              <a:rPr lang="en-US" b="1" dirty="0" err="1">
                <a:solidFill>
                  <a:srgbClr val="006600"/>
                </a:solidFill>
              </a:rPr>
              <a:t>Arrays.sort</a:t>
            </a:r>
            <a:r>
              <a:rPr lang="en-US" b="1" dirty="0">
                <a:solidFill>
                  <a:srgbClr val="006600"/>
                </a:solidFill>
              </a:rPr>
              <a:t>(</a:t>
            </a:r>
            <a:r>
              <a:rPr lang="en-US" dirty="0" err="1">
                <a:solidFill>
                  <a:srgbClr val="006600"/>
                </a:solidFill>
              </a:rPr>
              <a:t>array_name</a:t>
            </a:r>
            <a:r>
              <a:rPr lang="en-US" b="1" dirty="0">
                <a:solidFill>
                  <a:srgbClr val="006600"/>
                </a:solidFill>
              </a:rPr>
              <a:t>)</a:t>
            </a:r>
            <a:r>
              <a:rPr lang="en-US" dirty="0"/>
              <a:t> is used to sort an array</a:t>
            </a:r>
          </a:p>
          <a:p>
            <a:pPr lvl="1"/>
            <a:r>
              <a:rPr lang="en-US" dirty="0"/>
              <a:t>The method </a:t>
            </a:r>
            <a:r>
              <a:rPr lang="en-US" b="1" dirty="0" err="1">
                <a:solidFill>
                  <a:srgbClr val="006600"/>
                </a:solidFill>
              </a:rPr>
              <a:t>Arrays.binarySearch</a:t>
            </a:r>
            <a:r>
              <a:rPr lang="en-US" dirty="0">
                <a:solidFill>
                  <a:srgbClr val="006600"/>
                </a:solidFill>
              </a:rPr>
              <a:t>(</a:t>
            </a:r>
            <a:r>
              <a:rPr lang="en-US" dirty="0" err="1">
                <a:solidFill>
                  <a:srgbClr val="006600"/>
                </a:solidFill>
              </a:rPr>
              <a:t>array_name</a:t>
            </a:r>
            <a:r>
              <a:rPr lang="en-US" dirty="0">
                <a:solidFill>
                  <a:srgbClr val="006600"/>
                </a:solidFill>
              </a:rPr>
              <a:t>, target</a:t>
            </a:r>
            <a:r>
              <a:rPr lang="en-US" b="1" dirty="0">
                <a:solidFill>
                  <a:srgbClr val="006600"/>
                </a:solidFill>
              </a:rPr>
              <a:t>)</a:t>
            </a:r>
            <a:r>
              <a:rPr lang="en-US" dirty="0"/>
              <a:t> is used to search through a sorted array</a:t>
            </a:r>
          </a:p>
          <a:p>
            <a:pPr lvl="1"/>
            <a:r>
              <a:rPr lang="en-US" dirty="0"/>
              <a:t>The method </a:t>
            </a:r>
            <a:r>
              <a:rPr lang="en-US" b="1" dirty="0" err="1">
                <a:solidFill>
                  <a:srgbClr val="006600"/>
                </a:solidFill>
              </a:rPr>
              <a:t>Arrays.equals</a:t>
            </a:r>
            <a:r>
              <a:rPr lang="en-US" dirty="0">
                <a:solidFill>
                  <a:srgbClr val="006600"/>
                </a:solidFill>
              </a:rPr>
              <a:t>(array1, array2) </a:t>
            </a:r>
            <a:r>
              <a:rPr lang="en-US" dirty="0"/>
              <a:t>is used to check if two arrays are equal</a:t>
            </a:r>
          </a:p>
          <a:p>
            <a:pPr lvl="2"/>
            <a:r>
              <a:rPr lang="en-US" dirty="0"/>
              <a:t>Meaning, if the same values are at each index position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1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Processing in 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7066" y="2042234"/>
            <a:ext cx="4950481" cy="42490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293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ARRAY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4800" dirty="0" smtClean="0"/>
              <a:t>As a Data Structure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7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Array?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array is a data structure</a:t>
            </a:r>
          </a:p>
          <a:p>
            <a:pPr lvl="1"/>
            <a:r>
              <a:rPr lang="en-US" dirty="0"/>
              <a:t>It is a collection of </a:t>
            </a:r>
            <a:r>
              <a:rPr lang="en-US" dirty="0" smtClean="0"/>
              <a:t>multiple values of same type</a:t>
            </a:r>
            <a:endParaRPr lang="en-US" dirty="0"/>
          </a:p>
          <a:p>
            <a:pPr lvl="1"/>
            <a:r>
              <a:rPr lang="en-US" dirty="0" smtClean="0"/>
              <a:t>Examples</a:t>
            </a:r>
            <a:r>
              <a:rPr lang="en-US" dirty="0"/>
              <a:t>:</a:t>
            </a:r>
          </a:p>
          <a:p>
            <a:pPr lvl="3"/>
            <a:r>
              <a:rPr lang="en-US" dirty="0"/>
              <a:t>An array of student grades</a:t>
            </a:r>
          </a:p>
          <a:p>
            <a:pPr lvl="3"/>
            <a:r>
              <a:rPr lang="en-US" dirty="0"/>
              <a:t>An array of student names</a:t>
            </a:r>
          </a:p>
          <a:p>
            <a:pPr lvl="3"/>
            <a:r>
              <a:rPr lang="en-US" dirty="0"/>
              <a:t>An array of objects (OOP perspective</a:t>
            </a:r>
            <a:r>
              <a:rPr lang="en-US" dirty="0" smtClean="0"/>
              <a:t>!)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Assumption:</a:t>
            </a:r>
            <a:r>
              <a:rPr lang="en-US" dirty="0" smtClean="0"/>
              <a:t> Data in array is always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sorted</a:t>
            </a:r>
          </a:p>
          <a:p>
            <a:r>
              <a:rPr lang="en-US" dirty="0" smtClean="0"/>
              <a:t>Array elements are initialized with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“+∞”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1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Homogeneity</a:t>
            </a:r>
          </a:p>
          <a:p>
            <a:pPr lvl="1"/>
            <a:r>
              <a:rPr lang="en-US" dirty="0"/>
              <a:t>All elements in an array must have the same data type</a:t>
            </a:r>
          </a:p>
          <a:p>
            <a:r>
              <a:rPr lang="en-US" b="1" dirty="0"/>
              <a:t>Contiguous </a:t>
            </a:r>
            <a:r>
              <a:rPr lang="en-US" b="1" dirty="0" smtClean="0"/>
              <a:t>Memory</a:t>
            </a:r>
          </a:p>
          <a:p>
            <a:pPr lvl="1"/>
            <a:r>
              <a:rPr lang="en-US" dirty="0" smtClean="0"/>
              <a:t>Array </a:t>
            </a:r>
            <a:r>
              <a:rPr lang="en-US" dirty="0"/>
              <a:t>elements (or their references) are stored in contiguous/consecutive memory locations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/>
              <a:t>Direct access </a:t>
            </a:r>
            <a:r>
              <a:rPr lang="en-US" sz="3200" dirty="0"/>
              <a:t>to an element</a:t>
            </a:r>
          </a:p>
          <a:p>
            <a:pPr lvl="1"/>
            <a:r>
              <a:rPr lang="en-US" dirty="0" smtClean="0"/>
              <a:t>Index reference is used to access it directly</a:t>
            </a:r>
          </a:p>
          <a:p>
            <a:r>
              <a:rPr lang="en-US" b="1" dirty="0" smtClean="0"/>
              <a:t>Static</a:t>
            </a:r>
            <a:r>
              <a:rPr lang="en-US" dirty="0" smtClean="0"/>
              <a:t> </a:t>
            </a:r>
            <a:r>
              <a:rPr lang="en-US" dirty="0"/>
              <a:t>data structure</a:t>
            </a:r>
          </a:p>
          <a:p>
            <a:pPr lvl="1"/>
            <a:r>
              <a:rPr lang="en-US" dirty="0"/>
              <a:t>An array cannot grow or shrink during program execution…the size is </a:t>
            </a:r>
            <a:r>
              <a:rPr lang="en-US" u="sng" dirty="0" smtClean="0"/>
              <a:t>fixed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3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ARRAY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4800" dirty="0" smtClean="0"/>
              <a:t>Operations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86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054313"/>
            <a:ext cx="7675809" cy="184103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Accessing/indexing</a:t>
            </a:r>
            <a:r>
              <a:rPr lang="en-US" dirty="0"/>
              <a:t> an element using its index</a:t>
            </a:r>
          </a:p>
          <a:p>
            <a:pPr lvl="1"/>
            <a:r>
              <a:rPr lang="en-US" dirty="0"/>
              <a:t>Performance is very fast</a:t>
            </a:r>
          </a:p>
          <a:p>
            <a:pPr lvl="1"/>
            <a:r>
              <a:rPr lang="en-US" dirty="0"/>
              <a:t>We can access an index immediately without searching</a:t>
            </a:r>
          </a:p>
          <a:p>
            <a:pPr lvl="1"/>
            <a:r>
              <a:rPr lang="en-US" dirty="0" err="1" smtClean="0"/>
              <a:t>myArray</a:t>
            </a:r>
            <a:r>
              <a:rPr lang="en-US" dirty="0" smtClean="0"/>
              <a:t> [</a:t>
            </a:r>
            <a:r>
              <a:rPr lang="en-US" dirty="0"/>
              <a:t>1250] = 55;</a:t>
            </a:r>
          </a:p>
          <a:p>
            <a:pPr lvl="3"/>
            <a:r>
              <a:rPr lang="en-US" dirty="0"/>
              <a:t>we immediately access array spot 1250 of </a:t>
            </a:r>
            <a:r>
              <a:rPr lang="en-US" dirty="0" err="1"/>
              <a:t>myArray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83566" y="3895344"/>
            <a:ext cx="7239000" cy="20313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void access(double[]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a,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index) {</a:t>
            </a:r>
          </a:p>
          <a:p>
            <a:pPr>
              <a:defRPr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a[index] = a[index]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+ a[index]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* 0.20;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(“Updated value “+ a[index]);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7703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054313"/>
            <a:ext cx="7675809" cy="1950759"/>
          </a:xfrm>
        </p:spPr>
        <p:txBody>
          <a:bodyPr>
            <a:normAutofit/>
          </a:bodyPr>
          <a:lstStyle/>
          <a:p>
            <a:r>
              <a:rPr lang="en-US" b="1" dirty="0" smtClean="0"/>
              <a:t>Traversing</a:t>
            </a:r>
            <a:r>
              <a:rPr lang="en-US" dirty="0" smtClean="0"/>
              <a:t> </a:t>
            </a:r>
            <a:r>
              <a:rPr lang="en-US" dirty="0"/>
              <a:t>an </a:t>
            </a:r>
            <a:r>
              <a:rPr lang="en-US" dirty="0" smtClean="0"/>
              <a:t>array</a:t>
            </a:r>
            <a:endParaRPr lang="en-US" dirty="0"/>
          </a:p>
          <a:p>
            <a:pPr lvl="1"/>
            <a:r>
              <a:rPr lang="en-US" dirty="0" smtClean="0"/>
              <a:t>Display all contents of an array</a:t>
            </a:r>
          </a:p>
          <a:p>
            <a:pPr lvl="2"/>
            <a:r>
              <a:rPr lang="en-US" dirty="0" smtClean="0"/>
              <a:t>All elements will be displayed</a:t>
            </a:r>
          </a:p>
          <a:p>
            <a:pPr lvl="2"/>
            <a:r>
              <a:rPr lang="en-US" dirty="0" smtClean="0"/>
              <a:t>Every elements will be displayed exactly once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83566" y="4297680"/>
            <a:ext cx="7239000" cy="17543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void display(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a) {</a:t>
            </a:r>
          </a:p>
          <a:p>
            <a:pPr>
              <a:defRPr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for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a.length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++) 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(a[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]);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68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1491840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ARRAYS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Introduction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1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/>
          </a:bodyPr>
          <a:lstStyle/>
          <a:p>
            <a:r>
              <a:rPr lang="en-US" b="1" dirty="0" smtClean="0"/>
              <a:t>Insertion</a:t>
            </a:r>
            <a:r>
              <a:rPr lang="en-US" b="1" dirty="0"/>
              <a:t>:</a:t>
            </a:r>
            <a:r>
              <a:rPr lang="en-US" dirty="0"/>
              <a:t>  add an element at a certain index</a:t>
            </a:r>
          </a:p>
          <a:p>
            <a:pPr lvl="1"/>
            <a:r>
              <a:rPr lang="en-US" dirty="0"/>
              <a:t>What if we want to add an element at the beginning?</a:t>
            </a:r>
          </a:p>
          <a:p>
            <a:pPr lvl="2"/>
            <a:r>
              <a:rPr lang="en-US" dirty="0"/>
              <a:t>This would be a very slow operation!    Why?</a:t>
            </a:r>
          </a:p>
          <a:p>
            <a:pPr lvl="3"/>
            <a:r>
              <a:rPr lang="en-US" dirty="0"/>
              <a:t>Because we would have to shift ALL other elements over one position</a:t>
            </a:r>
          </a:p>
          <a:p>
            <a:pPr lvl="2"/>
            <a:r>
              <a:rPr lang="en-US" dirty="0"/>
              <a:t>What if we add an element at the end?</a:t>
            </a:r>
          </a:p>
          <a:p>
            <a:pPr lvl="3"/>
            <a:r>
              <a:rPr lang="en-US" dirty="0"/>
              <a:t>It would be FAST.  Why?  No need to shift.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048238" y="3294816"/>
            <a:ext cx="4990354" cy="809491"/>
          </a:xfrm>
        </p:spPr>
        <p:txBody>
          <a:bodyPr/>
          <a:lstStyle/>
          <a:p>
            <a:pPr algn="ctr"/>
            <a:r>
              <a:rPr lang="en-US" dirty="0" smtClean="0"/>
              <a:t>Array - </a:t>
            </a:r>
            <a:r>
              <a:rPr lang="en-US" b="1" dirty="0" smtClean="0">
                <a:solidFill>
                  <a:srgbClr val="006600"/>
                </a:solidFill>
              </a:rPr>
              <a:t>Insertion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1" y="1285145"/>
            <a:ext cx="6416678" cy="500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50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Deletion</a:t>
            </a:r>
            <a:r>
              <a:rPr lang="en-US" dirty="0" smtClean="0"/>
              <a:t>:  </a:t>
            </a:r>
            <a:r>
              <a:rPr lang="en-US" dirty="0"/>
              <a:t>remove an element at a certain index</a:t>
            </a:r>
          </a:p>
          <a:p>
            <a:pPr lvl="1"/>
            <a:r>
              <a:rPr lang="en-US" dirty="0"/>
              <a:t>Remove an element at the beginning of the array</a:t>
            </a:r>
          </a:p>
          <a:p>
            <a:pPr lvl="2"/>
            <a:r>
              <a:rPr lang="en-US" dirty="0"/>
              <a:t>Performance is again very slow.</a:t>
            </a:r>
          </a:p>
          <a:p>
            <a:pPr lvl="3"/>
            <a:r>
              <a:rPr lang="en-US" dirty="0" smtClean="0"/>
              <a:t>Because </a:t>
            </a:r>
            <a:r>
              <a:rPr lang="en-US" dirty="0"/>
              <a:t>ALL elements need to shift one position backwards</a:t>
            </a:r>
          </a:p>
          <a:p>
            <a:pPr lvl="1"/>
            <a:r>
              <a:rPr lang="en-US" dirty="0"/>
              <a:t>Remove an element at the end of an array</a:t>
            </a:r>
          </a:p>
          <a:p>
            <a:pPr lvl="2"/>
            <a:r>
              <a:rPr lang="en-US" dirty="0"/>
              <a:t>Very fast because of no shifting needed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9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048238" y="3294816"/>
            <a:ext cx="4990354" cy="80949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Array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209" y="1230447"/>
            <a:ext cx="6497345" cy="506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32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647369"/>
          </a:xfrm>
        </p:spPr>
        <p:txBody>
          <a:bodyPr>
            <a:normAutofit/>
          </a:bodyPr>
          <a:lstStyle/>
          <a:p>
            <a:r>
              <a:rPr lang="en-US" b="1" dirty="0" smtClean="0"/>
              <a:t>Merging:</a:t>
            </a:r>
            <a:r>
              <a:rPr lang="en-US" dirty="0" smtClean="0"/>
              <a:t> combining the data of two or more arrays into one </a:t>
            </a:r>
          </a:p>
          <a:p>
            <a:pPr lvl="1"/>
            <a:r>
              <a:rPr lang="en-US" i="1" dirty="0" smtClean="0">
                <a:solidFill>
                  <a:srgbClr val="006600"/>
                </a:solidFill>
              </a:rPr>
              <a:t>Implementation is left for student exercise</a:t>
            </a:r>
            <a:endParaRPr lang="en-US" i="1" dirty="0">
              <a:solidFill>
                <a:srgbClr val="0066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17904" y="3602736"/>
            <a:ext cx="7304662" cy="258532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void merge(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[] b) {</a:t>
            </a:r>
          </a:p>
          <a:p>
            <a:pPr>
              <a:defRPr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11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Searching</a:t>
            </a:r>
            <a:r>
              <a:rPr lang="en-US" dirty="0" smtClean="0"/>
              <a:t> </a:t>
            </a:r>
            <a:r>
              <a:rPr lang="en-US" dirty="0"/>
              <a:t>through the array:</a:t>
            </a:r>
          </a:p>
          <a:p>
            <a:pPr lvl="2"/>
            <a:r>
              <a:rPr lang="en-US" dirty="0"/>
              <a:t>Depends on the algorithm</a:t>
            </a:r>
          </a:p>
          <a:p>
            <a:pPr lvl="2"/>
            <a:r>
              <a:rPr lang="en-US" dirty="0"/>
              <a:t>Some algorithms are faster than others</a:t>
            </a:r>
          </a:p>
          <a:p>
            <a:pPr lvl="3"/>
            <a:r>
              <a:rPr lang="en-US" dirty="0"/>
              <a:t>More detail coming soon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Linear Search</a:t>
            </a:r>
          </a:p>
          <a:p>
            <a:pPr lvl="1"/>
            <a:r>
              <a:rPr lang="en-US" dirty="0" smtClean="0"/>
              <a:t>Binary Search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8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Linear Search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4242815"/>
            <a:ext cx="7675809" cy="1934147"/>
          </a:xfrm>
        </p:spPr>
        <p:txBody>
          <a:bodyPr/>
          <a:lstStyle/>
          <a:p>
            <a:r>
              <a:rPr lang="en-US" dirty="0"/>
              <a:t>The code returns a </a:t>
            </a:r>
            <a:r>
              <a:rPr lang="en-US" dirty="0" smtClean="0"/>
              <a:t>Boolean value</a:t>
            </a:r>
          </a:p>
          <a:p>
            <a:pPr lvl="1"/>
            <a:r>
              <a:rPr lang="en-US" dirty="0" smtClean="0"/>
              <a:t>If found it will return </a:t>
            </a:r>
            <a:r>
              <a:rPr lang="en-US" b="1" dirty="0" smtClean="0">
                <a:solidFill>
                  <a:srgbClr val="006600"/>
                </a:solidFill>
              </a:rPr>
              <a:t>TRUE</a:t>
            </a:r>
          </a:p>
          <a:p>
            <a:pPr lvl="1"/>
            <a:r>
              <a:rPr lang="en-US" dirty="0" smtClean="0"/>
              <a:t>Otherwise </a:t>
            </a:r>
            <a:r>
              <a:rPr lang="en-US" b="1" dirty="0" smtClean="0">
                <a:solidFill>
                  <a:srgbClr val="006600"/>
                </a:solidFill>
              </a:rPr>
              <a:t>FALSE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65162" y="1934491"/>
            <a:ext cx="7675809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search(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a,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for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a.length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if (a[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] == value)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return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true;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false;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4009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4242815"/>
            <a:ext cx="7675809" cy="1934147"/>
          </a:xfrm>
        </p:spPr>
        <p:txBody>
          <a:bodyPr/>
          <a:lstStyle/>
          <a:p>
            <a:r>
              <a:rPr lang="en-US" dirty="0"/>
              <a:t>The code returns </a:t>
            </a:r>
            <a:r>
              <a:rPr lang="en-US" dirty="0" smtClean="0"/>
              <a:t>location of the values</a:t>
            </a:r>
          </a:p>
          <a:p>
            <a:pPr lvl="1"/>
            <a:r>
              <a:rPr lang="en-US" dirty="0" smtClean="0"/>
              <a:t>If found it will return </a:t>
            </a:r>
            <a:r>
              <a:rPr lang="en-US" b="1" dirty="0" smtClean="0">
                <a:solidFill>
                  <a:srgbClr val="006600"/>
                </a:solidFill>
              </a:rPr>
              <a:t>Index</a:t>
            </a:r>
            <a:r>
              <a:rPr lang="en-US" b="1" dirty="0" smtClean="0"/>
              <a:t> </a:t>
            </a:r>
            <a:r>
              <a:rPr lang="en-US" dirty="0" smtClean="0"/>
              <a:t>of the value</a:t>
            </a:r>
          </a:p>
          <a:p>
            <a:pPr lvl="1"/>
            <a:r>
              <a:rPr lang="en-US" dirty="0" smtClean="0"/>
              <a:t>Otherwise it will return </a:t>
            </a:r>
            <a:r>
              <a:rPr lang="en-US" b="1" dirty="0" smtClean="0">
                <a:solidFill>
                  <a:srgbClr val="006600"/>
                </a:solidFill>
              </a:rPr>
              <a:t>-1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65162" y="1934491"/>
            <a:ext cx="7239000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search(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a,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for 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a.length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if (a[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] == value)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return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-1;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3367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Linear Search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4800" dirty="0" smtClean="0"/>
              <a:t>Analysis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90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You want to store 5 numbers in a program</a:t>
            </a:r>
          </a:p>
          <a:p>
            <a:pPr lvl="1"/>
            <a:r>
              <a:rPr lang="en-US" dirty="0"/>
              <a:t>No problem.  You define five </a:t>
            </a:r>
            <a:r>
              <a:rPr lang="en-US" dirty="0" err="1"/>
              <a:t>int</a:t>
            </a:r>
            <a:r>
              <a:rPr lang="en-US" dirty="0"/>
              <a:t> variables:</a:t>
            </a:r>
          </a:p>
          <a:p>
            <a:pPr lvl="2">
              <a:buNone/>
            </a:pP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num1, num2, num3, num4, num5;</a:t>
            </a:r>
          </a:p>
          <a:p>
            <a:pPr lvl="1"/>
            <a:r>
              <a:rPr lang="en-US" dirty="0"/>
              <a:t>Easy enough, right?</a:t>
            </a:r>
          </a:p>
          <a:p>
            <a:pPr lvl="1"/>
            <a:r>
              <a:rPr lang="en-US" dirty="0"/>
              <a:t>But what if you want to store 1000 numbers?</a:t>
            </a:r>
          </a:p>
          <a:p>
            <a:pPr lvl="2"/>
            <a:r>
              <a:rPr lang="en-US" dirty="0"/>
              <a:t>Are you really going to make 1000 separate variables?</a:t>
            </a:r>
          </a:p>
          <a:p>
            <a:pPr lvl="3">
              <a:buNone/>
            </a:pP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num1, num2,..., num998, num999, num1000;</a:t>
            </a:r>
          </a:p>
          <a:p>
            <a:pPr lvl="2"/>
            <a:r>
              <a:rPr lang="en-US" dirty="0"/>
              <a:t>That would be CRAZY!</a:t>
            </a:r>
          </a:p>
          <a:p>
            <a:r>
              <a:rPr lang="en-US" dirty="0"/>
              <a:t>So what is the solution?</a:t>
            </a:r>
          </a:p>
          <a:p>
            <a:pPr lvl="1"/>
            <a:r>
              <a:rPr lang="en-US" dirty="0"/>
              <a:t>A data structure!  Specifically, an array!</a:t>
            </a:r>
          </a:p>
          <a:p>
            <a:pPr lvl="2"/>
            <a:r>
              <a:rPr lang="en-US" dirty="0"/>
              <a:t>An array is one of the most common data structures.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1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Linear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Applicable for all data i.e. Sorted or Unsorted</a:t>
            </a:r>
            <a:endParaRPr lang="en-US" dirty="0"/>
          </a:p>
          <a:p>
            <a:pPr lvl="1"/>
            <a:r>
              <a:rPr lang="en-US" dirty="0"/>
              <a:t>Basic operation is </a:t>
            </a:r>
            <a:r>
              <a:rPr lang="en-US" b="1" dirty="0">
                <a:solidFill>
                  <a:srgbClr val="006600"/>
                </a:solidFill>
              </a:rPr>
              <a:t>“comparison”</a:t>
            </a:r>
          </a:p>
          <a:p>
            <a:pPr lvl="1"/>
            <a:r>
              <a:rPr lang="en-US" dirty="0" smtClean="0"/>
              <a:t>They </a:t>
            </a:r>
            <a:r>
              <a:rPr lang="en-US" dirty="0"/>
              <a:t>ONLY way to be sure that a value isn’t in the array is to </a:t>
            </a:r>
            <a:r>
              <a:rPr lang="en-US" dirty="0">
                <a:solidFill>
                  <a:srgbClr val="006600"/>
                </a:solidFill>
              </a:rPr>
              <a:t>look at every single spot </a:t>
            </a:r>
            <a:r>
              <a:rPr lang="en-US" dirty="0"/>
              <a:t>of the </a:t>
            </a:r>
            <a:r>
              <a:rPr lang="en-US" dirty="0" smtClean="0"/>
              <a:t>array</a:t>
            </a:r>
          </a:p>
          <a:p>
            <a:pPr lvl="1"/>
            <a:r>
              <a:rPr lang="en-US" dirty="0" smtClean="0"/>
              <a:t>If we have </a:t>
            </a:r>
            <a:r>
              <a:rPr lang="en-US" dirty="0" smtClean="0">
                <a:solidFill>
                  <a:srgbClr val="006600"/>
                </a:solidFill>
              </a:rPr>
              <a:t>100 elements </a:t>
            </a:r>
            <a:r>
              <a:rPr lang="en-US" dirty="0" smtClean="0"/>
              <a:t>then we have to make </a:t>
            </a:r>
            <a:r>
              <a:rPr lang="en-US" dirty="0" smtClean="0">
                <a:solidFill>
                  <a:srgbClr val="006600"/>
                </a:solidFill>
              </a:rPr>
              <a:t>100 comparisons </a:t>
            </a:r>
            <a:r>
              <a:rPr lang="en-US" dirty="0" smtClean="0"/>
              <a:t>to be sure about the value</a:t>
            </a:r>
          </a:p>
          <a:p>
            <a:pPr lvl="1"/>
            <a:r>
              <a:rPr lang="en-US" dirty="0" smtClean="0"/>
              <a:t>Therefore for </a:t>
            </a:r>
            <a:r>
              <a:rPr lang="en-US" b="1" dirty="0" smtClean="0">
                <a:solidFill>
                  <a:srgbClr val="006600"/>
                </a:solidFill>
              </a:rPr>
              <a:t>“n”</a:t>
            </a:r>
            <a:r>
              <a:rPr lang="en-US" dirty="0" smtClean="0"/>
              <a:t> elements, the number of comparisons will be “n” i.e. </a:t>
            </a:r>
            <a:r>
              <a:rPr lang="en-US" b="1" dirty="0" smtClean="0">
                <a:solidFill>
                  <a:srgbClr val="006600"/>
                </a:solidFill>
              </a:rPr>
              <a:t>O(n)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1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Binary Search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5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Search (Introduction)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Guessing Game from childhood</a:t>
            </a:r>
          </a:p>
          <a:p>
            <a:pPr lvl="1"/>
            <a:r>
              <a:rPr lang="en-US" dirty="0"/>
              <a:t>Remember the game you most likely played as a child</a:t>
            </a:r>
          </a:p>
          <a:p>
            <a:pPr lvl="2"/>
            <a:r>
              <a:rPr lang="en-US" dirty="0"/>
              <a:t>I have a secret number between 1 and 100.</a:t>
            </a:r>
          </a:p>
          <a:p>
            <a:pPr lvl="2"/>
            <a:r>
              <a:rPr lang="en-US" dirty="0"/>
              <a:t>Make a guess and I’ll tell you whether your guess is too high or too low.</a:t>
            </a:r>
          </a:p>
          <a:p>
            <a:pPr lvl="2"/>
            <a:r>
              <a:rPr lang="en-US" dirty="0"/>
              <a:t>Then you guess again.  The process continues until you guess the correct number.</a:t>
            </a:r>
          </a:p>
          <a:p>
            <a:pPr lvl="2"/>
            <a:r>
              <a:rPr lang="en-US" dirty="0"/>
              <a:t>Your job is to MINIMIZE the number of guesses you make.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Search (Introduction)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Number Guessing Game from childhood</a:t>
            </a:r>
          </a:p>
          <a:p>
            <a:pPr lvl="1"/>
            <a:r>
              <a:rPr lang="en-US" dirty="0"/>
              <a:t>What is the first guess of most people?</a:t>
            </a:r>
          </a:p>
          <a:p>
            <a:pPr lvl="2"/>
            <a:r>
              <a:rPr lang="en-US" dirty="0"/>
              <a:t>50.</a:t>
            </a:r>
          </a:p>
          <a:p>
            <a:pPr lvl="1"/>
            <a:r>
              <a:rPr lang="en-US" dirty="0"/>
              <a:t>Why?</a:t>
            </a:r>
          </a:p>
          <a:p>
            <a:pPr lvl="2"/>
            <a:r>
              <a:rPr lang="en-US" dirty="0"/>
              <a:t>No matter the response (too high or too low), the most number of possible values for your remaining search is 50 (either from 1-49 or 51-100)</a:t>
            </a:r>
          </a:p>
          <a:p>
            <a:pPr lvl="2"/>
            <a:r>
              <a:rPr lang="en-US" dirty="0"/>
              <a:t>Any other first guess results in the risk that the possible remaining values is greater than 50.</a:t>
            </a:r>
          </a:p>
          <a:p>
            <a:pPr lvl="3"/>
            <a:r>
              <a:rPr lang="en-US" dirty="0"/>
              <a:t>Example:  you guess 75</a:t>
            </a:r>
          </a:p>
          <a:p>
            <a:pPr lvl="3"/>
            <a:r>
              <a:rPr lang="en-US" dirty="0"/>
              <a:t>I respond:  too high</a:t>
            </a:r>
          </a:p>
          <a:p>
            <a:pPr lvl="3"/>
            <a:r>
              <a:rPr lang="en-US" dirty="0"/>
              <a:t>So now you have to guess between 1 and 74</a:t>
            </a:r>
          </a:p>
          <a:p>
            <a:pPr lvl="4"/>
            <a:r>
              <a:rPr lang="en-US" dirty="0"/>
              <a:t>74 values to guess from instead of </a:t>
            </a:r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7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Search (Introduction)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Applicable only on </a:t>
            </a:r>
            <a:r>
              <a:rPr lang="en-US" b="1" dirty="0" smtClean="0">
                <a:solidFill>
                  <a:srgbClr val="006600"/>
                </a:solidFill>
              </a:rPr>
              <a:t>Sorted array</a:t>
            </a:r>
            <a:endParaRPr lang="en-US" b="1" dirty="0">
              <a:solidFill>
                <a:srgbClr val="006600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are searching for the value, 19</a:t>
            </a:r>
          </a:p>
          <a:p>
            <a:r>
              <a:rPr lang="en-US" dirty="0"/>
              <a:t>So where is halfway between?</a:t>
            </a:r>
          </a:p>
          <a:p>
            <a:pPr lvl="1"/>
            <a:r>
              <a:rPr lang="en-US" dirty="0"/>
              <a:t>One guess would be to look at 2 and 118 and take their average (60).</a:t>
            </a:r>
          </a:p>
          <a:p>
            <a:pPr lvl="1"/>
            <a:r>
              <a:rPr lang="en-US" dirty="0"/>
              <a:t>But 60 isn’t even in the list </a:t>
            </a:r>
          </a:p>
          <a:p>
            <a:pPr lvl="1"/>
            <a:r>
              <a:rPr lang="en-US" dirty="0"/>
              <a:t>And if we look at the number closest to 60</a:t>
            </a:r>
          </a:p>
          <a:p>
            <a:pPr lvl="2"/>
            <a:r>
              <a:rPr lang="en-US" dirty="0"/>
              <a:t>It is almost at the end of the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662953" y="2691186"/>
          <a:ext cx="7086602" cy="487680"/>
        </p:xfrm>
        <a:graphic>
          <a:graphicData uri="http://schemas.openxmlformats.org/drawingml/2006/table">
            <a:tbl>
              <a:tblPr/>
              <a:tblGrid>
                <a:gridCol w="689775"/>
                <a:gridCol w="667370"/>
                <a:gridCol w="690576"/>
                <a:gridCol w="716182"/>
                <a:gridCol w="716182"/>
                <a:gridCol w="716182"/>
                <a:gridCol w="716182"/>
                <a:gridCol w="716182"/>
                <a:gridCol w="716182"/>
                <a:gridCol w="741789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index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value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19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27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41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118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54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Search (Introduction)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We quickly realize that if we want to adapt the number guessing game strategy to searching an array, we MUST search in the middle INDEX of the array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r>
              <a:rPr lang="en-US" dirty="0"/>
              <a:t>In this case:</a:t>
            </a:r>
          </a:p>
          <a:p>
            <a:pPr lvl="1"/>
            <a:r>
              <a:rPr lang="en-US" dirty="0"/>
              <a:t>The lowest index is 0</a:t>
            </a:r>
          </a:p>
          <a:p>
            <a:pPr lvl="1"/>
            <a:r>
              <a:rPr lang="en-US" dirty="0"/>
              <a:t>The highest index is 8</a:t>
            </a:r>
          </a:p>
          <a:p>
            <a:pPr lvl="1"/>
            <a:r>
              <a:rPr lang="en-US" dirty="0"/>
              <a:t>So the middle index is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645024" y="3677304"/>
          <a:ext cx="7086602" cy="487680"/>
        </p:xfrm>
        <a:graphic>
          <a:graphicData uri="http://schemas.openxmlformats.org/drawingml/2006/table">
            <a:tbl>
              <a:tblPr/>
              <a:tblGrid>
                <a:gridCol w="689775"/>
                <a:gridCol w="667370"/>
                <a:gridCol w="690576"/>
                <a:gridCol w="716182"/>
                <a:gridCol w="716182"/>
                <a:gridCol w="716182"/>
                <a:gridCol w="716182"/>
                <a:gridCol w="716182"/>
                <a:gridCol w="716182"/>
                <a:gridCol w="741789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index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value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19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27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41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118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57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Search (Introduction)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</a:t>
            </a:r>
            <a:r>
              <a:rPr lang="en-US" dirty="0"/>
              <a:t>would ask, “is the number I am searching for, 19, greater or less than the number stored in index 4?</a:t>
            </a:r>
          </a:p>
          <a:p>
            <a:pPr lvl="1"/>
            <a:r>
              <a:rPr lang="en-US" dirty="0"/>
              <a:t>Index 4 stores 33</a:t>
            </a:r>
          </a:p>
          <a:p>
            <a:r>
              <a:rPr lang="en-US" dirty="0"/>
              <a:t>The answer would be “less than”</a:t>
            </a:r>
          </a:p>
          <a:p>
            <a:r>
              <a:rPr lang="en-US" dirty="0"/>
              <a:t>So we would modify our search range to in between index 0 and index 3</a:t>
            </a:r>
          </a:p>
          <a:p>
            <a:pPr lvl="1"/>
            <a:r>
              <a:rPr lang="en-US" dirty="0"/>
              <a:t>Note that index 4 is no longer in the search space</a:t>
            </a:r>
          </a:p>
          <a:p>
            <a:r>
              <a:rPr lang="en-US" dirty="0"/>
              <a:t>We then continue this process</a:t>
            </a:r>
          </a:p>
          <a:p>
            <a:pPr lvl="1"/>
            <a:r>
              <a:rPr lang="en-US" dirty="0"/>
              <a:t>The second index we’d look at is index 1, since (0+3)/2=1</a:t>
            </a:r>
          </a:p>
          <a:p>
            <a:pPr lvl="1"/>
            <a:r>
              <a:rPr lang="en-US" dirty="0"/>
              <a:t>Then we’d finally get to index 2, since (2+3)/2 = 2</a:t>
            </a:r>
          </a:p>
          <a:p>
            <a:pPr lvl="1"/>
            <a:r>
              <a:rPr lang="en-US" dirty="0"/>
              <a:t>And at index 2, we would find the value, 19, in the array</a:t>
            </a:r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609165" y="2156535"/>
          <a:ext cx="7086602" cy="487680"/>
        </p:xfrm>
        <a:graphic>
          <a:graphicData uri="http://schemas.openxmlformats.org/drawingml/2006/table">
            <a:tbl>
              <a:tblPr/>
              <a:tblGrid>
                <a:gridCol w="689775"/>
                <a:gridCol w="667370"/>
                <a:gridCol w="690576"/>
                <a:gridCol w="716182"/>
                <a:gridCol w="716182"/>
                <a:gridCol w="716182"/>
                <a:gridCol w="716182"/>
                <a:gridCol w="716182"/>
                <a:gridCol w="716182"/>
                <a:gridCol w="741789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index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value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19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27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41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118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171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Search </a:t>
            </a:r>
            <a:r>
              <a:rPr lang="en-US" sz="3600" dirty="0" smtClean="0">
                <a:solidFill>
                  <a:srgbClr val="006600"/>
                </a:solidFill>
              </a:rPr>
              <a:t>(Code return </a:t>
            </a:r>
            <a:r>
              <a:rPr lang="en-US" sz="3600" dirty="0" err="1" smtClean="0">
                <a:solidFill>
                  <a:srgbClr val="006600"/>
                </a:solidFill>
              </a:rPr>
              <a:t>boolean</a:t>
            </a:r>
            <a:r>
              <a:rPr lang="en-US" sz="3600" dirty="0" smtClean="0">
                <a:solidFill>
                  <a:srgbClr val="006600"/>
                </a:solidFill>
              </a:rPr>
              <a:t>)</a:t>
            </a:r>
            <a:endParaRPr lang="en-US" sz="36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65162" y="2156535"/>
            <a:ext cx="7696200" cy="3694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binSearch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a,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low = 0;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high =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a.length-1;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while (low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&lt;=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high)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mid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(low + high)/2;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if (value == a[mid])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return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true;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meaning, “found”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else if (value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 a[mid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])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high = mid - 1;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else // if (value &gt; a[mid]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low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mid + 1;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false;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// this only happens if not found</a:t>
            </a:r>
          </a:p>
        </p:txBody>
      </p:sp>
    </p:spTree>
    <p:extLst>
      <p:ext uri="{BB962C8B-B14F-4D97-AF65-F5344CB8AC3E}">
        <p14:creationId xmlns:p14="http://schemas.microsoft.com/office/powerpoint/2010/main" val="254517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Search </a:t>
            </a:r>
            <a:r>
              <a:rPr lang="en-US" sz="3600" dirty="0" smtClean="0">
                <a:solidFill>
                  <a:srgbClr val="006600"/>
                </a:solidFill>
              </a:rPr>
              <a:t>(Code return index)</a:t>
            </a:r>
            <a:endParaRPr lang="en-US" sz="36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44771" y="2156535"/>
            <a:ext cx="7696200" cy="3694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binSearch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a,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low = 0;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high =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a.length-1;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while (low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&lt;=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high) {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mid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(low + high)/2;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if (value == a[mid])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return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mid;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the index of value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	else if (value &lt; a[mid])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high = mid - 1;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else // if (value &gt; a[mid]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low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mid + 1;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-1;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// this only happens if not found</a:t>
            </a:r>
          </a:p>
        </p:txBody>
      </p:sp>
    </p:spTree>
    <p:extLst>
      <p:ext uri="{BB962C8B-B14F-4D97-AF65-F5344CB8AC3E}">
        <p14:creationId xmlns:p14="http://schemas.microsoft.com/office/powerpoint/2010/main" val="391737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Binary Search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4800" dirty="0" smtClean="0"/>
              <a:t>Analysis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27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</a:t>
            </a:r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6452314" cy="4020428"/>
          </a:xfrm>
        </p:spPr>
        <p:txBody>
          <a:bodyPr>
            <a:normAutofit fontScale="92500"/>
          </a:bodyPr>
          <a:lstStyle/>
          <a:p>
            <a:r>
              <a:rPr lang="en-US" dirty="0"/>
              <a:t>Array name (data)</a:t>
            </a:r>
          </a:p>
          <a:p>
            <a:r>
              <a:rPr lang="en-US" dirty="0"/>
              <a:t>Index/subscript (0...9)</a:t>
            </a:r>
          </a:p>
          <a:p>
            <a:r>
              <a:rPr lang="en-US" dirty="0"/>
              <a:t>The slots are numbered sequentially starting at zero (Java, C++)</a:t>
            </a:r>
          </a:p>
          <a:p>
            <a:r>
              <a:rPr lang="en-US" dirty="0"/>
              <a:t>If there are N slots in an array, the index will be 0 through N-1</a:t>
            </a:r>
          </a:p>
          <a:p>
            <a:r>
              <a:rPr lang="en-US" dirty="0"/>
              <a:t>Array length = N = 10</a:t>
            </a:r>
          </a:p>
          <a:p>
            <a:r>
              <a:rPr lang="en-US" dirty="0"/>
              <a:t>Array size = N x Size of an element = 40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3" descr="http://www.oopweb.com/Java/Documents/JavaNotes/Volume/chap46/array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5032" y="2380488"/>
            <a:ext cx="13144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184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Binary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Let’s analyze how many comparisons (guesses) are necessary when running this algorithm on an array of </a:t>
            </a:r>
            <a:r>
              <a:rPr lang="en-US" b="1" dirty="0"/>
              <a:t>n</a:t>
            </a:r>
            <a:r>
              <a:rPr lang="en-US" dirty="0"/>
              <a:t> items</a:t>
            </a:r>
          </a:p>
          <a:p>
            <a:pPr>
              <a:buNone/>
            </a:pPr>
            <a:r>
              <a:rPr lang="en-US" dirty="0"/>
              <a:t>	First, let’s try n = </a:t>
            </a:r>
            <a:r>
              <a:rPr lang="en-US" dirty="0" smtClean="0"/>
              <a:t>128</a:t>
            </a:r>
            <a:endParaRPr lang="en-US" dirty="0"/>
          </a:p>
          <a:p>
            <a:pPr lvl="1"/>
            <a:r>
              <a:rPr lang="en-US" dirty="0"/>
              <a:t>After 1 guess, we have </a:t>
            </a:r>
            <a:r>
              <a:rPr lang="en-US" dirty="0" smtClean="0"/>
              <a:t>64 </a:t>
            </a:r>
            <a:r>
              <a:rPr lang="en-US" dirty="0"/>
              <a:t>items left,</a:t>
            </a:r>
          </a:p>
          <a:p>
            <a:pPr lvl="1"/>
            <a:r>
              <a:rPr lang="en-US" dirty="0"/>
              <a:t>After 2 guesses, we have </a:t>
            </a:r>
            <a:r>
              <a:rPr lang="en-US" dirty="0" smtClean="0"/>
              <a:t>32 </a:t>
            </a:r>
            <a:r>
              <a:rPr lang="en-US" dirty="0"/>
              <a:t>items left,</a:t>
            </a:r>
          </a:p>
          <a:p>
            <a:pPr lvl="1"/>
            <a:r>
              <a:rPr lang="en-US" dirty="0"/>
              <a:t>After 3 guesses, we have </a:t>
            </a:r>
            <a:r>
              <a:rPr lang="en-US" dirty="0" smtClean="0"/>
              <a:t>16 </a:t>
            </a:r>
            <a:r>
              <a:rPr lang="en-US" dirty="0"/>
              <a:t>items left,</a:t>
            </a:r>
          </a:p>
          <a:p>
            <a:pPr lvl="1"/>
            <a:r>
              <a:rPr lang="en-US" dirty="0"/>
              <a:t>After 4 guesses, we have </a:t>
            </a:r>
            <a:r>
              <a:rPr lang="en-US" dirty="0" smtClean="0"/>
              <a:t>8 </a:t>
            </a:r>
            <a:r>
              <a:rPr lang="en-US" dirty="0"/>
              <a:t>items left,</a:t>
            </a:r>
          </a:p>
          <a:p>
            <a:pPr lvl="1"/>
            <a:r>
              <a:rPr lang="en-US" dirty="0"/>
              <a:t>After 5 guesses, we have </a:t>
            </a:r>
            <a:r>
              <a:rPr lang="en-US" dirty="0" smtClean="0"/>
              <a:t>4 </a:t>
            </a:r>
            <a:r>
              <a:rPr lang="en-US" dirty="0"/>
              <a:t>items left,</a:t>
            </a:r>
          </a:p>
          <a:p>
            <a:pPr lvl="1"/>
            <a:r>
              <a:rPr lang="en-US" dirty="0"/>
              <a:t>After 6 guesses, we have </a:t>
            </a:r>
            <a:r>
              <a:rPr lang="en-US" dirty="0" smtClean="0"/>
              <a:t>2 </a:t>
            </a:r>
            <a:r>
              <a:rPr lang="en-US" dirty="0"/>
              <a:t>item left</a:t>
            </a:r>
          </a:p>
          <a:p>
            <a:pPr lvl="1"/>
            <a:r>
              <a:rPr lang="en-US" dirty="0" smtClean="0"/>
              <a:t>After 7 guesses, we have 1 items left.</a:t>
            </a:r>
          </a:p>
          <a:p>
            <a:pPr lvl="1"/>
            <a:r>
              <a:rPr lang="en-US" dirty="0"/>
              <a:t>After </a:t>
            </a:r>
            <a:r>
              <a:rPr lang="en-US" dirty="0" smtClean="0"/>
              <a:t>8 </a:t>
            </a:r>
            <a:r>
              <a:rPr lang="en-US" dirty="0"/>
              <a:t>guesses, we have </a:t>
            </a:r>
            <a:r>
              <a:rPr lang="en-US" dirty="0" smtClean="0"/>
              <a:t>0 </a:t>
            </a:r>
            <a:r>
              <a:rPr lang="en-US" dirty="0"/>
              <a:t>items left.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73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Binary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6882367" cy="40204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General case for </a:t>
            </a:r>
            <a:r>
              <a:rPr lang="en-US" b="1" dirty="0" smtClean="0">
                <a:solidFill>
                  <a:srgbClr val="006600"/>
                </a:solidFill>
              </a:rPr>
              <a:t>n</a:t>
            </a:r>
            <a:r>
              <a:rPr lang="en-US" dirty="0" smtClean="0"/>
              <a:t> items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After 1 guesses, we have </a:t>
            </a:r>
            <a:r>
              <a:rPr lang="en-US" b="1" dirty="0" smtClean="0">
                <a:solidFill>
                  <a:srgbClr val="006600"/>
                </a:solidFill>
              </a:rPr>
              <a:t>n/2</a:t>
            </a:r>
            <a:r>
              <a:rPr lang="en-US" dirty="0" smtClean="0"/>
              <a:t> items left,</a:t>
            </a:r>
          </a:p>
          <a:p>
            <a:pPr lvl="1"/>
            <a:r>
              <a:rPr lang="en-US" dirty="0"/>
              <a:t>After 2 guesses, we have </a:t>
            </a:r>
            <a:r>
              <a:rPr lang="en-US" b="1" dirty="0" smtClean="0">
                <a:solidFill>
                  <a:srgbClr val="006600"/>
                </a:solidFill>
              </a:rPr>
              <a:t>n/4</a:t>
            </a:r>
            <a:r>
              <a:rPr lang="en-US" dirty="0" smtClean="0"/>
              <a:t> </a:t>
            </a:r>
            <a:r>
              <a:rPr lang="en-US" dirty="0"/>
              <a:t>items left,</a:t>
            </a:r>
          </a:p>
          <a:p>
            <a:pPr lvl="1"/>
            <a:r>
              <a:rPr lang="en-US" dirty="0" smtClean="0"/>
              <a:t>After </a:t>
            </a:r>
            <a:r>
              <a:rPr lang="en-US" dirty="0"/>
              <a:t>3 guesses, we have </a:t>
            </a:r>
            <a:r>
              <a:rPr lang="en-US" b="1" dirty="0" smtClean="0">
                <a:solidFill>
                  <a:srgbClr val="006600"/>
                </a:solidFill>
              </a:rPr>
              <a:t>n/8</a:t>
            </a:r>
            <a:r>
              <a:rPr lang="en-US" dirty="0" smtClean="0"/>
              <a:t>items </a:t>
            </a:r>
            <a:r>
              <a:rPr lang="en-US" dirty="0"/>
              <a:t>left,</a:t>
            </a:r>
          </a:p>
          <a:p>
            <a:pPr lvl="1"/>
            <a:r>
              <a:rPr lang="en-US" dirty="0"/>
              <a:t>After 4 guesses, we have </a:t>
            </a:r>
            <a:r>
              <a:rPr lang="en-US" b="1" dirty="0" smtClean="0">
                <a:solidFill>
                  <a:srgbClr val="006600"/>
                </a:solidFill>
              </a:rPr>
              <a:t>n/16</a:t>
            </a:r>
            <a:r>
              <a:rPr lang="en-US" dirty="0" smtClean="0"/>
              <a:t> </a:t>
            </a:r>
            <a:r>
              <a:rPr lang="en-US" dirty="0"/>
              <a:t>items left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…………………</a:t>
            </a:r>
          </a:p>
          <a:p>
            <a:pPr lvl="1"/>
            <a:r>
              <a:rPr lang="en-US" dirty="0" smtClean="0"/>
              <a:t>…………………</a:t>
            </a:r>
            <a:endParaRPr lang="en-US" dirty="0"/>
          </a:p>
          <a:p>
            <a:pPr lvl="1"/>
            <a:r>
              <a:rPr lang="en-US" dirty="0" smtClean="0"/>
              <a:t>…………………</a:t>
            </a:r>
          </a:p>
          <a:p>
            <a:pPr lvl="1"/>
            <a:r>
              <a:rPr lang="en-US" dirty="0" smtClean="0"/>
              <a:t>So on until we have </a:t>
            </a:r>
            <a:r>
              <a:rPr lang="en-US" b="1" dirty="0" smtClean="0">
                <a:solidFill>
                  <a:srgbClr val="006600"/>
                </a:solidFill>
              </a:rPr>
              <a:t>1</a:t>
            </a:r>
            <a:r>
              <a:rPr lang="en-US" dirty="0" smtClean="0"/>
              <a:t> item left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Binary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6882367" cy="40204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General case for </a:t>
            </a:r>
            <a:r>
              <a:rPr lang="en-US" b="1" dirty="0" smtClean="0">
                <a:solidFill>
                  <a:srgbClr val="006600"/>
                </a:solidFill>
              </a:rPr>
              <a:t>n</a:t>
            </a:r>
            <a:r>
              <a:rPr lang="en-US" dirty="0" smtClean="0"/>
              <a:t> items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After 1 guesses, we have </a:t>
            </a:r>
            <a:r>
              <a:rPr lang="en-US" b="1" dirty="0" smtClean="0">
                <a:solidFill>
                  <a:srgbClr val="006600"/>
                </a:solidFill>
              </a:rPr>
              <a:t>n/2</a:t>
            </a:r>
            <a:r>
              <a:rPr lang="en-US" dirty="0" smtClean="0"/>
              <a:t> items left,</a:t>
            </a:r>
          </a:p>
          <a:p>
            <a:pPr lvl="1"/>
            <a:r>
              <a:rPr lang="en-US" dirty="0"/>
              <a:t>After 2 guesses, we have </a:t>
            </a:r>
            <a:r>
              <a:rPr lang="en-US" b="1" dirty="0" smtClean="0">
                <a:solidFill>
                  <a:srgbClr val="006600"/>
                </a:solidFill>
              </a:rPr>
              <a:t>n/4</a:t>
            </a:r>
            <a:r>
              <a:rPr lang="en-US" dirty="0" smtClean="0"/>
              <a:t> </a:t>
            </a:r>
            <a:r>
              <a:rPr lang="en-US" dirty="0"/>
              <a:t>items left,</a:t>
            </a:r>
          </a:p>
          <a:p>
            <a:pPr lvl="1"/>
            <a:r>
              <a:rPr lang="en-US" dirty="0" smtClean="0"/>
              <a:t>After </a:t>
            </a:r>
            <a:r>
              <a:rPr lang="en-US" dirty="0"/>
              <a:t>3 guesses, we have </a:t>
            </a:r>
            <a:r>
              <a:rPr lang="en-US" b="1" dirty="0" smtClean="0">
                <a:solidFill>
                  <a:srgbClr val="006600"/>
                </a:solidFill>
              </a:rPr>
              <a:t>n/8</a:t>
            </a:r>
            <a:r>
              <a:rPr lang="en-US" dirty="0" smtClean="0"/>
              <a:t>items </a:t>
            </a:r>
            <a:r>
              <a:rPr lang="en-US" dirty="0"/>
              <a:t>left,</a:t>
            </a:r>
          </a:p>
          <a:p>
            <a:pPr lvl="1"/>
            <a:r>
              <a:rPr lang="en-US" dirty="0"/>
              <a:t>After 4 guesses, we have </a:t>
            </a:r>
            <a:r>
              <a:rPr lang="en-US" b="1" dirty="0" smtClean="0">
                <a:solidFill>
                  <a:srgbClr val="006600"/>
                </a:solidFill>
              </a:rPr>
              <a:t>n/16</a:t>
            </a:r>
            <a:r>
              <a:rPr lang="en-US" dirty="0" smtClean="0"/>
              <a:t> </a:t>
            </a:r>
            <a:r>
              <a:rPr lang="en-US" dirty="0"/>
              <a:t>items left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…………………</a:t>
            </a:r>
          </a:p>
          <a:p>
            <a:pPr lvl="1"/>
            <a:r>
              <a:rPr lang="en-US" dirty="0"/>
              <a:t>After </a:t>
            </a:r>
            <a:r>
              <a:rPr lang="en-US" dirty="0" smtClean="0"/>
              <a:t>10 </a:t>
            </a:r>
            <a:r>
              <a:rPr lang="en-US" dirty="0"/>
              <a:t>guesses, we have </a:t>
            </a:r>
            <a:r>
              <a:rPr lang="en-US" dirty="0" smtClean="0"/>
              <a:t>       </a:t>
            </a:r>
            <a:endParaRPr lang="en-US" dirty="0"/>
          </a:p>
          <a:p>
            <a:pPr lvl="1"/>
            <a:r>
              <a:rPr lang="en-US" dirty="0" smtClean="0"/>
              <a:t>After k </a:t>
            </a:r>
            <a:r>
              <a:rPr lang="en-US" dirty="0"/>
              <a:t>guesses, we have </a:t>
            </a:r>
            <a:endParaRPr lang="en-US" dirty="0" smtClean="0"/>
          </a:p>
          <a:p>
            <a:pPr lvl="1"/>
            <a:r>
              <a:rPr lang="en-US" dirty="0" smtClean="0"/>
              <a:t>We will stop when we left with </a:t>
            </a:r>
            <a:r>
              <a:rPr lang="en-US" b="1" dirty="0" smtClean="0">
                <a:solidFill>
                  <a:srgbClr val="006600"/>
                </a:solidFill>
              </a:rPr>
              <a:t>1</a:t>
            </a:r>
            <a:r>
              <a:rPr lang="en-US" dirty="0" smtClean="0"/>
              <a:t> item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183134" y="2524257"/>
            <a:ext cx="793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n/2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1</a:t>
            </a:r>
            <a:endParaRPr lang="en-US" sz="2400" b="1" baseline="300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83134" y="2941520"/>
            <a:ext cx="793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n/2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2</a:t>
            </a:r>
            <a:endParaRPr lang="en-US" sz="2400" b="1" baseline="300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83134" y="3368879"/>
            <a:ext cx="793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n/2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3</a:t>
            </a:r>
            <a:endParaRPr lang="en-US" sz="2400" b="1" baseline="300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83134" y="3801563"/>
            <a:ext cx="793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n/2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4</a:t>
            </a:r>
            <a:endParaRPr lang="en-US" sz="2400" b="1" baseline="300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7932" y="4513729"/>
            <a:ext cx="888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n/2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10</a:t>
            </a:r>
            <a:endParaRPr lang="en-US" sz="2400" b="1" baseline="300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5533" y="4940646"/>
            <a:ext cx="888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n/2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k</a:t>
            </a:r>
            <a:endParaRPr lang="en-US" sz="2400" b="1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53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Binary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6882367" cy="40204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 we will stop once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228600" lvl="2" algn="just">
              <a:spcBef>
                <a:spcPts val="1000"/>
              </a:spcBef>
            </a:pPr>
            <a:r>
              <a:rPr lang="en-US" sz="3200" dirty="0"/>
              <a:t>This means that a binary search roughly takes </a:t>
            </a:r>
            <a:r>
              <a:rPr lang="en-US" sz="3200" b="1" dirty="0">
                <a:solidFill>
                  <a:srgbClr val="006600"/>
                </a:solidFill>
              </a:rPr>
              <a:t>log</a:t>
            </a:r>
            <a:r>
              <a:rPr lang="en-US" sz="3200" b="1" baseline="-25000" dirty="0">
                <a:solidFill>
                  <a:srgbClr val="006600"/>
                </a:solidFill>
              </a:rPr>
              <a:t>2</a:t>
            </a:r>
            <a:r>
              <a:rPr lang="en-US" sz="3200" b="1" dirty="0">
                <a:solidFill>
                  <a:srgbClr val="006600"/>
                </a:solidFill>
              </a:rPr>
              <a:t>n</a:t>
            </a:r>
            <a:r>
              <a:rPr lang="en-US" sz="3200" dirty="0"/>
              <a:t> comparisons when searching in a sorted array of </a:t>
            </a:r>
            <a:r>
              <a:rPr lang="en-US" sz="3200" b="1" dirty="0">
                <a:solidFill>
                  <a:srgbClr val="006600"/>
                </a:solidFill>
              </a:rPr>
              <a:t>n</a:t>
            </a:r>
            <a:r>
              <a:rPr lang="en-US" sz="3200" dirty="0"/>
              <a:t> items</a:t>
            </a:r>
          </a:p>
          <a:p>
            <a:r>
              <a:rPr lang="en-US" dirty="0" smtClean="0"/>
              <a:t>Efficiency of Binary Search is </a:t>
            </a:r>
            <a:r>
              <a:rPr lang="en-US" dirty="0" smtClean="0">
                <a:solidFill>
                  <a:srgbClr val="006600"/>
                </a:solidFill>
              </a:rPr>
              <a:t>O(</a:t>
            </a:r>
            <a:r>
              <a:rPr lang="en-US" b="1" dirty="0">
                <a:solidFill>
                  <a:srgbClr val="006600"/>
                </a:solidFill>
              </a:rPr>
              <a:t>log</a:t>
            </a:r>
            <a:r>
              <a:rPr lang="en-US" b="1" baseline="-25000" dirty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rgbClr val="006600"/>
                </a:solidFill>
              </a:rPr>
              <a:t>n</a:t>
            </a:r>
            <a:r>
              <a:rPr lang="en-US" dirty="0" smtClean="0">
                <a:solidFill>
                  <a:srgbClr val="006600"/>
                </a:solidFill>
              </a:rPr>
              <a:t>)</a:t>
            </a:r>
            <a:r>
              <a:rPr lang="en-US" dirty="0">
                <a:solidFill>
                  <a:srgbClr val="006600"/>
                </a:solidFill>
              </a:rPr>
              <a:t>	</a:t>
            </a:r>
            <a:endParaRPr lang="en-US" dirty="0" smtClean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43</a:t>
            </a:fld>
            <a:endParaRPr lang="en-US"/>
          </a:p>
        </p:txBody>
      </p:sp>
      <p:graphicFrame>
        <p:nvGraphicFramePr>
          <p:cNvPr id="11" name="Object 1"/>
          <p:cNvGraphicFramePr>
            <a:graphicFrameLocks noChangeAspect="1"/>
          </p:cNvGraphicFramePr>
          <p:nvPr>
            <p:extLst/>
          </p:nvPr>
        </p:nvGraphicFramePr>
        <p:xfrm>
          <a:off x="1725706" y="2689410"/>
          <a:ext cx="1100138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Equation" r:id="rId3" imgW="444307" imgH="393529" progId="Equation.3">
                  <p:embed/>
                </p:oleObj>
              </mc:Choice>
              <mc:Fallback>
                <p:oleObj name="Equation" r:id="rId3" imgW="44430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5706" y="2689410"/>
                        <a:ext cx="1100138" cy="1200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ight Arrow 11"/>
          <p:cNvSpPr/>
          <p:nvPr/>
        </p:nvSpPr>
        <p:spPr>
          <a:xfrm>
            <a:off x="3263153" y="3209365"/>
            <a:ext cx="1111623" cy="197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>
            <p:extLst/>
          </p:nvPr>
        </p:nvGraphicFramePr>
        <p:xfrm>
          <a:off x="4669666" y="2887896"/>
          <a:ext cx="10668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Equation" r:id="rId5" imgW="406080" imgH="203040" progId="Equation.3">
                  <p:embed/>
                </p:oleObj>
              </mc:Choice>
              <mc:Fallback>
                <p:oleObj name="Equation" r:id="rId5" imgW="4060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9666" y="2887896"/>
                        <a:ext cx="1066800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ight Arrow 13"/>
          <p:cNvSpPr/>
          <p:nvPr/>
        </p:nvSpPr>
        <p:spPr>
          <a:xfrm>
            <a:off x="5880374" y="3209364"/>
            <a:ext cx="1111623" cy="197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>
            <p:extLst/>
          </p:nvPr>
        </p:nvGraphicFramePr>
        <p:xfrm>
          <a:off x="7160795" y="2965075"/>
          <a:ext cx="1714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Equation" r:id="rId7" imgW="647419" imgH="215806" progId="Equation.3">
                  <p:embed/>
                </p:oleObj>
              </mc:Choice>
              <mc:Fallback>
                <p:oleObj name="Equation" r:id="rId7" imgW="647419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0795" y="2965075"/>
                        <a:ext cx="17145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209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Search </a:t>
            </a:r>
            <a:r>
              <a:rPr lang="en-US" b="1" dirty="0" err="1" smtClean="0">
                <a:solidFill>
                  <a:srgbClr val="006600"/>
                </a:solidFill>
              </a:rPr>
              <a:t>vs</a:t>
            </a:r>
            <a:r>
              <a:rPr lang="en-US" dirty="0" smtClean="0"/>
              <a:t> Binary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Linear search </a:t>
            </a:r>
            <a:r>
              <a:rPr lang="en-US" b="1" dirty="0" smtClean="0">
                <a:solidFill>
                  <a:srgbClr val="006600"/>
                </a:solidFill>
              </a:rPr>
              <a:t>O(n)</a:t>
            </a:r>
          </a:p>
          <a:p>
            <a:r>
              <a:rPr lang="en-US" dirty="0" smtClean="0"/>
              <a:t>Binary Search </a:t>
            </a:r>
            <a:r>
              <a:rPr lang="en-US" b="1" dirty="0" smtClean="0">
                <a:solidFill>
                  <a:srgbClr val="006600"/>
                </a:solidFill>
              </a:rPr>
              <a:t>O(log</a:t>
            </a:r>
            <a:r>
              <a:rPr lang="en-US" b="1" baseline="-25000" dirty="0" smtClean="0">
                <a:solidFill>
                  <a:srgbClr val="006600"/>
                </a:solidFill>
              </a:rPr>
              <a:t>2</a:t>
            </a:r>
            <a:r>
              <a:rPr lang="en-US" b="1" dirty="0" smtClean="0">
                <a:solidFill>
                  <a:srgbClr val="006600"/>
                </a:solidFill>
              </a:rPr>
              <a:t>n)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Binary Search </a:t>
            </a:r>
            <a:r>
              <a:rPr lang="en-US" dirty="0" smtClean="0"/>
              <a:t>is more efficient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900517" y="3868271"/>
          <a:ext cx="6324600" cy="2194560"/>
        </p:xfrm>
        <a:graphic>
          <a:graphicData uri="http://schemas.openxmlformats.org/drawingml/2006/table">
            <a:tbl>
              <a:tblPr/>
              <a:tblGrid>
                <a:gridCol w="3162300"/>
                <a:gridCol w="3162300"/>
              </a:tblGrid>
              <a:tr h="2939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sng" dirty="0">
                          <a:latin typeface="+mn-lt"/>
                          <a:ea typeface="Times New Roman"/>
                        </a:rPr>
                        <a:t>n</a:t>
                      </a:r>
                      <a:endParaRPr lang="en-US" sz="2400" u="sng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sng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</a:rPr>
                        <a:t>log n</a:t>
                      </a:r>
                      <a:endParaRPr lang="en-US" sz="2400" u="sng" dirty="0">
                        <a:solidFill>
                          <a:srgbClr val="0066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+mn-lt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+mn-lt"/>
                          <a:ea typeface="Times New Roman"/>
                        </a:rPr>
                        <a:t>1024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+mn-lt"/>
                          <a:ea typeface="Times New Roman"/>
                        </a:rPr>
                        <a:t>65536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+mn-lt"/>
                          <a:ea typeface="Times New Roman"/>
                        </a:rPr>
                        <a:t>1048576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+mn-lt"/>
                          <a:ea typeface="Times New Roman"/>
                        </a:rPr>
                        <a:t>33554432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+mn-lt"/>
                          <a:ea typeface="Times New Roman"/>
                        </a:rPr>
                        <a:t>1073741824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91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6600"/>
                </a:solidFill>
              </a:rPr>
              <a:t>List Matching Problem</a:t>
            </a:r>
            <a:endParaRPr lang="en-US" sz="72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1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</a:t>
            </a:r>
            <a:r>
              <a:rPr lang="en-US" dirty="0"/>
              <a:t>Matching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are given two lists of Last Names</a:t>
            </a:r>
          </a:p>
          <a:p>
            <a:pPr lvl="1"/>
            <a:r>
              <a:rPr lang="en-US" dirty="0"/>
              <a:t>Within each list, all names are distinct</a:t>
            </a:r>
          </a:p>
          <a:p>
            <a:pPr lvl="1"/>
            <a:r>
              <a:rPr lang="en-US" dirty="0"/>
              <a:t>Also, each list is </a:t>
            </a:r>
            <a:r>
              <a:rPr lang="en-US" dirty="0" smtClean="0"/>
              <a:t>unsorted / sorted</a:t>
            </a:r>
            <a:endParaRPr lang="en-US" dirty="0"/>
          </a:p>
          <a:p>
            <a:r>
              <a:rPr lang="en-US" dirty="0" smtClean="0"/>
              <a:t>Problem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Output the names common to both lists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7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Sorted List Matching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Solution 01 </a:t>
            </a:r>
            <a:r>
              <a:rPr lang="en-US" dirty="0" smtClean="0">
                <a:solidFill>
                  <a:srgbClr val="006600"/>
                </a:solidFill>
              </a:rPr>
              <a:t>(Brute Force – Unsorted lists)</a:t>
            </a:r>
          </a:p>
          <a:p>
            <a:pPr lvl="1">
              <a:defRPr/>
            </a:pPr>
            <a:r>
              <a:rPr lang="en-US" dirty="0"/>
              <a:t>For each name on list #1, do the following:</a:t>
            </a:r>
          </a:p>
          <a:p>
            <a:pPr marL="1371600" lvl="2" indent="-457200">
              <a:buSzPct val="85000"/>
              <a:buFont typeface="+mj-lt"/>
              <a:buAutoNum type="alphaLcParenR"/>
              <a:defRPr/>
            </a:pPr>
            <a:r>
              <a:rPr lang="en-US" dirty="0"/>
              <a:t>Search for the current name in list #2</a:t>
            </a:r>
          </a:p>
          <a:p>
            <a:pPr marL="1371600" lvl="2" indent="-457200">
              <a:buSzPct val="85000"/>
              <a:buFont typeface="+mj-lt"/>
              <a:buAutoNum type="alphaLcParenR"/>
              <a:defRPr/>
            </a:pPr>
            <a:r>
              <a:rPr lang="en-US" dirty="0"/>
              <a:t>If the name is found, output it.</a:t>
            </a:r>
            <a:endParaRPr lang="en-US" sz="1700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Steps </a:t>
            </a:r>
            <a:r>
              <a:rPr lang="en-US" dirty="0"/>
              <a:t>a and b are run for each of the </a:t>
            </a:r>
            <a:r>
              <a:rPr lang="en-US" b="1" dirty="0">
                <a:solidFill>
                  <a:srgbClr val="006600"/>
                </a:solidFill>
              </a:rPr>
              <a:t>n </a:t>
            </a:r>
            <a:r>
              <a:rPr lang="en-US" dirty="0"/>
              <a:t>names in List #1, resulting in an </a:t>
            </a:r>
            <a:r>
              <a:rPr lang="en-US" b="1" dirty="0" smtClean="0">
                <a:solidFill>
                  <a:srgbClr val="006600"/>
                </a:solidFill>
              </a:rPr>
              <a:t>O(n</a:t>
            </a:r>
            <a:r>
              <a:rPr lang="en-US" b="1" baseline="30000" dirty="0" smtClean="0">
                <a:solidFill>
                  <a:srgbClr val="006600"/>
                </a:solidFill>
              </a:rPr>
              <a:t>2</a:t>
            </a:r>
            <a:r>
              <a:rPr lang="en-US" b="1" dirty="0" smtClean="0">
                <a:solidFill>
                  <a:srgbClr val="006600"/>
                </a:solidFill>
              </a:rPr>
              <a:t>) </a:t>
            </a:r>
            <a:r>
              <a:rPr lang="en-US" dirty="0" smtClean="0"/>
              <a:t>running </a:t>
            </a:r>
            <a:r>
              <a:rPr lang="en-US" dirty="0"/>
              <a:t>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3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Sorted List Matching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712171"/>
          </a:xfrm>
        </p:spPr>
        <p:txBody>
          <a:bodyPr>
            <a:normAutofit/>
          </a:bodyPr>
          <a:lstStyle/>
          <a:p>
            <a:r>
              <a:rPr lang="en-US" b="1" dirty="0" smtClean="0"/>
              <a:t>Solution 01 </a:t>
            </a:r>
            <a:r>
              <a:rPr lang="en-US" dirty="0" smtClean="0">
                <a:solidFill>
                  <a:srgbClr val="006600"/>
                </a:solidFill>
              </a:rPr>
              <a:t>(Brute Force - Unsorted lists)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65162" y="2599770"/>
            <a:ext cx="7778838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printMatches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(String[] lst1, String[] lst2){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 j;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&lt; lst1.length;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for (j=0; j &lt; lst2.length; j++) {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	if (lst1[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].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compareTo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(lst2[j])==0) {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(lst1[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]);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		break;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7524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Sorted List Matching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Solution 02 </a:t>
            </a:r>
            <a:r>
              <a:rPr lang="en-US" dirty="0" smtClean="0">
                <a:solidFill>
                  <a:srgbClr val="006600"/>
                </a:solidFill>
              </a:rPr>
              <a:t>(One Sorted List)</a:t>
            </a:r>
          </a:p>
          <a:p>
            <a:pPr lvl="1"/>
            <a:r>
              <a:rPr lang="en-US" sz="2200" dirty="0" smtClean="0"/>
              <a:t>Compare </a:t>
            </a:r>
            <a:r>
              <a:rPr lang="en-US" sz="2200" dirty="0"/>
              <a:t>the target to the middle item in the list.</a:t>
            </a:r>
          </a:p>
          <a:p>
            <a:pPr lvl="1"/>
            <a:r>
              <a:rPr lang="en-US" sz="2200" dirty="0"/>
              <a:t>If the target is the same as the middle item</a:t>
            </a:r>
          </a:p>
          <a:p>
            <a:pPr lvl="2"/>
            <a:r>
              <a:rPr lang="en-US" dirty="0"/>
              <a:t>you've found the target.</a:t>
            </a:r>
          </a:p>
          <a:p>
            <a:pPr lvl="1"/>
            <a:r>
              <a:rPr lang="en-US" sz="2200" dirty="0"/>
              <a:t>If it's before the middle item</a:t>
            </a:r>
          </a:p>
          <a:p>
            <a:pPr lvl="2"/>
            <a:r>
              <a:rPr lang="en-US" dirty="0"/>
              <a:t>repeat this procedure on the items before the middle.</a:t>
            </a:r>
          </a:p>
          <a:p>
            <a:pPr lvl="1"/>
            <a:r>
              <a:rPr lang="en-US" sz="2200" dirty="0"/>
              <a:t>If it's after the middle item</a:t>
            </a:r>
          </a:p>
          <a:p>
            <a:pPr lvl="2"/>
            <a:r>
              <a:rPr lang="en-US" dirty="0"/>
              <a:t>repeat on the items after the middle.</a:t>
            </a:r>
          </a:p>
          <a:p>
            <a:pPr lvl="1"/>
            <a:r>
              <a:rPr lang="en-US" dirty="0"/>
              <a:t>The method halves the number of items to check each </a:t>
            </a:r>
            <a:r>
              <a:rPr lang="en-US" dirty="0" smtClean="0"/>
              <a:t>time. So It </a:t>
            </a:r>
            <a:r>
              <a:rPr lang="en-US" dirty="0"/>
              <a:t>runs in logarithmic time:  </a:t>
            </a:r>
            <a:r>
              <a:rPr lang="en-US" b="1" dirty="0">
                <a:solidFill>
                  <a:srgbClr val="006600"/>
                </a:solidFill>
              </a:rPr>
              <a:t>O(log n</a:t>
            </a:r>
            <a:r>
              <a:rPr lang="en-US" b="1" dirty="0" smtClean="0">
                <a:solidFill>
                  <a:srgbClr val="006600"/>
                </a:solidFill>
              </a:rPr>
              <a:t>)</a:t>
            </a:r>
          </a:p>
          <a:p>
            <a:pPr lvl="1"/>
            <a:r>
              <a:rPr lang="en-US" dirty="0"/>
              <a:t>Matching </a:t>
            </a:r>
            <a:r>
              <a:rPr lang="en-US" b="1" dirty="0">
                <a:solidFill>
                  <a:srgbClr val="006600"/>
                </a:solidFill>
              </a:rPr>
              <a:t>n</a:t>
            </a:r>
            <a:r>
              <a:rPr lang="en-US" dirty="0"/>
              <a:t> items  of list 1 will take </a:t>
            </a:r>
            <a:r>
              <a:rPr lang="en-US" b="1" dirty="0" smtClean="0">
                <a:solidFill>
                  <a:srgbClr val="006600"/>
                </a:solidFill>
              </a:rPr>
              <a:t>O(n log </a:t>
            </a:r>
            <a:r>
              <a:rPr lang="en-US" b="1" dirty="0">
                <a:solidFill>
                  <a:srgbClr val="006600"/>
                </a:solidFill>
              </a:rPr>
              <a:t>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9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5273382" cy="4020428"/>
          </a:xfrm>
        </p:spPr>
        <p:txBody>
          <a:bodyPr/>
          <a:lstStyle/>
          <a:p>
            <a:r>
              <a:rPr lang="en-US" dirty="0" err="1"/>
              <a:t>Array_name</a:t>
            </a:r>
            <a:r>
              <a:rPr lang="en-US" dirty="0"/>
              <a:t>[index]</a:t>
            </a:r>
          </a:p>
          <a:p>
            <a:r>
              <a:rPr lang="en-US" dirty="0"/>
              <a:t>For example, in Java</a:t>
            </a:r>
          </a:p>
          <a:p>
            <a:pPr lvl="1"/>
            <a:r>
              <a:rPr lang="en-US" dirty="0" err="1"/>
              <a:t>System.out.println</a:t>
            </a:r>
            <a:r>
              <a:rPr lang="en-US" dirty="0"/>
              <a:t>(data[4]);</a:t>
            </a:r>
          </a:p>
          <a:p>
            <a:pPr lvl="2"/>
            <a:r>
              <a:rPr lang="en-US" dirty="0"/>
              <a:t>will display 0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data[3] = 99;</a:t>
            </a:r>
          </a:p>
          <a:p>
            <a:pPr lvl="2"/>
            <a:r>
              <a:rPr lang="en-US" dirty="0"/>
              <a:t>Will replace -3 with 99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http://www.oopweb.com/Java/Documents/JavaNotes/Volume/chap46/array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544" y="1304925"/>
            <a:ext cx="13144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oopweb.com/Java/Documents/JavaNotes/Volume/chap46/array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544" y="3793904"/>
            <a:ext cx="13144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253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Sorted List Matching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712171"/>
          </a:xfrm>
        </p:spPr>
        <p:txBody>
          <a:bodyPr>
            <a:normAutofit/>
          </a:bodyPr>
          <a:lstStyle/>
          <a:p>
            <a:r>
              <a:rPr lang="en-US" b="1" dirty="0" smtClean="0"/>
              <a:t>Solution 02 </a:t>
            </a:r>
            <a:r>
              <a:rPr lang="en-US" dirty="0" smtClean="0">
                <a:solidFill>
                  <a:srgbClr val="006600"/>
                </a:solidFill>
              </a:rPr>
              <a:t>(One Sorted List)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65162" y="2689412"/>
            <a:ext cx="7778838" cy="280076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printMatches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(String[] lst1, String[] lst2){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&lt; list1.length;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if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binSearch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(list2, list1[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]))</a:t>
            </a: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(list1[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]);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1256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Sorted List Matching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Solution 03 </a:t>
            </a:r>
            <a:r>
              <a:rPr lang="en-US" dirty="0" smtClean="0">
                <a:solidFill>
                  <a:srgbClr val="006600"/>
                </a:solidFill>
              </a:rPr>
              <a:t>(Both Sorted Lists)</a:t>
            </a:r>
          </a:p>
          <a:p>
            <a:pPr marL="914400" lvl="1" indent="-457200">
              <a:buSzPct val="85000"/>
              <a:buFont typeface="Times New Roman" pitchFamily="18" charset="0"/>
              <a:buAutoNum type="arabicParenR"/>
            </a:pPr>
            <a:r>
              <a:rPr lang="en-US" dirty="0"/>
              <a:t>Start two “markers”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en-US" dirty="0"/>
              <a:t>One for each list, at the beginning of both lists</a:t>
            </a:r>
          </a:p>
          <a:p>
            <a:pPr marL="914400" lvl="1" indent="-457200">
              <a:buSzPct val="85000"/>
              <a:buFont typeface="Times New Roman" pitchFamily="18" charset="0"/>
              <a:buAutoNum type="arabicParenR"/>
            </a:pPr>
            <a:r>
              <a:rPr lang="en-US" dirty="0"/>
              <a:t>Repeat the following steps until one marker has reached the end of the list</a:t>
            </a:r>
          </a:p>
          <a:p>
            <a:pPr marL="1257300" lvl="2" indent="-342900">
              <a:buSzPct val="85000"/>
              <a:buFont typeface="Times New Roman" pitchFamily="18" charset="0"/>
              <a:buAutoNum type="alphaLcParenR"/>
            </a:pPr>
            <a:r>
              <a:rPr lang="en-US" dirty="0"/>
              <a:t>Compare the two names that the markers are pointing at</a:t>
            </a:r>
          </a:p>
          <a:p>
            <a:pPr marL="1257300" lvl="2" indent="-342900">
              <a:buSzPct val="85000"/>
              <a:buFont typeface="Times New Roman" pitchFamily="18" charset="0"/>
              <a:buAutoNum type="alphaLcParenR"/>
            </a:pPr>
            <a:r>
              <a:rPr lang="en-US" dirty="0"/>
              <a:t>If they are equal,</a:t>
            </a:r>
          </a:p>
          <a:p>
            <a:pPr marL="1714500" lvl="3" indent="-342900">
              <a:buSzPct val="85000"/>
              <a:buFont typeface="Wingdings" pitchFamily="2" charset="2"/>
              <a:buChar char="Ø"/>
            </a:pPr>
            <a:r>
              <a:rPr lang="en-US" dirty="0"/>
              <a:t>Output the name and advance BOTH makers one spot</a:t>
            </a:r>
          </a:p>
          <a:p>
            <a:pPr marL="1257300" lvl="2" indent="-342900">
              <a:buSzPct val="85000"/>
              <a:buFont typeface="Times New Roman" pitchFamily="18" charset="0"/>
              <a:buAutoNum type="alphaLcParenR"/>
            </a:pPr>
            <a:r>
              <a:rPr lang="en-US" dirty="0"/>
              <a:t>If they are NOT equal,</a:t>
            </a:r>
          </a:p>
          <a:p>
            <a:pPr marL="1714500" lvl="3" indent="-342900">
              <a:buSzPct val="85000"/>
              <a:buFont typeface="Wingdings" pitchFamily="2" charset="2"/>
              <a:buChar char="Ø"/>
            </a:pPr>
            <a:r>
              <a:rPr lang="en-US" dirty="0"/>
              <a:t>Simply advance the marker pointing to the name that comes earlier, alphabetically, one spot</a:t>
            </a:r>
          </a:p>
          <a:p>
            <a:r>
              <a:rPr lang="en-US" dirty="0"/>
              <a:t>Try coding this up on your own</a:t>
            </a:r>
          </a:p>
          <a:p>
            <a:endParaRPr lang="en-US" dirty="0" smtClean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8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Sorted List Matching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658383"/>
          </a:xfrm>
        </p:spPr>
        <p:txBody>
          <a:bodyPr>
            <a:normAutofit/>
          </a:bodyPr>
          <a:lstStyle/>
          <a:p>
            <a:r>
              <a:rPr lang="en-US" b="1" dirty="0" smtClean="0"/>
              <a:t>Solution 03 </a:t>
            </a:r>
            <a:r>
              <a:rPr lang="en-US" dirty="0" smtClean="0">
                <a:solidFill>
                  <a:srgbClr val="006600"/>
                </a:solidFill>
              </a:rPr>
              <a:t>(Both Sorted Lists)</a:t>
            </a:r>
          </a:p>
          <a:p>
            <a:endParaRPr lang="en-US" dirty="0" smtClean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12266" y="2671483"/>
            <a:ext cx="5181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300" b="1" u="sng" dirty="0">
                <a:latin typeface="Courier New" pitchFamily="49" charset="0"/>
                <a:cs typeface="Courier New" pitchFamily="49" charset="0"/>
              </a:rPr>
              <a:t>List #1</a:t>
            </a:r>
            <a:r>
              <a:rPr lang="en-US" sz="2300" b="1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sz="2300" b="1" u="sng" dirty="0">
                <a:latin typeface="Courier New" pitchFamily="49" charset="0"/>
                <a:cs typeface="Courier New" pitchFamily="49" charset="0"/>
              </a:rPr>
              <a:t>List #2</a:t>
            </a:r>
          </a:p>
          <a:p>
            <a:r>
              <a:rPr lang="en-US" sz="2300" dirty="0">
                <a:latin typeface="Courier New" pitchFamily="49" charset="0"/>
                <a:cs typeface="Courier New" pitchFamily="49" charset="0"/>
              </a:rPr>
              <a:t>Adams				Boston</a:t>
            </a:r>
          </a:p>
          <a:p>
            <a:r>
              <a:rPr lang="en-US" sz="2300" dirty="0">
                <a:latin typeface="Courier New" pitchFamily="49" charset="0"/>
                <a:cs typeface="Courier New" pitchFamily="49" charset="0"/>
              </a:rPr>
              <a:t>Bell				Davis</a:t>
            </a:r>
          </a:p>
          <a:p>
            <a:r>
              <a:rPr lang="en-US" sz="2300" dirty="0">
                <a:latin typeface="Courier New" pitchFamily="49" charset="0"/>
                <a:cs typeface="Courier New" pitchFamily="49" charset="0"/>
              </a:rPr>
              <a:t>Davis				Duncan</a:t>
            </a:r>
          </a:p>
          <a:p>
            <a:r>
              <a:rPr lang="en-US" sz="2300" dirty="0">
                <a:latin typeface="Courier New" pitchFamily="49" charset="0"/>
                <a:cs typeface="Courier New" pitchFamily="49" charset="0"/>
              </a:rPr>
              <a:t>Harding			Francis</a:t>
            </a:r>
          </a:p>
          <a:p>
            <a:r>
              <a:rPr lang="en-US" sz="2300" dirty="0">
                <a:latin typeface="Courier New" pitchFamily="49" charset="0"/>
                <a:cs typeface="Courier New" pitchFamily="49" charset="0"/>
              </a:rPr>
              <a:t>Jenkins			Gamble</a:t>
            </a:r>
          </a:p>
          <a:p>
            <a:r>
              <a:rPr lang="en-US" sz="2300" dirty="0">
                <a:latin typeface="Courier New" pitchFamily="49" charset="0"/>
                <a:cs typeface="Courier New" pitchFamily="49" charset="0"/>
              </a:rPr>
              <a:t>Lincoln			Harding</a:t>
            </a:r>
          </a:p>
          <a:p>
            <a:r>
              <a:rPr lang="en-US" sz="2300" dirty="0">
                <a:latin typeface="Courier New" pitchFamily="49" charset="0"/>
                <a:cs typeface="Courier New" pitchFamily="49" charset="0"/>
              </a:rPr>
              <a:t>Simpson			Mason</a:t>
            </a:r>
          </a:p>
          <a:p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Zoeller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			Simpson</a:t>
            </a:r>
          </a:p>
        </p:txBody>
      </p:sp>
      <p:sp>
        <p:nvSpPr>
          <p:cNvPr id="6" name="Right Arrow 5"/>
          <p:cNvSpPr/>
          <p:nvPr/>
        </p:nvSpPr>
        <p:spPr>
          <a:xfrm>
            <a:off x="1815921" y="3181082"/>
            <a:ext cx="721217" cy="154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/>
          <p:cNvSpPr/>
          <p:nvPr/>
        </p:nvSpPr>
        <p:spPr>
          <a:xfrm>
            <a:off x="6362163" y="3168203"/>
            <a:ext cx="824248" cy="1803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1815920" y="3543621"/>
            <a:ext cx="721217" cy="154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>
            <a:off x="1815919" y="3906160"/>
            <a:ext cx="721217" cy="154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Arrow 28"/>
          <p:cNvSpPr/>
          <p:nvPr/>
        </p:nvSpPr>
        <p:spPr>
          <a:xfrm>
            <a:off x="6362163" y="3517863"/>
            <a:ext cx="824248" cy="1803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1815919" y="4268699"/>
            <a:ext cx="721217" cy="154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Left Arrow 30"/>
          <p:cNvSpPr/>
          <p:nvPr/>
        </p:nvSpPr>
        <p:spPr>
          <a:xfrm>
            <a:off x="6362163" y="3880402"/>
            <a:ext cx="824248" cy="1803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eft Arrow 31"/>
          <p:cNvSpPr/>
          <p:nvPr/>
        </p:nvSpPr>
        <p:spPr>
          <a:xfrm>
            <a:off x="6362163" y="4242941"/>
            <a:ext cx="824248" cy="1803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Arrow 32"/>
          <p:cNvSpPr/>
          <p:nvPr/>
        </p:nvSpPr>
        <p:spPr>
          <a:xfrm>
            <a:off x="6362163" y="4605480"/>
            <a:ext cx="824248" cy="1803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eft Arrow 33"/>
          <p:cNvSpPr/>
          <p:nvPr/>
        </p:nvSpPr>
        <p:spPr>
          <a:xfrm>
            <a:off x="6362163" y="4971342"/>
            <a:ext cx="824248" cy="1803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>
            <a:off x="1815918" y="4572634"/>
            <a:ext cx="721217" cy="154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Arrow 35"/>
          <p:cNvSpPr/>
          <p:nvPr/>
        </p:nvSpPr>
        <p:spPr>
          <a:xfrm>
            <a:off x="6362163" y="5287853"/>
            <a:ext cx="824248" cy="1803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>
            <a:off x="1815917" y="4938798"/>
            <a:ext cx="721217" cy="154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1815916" y="5297712"/>
            <a:ext cx="721217" cy="154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 Arrow 38"/>
          <p:cNvSpPr/>
          <p:nvPr/>
        </p:nvSpPr>
        <p:spPr>
          <a:xfrm>
            <a:off x="6362163" y="5617968"/>
            <a:ext cx="824248" cy="1803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1815910" y="5656626"/>
            <a:ext cx="721217" cy="154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eft Arrow 40"/>
          <p:cNvSpPr/>
          <p:nvPr/>
        </p:nvSpPr>
        <p:spPr>
          <a:xfrm>
            <a:off x="6362163" y="5937135"/>
            <a:ext cx="824248" cy="18030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6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Sorted List Matching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Solution 03 </a:t>
            </a:r>
            <a:r>
              <a:rPr lang="en-US" dirty="0">
                <a:solidFill>
                  <a:srgbClr val="006600"/>
                </a:solidFill>
              </a:rPr>
              <a:t>(Both Sorted Lists</a:t>
            </a:r>
            <a:r>
              <a:rPr lang="en-US" dirty="0" smtClean="0">
                <a:solidFill>
                  <a:srgbClr val="006600"/>
                </a:solidFill>
              </a:rPr>
              <a:t>)</a:t>
            </a:r>
          </a:p>
          <a:p>
            <a:pPr lvl="1"/>
            <a:r>
              <a:rPr lang="en-US" dirty="0"/>
              <a:t>For each loop iteration, we advance at least one marker</a:t>
            </a:r>
          </a:p>
          <a:p>
            <a:pPr lvl="1"/>
            <a:r>
              <a:rPr lang="en-US" dirty="0"/>
              <a:t>As such, the maximum number of iterations would be the total number of names on both lists, which is n, the length of both lists</a:t>
            </a:r>
          </a:p>
          <a:p>
            <a:pPr lvl="2"/>
            <a:r>
              <a:rPr lang="en-US" dirty="0"/>
              <a:t>For each iteration, we are doing a constant amount of work</a:t>
            </a:r>
          </a:p>
          <a:p>
            <a:pPr lvl="2"/>
            <a:r>
              <a:rPr lang="en-US" dirty="0"/>
              <a:t>Essentially a comparison and/or outputting a name</a:t>
            </a:r>
          </a:p>
          <a:p>
            <a:pPr lvl="1"/>
            <a:r>
              <a:rPr lang="en-US" dirty="0"/>
              <a:t>Thus, this algorithm runs in </a:t>
            </a:r>
            <a:r>
              <a:rPr lang="en-US" dirty="0" smtClean="0"/>
              <a:t>about 2n steps i.e. </a:t>
            </a:r>
            <a:r>
              <a:rPr lang="en-US" b="1" smtClean="0">
                <a:solidFill>
                  <a:srgbClr val="006600"/>
                </a:solidFill>
              </a:rPr>
              <a:t>O(n</a:t>
            </a:r>
            <a:r>
              <a:rPr lang="en-US" b="1" dirty="0" smtClean="0">
                <a:solidFill>
                  <a:srgbClr val="006600"/>
                </a:solidFill>
              </a:rPr>
              <a:t>)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0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Sorting</a:t>
            </a:r>
            <a:r>
              <a:rPr lang="en-US" dirty="0" smtClean="0"/>
              <a:t>:  Arranging the values in ascending or descending order</a:t>
            </a:r>
            <a:endParaRPr lang="en-US" dirty="0"/>
          </a:p>
          <a:p>
            <a:pPr lvl="1"/>
            <a:r>
              <a:rPr lang="en-US" dirty="0" smtClean="0"/>
              <a:t>Insertion Sort</a:t>
            </a:r>
          </a:p>
          <a:p>
            <a:pPr lvl="1"/>
            <a:r>
              <a:rPr lang="en-US" dirty="0" smtClean="0"/>
              <a:t>Selection Sort</a:t>
            </a:r>
          </a:p>
          <a:p>
            <a:pPr lvl="1"/>
            <a:r>
              <a:rPr lang="en-US" dirty="0" smtClean="0"/>
              <a:t>Quick Sort etc.</a:t>
            </a:r>
          </a:p>
          <a:p>
            <a:r>
              <a:rPr lang="en-US" i="1" dirty="0" smtClean="0">
                <a:solidFill>
                  <a:srgbClr val="006600"/>
                </a:solidFill>
              </a:rPr>
              <a:t>This will be covered later on </a:t>
            </a:r>
            <a:endParaRPr lang="en-US" i="1" dirty="0">
              <a:solidFill>
                <a:srgbClr val="0066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8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55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5273382" cy="402042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data[ -1 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illegal</a:t>
            </a:r>
            <a:endParaRPr lang="en-US" dirty="0"/>
          </a:p>
          <a:p>
            <a:r>
              <a:rPr lang="en-US" dirty="0"/>
              <a:t>data[ 10 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illegal </a:t>
            </a:r>
            <a:r>
              <a:rPr lang="en-US" dirty="0"/>
              <a:t>(10 &gt; upper bound)</a:t>
            </a:r>
          </a:p>
          <a:p>
            <a:r>
              <a:rPr lang="en-US" dirty="0"/>
              <a:t>data[ 1.5 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illegal</a:t>
            </a:r>
            <a:endParaRPr lang="en-US" dirty="0"/>
          </a:p>
          <a:p>
            <a:r>
              <a:rPr lang="en-US" dirty="0"/>
              <a:t>data[ 0 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OK</a:t>
            </a:r>
            <a:endParaRPr lang="en-US" dirty="0"/>
          </a:p>
          <a:p>
            <a:r>
              <a:rPr lang="en-US" dirty="0"/>
              <a:t>data[ 9 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http://www.oopweb.com/Java/Documents/JavaNotes/Volume/chap46/array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5121" y="2156535"/>
            <a:ext cx="1881221" cy="347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07810" y="2156535"/>
            <a:ext cx="336731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What will be the output of?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006600"/>
                </a:solidFill>
              </a:rPr>
              <a:t>data[5</a:t>
            </a:r>
            <a:r>
              <a:rPr lang="en-US" sz="2000" dirty="0">
                <a:solidFill>
                  <a:srgbClr val="006600"/>
                </a:solidFill>
              </a:rPr>
              <a:t>] + 10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006600"/>
                </a:solidFill>
              </a:rPr>
              <a:t>data[3</a:t>
            </a:r>
            <a:r>
              <a:rPr lang="en-US" sz="2000" dirty="0">
                <a:solidFill>
                  <a:srgbClr val="006600"/>
                </a:solidFill>
              </a:rPr>
              <a:t>] = data[3] + 10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1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Dimensionality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dimensional (just a linear list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pPr lvl="1"/>
            <a:r>
              <a:rPr lang="en-US" dirty="0"/>
              <a:t>Only one subscript is required to access an individual </a:t>
            </a:r>
            <a:r>
              <a:rPr lang="en-US" dirty="0" smtClean="0"/>
              <a:t>element</a:t>
            </a:r>
          </a:p>
          <a:p>
            <a:r>
              <a:rPr lang="en-US" dirty="0"/>
              <a:t>Two dimensional (matrix or table)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702628" y="2715768"/>
            <a:ext cx="7000875" cy="523875"/>
            <a:chOff x="1857374" y="2285992"/>
            <a:chExt cx="7000906" cy="523875"/>
          </a:xfrm>
        </p:grpSpPr>
        <p:grpSp>
          <p:nvGrpSpPr>
            <p:cNvPr id="6" name="Group 8"/>
            <p:cNvGrpSpPr>
              <a:grpSpLocks/>
            </p:cNvGrpSpPr>
            <p:nvPr/>
          </p:nvGrpSpPr>
          <p:grpSpPr bwMode="auto">
            <a:xfrm>
              <a:off x="1857374" y="2285992"/>
              <a:ext cx="3429005" cy="523875"/>
              <a:chOff x="142844" y="2857494"/>
              <a:chExt cx="3571900" cy="265984"/>
            </a:xfrm>
          </p:grpSpPr>
          <p:sp>
            <p:nvSpPr>
              <p:cNvPr id="13" name="TextBox 3"/>
              <p:cNvSpPr txBox="1">
                <a:spLocks noChangeArrowheads="1"/>
              </p:cNvSpPr>
              <p:nvPr/>
            </p:nvSpPr>
            <p:spPr bwMode="auto">
              <a:xfrm>
                <a:off x="142844" y="2857495"/>
                <a:ext cx="714380" cy="26565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>
                    <a:latin typeface="Calibri" pitchFamily="34" charset="0"/>
                  </a:rPr>
                  <a:t>5</a:t>
                </a:r>
              </a:p>
            </p:txBody>
          </p:sp>
          <p:sp>
            <p:nvSpPr>
              <p:cNvPr id="14" name="TextBox 4"/>
              <p:cNvSpPr txBox="1">
                <a:spLocks noChangeArrowheads="1"/>
              </p:cNvSpPr>
              <p:nvPr/>
            </p:nvSpPr>
            <p:spPr bwMode="auto">
              <a:xfrm>
                <a:off x="857224" y="2857496"/>
                <a:ext cx="714380" cy="26598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 dirty="0">
                    <a:latin typeface="Calibri" pitchFamily="34" charset="0"/>
                  </a:rPr>
                  <a:t>10</a:t>
                </a:r>
              </a:p>
            </p:txBody>
          </p:sp>
          <p:sp>
            <p:nvSpPr>
              <p:cNvPr id="15" name="TextBox 5"/>
              <p:cNvSpPr txBox="1">
                <a:spLocks noChangeArrowheads="1"/>
              </p:cNvSpPr>
              <p:nvPr/>
            </p:nvSpPr>
            <p:spPr bwMode="auto">
              <a:xfrm>
                <a:off x="1571604" y="2857496"/>
                <a:ext cx="714380" cy="26598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 dirty="0">
                    <a:latin typeface="Calibri" pitchFamily="34" charset="0"/>
                  </a:rPr>
                  <a:t>18</a:t>
                </a:r>
              </a:p>
            </p:txBody>
          </p:sp>
          <p:sp>
            <p:nvSpPr>
              <p:cNvPr id="16" name="TextBox 6"/>
              <p:cNvSpPr txBox="1">
                <a:spLocks noChangeArrowheads="1"/>
              </p:cNvSpPr>
              <p:nvPr/>
            </p:nvSpPr>
            <p:spPr bwMode="auto">
              <a:xfrm>
                <a:off x="2285984" y="2857496"/>
                <a:ext cx="714380" cy="26598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 dirty="0">
                    <a:latin typeface="Calibri" pitchFamily="34" charset="0"/>
                  </a:rPr>
                  <a:t>30</a:t>
                </a:r>
              </a:p>
            </p:txBody>
          </p:sp>
          <p:sp>
            <p:nvSpPr>
              <p:cNvPr id="17" name="TextBox 7"/>
              <p:cNvSpPr txBox="1">
                <a:spLocks noChangeArrowheads="1"/>
              </p:cNvSpPr>
              <p:nvPr/>
            </p:nvSpPr>
            <p:spPr bwMode="auto">
              <a:xfrm>
                <a:off x="3000364" y="2857494"/>
                <a:ext cx="714380" cy="26565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>
                    <a:latin typeface="Calibri" pitchFamily="34" charset="0"/>
                  </a:rPr>
                  <a:t>45</a:t>
                </a:r>
                <a:endParaRPr lang="en-GB" sz="2400">
                  <a:latin typeface="Calibri" pitchFamily="34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5286380" y="2285992"/>
              <a:ext cx="3571900" cy="523875"/>
              <a:chOff x="142844" y="2857494"/>
              <a:chExt cx="3571900" cy="265984"/>
            </a:xfrm>
          </p:grpSpPr>
          <p:sp>
            <p:nvSpPr>
              <p:cNvPr id="8" name="TextBox 3"/>
              <p:cNvSpPr txBox="1">
                <a:spLocks noChangeArrowheads="1"/>
              </p:cNvSpPr>
              <p:nvPr/>
            </p:nvSpPr>
            <p:spPr bwMode="auto">
              <a:xfrm>
                <a:off x="142844" y="2857496"/>
                <a:ext cx="714380" cy="26598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>
                    <a:latin typeface="Calibri" pitchFamily="34" charset="0"/>
                  </a:rPr>
                  <a:t>50</a:t>
                </a:r>
              </a:p>
            </p:txBody>
          </p:sp>
          <p:sp>
            <p:nvSpPr>
              <p:cNvPr id="9" name="TextBox 4"/>
              <p:cNvSpPr txBox="1">
                <a:spLocks noChangeArrowheads="1"/>
              </p:cNvSpPr>
              <p:nvPr/>
            </p:nvSpPr>
            <p:spPr bwMode="auto">
              <a:xfrm>
                <a:off x="857224" y="2857496"/>
                <a:ext cx="714380" cy="26598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>
                    <a:latin typeface="Calibri" pitchFamily="34" charset="0"/>
                  </a:rPr>
                  <a:t>60</a:t>
                </a:r>
              </a:p>
            </p:txBody>
          </p:sp>
          <p:sp>
            <p:nvSpPr>
              <p:cNvPr id="10" name="TextBox 5"/>
              <p:cNvSpPr txBox="1">
                <a:spLocks noChangeArrowheads="1"/>
              </p:cNvSpPr>
              <p:nvPr/>
            </p:nvSpPr>
            <p:spPr bwMode="auto">
              <a:xfrm>
                <a:off x="1571604" y="2857496"/>
                <a:ext cx="714380" cy="26598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>
                    <a:latin typeface="Calibri" pitchFamily="34" charset="0"/>
                  </a:rPr>
                  <a:t>65</a:t>
                </a:r>
              </a:p>
            </p:txBody>
          </p:sp>
          <p:sp>
            <p:nvSpPr>
              <p:cNvPr id="11" name="TextBox 6"/>
              <p:cNvSpPr txBox="1">
                <a:spLocks noChangeArrowheads="1"/>
              </p:cNvSpPr>
              <p:nvPr/>
            </p:nvSpPr>
            <p:spPr bwMode="auto">
              <a:xfrm>
                <a:off x="2285984" y="2857496"/>
                <a:ext cx="714380" cy="26598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>
                    <a:latin typeface="Calibri" pitchFamily="34" charset="0"/>
                  </a:rPr>
                  <a:t>70</a:t>
                </a:r>
              </a:p>
            </p:txBody>
          </p:sp>
          <p:sp>
            <p:nvSpPr>
              <p:cNvPr id="12" name="TextBox 7"/>
              <p:cNvSpPr txBox="1">
                <a:spLocks noChangeArrowheads="1"/>
              </p:cNvSpPr>
              <p:nvPr/>
            </p:nvSpPr>
            <p:spPr bwMode="auto">
              <a:xfrm>
                <a:off x="3000364" y="2857494"/>
                <a:ext cx="714380" cy="26598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800">
                    <a:latin typeface="Calibri" pitchFamily="34" charset="0"/>
                  </a:rPr>
                  <a:t>80</a:t>
                </a:r>
                <a:endParaRPr lang="en-GB" sz="2400">
                  <a:latin typeface="Calibri" pitchFamily="34" charset="0"/>
                </a:endParaRPr>
              </a:p>
            </p:txBody>
          </p:sp>
        </p:grpSp>
      </p:grp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740719" y="4805690"/>
          <a:ext cx="609600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Col 0</a:t>
                      </a:r>
                      <a:endParaRPr lang="en-GB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Col 1</a:t>
                      </a:r>
                      <a:endParaRPr lang="en-GB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Col 2</a:t>
                      </a:r>
                      <a:endParaRPr lang="en-GB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Col 3</a:t>
                      </a:r>
                      <a:endParaRPr lang="en-GB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Row 0</a:t>
                      </a:r>
                      <a:endParaRPr lang="en-GB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Row 1</a:t>
                      </a:r>
                      <a:endParaRPr lang="en-GB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20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4135622"/>
          </a:xfrm>
        </p:spPr>
        <p:txBody>
          <a:bodyPr>
            <a:normAutofit/>
          </a:bodyPr>
          <a:lstStyle/>
          <a:p>
            <a:r>
              <a:rPr lang="en-US" dirty="0"/>
              <a:t>Given the following array (whose name is ‘M</a:t>
            </a:r>
            <a:r>
              <a:rPr lang="en-US" dirty="0" smtClean="0"/>
              <a:t>’)</a:t>
            </a:r>
          </a:p>
          <a:p>
            <a:endParaRPr lang="en-US" dirty="0" smtClean="0"/>
          </a:p>
          <a:p>
            <a:pPr lvl="1"/>
            <a:r>
              <a:rPr lang="en-US" dirty="0"/>
              <a:t>Two indices/subscripts are now required to reference a given </a:t>
            </a:r>
            <a:r>
              <a:rPr lang="en-US" dirty="0" smtClean="0"/>
              <a:t>cell</a:t>
            </a:r>
          </a:p>
          <a:p>
            <a:r>
              <a:rPr lang="en-US" dirty="0"/>
              <a:t>M[0][0</a:t>
            </a:r>
            <a:r>
              <a:rPr lang="en-US" dirty="0" smtClean="0"/>
              <a:t>]         ?</a:t>
            </a:r>
          </a:p>
          <a:p>
            <a:r>
              <a:rPr lang="en-US" dirty="0" smtClean="0"/>
              <a:t>M[1</a:t>
            </a:r>
            <a:r>
              <a:rPr lang="en-US" dirty="0"/>
              <a:t>][2] </a:t>
            </a:r>
            <a:r>
              <a:rPr lang="en-US" dirty="0" smtClean="0"/>
              <a:t>        ?</a:t>
            </a:r>
          </a:p>
          <a:p>
            <a:r>
              <a:rPr lang="en-US" dirty="0"/>
              <a:t>M[3][4</a:t>
            </a:r>
            <a:r>
              <a:rPr lang="en-US" dirty="0" smtClean="0"/>
              <a:t>]        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612136" y="2709672"/>
          <a:ext cx="6096000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GB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714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Declaration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You declare an array as follows: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grades;</a:t>
            </a:r>
          </a:p>
          <a:p>
            <a:r>
              <a:rPr lang="en-US" dirty="0"/>
              <a:t>This simply makes a an array variable (grades)</a:t>
            </a:r>
          </a:p>
          <a:p>
            <a:pPr lvl="1"/>
            <a:r>
              <a:rPr lang="en-US" dirty="0"/>
              <a:t>But it does NOT specify where that variable refers to</a:t>
            </a:r>
          </a:p>
          <a:p>
            <a:r>
              <a:rPr lang="en-US" dirty="0"/>
              <a:t>We can also declare the following: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grades = new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[10];</a:t>
            </a:r>
          </a:p>
          <a:p>
            <a:pPr lvl="1"/>
            <a:r>
              <a:rPr lang="en-US" dirty="0"/>
              <a:t>Now the array variable grades refers to an array of ten integers</a:t>
            </a:r>
          </a:p>
          <a:p>
            <a:pPr lvl="2"/>
            <a:r>
              <a:rPr lang="en-US" dirty="0"/>
              <a:t>By default, numeric elements are initialized to zero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2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1518</TotalTime>
  <Words>2292</Words>
  <Application>Microsoft Office PowerPoint</Application>
  <PresentationFormat>On-screen Show (4:3)</PresentationFormat>
  <Paragraphs>579</Paragraphs>
  <Slides>55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7" baseType="lpstr">
      <vt:lpstr>Office Theme</vt:lpstr>
      <vt:lpstr>Equation</vt:lpstr>
      <vt:lpstr>PowerPoint Presentation</vt:lpstr>
      <vt:lpstr>ARRAYS</vt:lpstr>
      <vt:lpstr>Motivation</vt:lpstr>
      <vt:lpstr>Basic Concepts</vt:lpstr>
      <vt:lpstr>Using Arrays</vt:lpstr>
      <vt:lpstr>Using Arrays</vt:lpstr>
      <vt:lpstr>Array Dimensionality</vt:lpstr>
      <vt:lpstr>2D Arrays</vt:lpstr>
      <vt:lpstr>Array Declaration</vt:lpstr>
      <vt:lpstr>Memory and Initialization</vt:lpstr>
      <vt:lpstr>Arrays’ Properties in Java</vt:lpstr>
      <vt:lpstr>Array Processing in JAVA</vt:lpstr>
      <vt:lpstr>Array Processing in Java</vt:lpstr>
      <vt:lpstr>ARRAY</vt:lpstr>
      <vt:lpstr>What is an Array?</vt:lpstr>
      <vt:lpstr>Array Characteristics</vt:lpstr>
      <vt:lpstr>ARRAY</vt:lpstr>
      <vt:lpstr>Array Operations</vt:lpstr>
      <vt:lpstr>Array Operations</vt:lpstr>
      <vt:lpstr>Array Operations</vt:lpstr>
      <vt:lpstr>Array - Insertion</vt:lpstr>
      <vt:lpstr>Array Operations</vt:lpstr>
      <vt:lpstr>Array - Deletion</vt:lpstr>
      <vt:lpstr>Array Operations</vt:lpstr>
      <vt:lpstr>Array Operations</vt:lpstr>
      <vt:lpstr>Linear Search</vt:lpstr>
      <vt:lpstr>Linear Search</vt:lpstr>
      <vt:lpstr>Linear Search</vt:lpstr>
      <vt:lpstr>Linear Search</vt:lpstr>
      <vt:lpstr>Analysis of Linear Search</vt:lpstr>
      <vt:lpstr>Binary Search</vt:lpstr>
      <vt:lpstr>Binary Search (Introduction)</vt:lpstr>
      <vt:lpstr>Binary Search (Introduction)</vt:lpstr>
      <vt:lpstr>Binary Search (Introduction)</vt:lpstr>
      <vt:lpstr>Binary Search (Introduction)</vt:lpstr>
      <vt:lpstr>Binary Search (Introduction)</vt:lpstr>
      <vt:lpstr>Binary Search (Code return boolean)</vt:lpstr>
      <vt:lpstr>Binary Search (Code return index)</vt:lpstr>
      <vt:lpstr>Binary Search</vt:lpstr>
      <vt:lpstr>Analysis of Binary Search</vt:lpstr>
      <vt:lpstr>Analysis of Binary Search</vt:lpstr>
      <vt:lpstr>Analysis of Binary Search</vt:lpstr>
      <vt:lpstr>Analysis of Binary Search</vt:lpstr>
      <vt:lpstr>Linear Search vs Binary Search</vt:lpstr>
      <vt:lpstr>List Matching Problem</vt:lpstr>
      <vt:lpstr>List Matching Problem</vt:lpstr>
      <vt:lpstr>Sorted List Matching Problem</vt:lpstr>
      <vt:lpstr>Sorted List Matching Problem</vt:lpstr>
      <vt:lpstr>Sorted List Matching Problem</vt:lpstr>
      <vt:lpstr>Sorted List Matching Problem</vt:lpstr>
      <vt:lpstr>Sorted List Matching Problem</vt:lpstr>
      <vt:lpstr>Sorted List Matching Problem</vt:lpstr>
      <vt:lpstr>Sorted List Matching Problem</vt:lpstr>
      <vt:lpstr>Array Operations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259</cp:revision>
  <dcterms:created xsi:type="dcterms:W3CDTF">2019-05-22T20:50:59Z</dcterms:created>
  <dcterms:modified xsi:type="dcterms:W3CDTF">2019-11-30T18:04:24Z</dcterms:modified>
</cp:coreProperties>
</file>