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505" r:id="rId2"/>
    <p:sldId id="507" r:id="rId3"/>
    <p:sldId id="544" r:id="rId4"/>
    <p:sldId id="545" r:id="rId5"/>
    <p:sldId id="546" r:id="rId6"/>
    <p:sldId id="547" r:id="rId7"/>
    <p:sldId id="548" r:id="rId8"/>
    <p:sldId id="549" r:id="rId9"/>
    <p:sldId id="550" r:id="rId10"/>
    <p:sldId id="541" r:id="rId11"/>
    <p:sldId id="542" r:id="rId12"/>
    <p:sldId id="543" r:id="rId13"/>
    <p:sldId id="551" r:id="rId14"/>
    <p:sldId id="552" r:id="rId15"/>
    <p:sldId id="553" r:id="rId16"/>
    <p:sldId id="554" r:id="rId17"/>
    <p:sldId id="555" r:id="rId18"/>
    <p:sldId id="557" r:id="rId19"/>
    <p:sldId id="558" r:id="rId20"/>
    <p:sldId id="50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Heap Applications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Heap Sort</a:t>
            </a:r>
          </a:p>
        </p:txBody>
      </p:sp>
    </p:spTree>
    <p:extLst>
      <p:ext uri="{BB962C8B-B14F-4D97-AF65-F5344CB8AC3E}">
        <p14:creationId xmlns:p14="http://schemas.microsoft.com/office/powerpoint/2010/main" val="17890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Heap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Build max /min heap from array</a:t>
            </a:r>
          </a:p>
          <a:p>
            <a:pPr lvl="1"/>
            <a:r>
              <a:rPr lang="en-US" dirty="0" smtClean="0"/>
              <a:t>O(n log n)</a:t>
            </a:r>
            <a:endParaRPr lang="en-US" dirty="0"/>
          </a:p>
          <a:p>
            <a:r>
              <a:rPr lang="en-US" dirty="0" smtClean="0"/>
              <a:t>Delete value from heap i.e. “root”</a:t>
            </a:r>
          </a:p>
          <a:p>
            <a:pPr lvl="1"/>
            <a:r>
              <a:rPr lang="en-US" dirty="0" smtClean="0"/>
              <a:t>Minimum or Maximum</a:t>
            </a:r>
          </a:p>
          <a:p>
            <a:pPr lvl="1"/>
            <a:r>
              <a:rPr lang="en-US" dirty="0" smtClean="0"/>
              <a:t>O(log n)</a:t>
            </a:r>
          </a:p>
          <a:p>
            <a:r>
              <a:rPr lang="en-US" dirty="0" smtClean="0"/>
              <a:t>It </a:t>
            </a:r>
            <a:r>
              <a:rPr lang="en-US" dirty="0"/>
              <a:t>is really just a series of </a:t>
            </a:r>
            <a:r>
              <a:rPr lang="en-US" dirty="0" smtClean="0"/>
              <a:t>“</a:t>
            </a:r>
            <a:r>
              <a:rPr lang="en-US" dirty="0" smtClean="0">
                <a:solidFill>
                  <a:srgbClr val="0000FF"/>
                </a:solidFill>
              </a:rPr>
              <a:t>deletion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Delete all elements one by one from heap</a:t>
            </a:r>
          </a:p>
          <a:p>
            <a:r>
              <a:rPr lang="en-US" dirty="0"/>
              <a:t>Store these removed items, sequentially, in an array</a:t>
            </a:r>
            <a:endParaRPr lang="en-US" dirty="0" smtClean="0"/>
          </a:p>
          <a:p>
            <a:r>
              <a:rPr lang="en-US" dirty="0" smtClean="0"/>
              <a:t>Overall : </a:t>
            </a:r>
            <a:r>
              <a:rPr lang="en-US" b="1" dirty="0" smtClean="0">
                <a:solidFill>
                  <a:srgbClr val="0000FF"/>
                </a:solidFill>
              </a:rPr>
              <a:t>O (n log n)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Heap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51928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Binary Heap is </a:t>
            </a:r>
            <a:r>
              <a:rPr lang="en-US" dirty="0" smtClean="0">
                <a:solidFill>
                  <a:srgbClr val="0000FF"/>
                </a:solidFill>
              </a:rPr>
              <a:t>ADT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Logical</a:t>
            </a:r>
            <a:r>
              <a:rPr lang="en-US" dirty="0" smtClean="0"/>
              <a:t> Data Structures</a:t>
            </a:r>
          </a:p>
          <a:p>
            <a:endParaRPr lang="en-US" dirty="0" smtClean="0"/>
          </a:p>
          <a:p>
            <a:r>
              <a:rPr lang="en-US" dirty="0" smtClean="0"/>
              <a:t>Implementation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Linked List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Arrays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1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- </a:t>
            </a:r>
            <a:r>
              <a:rPr lang="en-US" b="1" dirty="0" smtClean="0">
                <a:solidFill>
                  <a:srgbClr val="006600"/>
                </a:solidFill>
              </a:rPr>
              <a:t>Arrays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is Complete Binary </a:t>
            </a:r>
            <a:r>
              <a:rPr lang="en-US" dirty="0" smtClean="0"/>
              <a:t>Tree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The root </a:t>
            </a:r>
            <a:r>
              <a:rPr lang="en-US" dirty="0"/>
              <a:t>would be the 1</a:t>
            </a:r>
            <a:r>
              <a:rPr lang="en-US" baseline="30000" dirty="0"/>
              <a:t>st</a:t>
            </a:r>
            <a:r>
              <a:rPr lang="en-US" dirty="0"/>
              <a:t> position of the array (</a:t>
            </a:r>
            <a:r>
              <a:rPr lang="en-US" dirty="0">
                <a:solidFill>
                  <a:srgbClr val="0000FF"/>
                </a:solidFill>
              </a:rPr>
              <a:t>index 1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006600"/>
                </a:solidFill>
              </a:rPr>
              <a:t>two children </a:t>
            </a:r>
            <a:r>
              <a:rPr lang="en-US" dirty="0"/>
              <a:t>of the node would be in index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3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006600"/>
                </a:solidFill>
              </a:rPr>
              <a:t>4 nodes on the next level </a:t>
            </a:r>
            <a:r>
              <a:rPr lang="en-US" dirty="0"/>
              <a:t>would be in index </a:t>
            </a:r>
            <a:r>
              <a:rPr lang="en-US" dirty="0">
                <a:solidFill>
                  <a:srgbClr val="0000FF"/>
                </a:solidFill>
              </a:rPr>
              <a:t>4 – 7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006600"/>
                </a:solidFill>
              </a:rPr>
              <a:t>8 nodes on the next level </a:t>
            </a:r>
            <a:r>
              <a:rPr lang="en-US" dirty="0"/>
              <a:t>would be in index </a:t>
            </a:r>
            <a:r>
              <a:rPr lang="en-US" dirty="0">
                <a:solidFill>
                  <a:srgbClr val="0000FF"/>
                </a:solidFill>
              </a:rPr>
              <a:t>8 - 15</a:t>
            </a:r>
          </a:p>
          <a:p>
            <a:pPr lvl="1"/>
            <a:r>
              <a:rPr lang="en-US" dirty="0"/>
              <a:t>and </a:t>
            </a:r>
            <a:r>
              <a:rPr lang="en-US" dirty="0">
                <a:solidFill>
                  <a:srgbClr val="0000FF"/>
                </a:solidFill>
              </a:rPr>
              <a:t>so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3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Line 34"/>
          <p:cNvSpPr>
            <a:spLocks noChangeShapeType="1"/>
          </p:cNvSpPr>
          <p:nvPr/>
        </p:nvSpPr>
        <p:spPr bwMode="auto">
          <a:xfrm flipH="1">
            <a:off x="5181600" y="4343400"/>
            <a:ext cx="228600" cy="838200"/>
          </a:xfrm>
          <a:prstGeom prst="line">
            <a:avLst/>
          </a:prstGeom>
          <a:noFill/>
          <a:ln w="76320">
            <a:solidFill>
              <a:srgbClr val="FF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35"/>
          <p:cNvSpPr>
            <a:spLocks noChangeShapeType="1"/>
          </p:cNvSpPr>
          <p:nvPr/>
        </p:nvSpPr>
        <p:spPr bwMode="auto">
          <a:xfrm flipH="1">
            <a:off x="6073775" y="4419600"/>
            <a:ext cx="555625" cy="762000"/>
          </a:xfrm>
          <a:prstGeom prst="line">
            <a:avLst/>
          </a:prstGeom>
          <a:noFill/>
          <a:ln w="76320">
            <a:solidFill>
              <a:srgbClr val="FF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Arrays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 </a:t>
            </a:r>
            <a:r>
              <a:rPr lang="en-US" dirty="0"/>
              <a:t>- Heap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4984751" y="2082007"/>
            <a:ext cx="3551237" cy="2713038"/>
            <a:chOff x="4954587" y="1828800"/>
            <a:chExt cx="3551238" cy="2713037"/>
          </a:xfrm>
        </p:grpSpPr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5791200" y="3438525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6154737" y="3810000"/>
              <a:ext cx="793750" cy="731837"/>
              <a:chOff x="3704" y="2087"/>
              <a:chExt cx="500" cy="461"/>
            </a:xfrm>
          </p:grpSpPr>
          <p:sp>
            <p:nvSpPr>
              <p:cNvPr id="23" name="AutoShape 14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utoShape 15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8" name="Line 16"/>
            <p:cNvSpPr>
              <a:spLocks noChangeShapeType="1"/>
            </p:cNvSpPr>
            <p:nvPr/>
          </p:nvSpPr>
          <p:spPr bwMode="auto">
            <a:xfrm flipH="1">
              <a:off x="5548312" y="34385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17"/>
            <p:cNvGrpSpPr>
              <a:grpSpLocks/>
            </p:cNvGrpSpPr>
            <p:nvPr/>
          </p:nvGrpSpPr>
          <p:grpSpPr bwMode="auto">
            <a:xfrm>
              <a:off x="4954587" y="3810000"/>
              <a:ext cx="793750" cy="731837"/>
              <a:chOff x="2948" y="2087"/>
              <a:chExt cx="500" cy="461"/>
            </a:xfrm>
          </p:grpSpPr>
          <p:sp>
            <p:nvSpPr>
              <p:cNvPr id="21" name="AutoShape 18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19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7377112" y="2478087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7712075" y="2895600"/>
              <a:ext cx="793750" cy="731837"/>
              <a:chOff x="4685" y="1511"/>
              <a:chExt cx="500" cy="461"/>
            </a:xfrm>
          </p:grpSpPr>
          <p:sp>
            <p:nvSpPr>
              <p:cNvPr id="19" name="AutoShape 22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23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 flipH="1">
              <a:off x="6142037" y="25241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" name="Group 25"/>
            <p:cNvGrpSpPr>
              <a:grpSpLocks/>
            </p:cNvGrpSpPr>
            <p:nvPr/>
          </p:nvGrpSpPr>
          <p:grpSpPr bwMode="auto">
            <a:xfrm>
              <a:off x="6651625" y="1828800"/>
              <a:ext cx="793750" cy="731837"/>
              <a:chOff x="4017" y="839"/>
              <a:chExt cx="500" cy="461"/>
            </a:xfrm>
          </p:grpSpPr>
          <p:sp>
            <p:nvSpPr>
              <p:cNvPr id="17" name="AutoShape 26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utoShape 27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42</a:t>
                </a:r>
              </a:p>
            </p:txBody>
          </p:sp>
        </p:grpSp>
        <p:grpSp>
          <p:nvGrpSpPr>
            <p:cNvPr id="14" name="Group 28"/>
            <p:cNvGrpSpPr>
              <a:grpSpLocks/>
            </p:cNvGrpSpPr>
            <p:nvPr/>
          </p:nvGrpSpPr>
          <p:grpSpPr bwMode="auto">
            <a:xfrm>
              <a:off x="5548312" y="2895600"/>
              <a:ext cx="793750" cy="731837"/>
              <a:chOff x="3322" y="1511"/>
              <a:chExt cx="500" cy="461"/>
            </a:xfrm>
          </p:grpSpPr>
          <p:sp>
            <p:nvSpPr>
              <p:cNvPr id="15" name="AutoShape 29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30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35</a:t>
                </a:r>
              </a:p>
            </p:txBody>
          </p:sp>
        </p:grpSp>
      </p:grp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1979613" y="5160963"/>
            <a:ext cx="6046787" cy="793750"/>
            <a:chOff x="1708150" y="4665663"/>
            <a:chExt cx="6046788" cy="793750"/>
          </a:xfrm>
        </p:grpSpPr>
        <p:sp>
          <p:nvSpPr>
            <p:cNvPr id="26" name="AutoShape 3"/>
            <p:cNvSpPr>
              <a:spLocks noChangeArrowheads="1"/>
            </p:cNvSpPr>
            <p:nvPr/>
          </p:nvSpPr>
          <p:spPr bwMode="auto">
            <a:xfrm>
              <a:off x="1708150" y="4670425"/>
              <a:ext cx="6046788" cy="785813"/>
            </a:xfrm>
            <a:prstGeom prst="roundRect">
              <a:avLst>
                <a:gd name="adj" fmla="val 199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2620963" y="4667250"/>
              <a:ext cx="1587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3535363" y="4667250"/>
              <a:ext cx="1587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4448175" y="4667250"/>
              <a:ext cx="1588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5364163" y="4670425"/>
              <a:ext cx="1587" cy="784225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6278563" y="4670425"/>
              <a:ext cx="1587" cy="784225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9"/>
            <p:cNvSpPr>
              <a:spLocks noChangeShapeType="1"/>
            </p:cNvSpPr>
            <p:nvPr/>
          </p:nvSpPr>
          <p:spPr bwMode="auto">
            <a:xfrm>
              <a:off x="7192963" y="4665663"/>
              <a:ext cx="1587" cy="793750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1"/>
          <p:cNvGrpSpPr>
            <a:grpSpLocks/>
          </p:cNvGrpSpPr>
          <p:nvPr/>
        </p:nvGrpSpPr>
        <p:grpSpPr bwMode="auto">
          <a:xfrm>
            <a:off x="2590800" y="2328863"/>
            <a:ext cx="4217988" cy="3005137"/>
            <a:chOff x="1422" y="1123"/>
            <a:chExt cx="2533" cy="1727"/>
          </a:xfrm>
        </p:grpSpPr>
        <p:sp>
          <p:nvSpPr>
            <p:cNvPr id="34" name="AutoShape 2"/>
            <p:cNvSpPr>
              <a:spLocks noChangeArrowheads="1"/>
            </p:cNvSpPr>
            <p:nvPr/>
          </p:nvSpPr>
          <p:spPr bwMode="auto">
            <a:xfrm>
              <a:off x="1422" y="1123"/>
              <a:ext cx="2534" cy="1728"/>
            </a:xfrm>
            <a:prstGeom prst="roundRect">
              <a:avLst>
                <a:gd name="adj" fmla="val 56"/>
              </a:avLst>
            </a:prstGeom>
            <a:noFill/>
            <a:ln w="76320">
              <a:noFill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3"/>
            <p:cNvSpPr>
              <a:spLocks/>
            </p:cNvSpPr>
            <p:nvPr/>
          </p:nvSpPr>
          <p:spPr bwMode="auto">
            <a:xfrm>
              <a:off x="1422" y="1123"/>
              <a:ext cx="2534" cy="1728"/>
            </a:xfrm>
            <a:custGeom>
              <a:avLst/>
              <a:gdLst>
                <a:gd name="T0" fmla="*/ 7 w 11175"/>
                <a:gd name="T1" fmla="*/ 0 h 7621"/>
                <a:gd name="T2" fmla="*/ 7 w 11175"/>
                <a:gd name="T3" fmla="*/ 0 h 7621"/>
                <a:gd name="T4" fmla="*/ 6 w 11175"/>
                <a:gd name="T5" fmla="*/ 0 h 7621"/>
                <a:gd name="T6" fmla="*/ 6 w 11175"/>
                <a:gd name="T7" fmla="*/ 0 h 7621"/>
                <a:gd name="T8" fmla="*/ 6 w 11175"/>
                <a:gd name="T9" fmla="*/ 0 h 7621"/>
                <a:gd name="T10" fmla="*/ 6 w 11175"/>
                <a:gd name="T11" fmla="*/ 0 h 7621"/>
                <a:gd name="T12" fmla="*/ 6 w 11175"/>
                <a:gd name="T13" fmla="*/ 0 h 7621"/>
                <a:gd name="T14" fmla="*/ 5 w 11175"/>
                <a:gd name="T15" fmla="*/ 0 h 7621"/>
                <a:gd name="T16" fmla="*/ 5 w 11175"/>
                <a:gd name="T17" fmla="*/ 0 h 7621"/>
                <a:gd name="T18" fmla="*/ 5 w 11175"/>
                <a:gd name="T19" fmla="*/ 0 h 7621"/>
                <a:gd name="T20" fmla="*/ 5 w 11175"/>
                <a:gd name="T21" fmla="*/ 0 h 7621"/>
                <a:gd name="T22" fmla="*/ 5 w 11175"/>
                <a:gd name="T23" fmla="*/ 0 h 7621"/>
                <a:gd name="T24" fmla="*/ 5 w 11175"/>
                <a:gd name="T25" fmla="*/ 0 h 7621"/>
                <a:gd name="T26" fmla="*/ 5 w 11175"/>
                <a:gd name="T27" fmla="*/ 0 h 7621"/>
                <a:gd name="T28" fmla="*/ 4 w 11175"/>
                <a:gd name="T29" fmla="*/ 0 h 7621"/>
                <a:gd name="T30" fmla="*/ 4 w 11175"/>
                <a:gd name="T31" fmla="*/ 0 h 7621"/>
                <a:gd name="T32" fmla="*/ 4 w 11175"/>
                <a:gd name="T33" fmla="*/ 0 h 7621"/>
                <a:gd name="T34" fmla="*/ 4 w 11175"/>
                <a:gd name="T35" fmla="*/ 0 h 7621"/>
                <a:gd name="T36" fmla="*/ 4 w 11175"/>
                <a:gd name="T37" fmla="*/ 0 h 7621"/>
                <a:gd name="T38" fmla="*/ 4 w 11175"/>
                <a:gd name="T39" fmla="*/ 0 h 7621"/>
                <a:gd name="T40" fmla="*/ 3 w 11175"/>
                <a:gd name="T41" fmla="*/ 0 h 7621"/>
                <a:gd name="T42" fmla="*/ 3 w 11175"/>
                <a:gd name="T43" fmla="*/ 1 h 7621"/>
                <a:gd name="T44" fmla="*/ 3 w 11175"/>
                <a:gd name="T45" fmla="*/ 1 h 7621"/>
                <a:gd name="T46" fmla="*/ 3 w 11175"/>
                <a:gd name="T47" fmla="*/ 1 h 7621"/>
                <a:gd name="T48" fmla="*/ 3 w 11175"/>
                <a:gd name="T49" fmla="*/ 1 h 7621"/>
                <a:gd name="T50" fmla="*/ 3 w 11175"/>
                <a:gd name="T51" fmla="*/ 1 h 7621"/>
                <a:gd name="T52" fmla="*/ 3 w 11175"/>
                <a:gd name="T53" fmla="*/ 1 h 7621"/>
                <a:gd name="T54" fmla="*/ 2 w 11175"/>
                <a:gd name="T55" fmla="*/ 1 h 7621"/>
                <a:gd name="T56" fmla="*/ 2 w 11175"/>
                <a:gd name="T57" fmla="*/ 1 h 7621"/>
                <a:gd name="T58" fmla="*/ 2 w 11175"/>
                <a:gd name="T59" fmla="*/ 1 h 7621"/>
                <a:gd name="T60" fmla="*/ 2 w 11175"/>
                <a:gd name="T61" fmla="*/ 1 h 7621"/>
                <a:gd name="T62" fmla="*/ 2 w 11175"/>
                <a:gd name="T63" fmla="*/ 1 h 7621"/>
                <a:gd name="T64" fmla="*/ 2 w 11175"/>
                <a:gd name="T65" fmla="*/ 1 h 7621"/>
                <a:gd name="T66" fmla="*/ 2 w 11175"/>
                <a:gd name="T67" fmla="*/ 2 h 7621"/>
                <a:gd name="T68" fmla="*/ 2 w 11175"/>
                <a:gd name="T69" fmla="*/ 2 h 7621"/>
                <a:gd name="T70" fmla="*/ 2 w 11175"/>
                <a:gd name="T71" fmla="*/ 2 h 7621"/>
                <a:gd name="T72" fmla="*/ 1 w 11175"/>
                <a:gd name="T73" fmla="*/ 2 h 7621"/>
                <a:gd name="T74" fmla="*/ 1 w 11175"/>
                <a:gd name="T75" fmla="*/ 2 h 7621"/>
                <a:gd name="T76" fmla="*/ 1 w 11175"/>
                <a:gd name="T77" fmla="*/ 2 h 7621"/>
                <a:gd name="T78" fmla="*/ 1 w 11175"/>
                <a:gd name="T79" fmla="*/ 2 h 7621"/>
                <a:gd name="T80" fmla="*/ 1 w 11175"/>
                <a:gd name="T81" fmla="*/ 2 h 7621"/>
                <a:gd name="T82" fmla="*/ 1 w 11175"/>
                <a:gd name="T83" fmla="*/ 2 h 7621"/>
                <a:gd name="T84" fmla="*/ 1 w 11175"/>
                <a:gd name="T85" fmla="*/ 2 h 7621"/>
                <a:gd name="T86" fmla="*/ 1 w 11175"/>
                <a:gd name="T87" fmla="*/ 2 h 7621"/>
                <a:gd name="T88" fmla="*/ 1 w 11175"/>
                <a:gd name="T89" fmla="*/ 2 h 7621"/>
                <a:gd name="T90" fmla="*/ 1 w 11175"/>
                <a:gd name="T91" fmla="*/ 3 h 7621"/>
                <a:gd name="T92" fmla="*/ 0 w 11175"/>
                <a:gd name="T93" fmla="*/ 3 h 7621"/>
                <a:gd name="T94" fmla="*/ 0 w 11175"/>
                <a:gd name="T95" fmla="*/ 3 h 7621"/>
                <a:gd name="T96" fmla="*/ 0 w 11175"/>
                <a:gd name="T97" fmla="*/ 3 h 7621"/>
                <a:gd name="T98" fmla="*/ 0 w 11175"/>
                <a:gd name="T99" fmla="*/ 3 h 7621"/>
                <a:gd name="T100" fmla="*/ 0 w 11175"/>
                <a:gd name="T101" fmla="*/ 3 h 7621"/>
                <a:gd name="T102" fmla="*/ 0 w 11175"/>
                <a:gd name="T103" fmla="*/ 3 h 7621"/>
                <a:gd name="T104" fmla="*/ 0 w 11175"/>
                <a:gd name="T105" fmla="*/ 3 h 7621"/>
                <a:gd name="T106" fmla="*/ 0 w 11175"/>
                <a:gd name="T107" fmla="*/ 4 h 7621"/>
                <a:gd name="T108" fmla="*/ 0 w 11175"/>
                <a:gd name="T109" fmla="*/ 4 h 7621"/>
                <a:gd name="T110" fmla="*/ 0 w 11175"/>
                <a:gd name="T111" fmla="*/ 4 h 7621"/>
                <a:gd name="T112" fmla="*/ 0 w 11175"/>
                <a:gd name="T113" fmla="*/ 4 h 7621"/>
                <a:gd name="T114" fmla="*/ 0 w 11175"/>
                <a:gd name="T115" fmla="*/ 4 h 7621"/>
                <a:gd name="T116" fmla="*/ 0 w 11175"/>
                <a:gd name="T117" fmla="*/ 4 h 7621"/>
                <a:gd name="T118" fmla="*/ 0 w 11175"/>
                <a:gd name="T119" fmla="*/ 4 h 7621"/>
                <a:gd name="T120" fmla="*/ 0 w 11175"/>
                <a:gd name="T121" fmla="*/ 4 h 7621"/>
                <a:gd name="T122" fmla="*/ 0 w 11175"/>
                <a:gd name="T123" fmla="*/ 5 h 7621"/>
                <a:gd name="T124" fmla="*/ 0 w 11175"/>
                <a:gd name="T125" fmla="*/ 5 h 76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175"/>
                <a:gd name="T190" fmla="*/ 0 h 7621"/>
                <a:gd name="T191" fmla="*/ 11175 w 11175"/>
                <a:gd name="T192" fmla="*/ 7621 h 76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175" h="7621">
                  <a:moveTo>
                    <a:pt x="11174" y="0"/>
                  </a:moveTo>
                  <a:lnTo>
                    <a:pt x="10891" y="2"/>
                  </a:lnTo>
                  <a:lnTo>
                    <a:pt x="10608" y="10"/>
                  </a:lnTo>
                  <a:lnTo>
                    <a:pt x="10326" y="22"/>
                  </a:lnTo>
                  <a:lnTo>
                    <a:pt x="10044" y="39"/>
                  </a:lnTo>
                  <a:lnTo>
                    <a:pt x="9762" y="61"/>
                  </a:lnTo>
                  <a:lnTo>
                    <a:pt x="9482" y="88"/>
                  </a:lnTo>
                  <a:lnTo>
                    <a:pt x="9203" y="120"/>
                  </a:lnTo>
                  <a:lnTo>
                    <a:pt x="8925" y="156"/>
                  </a:lnTo>
                  <a:lnTo>
                    <a:pt x="8648" y="197"/>
                  </a:lnTo>
                  <a:lnTo>
                    <a:pt x="8373" y="243"/>
                  </a:lnTo>
                  <a:lnTo>
                    <a:pt x="8100" y="294"/>
                  </a:lnTo>
                  <a:lnTo>
                    <a:pt x="7829" y="349"/>
                  </a:lnTo>
                  <a:lnTo>
                    <a:pt x="7560" y="410"/>
                  </a:lnTo>
                  <a:lnTo>
                    <a:pt x="7293" y="474"/>
                  </a:lnTo>
                  <a:lnTo>
                    <a:pt x="7029" y="544"/>
                  </a:lnTo>
                  <a:lnTo>
                    <a:pt x="6767" y="618"/>
                  </a:lnTo>
                  <a:lnTo>
                    <a:pt x="6509" y="696"/>
                  </a:lnTo>
                  <a:lnTo>
                    <a:pt x="6253" y="779"/>
                  </a:lnTo>
                  <a:lnTo>
                    <a:pt x="6000" y="866"/>
                  </a:lnTo>
                  <a:lnTo>
                    <a:pt x="5751" y="957"/>
                  </a:lnTo>
                  <a:lnTo>
                    <a:pt x="5505" y="1053"/>
                  </a:lnTo>
                  <a:lnTo>
                    <a:pt x="5263" y="1153"/>
                  </a:lnTo>
                  <a:lnTo>
                    <a:pt x="5025" y="1258"/>
                  </a:lnTo>
                  <a:lnTo>
                    <a:pt x="4791" y="1366"/>
                  </a:lnTo>
                  <a:lnTo>
                    <a:pt x="4560" y="1478"/>
                  </a:lnTo>
                  <a:lnTo>
                    <a:pt x="4334" y="1594"/>
                  </a:lnTo>
                  <a:lnTo>
                    <a:pt x="4113" y="1714"/>
                  </a:lnTo>
                  <a:lnTo>
                    <a:pt x="3896" y="1838"/>
                  </a:lnTo>
                  <a:lnTo>
                    <a:pt x="3683" y="1966"/>
                  </a:lnTo>
                  <a:lnTo>
                    <a:pt x="3475" y="2097"/>
                  </a:lnTo>
                  <a:lnTo>
                    <a:pt x="3273" y="2232"/>
                  </a:lnTo>
                  <a:lnTo>
                    <a:pt x="3075" y="2370"/>
                  </a:lnTo>
                  <a:lnTo>
                    <a:pt x="2883" y="2512"/>
                  </a:lnTo>
                  <a:lnTo>
                    <a:pt x="2696" y="2657"/>
                  </a:lnTo>
                  <a:lnTo>
                    <a:pt x="2514" y="2805"/>
                  </a:lnTo>
                  <a:lnTo>
                    <a:pt x="2338" y="2956"/>
                  </a:lnTo>
                  <a:lnTo>
                    <a:pt x="2167" y="3110"/>
                  </a:lnTo>
                  <a:lnTo>
                    <a:pt x="2003" y="3267"/>
                  </a:lnTo>
                  <a:lnTo>
                    <a:pt x="1844" y="3427"/>
                  </a:lnTo>
                  <a:lnTo>
                    <a:pt x="1691" y="3589"/>
                  </a:lnTo>
                  <a:lnTo>
                    <a:pt x="1545" y="3754"/>
                  </a:lnTo>
                  <a:lnTo>
                    <a:pt x="1404" y="3922"/>
                  </a:lnTo>
                  <a:lnTo>
                    <a:pt x="1270" y="4092"/>
                  </a:lnTo>
                  <a:lnTo>
                    <a:pt x="1142" y="4264"/>
                  </a:lnTo>
                  <a:lnTo>
                    <a:pt x="1020" y="4439"/>
                  </a:lnTo>
                  <a:lnTo>
                    <a:pt x="906" y="4615"/>
                  </a:lnTo>
                  <a:lnTo>
                    <a:pt x="797" y="4793"/>
                  </a:lnTo>
                  <a:lnTo>
                    <a:pt x="696" y="4974"/>
                  </a:lnTo>
                  <a:lnTo>
                    <a:pt x="601" y="5155"/>
                  </a:lnTo>
                  <a:lnTo>
                    <a:pt x="512" y="5339"/>
                  </a:lnTo>
                  <a:lnTo>
                    <a:pt x="431" y="5524"/>
                  </a:lnTo>
                  <a:lnTo>
                    <a:pt x="357" y="5710"/>
                  </a:lnTo>
                  <a:lnTo>
                    <a:pt x="289" y="5898"/>
                  </a:lnTo>
                  <a:lnTo>
                    <a:pt x="229" y="6086"/>
                  </a:lnTo>
                  <a:lnTo>
                    <a:pt x="175" y="6276"/>
                  </a:lnTo>
                  <a:lnTo>
                    <a:pt x="129" y="6466"/>
                  </a:lnTo>
                  <a:lnTo>
                    <a:pt x="90" y="6657"/>
                  </a:lnTo>
                  <a:lnTo>
                    <a:pt x="57" y="6849"/>
                  </a:lnTo>
                  <a:lnTo>
                    <a:pt x="32" y="7041"/>
                  </a:lnTo>
                  <a:lnTo>
                    <a:pt x="14" y="7234"/>
                  </a:lnTo>
                  <a:lnTo>
                    <a:pt x="4" y="7427"/>
                  </a:lnTo>
                  <a:lnTo>
                    <a:pt x="0" y="7620"/>
                  </a:lnTo>
                </a:path>
              </a:pathLst>
            </a:custGeom>
            <a:noFill/>
            <a:ln w="76320">
              <a:solidFill>
                <a:srgbClr val="FF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97740" y="5337032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/>
              <a:t>42</a:t>
            </a:r>
          </a:p>
        </p:txBody>
      </p:sp>
      <p:grpSp>
        <p:nvGrpSpPr>
          <p:cNvPr id="37" name="Group 1"/>
          <p:cNvGrpSpPr>
            <a:grpSpLocks/>
          </p:cNvGrpSpPr>
          <p:nvPr/>
        </p:nvGrpSpPr>
        <p:grpSpPr bwMode="auto">
          <a:xfrm>
            <a:off x="3388658" y="3446365"/>
            <a:ext cx="2189163" cy="1903413"/>
            <a:chOff x="1891" y="1728"/>
            <a:chExt cx="1516" cy="1199"/>
          </a:xfrm>
        </p:grpSpPr>
        <p:sp>
          <p:nvSpPr>
            <p:cNvPr id="38" name="AutoShape 2"/>
            <p:cNvSpPr>
              <a:spLocks noChangeArrowheads="1"/>
            </p:cNvSpPr>
            <p:nvPr/>
          </p:nvSpPr>
          <p:spPr bwMode="auto">
            <a:xfrm>
              <a:off x="1891" y="1728"/>
              <a:ext cx="1517" cy="1200"/>
            </a:xfrm>
            <a:prstGeom prst="roundRect">
              <a:avLst>
                <a:gd name="adj" fmla="val 83"/>
              </a:avLst>
            </a:prstGeom>
            <a:noFill/>
            <a:ln w="76320">
              <a:noFill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3"/>
            <p:cNvSpPr>
              <a:spLocks/>
            </p:cNvSpPr>
            <p:nvPr/>
          </p:nvSpPr>
          <p:spPr bwMode="auto">
            <a:xfrm>
              <a:off x="1891" y="1728"/>
              <a:ext cx="1517" cy="1200"/>
            </a:xfrm>
            <a:custGeom>
              <a:avLst/>
              <a:gdLst>
                <a:gd name="T0" fmla="*/ 4 w 6690"/>
                <a:gd name="T1" fmla="*/ 0 h 5293"/>
                <a:gd name="T2" fmla="*/ 4 w 6690"/>
                <a:gd name="T3" fmla="*/ 0 h 5293"/>
                <a:gd name="T4" fmla="*/ 4 w 6690"/>
                <a:gd name="T5" fmla="*/ 0 h 5293"/>
                <a:gd name="T6" fmla="*/ 4 w 6690"/>
                <a:gd name="T7" fmla="*/ 0 h 5293"/>
                <a:gd name="T8" fmla="*/ 4 w 6690"/>
                <a:gd name="T9" fmla="*/ 0 h 5293"/>
                <a:gd name="T10" fmla="*/ 3 w 6690"/>
                <a:gd name="T11" fmla="*/ 0 h 5293"/>
                <a:gd name="T12" fmla="*/ 3 w 6690"/>
                <a:gd name="T13" fmla="*/ 0 h 5293"/>
                <a:gd name="T14" fmla="*/ 3 w 6690"/>
                <a:gd name="T15" fmla="*/ 0 h 5293"/>
                <a:gd name="T16" fmla="*/ 3 w 6690"/>
                <a:gd name="T17" fmla="*/ 0 h 5293"/>
                <a:gd name="T18" fmla="*/ 3 w 6690"/>
                <a:gd name="T19" fmla="*/ 0 h 5293"/>
                <a:gd name="T20" fmla="*/ 3 w 6690"/>
                <a:gd name="T21" fmla="*/ 0 h 5293"/>
                <a:gd name="T22" fmla="*/ 3 w 6690"/>
                <a:gd name="T23" fmla="*/ 0 h 5293"/>
                <a:gd name="T24" fmla="*/ 3 w 6690"/>
                <a:gd name="T25" fmla="*/ 0 h 5293"/>
                <a:gd name="T26" fmla="*/ 3 w 6690"/>
                <a:gd name="T27" fmla="*/ 0 h 5293"/>
                <a:gd name="T28" fmla="*/ 3 w 6690"/>
                <a:gd name="T29" fmla="*/ 0 h 5293"/>
                <a:gd name="T30" fmla="*/ 2 w 6690"/>
                <a:gd name="T31" fmla="*/ 0 h 5293"/>
                <a:gd name="T32" fmla="*/ 2 w 6690"/>
                <a:gd name="T33" fmla="*/ 0 h 5293"/>
                <a:gd name="T34" fmla="*/ 2 w 6690"/>
                <a:gd name="T35" fmla="*/ 0 h 5293"/>
                <a:gd name="T36" fmla="*/ 2 w 6690"/>
                <a:gd name="T37" fmla="*/ 0 h 5293"/>
                <a:gd name="T38" fmla="*/ 2 w 6690"/>
                <a:gd name="T39" fmla="*/ 0 h 5293"/>
                <a:gd name="T40" fmla="*/ 2 w 6690"/>
                <a:gd name="T41" fmla="*/ 0 h 5293"/>
                <a:gd name="T42" fmla="*/ 2 w 6690"/>
                <a:gd name="T43" fmla="*/ 0 h 5293"/>
                <a:gd name="T44" fmla="*/ 2 w 6690"/>
                <a:gd name="T45" fmla="*/ 0 h 5293"/>
                <a:gd name="T46" fmla="*/ 2 w 6690"/>
                <a:gd name="T47" fmla="*/ 0 h 5293"/>
                <a:gd name="T48" fmla="*/ 2 w 6690"/>
                <a:gd name="T49" fmla="*/ 0 h 5293"/>
                <a:gd name="T50" fmla="*/ 2 w 6690"/>
                <a:gd name="T51" fmla="*/ 1 h 5293"/>
                <a:gd name="T52" fmla="*/ 2 w 6690"/>
                <a:gd name="T53" fmla="*/ 1 h 5293"/>
                <a:gd name="T54" fmla="*/ 2 w 6690"/>
                <a:gd name="T55" fmla="*/ 1 h 5293"/>
                <a:gd name="T56" fmla="*/ 1 w 6690"/>
                <a:gd name="T57" fmla="*/ 1 h 5293"/>
                <a:gd name="T58" fmla="*/ 1 w 6690"/>
                <a:gd name="T59" fmla="*/ 1 h 5293"/>
                <a:gd name="T60" fmla="*/ 1 w 6690"/>
                <a:gd name="T61" fmla="*/ 1 h 5293"/>
                <a:gd name="T62" fmla="*/ 1 w 6690"/>
                <a:gd name="T63" fmla="*/ 1 h 5293"/>
                <a:gd name="T64" fmla="*/ 1 w 6690"/>
                <a:gd name="T65" fmla="*/ 1 h 5293"/>
                <a:gd name="T66" fmla="*/ 1 w 6690"/>
                <a:gd name="T67" fmla="*/ 1 h 5293"/>
                <a:gd name="T68" fmla="*/ 1 w 6690"/>
                <a:gd name="T69" fmla="*/ 1 h 5293"/>
                <a:gd name="T70" fmla="*/ 1 w 6690"/>
                <a:gd name="T71" fmla="*/ 1 h 5293"/>
                <a:gd name="T72" fmla="*/ 1 w 6690"/>
                <a:gd name="T73" fmla="*/ 1 h 5293"/>
                <a:gd name="T74" fmla="*/ 1 w 6690"/>
                <a:gd name="T75" fmla="*/ 1 h 5293"/>
                <a:gd name="T76" fmla="*/ 1 w 6690"/>
                <a:gd name="T77" fmla="*/ 1 h 5293"/>
                <a:gd name="T78" fmla="*/ 1 w 6690"/>
                <a:gd name="T79" fmla="*/ 1 h 5293"/>
                <a:gd name="T80" fmla="*/ 1 w 6690"/>
                <a:gd name="T81" fmla="*/ 2 h 5293"/>
                <a:gd name="T82" fmla="*/ 0 w 6690"/>
                <a:gd name="T83" fmla="*/ 2 h 5293"/>
                <a:gd name="T84" fmla="*/ 0 w 6690"/>
                <a:gd name="T85" fmla="*/ 2 h 5293"/>
                <a:gd name="T86" fmla="*/ 0 w 6690"/>
                <a:gd name="T87" fmla="*/ 2 h 5293"/>
                <a:gd name="T88" fmla="*/ 0 w 6690"/>
                <a:gd name="T89" fmla="*/ 2 h 5293"/>
                <a:gd name="T90" fmla="*/ 0 w 6690"/>
                <a:gd name="T91" fmla="*/ 2 h 5293"/>
                <a:gd name="T92" fmla="*/ 0 w 6690"/>
                <a:gd name="T93" fmla="*/ 2 h 5293"/>
                <a:gd name="T94" fmla="*/ 0 w 6690"/>
                <a:gd name="T95" fmla="*/ 2 h 5293"/>
                <a:gd name="T96" fmla="*/ 0 w 6690"/>
                <a:gd name="T97" fmla="*/ 2 h 5293"/>
                <a:gd name="T98" fmla="*/ 0 w 6690"/>
                <a:gd name="T99" fmla="*/ 2 h 5293"/>
                <a:gd name="T100" fmla="*/ 0 w 6690"/>
                <a:gd name="T101" fmla="*/ 2 h 5293"/>
                <a:gd name="T102" fmla="*/ 0 w 6690"/>
                <a:gd name="T103" fmla="*/ 2 h 5293"/>
                <a:gd name="T104" fmla="*/ 0 w 6690"/>
                <a:gd name="T105" fmla="*/ 2 h 5293"/>
                <a:gd name="T106" fmla="*/ 0 w 6690"/>
                <a:gd name="T107" fmla="*/ 2 h 5293"/>
                <a:gd name="T108" fmla="*/ 0 w 6690"/>
                <a:gd name="T109" fmla="*/ 2 h 5293"/>
                <a:gd name="T110" fmla="*/ 0 w 6690"/>
                <a:gd name="T111" fmla="*/ 3 h 5293"/>
                <a:gd name="T112" fmla="*/ 0 w 6690"/>
                <a:gd name="T113" fmla="*/ 3 h 5293"/>
                <a:gd name="T114" fmla="*/ 0 w 6690"/>
                <a:gd name="T115" fmla="*/ 3 h 5293"/>
                <a:gd name="T116" fmla="*/ 0 w 6690"/>
                <a:gd name="T117" fmla="*/ 3 h 5293"/>
                <a:gd name="T118" fmla="*/ 0 w 6690"/>
                <a:gd name="T119" fmla="*/ 3 h 5293"/>
                <a:gd name="T120" fmla="*/ 0 w 6690"/>
                <a:gd name="T121" fmla="*/ 3 h 5293"/>
                <a:gd name="T122" fmla="*/ 0 w 6690"/>
                <a:gd name="T123" fmla="*/ 3 h 5293"/>
                <a:gd name="T124" fmla="*/ 0 w 6690"/>
                <a:gd name="T125" fmla="*/ 3 h 529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690"/>
                <a:gd name="T190" fmla="*/ 0 h 5293"/>
                <a:gd name="T191" fmla="*/ 6690 w 6690"/>
                <a:gd name="T192" fmla="*/ 5293 h 529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690" h="5293">
                  <a:moveTo>
                    <a:pt x="6689" y="0"/>
                  </a:moveTo>
                  <a:lnTo>
                    <a:pt x="6520" y="2"/>
                  </a:lnTo>
                  <a:lnTo>
                    <a:pt x="6350" y="7"/>
                  </a:lnTo>
                  <a:lnTo>
                    <a:pt x="6181" y="15"/>
                  </a:lnTo>
                  <a:lnTo>
                    <a:pt x="6012" y="27"/>
                  </a:lnTo>
                  <a:lnTo>
                    <a:pt x="5844" y="42"/>
                  </a:lnTo>
                  <a:lnTo>
                    <a:pt x="5676" y="61"/>
                  </a:lnTo>
                  <a:lnTo>
                    <a:pt x="5509" y="83"/>
                  </a:lnTo>
                  <a:lnTo>
                    <a:pt x="5343" y="108"/>
                  </a:lnTo>
                  <a:lnTo>
                    <a:pt x="5177" y="137"/>
                  </a:lnTo>
                  <a:lnTo>
                    <a:pt x="5012" y="169"/>
                  </a:lnTo>
                  <a:lnTo>
                    <a:pt x="4849" y="204"/>
                  </a:lnTo>
                  <a:lnTo>
                    <a:pt x="4687" y="243"/>
                  </a:lnTo>
                  <a:lnTo>
                    <a:pt x="4526" y="284"/>
                  </a:lnTo>
                  <a:lnTo>
                    <a:pt x="4366" y="329"/>
                  </a:lnTo>
                  <a:lnTo>
                    <a:pt x="4208" y="378"/>
                  </a:lnTo>
                  <a:lnTo>
                    <a:pt x="4051" y="429"/>
                  </a:lnTo>
                  <a:lnTo>
                    <a:pt x="3896" y="483"/>
                  </a:lnTo>
                  <a:lnTo>
                    <a:pt x="3743" y="541"/>
                  </a:lnTo>
                  <a:lnTo>
                    <a:pt x="3592" y="601"/>
                  </a:lnTo>
                  <a:lnTo>
                    <a:pt x="3443" y="665"/>
                  </a:lnTo>
                  <a:lnTo>
                    <a:pt x="3296" y="732"/>
                  </a:lnTo>
                  <a:lnTo>
                    <a:pt x="3151" y="801"/>
                  </a:lnTo>
                  <a:lnTo>
                    <a:pt x="3008" y="873"/>
                  </a:lnTo>
                  <a:lnTo>
                    <a:pt x="2868" y="949"/>
                  </a:lnTo>
                  <a:lnTo>
                    <a:pt x="2730" y="1026"/>
                  </a:lnTo>
                  <a:lnTo>
                    <a:pt x="2595" y="1107"/>
                  </a:lnTo>
                  <a:lnTo>
                    <a:pt x="2462" y="1191"/>
                  </a:lnTo>
                  <a:lnTo>
                    <a:pt x="2332" y="1277"/>
                  </a:lnTo>
                  <a:lnTo>
                    <a:pt x="2205" y="1365"/>
                  </a:lnTo>
                  <a:lnTo>
                    <a:pt x="2081" y="1456"/>
                  </a:lnTo>
                  <a:lnTo>
                    <a:pt x="1959" y="1550"/>
                  </a:lnTo>
                  <a:lnTo>
                    <a:pt x="1841" y="1646"/>
                  </a:lnTo>
                  <a:lnTo>
                    <a:pt x="1726" y="1744"/>
                  </a:lnTo>
                  <a:lnTo>
                    <a:pt x="1614" y="1845"/>
                  </a:lnTo>
                  <a:lnTo>
                    <a:pt x="1505" y="1948"/>
                  </a:lnTo>
                  <a:lnTo>
                    <a:pt x="1400" y="2053"/>
                  </a:lnTo>
                  <a:lnTo>
                    <a:pt x="1297" y="2160"/>
                  </a:lnTo>
                  <a:lnTo>
                    <a:pt x="1199" y="2269"/>
                  </a:lnTo>
                  <a:lnTo>
                    <a:pt x="1104" y="2380"/>
                  </a:lnTo>
                  <a:lnTo>
                    <a:pt x="1012" y="2493"/>
                  </a:lnTo>
                  <a:lnTo>
                    <a:pt x="925" y="2607"/>
                  </a:lnTo>
                  <a:lnTo>
                    <a:pt x="840" y="2724"/>
                  </a:lnTo>
                  <a:lnTo>
                    <a:pt x="760" y="2842"/>
                  </a:lnTo>
                  <a:lnTo>
                    <a:pt x="684" y="2961"/>
                  </a:lnTo>
                  <a:lnTo>
                    <a:pt x="611" y="3083"/>
                  </a:lnTo>
                  <a:lnTo>
                    <a:pt x="542" y="3205"/>
                  </a:lnTo>
                  <a:lnTo>
                    <a:pt x="477" y="3329"/>
                  </a:lnTo>
                  <a:lnTo>
                    <a:pt x="416" y="3454"/>
                  </a:lnTo>
                  <a:lnTo>
                    <a:pt x="360" y="3580"/>
                  </a:lnTo>
                  <a:lnTo>
                    <a:pt x="307" y="3708"/>
                  </a:lnTo>
                  <a:lnTo>
                    <a:pt x="258" y="3836"/>
                  </a:lnTo>
                  <a:lnTo>
                    <a:pt x="214" y="3966"/>
                  </a:lnTo>
                  <a:lnTo>
                    <a:pt x="173" y="4096"/>
                  </a:lnTo>
                  <a:lnTo>
                    <a:pt x="137" y="4227"/>
                  </a:lnTo>
                  <a:lnTo>
                    <a:pt x="105" y="4358"/>
                  </a:lnTo>
                  <a:lnTo>
                    <a:pt x="77" y="4491"/>
                  </a:lnTo>
                  <a:lnTo>
                    <a:pt x="54" y="4623"/>
                  </a:lnTo>
                  <a:lnTo>
                    <a:pt x="34" y="4757"/>
                  </a:lnTo>
                  <a:lnTo>
                    <a:pt x="19" y="4890"/>
                  </a:lnTo>
                  <a:lnTo>
                    <a:pt x="9" y="5024"/>
                  </a:lnTo>
                  <a:lnTo>
                    <a:pt x="2" y="5158"/>
                  </a:lnTo>
                  <a:lnTo>
                    <a:pt x="0" y="5292"/>
                  </a:lnTo>
                </a:path>
              </a:pathLst>
            </a:custGeom>
            <a:noFill/>
            <a:ln w="76320">
              <a:solidFill>
                <a:srgbClr val="FF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65928" y="5350339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35</a:t>
            </a:r>
            <a:endParaRPr lang="en-GB" sz="2400" b="1" dirty="0"/>
          </a:p>
        </p:txBody>
      </p:sp>
      <p:grpSp>
        <p:nvGrpSpPr>
          <p:cNvPr id="41" name="Group 35"/>
          <p:cNvGrpSpPr>
            <a:grpSpLocks/>
          </p:cNvGrpSpPr>
          <p:nvPr/>
        </p:nvGrpSpPr>
        <p:grpSpPr bwMode="auto">
          <a:xfrm>
            <a:off x="4531658" y="3896839"/>
            <a:ext cx="3635375" cy="1952625"/>
            <a:chOff x="2793" y="1958"/>
            <a:chExt cx="2090" cy="1201"/>
          </a:xfrm>
        </p:grpSpPr>
        <p:sp>
          <p:nvSpPr>
            <p:cNvPr id="42" name="AutoShape 36"/>
            <p:cNvSpPr>
              <a:spLocks noChangeArrowheads="1"/>
            </p:cNvSpPr>
            <p:nvPr/>
          </p:nvSpPr>
          <p:spPr bwMode="auto">
            <a:xfrm rot="5400000">
              <a:off x="3240" y="1514"/>
              <a:ext cx="1202" cy="2091"/>
            </a:xfrm>
            <a:prstGeom prst="roundRect">
              <a:avLst>
                <a:gd name="adj" fmla="val 79"/>
              </a:avLst>
            </a:prstGeom>
            <a:noFill/>
            <a:ln w="76320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2793" y="1958"/>
              <a:ext cx="2091" cy="1202"/>
            </a:xfrm>
            <a:custGeom>
              <a:avLst/>
              <a:gdLst>
                <a:gd name="T0" fmla="*/ 0 w 9222"/>
                <a:gd name="T1" fmla="*/ 3 h 5302"/>
                <a:gd name="T2" fmla="*/ 0 w 9222"/>
                <a:gd name="T3" fmla="*/ 3 h 5302"/>
                <a:gd name="T4" fmla="*/ 0 w 9222"/>
                <a:gd name="T5" fmla="*/ 3 h 5302"/>
                <a:gd name="T6" fmla="*/ 0 w 9222"/>
                <a:gd name="T7" fmla="*/ 3 h 5302"/>
                <a:gd name="T8" fmla="*/ 0 w 9222"/>
                <a:gd name="T9" fmla="*/ 3 h 5302"/>
                <a:gd name="T10" fmla="*/ 1 w 9222"/>
                <a:gd name="T11" fmla="*/ 3 h 5302"/>
                <a:gd name="T12" fmla="*/ 1 w 9222"/>
                <a:gd name="T13" fmla="*/ 3 h 5302"/>
                <a:gd name="T14" fmla="*/ 1 w 9222"/>
                <a:gd name="T15" fmla="*/ 3 h 5302"/>
                <a:gd name="T16" fmla="*/ 1 w 9222"/>
                <a:gd name="T17" fmla="*/ 3 h 5302"/>
                <a:gd name="T18" fmla="*/ 1 w 9222"/>
                <a:gd name="T19" fmla="*/ 3 h 5302"/>
                <a:gd name="T20" fmla="*/ 1 w 9222"/>
                <a:gd name="T21" fmla="*/ 3 h 5302"/>
                <a:gd name="T22" fmla="*/ 2 w 9222"/>
                <a:gd name="T23" fmla="*/ 3 h 5302"/>
                <a:gd name="T24" fmla="*/ 2 w 9222"/>
                <a:gd name="T25" fmla="*/ 3 h 5302"/>
                <a:gd name="T26" fmla="*/ 2 w 9222"/>
                <a:gd name="T27" fmla="*/ 3 h 5302"/>
                <a:gd name="T28" fmla="*/ 2 w 9222"/>
                <a:gd name="T29" fmla="*/ 3 h 5302"/>
                <a:gd name="T30" fmla="*/ 2 w 9222"/>
                <a:gd name="T31" fmla="*/ 3 h 5302"/>
                <a:gd name="T32" fmla="*/ 2 w 9222"/>
                <a:gd name="T33" fmla="*/ 3 h 5302"/>
                <a:gd name="T34" fmla="*/ 2 w 9222"/>
                <a:gd name="T35" fmla="*/ 3 h 5302"/>
                <a:gd name="T36" fmla="*/ 2 w 9222"/>
                <a:gd name="T37" fmla="*/ 3 h 5302"/>
                <a:gd name="T38" fmla="*/ 2 w 9222"/>
                <a:gd name="T39" fmla="*/ 3 h 5302"/>
                <a:gd name="T40" fmla="*/ 3 w 9222"/>
                <a:gd name="T41" fmla="*/ 3 h 5302"/>
                <a:gd name="T42" fmla="*/ 3 w 9222"/>
                <a:gd name="T43" fmla="*/ 3 h 5302"/>
                <a:gd name="T44" fmla="*/ 3 w 9222"/>
                <a:gd name="T45" fmla="*/ 3 h 5302"/>
                <a:gd name="T46" fmla="*/ 3 w 9222"/>
                <a:gd name="T47" fmla="*/ 3 h 5302"/>
                <a:gd name="T48" fmla="*/ 3 w 9222"/>
                <a:gd name="T49" fmla="*/ 3 h 5302"/>
                <a:gd name="T50" fmla="*/ 3 w 9222"/>
                <a:gd name="T51" fmla="*/ 2 h 5302"/>
                <a:gd name="T52" fmla="*/ 3 w 9222"/>
                <a:gd name="T53" fmla="*/ 2 h 5302"/>
                <a:gd name="T54" fmla="*/ 3 w 9222"/>
                <a:gd name="T55" fmla="*/ 2 h 5302"/>
                <a:gd name="T56" fmla="*/ 4 w 9222"/>
                <a:gd name="T57" fmla="*/ 2 h 5302"/>
                <a:gd name="T58" fmla="*/ 4 w 9222"/>
                <a:gd name="T59" fmla="*/ 2 h 5302"/>
                <a:gd name="T60" fmla="*/ 4 w 9222"/>
                <a:gd name="T61" fmla="*/ 2 h 5302"/>
                <a:gd name="T62" fmla="*/ 4 w 9222"/>
                <a:gd name="T63" fmla="*/ 2 h 5302"/>
                <a:gd name="T64" fmla="*/ 4 w 9222"/>
                <a:gd name="T65" fmla="*/ 2 h 5302"/>
                <a:gd name="T66" fmla="*/ 4 w 9222"/>
                <a:gd name="T67" fmla="*/ 2 h 5302"/>
                <a:gd name="T68" fmla="*/ 4 w 9222"/>
                <a:gd name="T69" fmla="*/ 2 h 5302"/>
                <a:gd name="T70" fmla="*/ 4 w 9222"/>
                <a:gd name="T71" fmla="*/ 2 h 5302"/>
                <a:gd name="T72" fmla="*/ 4 w 9222"/>
                <a:gd name="T73" fmla="*/ 2 h 5302"/>
                <a:gd name="T74" fmla="*/ 5 w 9222"/>
                <a:gd name="T75" fmla="*/ 2 h 5302"/>
                <a:gd name="T76" fmla="*/ 5 w 9222"/>
                <a:gd name="T77" fmla="*/ 2 h 5302"/>
                <a:gd name="T78" fmla="*/ 5 w 9222"/>
                <a:gd name="T79" fmla="*/ 2 h 5302"/>
                <a:gd name="T80" fmla="*/ 5 w 9222"/>
                <a:gd name="T81" fmla="*/ 2 h 5302"/>
                <a:gd name="T82" fmla="*/ 5 w 9222"/>
                <a:gd name="T83" fmla="*/ 2 h 5302"/>
                <a:gd name="T84" fmla="*/ 5 w 9222"/>
                <a:gd name="T85" fmla="*/ 2 h 5302"/>
                <a:gd name="T86" fmla="*/ 5 w 9222"/>
                <a:gd name="T87" fmla="*/ 2 h 5302"/>
                <a:gd name="T88" fmla="*/ 5 w 9222"/>
                <a:gd name="T89" fmla="*/ 1 h 5302"/>
                <a:gd name="T90" fmla="*/ 5 w 9222"/>
                <a:gd name="T91" fmla="*/ 1 h 5302"/>
                <a:gd name="T92" fmla="*/ 5 w 9222"/>
                <a:gd name="T93" fmla="*/ 1 h 5302"/>
                <a:gd name="T94" fmla="*/ 5 w 9222"/>
                <a:gd name="T95" fmla="*/ 1 h 5302"/>
                <a:gd name="T96" fmla="*/ 5 w 9222"/>
                <a:gd name="T97" fmla="*/ 1 h 5302"/>
                <a:gd name="T98" fmla="*/ 5 w 9222"/>
                <a:gd name="T99" fmla="*/ 1 h 5302"/>
                <a:gd name="T100" fmla="*/ 5 w 9222"/>
                <a:gd name="T101" fmla="*/ 1 h 5302"/>
                <a:gd name="T102" fmla="*/ 5 w 9222"/>
                <a:gd name="T103" fmla="*/ 1 h 5302"/>
                <a:gd name="T104" fmla="*/ 5 w 9222"/>
                <a:gd name="T105" fmla="*/ 1 h 5302"/>
                <a:gd name="T106" fmla="*/ 5 w 9222"/>
                <a:gd name="T107" fmla="*/ 1 h 5302"/>
                <a:gd name="T108" fmla="*/ 5 w 9222"/>
                <a:gd name="T109" fmla="*/ 1 h 5302"/>
                <a:gd name="T110" fmla="*/ 5 w 9222"/>
                <a:gd name="T111" fmla="*/ 0 h 5302"/>
                <a:gd name="T112" fmla="*/ 5 w 9222"/>
                <a:gd name="T113" fmla="*/ 0 h 5302"/>
                <a:gd name="T114" fmla="*/ 5 w 9222"/>
                <a:gd name="T115" fmla="*/ 0 h 5302"/>
                <a:gd name="T116" fmla="*/ 5 w 9222"/>
                <a:gd name="T117" fmla="*/ 0 h 5302"/>
                <a:gd name="T118" fmla="*/ 5 w 9222"/>
                <a:gd name="T119" fmla="*/ 0 h 5302"/>
                <a:gd name="T120" fmla="*/ 5 w 9222"/>
                <a:gd name="T121" fmla="*/ 0 h 5302"/>
                <a:gd name="T122" fmla="*/ 5 w 9222"/>
                <a:gd name="T123" fmla="*/ 0 h 5302"/>
                <a:gd name="T124" fmla="*/ 5 w 9222"/>
                <a:gd name="T125" fmla="*/ 0 h 53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222"/>
                <a:gd name="T190" fmla="*/ 0 h 5302"/>
                <a:gd name="T191" fmla="*/ 9222 w 9222"/>
                <a:gd name="T192" fmla="*/ 5302 h 53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222" h="5302">
                  <a:moveTo>
                    <a:pt x="0" y="5301"/>
                  </a:moveTo>
                  <a:lnTo>
                    <a:pt x="234" y="5299"/>
                  </a:lnTo>
                  <a:lnTo>
                    <a:pt x="467" y="5294"/>
                  </a:lnTo>
                  <a:lnTo>
                    <a:pt x="700" y="5286"/>
                  </a:lnTo>
                  <a:lnTo>
                    <a:pt x="933" y="5274"/>
                  </a:lnTo>
                  <a:lnTo>
                    <a:pt x="1165" y="5259"/>
                  </a:lnTo>
                  <a:lnTo>
                    <a:pt x="1396" y="5240"/>
                  </a:lnTo>
                  <a:lnTo>
                    <a:pt x="1627" y="5218"/>
                  </a:lnTo>
                  <a:lnTo>
                    <a:pt x="1856" y="5192"/>
                  </a:lnTo>
                  <a:lnTo>
                    <a:pt x="2084" y="5164"/>
                  </a:lnTo>
                  <a:lnTo>
                    <a:pt x="2311" y="5132"/>
                  </a:lnTo>
                  <a:lnTo>
                    <a:pt x="2537" y="5096"/>
                  </a:lnTo>
                  <a:lnTo>
                    <a:pt x="2760" y="5058"/>
                  </a:lnTo>
                  <a:lnTo>
                    <a:pt x="2982" y="5016"/>
                  </a:lnTo>
                  <a:lnTo>
                    <a:pt x="3203" y="4971"/>
                  </a:lnTo>
                  <a:lnTo>
                    <a:pt x="3421" y="4923"/>
                  </a:lnTo>
                  <a:lnTo>
                    <a:pt x="3636" y="4871"/>
                  </a:lnTo>
                  <a:lnTo>
                    <a:pt x="3850" y="4817"/>
                  </a:lnTo>
                  <a:lnTo>
                    <a:pt x="4061" y="4759"/>
                  </a:lnTo>
                  <a:lnTo>
                    <a:pt x="4269" y="4699"/>
                  </a:lnTo>
                  <a:lnTo>
                    <a:pt x="4475" y="4635"/>
                  </a:lnTo>
                  <a:lnTo>
                    <a:pt x="4678" y="4568"/>
                  </a:lnTo>
                  <a:lnTo>
                    <a:pt x="4878" y="4499"/>
                  </a:lnTo>
                  <a:lnTo>
                    <a:pt x="5074" y="4426"/>
                  </a:lnTo>
                  <a:lnTo>
                    <a:pt x="5268" y="4351"/>
                  </a:lnTo>
                  <a:lnTo>
                    <a:pt x="5458" y="4273"/>
                  </a:lnTo>
                  <a:lnTo>
                    <a:pt x="5644" y="4192"/>
                  </a:lnTo>
                  <a:lnTo>
                    <a:pt x="5827" y="4108"/>
                  </a:lnTo>
                  <a:lnTo>
                    <a:pt x="6006" y="4022"/>
                  </a:lnTo>
                  <a:lnTo>
                    <a:pt x="6182" y="3933"/>
                  </a:lnTo>
                  <a:lnTo>
                    <a:pt x="6353" y="3842"/>
                  </a:lnTo>
                  <a:lnTo>
                    <a:pt x="6520" y="3748"/>
                  </a:lnTo>
                  <a:lnTo>
                    <a:pt x="6683" y="3652"/>
                  </a:lnTo>
                  <a:lnTo>
                    <a:pt x="6842" y="3554"/>
                  </a:lnTo>
                  <a:lnTo>
                    <a:pt x="6997" y="3453"/>
                  </a:lnTo>
                  <a:lnTo>
                    <a:pt x="7146" y="3350"/>
                  </a:lnTo>
                  <a:lnTo>
                    <a:pt x="7292" y="3245"/>
                  </a:lnTo>
                  <a:lnTo>
                    <a:pt x="7432" y="3138"/>
                  </a:lnTo>
                  <a:lnTo>
                    <a:pt x="7568" y="3028"/>
                  </a:lnTo>
                  <a:lnTo>
                    <a:pt x="7699" y="2917"/>
                  </a:lnTo>
                  <a:lnTo>
                    <a:pt x="7825" y="2804"/>
                  </a:lnTo>
                  <a:lnTo>
                    <a:pt x="7946" y="2689"/>
                  </a:lnTo>
                  <a:lnTo>
                    <a:pt x="8062" y="2573"/>
                  </a:lnTo>
                  <a:lnTo>
                    <a:pt x="8173" y="2454"/>
                  </a:lnTo>
                  <a:lnTo>
                    <a:pt x="8279" y="2335"/>
                  </a:lnTo>
                  <a:lnTo>
                    <a:pt x="8379" y="2213"/>
                  </a:lnTo>
                  <a:lnTo>
                    <a:pt x="8474" y="2090"/>
                  </a:lnTo>
                  <a:lnTo>
                    <a:pt x="8563" y="1966"/>
                  </a:lnTo>
                  <a:lnTo>
                    <a:pt x="8647" y="1841"/>
                  </a:lnTo>
                  <a:lnTo>
                    <a:pt x="8725" y="1715"/>
                  </a:lnTo>
                  <a:lnTo>
                    <a:pt x="8798" y="1587"/>
                  </a:lnTo>
                  <a:lnTo>
                    <a:pt x="8865" y="1458"/>
                  </a:lnTo>
                  <a:lnTo>
                    <a:pt x="8927" y="1329"/>
                  </a:lnTo>
                  <a:lnTo>
                    <a:pt x="8982" y="1198"/>
                  </a:lnTo>
                  <a:lnTo>
                    <a:pt x="9032" y="1067"/>
                  </a:lnTo>
                  <a:lnTo>
                    <a:pt x="9076" y="935"/>
                  </a:lnTo>
                  <a:lnTo>
                    <a:pt x="9115" y="803"/>
                  </a:lnTo>
                  <a:lnTo>
                    <a:pt x="9147" y="670"/>
                  </a:lnTo>
                  <a:lnTo>
                    <a:pt x="9174" y="536"/>
                  </a:lnTo>
                  <a:lnTo>
                    <a:pt x="9194" y="403"/>
                  </a:lnTo>
                  <a:lnTo>
                    <a:pt x="9209" y="268"/>
                  </a:lnTo>
                  <a:lnTo>
                    <a:pt x="9218" y="134"/>
                  </a:lnTo>
                  <a:lnTo>
                    <a:pt x="9221" y="0"/>
                  </a:lnTo>
                </a:path>
              </a:pathLst>
            </a:custGeom>
            <a:noFill/>
            <a:ln w="76320">
              <a:solidFill>
                <a:srgbClr val="FF8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965520" y="5352856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23</a:t>
            </a:r>
            <a:endParaRPr lang="en-GB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868965" y="5350339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27</a:t>
            </a:r>
            <a:endParaRPr lang="en-GB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781023" y="5355004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21</a:t>
            </a:r>
            <a:endParaRPr lang="en-GB" sz="2400" b="1" dirty="0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1907061" y="5943600"/>
            <a:ext cx="58610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>
              <a:lnSpc>
                <a:spcPct val="93000"/>
              </a:lnSpc>
              <a:buClr>
                <a:srgbClr val="E0E0E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[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1]</a:t>
            </a:r>
            <a:r>
              <a:rPr lang="en-GB" sz="2400" dirty="0"/>
              <a:t>     </a:t>
            </a:r>
            <a:r>
              <a:rPr lang="en-GB" sz="200" dirty="0"/>
              <a:t>         </a:t>
            </a:r>
            <a:r>
              <a:rPr lang="en-GB" sz="2400" dirty="0"/>
              <a:t> </a:t>
            </a:r>
            <a:r>
              <a:rPr lang="en-GB" sz="2400" dirty="0" smtClean="0"/>
              <a:t>  [</a:t>
            </a:r>
            <a:r>
              <a:rPr lang="en-GB" sz="2400" dirty="0"/>
              <a:t>2]       </a:t>
            </a:r>
            <a:r>
              <a:rPr lang="en-GB" sz="2400" dirty="0" smtClean="0"/>
              <a:t>  [</a:t>
            </a:r>
            <a:r>
              <a:rPr lang="en-GB" sz="2400" dirty="0"/>
              <a:t>3]      </a:t>
            </a:r>
            <a:r>
              <a:rPr lang="en-GB" sz="2400" dirty="0" smtClean="0"/>
              <a:t>  </a:t>
            </a:r>
            <a:r>
              <a:rPr lang="en-GB" sz="2400" dirty="0"/>
              <a:t>[4]     </a:t>
            </a:r>
            <a:r>
              <a:rPr lang="en-GB" sz="200" dirty="0"/>
              <a:t>       </a:t>
            </a:r>
            <a:r>
              <a:rPr lang="en-GB" sz="2400" dirty="0"/>
              <a:t> </a:t>
            </a:r>
            <a:r>
              <a:rPr lang="en-GB" sz="2400" dirty="0" smtClean="0"/>
              <a:t> [</a:t>
            </a:r>
            <a:r>
              <a:rPr lang="en-GB" sz="2400" dirty="0"/>
              <a:t>5]       [6]</a:t>
            </a:r>
          </a:p>
        </p:txBody>
      </p:sp>
    </p:spTree>
    <p:extLst>
      <p:ext uri="{BB962C8B-B14F-4D97-AF65-F5344CB8AC3E}">
        <p14:creationId xmlns:p14="http://schemas.microsoft.com/office/powerpoint/2010/main" val="141115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7" grpId="0" animBg="1"/>
      <p:bldP spid="47" grpId="1" animBg="1"/>
      <p:bldP spid="36" grpId="0"/>
      <p:bldP spid="40" grpId="0"/>
      <p:bldP spid="44" grpId="0"/>
      <p:bldP spid="46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Arrays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Root </a:t>
            </a:r>
            <a:r>
              <a:rPr lang="en-US" dirty="0"/>
              <a:t>is at position A[1]</a:t>
            </a:r>
          </a:p>
          <a:p>
            <a:r>
              <a:rPr lang="en-US" dirty="0"/>
              <a:t>Left child of A[i] = A[2i]</a:t>
            </a:r>
          </a:p>
          <a:p>
            <a:r>
              <a:rPr lang="en-US" dirty="0"/>
              <a:t>Right child of A[i] = A[2i+1]</a:t>
            </a:r>
          </a:p>
          <a:p>
            <a:r>
              <a:rPr lang="en-US" dirty="0"/>
              <a:t>Parent of A[i] = A[i/2]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5781023" y="2082007"/>
            <a:ext cx="3167332" cy="2684463"/>
            <a:chOff x="4954587" y="1828800"/>
            <a:chExt cx="3551238" cy="2713037"/>
          </a:xfrm>
        </p:grpSpPr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5791200" y="3438525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6154737" y="3810000"/>
              <a:ext cx="793750" cy="731837"/>
              <a:chOff x="3704" y="2087"/>
              <a:chExt cx="500" cy="461"/>
            </a:xfrm>
          </p:grpSpPr>
          <p:sp>
            <p:nvSpPr>
              <p:cNvPr id="23" name="AutoShape 14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utoShape 15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8" name="Line 16"/>
            <p:cNvSpPr>
              <a:spLocks noChangeShapeType="1"/>
            </p:cNvSpPr>
            <p:nvPr/>
          </p:nvSpPr>
          <p:spPr bwMode="auto">
            <a:xfrm flipH="1">
              <a:off x="5548312" y="34385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17"/>
            <p:cNvGrpSpPr>
              <a:grpSpLocks/>
            </p:cNvGrpSpPr>
            <p:nvPr/>
          </p:nvGrpSpPr>
          <p:grpSpPr bwMode="auto">
            <a:xfrm>
              <a:off x="4954587" y="3810000"/>
              <a:ext cx="793750" cy="731837"/>
              <a:chOff x="2948" y="2087"/>
              <a:chExt cx="500" cy="461"/>
            </a:xfrm>
          </p:grpSpPr>
          <p:sp>
            <p:nvSpPr>
              <p:cNvPr id="21" name="AutoShape 18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19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7377112" y="2478087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7712075" y="2895600"/>
              <a:ext cx="793750" cy="731837"/>
              <a:chOff x="4685" y="1511"/>
              <a:chExt cx="500" cy="461"/>
            </a:xfrm>
          </p:grpSpPr>
          <p:sp>
            <p:nvSpPr>
              <p:cNvPr id="19" name="AutoShape 22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23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 flipH="1">
              <a:off x="6142037" y="25241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" name="Group 25"/>
            <p:cNvGrpSpPr>
              <a:grpSpLocks/>
            </p:cNvGrpSpPr>
            <p:nvPr/>
          </p:nvGrpSpPr>
          <p:grpSpPr bwMode="auto">
            <a:xfrm>
              <a:off x="6651625" y="1828800"/>
              <a:ext cx="793750" cy="731837"/>
              <a:chOff x="4017" y="839"/>
              <a:chExt cx="500" cy="461"/>
            </a:xfrm>
          </p:grpSpPr>
          <p:sp>
            <p:nvSpPr>
              <p:cNvPr id="17" name="AutoShape 26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utoShape 27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42</a:t>
                </a:r>
              </a:p>
            </p:txBody>
          </p:sp>
        </p:grpSp>
        <p:grpSp>
          <p:nvGrpSpPr>
            <p:cNvPr id="14" name="Group 28"/>
            <p:cNvGrpSpPr>
              <a:grpSpLocks/>
            </p:cNvGrpSpPr>
            <p:nvPr/>
          </p:nvGrpSpPr>
          <p:grpSpPr bwMode="auto">
            <a:xfrm>
              <a:off x="5548312" y="2895600"/>
              <a:ext cx="793750" cy="731837"/>
              <a:chOff x="3322" y="1511"/>
              <a:chExt cx="500" cy="461"/>
            </a:xfrm>
          </p:grpSpPr>
          <p:sp>
            <p:nvSpPr>
              <p:cNvPr id="15" name="AutoShape 29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30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35</a:t>
                </a:r>
              </a:p>
            </p:txBody>
          </p:sp>
        </p:grpSp>
      </p:grp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1979613" y="5160963"/>
            <a:ext cx="6046787" cy="793750"/>
            <a:chOff x="1708150" y="4665663"/>
            <a:chExt cx="6046788" cy="793750"/>
          </a:xfrm>
        </p:grpSpPr>
        <p:sp>
          <p:nvSpPr>
            <p:cNvPr id="26" name="AutoShape 3"/>
            <p:cNvSpPr>
              <a:spLocks noChangeArrowheads="1"/>
            </p:cNvSpPr>
            <p:nvPr/>
          </p:nvSpPr>
          <p:spPr bwMode="auto">
            <a:xfrm>
              <a:off x="1708150" y="4670425"/>
              <a:ext cx="6046788" cy="785813"/>
            </a:xfrm>
            <a:prstGeom prst="roundRect">
              <a:avLst>
                <a:gd name="adj" fmla="val 199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2620963" y="4667250"/>
              <a:ext cx="1587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3535363" y="4667250"/>
              <a:ext cx="1587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4448175" y="4667250"/>
              <a:ext cx="1588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5364163" y="4670425"/>
              <a:ext cx="1587" cy="784225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6278563" y="4670425"/>
              <a:ext cx="1587" cy="784225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9"/>
            <p:cNvSpPr>
              <a:spLocks noChangeShapeType="1"/>
            </p:cNvSpPr>
            <p:nvPr/>
          </p:nvSpPr>
          <p:spPr bwMode="auto">
            <a:xfrm>
              <a:off x="7192963" y="4665663"/>
              <a:ext cx="1587" cy="793750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97740" y="5337032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/>
              <a:t>42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65928" y="5350339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35</a:t>
            </a:r>
            <a:endParaRPr lang="en-GB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965520" y="5352856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23</a:t>
            </a:r>
            <a:endParaRPr lang="en-GB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868965" y="5350339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27</a:t>
            </a:r>
            <a:endParaRPr lang="en-GB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781023" y="5355004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21</a:t>
            </a:r>
            <a:endParaRPr lang="en-GB" sz="2400" b="1" dirty="0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1907061" y="5943600"/>
            <a:ext cx="58610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>
              <a:lnSpc>
                <a:spcPct val="93000"/>
              </a:lnSpc>
              <a:buClr>
                <a:srgbClr val="E0E0E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[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1]</a:t>
            </a:r>
            <a:r>
              <a:rPr lang="en-GB" sz="2400" dirty="0"/>
              <a:t>     </a:t>
            </a:r>
            <a:r>
              <a:rPr lang="en-GB" sz="200" dirty="0"/>
              <a:t>         </a:t>
            </a:r>
            <a:r>
              <a:rPr lang="en-GB" sz="2400" dirty="0"/>
              <a:t> </a:t>
            </a:r>
            <a:r>
              <a:rPr lang="en-GB" sz="2400" dirty="0" smtClean="0"/>
              <a:t>  [</a:t>
            </a:r>
            <a:r>
              <a:rPr lang="en-GB" sz="2400" dirty="0"/>
              <a:t>2]       </a:t>
            </a:r>
            <a:r>
              <a:rPr lang="en-GB" sz="2400" dirty="0" smtClean="0"/>
              <a:t>  [</a:t>
            </a:r>
            <a:r>
              <a:rPr lang="en-GB" sz="2400" dirty="0"/>
              <a:t>3]      </a:t>
            </a:r>
            <a:r>
              <a:rPr lang="en-GB" sz="2400" dirty="0" smtClean="0"/>
              <a:t>  </a:t>
            </a:r>
            <a:r>
              <a:rPr lang="en-GB" sz="2400" dirty="0"/>
              <a:t>[4]     </a:t>
            </a:r>
            <a:r>
              <a:rPr lang="en-GB" sz="200" dirty="0"/>
              <a:t>       </a:t>
            </a:r>
            <a:r>
              <a:rPr lang="en-GB" sz="2400" dirty="0"/>
              <a:t> </a:t>
            </a:r>
            <a:r>
              <a:rPr lang="en-GB" sz="2400" dirty="0" smtClean="0"/>
              <a:t> [</a:t>
            </a:r>
            <a:r>
              <a:rPr lang="en-GB" sz="2400" dirty="0"/>
              <a:t>5]       [6]</a:t>
            </a:r>
          </a:p>
        </p:txBody>
      </p:sp>
    </p:spTree>
    <p:extLst>
      <p:ext uri="{BB962C8B-B14F-4D97-AF65-F5344CB8AC3E}">
        <p14:creationId xmlns:p14="http://schemas.microsoft.com/office/powerpoint/2010/main" val="129553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Arrays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Root </a:t>
            </a:r>
            <a:r>
              <a:rPr lang="en-US" dirty="0"/>
              <a:t>is at position </a:t>
            </a:r>
            <a:r>
              <a:rPr lang="en-US" dirty="0" smtClean="0"/>
              <a:t>A[0]</a:t>
            </a:r>
            <a:endParaRPr lang="en-US" dirty="0"/>
          </a:p>
          <a:p>
            <a:r>
              <a:rPr lang="en-US" dirty="0"/>
              <a:t>Left child of A[i] = </a:t>
            </a:r>
            <a:r>
              <a:rPr lang="en-US" dirty="0" smtClean="0"/>
              <a:t>A[2i +1]</a:t>
            </a:r>
            <a:endParaRPr lang="en-US" dirty="0"/>
          </a:p>
          <a:p>
            <a:r>
              <a:rPr lang="en-US" dirty="0"/>
              <a:t>Right child of A[i] = </a:t>
            </a:r>
            <a:r>
              <a:rPr lang="en-US" dirty="0" smtClean="0"/>
              <a:t>A[2i+2]</a:t>
            </a:r>
            <a:endParaRPr lang="en-US" dirty="0"/>
          </a:p>
          <a:p>
            <a:r>
              <a:rPr lang="en-US" dirty="0"/>
              <a:t>Parent of A[i] = </a:t>
            </a:r>
            <a:r>
              <a:rPr lang="en-US" dirty="0" smtClean="0"/>
              <a:t>A[(i-1)/2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5781023" y="2082007"/>
            <a:ext cx="3167332" cy="2684463"/>
            <a:chOff x="4954587" y="1828800"/>
            <a:chExt cx="3551238" cy="2713037"/>
          </a:xfrm>
        </p:grpSpPr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5791200" y="3438525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6154737" y="3810000"/>
              <a:ext cx="793750" cy="731837"/>
              <a:chOff x="3704" y="2087"/>
              <a:chExt cx="500" cy="461"/>
            </a:xfrm>
          </p:grpSpPr>
          <p:sp>
            <p:nvSpPr>
              <p:cNvPr id="23" name="AutoShape 14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utoShape 15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8" name="Line 16"/>
            <p:cNvSpPr>
              <a:spLocks noChangeShapeType="1"/>
            </p:cNvSpPr>
            <p:nvPr/>
          </p:nvSpPr>
          <p:spPr bwMode="auto">
            <a:xfrm flipH="1">
              <a:off x="5548312" y="34385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17"/>
            <p:cNvGrpSpPr>
              <a:grpSpLocks/>
            </p:cNvGrpSpPr>
            <p:nvPr/>
          </p:nvGrpSpPr>
          <p:grpSpPr bwMode="auto">
            <a:xfrm>
              <a:off x="4954587" y="3810000"/>
              <a:ext cx="793750" cy="731837"/>
              <a:chOff x="2948" y="2087"/>
              <a:chExt cx="500" cy="461"/>
            </a:xfrm>
          </p:grpSpPr>
          <p:sp>
            <p:nvSpPr>
              <p:cNvPr id="21" name="AutoShape 18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19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7377112" y="2478087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7712075" y="2895600"/>
              <a:ext cx="793750" cy="731837"/>
              <a:chOff x="4685" y="1511"/>
              <a:chExt cx="500" cy="461"/>
            </a:xfrm>
          </p:grpSpPr>
          <p:sp>
            <p:nvSpPr>
              <p:cNvPr id="19" name="AutoShape 22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23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 flipH="1">
              <a:off x="6142037" y="25241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" name="Group 25"/>
            <p:cNvGrpSpPr>
              <a:grpSpLocks/>
            </p:cNvGrpSpPr>
            <p:nvPr/>
          </p:nvGrpSpPr>
          <p:grpSpPr bwMode="auto">
            <a:xfrm>
              <a:off x="6651625" y="1828800"/>
              <a:ext cx="793750" cy="731837"/>
              <a:chOff x="4017" y="839"/>
              <a:chExt cx="500" cy="461"/>
            </a:xfrm>
          </p:grpSpPr>
          <p:sp>
            <p:nvSpPr>
              <p:cNvPr id="17" name="AutoShape 26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utoShape 27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42</a:t>
                </a:r>
              </a:p>
            </p:txBody>
          </p:sp>
        </p:grpSp>
        <p:grpSp>
          <p:nvGrpSpPr>
            <p:cNvPr id="14" name="Group 28"/>
            <p:cNvGrpSpPr>
              <a:grpSpLocks/>
            </p:cNvGrpSpPr>
            <p:nvPr/>
          </p:nvGrpSpPr>
          <p:grpSpPr bwMode="auto">
            <a:xfrm>
              <a:off x="5548312" y="2895600"/>
              <a:ext cx="793750" cy="731837"/>
              <a:chOff x="3322" y="1511"/>
              <a:chExt cx="500" cy="461"/>
            </a:xfrm>
          </p:grpSpPr>
          <p:sp>
            <p:nvSpPr>
              <p:cNvPr id="15" name="AutoShape 29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30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35</a:t>
                </a:r>
              </a:p>
            </p:txBody>
          </p:sp>
        </p:grpSp>
      </p:grp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1979613" y="5160963"/>
            <a:ext cx="6046787" cy="793750"/>
            <a:chOff x="1708150" y="4665663"/>
            <a:chExt cx="6046788" cy="793750"/>
          </a:xfrm>
        </p:grpSpPr>
        <p:sp>
          <p:nvSpPr>
            <p:cNvPr id="26" name="AutoShape 3"/>
            <p:cNvSpPr>
              <a:spLocks noChangeArrowheads="1"/>
            </p:cNvSpPr>
            <p:nvPr/>
          </p:nvSpPr>
          <p:spPr bwMode="auto">
            <a:xfrm>
              <a:off x="1708150" y="4670425"/>
              <a:ext cx="6046788" cy="785813"/>
            </a:xfrm>
            <a:prstGeom prst="roundRect">
              <a:avLst>
                <a:gd name="adj" fmla="val 199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2620963" y="4667250"/>
              <a:ext cx="1587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3535363" y="4667250"/>
              <a:ext cx="1587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4448175" y="4667250"/>
              <a:ext cx="1588" cy="792163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5364163" y="4670425"/>
              <a:ext cx="1587" cy="784225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6278563" y="4670425"/>
              <a:ext cx="1587" cy="784225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9"/>
            <p:cNvSpPr>
              <a:spLocks noChangeShapeType="1"/>
            </p:cNvSpPr>
            <p:nvPr/>
          </p:nvSpPr>
          <p:spPr bwMode="auto">
            <a:xfrm>
              <a:off x="7192963" y="4665663"/>
              <a:ext cx="1587" cy="793750"/>
            </a:xfrm>
            <a:prstGeom prst="line">
              <a:avLst/>
            </a:prstGeom>
            <a:noFill/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97740" y="5337032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/>
              <a:t>42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65928" y="5350339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35</a:t>
            </a:r>
            <a:endParaRPr lang="en-GB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965520" y="5352856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23</a:t>
            </a:r>
            <a:endParaRPr lang="en-GB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868965" y="5350339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27</a:t>
            </a:r>
            <a:endParaRPr lang="en-GB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781023" y="5355004"/>
            <a:ext cx="645459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buClr>
                <a:srgbClr val="E0E0E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 smtClean="0"/>
              <a:t>21</a:t>
            </a:r>
            <a:endParaRPr lang="en-GB" sz="2400" b="1" dirty="0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1907061" y="5943600"/>
            <a:ext cx="58610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>
              <a:lnSpc>
                <a:spcPct val="93000"/>
              </a:lnSpc>
              <a:buClr>
                <a:srgbClr val="E0E0E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[0]</a:t>
            </a:r>
            <a:r>
              <a:rPr lang="en-GB" sz="2400" dirty="0" smtClean="0"/>
              <a:t>     </a:t>
            </a:r>
            <a:r>
              <a:rPr lang="en-GB" sz="200" dirty="0" smtClean="0"/>
              <a:t>         </a:t>
            </a:r>
            <a:r>
              <a:rPr lang="en-GB" sz="2400" dirty="0" smtClean="0"/>
              <a:t>   [1]         [2]        [3]     </a:t>
            </a:r>
            <a:r>
              <a:rPr lang="en-GB" sz="200" dirty="0" smtClean="0"/>
              <a:t>       </a:t>
            </a:r>
            <a:r>
              <a:rPr lang="en-GB" sz="2400" dirty="0" smtClean="0"/>
              <a:t>  [4]       [5]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8930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Arrays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104" y="1923819"/>
            <a:ext cx="7675809" cy="31145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Consider node </a:t>
            </a:r>
            <a:r>
              <a:rPr lang="en-US" b="1" dirty="0">
                <a:solidFill>
                  <a:srgbClr val="006600"/>
                </a:solidFill>
              </a:rPr>
              <a:t>17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Position</a:t>
            </a:r>
            <a:r>
              <a:rPr lang="en-US" dirty="0"/>
              <a:t> </a:t>
            </a:r>
            <a:r>
              <a:rPr lang="en-US" dirty="0" smtClean="0"/>
              <a:t>:  </a:t>
            </a:r>
            <a:r>
              <a:rPr lang="en-US" dirty="0"/>
              <a:t>5</a:t>
            </a:r>
          </a:p>
          <a:p>
            <a:pPr lvl="1"/>
            <a:r>
              <a:rPr lang="en-US" dirty="0" smtClean="0"/>
              <a:t>Parent </a:t>
            </a:r>
            <a:r>
              <a:rPr lang="en-US" dirty="0"/>
              <a:t>is </a:t>
            </a:r>
            <a:r>
              <a:rPr lang="en-US" dirty="0" smtClean="0">
                <a:solidFill>
                  <a:srgbClr val="006600"/>
                </a:solidFill>
              </a:rPr>
              <a:t>10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Position</a:t>
            </a:r>
            <a:r>
              <a:rPr lang="en-US" dirty="0" smtClean="0"/>
              <a:t> </a:t>
            </a:r>
            <a:r>
              <a:rPr lang="en-US" dirty="0"/>
              <a:t>[5/2] = 2</a:t>
            </a:r>
          </a:p>
          <a:p>
            <a:pPr lvl="1"/>
            <a:r>
              <a:rPr lang="en-US" dirty="0" smtClean="0"/>
              <a:t>Left </a:t>
            </a:r>
            <a:r>
              <a:rPr lang="en-US" dirty="0"/>
              <a:t>child </a:t>
            </a:r>
            <a:r>
              <a:rPr lang="en-US" dirty="0" smtClean="0">
                <a:solidFill>
                  <a:srgbClr val="006600"/>
                </a:solidFill>
              </a:rPr>
              <a:t>34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osition</a:t>
            </a:r>
            <a:r>
              <a:rPr lang="en-US" dirty="0" smtClean="0"/>
              <a:t> </a:t>
            </a:r>
            <a:r>
              <a:rPr lang="en-US" dirty="0"/>
              <a:t>5*2 = 10</a:t>
            </a:r>
          </a:p>
          <a:p>
            <a:pPr lvl="1"/>
            <a:r>
              <a:rPr lang="en-US" dirty="0" smtClean="0"/>
              <a:t>Right child - </a:t>
            </a:r>
            <a:r>
              <a:rPr lang="en-US" b="1" dirty="0" smtClean="0">
                <a:solidFill>
                  <a:srgbClr val="006600"/>
                </a:solidFill>
              </a:rPr>
              <a:t>None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Position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2*5 </a:t>
            </a:r>
            <a:r>
              <a:rPr lang="en-US" dirty="0"/>
              <a:t>+ </a:t>
            </a:r>
            <a:r>
              <a:rPr lang="en-US" dirty="0" smtClean="0"/>
              <a:t>1 </a:t>
            </a:r>
            <a:r>
              <a:rPr lang="en-US" dirty="0"/>
              <a:t>= </a:t>
            </a:r>
            <a:r>
              <a:rPr lang="en-US" dirty="0" smtClean="0"/>
              <a:t>11</a:t>
            </a:r>
          </a:p>
          <a:p>
            <a:pPr lvl="2"/>
            <a:r>
              <a:rPr lang="en-US" dirty="0" smtClean="0"/>
              <a:t>empty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1430905" y="5628804"/>
            <a:ext cx="7543800" cy="43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3000"/>
              </a:lnSpc>
              <a:buClr>
                <a:srgbClr val="E0E0E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[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1]</a:t>
            </a:r>
            <a:r>
              <a:rPr lang="en-GB" sz="2400" dirty="0"/>
              <a:t>     </a:t>
            </a:r>
            <a:r>
              <a:rPr lang="en-GB" sz="200" dirty="0"/>
              <a:t>         </a:t>
            </a:r>
            <a:r>
              <a:rPr lang="en-GB" sz="2400" dirty="0" smtClean="0"/>
              <a:t>[</a:t>
            </a:r>
            <a:r>
              <a:rPr lang="en-GB" sz="2400" dirty="0"/>
              <a:t>2]    </a:t>
            </a:r>
            <a:r>
              <a:rPr lang="en-GB" sz="2400" dirty="0" smtClean="0"/>
              <a:t>[</a:t>
            </a:r>
            <a:r>
              <a:rPr lang="en-GB" sz="2400" dirty="0"/>
              <a:t>3]   </a:t>
            </a:r>
            <a:r>
              <a:rPr lang="en-GB" sz="2400" dirty="0" smtClean="0"/>
              <a:t> [</a:t>
            </a:r>
            <a:r>
              <a:rPr lang="en-GB" sz="2400" dirty="0"/>
              <a:t>4]     </a:t>
            </a:r>
            <a:r>
              <a:rPr lang="en-GB" sz="200" dirty="0"/>
              <a:t>       </a:t>
            </a:r>
            <a:r>
              <a:rPr lang="en-GB" sz="2400" dirty="0" smtClean="0"/>
              <a:t>[</a:t>
            </a:r>
            <a:r>
              <a:rPr lang="en-GB" sz="2400" dirty="0"/>
              <a:t>5]     </a:t>
            </a:r>
            <a:r>
              <a:rPr lang="en-GB" sz="2400" dirty="0" smtClean="0"/>
              <a:t>[</a:t>
            </a:r>
            <a:r>
              <a:rPr lang="en-GB" sz="2400" dirty="0"/>
              <a:t>6] </a:t>
            </a:r>
            <a:r>
              <a:rPr lang="en-GB" sz="2400" dirty="0" smtClean="0"/>
              <a:t>    [7]     [8]      [9]   [10]   [11]</a:t>
            </a:r>
            <a:endParaRPr lang="en-GB" sz="2400" dirty="0"/>
          </a:p>
        </p:txBody>
      </p:sp>
      <p:grpSp>
        <p:nvGrpSpPr>
          <p:cNvPr id="39" name="Group 2050"/>
          <p:cNvGrpSpPr>
            <a:grpSpLocks/>
          </p:cNvGrpSpPr>
          <p:nvPr/>
        </p:nvGrpSpPr>
        <p:grpSpPr bwMode="auto">
          <a:xfrm>
            <a:off x="4666692" y="1877701"/>
            <a:ext cx="4250532" cy="3056709"/>
            <a:chOff x="3024" y="2248"/>
            <a:chExt cx="4608" cy="3080"/>
          </a:xfrm>
        </p:grpSpPr>
        <p:sp>
          <p:nvSpPr>
            <p:cNvPr id="41" name="Oval 2051"/>
            <p:cNvSpPr>
              <a:spLocks noChangeArrowheads="1"/>
            </p:cNvSpPr>
            <p:nvPr/>
          </p:nvSpPr>
          <p:spPr bwMode="auto">
            <a:xfrm>
              <a:off x="5616" y="2248"/>
              <a:ext cx="432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42" name="Line 2052"/>
            <p:cNvSpPr>
              <a:spLocks noChangeShapeType="1"/>
            </p:cNvSpPr>
            <p:nvPr/>
          </p:nvSpPr>
          <p:spPr bwMode="auto">
            <a:xfrm>
              <a:off x="5904" y="2736"/>
              <a:ext cx="576" cy="432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Oval 2053"/>
            <p:cNvSpPr>
              <a:spLocks noChangeArrowheads="1"/>
            </p:cNvSpPr>
            <p:nvPr/>
          </p:nvSpPr>
          <p:spPr bwMode="auto">
            <a:xfrm>
              <a:off x="4896" y="3024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45" name="Oval 2054"/>
            <p:cNvSpPr>
              <a:spLocks noChangeArrowheads="1"/>
            </p:cNvSpPr>
            <p:nvPr/>
          </p:nvSpPr>
          <p:spPr bwMode="auto">
            <a:xfrm>
              <a:off x="6336" y="3168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12</a:t>
              </a:r>
            </a:p>
          </p:txBody>
        </p:sp>
        <p:sp>
          <p:nvSpPr>
            <p:cNvPr id="47" name="Line 2055"/>
            <p:cNvSpPr>
              <a:spLocks noChangeShapeType="1"/>
            </p:cNvSpPr>
            <p:nvPr/>
          </p:nvSpPr>
          <p:spPr bwMode="auto">
            <a:xfrm flipH="1">
              <a:off x="4320" y="3456"/>
              <a:ext cx="576" cy="432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056"/>
            <p:cNvSpPr>
              <a:spLocks noChangeShapeType="1"/>
            </p:cNvSpPr>
            <p:nvPr/>
          </p:nvSpPr>
          <p:spPr bwMode="auto">
            <a:xfrm>
              <a:off x="5184" y="3456"/>
              <a:ext cx="288" cy="432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057"/>
            <p:cNvSpPr>
              <a:spLocks noChangeShapeType="1"/>
            </p:cNvSpPr>
            <p:nvPr/>
          </p:nvSpPr>
          <p:spPr bwMode="auto">
            <a:xfrm flipH="1">
              <a:off x="6192" y="3600"/>
              <a:ext cx="288" cy="288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2058"/>
            <p:cNvSpPr>
              <a:spLocks noChangeShapeType="1"/>
            </p:cNvSpPr>
            <p:nvPr/>
          </p:nvSpPr>
          <p:spPr bwMode="auto">
            <a:xfrm>
              <a:off x="6624" y="3600"/>
              <a:ext cx="432" cy="288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Oval 2059"/>
            <p:cNvSpPr>
              <a:spLocks noChangeArrowheads="1"/>
            </p:cNvSpPr>
            <p:nvPr/>
          </p:nvSpPr>
          <p:spPr bwMode="auto">
            <a:xfrm>
              <a:off x="3600" y="3888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15</a:t>
              </a:r>
            </a:p>
          </p:txBody>
        </p:sp>
        <p:sp>
          <p:nvSpPr>
            <p:cNvPr id="54" name="Oval 2060"/>
            <p:cNvSpPr>
              <a:spLocks noChangeArrowheads="1"/>
            </p:cNvSpPr>
            <p:nvPr/>
          </p:nvSpPr>
          <p:spPr bwMode="auto">
            <a:xfrm>
              <a:off x="5040" y="3888"/>
              <a:ext cx="720" cy="43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17</a:t>
              </a:r>
            </a:p>
          </p:txBody>
        </p:sp>
        <p:sp>
          <p:nvSpPr>
            <p:cNvPr id="55" name="Oval 2061"/>
            <p:cNvSpPr>
              <a:spLocks noChangeArrowheads="1"/>
            </p:cNvSpPr>
            <p:nvPr/>
          </p:nvSpPr>
          <p:spPr bwMode="auto">
            <a:xfrm>
              <a:off x="5904" y="3888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18</a:t>
              </a:r>
            </a:p>
          </p:txBody>
        </p:sp>
        <p:sp>
          <p:nvSpPr>
            <p:cNvPr id="56" name="Oval 2062"/>
            <p:cNvSpPr>
              <a:spLocks noChangeArrowheads="1"/>
            </p:cNvSpPr>
            <p:nvPr/>
          </p:nvSpPr>
          <p:spPr bwMode="auto">
            <a:xfrm>
              <a:off x="6912" y="3888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23</a:t>
              </a:r>
            </a:p>
          </p:txBody>
        </p:sp>
        <p:sp>
          <p:nvSpPr>
            <p:cNvPr id="57" name="Line 2063"/>
            <p:cNvSpPr>
              <a:spLocks noChangeShapeType="1"/>
            </p:cNvSpPr>
            <p:nvPr/>
          </p:nvSpPr>
          <p:spPr bwMode="auto">
            <a:xfrm flipH="1">
              <a:off x="3600" y="4320"/>
              <a:ext cx="432" cy="576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2064"/>
            <p:cNvSpPr>
              <a:spLocks noChangeShapeType="1"/>
            </p:cNvSpPr>
            <p:nvPr/>
          </p:nvSpPr>
          <p:spPr bwMode="auto">
            <a:xfrm>
              <a:off x="4176" y="4320"/>
              <a:ext cx="288" cy="576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2065"/>
            <p:cNvSpPr>
              <a:spLocks noChangeShapeType="1"/>
            </p:cNvSpPr>
            <p:nvPr/>
          </p:nvSpPr>
          <p:spPr bwMode="auto">
            <a:xfrm flipH="1">
              <a:off x="5328" y="4320"/>
              <a:ext cx="144" cy="576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Oval 2066"/>
            <p:cNvSpPr>
              <a:spLocks noChangeArrowheads="1"/>
            </p:cNvSpPr>
            <p:nvPr/>
          </p:nvSpPr>
          <p:spPr bwMode="auto">
            <a:xfrm>
              <a:off x="3024" y="4896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61" name="Oval 2067"/>
            <p:cNvSpPr>
              <a:spLocks noChangeArrowheads="1"/>
            </p:cNvSpPr>
            <p:nvPr/>
          </p:nvSpPr>
          <p:spPr bwMode="auto">
            <a:xfrm>
              <a:off x="4032" y="4896"/>
              <a:ext cx="720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19</a:t>
              </a:r>
            </a:p>
          </p:txBody>
        </p:sp>
        <p:sp>
          <p:nvSpPr>
            <p:cNvPr id="62" name="Oval 2068"/>
            <p:cNvSpPr>
              <a:spLocks noChangeArrowheads="1"/>
            </p:cNvSpPr>
            <p:nvPr/>
          </p:nvSpPr>
          <p:spPr bwMode="auto">
            <a:xfrm>
              <a:off x="5040" y="4896"/>
              <a:ext cx="864" cy="43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b="1">
                  <a:solidFill>
                    <a:schemeClr val="hlink"/>
                  </a:solidFill>
                  <a:latin typeface="Times New Roman" pitchFamily="18" charset="0"/>
                </a:rPr>
                <a:t>34</a:t>
              </a:r>
            </a:p>
          </p:txBody>
        </p:sp>
        <p:sp>
          <p:nvSpPr>
            <p:cNvPr id="63" name="Line 2069"/>
            <p:cNvSpPr>
              <a:spLocks noChangeShapeType="1"/>
            </p:cNvSpPr>
            <p:nvPr/>
          </p:nvSpPr>
          <p:spPr bwMode="auto">
            <a:xfrm flipH="1">
              <a:off x="5328" y="2736"/>
              <a:ext cx="432" cy="288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5" name="Group 1029"/>
          <p:cNvGrpSpPr>
            <a:grpSpLocks/>
          </p:cNvGrpSpPr>
          <p:nvPr/>
        </p:nvGrpSpPr>
        <p:grpSpPr bwMode="auto">
          <a:xfrm>
            <a:off x="1430905" y="5038347"/>
            <a:ext cx="7543800" cy="556712"/>
            <a:chOff x="2592" y="10944"/>
            <a:chExt cx="6192" cy="576"/>
          </a:xfrm>
        </p:grpSpPr>
        <p:sp>
          <p:nvSpPr>
            <p:cNvPr id="70" name="Text Box 1030"/>
            <p:cNvSpPr txBox="1">
              <a:spLocks noChangeArrowheads="1"/>
            </p:cNvSpPr>
            <p:nvPr/>
          </p:nvSpPr>
          <p:spPr bwMode="auto">
            <a:xfrm>
              <a:off x="2592" y="10944"/>
              <a:ext cx="6192" cy="57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2000" b="1" dirty="0">
                  <a:solidFill>
                    <a:schemeClr val="hlink"/>
                  </a:solidFill>
                  <a:latin typeface="Times New Roman" pitchFamily="18" charset="0"/>
                </a:rPr>
                <a:t>6           10      12    </a:t>
              </a:r>
              <a:r>
                <a:rPr lang="en-US" sz="2000" b="1" dirty="0" smtClean="0">
                  <a:solidFill>
                    <a:schemeClr val="hlink"/>
                  </a:solidFill>
                  <a:latin typeface="Times New Roman" pitchFamily="18" charset="0"/>
                </a:rPr>
                <a:t> 15         </a:t>
              </a:r>
              <a:r>
                <a:rPr lang="en-US" sz="2000" b="1" dirty="0">
                  <a:solidFill>
                    <a:schemeClr val="hlink"/>
                  </a:solidFill>
                  <a:latin typeface="Times New Roman" pitchFamily="18" charset="0"/>
                </a:rPr>
                <a:t>17      18       23       20       19         34</a:t>
              </a:r>
            </a:p>
          </p:txBody>
        </p:sp>
        <p:sp>
          <p:nvSpPr>
            <p:cNvPr id="71" name="Line 1031"/>
            <p:cNvSpPr>
              <a:spLocks noChangeShapeType="1"/>
            </p:cNvSpPr>
            <p:nvPr/>
          </p:nvSpPr>
          <p:spPr bwMode="auto">
            <a:xfrm>
              <a:off x="3168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1032"/>
            <p:cNvSpPr>
              <a:spLocks noChangeShapeType="1"/>
            </p:cNvSpPr>
            <p:nvPr/>
          </p:nvSpPr>
          <p:spPr bwMode="auto">
            <a:xfrm>
              <a:off x="3744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1033"/>
            <p:cNvSpPr>
              <a:spLocks noChangeShapeType="1"/>
            </p:cNvSpPr>
            <p:nvPr/>
          </p:nvSpPr>
          <p:spPr bwMode="auto">
            <a:xfrm>
              <a:off x="4176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1034"/>
            <p:cNvSpPr>
              <a:spLocks noChangeShapeType="1"/>
            </p:cNvSpPr>
            <p:nvPr/>
          </p:nvSpPr>
          <p:spPr bwMode="auto">
            <a:xfrm>
              <a:off x="4752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1035"/>
            <p:cNvSpPr>
              <a:spLocks noChangeShapeType="1"/>
            </p:cNvSpPr>
            <p:nvPr/>
          </p:nvSpPr>
          <p:spPr bwMode="auto">
            <a:xfrm flipH="1">
              <a:off x="5328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36"/>
            <p:cNvSpPr>
              <a:spLocks noChangeShapeType="1"/>
            </p:cNvSpPr>
            <p:nvPr/>
          </p:nvSpPr>
          <p:spPr bwMode="auto">
            <a:xfrm>
              <a:off x="5904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1037"/>
            <p:cNvSpPr>
              <a:spLocks noChangeShapeType="1"/>
            </p:cNvSpPr>
            <p:nvPr/>
          </p:nvSpPr>
          <p:spPr bwMode="auto">
            <a:xfrm>
              <a:off x="6480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1038"/>
            <p:cNvSpPr>
              <a:spLocks noChangeShapeType="1"/>
            </p:cNvSpPr>
            <p:nvPr/>
          </p:nvSpPr>
          <p:spPr bwMode="auto">
            <a:xfrm>
              <a:off x="7056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1039"/>
            <p:cNvSpPr>
              <a:spLocks noChangeShapeType="1"/>
            </p:cNvSpPr>
            <p:nvPr/>
          </p:nvSpPr>
          <p:spPr bwMode="auto">
            <a:xfrm>
              <a:off x="7632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1040"/>
            <p:cNvSpPr>
              <a:spLocks noChangeShapeType="1"/>
            </p:cNvSpPr>
            <p:nvPr/>
          </p:nvSpPr>
          <p:spPr bwMode="auto">
            <a:xfrm>
              <a:off x="8208" y="10944"/>
              <a:ext cx="0" cy="57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528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Heap - </a:t>
            </a:r>
            <a:r>
              <a:rPr lang="en-US" b="1" dirty="0" smtClean="0">
                <a:solidFill>
                  <a:srgbClr val="006600"/>
                </a:solidFill>
              </a:rPr>
              <a:t>Summary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 binary heap is a tree that satisfies 2 properties:</a:t>
            </a:r>
          </a:p>
          <a:p>
            <a:pPr lvl="1"/>
            <a:r>
              <a:rPr lang="en-US" dirty="0"/>
              <a:t>The Heap Property</a:t>
            </a:r>
          </a:p>
          <a:p>
            <a:pPr lvl="2"/>
            <a:r>
              <a:rPr lang="en-US" dirty="0"/>
              <a:t>Max-heap OR Min-heap</a:t>
            </a:r>
          </a:p>
          <a:p>
            <a:pPr lvl="1"/>
            <a:r>
              <a:rPr lang="en-US" dirty="0"/>
              <a:t>The Shape Property</a:t>
            </a:r>
          </a:p>
          <a:p>
            <a:pPr lvl="2"/>
            <a:r>
              <a:rPr lang="en-US" dirty="0"/>
              <a:t>Must be a complete binary tree</a:t>
            </a:r>
          </a:p>
          <a:p>
            <a:r>
              <a:rPr lang="en-US" dirty="0"/>
              <a:t>To add elements to a heap</a:t>
            </a:r>
          </a:p>
          <a:p>
            <a:pPr lvl="1"/>
            <a:r>
              <a:rPr lang="en-US" dirty="0"/>
              <a:t>Place element at next available spot and Percolate Up</a:t>
            </a:r>
          </a:p>
          <a:p>
            <a:r>
              <a:rPr lang="en-US" dirty="0"/>
              <a:t>To remove elements from a heap,</a:t>
            </a:r>
          </a:p>
          <a:p>
            <a:pPr lvl="1"/>
            <a:r>
              <a:rPr lang="en-US" dirty="0"/>
              <a:t>Delete root, as it is always the one you want to remove</a:t>
            </a:r>
          </a:p>
          <a:p>
            <a:pPr lvl="1"/>
            <a:r>
              <a:rPr lang="en-US" dirty="0"/>
              <a:t>Then copy last element to root’s position</a:t>
            </a:r>
          </a:p>
          <a:p>
            <a:pPr lvl="1"/>
            <a:r>
              <a:rPr lang="en-US" dirty="0"/>
              <a:t>Finally, Percolate </a:t>
            </a:r>
            <a:r>
              <a:rPr lang="en-US" dirty="0" smtClean="0"/>
              <a:t>Down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Priority Queues</a:t>
            </a:r>
          </a:p>
          <a:p>
            <a:pPr lvl="1"/>
            <a:r>
              <a:rPr lang="en-US" dirty="0" smtClean="0"/>
              <a:t>Heap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2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Heap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Heap - </a:t>
            </a:r>
            <a:r>
              <a:rPr lang="en-US" b="1" dirty="0" smtClean="0">
                <a:solidFill>
                  <a:srgbClr val="006600"/>
                </a:solidFill>
              </a:rPr>
              <a:t>Application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Priority Queue</a:t>
            </a:r>
          </a:p>
          <a:p>
            <a:endParaRPr lang="en-US" dirty="0"/>
          </a:p>
          <a:p>
            <a:r>
              <a:rPr lang="en-US" dirty="0" smtClean="0"/>
              <a:t>Heap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9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Heap Applications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Priority Queues</a:t>
            </a:r>
          </a:p>
        </p:txBody>
      </p:sp>
    </p:spTree>
    <p:extLst>
      <p:ext uri="{BB962C8B-B14F-4D97-AF65-F5344CB8AC3E}">
        <p14:creationId xmlns:p14="http://schemas.microsoft.com/office/powerpoint/2010/main" val="131899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Queues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priority queue is basically what it sounds like</a:t>
            </a:r>
          </a:p>
          <a:p>
            <a:pPr lvl="1"/>
            <a:r>
              <a:rPr lang="en-US" dirty="0"/>
              <a:t>it is a queue</a:t>
            </a:r>
          </a:p>
          <a:p>
            <a:pPr lvl="1"/>
            <a:r>
              <a:rPr lang="en-US" dirty="0"/>
              <a:t>Which means that we will have a line</a:t>
            </a:r>
          </a:p>
          <a:p>
            <a:pPr lvl="1"/>
            <a:r>
              <a:rPr lang="en-US" u="sng" dirty="0"/>
              <a:t>But the first person in line is not necessarily the first person out of line</a:t>
            </a:r>
          </a:p>
          <a:p>
            <a:pPr lvl="1"/>
            <a:r>
              <a:rPr lang="en-US" dirty="0"/>
              <a:t>Rather, the </a:t>
            </a:r>
            <a:r>
              <a:rPr lang="en-US" b="1" u="sng" dirty="0"/>
              <a:t>queuing order is based on a priority</a:t>
            </a:r>
          </a:p>
          <a:p>
            <a:pPr lvl="1"/>
            <a:r>
              <a:rPr lang="en-US" dirty="0"/>
              <a:t>Meaning, if one person has a higher priority, that person goes right to the front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Emergency room:</a:t>
            </a:r>
          </a:p>
          <a:p>
            <a:pPr lvl="2"/>
            <a:r>
              <a:rPr lang="en-US" dirty="0"/>
              <a:t>Higher priority injuries are taken first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2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 Queues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Sorted Linked </a:t>
            </a:r>
            <a:r>
              <a:rPr lang="en-US" dirty="0" smtClean="0">
                <a:solidFill>
                  <a:srgbClr val="0000FF"/>
                </a:solidFill>
              </a:rPr>
              <a:t>List / Arrays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Higher priority items are ALWAYS at the front of the list</a:t>
            </a:r>
          </a:p>
          <a:p>
            <a:pPr lvl="1"/>
            <a:r>
              <a:rPr lang="en-US" dirty="0"/>
              <a:t>Example:  a check out line in a supermarket</a:t>
            </a:r>
          </a:p>
          <a:p>
            <a:pPr lvl="2"/>
            <a:r>
              <a:rPr lang="en-US" dirty="0"/>
              <a:t>But people who are more important can cut in line</a:t>
            </a:r>
          </a:p>
          <a:p>
            <a:pPr lvl="1"/>
            <a:r>
              <a:rPr lang="en-US" dirty="0"/>
              <a:t>Running Time:</a:t>
            </a:r>
          </a:p>
          <a:p>
            <a:pPr lvl="2"/>
            <a:r>
              <a:rPr lang="en-US" dirty="0">
                <a:solidFill>
                  <a:srgbClr val="006600"/>
                </a:solidFill>
              </a:rPr>
              <a:t>O(n) insertion time:  </a:t>
            </a:r>
            <a:r>
              <a:rPr lang="en-US" dirty="0"/>
              <a:t>you have to search through, potentially, n nodes to find the correct spot (based on priority)</a:t>
            </a:r>
          </a:p>
          <a:p>
            <a:pPr lvl="2"/>
            <a:r>
              <a:rPr lang="en-US" dirty="0">
                <a:solidFill>
                  <a:srgbClr val="006600"/>
                </a:solidFill>
              </a:rPr>
              <a:t>O(1) deletion </a:t>
            </a:r>
            <a:r>
              <a:rPr lang="en-US" dirty="0" smtClean="0">
                <a:solidFill>
                  <a:srgbClr val="006600"/>
                </a:solidFill>
              </a:rPr>
              <a:t>time: </a:t>
            </a:r>
            <a:r>
              <a:rPr lang="en-US" dirty="0"/>
              <a:t>(finding the node with the highest priority) since the highest priority node is first node of the list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1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 Queues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Unsorted </a:t>
            </a:r>
            <a:r>
              <a:rPr lang="en-US" dirty="0">
                <a:solidFill>
                  <a:srgbClr val="0000FF"/>
                </a:solidFill>
              </a:rPr>
              <a:t>Linked </a:t>
            </a:r>
            <a:r>
              <a:rPr lang="en-US" dirty="0" smtClean="0">
                <a:solidFill>
                  <a:srgbClr val="0000FF"/>
                </a:solidFill>
              </a:rPr>
              <a:t>List / Arrays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To </a:t>
            </a:r>
            <a:r>
              <a:rPr lang="en-US" dirty="0"/>
              <a:t>add an element, append it to the end</a:t>
            </a:r>
          </a:p>
          <a:p>
            <a:pPr lvl="1"/>
            <a:r>
              <a:rPr lang="en-US" dirty="0"/>
              <a:t>To remove an element, search through all the elements for the one with the highest priority</a:t>
            </a:r>
          </a:p>
          <a:p>
            <a:pPr lvl="1"/>
            <a:r>
              <a:rPr lang="en-US" dirty="0"/>
              <a:t>Running Time:</a:t>
            </a:r>
          </a:p>
          <a:p>
            <a:pPr lvl="2"/>
            <a:r>
              <a:rPr lang="en-US" dirty="0">
                <a:solidFill>
                  <a:srgbClr val="006600"/>
                </a:solidFill>
              </a:rPr>
              <a:t>O(1) insertion time:  </a:t>
            </a:r>
            <a:r>
              <a:rPr lang="en-US" dirty="0"/>
              <a:t>you simple add to the end of the list</a:t>
            </a:r>
          </a:p>
          <a:p>
            <a:pPr lvl="2"/>
            <a:r>
              <a:rPr lang="en-US" dirty="0">
                <a:solidFill>
                  <a:srgbClr val="006600"/>
                </a:solidFill>
              </a:rPr>
              <a:t>O(n) deletion time:  </a:t>
            </a:r>
            <a:r>
              <a:rPr lang="en-US" dirty="0"/>
              <a:t>you have to, potentially, search through all n nodes to find the correct node to delete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4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 Queues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Binary Search Tree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Insertion</a:t>
            </a:r>
          </a:p>
          <a:p>
            <a:pPr lvl="2"/>
            <a:r>
              <a:rPr lang="en-US" dirty="0" smtClean="0"/>
              <a:t>O (log n)</a:t>
            </a:r>
            <a:endParaRPr lang="en-US" dirty="0"/>
          </a:p>
          <a:p>
            <a:pPr lvl="1"/>
            <a:r>
              <a:rPr lang="en-US" dirty="0" smtClean="0"/>
              <a:t>Removal</a:t>
            </a:r>
          </a:p>
          <a:p>
            <a:pPr lvl="2"/>
            <a:r>
              <a:rPr lang="en-US" dirty="0" smtClean="0"/>
              <a:t>O (log n)</a:t>
            </a:r>
            <a:endParaRPr lang="en-US" dirty="0"/>
          </a:p>
          <a:p>
            <a:pPr lvl="1"/>
            <a:r>
              <a:rPr lang="en-US" dirty="0" smtClean="0"/>
              <a:t>Exception</a:t>
            </a:r>
          </a:p>
          <a:p>
            <a:pPr lvl="2"/>
            <a:r>
              <a:rPr lang="en-US" dirty="0" smtClean="0"/>
              <a:t>If data comes in sorted order</a:t>
            </a:r>
            <a:endParaRPr lang="en-US" dirty="0"/>
          </a:p>
          <a:p>
            <a:pPr lvl="3"/>
            <a:r>
              <a:rPr lang="en-US" dirty="0" smtClean="0">
                <a:solidFill>
                  <a:srgbClr val="006600"/>
                </a:solidFill>
              </a:rPr>
              <a:t>O(n) </a:t>
            </a:r>
            <a:r>
              <a:rPr lang="en-US" dirty="0">
                <a:solidFill>
                  <a:srgbClr val="006600"/>
                </a:solidFill>
              </a:rPr>
              <a:t>insertion time:  </a:t>
            </a:r>
            <a:r>
              <a:rPr lang="en-US" dirty="0"/>
              <a:t>you simple add to the end of the list</a:t>
            </a:r>
          </a:p>
          <a:p>
            <a:pPr lvl="3"/>
            <a:r>
              <a:rPr lang="en-US" dirty="0">
                <a:solidFill>
                  <a:srgbClr val="006600"/>
                </a:solidFill>
              </a:rPr>
              <a:t>O(n) deletion time:  </a:t>
            </a:r>
            <a:r>
              <a:rPr lang="en-US" dirty="0"/>
              <a:t>you have to, potentially, search through all n nodes to find the correct node to delete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0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 Queues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Binary Heap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It ensures to have </a:t>
            </a:r>
            <a:r>
              <a:rPr lang="en-US" dirty="0">
                <a:solidFill>
                  <a:srgbClr val="0000FF"/>
                </a:solidFill>
              </a:rPr>
              <a:t>Complete Binary Tree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Running </a:t>
            </a:r>
            <a:r>
              <a:rPr lang="en-US" dirty="0"/>
              <a:t>time ends up being </a:t>
            </a:r>
            <a:r>
              <a:rPr lang="en-US" b="1" dirty="0" smtClean="0">
                <a:solidFill>
                  <a:srgbClr val="006600"/>
                </a:solidFill>
              </a:rPr>
              <a:t>O(log n</a:t>
            </a:r>
            <a:r>
              <a:rPr lang="en-US" b="1" dirty="0">
                <a:solidFill>
                  <a:srgbClr val="006600"/>
                </a:solidFill>
              </a:rPr>
              <a:t>)</a:t>
            </a:r>
            <a:r>
              <a:rPr lang="en-US" dirty="0"/>
              <a:t> for both </a:t>
            </a:r>
            <a:r>
              <a:rPr lang="en-US" dirty="0">
                <a:solidFill>
                  <a:srgbClr val="0000FF"/>
                </a:solidFill>
              </a:rPr>
              <a:t>insertion </a:t>
            </a:r>
            <a:r>
              <a:rPr lang="en-US" dirty="0"/>
              <a:t>and </a:t>
            </a:r>
            <a:r>
              <a:rPr lang="en-US" dirty="0" smtClean="0">
                <a:solidFill>
                  <a:srgbClr val="0000FF"/>
                </a:solidFill>
              </a:rPr>
              <a:t>deletion</a:t>
            </a:r>
            <a:r>
              <a:rPr lang="en-US" dirty="0" smtClean="0"/>
              <a:t> into </a:t>
            </a:r>
            <a:r>
              <a:rPr lang="en-US" dirty="0"/>
              <a:t>a </a:t>
            </a:r>
            <a:r>
              <a:rPr lang="en-US" dirty="0" smtClean="0"/>
              <a:t>Heap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It is an </a:t>
            </a:r>
            <a:r>
              <a:rPr lang="en-US" dirty="0" smtClean="0">
                <a:solidFill>
                  <a:srgbClr val="0000FF"/>
                </a:solidFill>
              </a:rPr>
              <a:t>ideal choice </a:t>
            </a:r>
            <a:r>
              <a:rPr lang="en-US" dirty="0" smtClean="0"/>
              <a:t>for implementing priority queues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9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5014</TotalTime>
  <Words>937</Words>
  <Application>Microsoft Office PowerPoint</Application>
  <PresentationFormat>On-screen Show (4:3)</PresentationFormat>
  <Paragraphs>186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Courier New</vt:lpstr>
      <vt:lpstr>Times New Roman</vt:lpstr>
      <vt:lpstr>Office Theme</vt:lpstr>
      <vt:lpstr>PowerPoint Presentation</vt:lpstr>
      <vt:lpstr>Binary Heap</vt:lpstr>
      <vt:lpstr>Binary Heap - Application</vt:lpstr>
      <vt:lpstr>Binary Heap Applications</vt:lpstr>
      <vt:lpstr>Priority Queues - Introduction</vt:lpstr>
      <vt:lpstr>Priority Queues - Implementation</vt:lpstr>
      <vt:lpstr>Priority Queues - Implementation</vt:lpstr>
      <vt:lpstr>Priority Queues - Implementation</vt:lpstr>
      <vt:lpstr>Priority Queues - Implementation</vt:lpstr>
      <vt:lpstr>Binary Heap Applications</vt:lpstr>
      <vt:lpstr>Binary Heap – Sorting</vt:lpstr>
      <vt:lpstr>Binary Heap</vt:lpstr>
      <vt:lpstr>Implementation - Introduction</vt:lpstr>
      <vt:lpstr>Implementation - Arrays</vt:lpstr>
      <vt:lpstr>Implementation - Arrays</vt:lpstr>
      <vt:lpstr>Implementation - Arrays</vt:lpstr>
      <vt:lpstr>Implementation - Arrays</vt:lpstr>
      <vt:lpstr>Implementation - Arrays</vt:lpstr>
      <vt:lpstr>Binary Heap - Summary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محمد عمير شودري رمضان</cp:lastModifiedBy>
  <cp:revision>843</cp:revision>
  <dcterms:created xsi:type="dcterms:W3CDTF">2019-05-22T20:50:59Z</dcterms:created>
  <dcterms:modified xsi:type="dcterms:W3CDTF">2019-11-25T10:34:33Z</dcterms:modified>
</cp:coreProperties>
</file>