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4"/>
  </p:notesMasterIdLst>
  <p:sldIdLst>
    <p:sldId id="505" r:id="rId2"/>
    <p:sldId id="616" r:id="rId3"/>
    <p:sldId id="550" r:id="rId4"/>
    <p:sldId id="692" r:id="rId5"/>
    <p:sldId id="693" r:id="rId6"/>
    <p:sldId id="698" r:id="rId7"/>
    <p:sldId id="694" r:id="rId8"/>
    <p:sldId id="695" r:id="rId9"/>
    <p:sldId id="700" r:id="rId10"/>
    <p:sldId id="696" r:id="rId11"/>
    <p:sldId id="697" r:id="rId12"/>
    <p:sldId id="699" r:id="rId13"/>
    <p:sldId id="617" r:id="rId14"/>
    <p:sldId id="620" r:id="rId15"/>
    <p:sldId id="689" r:id="rId16"/>
    <p:sldId id="690" r:id="rId17"/>
    <p:sldId id="691" r:id="rId18"/>
    <p:sldId id="684" r:id="rId19"/>
    <p:sldId id="685" r:id="rId20"/>
    <p:sldId id="687" r:id="rId21"/>
    <p:sldId id="688" r:id="rId22"/>
    <p:sldId id="506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FF66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000" b="1" i="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dirty="0" smtClean="0">
              <a:solidFill>
                <a:srgbClr val="FFFF00"/>
              </a:solidFill>
            </a:rPr>
            <a:t>(Quran 20 : 25-28)</a:t>
          </a:r>
          <a:endParaRPr lang="en-US" sz="2000" b="1" dirty="0">
            <a:solidFill>
              <a:srgbClr val="FFFF00"/>
            </a:solidFill>
            <a:latin typeface="+mj-lt"/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 custLinFactNeighborX="-2524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n-US"/>
        </a:p>
      </dgm:t>
    </dgm:pt>
    <dgm:pt modelId="{D2C15A2E-F265-4E83-96D0-995A90E88EBF}" type="pres">
      <dgm:prSet presAssocID="{160298CF-D651-4443-B55A-DF5768370C12}" presName="txShp" presStyleLbl="node1" presStyleIdx="0" presStyleCnt="1" custScaleX="129448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A7FA9557-86F3-4D6C-8926-9E21206F3345}" type="presOf" srcId="{160298CF-D651-4443-B55A-DF5768370C12}" destId="{D2C15A2E-F265-4E83-96D0-995A90E88EBF}" srcOrd="0" destOrd="0" presId="urn:microsoft.com/office/officeart/2005/8/layout/vList3"/>
    <dgm:cxn modelId="{058BDB4F-FA6B-4686-A4DF-0DE2C4EBB019}" type="presOf" srcId="{816C78C8-E966-4B7E-8D03-C3617DCE2AE7}" destId="{E8A93B39-86E4-4E2D-ADB5-63BB251ED922}" srcOrd="0" destOrd="0" presId="urn:microsoft.com/office/officeart/2005/8/layout/vList3"/>
    <dgm:cxn modelId="{6F4FF8CA-D1DA-4F77-95EC-1F56E919DB6B}" type="presParOf" srcId="{E8A93B39-86E4-4E2D-ADB5-63BB251ED922}" destId="{BD7346C7-6971-492F-9741-DB24D68F8AC9}" srcOrd="0" destOrd="0" presId="urn:microsoft.com/office/officeart/2005/8/layout/vList3"/>
    <dgm:cxn modelId="{F8A3E962-A0CC-4123-BB6A-F56CD71F4FF7}" type="presParOf" srcId="{BD7346C7-6971-492F-9741-DB24D68F8AC9}" destId="{CDEFADC2-8A87-4F86-99C7-5152EDF32688}" srcOrd="0" destOrd="0" presId="urn:microsoft.com/office/officeart/2005/8/layout/vList3"/>
    <dgm:cxn modelId="{3C23B0F5-3822-4775-836D-A4482142C670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800" b="0" i="0" dirty="0" smtClean="0"/>
            <a:t>Allah (Alone) is Sufficient for us, and He is the Best Disposer of affairs (for us).</a:t>
          </a:r>
          <a:r>
            <a:rPr lang="en-US" sz="1800" b="1" i="0" dirty="0" smtClean="0">
              <a:solidFill>
                <a:srgbClr val="FFFF00"/>
              </a:solidFill>
            </a:rPr>
            <a:t>(Quran 3 : 173)</a:t>
          </a:r>
          <a:endParaRPr lang="en-US" sz="2800" b="1" dirty="0">
            <a:solidFill>
              <a:srgbClr val="FFFF00"/>
            </a:solidFill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D2C15A2E-F265-4E83-96D0-995A90E88EBF}" type="pres">
      <dgm:prSet presAssocID="{160298CF-D651-4443-B55A-DF5768370C12}" presName="txShp" presStyleLbl="node1" presStyleIdx="0" presStyleCnt="1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117F1E3B-BE58-4BB3-9D6D-A081111744C8}" type="presOf" srcId="{160298CF-D651-4443-B55A-DF5768370C12}" destId="{D2C15A2E-F265-4E83-96D0-995A90E88EBF}" srcOrd="0" destOrd="0" presId="urn:microsoft.com/office/officeart/2005/8/layout/vList3"/>
    <dgm:cxn modelId="{D5A5DC0B-DE72-494B-98C1-9C491B8A06D1}" type="presOf" srcId="{816C78C8-E966-4B7E-8D03-C3617DCE2AE7}" destId="{E8A93B39-86E4-4E2D-ADB5-63BB251ED922}" srcOrd="0" destOrd="0" presId="urn:microsoft.com/office/officeart/2005/8/layout/vList3"/>
    <dgm:cxn modelId="{66B2A65E-F824-49F2-BC3B-D7D03AACE765}" type="presParOf" srcId="{E8A93B39-86E4-4E2D-ADB5-63BB251ED922}" destId="{BD7346C7-6971-492F-9741-DB24D68F8AC9}" srcOrd="0" destOrd="0" presId="urn:microsoft.com/office/officeart/2005/8/layout/vList3"/>
    <dgm:cxn modelId="{6CB1909F-B00D-44D2-BDFB-9673E8792B00}" type="presParOf" srcId="{BD7346C7-6971-492F-9741-DB24D68F8AC9}" destId="{CDEFADC2-8A87-4F86-99C7-5152EDF32688}" srcOrd="0" destOrd="0" presId="urn:microsoft.com/office/officeart/2005/8/layout/vList3"/>
    <dgm:cxn modelId="{8A402C9D-48EB-4398-BDD4-B8E0AD4FA998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613275" y="0"/>
          <a:ext cx="6420832" cy="178547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343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0" kern="120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kern="1200" dirty="0" smtClean="0">
              <a:solidFill>
                <a:srgbClr val="FFFF00"/>
              </a:solidFill>
            </a:rPr>
            <a:t>(Quran 20 : 25-28)</a:t>
          </a:r>
          <a:endParaRPr lang="en-US" sz="2000" b="1" kern="1200" dirty="0">
            <a:solidFill>
              <a:srgbClr val="FFFF00"/>
            </a:solidFill>
            <a:latin typeface="+mj-lt"/>
          </a:endParaRPr>
        </a:p>
      </dsp:txBody>
      <dsp:txXfrm rot="10800000">
        <a:off x="1059643" y="0"/>
        <a:ext cx="5974464" cy="1785471"/>
      </dsp:txXfrm>
    </dsp:sp>
    <dsp:sp modelId="{CDEFADC2-8A87-4F86-99C7-5152EDF32688}">
      <dsp:nvSpPr>
        <dsp:cNvPr id="0" name=""/>
        <dsp:cNvSpPr/>
      </dsp:nvSpPr>
      <dsp:spPr>
        <a:xfrm>
          <a:off x="0" y="0"/>
          <a:ext cx="1785471" cy="178547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2179960" y="0"/>
          <a:ext cx="6698546" cy="190046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051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/>
            <a:t>Allah (Alone) is Sufficient for us, and He is the Best Disposer of affairs (for us).</a:t>
          </a:r>
          <a:r>
            <a:rPr lang="en-US" sz="1800" b="1" i="0" kern="1200" dirty="0" smtClean="0">
              <a:solidFill>
                <a:srgbClr val="FFFF00"/>
              </a:solidFill>
            </a:rPr>
            <a:t>(Quran 3 : 173)</a:t>
          </a:r>
          <a:endParaRPr lang="en-US" sz="2800" b="1" kern="1200" dirty="0">
            <a:solidFill>
              <a:srgbClr val="FFFF00"/>
            </a:solidFill>
          </a:endParaRPr>
        </a:p>
      </dsp:txBody>
      <dsp:txXfrm rot="10800000">
        <a:off x="2655075" y="0"/>
        <a:ext cx="6223431" cy="1900462"/>
      </dsp:txXfrm>
    </dsp:sp>
    <dsp:sp modelId="{CDEFADC2-8A87-4F86-99C7-5152EDF32688}">
      <dsp:nvSpPr>
        <dsp:cNvPr id="0" name=""/>
        <dsp:cNvSpPr/>
      </dsp:nvSpPr>
      <dsp:spPr>
        <a:xfrm>
          <a:off x="1212112" y="0"/>
          <a:ext cx="1900462" cy="190046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9F355-61BA-4311-8A59-24A886FCB911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D894F-0A84-4B40-9A74-1D544CC8A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9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9743" y="123827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6943" y="4073179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49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4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53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88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9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85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2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2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8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0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162" y="2156535"/>
            <a:ext cx="7675809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218" y="6292157"/>
            <a:ext cx="954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rgbClr val="006600"/>
                </a:solidFill>
              </a:defRPr>
            </a:lvl1pPr>
          </a:lstStyle>
          <a:p>
            <a:pPr algn="ctr"/>
            <a:fld id="{DDC76627-6CEE-4E3A-AF80-81DF9B174472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36374" y="995"/>
            <a:ext cx="7393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28150" y="-3473251"/>
            <a:ext cx="87491" cy="91442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26" y="41735"/>
            <a:ext cx="972911" cy="972911"/>
          </a:xfrm>
          <a:prstGeom prst="rect">
            <a:avLst/>
          </a:prstGeom>
          <a:solidFill>
            <a:schemeClr val="tx2"/>
          </a:solidFill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214" y="73066"/>
            <a:ext cx="762000" cy="910249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81200" y="18615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tx2"/>
                </a:solidFill>
              </a:rPr>
              <a:t>Data Structures</a:t>
            </a:r>
            <a:r>
              <a:rPr lang="en-US" sz="3200" b="1" i="1" baseline="0" dirty="0" smtClean="0">
                <a:solidFill>
                  <a:schemeClr val="tx2"/>
                </a:solidFill>
              </a:rPr>
              <a:t> - I</a:t>
            </a:r>
            <a:endParaRPr lang="en-US" sz="3200" b="1" i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656428" y="613983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“No</a:t>
            </a:r>
            <a:r>
              <a:rPr lang="en-US" b="1" baseline="0" dirty="0" smtClean="0">
                <a:solidFill>
                  <a:srgbClr val="FF0000"/>
                </a:solidFill>
              </a:rPr>
              <a:t> Bonus” marks for this course anymore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30495" y="1333710"/>
            <a:ext cx="769121" cy="49146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wordArtVert" wrap="square" rtlCol="0">
            <a:spAutoFit/>
          </a:bodyPr>
          <a:lstStyle/>
          <a:p>
            <a:pPr algn="ctr"/>
            <a:r>
              <a:rPr lang="en-US" sz="3200" b="1" dirty="0" smtClean="0"/>
              <a:t>CPCS 204</a:t>
            </a:r>
            <a:endParaRPr lang="en-US" sz="3200" b="1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60211" y="6324889"/>
            <a:ext cx="368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Jonathan (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Yahya</a:t>
            </a:r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Cazalas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220494" y="6349505"/>
            <a:ext cx="2653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Muhammad</a:t>
            </a:r>
            <a:r>
              <a:rPr lang="en-US" sz="1400" b="1" kern="1200" baseline="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 Umair </a:t>
            </a:r>
            <a:r>
              <a:rPr lang="en-US" sz="1400" b="1" kern="1200" baseline="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Ramzan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500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6600"/>
        </a:buClr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alibri" panose="020F050202020403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21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20.png"/><Relationship Id="rId2" Type="http://schemas.openxmlformats.org/officeDocument/2006/relationships/image" Target="../media/image6.png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23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5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345476" y="4506686"/>
          <a:ext cx="7458892" cy="1785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2859110" y="669701"/>
            <a:ext cx="4056845" cy="2704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92" y="1578643"/>
            <a:ext cx="7675563" cy="2367907"/>
          </a:xfrm>
        </p:spPr>
      </p:pic>
    </p:spTree>
    <p:extLst>
      <p:ext uri="{BB962C8B-B14F-4D97-AF65-F5344CB8AC3E}">
        <p14:creationId xmlns:p14="http://schemas.microsoft.com/office/powerpoint/2010/main" val="238569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Quadratic </a:t>
            </a:r>
            <a:r>
              <a:rPr lang="en-US" sz="6600" b="1" dirty="0">
                <a:solidFill>
                  <a:srgbClr val="006600"/>
                </a:solidFill>
              </a:rPr>
              <a:t>S</a:t>
            </a:r>
            <a:r>
              <a:rPr lang="en-US" sz="6600" b="1" dirty="0" smtClean="0">
                <a:solidFill>
                  <a:srgbClr val="006600"/>
                </a:solidFill>
              </a:rPr>
              <a:t>orting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10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Bubble Sort</a:t>
            </a:r>
          </a:p>
        </p:txBody>
      </p:sp>
    </p:spTree>
    <p:extLst>
      <p:ext uri="{BB962C8B-B14F-4D97-AF65-F5344CB8AC3E}">
        <p14:creationId xmlns:p14="http://schemas.microsoft.com/office/powerpoint/2010/main" val="317110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 - </a:t>
            </a:r>
            <a:r>
              <a:rPr lang="en-US" b="1" dirty="0" smtClean="0">
                <a:solidFill>
                  <a:srgbClr val="006600"/>
                </a:solidFill>
              </a:rPr>
              <a:t>Algorithm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You always compare consecutive elements</a:t>
            </a:r>
          </a:p>
          <a:p>
            <a:pPr lvl="1"/>
            <a:r>
              <a:rPr lang="en-US" dirty="0"/>
              <a:t>Going left to right</a:t>
            </a:r>
          </a:p>
          <a:p>
            <a:r>
              <a:rPr lang="en-US" dirty="0"/>
              <a:t>Whenever two elements are out of place,</a:t>
            </a:r>
          </a:p>
          <a:p>
            <a:pPr lvl="1"/>
            <a:r>
              <a:rPr lang="en-US" dirty="0"/>
              <a:t>SWAP them</a:t>
            </a:r>
          </a:p>
          <a:p>
            <a:r>
              <a:rPr lang="en-US" dirty="0"/>
              <a:t>At the end of a single iteration,</a:t>
            </a:r>
          </a:p>
          <a:p>
            <a:pPr lvl="1"/>
            <a:r>
              <a:rPr lang="en-US" dirty="0"/>
              <a:t>the maximum element will be in the last spot</a:t>
            </a:r>
          </a:p>
          <a:p>
            <a:r>
              <a:rPr lang="en-US" dirty="0"/>
              <a:t>Now you simply repeat this n times</a:t>
            </a:r>
          </a:p>
          <a:p>
            <a:pPr lvl="1"/>
            <a:r>
              <a:rPr lang="en-US" dirty="0"/>
              <a:t>where n is the number of elements being sorted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21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 - </a:t>
            </a:r>
            <a:r>
              <a:rPr lang="en-US" b="1" dirty="0" smtClean="0">
                <a:solidFill>
                  <a:srgbClr val="006600"/>
                </a:solidFill>
              </a:rPr>
              <a:t>Implementation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Box 24"/>
          <p:cNvSpPr txBox="1">
            <a:spLocks noChangeArrowheads="1"/>
          </p:cNvSpPr>
          <p:nvPr/>
        </p:nvSpPr>
        <p:spPr bwMode="auto">
          <a:xfrm>
            <a:off x="1349501" y="2536886"/>
            <a:ext cx="7530353" cy="3170099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void </a:t>
            </a:r>
            <a:r>
              <a:rPr lang="en-US" sz="20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BubbleSort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arr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[]) 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pPr fontAlgn="base"/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20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n = </a:t>
            </a:r>
            <a:r>
              <a:rPr lang="en-US" sz="20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arr.length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 </a:t>
            </a:r>
          </a:p>
          <a:p>
            <a:pPr fontAlgn="base"/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     for (</a:t>
            </a:r>
            <a:r>
              <a:rPr lang="en-US" sz="20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i = 0; i &lt; n-1; i++) </a:t>
            </a:r>
          </a:p>
          <a:p>
            <a:pPr fontAlgn="base"/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         for (</a:t>
            </a:r>
            <a:r>
              <a:rPr lang="en-US" sz="20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j = 0; j &lt; n-i-1; j++) </a:t>
            </a:r>
          </a:p>
          <a:p>
            <a:pPr fontAlgn="base"/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             if (</a:t>
            </a:r>
            <a:r>
              <a:rPr lang="en-US" sz="20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arr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[j] &gt; </a:t>
            </a:r>
            <a:r>
              <a:rPr lang="en-US" sz="20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arr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[j+1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]){ </a:t>
            </a:r>
            <a:endParaRPr lang="en-US" sz="20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pPr fontAlgn="base"/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                </a:t>
            </a:r>
            <a:r>
              <a:rPr lang="en-US" sz="20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temp = </a:t>
            </a:r>
            <a:r>
              <a:rPr lang="en-US" sz="20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arr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[j]; </a:t>
            </a:r>
          </a:p>
          <a:p>
            <a:pPr fontAlgn="base"/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                </a:t>
            </a:r>
            <a:r>
              <a:rPr lang="en-US" sz="20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arr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[j] = </a:t>
            </a:r>
            <a:r>
              <a:rPr lang="en-US" sz="20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arr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[j+1]; </a:t>
            </a:r>
          </a:p>
          <a:p>
            <a:pPr fontAlgn="base"/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                </a:t>
            </a:r>
            <a:r>
              <a:rPr lang="en-US" sz="20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arr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[j+1] = temp; </a:t>
            </a:r>
          </a:p>
          <a:p>
            <a:pPr fontAlgn="base"/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             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 </a:t>
            </a:r>
            <a:endParaRPr lang="en-US" sz="20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pPr fontAlgn="base"/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20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061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Logarithmic </a:t>
            </a:r>
            <a:r>
              <a:rPr lang="en-US" sz="6600" b="1" dirty="0">
                <a:solidFill>
                  <a:srgbClr val="006600"/>
                </a:solidFill>
              </a:rPr>
              <a:t>S</a:t>
            </a:r>
            <a:r>
              <a:rPr lang="en-US" sz="6600" b="1" dirty="0" smtClean="0">
                <a:solidFill>
                  <a:srgbClr val="006600"/>
                </a:solidFill>
              </a:rPr>
              <a:t>orting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13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Merge Sort</a:t>
            </a:r>
          </a:p>
        </p:txBody>
      </p:sp>
    </p:spTree>
    <p:extLst>
      <p:ext uri="{BB962C8B-B14F-4D97-AF65-F5344CB8AC3E}">
        <p14:creationId xmlns:p14="http://schemas.microsoft.com/office/powerpoint/2010/main" val="312416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Merge Sort - </a:t>
            </a:r>
            <a:r>
              <a:rPr lang="en-US" b="1" dirty="0" smtClean="0">
                <a:solidFill>
                  <a:srgbClr val="006600"/>
                </a:solidFill>
              </a:rPr>
              <a:t>Algorithm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en-US" dirty="0"/>
              <a:t>method </a:t>
            </a:r>
            <a:r>
              <a:rPr lang="en-US" dirty="0" err="1"/>
              <a:t>MergeSort</a:t>
            </a:r>
            <a:r>
              <a:rPr lang="en-US" dirty="0"/>
              <a:t>(array) {</a:t>
            </a:r>
          </a:p>
          <a:p>
            <a:pPr marL="1314450" lvl="2" indent="-457200">
              <a:buSzPct val="100000"/>
              <a:buFont typeface="+mj-lt"/>
              <a:buAutoNum type="arabicPeriod"/>
            </a:pPr>
            <a:r>
              <a:rPr lang="en-US" sz="2500" dirty="0" err="1"/>
              <a:t>MergeSort</a:t>
            </a:r>
            <a:r>
              <a:rPr lang="en-US" sz="2500" dirty="0"/>
              <a:t>(left half of array)</a:t>
            </a:r>
          </a:p>
          <a:p>
            <a:pPr marL="1314450" lvl="2" indent="-457200">
              <a:buSzPct val="100000"/>
              <a:buFont typeface="+mj-lt"/>
              <a:buAutoNum type="arabicPeriod"/>
            </a:pPr>
            <a:r>
              <a:rPr lang="en-US" sz="2500" dirty="0" err="1"/>
              <a:t>MergeSort</a:t>
            </a:r>
            <a:r>
              <a:rPr lang="en-US" sz="2500" dirty="0"/>
              <a:t>(right half of Array)</a:t>
            </a:r>
          </a:p>
          <a:p>
            <a:pPr marL="1314450" lvl="2" indent="-457200">
              <a:buSzPct val="100000"/>
              <a:buFont typeface="+mj-lt"/>
              <a:buAutoNum type="arabicPeriod"/>
            </a:pPr>
            <a:r>
              <a:rPr lang="en-US" sz="2500" dirty="0"/>
              <a:t>Merge</a:t>
            </a:r>
          </a:p>
          <a:p>
            <a:pPr lvl="1">
              <a:buNone/>
            </a:pPr>
            <a:r>
              <a:rPr lang="en-US" dirty="0"/>
              <a:t>}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57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Merge Sort - </a:t>
            </a:r>
            <a:r>
              <a:rPr lang="en-US" b="1" dirty="0" smtClean="0">
                <a:solidFill>
                  <a:srgbClr val="006600"/>
                </a:solidFill>
              </a:rPr>
              <a:t>Implementation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Box 24"/>
          <p:cNvSpPr txBox="1">
            <a:spLocks noChangeArrowheads="1"/>
          </p:cNvSpPr>
          <p:nvPr/>
        </p:nvSpPr>
        <p:spPr bwMode="auto">
          <a:xfrm>
            <a:off x="1398494" y="2169458"/>
            <a:ext cx="7530353" cy="3293209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void </a:t>
            </a:r>
            <a:r>
              <a:rPr lang="en-US" sz="16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MergeSort</a:t>
            </a: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values[], </a:t>
            </a:r>
            <a:r>
              <a:rPr lang="en-US" sz="16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start, </a:t>
            </a:r>
            <a:r>
              <a:rPr lang="en-US" sz="16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end) {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mid;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(start &lt; end) {</a:t>
            </a:r>
          </a:p>
          <a:p>
            <a:endParaRPr lang="en-US" sz="16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mid = (</a:t>
            </a:r>
            <a:r>
              <a:rPr lang="en-US" sz="16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start+end</a:t>
            </a: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)/2;</a:t>
            </a:r>
          </a:p>
          <a:p>
            <a:endParaRPr lang="en-US" sz="1600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6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MergeSort</a:t>
            </a: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(values, start, mid);</a:t>
            </a:r>
          </a:p>
          <a:p>
            <a:endParaRPr lang="en-US" sz="16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MergeSort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(values</a:t>
            </a: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, mid+1, end);</a:t>
            </a:r>
          </a:p>
          <a:p>
            <a:endParaRPr lang="en-US" sz="16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Merge(values</a:t>
            </a: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, start, mid+1, end);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}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014407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Merge Sort - </a:t>
            </a:r>
            <a:r>
              <a:rPr lang="en-US" b="1" dirty="0" smtClean="0">
                <a:solidFill>
                  <a:srgbClr val="006600"/>
                </a:solidFill>
              </a:rPr>
              <a:t>Merge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424" y="1898279"/>
            <a:ext cx="2571467" cy="450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832" y="2348755"/>
            <a:ext cx="139065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535" y="2794750"/>
            <a:ext cx="36290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903" y="3041279"/>
            <a:ext cx="1990725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3974" y="3460379"/>
            <a:ext cx="1800225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3974" y="3898529"/>
            <a:ext cx="139065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3974" y="4302222"/>
            <a:ext cx="78105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3974" y="4723003"/>
            <a:ext cx="13906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903" y="4951603"/>
            <a:ext cx="180975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6045" y="5560082"/>
            <a:ext cx="1876425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872" y="1225236"/>
            <a:ext cx="3071813" cy="124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3029" y="2513220"/>
            <a:ext cx="2964656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741" y="3662660"/>
            <a:ext cx="2978944" cy="1164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112" y="4851873"/>
            <a:ext cx="2978944" cy="1193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738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Merge Sort - </a:t>
            </a:r>
            <a:r>
              <a:rPr lang="en-US" b="1" dirty="0" smtClean="0">
                <a:solidFill>
                  <a:srgbClr val="006600"/>
                </a:solidFill>
              </a:rPr>
              <a:t>Merge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424" y="1898279"/>
            <a:ext cx="2571467" cy="450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832" y="2348755"/>
            <a:ext cx="139065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535" y="2794750"/>
            <a:ext cx="36290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903" y="3041279"/>
            <a:ext cx="1990725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3974" y="3460379"/>
            <a:ext cx="1800225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3974" y="3898529"/>
            <a:ext cx="139065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3974" y="4302222"/>
            <a:ext cx="78105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3974" y="4723003"/>
            <a:ext cx="13906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903" y="4951603"/>
            <a:ext cx="180975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6045" y="5560082"/>
            <a:ext cx="1876425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275" y="1061485"/>
            <a:ext cx="2928938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663" y="2215131"/>
            <a:ext cx="2907506" cy="1092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8950" y="3324171"/>
            <a:ext cx="2878931" cy="115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6988" y="4454068"/>
            <a:ext cx="2943225" cy="122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8950" y="5613954"/>
            <a:ext cx="2893219" cy="1135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6664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Logarithmic </a:t>
            </a:r>
            <a:r>
              <a:rPr lang="en-US" sz="6600" b="1" dirty="0">
                <a:solidFill>
                  <a:srgbClr val="006600"/>
                </a:solidFill>
              </a:rPr>
              <a:t>S</a:t>
            </a:r>
            <a:r>
              <a:rPr lang="en-US" sz="6600" b="1" dirty="0" smtClean="0">
                <a:solidFill>
                  <a:srgbClr val="006600"/>
                </a:solidFill>
              </a:rPr>
              <a:t>orting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18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Quick Sort</a:t>
            </a:r>
          </a:p>
        </p:txBody>
      </p:sp>
    </p:spTree>
    <p:extLst>
      <p:ext uri="{BB962C8B-B14F-4D97-AF65-F5344CB8AC3E}">
        <p14:creationId xmlns:p14="http://schemas.microsoft.com/office/powerpoint/2010/main" val="386130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Sort - </a:t>
            </a:r>
            <a:r>
              <a:rPr lang="en-US" b="1" dirty="0" smtClean="0">
                <a:solidFill>
                  <a:srgbClr val="006600"/>
                </a:solidFill>
              </a:rPr>
              <a:t>Algorithm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en-US" dirty="0"/>
              <a:t>method </a:t>
            </a:r>
            <a:r>
              <a:rPr lang="en-US" dirty="0" err="1" smtClean="0"/>
              <a:t>QuickSort</a:t>
            </a:r>
            <a:r>
              <a:rPr lang="en-US" dirty="0" smtClean="0"/>
              <a:t>(array</a:t>
            </a:r>
            <a:r>
              <a:rPr lang="en-US" dirty="0"/>
              <a:t>) {</a:t>
            </a:r>
          </a:p>
          <a:p>
            <a:pPr marL="1314450" lvl="2" indent="-457200">
              <a:buSzPct val="100000"/>
              <a:buFont typeface="+mj-lt"/>
              <a:buAutoNum type="arabicPeriod"/>
            </a:pPr>
            <a:r>
              <a:rPr lang="en-US" sz="2500" dirty="0" smtClean="0"/>
              <a:t>partition the arrays</a:t>
            </a:r>
          </a:p>
          <a:p>
            <a:pPr marL="1314450" lvl="2" indent="-457200">
              <a:buSzPct val="100000"/>
              <a:buFont typeface="+mj-lt"/>
              <a:buAutoNum type="arabicPeriod"/>
            </a:pPr>
            <a:r>
              <a:rPr lang="en-US" sz="2500" dirty="0" err="1" smtClean="0"/>
              <a:t>QuickSort</a:t>
            </a:r>
            <a:r>
              <a:rPr lang="en-US" sz="2500" dirty="0" smtClean="0"/>
              <a:t>(smaller elements partition)</a:t>
            </a:r>
            <a:endParaRPr lang="en-US" sz="2500" dirty="0"/>
          </a:p>
          <a:p>
            <a:pPr marL="1314450" lvl="2" indent="-457200">
              <a:buSzPct val="100000"/>
              <a:buFont typeface="+mj-lt"/>
              <a:buAutoNum type="arabicPeriod"/>
            </a:pPr>
            <a:r>
              <a:rPr lang="en-US" sz="2500" dirty="0" err="1" smtClean="0"/>
              <a:t>QuickSort</a:t>
            </a:r>
            <a:r>
              <a:rPr lang="en-US" sz="2500" dirty="0" smtClean="0"/>
              <a:t>(larger elements partition)</a:t>
            </a:r>
            <a:endParaRPr lang="en-US" sz="2500" dirty="0"/>
          </a:p>
          <a:p>
            <a:pPr lvl="1">
              <a:buNone/>
            </a:pP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49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Sorting Techniques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Implementation</a:t>
            </a:r>
            <a:endParaRPr lang="en-US" sz="5400" dirty="0" smtClean="0"/>
          </a:p>
        </p:txBody>
      </p:sp>
    </p:spTree>
    <p:extLst>
      <p:ext uri="{BB962C8B-B14F-4D97-AF65-F5344CB8AC3E}">
        <p14:creationId xmlns:p14="http://schemas.microsoft.com/office/powerpoint/2010/main" val="287429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705" y="1144809"/>
            <a:ext cx="7675809" cy="809491"/>
          </a:xfrm>
        </p:spPr>
        <p:txBody>
          <a:bodyPr/>
          <a:lstStyle/>
          <a:p>
            <a:r>
              <a:rPr lang="en-US" dirty="0" smtClean="0"/>
              <a:t>Quick Sort - </a:t>
            </a:r>
            <a:r>
              <a:rPr lang="en-US" b="1" dirty="0" smtClean="0">
                <a:solidFill>
                  <a:srgbClr val="006600"/>
                </a:solidFill>
              </a:rPr>
              <a:t>Implementation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extBox 24"/>
          <p:cNvSpPr txBox="1">
            <a:spLocks noChangeArrowheads="1"/>
          </p:cNvSpPr>
          <p:nvPr/>
        </p:nvSpPr>
        <p:spPr bwMode="auto">
          <a:xfrm>
            <a:off x="1447614" y="2683389"/>
            <a:ext cx="7581993" cy="263149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void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quickSort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numbers[], </a:t>
            </a:r>
            <a:r>
              <a:rPr lang="en-US" sz="15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low, </a:t>
            </a:r>
            <a:r>
              <a:rPr lang="en-US" sz="15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high) {</a:t>
            </a:r>
          </a:p>
          <a:p>
            <a:endParaRPr lang="en-US" sz="15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(low &lt; high) {</a:t>
            </a:r>
          </a:p>
          <a:p>
            <a:endParaRPr lang="en-US" sz="15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pivotIdx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partition(numbers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, low, high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endParaRPr lang="en-US" sz="15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quickSort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(numbers, low, pivotIdx-1);</a:t>
            </a:r>
            <a:endParaRPr lang="en-US" sz="15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sz="15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quickSort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(numbers, pivotIdx+1, high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}</a:t>
            </a:r>
          </a:p>
          <a:p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885688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705" y="983448"/>
            <a:ext cx="7675809" cy="809491"/>
          </a:xfrm>
        </p:spPr>
        <p:txBody>
          <a:bodyPr/>
          <a:lstStyle/>
          <a:p>
            <a:r>
              <a:rPr lang="en-US" dirty="0" smtClean="0"/>
              <a:t>Quick Sort - </a:t>
            </a:r>
            <a:r>
              <a:rPr lang="en-US" b="1" dirty="0" smtClean="0">
                <a:solidFill>
                  <a:srgbClr val="006600"/>
                </a:solidFill>
              </a:rPr>
              <a:t>Partition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TextBox 24"/>
          <p:cNvSpPr txBox="1">
            <a:spLocks noChangeArrowheads="1"/>
          </p:cNvSpPr>
          <p:nvPr/>
        </p:nvSpPr>
        <p:spPr bwMode="auto">
          <a:xfrm>
            <a:off x="1344705" y="1631582"/>
            <a:ext cx="7655859" cy="4939814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partition(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vals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[], </a:t>
            </a:r>
            <a:r>
              <a:rPr lang="en-US" sz="15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low, </a:t>
            </a:r>
            <a:r>
              <a:rPr lang="en-US" sz="15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high) {</a:t>
            </a:r>
          </a:p>
          <a:p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5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temp, </a:t>
            </a:r>
            <a:r>
              <a:rPr lang="en-US" sz="15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randomIndex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5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pivotIdx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 </a:t>
            </a:r>
            <a:endParaRPr lang="en-US" sz="15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(low == high) return low;</a:t>
            </a:r>
          </a:p>
          <a:p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endParaRPr lang="en-US" sz="1500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randomIndex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= low 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+ 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Math.random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()*(high-low+1));</a:t>
            </a:r>
            <a:endParaRPr lang="en-US" sz="15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temp =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vals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randomIndex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5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vals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randomIndex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] 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15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vals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[low];</a:t>
            </a:r>
          </a:p>
          <a:p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5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vals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[low] = temp;</a:t>
            </a:r>
          </a:p>
          <a:p>
            <a:endParaRPr lang="en-US" sz="15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pivotIdx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= low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  </a:t>
            </a:r>
            <a:endParaRPr lang="en-US" sz="15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low++;</a:t>
            </a:r>
          </a:p>
          <a:p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while (low &lt;= high) {</a:t>
            </a:r>
          </a:p>
          <a:p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while (low &lt;= high &amp;&amp; </a:t>
            </a:r>
            <a:r>
              <a:rPr lang="en-US" sz="15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vals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[low] &lt;= </a:t>
            </a:r>
            <a:r>
              <a:rPr lang="en-US" sz="15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vals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[pivot]) low++;</a:t>
            </a:r>
          </a:p>
          <a:p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while (high &gt;= low &amp;&amp; </a:t>
            </a:r>
            <a:r>
              <a:rPr lang="en-US" sz="15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vals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[high] &gt; </a:t>
            </a:r>
            <a:r>
              <a:rPr lang="en-US" sz="15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vals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[pivot]) high--;</a:t>
            </a:r>
          </a:p>
          <a:p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if 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(low &lt; high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swap(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vals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, low, high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swap(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vals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5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pivotIdx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, high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return 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high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853206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22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52822" y="4391697"/>
          <a:ext cx="10073003" cy="19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04" y="1187219"/>
            <a:ext cx="7804596" cy="2586291"/>
          </a:xfrm>
        </p:spPr>
      </p:pic>
    </p:spTree>
    <p:extLst>
      <p:ext uri="{BB962C8B-B14F-4D97-AF65-F5344CB8AC3E}">
        <p14:creationId xmlns:p14="http://schemas.microsoft.com/office/powerpoint/2010/main" val="419937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Techniques – Quadratic - </a:t>
            </a:r>
            <a:r>
              <a:rPr lang="en-US" b="1" dirty="0" smtClean="0">
                <a:solidFill>
                  <a:srgbClr val="006600"/>
                </a:solidFill>
              </a:rPr>
              <a:t>O(n</a:t>
            </a:r>
            <a:r>
              <a:rPr lang="en-US" b="1" baseline="30000" dirty="0" smtClean="0">
                <a:solidFill>
                  <a:srgbClr val="006600"/>
                </a:solidFill>
              </a:rPr>
              <a:t>2</a:t>
            </a:r>
            <a:r>
              <a:rPr lang="en-US" b="1" dirty="0">
                <a:solidFill>
                  <a:srgbClr val="006600"/>
                </a:solidFill>
              </a:rPr>
              <a:t>)</a:t>
            </a:r>
            <a:endParaRPr lang="en-US" b="1" dirty="0" smtClean="0">
              <a:solidFill>
                <a:srgbClr val="006600"/>
              </a:solidFill>
            </a:endParaRPr>
          </a:p>
          <a:p>
            <a:pPr lvl="1"/>
            <a:r>
              <a:rPr lang="en-US" dirty="0" smtClean="0"/>
              <a:t>Selection Sort</a:t>
            </a:r>
          </a:p>
          <a:p>
            <a:pPr lvl="1"/>
            <a:r>
              <a:rPr lang="en-US" dirty="0" smtClean="0"/>
              <a:t>Insertion </a:t>
            </a:r>
            <a:r>
              <a:rPr lang="en-US" dirty="0"/>
              <a:t>Sort</a:t>
            </a:r>
          </a:p>
          <a:p>
            <a:pPr lvl="1"/>
            <a:r>
              <a:rPr lang="en-US" dirty="0"/>
              <a:t>Bubble </a:t>
            </a:r>
            <a:r>
              <a:rPr lang="en-US" dirty="0" smtClean="0"/>
              <a:t>Sort</a:t>
            </a:r>
          </a:p>
          <a:p>
            <a:r>
              <a:rPr lang="en-US" dirty="0"/>
              <a:t>Techniques </a:t>
            </a:r>
            <a:r>
              <a:rPr lang="en-US" dirty="0" smtClean="0"/>
              <a:t>– Logarithmic - </a:t>
            </a:r>
            <a:r>
              <a:rPr lang="en-US" b="1" dirty="0" smtClean="0">
                <a:solidFill>
                  <a:srgbClr val="006600"/>
                </a:solidFill>
              </a:rPr>
              <a:t>O(n log n)</a:t>
            </a:r>
            <a:endParaRPr lang="en-US" b="1" dirty="0">
              <a:solidFill>
                <a:srgbClr val="006600"/>
              </a:solidFill>
            </a:endParaRPr>
          </a:p>
          <a:p>
            <a:pPr lvl="1"/>
            <a:r>
              <a:rPr lang="en-US" dirty="0" smtClean="0"/>
              <a:t>Merge Sort</a:t>
            </a:r>
          </a:p>
          <a:p>
            <a:pPr lvl="1"/>
            <a:r>
              <a:rPr lang="en-US" dirty="0" smtClean="0"/>
              <a:t>Quick Sort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698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Quadratic </a:t>
            </a:r>
            <a:r>
              <a:rPr lang="en-US" sz="6600" b="1" dirty="0">
                <a:solidFill>
                  <a:srgbClr val="006600"/>
                </a:solidFill>
              </a:rPr>
              <a:t>S</a:t>
            </a:r>
            <a:r>
              <a:rPr lang="en-US" sz="6600" b="1" dirty="0" smtClean="0">
                <a:solidFill>
                  <a:srgbClr val="006600"/>
                </a:solidFill>
              </a:rPr>
              <a:t>orting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Selection Sort</a:t>
            </a:r>
          </a:p>
        </p:txBody>
      </p:sp>
    </p:spTree>
    <p:extLst>
      <p:ext uri="{BB962C8B-B14F-4D97-AF65-F5344CB8AC3E}">
        <p14:creationId xmlns:p14="http://schemas.microsoft.com/office/powerpoint/2010/main" val="34090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 Sort - </a:t>
            </a:r>
            <a:r>
              <a:rPr lang="en-US" b="1" dirty="0" smtClean="0">
                <a:solidFill>
                  <a:srgbClr val="006600"/>
                </a:solidFill>
              </a:rPr>
              <a:t>Algorithm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1" indent="-457200">
              <a:buSzPct val="85000"/>
              <a:buFont typeface="Times New Roman" charset="0"/>
              <a:buAutoNum type="arabicParenR"/>
            </a:pPr>
            <a:r>
              <a:rPr lang="en-US" dirty="0"/>
              <a:t>Find the </a:t>
            </a:r>
            <a:r>
              <a:rPr lang="en-US" dirty="0" smtClean="0">
                <a:solidFill>
                  <a:srgbClr val="006600"/>
                </a:solidFill>
              </a:rPr>
              <a:t>minimum/maximum</a:t>
            </a:r>
            <a:r>
              <a:rPr lang="en-US" dirty="0" smtClean="0"/>
              <a:t> </a:t>
            </a:r>
            <a:r>
              <a:rPr lang="en-US" dirty="0"/>
              <a:t>value in the list of n elements</a:t>
            </a:r>
          </a:p>
          <a:p>
            <a:pPr lvl="2"/>
            <a:r>
              <a:rPr lang="en-US" dirty="0"/>
              <a:t>Search from index 0 to index n-1</a:t>
            </a:r>
          </a:p>
          <a:p>
            <a:pPr marL="914400" lvl="1" indent="-457200">
              <a:buSzPct val="85000"/>
              <a:buFont typeface="Times New Roman" charset="0"/>
              <a:buAutoNum type="arabicParenR"/>
            </a:pPr>
            <a:r>
              <a:rPr lang="en-US" dirty="0">
                <a:solidFill>
                  <a:srgbClr val="006600"/>
                </a:solidFill>
              </a:rPr>
              <a:t>Swap</a:t>
            </a:r>
            <a:r>
              <a:rPr lang="en-US" dirty="0"/>
              <a:t> that </a:t>
            </a:r>
            <a:r>
              <a:rPr lang="en-US" dirty="0">
                <a:solidFill>
                  <a:srgbClr val="006600"/>
                </a:solidFill>
              </a:rPr>
              <a:t>minimum value </a:t>
            </a:r>
            <a:r>
              <a:rPr lang="en-US" dirty="0"/>
              <a:t>with the value in the </a:t>
            </a:r>
            <a:r>
              <a:rPr lang="en-US" dirty="0">
                <a:solidFill>
                  <a:srgbClr val="006600"/>
                </a:solidFill>
              </a:rPr>
              <a:t>first position</a:t>
            </a:r>
          </a:p>
          <a:p>
            <a:pPr lvl="2"/>
            <a:r>
              <a:rPr lang="en-US" dirty="0"/>
              <a:t>At index 0</a:t>
            </a:r>
          </a:p>
          <a:p>
            <a:pPr marL="914400" lvl="1" indent="-457200">
              <a:buSzPct val="85000"/>
              <a:buFont typeface="Times New Roman" charset="0"/>
              <a:buAutoNum type="arabicParenR"/>
            </a:pPr>
            <a:r>
              <a:rPr lang="en-US" dirty="0">
                <a:solidFill>
                  <a:srgbClr val="006600"/>
                </a:solidFill>
              </a:rPr>
              <a:t>Repeat steps 1 and 2 </a:t>
            </a:r>
            <a:r>
              <a:rPr lang="en-US" dirty="0"/>
              <a:t>for the remainder of the list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50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 Sort - </a:t>
            </a:r>
            <a:r>
              <a:rPr lang="en-US" b="1" dirty="0" smtClean="0">
                <a:solidFill>
                  <a:srgbClr val="006600"/>
                </a:solidFill>
              </a:rPr>
              <a:t>Implementation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Box 24"/>
          <p:cNvSpPr txBox="1">
            <a:spLocks noChangeArrowheads="1"/>
          </p:cNvSpPr>
          <p:nvPr/>
        </p:nvSpPr>
        <p:spPr bwMode="auto">
          <a:xfrm>
            <a:off x="1349502" y="2160366"/>
            <a:ext cx="7530353" cy="378565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void </a:t>
            </a:r>
            <a:r>
              <a:rPr lang="en-US" sz="20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SelectionSort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arr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[]) 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pPr fontAlgn="base"/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    </a:t>
            </a:r>
            <a:r>
              <a:rPr lang="en-US" sz="20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n = </a:t>
            </a:r>
            <a:r>
              <a:rPr lang="en-US" sz="20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arr.length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 </a:t>
            </a:r>
          </a:p>
          <a:p>
            <a:pPr fontAlgn="base"/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    for (</a:t>
            </a:r>
            <a:r>
              <a:rPr lang="en-US" sz="20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i = 0; i &lt; n-1; i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++){ </a:t>
            </a:r>
            <a:endParaRPr lang="en-US" sz="20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pPr fontAlgn="base"/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      </a:t>
            </a:r>
            <a:r>
              <a:rPr lang="en-US" sz="20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min_idx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i; </a:t>
            </a:r>
          </a:p>
          <a:p>
            <a:pPr fontAlgn="base"/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      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for 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j = i+1; j &lt; n; j++) </a:t>
            </a:r>
          </a:p>
          <a:p>
            <a:pPr fontAlgn="base"/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      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if 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arr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[j] &lt; </a:t>
            </a:r>
            <a:r>
              <a:rPr lang="en-US" sz="20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arr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20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min_idx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]) </a:t>
            </a:r>
          </a:p>
          <a:p>
            <a:pPr fontAlgn="base"/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      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    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20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min_idx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= j; </a:t>
            </a:r>
          </a:p>
          <a:p>
            <a:pPr fontAlgn="base"/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      </a:t>
            </a:r>
            <a:r>
              <a:rPr lang="en-US" sz="20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temp = </a:t>
            </a:r>
            <a:r>
              <a:rPr lang="en-US" sz="20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arr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20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min_idx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]; </a:t>
            </a:r>
          </a:p>
          <a:p>
            <a:pPr fontAlgn="base"/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      </a:t>
            </a:r>
            <a:r>
              <a:rPr lang="en-US" sz="20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arr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20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min_idx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] = </a:t>
            </a:r>
            <a:r>
              <a:rPr lang="en-US" sz="20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arr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[i]; </a:t>
            </a:r>
          </a:p>
          <a:p>
            <a:pPr fontAlgn="base"/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      </a:t>
            </a:r>
            <a:r>
              <a:rPr lang="en-US" sz="20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arr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[i] = temp; </a:t>
            </a:r>
          </a:p>
          <a:p>
            <a:pPr fontAlgn="base"/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    } </a:t>
            </a:r>
          </a:p>
          <a:p>
            <a:pPr fontAlgn="base"/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20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443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Quadratic </a:t>
            </a:r>
            <a:r>
              <a:rPr lang="en-US" sz="6600" b="1" dirty="0">
                <a:solidFill>
                  <a:srgbClr val="006600"/>
                </a:solidFill>
              </a:rPr>
              <a:t>S</a:t>
            </a:r>
            <a:r>
              <a:rPr lang="en-US" sz="6600" b="1" dirty="0" smtClean="0">
                <a:solidFill>
                  <a:srgbClr val="006600"/>
                </a:solidFill>
              </a:rPr>
              <a:t>orting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7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Insertion Sort</a:t>
            </a:r>
          </a:p>
        </p:txBody>
      </p:sp>
    </p:spTree>
    <p:extLst>
      <p:ext uri="{BB962C8B-B14F-4D97-AF65-F5344CB8AC3E}">
        <p14:creationId xmlns:p14="http://schemas.microsoft.com/office/powerpoint/2010/main" val="21167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Insertion Sort - </a:t>
            </a:r>
            <a:r>
              <a:rPr lang="en-US" b="1" dirty="0" smtClean="0">
                <a:solidFill>
                  <a:srgbClr val="006600"/>
                </a:solidFill>
              </a:rPr>
              <a:t>Algorithm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Descending Order</a:t>
            </a:r>
          </a:p>
          <a:p>
            <a:pPr lvl="1"/>
            <a:r>
              <a:rPr lang="en-US" dirty="0" smtClean="0"/>
              <a:t>Starting </a:t>
            </a:r>
            <a:r>
              <a:rPr lang="en-US" dirty="0"/>
              <a:t>with the </a:t>
            </a:r>
            <a:r>
              <a:rPr lang="en-US" dirty="0">
                <a:solidFill>
                  <a:srgbClr val="006600"/>
                </a:solidFill>
              </a:rPr>
              <a:t>2</a:t>
            </a:r>
            <a:r>
              <a:rPr lang="en-US" baseline="30000" dirty="0">
                <a:solidFill>
                  <a:srgbClr val="006600"/>
                </a:solidFill>
              </a:rPr>
              <a:t>nd</a:t>
            </a:r>
            <a:r>
              <a:rPr lang="en-US" dirty="0">
                <a:solidFill>
                  <a:srgbClr val="006600"/>
                </a:solidFill>
              </a:rPr>
              <a:t> element</a:t>
            </a:r>
            <a:r>
              <a:rPr lang="en-US" dirty="0"/>
              <a:t>,</a:t>
            </a:r>
          </a:p>
          <a:p>
            <a:pPr lvl="1"/>
            <a:r>
              <a:rPr lang="en-US" dirty="0" smtClean="0"/>
              <a:t>continually </a:t>
            </a:r>
            <a:r>
              <a:rPr lang="en-US" dirty="0">
                <a:solidFill>
                  <a:srgbClr val="006600"/>
                </a:solidFill>
              </a:rPr>
              <a:t>SWAP</a:t>
            </a:r>
            <a:r>
              <a:rPr lang="en-US" dirty="0"/>
              <a:t> it with the </a:t>
            </a:r>
            <a:r>
              <a:rPr lang="en-US" dirty="0">
                <a:solidFill>
                  <a:srgbClr val="006600"/>
                </a:solidFill>
              </a:rPr>
              <a:t>previous</a:t>
            </a:r>
            <a:r>
              <a:rPr lang="en-US" dirty="0"/>
              <a:t> </a:t>
            </a:r>
            <a:r>
              <a:rPr lang="en-US" dirty="0" smtClean="0"/>
              <a:t>element</a:t>
            </a:r>
          </a:p>
          <a:p>
            <a:pPr lvl="1"/>
            <a:r>
              <a:rPr lang="en-US" dirty="0" smtClean="0"/>
              <a:t>Until </a:t>
            </a:r>
          </a:p>
          <a:p>
            <a:pPr lvl="2"/>
            <a:r>
              <a:rPr lang="en-US" dirty="0" smtClean="0"/>
              <a:t>it found a </a:t>
            </a:r>
            <a:r>
              <a:rPr lang="en-US" dirty="0" smtClean="0">
                <a:solidFill>
                  <a:srgbClr val="006600"/>
                </a:solidFill>
              </a:rPr>
              <a:t>bigger value      </a:t>
            </a:r>
            <a:r>
              <a:rPr lang="en-US" b="1" dirty="0" smtClean="0">
                <a:solidFill>
                  <a:srgbClr val="0000FF"/>
                </a:solidFill>
              </a:rPr>
              <a:t>OR</a:t>
            </a:r>
          </a:p>
          <a:p>
            <a:pPr lvl="2"/>
            <a:r>
              <a:rPr lang="en-US" dirty="0" smtClean="0"/>
              <a:t>It reaches to the </a:t>
            </a:r>
            <a:r>
              <a:rPr lang="en-US" dirty="0" smtClean="0">
                <a:solidFill>
                  <a:srgbClr val="006600"/>
                </a:solidFill>
              </a:rPr>
              <a:t>first index </a:t>
            </a:r>
            <a:r>
              <a:rPr lang="en-US" dirty="0"/>
              <a:t>i.e. </a:t>
            </a:r>
            <a:r>
              <a:rPr lang="en-US" dirty="0" smtClean="0"/>
              <a:t>“0”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47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Insertion Sort - </a:t>
            </a:r>
            <a:r>
              <a:rPr lang="en-US" b="1" dirty="0" smtClean="0">
                <a:solidFill>
                  <a:srgbClr val="006600"/>
                </a:solidFill>
              </a:rPr>
              <a:t>Implementation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Box 24"/>
          <p:cNvSpPr txBox="1">
            <a:spLocks noChangeArrowheads="1"/>
          </p:cNvSpPr>
          <p:nvPr/>
        </p:nvSpPr>
        <p:spPr bwMode="auto">
          <a:xfrm>
            <a:off x="1336621" y="2099005"/>
            <a:ext cx="7530353" cy="378565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void </a:t>
            </a:r>
            <a:r>
              <a:rPr lang="en-US" sz="20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InsertSort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arr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[]) 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pPr fontAlgn="base"/>
            <a:r>
              <a:rPr lang="en-US" sz="2000" dirty="0"/>
              <a:t> </a:t>
            </a:r>
            <a:r>
              <a:rPr lang="en-US" sz="2000" dirty="0" smtClean="0"/>
              <a:t>         </a:t>
            </a:r>
            <a:r>
              <a:rPr lang="en-US" sz="20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n = </a:t>
            </a:r>
            <a:r>
              <a:rPr lang="en-US" sz="20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arr.length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 </a:t>
            </a:r>
          </a:p>
          <a:p>
            <a:pPr fontAlgn="base"/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   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for 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i = 1; i &lt; n; ++i) { </a:t>
            </a:r>
          </a:p>
          <a:p>
            <a:pPr fontAlgn="base"/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       </a:t>
            </a:r>
            <a:r>
              <a:rPr lang="en-US" sz="20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key = </a:t>
            </a:r>
            <a:r>
              <a:rPr lang="en-US" sz="20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arr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[i]; </a:t>
            </a:r>
          </a:p>
          <a:p>
            <a:pPr fontAlgn="base"/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       </a:t>
            </a:r>
            <a:r>
              <a:rPr lang="en-US" sz="20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j = i - 1; </a:t>
            </a:r>
          </a:p>
          <a:p>
            <a:pPr fontAlgn="base"/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       while (j &gt;= 0 &amp;&amp; </a:t>
            </a:r>
            <a:r>
              <a:rPr lang="en-US" sz="20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arr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[j] &lt; key) { </a:t>
            </a:r>
          </a:p>
          <a:p>
            <a:pPr fontAlgn="base"/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             </a:t>
            </a:r>
            <a:r>
              <a:rPr lang="en-US" sz="20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arr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[j + 1] = </a:t>
            </a:r>
            <a:r>
              <a:rPr lang="en-US" sz="20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arr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[j]; </a:t>
            </a:r>
          </a:p>
          <a:p>
            <a:pPr fontAlgn="base"/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             j = j - 1; </a:t>
            </a:r>
          </a:p>
          <a:p>
            <a:pPr fontAlgn="base"/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       } </a:t>
            </a:r>
          </a:p>
          <a:p>
            <a:pPr fontAlgn="base"/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       </a:t>
            </a:r>
            <a:r>
              <a:rPr lang="en-US" sz="20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arr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[j + 1] = key; </a:t>
            </a:r>
          </a:p>
          <a:p>
            <a:pPr fontAlgn="base"/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   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 </a:t>
            </a:r>
            <a:endParaRPr lang="en-US" sz="20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pPr fontAlgn="base"/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20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433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</p:bld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5469</TotalTime>
  <Words>412</Words>
  <Application>Microsoft Office PowerPoint</Application>
  <PresentationFormat>On-screen Show (4:3)</PresentationFormat>
  <Paragraphs>165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PowerPoint Presentation</vt:lpstr>
      <vt:lpstr>Sorting Techniques</vt:lpstr>
      <vt:lpstr>Introduction</vt:lpstr>
      <vt:lpstr>Quadratic Sorting</vt:lpstr>
      <vt:lpstr>Selection Sort - Algorithm</vt:lpstr>
      <vt:lpstr>Selection Sort - Implementation</vt:lpstr>
      <vt:lpstr>Quadratic Sorting</vt:lpstr>
      <vt:lpstr>Insertion Sort - Algorithm</vt:lpstr>
      <vt:lpstr>Insertion Sort - Implementation</vt:lpstr>
      <vt:lpstr>Quadratic Sorting</vt:lpstr>
      <vt:lpstr>Bubble Sort - Algorithm</vt:lpstr>
      <vt:lpstr>Bubble Sort - Implementation</vt:lpstr>
      <vt:lpstr>Logarithmic Sorting</vt:lpstr>
      <vt:lpstr>Merge Sort - Algorithm</vt:lpstr>
      <vt:lpstr>Merge Sort - Implementation</vt:lpstr>
      <vt:lpstr>Merge Sort - Merge</vt:lpstr>
      <vt:lpstr>Merge Sort - Merge</vt:lpstr>
      <vt:lpstr>Logarithmic Sorting</vt:lpstr>
      <vt:lpstr>Quick Sort - Algorithm</vt:lpstr>
      <vt:lpstr>Quick Sort - Implementation</vt:lpstr>
      <vt:lpstr>Quick Sort - Partition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964</cp:revision>
  <dcterms:created xsi:type="dcterms:W3CDTF">2019-05-22T20:50:59Z</dcterms:created>
  <dcterms:modified xsi:type="dcterms:W3CDTF">2019-11-30T18:34:03Z</dcterms:modified>
</cp:coreProperties>
</file>