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1"/>
  </p:notesMasterIdLst>
  <p:sldIdLst>
    <p:sldId id="505" r:id="rId2"/>
    <p:sldId id="539" r:id="rId3"/>
    <p:sldId id="540" r:id="rId4"/>
    <p:sldId id="541" r:id="rId5"/>
    <p:sldId id="542" r:id="rId6"/>
    <p:sldId id="543" r:id="rId7"/>
    <p:sldId id="544" r:id="rId8"/>
    <p:sldId id="545" r:id="rId9"/>
    <p:sldId id="546" r:id="rId10"/>
    <p:sldId id="547" r:id="rId11"/>
    <p:sldId id="548" r:id="rId12"/>
    <p:sldId id="549" r:id="rId13"/>
    <p:sldId id="550" r:id="rId14"/>
    <p:sldId id="551" r:id="rId15"/>
    <p:sldId id="552" r:id="rId16"/>
    <p:sldId id="553" r:id="rId17"/>
    <p:sldId id="554" r:id="rId18"/>
    <p:sldId id="555" r:id="rId19"/>
    <p:sldId id="556" r:id="rId20"/>
    <p:sldId id="557" r:id="rId21"/>
    <p:sldId id="558" r:id="rId22"/>
    <p:sldId id="559" r:id="rId23"/>
    <p:sldId id="560" r:id="rId24"/>
    <p:sldId id="561" r:id="rId25"/>
    <p:sldId id="562" r:id="rId26"/>
    <p:sldId id="563" r:id="rId27"/>
    <p:sldId id="564" r:id="rId28"/>
    <p:sldId id="565" r:id="rId29"/>
    <p:sldId id="566" r:id="rId30"/>
    <p:sldId id="567" r:id="rId31"/>
    <p:sldId id="568" r:id="rId32"/>
    <p:sldId id="569" r:id="rId33"/>
    <p:sldId id="570" r:id="rId34"/>
    <p:sldId id="571" r:id="rId35"/>
    <p:sldId id="572" r:id="rId36"/>
    <p:sldId id="573" r:id="rId37"/>
    <p:sldId id="574" r:id="rId38"/>
    <p:sldId id="575" r:id="rId39"/>
    <p:sldId id="506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0.emf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Function – </a:t>
            </a:r>
            <a:r>
              <a:rPr lang="en-US" b="1" dirty="0">
                <a:solidFill>
                  <a:srgbClr val="006600"/>
                </a:solidFill>
              </a:rPr>
              <a:t>Generic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4" y="2156535"/>
            <a:ext cx="3310354" cy="4020428"/>
          </a:xfrm>
        </p:spPr>
        <p:txBody>
          <a:bodyPr>
            <a:normAutofit/>
          </a:bodyPr>
          <a:lstStyle/>
          <a:p>
            <a:r>
              <a:rPr lang="en-US" dirty="0"/>
              <a:t>Power(2,5)</a:t>
            </a:r>
          </a:p>
          <a:p>
            <a:pPr lvl="1"/>
            <a:r>
              <a:rPr lang="en-US" dirty="0"/>
              <a:t>= 2*2*2*2*2</a:t>
            </a:r>
          </a:p>
          <a:p>
            <a:pPr lvl="1"/>
            <a:r>
              <a:rPr lang="en-US" dirty="0"/>
              <a:t>= 2*(2*2*2*2)</a:t>
            </a:r>
          </a:p>
          <a:p>
            <a:pPr lvl="1"/>
            <a:r>
              <a:rPr lang="en-US" dirty="0"/>
              <a:t>= 2*Power(2,4)</a:t>
            </a:r>
          </a:p>
          <a:p>
            <a:r>
              <a:rPr lang="en-US" dirty="0" smtClean="0"/>
              <a:t>Power(2,4)</a:t>
            </a:r>
          </a:p>
          <a:p>
            <a:pPr lvl="1"/>
            <a:r>
              <a:rPr lang="en-US" dirty="0" smtClean="0"/>
              <a:t>= 2*2*2*2</a:t>
            </a:r>
          </a:p>
          <a:p>
            <a:pPr lvl="1"/>
            <a:r>
              <a:rPr lang="en-US" dirty="0" smtClean="0"/>
              <a:t>= </a:t>
            </a:r>
            <a:r>
              <a:rPr lang="en-US" dirty="0"/>
              <a:t>2</a:t>
            </a:r>
            <a:r>
              <a:rPr lang="en-US" dirty="0" smtClean="0"/>
              <a:t>*(2*2*2)</a:t>
            </a:r>
          </a:p>
          <a:p>
            <a:pPr lvl="1"/>
            <a:r>
              <a:rPr lang="en-US" dirty="0" smtClean="0"/>
              <a:t>= 2*Power(2,3)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518" y="2156535"/>
            <a:ext cx="400046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Thus we observed</a:t>
            </a:r>
          </a:p>
          <a:p>
            <a:pPr lvl="1"/>
            <a:r>
              <a:rPr lang="en-US" sz="2100" dirty="0" smtClean="0"/>
              <a:t>Power(2,5) </a:t>
            </a:r>
            <a:r>
              <a:rPr lang="en-US" sz="2100" dirty="0"/>
              <a:t>= </a:t>
            </a:r>
            <a:r>
              <a:rPr lang="en-US" sz="2100" dirty="0" smtClean="0"/>
              <a:t>2 * Power(2,4)</a:t>
            </a:r>
          </a:p>
          <a:p>
            <a:pPr lvl="1"/>
            <a:r>
              <a:rPr lang="en-US" sz="2100" dirty="0" smtClean="0"/>
              <a:t>Power(2,4) </a:t>
            </a:r>
            <a:r>
              <a:rPr lang="en-US" sz="2100" dirty="0"/>
              <a:t>= 2 * </a:t>
            </a:r>
            <a:r>
              <a:rPr lang="en-US" sz="2100" dirty="0" smtClean="0"/>
              <a:t>Power(2,3)</a:t>
            </a:r>
            <a:endParaRPr lang="en-US" sz="2100" dirty="0"/>
          </a:p>
          <a:p>
            <a:pPr lvl="1"/>
            <a:r>
              <a:rPr lang="en-US" sz="2100" dirty="0" smtClean="0"/>
              <a:t>Power(2,3) </a:t>
            </a:r>
            <a:r>
              <a:rPr lang="en-US" sz="2100" dirty="0"/>
              <a:t>= 2 * </a:t>
            </a:r>
            <a:r>
              <a:rPr lang="en-US" sz="2100" dirty="0" smtClean="0"/>
              <a:t>Power(2,2)</a:t>
            </a:r>
            <a:endParaRPr lang="en-US" sz="2100" dirty="0"/>
          </a:p>
          <a:p>
            <a:pPr lvl="1"/>
            <a:endParaRPr lang="en-US" sz="2000" dirty="0"/>
          </a:p>
          <a:p>
            <a:r>
              <a:rPr lang="en-US" dirty="0" smtClean="0"/>
              <a:t>So, for any value “b” and “e”</a:t>
            </a:r>
          </a:p>
          <a:p>
            <a:r>
              <a:rPr lang="en-US" sz="2300" b="1" dirty="0" smtClean="0">
                <a:solidFill>
                  <a:srgbClr val="006600"/>
                </a:solidFill>
              </a:rPr>
              <a:t>Power(</a:t>
            </a:r>
            <a:r>
              <a:rPr lang="en-US" sz="2300" b="1" dirty="0" err="1" smtClean="0">
                <a:solidFill>
                  <a:srgbClr val="006600"/>
                </a:solidFill>
              </a:rPr>
              <a:t>b,e</a:t>
            </a:r>
            <a:r>
              <a:rPr lang="en-US" sz="2300" b="1" dirty="0" smtClean="0">
                <a:solidFill>
                  <a:srgbClr val="006600"/>
                </a:solidFill>
              </a:rPr>
              <a:t>) = b*Power(b,e-1)   </a:t>
            </a:r>
            <a:endParaRPr lang="en-US" sz="23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01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Function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Base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469744" cy="4020428"/>
          </a:xfrm>
        </p:spPr>
        <p:txBody>
          <a:bodyPr>
            <a:normAutofit/>
          </a:bodyPr>
          <a:lstStyle/>
          <a:p>
            <a:r>
              <a:rPr lang="en-US" dirty="0"/>
              <a:t>For any base with exponent “0”, the result will be 1 (one)</a:t>
            </a:r>
          </a:p>
          <a:p>
            <a:pPr lvl="1"/>
            <a:r>
              <a:rPr lang="en-US" dirty="0"/>
              <a:t>Exponent = 0, return </a:t>
            </a:r>
            <a:r>
              <a:rPr lang="en-US" dirty="0" smtClean="0"/>
              <a:t>1</a:t>
            </a:r>
          </a:p>
          <a:p>
            <a:pPr marL="457200" lvl="1" indent="0" algn="ctr">
              <a:buNone/>
            </a:pPr>
            <a:r>
              <a:rPr lang="en-US" b="1" dirty="0" smtClean="0">
                <a:solidFill>
                  <a:srgbClr val="006600"/>
                </a:solidFill>
              </a:rPr>
              <a:t>OR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dirty="0" smtClean="0"/>
              <a:t>For any base with exponent “1”, the result will be the base </a:t>
            </a:r>
            <a:r>
              <a:rPr lang="en-US" dirty="0" err="1" smtClean="0"/>
              <a:t>i.e</a:t>
            </a:r>
            <a:r>
              <a:rPr lang="en-US" dirty="0" smtClean="0"/>
              <a:t> b</a:t>
            </a:r>
          </a:p>
          <a:p>
            <a:pPr lvl="1"/>
            <a:r>
              <a:rPr lang="en-US" dirty="0" smtClean="0"/>
              <a:t>Exponent = 1, return base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0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Function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4242007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Power(b, e) </a:t>
            </a:r>
            <a:r>
              <a:rPr lang="en-US" sz="2000" b="1" dirty="0">
                <a:solidFill>
                  <a:srgbClr val="006600"/>
                </a:solidFill>
              </a:rPr>
              <a:t>= </a:t>
            </a:r>
            <a:r>
              <a:rPr lang="en-US" sz="2000" b="1" dirty="0" smtClean="0">
                <a:solidFill>
                  <a:srgbClr val="006600"/>
                </a:solidFill>
              </a:rPr>
              <a:t>b * Power (b, e </a:t>
            </a:r>
            <a:r>
              <a:rPr lang="en-US" sz="2000" b="1" dirty="0">
                <a:solidFill>
                  <a:srgbClr val="006600"/>
                </a:solidFill>
              </a:rPr>
              <a:t>– 1)</a:t>
            </a:r>
            <a:r>
              <a:rPr lang="en-US" b="1" dirty="0" smtClean="0">
                <a:solidFill>
                  <a:srgbClr val="006600"/>
                </a:solidFill>
              </a:rPr>
              <a:t>   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dirty="0"/>
              <a:t>Base Case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Power(b, 0) = 1</a:t>
            </a:r>
          </a:p>
          <a:p>
            <a:pPr marL="0" indent="0">
              <a:buNone/>
            </a:pPr>
            <a:endParaRPr lang="en-US" b="1" dirty="0" smtClean="0">
              <a:solidFill>
                <a:srgbClr val="006600"/>
              </a:solidFill>
            </a:endParaRPr>
          </a:p>
          <a:p>
            <a:r>
              <a:rPr lang="en-US" sz="2400" dirty="0" smtClean="0"/>
              <a:t>Initial Method Call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6600"/>
                </a:solidFill>
              </a:rPr>
              <a:t>Power(b, e);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29886" y="3099571"/>
            <a:ext cx="5511085" cy="17543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Power(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b,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e)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== 0 )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1;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 * Power(b, e-1);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2147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89544"/>
            <a:ext cx="7675809" cy="809491"/>
          </a:xfrm>
        </p:spPr>
        <p:txBody>
          <a:bodyPr>
            <a:normAutofit/>
          </a:bodyPr>
          <a:lstStyle/>
          <a:p>
            <a:r>
              <a:rPr lang="en-US" sz="3600" dirty="0"/>
              <a:t>Power Function</a:t>
            </a:r>
            <a:r>
              <a:rPr lang="en-US" sz="3600" dirty="0" smtClean="0"/>
              <a:t>– </a:t>
            </a:r>
            <a:r>
              <a:rPr lang="en-US" sz="3600" b="1" dirty="0" smtClean="0">
                <a:solidFill>
                  <a:srgbClr val="006600"/>
                </a:solidFill>
              </a:rPr>
              <a:t>Code Tracing   </a:t>
            </a:r>
            <a:r>
              <a:rPr lang="en-US" sz="2000" b="1" dirty="0" smtClean="0">
                <a:solidFill>
                  <a:srgbClr val="0000FF"/>
                </a:solidFill>
              </a:rPr>
              <a:t>Power(2, 5)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65162" y="1939282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Power(2,5)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794716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61386" y="1939282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2*Power(2,4)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919730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86400" y="1939282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2*Power(2,3)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7044744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11414" y="1936383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2*Power(2,2)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5400000">
            <a:off x="8084391" y="255468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11414" y="2868487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2*Power(2,1)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5400000">
            <a:off x="8084391" y="3499665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11414" y="3825704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2*Power(2,0)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8084391" y="4444003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11414" y="4763077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" name="Curved Right Arrow 20"/>
          <p:cNvSpPr/>
          <p:nvPr/>
        </p:nvSpPr>
        <p:spPr>
          <a:xfrm flipV="1">
            <a:off x="8049296" y="419503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11414" y="4301544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3" name="Curved Right Arrow 22"/>
          <p:cNvSpPr/>
          <p:nvPr/>
        </p:nvSpPr>
        <p:spPr>
          <a:xfrm flipV="1">
            <a:off x="8049296" y="3239902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11414" y="3346411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5" name="Curved Right Arrow 24"/>
          <p:cNvSpPr/>
          <p:nvPr/>
        </p:nvSpPr>
        <p:spPr>
          <a:xfrm flipV="1">
            <a:off x="8049296" y="229783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11414" y="240434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4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 rot="16200000" flipV="1">
            <a:off x="7165806" y="1979180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6259" y="2382543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9" name="Curved Right Arrow 28"/>
          <p:cNvSpPr/>
          <p:nvPr/>
        </p:nvSpPr>
        <p:spPr>
          <a:xfrm rot="16200000" flipV="1">
            <a:off x="5037904" y="200369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68357" y="2407054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Curved Right Arrow 30"/>
          <p:cNvSpPr/>
          <p:nvPr/>
        </p:nvSpPr>
        <p:spPr>
          <a:xfrm rot="16200000" flipV="1">
            <a:off x="2910002" y="200098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92825" y="2404348"/>
            <a:ext cx="53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29853" y="5075952"/>
            <a:ext cx="3109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Result = 32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771" y="2867715"/>
            <a:ext cx="5600245" cy="18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31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Power function i.e. b</a:t>
            </a:r>
            <a:r>
              <a:rPr lang="en-US" b="1" baseline="30000" dirty="0" smtClean="0">
                <a:solidFill>
                  <a:srgbClr val="006600"/>
                </a:solidFill>
              </a:rPr>
              <a:t>e</a:t>
            </a:r>
            <a:r>
              <a:rPr lang="en-US" b="1" dirty="0" smtClean="0">
                <a:solidFill>
                  <a:srgbClr val="006600"/>
                </a:solidFill>
              </a:rPr>
              <a:t/>
            </a:r>
            <a:br>
              <a:rPr lang="en-US" b="1" dirty="0" smtClean="0">
                <a:solidFill>
                  <a:srgbClr val="006600"/>
                </a:solidFill>
              </a:rPr>
            </a:br>
            <a:r>
              <a:rPr lang="en-US" sz="2800" b="1" dirty="0" smtClean="0">
                <a:solidFill>
                  <a:srgbClr val="006600"/>
                </a:solidFill>
              </a:rPr>
              <a:t>Fast Exponentiation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30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Fast Exponentiation-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 “</a:t>
            </a:r>
            <a:r>
              <a:rPr lang="en-US" b="1" dirty="0" smtClean="0">
                <a:solidFill>
                  <a:srgbClr val="006600"/>
                </a:solidFill>
              </a:rPr>
              <a:t>b”</a:t>
            </a:r>
          </a:p>
          <a:p>
            <a:r>
              <a:rPr lang="en-US" dirty="0" smtClean="0"/>
              <a:t>Exponent </a:t>
            </a:r>
            <a:r>
              <a:rPr lang="en-US" b="1" dirty="0" smtClean="0">
                <a:solidFill>
                  <a:srgbClr val="006600"/>
                </a:solidFill>
              </a:rPr>
              <a:t>“e”</a:t>
            </a:r>
          </a:p>
          <a:p>
            <a:pPr lvl="1"/>
            <a:r>
              <a:rPr lang="en-US" dirty="0"/>
              <a:t>Exponent is always non-negative</a:t>
            </a:r>
          </a:p>
          <a:p>
            <a:r>
              <a:rPr lang="en-US" dirty="0" smtClean="0"/>
              <a:t>Calculate </a:t>
            </a:r>
            <a:r>
              <a:rPr lang="en-US" b="1" dirty="0" smtClean="0">
                <a:solidFill>
                  <a:srgbClr val="006600"/>
                </a:solidFill>
              </a:rPr>
              <a:t>“b</a:t>
            </a:r>
            <a:r>
              <a:rPr lang="en-US" b="1" baseline="30000" dirty="0" smtClean="0">
                <a:solidFill>
                  <a:srgbClr val="006600"/>
                </a:solidFill>
              </a:rPr>
              <a:t>e</a:t>
            </a:r>
            <a:r>
              <a:rPr lang="en-US" b="1" dirty="0" smtClean="0">
                <a:solidFill>
                  <a:srgbClr val="006600"/>
                </a:solidFill>
              </a:rPr>
              <a:t>”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b</a:t>
            </a:r>
            <a:r>
              <a:rPr lang="en-US" b="1" baseline="30000" dirty="0" smtClean="0">
                <a:solidFill>
                  <a:srgbClr val="006600"/>
                </a:solidFill>
              </a:rPr>
              <a:t>e</a:t>
            </a:r>
            <a:r>
              <a:rPr lang="en-US" b="1" dirty="0" smtClean="0">
                <a:solidFill>
                  <a:srgbClr val="006600"/>
                </a:solidFill>
              </a:rPr>
              <a:t> = b * b</a:t>
            </a:r>
            <a:r>
              <a:rPr lang="en-US" b="1" baseline="30000" dirty="0" smtClean="0">
                <a:solidFill>
                  <a:srgbClr val="006600"/>
                </a:solidFill>
              </a:rPr>
              <a:t>e-1</a:t>
            </a:r>
            <a:r>
              <a:rPr lang="en-US" b="1" dirty="0" smtClean="0">
                <a:solidFill>
                  <a:srgbClr val="006600"/>
                </a:solidFill>
              </a:rPr>
              <a:t>             (Slow)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# of multiplications required </a:t>
            </a:r>
            <a:r>
              <a:rPr lang="en-US" b="1" dirty="0" smtClean="0">
                <a:solidFill>
                  <a:srgbClr val="0000FF"/>
                </a:solidFill>
              </a:rPr>
              <a:t>(e-1)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b</a:t>
            </a:r>
            <a:r>
              <a:rPr lang="en-US" b="1" baseline="30000" dirty="0" smtClean="0">
                <a:solidFill>
                  <a:srgbClr val="006600"/>
                </a:solidFill>
              </a:rPr>
              <a:t>e</a:t>
            </a:r>
            <a:r>
              <a:rPr lang="en-US" b="1" dirty="0" smtClean="0">
                <a:solidFill>
                  <a:srgbClr val="006600"/>
                </a:solidFill>
              </a:rPr>
              <a:t> = b</a:t>
            </a:r>
            <a:r>
              <a:rPr lang="en-US" b="1" baseline="30000" dirty="0" smtClean="0">
                <a:solidFill>
                  <a:srgbClr val="006600"/>
                </a:solidFill>
              </a:rPr>
              <a:t>e/2</a:t>
            </a:r>
            <a:r>
              <a:rPr lang="en-US" b="1" dirty="0" smtClean="0">
                <a:solidFill>
                  <a:srgbClr val="006600"/>
                </a:solidFill>
              </a:rPr>
              <a:t> * b</a:t>
            </a:r>
            <a:r>
              <a:rPr lang="en-US" b="1" baseline="30000" dirty="0" smtClean="0">
                <a:solidFill>
                  <a:srgbClr val="006600"/>
                </a:solidFill>
              </a:rPr>
              <a:t>e/2</a:t>
            </a:r>
            <a:r>
              <a:rPr lang="en-US" b="1" dirty="0" smtClean="0">
                <a:solidFill>
                  <a:srgbClr val="006600"/>
                </a:solidFill>
              </a:rPr>
              <a:t>        (Fast)</a:t>
            </a:r>
          </a:p>
          <a:p>
            <a:pPr lvl="2"/>
            <a:r>
              <a:rPr lang="en-US" b="1" dirty="0">
                <a:solidFill>
                  <a:srgbClr val="006600"/>
                </a:solidFill>
              </a:rPr>
              <a:t># of multiplications required </a:t>
            </a:r>
            <a:r>
              <a:rPr lang="en-US" b="1" dirty="0" smtClean="0">
                <a:solidFill>
                  <a:srgbClr val="0000FF"/>
                </a:solidFill>
              </a:rPr>
              <a:t>(log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 e)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7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Fast Exponentiation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900" dirty="0"/>
              <a:t>Remembering the laws of exponents</a:t>
            </a:r>
          </a:p>
          <a:p>
            <a:pPr lvl="1"/>
            <a:r>
              <a:rPr lang="en-US" sz="2500" dirty="0"/>
              <a:t>2</a:t>
            </a:r>
            <a:r>
              <a:rPr lang="en-US" sz="2500" baseline="30000" dirty="0"/>
              <a:t>8</a:t>
            </a:r>
            <a:r>
              <a:rPr lang="en-US" sz="2500" dirty="0"/>
              <a:t> = </a:t>
            </a:r>
            <a:r>
              <a:rPr lang="en-US" sz="2500" dirty="0" smtClean="0"/>
              <a:t>2</a:t>
            </a:r>
            <a:r>
              <a:rPr lang="en-US" sz="2500" baseline="30000" dirty="0" smtClean="0"/>
              <a:t>4</a:t>
            </a:r>
            <a:r>
              <a:rPr lang="en-US" sz="2500" dirty="0" smtClean="0"/>
              <a:t>*2</a:t>
            </a:r>
            <a:r>
              <a:rPr lang="en-US" sz="2500" baseline="30000" dirty="0" smtClean="0"/>
              <a:t>4</a:t>
            </a:r>
          </a:p>
          <a:p>
            <a:pPr lvl="1"/>
            <a:r>
              <a:rPr lang="en-US" sz="2400" b="1" u="sng" dirty="0"/>
              <a:t>we can calculate 2</a:t>
            </a:r>
            <a:r>
              <a:rPr lang="en-US" sz="2400" b="1" u="sng" baseline="30000" dirty="0"/>
              <a:t>8</a:t>
            </a:r>
            <a:r>
              <a:rPr lang="en-US" sz="2400" b="1" u="sng" dirty="0"/>
              <a:t> with one multiplication</a:t>
            </a:r>
          </a:p>
          <a:p>
            <a:r>
              <a:rPr lang="en-US" sz="2900" dirty="0" smtClean="0"/>
              <a:t>What </a:t>
            </a:r>
            <a:r>
              <a:rPr lang="en-US" sz="2900" dirty="0"/>
              <a:t>is 2</a:t>
            </a:r>
            <a:r>
              <a:rPr lang="en-US" sz="2900" baseline="30000" dirty="0"/>
              <a:t>4</a:t>
            </a:r>
            <a:r>
              <a:rPr lang="en-US" sz="2900" dirty="0"/>
              <a:t>?</a:t>
            </a:r>
          </a:p>
          <a:p>
            <a:pPr lvl="1"/>
            <a:r>
              <a:rPr lang="en-US" sz="2600" dirty="0"/>
              <a:t>2</a:t>
            </a:r>
            <a:r>
              <a:rPr lang="en-US" sz="2600" baseline="30000" dirty="0"/>
              <a:t>4</a:t>
            </a:r>
            <a:r>
              <a:rPr lang="en-US" sz="2600" dirty="0"/>
              <a:t> = 2</a:t>
            </a:r>
            <a:r>
              <a:rPr lang="en-US" sz="2600" baseline="30000" dirty="0"/>
              <a:t>2</a:t>
            </a:r>
            <a:r>
              <a:rPr lang="en-US" sz="2600" dirty="0"/>
              <a:t>*2</a:t>
            </a:r>
            <a:r>
              <a:rPr lang="en-US" sz="2600" baseline="30000" dirty="0"/>
              <a:t>2</a:t>
            </a:r>
          </a:p>
          <a:p>
            <a:pPr lvl="1"/>
            <a:r>
              <a:rPr lang="en-US" sz="2600" dirty="0" smtClean="0"/>
              <a:t>2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</a:t>
            </a:r>
            <a:r>
              <a:rPr lang="en-US" sz="2600" dirty="0"/>
              <a:t>= </a:t>
            </a:r>
            <a:r>
              <a:rPr lang="en-US" sz="2600" dirty="0" smtClean="0"/>
              <a:t>2</a:t>
            </a:r>
            <a:r>
              <a:rPr lang="en-US" sz="2600" baseline="30000" dirty="0" smtClean="0"/>
              <a:t>1</a:t>
            </a:r>
            <a:r>
              <a:rPr lang="en-US" sz="2600" dirty="0" smtClean="0"/>
              <a:t>*2</a:t>
            </a:r>
            <a:r>
              <a:rPr lang="en-US" sz="2600" baseline="30000" dirty="0" smtClean="0"/>
              <a:t>1</a:t>
            </a:r>
            <a:endParaRPr lang="en-US" sz="2600" baseline="30000" dirty="0"/>
          </a:p>
          <a:p>
            <a:r>
              <a:rPr lang="en-US" sz="2900" dirty="0" smtClean="0"/>
              <a:t>So </a:t>
            </a:r>
            <a:r>
              <a:rPr lang="en-US" sz="2900" dirty="0"/>
              <a:t>we’ve calculated 2</a:t>
            </a:r>
            <a:r>
              <a:rPr lang="en-US" sz="2900" baseline="30000" dirty="0"/>
              <a:t>8</a:t>
            </a:r>
            <a:r>
              <a:rPr lang="en-US" sz="2900" dirty="0"/>
              <a:t> using </a:t>
            </a:r>
            <a:r>
              <a:rPr lang="en-US" sz="2900" u="sng" dirty="0"/>
              <a:t>only </a:t>
            </a:r>
            <a:r>
              <a:rPr lang="en-US" sz="2900" b="1" u="sng" dirty="0">
                <a:solidFill>
                  <a:srgbClr val="006600"/>
                </a:solidFill>
              </a:rPr>
              <a:t>three multiplications</a:t>
            </a:r>
          </a:p>
          <a:p>
            <a:pPr lvl="1"/>
            <a:r>
              <a:rPr lang="en-US" sz="2600" u="sng" dirty="0" smtClean="0"/>
              <a:t>Previously it was 2*2*2*2*2*2*2*2</a:t>
            </a:r>
          </a:p>
          <a:p>
            <a:pPr lvl="1"/>
            <a:r>
              <a:rPr lang="en-US" sz="2600" u="sng" dirty="0" smtClean="0"/>
              <a:t>Needs </a:t>
            </a:r>
            <a:r>
              <a:rPr lang="en-US" sz="2600" b="1" u="sng" dirty="0" smtClean="0">
                <a:solidFill>
                  <a:srgbClr val="006600"/>
                </a:solidFill>
              </a:rPr>
              <a:t>7 </a:t>
            </a:r>
            <a:r>
              <a:rPr lang="en-US" sz="2600" b="1" u="sng" dirty="0">
                <a:solidFill>
                  <a:srgbClr val="006600"/>
                </a:solidFill>
              </a:rPr>
              <a:t>multiplications</a:t>
            </a:r>
          </a:p>
          <a:p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7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Fast </a:t>
            </a:r>
            <a:r>
              <a:rPr lang="en-US" sz="3600" dirty="0" smtClean="0"/>
              <a:t>Exponentiation – </a:t>
            </a:r>
            <a:r>
              <a:rPr lang="en-US" sz="3600" b="1" dirty="0">
                <a:solidFill>
                  <a:srgbClr val="006600"/>
                </a:solidFill>
              </a:rPr>
              <a:t>Generic Formula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4" y="2156535"/>
            <a:ext cx="3310354" cy="4020428"/>
          </a:xfrm>
        </p:spPr>
        <p:txBody>
          <a:bodyPr>
            <a:norm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8</a:t>
            </a:r>
          </a:p>
          <a:p>
            <a:pPr lvl="1"/>
            <a:r>
              <a:rPr lang="en-US" dirty="0"/>
              <a:t>= 2</a:t>
            </a:r>
            <a:r>
              <a:rPr lang="en-US" baseline="30000" dirty="0"/>
              <a:t>4</a:t>
            </a:r>
            <a:r>
              <a:rPr lang="en-US" dirty="0"/>
              <a:t>*2</a:t>
            </a:r>
            <a:r>
              <a:rPr lang="en-US" baseline="30000" dirty="0"/>
              <a:t>4</a:t>
            </a:r>
            <a:endParaRPr lang="en-US" dirty="0"/>
          </a:p>
          <a:p>
            <a:r>
              <a:rPr lang="en-US" dirty="0"/>
              <a:t>2</a:t>
            </a:r>
            <a:r>
              <a:rPr lang="en-US" baseline="30000" dirty="0"/>
              <a:t>4</a:t>
            </a:r>
          </a:p>
          <a:p>
            <a:pPr lvl="1"/>
            <a:r>
              <a:rPr lang="en-US" dirty="0"/>
              <a:t>= 2</a:t>
            </a:r>
            <a:r>
              <a:rPr lang="en-US" baseline="30000" dirty="0"/>
              <a:t>2</a:t>
            </a:r>
            <a:r>
              <a:rPr lang="en-US" dirty="0"/>
              <a:t>*2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2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= 2</a:t>
            </a:r>
            <a:r>
              <a:rPr lang="en-US" baseline="30000" dirty="0"/>
              <a:t>1</a:t>
            </a:r>
            <a:r>
              <a:rPr lang="en-US" dirty="0"/>
              <a:t>*2</a:t>
            </a:r>
            <a:r>
              <a:rPr lang="en-US" baseline="30000" dirty="0"/>
              <a:t>1</a:t>
            </a:r>
            <a:endParaRPr lang="en-US" dirty="0"/>
          </a:p>
          <a:p>
            <a:r>
              <a:rPr lang="en-US" dirty="0" smtClean="0"/>
              <a:t>2</a:t>
            </a:r>
            <a:r>
              <a:rPr lang="en-US" baseline="30000" dirty="0" smtClean="0"/>
              <a:t>9</a:t>
            </a:r>
            <a:r>
              <a:rPr lang="en-US" dirty="0"/>
              <a:t>= </a:t>
            </a:r>
            <a:r>
              <a:rPr lang="en-US" dirty="0" smtClean="0"/>
              <a:t>2</a:t>
            </a:r>
            <a:r>
              <a:rPr lang="en-US" baseline="30000" dirty="0" smtClean="0"/>
              <a:t>8</a:t>
            </a:r>
            <a:r>
              <a:rPr lang="en-US" dirty="0" smtClean="0"/>
              <a:t>*2</a:t>
            </a:r>
            <a:r>
              <a:rPr lang="en-US" baseline="30000" dirty="0" smtClean="0"/>
              <a:t>1</a:t>
            </a:r>
            <a:endParaRPr lang="en-US" dirty="0"/>
          </a:p>
          <a:p>
            <a:pPr lvl="1"/>
            <a:r>
              <a:rPr lang="en-US" dirty="0"/>
              <a:t>= </a:t>
            </a:r>
            <a:r>
              <a:rPr lang="en-US" dirty="0" smtClean="0"/>
              <a:t>2</a:t>
            </a:r>
            <a:r>
              <a:rPr lang="en-US" baseline="30000" dirty="0" smtClean="0"/>
              <a:t>4</a:t>
            </a:r>
            <a:r>
              <a:rPr lang="en-US" dirty="0" smtClean="0"/>
              <a:t>*</a:t>
            </a:r>
            <a:r>
              <a:rPr lang="en-US" dirty="0"/>
              <a:t>2</a:t>
            </a:r>
            <a:r>
              <a:rPr lang="en-US" baseline="30000" dirty="0"/>
              <a:t>4</a:t>
            </a:r>
            <a:r>
              <a:rPr lang="en-US" dirty="0"/>
              <a:t>*</a:t>
            </a:r>
            <a:r>
              <a:rPr lang="en-US" dirty="0" smtClean="0"/>
              <a:t>2</a:t>
            </a:r>
            <a:r>
              <a:rPr lang="en-US" baseline="30000" dirty="0" smtClean="0"/>
              <a:t>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518" y="2156535"/>
            <a:ext cx="400046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So, for any value base “a” and exponent “n”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a</a:t>
            </a:r>
            <a:r>
              <a:rPr lang="en-US" baseline="30000" dirty="0" smtClean="0">
                <a:solidFill>
                  <a:srgbClr val="006600"/>
                </a:solidFill>
              </a:rPr>
              <a:t>n</a:t>
            </a:r>
            <a:r>
              <a:rPr lang="en-US" dirty="0" smtClean="0">
                <a:solidFill>
                  <a:srgbClr val="006600"/>
                </a:solidFill>
              </a:rPr>
              <a:t> = a</a:t>
            </a:r>
            <a:r>
              <a:rPr lang="en-US" baseline="30000" dirty="0" smtClean="0">
                <a:solidFill>
                  <a:srgbClr val="006600"/>
                </a:solidFill>
              </a:rPr>
              <a:t>n/2</a:t>
            </a:r>
            <a:r>
              <a:rPr lang="en-US" dirty="0" smtClean="0">
                <a:solidFill>
                  <a:srgbClr val="006600"/>
                </a:solidFill>
              </a:rPr>
              <a:t> * a</a:t>
            </a:r>
            <a:r>
              <a:rPr lang="en-US" baseline="30000" dirty="0" smtClean="0">
                <a:solidFill>
                  <a:srgbClr val="006600"/>
                </a:solidFill>
              </a:rPr>
              <a:t>n/2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/>
          </p:nvPr>
        </p:nvGraphicFramePr>
        <p:xfrm>
          <a:off x="4392771" y="4448961"/>
          <a:ext cx="4648200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3" imgW="2019240" imgH="482400" progId="">
                  <p:embed/>
                </p:oleObj>
              </mc:Choice>
              <mc:Fallback>
                <p:oleObj name="Equation" r:id="rId3" imgW="2019240" imgH="4824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2771" y="4448961"/>
                        <a:ext cx="4648200" cy="1111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748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</a:t>
            </a:r>
            <a:r>
              <a:rPr lang="en-US" dirty="0" smtClean="0"/>
              <a:t>Exponentiation – </a:t>
            </a:r>
            <a:r>
              <a:rPr lang="en-US" b="1" dirty="0" smtClean="0">
                <a:solidFill>
                  <a:srgbClr val="006600"/>
                </a:solidFill>
              </a:rPr>
              <a:t>Base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469744" cy="4020428"/>
          </a:xfrm>
        </p:spPr>
        <p:txBody>
          <a:bodyPr>
            <a:normAutofit/>
          </a:bodyPr>
          <a:lstStyle/>
          <a:p>
            <a:r>
              <a:rPr lang="en-US" dirty="0"/>
              <a:t>For any base with exponent “0”, the result will be 1 (one)</a:t>
            </a:r>
          </a:p>
          <a:p>
            <a:pPr lvl="1"/>
            <a:r>
              <a:rPr lang="en-US" dirty="0"/>
              <a:t>Exponent = 0, </a:t>
            </a:r>
            <a:r>
              <a:rPr lang="en-US" dirty="0">
                <a:solidFill>
                  <a:srgbClr val="0000FF"/>
                </a:solidFill>
              </a:rPr>
              <a:t>return </a:t>
            </a:r>
            <a:r>
              <a:rPr lang="en-US" dirty="0" smtClean="0">
                <a:solidFill>
                  <a:srgbClr val="0000FF"/>
                </a:solidFill>
              </a:rPr>
              <a:t>1</a:t>
            </a:r>
          </a:p>
          <a:p>
            <a:pPr marL="457200" lvl="1" indent="0" algn="ctr">
              <a:buNone/>
            </a:pPr>
            <a:r>
              <a:rPr lang="en-US" b="1" dirty="0" smtClean="0">
                <a:solidFill>
                  <a:srgbClr val="006600"/>
                </a:solidFill>
              </a:rPr>
              <a:t>OR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dirty="0" smtClean="0"/>
              <a:t>For any base with exponent “1”, the result will be </a:t>
            </a:r>
            <a:r>
              <a:rPr lang="en-US" smtClean="0"/>
              <a:t>the base</a:t>
            </a:r>
            <a:endParaRPr lang="en-US" dirty="0" smtClean="0"/>
          </a:p>
          <a:p>
            <a:pPr lvl="1"/>
            <a:r>
              <a:rPr lang="en-US" dirty="0" smtClean="0"/>
              <a:t>Exponent = 1, </a:t>
            </a:r>
            <a:r>
              <a:rPr lang="en-US" dirty="0" smtClean="0">
                <a:solidFill>
                  <a:srgbClr val="0000FF"/>
                </a:solidFill>
              </a:rPr>
              <a:t>return base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5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244822"/>
            <a:ext cx="7675809" cy="428704"/>
          </a:xfrm>
        </p:spPr>
        <p:txBody>
          <a:bodyPr>
            <a:normAutofit fontScale="90000"/>
          </a:bodyPr>
          <a:lstStyle/>
          <a:p>
            <a:r>
              <a:rPr lang="en-US" dirty="0"/>
              <a:t>Power Function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3061" y="1673526"/>
            <a:ext cx="4790939" cy="1323822"/>
          </a:xfrm>
        </p:spPr>
        <p:txBody>
          <a:bodyPr>
            <a:normAutofit lnSpcReduction="10000"/>
          </a:bodyPr>
          <a:lstStyle/>
          <a:p>
            <a:r>
              <a:rPr lang="en-US" sz="3500" dirty="0" smtClean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100" b="1" dirty="0" err="1">
                <a:solidFill>
                  <a:srgbClr val="006600"/>
                </a:solidFill>
              </a:rPr>
              <a:t>powerF</a:t>
            </a:r>
            <a:r>
              <a:rPr lang="en-US" sz="2100" b="1" dirty="0">
                <a:solidFill>
                  <a:srgbClr val="006600"/>
                </a:solidFill>
              </a:rPr>
              <a:t>(b, e) = </a:t>
            </a:r>
            <a:r>
              <a:rPr lang="en-US" sz="2100" b="1" dirty="0" err="1">
                <a:solidFill>
                  <a:srgbClr val="006600"/>
                </a:solidFill>
              </a:rPr>
              <a:t>powerF</a:t>
            </a:r>
            <a:r>
              <a:rPr lang="en-US" sz="2100" b="1" dirty="0">
                <a:solidFill>
                  <a:srgbClr val="006600"/>
                </a:solidFill>
              </a:rPr>
              <a:t> (b*b, e/2)    </a:t>
            </a:r>
            <a:r>
              <a:rPr lang="en-US" sz="2100" b="1" dirty="0">
                <a:solidFill>
                  <a:srgbClr val="0000FF"/>
                </a:solidFill>
              </a:rPr>
              <a:t>(even)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100" b="1" dirty="0" err="1" smtClean="0">
                <a:solidFill>
                  <a:srgbClr val="006600"/>
                </a:solidFill>
              </a:rPr>
              <a:t>powerF</a:t>
            </a:r>
            <a:r>
              <a:rPr lang="en-US" sz="2100" b="1" dirty="0" smtClean="0">
                <a:solidFill>
                  <a:srgbClr val="006600"/>
                </a:solidFill>
              </a:rPr>
              <a:t>(b, e) </a:t>
            </a:r>
            <a:r>
              <a:rPr lang="en-US" sz="2100" b="1" dirty="0">
                <a:solidFill>
                  <a:srgbClr val="006600"/>
                </a:solidFill>
              </a:rPr>
              <a:t>= </a:t>
            </a:r>
            <a:r>
              <a:rPr lang="en-US" sz="2100" b="1" dirty="0" smtClean="0">
                <a:solidFill>
                  <a:srgbClr val="006600"/>
                </a:solidFill>
              </a:rPr>
              <a:t>b * Power (b, e </a:t>
            </a:r>
            <a:r>
              <a:rPr lang="en-US" sz="2100" b="1" dirty="0">
                <a:solidFill>
                  <a:srgbClr val="006600"/>
                </a:solidFill>
              </a:rPr>
              <a:t>– 1</a:t>
            </a:r>
            <a:r>
              <a:rPr lang="en-US" sz="2100" b="1" dirty="0" smtClean="0">
                <a:solidFill>
                  <a:srgbClr val="006600"/>
                </a:solidFill>
              </a:rPr>
              <a:t>)  </a:t>
            </a:r>
            <a:r>
              <a:rPr lang="en-US" sz="2100" b="1" dirty="0" smtClean="0">
                <a:solidFill>
                  <a:srgbClr val="0000FF"/>
                </a:solidFill>
              </a:rPr>
              <a:t>(odd)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61386" y="2978800"/>
            <a:ext cx="5731588" cy="286232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static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powerF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b,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e)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== 0)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1;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 if (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== 1)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 if (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 % 2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== 0)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powerF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 b * b, e / 2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b*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powerF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(b, e - 1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    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365162" y="2889362"/>
            <a:ext cx="2153197" cy="13052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Base Case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err="1" smtClean="0">
                <a:solidFill>
                  <a:srgbClr val="006600"/>
                </a:solidFill>
              </a:rPr>
              <a:t>powerF</a:t>
            </a:r>
            <a:r>
              <a:rPr lang="en-US" sz="2000" b="1" dirty="0" smtClean="0">
                <a:solidFill>
                  <a:srgbClr val="006600"/>
                </a:solidFill>
              </a:rPr>
              <a:t>(b, 0) = 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err="1" smtClean="0">
                <a:solidFill>
                  <a:srgbClr val="006600"/>
                </a:solidFill>
              </a:rPr>
              <a:t>powerF</a:t>
            </a:r>
            <a:r>
              <a:rPr lang="en-US" sz="2000" b="1" dirty="0" smtClean="0">
                <a:solidFill>
                  <a:srgbClr val="006600"/>
                </a:solidFill>
              </a:rPr>
              <a:t>(b,1) = b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b="1" dirty="0" smtClean="0">
              <a:solidFill>
                <a:srgbClr val="0066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365162" y="1774324"/>
            <a:ext cx="2297055" cy="110288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/>
              <a:t>Initial Call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 err="1" smtClean="0">
                <a:solidFill>
                  <a:srgbClr val="006600"/>
                </a:solidFill>
              </a:rPr>
              <a:t>powerF</a:t>
            </a:r>
            <a:r>
              <a:rPr lang="en-US" b="1" dirty="0" smtClean="0">
                <a:solidFill>
                  <a:srgbClr val="006600"/>
                </a:solidFill>
              </a:rPr>
              <a:t>(b, e);</a:t>
            </a:r>
          </a:p>
        </p:txBody>
      </p:sp>
    </p:spTree>
    <p:extLst>
      <p:ext uri="{BB962C8B-B14F-4D97-AF65-F5344CB8AC3E}">
        <p14:creationId xmlns:p14="http://schemas.microsoft.com/office/powerpoint/2010/main" val="308184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Recursion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2800" smtClean="0"/>
              <a:t>With “Numeric” </a:t>
            </a:r>
            <a:r>
              <a:rPr lang="en-US" sz="2800" dirty="0" smtClean="0"/>
              <a:t>values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76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89544"/>
            <a:ext cx="7675809" cy="809491"/>
          </a:xfrm>
        </p:spPr>
        <p:txBody>
          <a:bodyPr>
            <a:normAutofit/>
          </a:bodyPr>
          <a:lstStyle/>
          <a:p>
            <a:r>
              <a:rPr lang="en-US" sz="3600" dirty="0"/>
              <a:t>Power Function</a:t>
            </a:r>
            <a:r>
              <a:rPr lang="en-US" sz="3600" dirty="0" smtClean="0"/>
              <a:t>– </a:t>
            </a:r>
            <a:r>
              <a:rPr lang="en-US" sz="3600" b="1" dirty="0" smtClean="0">
                <a:solidFill>
                  <a:srgbClr val="006600"/>
                </a:solidFill>
              </a:rPr>
              <a:t>Code Tracing   </a:t>
            </a:r>
            <a:r>
              <a:rPr lang="en-US" sz="2000" b="1" dirty="0" err="1" smtClean="0">
                <a:solidFill>
                  <a:srgbClr val="0000FF"/>
                </a:solidFill>
              </a:rPr>
              <a:t>powerF</a:t>
            </a:r>
            <a:r>
              <a:rPr lang="en-US" sz="2000" b="1" dirty="0" smtClean="0">
                <a:solidFill>
                  <a:srgbClr val="0000FF"/>
                </a:solidFill>
              </a:rPr>
              <a:t>(2, </a:t>
            </a:r>
            <a:r>
              <a:rPr lang="en-US" sz="2000" b="1" dirty="0">
                <a:solidFill>
                  <a:srgbClr val="0000FF"/>
                </a:solidFill>
              </a:rPr>
              <a:t>9</a:t>
            </a:r>
            <a:r>
              <a:rPr lang="en-US" sz="2000" b="1" dirty="0" smtClean="0">
                <a:solidFill>
                  <a:srgbClr val="0000FF"/>
                </a:solidFill>
              </a:rPr>
              <a:t>)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437081" y="2487867"/>
            <a:ext cx="1706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Result = 512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51407" y="5485979"/>
            <a:ext cx="1429554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b="1" dirty="0" smtClean="0">
              <a:solidFill>
                <a:srgbClr val="0000FF"/>
              </a:solidFill>
            </a:endParaRPr>
          </a:p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powerF</a:t>
            </a:r>
            <a:r>
              <a:rPr lang="en-US" b="1" dirty="0" smtClean="0">
                <a:solidFill>
                  <a:srgbClr val="0000FF"/>
                </a:solidFill>
              </a:rPr>
              <a:t>(2</a:t>
            </a:r>
            <a:r>
              <a:rPr lang="en-US" b="1" dirty="0">
                <a:solidFill>
                  <a:srgbClr val="0000FF"/>
                </a:solidFill>
              </a:rPr>
              <a:t>, 9)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2806719" y="564488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347631" y="5485979"/>
            <a:ext cx="1532586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 *</a:t>
            </a:r>
          </a:p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powerF</a:t>
            </a:r>
            <a:r>
              <a:rPr lang="en-US" b="1" dirty="0" smtClean="0">
                <a:solidFill>
                  <a:srgbClr val="0000FF"/>
                </a:solidFill>
              </a:rPr>
              <a:t>(2</a:t>
            </a:r>
            <a:r>
              <a:rPr lang="en-US" b="1" dirty="0">
                <a:solidFill>
                  <a:srgbClr val="0000FF"/>
                </a:solidFill>
              </a:rPr>
              <a:t>, </a:t>
            </a:r>
            <a:r>
              <a:rPr lang="en-US" b="1" dirty="0" smtClean="0">
                <a:solidFill>
                  <a:srgbClr val="0000FF"/>
                </a:solidFill>
              </a:rPr>
              <a:t>8)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4931733" y="564488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472645" y="5485979"/>
            <a:ext cx="1532586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powerF</a:t>
            </a:r>
            <a:endParaRPr lang="en-US" b="1" dirty="0">
              <a:solidFill>
                <a:srgbClr val="0000FF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(4 , 4)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0" name="Right Arrow 39"/>
          <p:cNvSpPr/>
          <p:nvPr/>
        </p:nvSpPr>
        <p:spPr>
          <a:xfrm>
            <a:off x="7046680" y="5667746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597659" y="5483080"/>
            <a:ext cx="1532586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000FF"/>
                </a:solidFill>
              </a:rPr>
              <a:t>powerF</a:t>
            </a:r>
            <a:endParaRPr lang="en-US" b="1" dirty="0">
              <a:solidFill>
                <a:srgbClr val="0000FF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(16 </a:t>
            </a:r>
            <a:r>
              <a:rPr lang="en-US" b="1" dirty="0">
                <a:solidFill>
                  <a:srgbClr val="0000FF"/>
                </a:solidFill>
              </a:rPr>
              <a:t>, </a:t>
            </a:r>
            <a:r>
              <a:rPr lang="en-US" b="1" dirty="0" smtClean="0">
                <a:solidFill>
                  <a:srgbClr val="0000FF"/>
                </a:solidFill>
              </a:rPr>
              <a:t>2)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3" name="Right Arrow 42"/>
          <p:cNvSpPr/>
          <p:nvPr/>
        </p:nvSpPr>
        <p:spPr>
          <a:xfrm rot="16200000" flipV="1">
            <a:off x="8123028" y="391179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7611414" y="3259028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256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5" name="Right Arrow 44"/>
          <p:cNvSpPr/>
          <p:nvPr/>
        </p:nvSpPr>
        <p:spPr>
          <a:xfrm rot="16200000" flipV="1">
            <a:off x="8123028" y="5165226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7611414" y="4247917"/>
            <a:ext cx="1532586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000FF"/>
                </a:solidFill>
              </a:rPr>
              <a:t>powerF</a:t>
            </a:r>
            <a:endParaRPr lang="en-US" b="1" dirty="0">
              <a:solidFill>
                <a:srgbClr val="0000FF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(256 </a:t>
            </a:r>
            <a:r>
              <a:rPr lang="en-US" b="1" dirty="0">
                <a:solidFill>
                  <a:srgbClr val="0000FF"/>
                </a:solidFill>
              </a:rPr>
              <a:t>, </a:t>
            </a:r>
            <a:r>
              <a:rPr lang="en-US" b="1" dirty="0" smtClean="0">
                <a:solidFill>
                  <a:srgbClr val="0000FF"/>
                </a:solidFill>
              </a:rPr>
              <a:t>1)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7" name="Curved Right Arrow 46"/>
          <p:cNvSpPr/>
          <p:nvPr/>
        </p:nvSpPr>
        <p:spPr>
          <a:xfrm flipH="1">
            <a:off x="8409908" y="4916258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648280" y="4997009"/>
            <a:ext cx="560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256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9" name="Curved Right Arrow 48"/>
          <p:cNvSpPr/>
          <p:nvPr/>
        </p:nvSpPr>
        <p:spPr>
          <a:xfrm flipH="1">
            <a:off x="8409908" y="365202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667483" y="3732780"/>
            <a:ext cx="540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256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52" name="Curved Right Arrow 51"/>
          <p:cNvSpPr/>
          <p:nvPr/>
        </p:nvSpPr>
        <p:spPr>
          <a:xfrm rot="5400000">
            <a:off x="7168147" y="5213228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36409" y="4945440"/>
            <a:ext cx="587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256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54" name="Curved Right Arrow 53"/>
          <p:cNvSpPr/>
          <p:nvPr/>
        </p:nvSpPr>
        <p:spPr>
          <a:xfrm rot="5400000">
            <a:off x="5040245" y="521198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934265" y="4969951"/>
            <a:ext cx="536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256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56" name="Curved Right Arrow 55"/>
          <p:cNvSpPr/>
          <p:nvPr/>
        </p:nvSpPr>
        <p:spPr>
          <a:xfrm rot="5400000">
            <a:off x="2912343" y="520927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18583" y="4967245"/>
            <a:ext cx="53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512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585548" y="2045731"/>
            <a:ext cx="5731588" cy="286232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static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powerF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b,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e)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== 0)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1;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 if (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== 1)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 if (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 % 2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== 0)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powerF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 b * b, e / 2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b*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powerF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(b, e - 1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    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203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/>
      <p:bldP spid="49" grpId="0" animBg="1"/>
      <p:bldP spid="50" grpId="0"/>
      <p:bldP spid="52" grpId="0" animBg="1"/>
      <p:bldP spid="53" grpId="0"/>
      <p:bldP spid="54" grpId="0" animBg="1"/>
      <p:bldP spid="55" grpId="0"/>
      <p:bldP spid="56" grpId="0" animBg="1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6600"/>
                </a:solidFill>
              </a:rPr>
              <a:t>Multiplying TWO numbers</a:t>
            </a:r>
            <a:br>
              <a:rPr lang="en-US" sz="4800" b="1" dirty="0" smtClean="0">
                <a:solidFill>
                  <a:srgbClr val="006600"/>
                </a:solidFill>
              </a:rPr>
            </a:br>
            <a:r>
              <a:rPr lang="en-US" sz="2400" b="1" dirty="0" smtClean="0">
                <a:solidFill>
                  <a:srgbClr val="006600"/>
                </a:solidFill>
              </a:rPr>
              <a:t>(Using addition)</a:t>
            </a:r>
            <a:endParaRPr lang="en-US" sz="2400" b="1" baseline="30000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1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numbers are </a:t>
            </a:r>
            <a:r>
              <a:rPr lang="en-US" b="1" i="1" dirty="0" smtClean="0">
                <a:solidFill>
                  <a:srgbClr val="006600"/>
                </a:solidFill>
              </a:rPr>
              <a:t>“non-negative”</a:t>
            </a:r>
          </a:p>
          <a:p>
            <a:r>
              <a:rPr lang="en-US" dirty="0" smtClean="0"/>
              <a:t>First number  </a:t>
            </a:r>
            <a:r>
              <a:rPr lang="en-US" b="1" i="1" dirty="0" smtClean="0">
                <a:solidFill>
                  <a:srgbClr val="006600"/>
                </a:solidFill>
              </a:rPr>
              <a:t>“first”</a:t>
            </a:r>
          </a:p>
          <a:p>
            <a:r>
              <a:rPr lang="en-US" dirty="0" smtClean="0"/>
              <a:t>Second number </a:t>
            </a:r>
            <a:r>
              <a:rPr lang="en-US" b="1" i="1" dirty="0" smtClean="0">
                <a:solidFill>
                  <a:srgbClr val="006600"/>
                </a:solidFill>
              </a:rPr>
              <a:t>“second”</a:t>
            </a:r>
          </a:p>
          <a:p>
            <a:r>
              <a:rPr lang="en-US" dirty="0" smtClean="0"/>
              <a:t>Calculate </a:t>
            </a:r>
            <a:r>
              <a:rPr lang="en-US" b="1" dirty="0" smtClean="0">
                <a:solidFill>
                  <a:srgbClr val="006600"/>
                </a:solidFill>
              </a:rPr>
              <a:t>“first * second” i.e. 6 * 5</a:t>
            </a:r>
          </a:p>
          <a:p>
            <a:pPr lvl="1"/>
            <a:r>
              <a:rPr lang="en-US" dirty="0"/>
              <a:t>6 * </a:t>
            </a:r>
            <a:r>
              <a:rPr lang="en-US" dirty="0" smtClean="0"/>
              <a:t>5 </a:t>
            </a:r>
            <a:r>
              <a:rPr lang="en-US" dirty="0"/>
              <a:t>= 6 + 6 + 6 + </a:t>
            </a:r>
            <a:r>
              <a:rPr lang="en-US" dirty="0" smtClean="0"/>
              <a:t>6 + 6</a:t>
            </a:r>
            <a:endParaRPr lang="en-US" dirty="0"/>
          </a:p>
          <a:p>
            <a:r>
              <a:rPr lang="en-US" dirty="0" smtClean="0"/>
              <a:t>Represent “6 * 5” as </a:t>
            </a:r>
            <a:r>
              <a:rPr lang="en-US" b="1" dirty="0" smtClean="0">
                <a:solidFill>
                  <a:srgbClr val="006600"/>
                </a:solidFill>
              </a:rPr>
              <a:t>multi (first, second)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7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Multiplication – </a:t>
            </a:r>
            <a:r>
              <a:rPr lang="en-US" b="1" dirty="0">
                <a:solidFill>
                  <a:srgbClr val="006600"/>
                </a:solidFill>
              </a:rPr>
              <a:t>Generic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4" y="2156535"/>
            <a:ext cx="3310354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Multi(6,5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= </a:t>
            </a:r>
            <a:r>
              <a:rPr lang="en-US" dirty="0" smtClean="0"/>
              <a:t>6+6+6+6+6</a:t>
            </a:r>
            <a:endParaRPr lang="en-US" dirty="0"/>
          </a:p>
          <a:p>
            <a:pPr lvl="1"/>
            <a:r>
              <a:rPr lang="en-US" dirty="0"/>
              <a:t>= </a:t>
            </a:r>
            <a:r>
              <a:rPr lang="en-US" dirty="0" smtClean="0"/>
              <a:t>6+(</a:t>
            </a:r>
            <a:r>
              <a:rPr lang="en-US" dirty="0"/>
              <a:t>6+6+6+6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= </a:t>
            </a:r>
            <a:r>
              <a:rPr lang="en-US" dirty="0" smtClean="0"/>
              <a:t>6+Multi(6,4</a:t>
            </a:r>
            <a:r>
              <a:rPr lang="en-US" dirty="0"/>
              <a:t>)</a:t>
            </a:r>
          </a:p>
          <a:p>
            <a:r>
              <a:rPr lang="en-US" dirty="0" smtClean="0"/>
              <a:t>Multi(6,4)</a:t>
            </a:r>
            <a:endParaRPr lang="en-US" dirty="0"/>
          </a:p>
          <a:p>
            <a:pPr lvl="1"/>
            <a:r>
              <a:rPr lang="en-US" dirty="0"/>
              <a:t>= </a:t>
            </a:r>
            <a:r>
              <a:rPr lang="en-US" dirty="0" smtClean="0"/>
              <a:t>6+6+6+6</a:t>
            </a:r>
            <a:endParaRPr lang="en-US" dirty="0"/>
          </a:p>
          <a:p>
            <a:pPr lvl="1"/>
            <a:r>
              <a:rPr lang="en-US" dirty="0"/>
              <a:t>= 6</a:t>
            </a:r>
            <a:r>
              <a:rPr lang="en-US" dirty="0" smtClean="0"/>
              <a:t>+(6+6+6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= </a:t>
            </a:r>
            <a:r>
              <a:rPr lang="en-US" dirty="0" smtClean="0"/>
              <a:t>6+Multi(6,3)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518" y="2156535"/>
            <a:ext cx="400046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Thus we observed</a:t>
            </a:r>
          </a:p>
          <a:p>
            <a:pPr lvl="1"/>
            <a:r>
              <a:rPr lang="en-US" sz="2100" dirty="0" smtClean="0"/>
              <a:t>Multi(6,5) </a:t>
            </a:r>
            <a:r>
              <a:rPr lang="en-US" sz="2100" dirty="0"/>
              <a:t>= </a:t>
            </a:r>
            <a:r>
              <a:rPr lang="en-US" sz="2100" dirty="0" smtClean="0"/>
              <a:t>6 + Multi(6,4)</a:t>
            </a:r>
          </a:p>
          <a:p>
            <a:pPr lvl="1"/>
            <a:r>
              <a:rPr lang="en-US" sz="2100" dirty="0" smtClean="0"/>
              <a:t>Multi(6,4) </a:t>
            </a:r>
            <a:r>
              <a:rPr lang="en-US" sz="2100" dirty="0"/>
              <a:t>= 6 + </a:t>
            </a:r>
            <a:r>
              <a:rPr lang="en-US" sz="2100" dirty="0" smtClean="0"/>
              <a:t>Multi(6,3)</a:t>
            </a:r>
            <a:endParaRPr lang="en-US" sz="2100" dirty="0"/>
          </a:p>
          <a:p>
            <a:pPr lvl="1"/>
            <a:r>
              <a:rPr lang="en-US" sz="2100" dirty="0" smtClean="0"/>
              <a:t>Multi(6,3) </a:t>
            </a:r>
            <a:r>
              <a:rPr lang="en-US" sz="2100" dirty="0"/>
              <a:t>= 6 + </a:t>
            </a:r>
            <a:r>
              <a:rPr lang="en-US" sz="2100" dirty="0" smtClean="0"/>
              <a:t>Multi(6,2)</a:t>
            </a:r>
            <a:endParaRPr lang="en-US" sz="2100" dirty="0"/>
          </a:p>
          <a:p>
            <a:pPr lvl="1"/>
            <a:endParaRPr lang="en-US" sz="2000" dirty="0"/>
          </a:p>
          <a:p>
            <a:r>
              <a:rPr lang="en-US" dirty="0" smtClean="0"/>
              <a:t>So, for any value “first” and “second”</a:t>
            </a:r>
          </a:p>
          <a:p>
            <a:r>
              <a:rPr lang="en-US" sz="2300" b="1" dirty="0" smtClean="0">
                <a:solidFill>
                  <a:srgbClr val="006600"/>
                </a:solidFill>
              </a:rPr>
              <a:t>Multi (f, s) = f + Multi (f, s-1)   </a:t>
            </a:r>
            <a:endParaRPr lang="en-US" sz="23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7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– </a:t>
            </a:r>
            <a:r>
              <a:rPr lang="en-US" b="1" dirty="0" smtClean="0">
                <a:solidFill>
                  <a:srgbClr val="006600"/>
                </a:solidFill>
              </a:rPr>
              <a:t>Base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469744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If any of the value, either “first” number or “second” number is “0”, then the result will be 0 (zero)</a:t>
            </a:r>
          </a:p>
          <a:p>
            <a:pPr lvl="1"/>
            <a:r>
              <a:rPr lang="en-US" dirty="0" smtClean="0"/>
              <a:t>multi (first, 0), return 0</a:t>
            </a:r>
          </a:p>
          <a:p>
            <a:pPr marL="457200" lvl="1" indent="0" algn="ctr">
              <a:buNone/>
            </a:pPr>
            <a:r>
              <a:rPr lang="en-US" b="1" dirty="0" smtClean="0">
                <a:solidFill>
                  <a:srgbClr val="006600"/>
                </a:solidFill>
              </a:rPr>
              <a:t>OR</a:t>
            </a:r>
            <a:endParaRPr lang="en-US" b="1" dirty="0">
              <a:solidFill>
                <a:srgbClr val="006600"/>
              </a:solidFill>
            </a:endParaRPr>
          </a:p>
          <a:p>
            <a:pPr lvl="1"/>
            <a:r>
              <a:rPr lang="en-US" dirty="0"/>
              <a:t>multi </a:t>
            </a:r>
            <a:r>
              <a:rPr lang="en-US" dirty="0" smtClean="0"/>
              <a:t>(0, second), </a:t>
            </a:r>
            <a:r>
              <a:rPr lang="en-US" dirty="0"/>
              <a:t>return 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6"/>
            <a:ext cx="3706483" cy="94897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000" b="1" dirty="0">
                <a:solidFill>
                  <a:srgbClr val="006600"/>
                </a:solidFill>
              </a:rPr>
              <a:t>Multi (</a:t>
            </a:r>
            <a:r>
              <a:rPr lang="en-US" sz="2000" b="1" dirty="0" smtClean="0">
                <a:solidFill>
                  <a:srgbClr val="006600"/>
                </a:solidFill>
              </a:rPr>
              <a:t>first, second)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000" b="1" dirty="0">
                <a:solidFill>
                  <a:srgbClr val="006600"/>
                </a:solidFill>
              </a:rPr>
              <a:t>	</a:t>
            </a:r>
            <a:r>
              <a:rPr lang="en-US" sz="2000" b="1" dirty="0" smtClean="0">
                <a:solidFill>
                  <a:srgbClr val="006600"/>
                </a:solidFill>
              </a:rPr>
              <a:t>= first </a:t>
            </a:r>
            <a:r>
              <a:rPr lang="en-US" sz="2000" b="1" dirty="0">
                <a:solidFill>
                  <a:srgbClr val="006600"/>
                </a:solidFill>
              </a:rPr>
              <a:t>+ Multi (</a:t>
            </a:r>
            <a:r>
              <a:rPr lang="en-US" sz="2000" b="1" dirty="0" smtClean="0">
                <a:solidFill>
                  <a:srgbClr val="006600"/>
                </a:solidFill>
              </a:rPr>
              <a:t>first, second </a:t>
            </a:r>
            <a:r>
              <a:rPr lang="en-US" sz="2000" b="1" dirty="0">
                <a:solidFill>
                  <a:srgbClr val="006600"/>
                </a:solidFill>
              </a:rPr>
              <a:t>– 1)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71646" y="2156535"/>
            <a:ext cx="4242007" cy="9489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Base Case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Multi(first, 0) = 0 or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Multi(0, second) = 0</a:t>
            </a:r>
          </a:p>
          <a:p>
            <a:endParaRPr lang="en-US" sz="24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365162" y="3105511"/>
            <a:ext cx="7412967" cy="672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Initial Method </a:t>
            </a:r>
            <a:r>
              <a:rPr lang="en-US" dirty="0" smtClean="0"/>
              <a:t>Call</a:t>
            </a:r>
            <a:r>
              <a:rPr lang="en-US" b="1" dirty="0" smtClean="0">
                <a:solidFill>
                  <a:srgbClr val="006600"/>
                </a:solidFill>
              </a:rPr>
              <a:t>	Multi(first, second);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65161" y="3778371"/>
            <a:ext cx="7392473" cy="17543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Multi(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first,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second)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(( second == 0 ) || ( first = 0 )) 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0;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first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+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Multi(first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second-1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8625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89544"/>
            <a:ext cx="7675809" cy="80949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Multiplication – </a:t>
            </a:r>
            <a:r>
              <a:rPr lang="en-US" sz="3600" b="1" dirty="0" smtClean="0">
                <a:solidFill>
                  <a:srgbClr val="006600"/>
                </a:solidFill>
              </a:rPr>
              <a:t>Code Tracing   </a:t>
            </a:r>
            <a:r>
              <a:rPr lang="en-US" sz="2000" b="1" dirty="0" smtClean="0">
                <a:solidFill>
                  <a:srgbClr val="0000FF"/>
                </a:solidFill>
              </a:rPr>
              <a:t>Multi (6, 5)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65162" y="1939282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Multi (6,5)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794716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61386" y="1939282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6+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Multi </a:t>
            </a:r>
            <a:r>
              <a:rPr lang="en-US" b="1" dirty="0">
                <a:solidFill>
                  <a:srgbClr val="0000FF"/>
                </a:solidFill>
              </a:rPr>
              <a:t>(</a:t>
            </a:r>
            <a:r>
              <a:rPr lang="en-US" b="1" dirty="0" smtClean="0">
                <a:solidFill>
                  <a:srgbClr val="0000FF"/>
                </a:solidFill>
              </a:rPr>
              <a:t>6,4)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919730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86400" y="1939282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6+ </a:t>
            </a:r>
            <a:r>
              <a:rPr lang="en-US" b="1" dirty="0" smtClean="0">
                <a:solidFill>
                  <a:srgbClr val="0000FF"/>
                </a:solidFill>
              </a:rPr>
              <a:t>Multi </a:t>
            </a:r>
            <a:r>
              <a:rPr lang="en-US" b="1" dirty="0">
                <a:solidFill>
                  <a:srgbClr val="0000FF"/>
                </a:solidFill>
              </a:rPr>
              <a:t>(</a:t>
            </a:r>
            <a:r>
              <a:rPr lang="en-US" b="1" dirty="0" smtClean="0">
                <a:solidFill>
                  <a:srgbClr val="0000FF"/>
                </a:solidFill>
              </a:rPr>
              <a:t>6,3)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7044744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11414" y="1936383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6+ </a:t>
            </a:r>
            <a:r>
              <a:rPr lang="en-US" b="1" dirty="0" smtClean="0">
                <a:solidFill>
                  <a:srgbClr val="0000FF"/>
                </a:solidFill>
              </a:rPr>
              <a:t>Multi </a:t>
            </a:r>
            <a:r>
              <a:rPr lang="en-US" b="1" dirty="0">
                <a:solidFill>
                  <a:srgbClr val="0000FF"/>
                </a:solidFill>
              </a:rPr>
              <a:t>(</a:t>
            </a:r>
            <a:r>
              <a:rPr lang="en-US" b="1" dirty="0" smtClean="0">
                <a:solidFill>
                  <a:srgbClr val="0000FF"/>
                </a:solidFill>
              </a:rPr>
              <a:t>6,2)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5400000">
            <a:off x="8084391" y="255468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11414" y="2868487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6+ </a:t>
            </a:r>
            <a:r>
              <a:rPr lang="en-US" b="1" dirty="0" smtClean="0">
                <a:solidFill>
                  <a:srgbClr val="0000FF"/>
                </a:solidFill>
              </a:rPr>
              <a:t>Multi </a:t>
            </a:r>
            <a:r>
              <a:rPr lang="en-US" b="1" dirty="0">
                <a:solidFill>
                  <a:srgbClr val="0000FF"/>
                </a:solidFill>
              </a:rPr>
              <a:t>(</a:t>
            </a:r>
            <a:r>
              <a:rPr lang="en-US" b="1" dirty="0" smtClean="0">
                <a:solidFill>
                  <a:srgbClr val="0000FF"/>
                </a:solidFill>
              </a:rPr>
              <a:t>6,1)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5400000">
            <a:off x="8084391" y="3499665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11414" y="3825704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6+ </a:t>
            </a:r>
            <a:r>
              <a:rPr lang="en-US" b="1" dirty="0" smtClean="0">
                <a:solidFill>
                  <a:srgbClr val="0000FF"/>
                </a:solidFill>
              </a:rPr>
              <a:t>Multi </a:t>
            </a:r>
            <a:r>
              <a:rPr lang="en-US" b="1" dirty="0">
                <a:solidFill>
                  <a:srgbClr val="0000FF"/>
                </a:solidFill>
              </a:rPr>
              <a:t>(</a:t>
            </a:r>
            <a:r>
              <a:rPr lang="en-US" b="1" dirty="0" smtClean="0">
                <a:solidFill>
                  <a:srgbClr val="0000FF"/>
                </a:solidFill>
              </a:rPr>
              <a:t>6,0)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8084391" y="4444003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11414" y="4763077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" name="Curved Right Arrow 20"/>
          <p:cNvSpPr/>
          <p:nvPr/>
        </p:nvSpPr>
        <p:spPr>
          <a:xfrm flipV="1">
            <a:off x="8049296" y="419503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11414" y="4301544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3" name="Curved Right Arrow 22"/>
          <p:cNvSpPr/>
          <p:nvPr/>
        </p:nvSpPr>
        <p:spPr>
          <a:xfrm flipV="1">
            <a:off x="8049296" y="3239902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11414" y="3346411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5" name="Curved Right Arrow 24"/>
          <p:cNvSpPr/>
          <p:nvPr/>
        </p:nvSpPr>
        <p:spPr>
          <a:xfrm flipV="1">
            <a:off x="8049296" y="229783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11414" y="240434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 rot="16200000" flipV="1">
            <a:off x="7165806" y="1979180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6259" y="2382543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9" name="Curved Right Arrow 28"/>
          <p:cNvSpPr/>
          <p:nvPr/>
        </p:nvSpPr>
        <p:spPr>
          <a:xfrm rot="16200000" flipV="1">
            <a:off x="5037904" y="200369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68357" y="2407054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24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Curved Right Arrow 30"/>
          <p:cNvSpPr/>
          <p:nvPr/>
        </p:nvSpPr>
        <p:spPr>
          <a:xfrm rot="16200000" flipV="1">
            <a:off x="2910002" y="200098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92825" y="2404348"/>
            <a:ext cx="53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29853" y="5075952"/>
            <a:ext cx="3109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Result = 30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080" y="2883877"/>
            <a:ext cx="6690856" cy="187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58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6600"/>
                </a:solidFill>
              </a:rPr>
              <a:t>Fibonacci Sequence</a:t>
            </a:r>
            <a:endParaRPr lang="en-US" sz="2400" b="1" baseline="30000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79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Fibonacci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term is </a:t>
            </a:r>
            <a:r>
              <a:rPr lang="en-US" b="1" dirty="0" smtClean="0">
                <a:solidFill>
                  <a:srgbClr val="006600"/>
                </a:solidFill>
              </a:rPr>
              <a:t>“1”</a:t>
            </a:r>
            <a:endParaRPr lang="en-US" b="1" i="1" dirty="0" smtClean="0">
              <a:solidFill>
                <a:srgbClr val="006600"/>
              </a:solidFill>
            </a:endParaRPr>
          </a:p>
          <a:p>
            <a:r>
              <a:rPr lang="en-US" dirty="0" smtClean="0"/>
              <a:t>Second </a:t>
            </a:r>
            <a:r>
              <a:rPr lang="en-US" dirty="0"/>
              <a:t>term is </a:t>
            </a:r>
            <a:r>
              <a:rPr lang="en-US" b="1" dirty="0" smtClean="0">
                <a:solidFill>
                  <a:srgbClr val="006600"/>
                </a:solidFill>
              </a:rPr>
              <a:t>“1”</a:t>
            </a:r>
            <a:endParaRPr lang="en-US" b="1" i="1" dirty="0">
              <a:solidFill>
                <a:srgbClr val="006600"/>
              </a:solidFill>
            </a:endParaRPr>
          </a:p>
          <a:p>
            <a:r>
              <a:rPr lang="en-US" dirty="0" smtClean="0"/>
              <a:t>Every next term is </a:t>
            </a:r>
            <a:r>
              <a:rPr lang="en-US" b="1" dirty="0" smtClean="0">
                <a:solidFill>
                  <a:srgbClr val="006600"/>
                </a:solidFill>
              </a:rPr>
              <a:t>sum of previous two terms</a:t>
            </a:r>
            <a:endParaRPr lang="en-US" b="1" i="1" dirty="0" smtClean="0">
              <a:solidFill>
                <a:srgbClr val="006600"/>
              </a:solidFill>
            </a:endParaRPr>
          </a:p>
          <a:p>
            <a:r>
              <a:rPr lang="en-US" dirty="0" smtClean="0"/>
              <a:t>Fibonacci Sequence</a:t>
            </a:r>
            <a:endParaRPr lang="en-US" dirty="0"/>
          </a:p>
          <a:p>
            <a:pPr lvl="1"/>
            <a:r>
              <a:rPr lang="en-US" dirty="0" smtClean="0"/>
              <a:t>1, 1, 2, 3, 5, 8, 13, 21, 34, 55, 89, ……..</a:t>
            </a:r>
          </a:p>
          <a:p>
            <a:r>
              <a:rPr lang="en-US" b="1" dirty="0">
                <a:solidFill>
                  <a:srgbClr val="006600"/>
                </a:solidFill>
              </a:rPr>
              <a:t>“nth” </a:t>
            </a:r>
            <a:r>
              <a:rPr lang="en-US" dirty="0"/>
              <a:t>term of Fibonacci sequence is represented as </a:t>
            </a:r>
            <a:r>
              <a:rPr lang="en-US" b="1" dirty="0">
                <a:solidFill>
                  <a:srgbClr val="006600"/>
                </a:solidFill>
              </a:rPr>
              <a:t>Fib(n)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5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Fibonacci </a:t>
            </a:r>
            <a:r>
              <a:rPr lang="en-US" dirty="0" smtClean="0"/>
              <a:t>– </a:t>
            </a:r>
            <a:r>
              <a:rPr lang="en-US" b="1" dirty="0">
                <a:solidFill>
                  <a:srgbClr val="006600"/>
                </a:solidFill>
              </a:rPr>
              <a:t>Generic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4" y="2156535"/>
            <a:ext cx="3310354" cy="4020428"/>
          </a:xfrm>
        </p:spPr>
        <p:txBody>
          <a:bodyPr>
            <a:normAutofit/>
          </a:bodyPr>
          <a:lstStyle/>
          <a:p>
            <a:r>
              <a:rPr lang="en-US" dirty="0"/>
              <a:t>Fib(6)</a:t>
            </a:r>
          </a:p>
          <a:p>
            <a:pPr lvl="1"/>
            <a:r>
              <a:rPr lang="en-US" dirty="0"/>
              <a:t>= Fib(5) + Fib(4)</a:t>
            </a:r>
          </a:p>
          <a:p>
            <a:r>
              <a:rPr lang="en-US" dirty="0"/>
              <a:t>Fib(5)</a:t>
            </a:r>
          </a:p>
          <a:p>
            <a:pPr lvl="1"/>
            <a:r>
              <a:rPr lang="en-US" dirty="0"/>
              <a:t>= Fib(4) + Fib(3)</a:t>
            </a:r>
          </a:p>
          <a:p>
            <a:r>
              <a:rPr lang="en-US" dirty="0"/>
              <a:t>Fib(4)</a:t>
            </a:r>
          </a:p>
          <a:p>
            <a:pPr lvl="1"/>
            <a:r>
              <a:rPr lang="en-US" dirty="0"/>
              <a:t>= Fib(3) + Fib(2)</a:t>
            </a:r>
          </a:p>
          <a:p>
            <a:r>
              <a:rPr lang="en-US" dirty="0" smtClean="0"/>
              <a:t>Fib(3)</a:t>
            </a:r>
            <a:endParaRPr lang="en-US" dirty="0"/>
          </a:p>
          <a:p>
            <a:pPr lvl="1"/>
            <a:r>
              <a:rPr lang="en-US" dirty="0"/>
              <a:t>= </a:t>
            </a:r>
            <a:r>
              <a:rPr lang="en-US" dirty="0" smtClean="0"/>
              <a:t>Fib(2) + Fib(1)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518" y="2156535"/>
            <a:ext cx="400046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Thus we observed</a:t>
            </a:r>
          </a:p>
          <a:p>
            <a:pPr lvl="1"/>
            <a:r>
              <a:rPr lang="en-US" sz="2400" dirty="0"/>
              <a:t>Fib(6)</a:t>
            </a:r>
            <a:r>
              <a:rPr lang="en-US" sz="2100" dirty="0" smtClean="0"/>
              <a:t> </a:t>
            </a:r>
            <a:r>
              <a:rPr lang="en-US" sz="2400" dirty="0" smtClean="0"/>
              <a:t>= </a:t>
            </a:r>
            <a:r>
              <a:rPr lang="en-US" sz="2400" dirty="0"/>
              <a:t>Fib(5) + Fib(4)</a:t>
            </a:r>
            <a:endParaRPr lang="en-US" sz="2100" dirty="0" smtClean="0"/>
          </a:p>
          <a:p>
            <a:pPr lvl="1"/>
            <a:r>
              <a:rPr lang="en-US" sz="2400" dirty="0" smtClean="0"/>
              <a:t>Fib(5) </a:t>
            </a:r>
            <a:r>
              <a:rPr lang="en-US" sz="2400" dirty="0"/>
              <a:t>= </a:t>
            </a:r>
            <a:r>
              <a:rPr lang="en-US" sz="2400" dirty="0" smtClean="0"/>
              <a:t>Fib(4) </a:t>
            </a:r>
            <a:r>
              <a:rPr lang="en-US" sz="2400" dirty="0"/>
              <a:t>+ </a:t>
            </a:r>
            <a:r>
              <a:rPr lang="en-US" sz="2400" dirty="0" smtClean="0"/>
              <a:t>Fib(3)</a:t>
            </a:r>
            <a:endParaRPr lang="en-US" sz="2400" dirty="0"/>
          </a:p>
          <a:p>
            <a:pPr lvl="1"/>
            <a:r>
              <a:rPr lang="en-US" sz="2400" dirty="0" smtClean="0"/>
              <a:t>Fib(4) </a:t>
            </a:r>
            <a:r>
              <a:rPr lang="en-US" sz="2400" dirty="0"/>
              <a:t>= </a:t>
            </a:r>
            <a:r>
              <a:rPr lang="en-US" sz="2400" dirty="0" smtClean="0"/>
              <a:t>Fib(3) </a:t>
            </a:r>
            <a:r>
              <a:rPr lang="en-US" sz="2400" dirty="0"/>
              <a:t>+ </a:t>
            </a:r>
            <a:r>
              <a:rPr lang="en-US" sz="2400" dirty="0" smtClean="0"/>
              <a:t>Fib(2)</a:t>
            </a:r>
            <a:endParaRPr lang="en-US" sz="2400" dirty="0"/>
          </a:p>
          <a:p>
            <a:r>
              <a:rPr lang="en-US" dirty="0" smtClean="0"/>
              <a:t>So, for any value “n”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Fib(n) = Fib( n-1 ) + </a:t>
            </a:r>
            <a:r>
              <a:rPr lang="en-US" sz="2400" b="1" dirty="0">
                <a:solidFill>
                  <a:srgbClr val="006600"/>
                </a:solidFill>
              </a:rPr>
              <a:t>Fib</a:t>
            </a:r>
            <a:r>
              <a:rPr lang="en-US" sz="2400" b="1" dirty="0" smtClean="0">
                <a:solidFill>
                  <a:srgbClr val="006600"/>
                </a:solidFill>
              </a:rPr>
              <a:t>( n-2 )   </a:t>
            </a:r>
            <a:endParaRPr 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8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Sum of “n” Integers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7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Fibonacci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Base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469744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First two terms of the Fibonacci sequence are 1, so </a:t>
            </a:r>
          </a:p>
          <a:p>
            <a:pPr lvl="1"/>
            <a:r>
              <a:rPr lang="en-US" dirty="0" smtClean="0"/>
              <a:t>fib (1) = 1</a:t>
            </a:r>
          </a:p>
          <a:p>
            <a:pPr marL="457200" lvl="1" indent="0" algn="ctr">
              <a:buNone/>
            </a:pPr>
            <a:r>
              <a:rPr lang="en-US" b="1" dirty="0" smtClean="0">
                <a:solidFill>
                  <a:srgbClr val="006600"/>
                </a:solidFill>
              </a:rPr>
              <a:t>OR</a:t>
            </a:r>
            <a:endParaRPr lang="en-US" b="1" dirty="0">
              <a:solidFill>
                <a:srgbClr val="006600"/>
              </a:solidFill>
            </a:endParaRPr>
          </a:p>
          <a:p>
            <a:pPr lvl="1"/>
            <a:r>
              <a:rPr lang="en-US" dirty="0"/>
              <a:t>fib </a:t>
            </a:r>
            <a:r>
              <a:rPr lang="en-US" dirty="0" smtClean="0"/>
              <a:t>(2) </a:t>
            </a:r>
            <a:r>
              <a:rPr lang="en-US" dirty="0"/>
              <a:t>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3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Fibonacci–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4242007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000" b="1" dirty="0">
                <a:solidFill>
                  <a:srgbClr val="006600"/>
                </a:solidFill>
              </a:rPr>
              <a:t>Fib(n) = Fib( n-1 ) + Fib( n-2 )</a:t>
            </a:r>
            <a:r>
              <a:rPr lang="en-US" b="1" dirty="0" smtClean="0">
                <a:solidFill>
                  <a:srgbClr val="006600"/>
                </a:solidFill>
              </a:rPr>
              <a:t>   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dirty="0"/>
              <a:t>Base Case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fib(1) = 1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6600"/>
                </a:solidFill>
              </a:rPr>
              <a:t>fib(2) </a:t>
            </a:r>
            <a:r>
              <a:rPr lang="en-US" sz="2000" b="1" dirty="0">
                <a:solidFill>
                  <a:srgbClr val="006600"/>
                </a:solidFill>
              </a:rPr>
              <a:t>= 1</a:t>
            </a:r>
            <a:endParaRPr lang="en-US" sz="2000" b="1" dirty="0" smtClean="0">
              <a:solidFill>
                <a:srgbClr val="006600"/>
              </a:solidFill>
            </a:endParaRPr>
          </a:p>
          <a:p>
            <a:r>
              <a:rPr lang="en-US" sz="2400" dirty="0" smtClean="0"/>
              <a:t>Initial Method Call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6600"/>
                </a:solidFill>
              </a:rPr>
              <a:t>fib(n);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31659" y="3235253"/>
            <a:ext cx="4751622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fib(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if (n &lt;= 2)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    return 1;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else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    return fib(n-1) + fib(n-2);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3222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89544"/>
            <a:ext cx="7675809" cy="809491"/>
          </a:xfrm>
        </p:spPr>
        <p:txBody>
          <a:bodyPr>
            <a:normAutofit/>
          </a:bodyPr>
          <a:lstStyle/>
          <a:p>
            <a:r>
              <a:rPr lang="en-US" sz="3600" dirty="0"/>
              <a:t>Fibonacci </a:t>
            </a:r>
            <a:r>
              <a:rPr lang="en-US" sz="3600" dirty="0" smtClean="0"/>
              <a:t>– </a:t>
            </a:r>
            <a:r>
              <a:rPr lang="en-US" sz="3600" b="1" dirty="0" smtClean="0">
                <a:solidFill>
                  <a:srgbClr val="006600"/>
                </a:solidFill>
              </a:rPr>
              <a:t>Code Tracing          </a:t>
            </a:r>
            <a:r>
              <a:rPr lang="en-US" sz="2000" b="1" dirty="0" smtClean="0">
                <a:solidFill>
                  <a:srgbClr val="0000FF"/>
                </a:solidFill>
              </a:rPr>
              <a:t>fib ( 6 )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365162" y="5626234"/>
            <a:ext cx="2068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Result = 8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90" y="1722374"/>
            <a:ext cx="4798250" cy="16450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2595" y="2105332"/>
            <a:ext cx="533400" cy="219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2749" y="2311231"/>
            <a:ext cx="1104900" cy="45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8085" y="2354211"/>
            <a:ext cx="1095375" cy="409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2174" y="2763622"/>
            <a:ext cx="523875" cy="1809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5342" y="2948122"/>
            <a:ext cx="419100" cy="523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5624" y="2974330"/>
            <a:ext cx="409575" cy="533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9575" y="3471699"/>
            <a:ext cx="485775" cy="2000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06229" y="3681748"/>
            <a:ext cx="276225" cy="4000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32821" y="4081798"/>
            <a:ext cx="495300" cy="1809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47071" y="4262773"/>
            <a:ext cx="285750" cy="4000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31102" y="4690334"/>
            <a:ext cx="485775" cy="1809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04030" y="4309334"/>
            <a:ext cx="266700" cy="381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42666" y="4690334"/>
            <a:ext cx="495300" cy="1809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01529" y="3681748"/>
            <a:ext cx="285750" cy="40005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37966" y="4081798"/>
            <a:ext cx="485775" cy="1809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60411" y="3490749"/>
            <a:ext cx="495300" cy="18097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80572" y="2789397"/>
            <a:ext cx="485775" cy="2000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179253" y="3681748"/>
            <a:ext cx="266700" cy="40957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62663" y="4091323"/>
            <a:ext cx="485775" cy="18097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663352" y="3710063"/>
            <a:ext cx="276225" cy="40005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03995" y="4097127"/>
            <a:ext cx="495300" cy="18097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912868" y="2961753"/>
            <a:ext cx="342900" cy="48577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466322" y="2976399"/>
            <a:ext cx="400050" cy="51435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80510" y="3464520"/>
            <a:ext cx="495300" cy="18097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25837" y="3461165"/>
            <a:ext cx="485775" cy="18097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28085" y="4091218"/>
            <a:ext cx="485775" cy="18097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69417" y="4097022"/>
            <a:ext cx="495300" cy="18097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560772" y="3662487"/>
            <a:ext cx="257175" cy="40005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037889" y="3684060"/>
            <a:ext cx="276225" cy="390525"/>
          </a:xfrm>
          <a:prstGeom prst="rect">
            <a:avLst/>
          </a:prstGeom>
        </p:spPr>
      </p:pic>
      <p:cxnSp>
        <p:nvCxnSpPr>
          <p:cNvPr id="40" name="Curved Connector 39"/>
          <p:cNvCxnSpPr/>
          <p:nvPr/>
        </p:nvCxnSpPr>
        <p:spPr>
          <a:xfrm rot="5400000" flipH="1" flipV="1">
            <a:off x="4017463" y="4259563"/>
            <a:ext cx="518048" cy="25883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569707" y="4548665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376602" y="4596155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3" name="Plus 42"/>
          <p:cNvSpPr/>
          <p:nvPr/>
        </p:nvSpPr>
        <p:spPr>
          <a:xfrm>
            <a:off x="7109138" y="2763622"/>
            <a:ext cx="218947" cy="180975"/>
          </a:xfrm>
          <a:prstGeom prst="mathPl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44" name="Plus 43"/>
          <p:cNvSpPr/>
          <p:nvPr/>
        </p:nvSpPr>
        <p:spPr>
          <a:xfrm>
            <a:off x="5703149" y="3497983"/>
            <a:ext cx="218947" cy="180975"/>
          </a:xfrm>
          <a:prstGeom prst="mathPl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45" name="Plus 44"/>
          <p:cNvSpPr/>
          <p:nvPr/>
        </p:nvSpPr>
        <p:spPr>
          <a:xfrm>
            <a:off x="8281467" y="3471699"/>
            <a:ext cx="218947" cy="180975"/>
          </a:xfrm>
          <a:prstGeom prst="mathPl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46" name="Plus 45"/>
          <p:cNvSpPr/>
          <p:nvPr/>
        </p:nvSpPr>
        <p:spPr>
          <a:xfrm>
            <a:off x="4994457" y="4099285"/>
            <a:ext cx="218947" cy="180975"/>
          </a:xfrm>
          <a:prstGeom prst="mathPl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47" name="Plus 46"/>
          <p:cNvSpPr/>
          <p:nvPr/>
        </p:nvSpPr>
        <p:spPr>
          <a:xfrm>
            <a:off x="6463526" y="4089907"/>
            <a:ext cx="218947" cy="180975"/>
          </a:xfrm>
          <a:prstGeom prst="mathPl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48" name="Plus 47"/>
          <p:cNvSpPr/>
          <p:nvPr/>
        </p:nvSpPr>
        <p:spPr>
          <a:xfrm>
            <a:off x="7835333" y="4112703"/>
            <a:ext cx="218947" cy="180975"/>
          </a:xfrm>
          <a:prstGeom prst="mathPl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49" name="Plus 48"/>
          <p:cNvSpPr/>
          <p:nvPr/>
        </p:nvSpPr>
        <p:spPr>
          <a:xfrm>
            <a:off x="4516681" y="4690334"/>
            <a:ext cx="218947" cy="180975"/>
          </a:xfrm>
          <a:prstGeom prst="mathPl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97215" y="3862512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1" name="Curved Connector 50"/>
          <p:cNvCxnSpPr/>
          <p:nvPr/>
        </p:nvCxnSpPr>
        <p:spPr>
          <a:xfrm rot="5400000" flipH="1" flipV="1">
            <a:off x="4530165" y="3693358"/>
            <a:ext cx="518048" cy="25883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509917" y="3296307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53" name="Curved Connector 52"/>
          <p:cNvCxnSpPr>
            <a:stCxn id="11" idx="0"/>
            <a:endCxn id="8" idx="1"/>
          </p:cNvCxnSpPr>
          <p:nvPr/>
        </p:nvCxnSpPr>
        <p:spPr>
          <a:xfrm rot="5400000" flipH="1" flipV="1">
            <a:off x="5103524" y="2963050"/>
            <a:ext cx="617589" cy="39971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152162" y="2611850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Curved Connector 57"/>
          <p:cNvCxnSpPr>
            <a:stCxn id="8" idx="0"/>
          </p:cNvCxnSpPr>
          <p:nvPr/>
        </p:nvCxnSpPr>
        <p:spPr>
          <a:xfrm rot="5400000" flipH="1" flipV="1">
            <a:off x="6128695" y="1850351"/>
            <a:ext cx="658688" cy="116785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939577" y="1799971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425836" y="4166191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6055624" y="4179333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6812731" y="4179333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7443433" y="4203190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8151030" y="4200794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8754061" y="3547355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70" name="Curved Connector 69"/>
          <p:cNvCxnSpPr/>
          <p:nvPr/>
        </p:nvCxnSpPr>
        <p:spPr>
          <a:xfrm rot="5400000" flipH="1" flipV="1">
            <a:off x="5867860" y="3664323"/>
            <a:ext cx="518048" cy="25883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079434" y="3228635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72" name="Curved Connector 71"/>
          <p:cNvCxnSpPr/>
          <p:nvPr/>
        </p:nvCxnSpPr>
        <p:spPr>
          <a:xfrm rot="5400000" flipH="1" flipV="1">
            <a:off x="7283611" y="3637338"/>
            <a:ext cx="518048" cy="25883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495185" y="3201650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74" name="Curved Connector 73"/>
          <p:cNvCxnSpPr/>
          <p:nvPr/>
        </p:nvCxnSpPr>
        <p:spPr>
          <a:xfrm rot="5400000" flipH="1" flipV="1">
            <a:off x="7750133" y="3008390"/>
            <a:ext cx="518048" cy="25883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858675" y="2611339"/>
            <a:ext cx="32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93949" y="5054348"/>
            <a:ext cx="7260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1, 1, 2, 3, 5, </a:t>
            </a:r>
            <a:r>
              <a:rPr lang="en-US" sz="3600" b="1" dirty="0" smtClean="0">
                <a:solidFill>
                  <a:srgbClr val="006600"/>
                </a:solidFill>
              </a:rPr>
              <a:t>8</a:t>
            </a:r>
            <a:r>
              <a:rPr lang="en-US" sz="3600" b="1" dirty="0" smtClean="0">
                <a:solidFill>
                  <a:srgbClr val="0000FF"/>
                </a:solidFill>
              </a:rPr>
              <a:t>, 13, 21, 34, ………… 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09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2" grpId="0"/>
      <p:bldP spid="54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1" grpId="0"/>
      <p:bldP spid="73" grpId="0"/>
      <p:bldP spid="75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6600"/>
                </a:solidFill>
              </a:rPr>
              <a:t>Sum the digits of a number</a:t>
            </a:r>
            <a:br>
              <a:rPr lang="en-US" sz="4800" b="1" dirty="0" smtClean="0">
                <a:solidFill>
                  <a:srgbClr val="006600"/>
                </a:solidFill>
              </a:rPr>
            </a:br>
            <a:endParaRPr lang="en-US" sz="2400" b="1" baseline="30000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9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of digits </a:t>
            </a:r>
            <a:r>
              <a:rPr lang="en-US" dirty="0" smtClean="0"/>
              <a:t>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number </a:t>
            </a:r>
            <a:r>
              <a:rPr lang="en-US" b="1" dirty="0" smtClean="0">
                <a:solidFill>
                  <a:srgbClr val="006600"/>
                </a:solidFill>
              </a:rPr>
              <a:t>(n)</a:t>
            </a:r>
            <a:r>
              <a:rPr lang="en-US" dirty="0" smtClean="0"/>
              <a:t> is </a:t>
            </a:r>
            <a:r>
              <a:rPr lang="en-US" b="1" i="1" dirty="0" smtClean="0">
                <a:solidFill>
                  <a:srgbClr val="006600"/>
                </a:solidFill>
              </a:rPr>
              <a:t>“non-negative”</a:t>
            </a:r>
          </a:p>
          <a:p>
            <a:r>
              <a:rPr lang="en-US" dirty="0" smtClean="0"/>
              <a:t>Yield the rightmost digit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n % 10 = rightmost digit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6357 % 10 = 7</a:t>
            </a:r>
          </a:p>
          <a:p>
            <a:r>
              <a:rPr lang="en-US" dirty="0" smtClean="0"/>
              <a:t>Remove the rightmost digit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n / 10 = number without rightmost digit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6357 / 10 = 635</a:t>
            </a:r>
          </a:p>
          <a:p>
            <a:r>
              <a:rPr lang="en-US" dirty="0" smtClean="0"/>
              <a:t>Function represented as </a:t>
            </a:r>
            <a:r>
              <a:rPr lang="en-US" b="1" dirty="0" err="1" smtClean="0">
                <a:solidFill>
                  <a:srgbClr val="006600"/>
                </a:solidFill>
              </a:rPr>
              <a:t>sumDigits</a:t>
            </a:r>
            <a:r>
              <a:rPr lang="en-US" b="1" dirty="0" smtClean="0">
                <a:solidFill>
                  <a:srgbClr val="006600"/>
                </a:solidFill>
              </a:rPr>
              <a:t> (n)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8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 of digits – </a:t>
            </a:r>
            <a:r>
              <a:rPr lang="en-US" b="1" dirty="0">
                <a:solidFill>
                  <a:srgbClr val="006600"/>
                </a:solidFill>
              </a:rPr>
              <a:t>Generic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4" y="2156535"/>
            <a:ext cx="3310354" cy="402042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sum(6357)</a:t>
            </a:r>
            <a:endParaRPr lang="en-US" dirty="0"/>
          </a:p>
          <a:p>
            <a:pPr lvl="1"/>
            <a:r>
              <a:rPr lang="en-US" dirty="0"/>
              <a:t>= </a:t>
            </a:r>
            <a:r>
              <a:rPr lang="en-US" dirty="0" smtClean="0"/>
              <a:t>6+3+5+7</a:t>
            </a:r>
            <a:endParaRPr lang="en-US" dirty="0"/>
          </a:p>
          <a:p>
            <a:pPr lvl="1"/>
            <a:r>
              <a:rPr lang="en-US" dirty="0"/>
              <a:t>= </a:t>
            </a:r>
            <a:r>
              <a:rPr lang="en-US" dirty="0" smtClean="0"/>
              <a:t>(635) + 7</a:t>
            </a:r>
            <a:endParaRPr lang="en-US" dirty="0"/>
          </a:p>
          <a:p>
            <a:pPr lvl="1"/>
            <a:r>
              <a:rPr lang="en-US" dirty="0" smtClean="0"/>
              <a:t>=sum(635)+7</a:t>
            </a:r>
            <a:endParaRPr lang="en-US" dirty="0"/>
          </a:p>
          <a:p>
            <a:r>
              <a:rPr lang="en-US" dirty="0"/>
              <a:t>sum(635)</a:t>
            </a:r>
          </a:p>
          <a:p>
            <a:pPr lvl="1"/>
            <a:r>
              <a:rPr lang="en-US" dirty="0"/>
              <a:t>= 6+3+5</a:t>
            </a:r>
          </a:p>
          <a:p>
            <a:pPr lvl="1"/>
            <a:r>
              <a:rPr lang="en-US" dirty="0"/>
              <a:t>= (63) + 5</a:t>
            </a:r>
          </a:p>
          <a:p>
            <a:pPr lvl="1"/>
            <a:r>
              <a:rPr lang="en-US" dirty="0"/>
              <a:t>= sum(63) + 5</a:t>
            </a:r>
          </a:p>
          <a:p>
            <a:r>
              <a:rPr lang="en-US" dirty="0" smtClean="0"/>
              <a:t>sum(63)</a:t>
            </a:r>
            <a:endParaRPr lang="en-US" dirty="0"/>
          </a:p>
          <a:p>
            <a:pPr lvl="1"/>
            <a:r>
              <a:rPr lang="en-US" dirty="0"/>
              <a:t>= </a:t>
            </a:r>
            <a:r>
              <a:rPr lang="en-US" dirty="0" smtClean="0"/>
              <a:t>6+3</a:t>
            </a:r>
          </a:p>
          <a:p>
            <a:pPr lvl="1"/>
            <a:r>
              <a:rPr lang="en-US" dirty="0" smtClean="0"/>
              <a:t>= (6) + 3</a:t>
            </a:r>
            <a:endParaRPr lang="en-US" dirty="0"/>
          </a:p>
          <a:p>
            <a:pPr lvl="1"/>
            <a:r>
              <a:rPr lang="en-US" dirty="0"/>
              <a:t>= </a:t>
            </a:r>
            <a:r>
              <a:rPr lang="en-US" dirty="0" smtClean="0"/>
              <a:t>sum(6) + 3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518" y="2156535"/>
            <a:ext cx="400046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Thus we observed</a:t>
            </a:r>
          </a:p>
          <a:p>
            <a:pPr lvl="1"/>
            <a:r>
              <a:rPr lang="en-US" sz="2100" dirty="0" smtClean="0"/>
              <a:t>Sum(6357)= sum(635) + 7</a:t>
            </a:r>
          </a:p>
          <a:p>
            <a:pPr lvl="1"/>
            <a:r>
              <a:rPr lang="en-US" sz="2100" dirty="0" smtClean="0"/>
              <a:t>Sum(635)= sum(63) </a:t>
            </a:r>
            <a:r>
              <a:rPr lang="en-US" sz="2100" dirty="0"/>
              <a:t>+ </a:t>
            </a:r>
            <a:r>
              <a:rPr lang="en-US" sz="2100" dirty="0" smtClean="0"/>
              <a:t>5</a:t>
            </a:r>
            <a:endParaRPr lang="en-US" sz="2100" dirty="0"/>
          </a:p>
          <a:p>
            <a:pPr lvl="1"/>
            <a:r>
              <a:rPr lang="en-US" sz="2100" dirty="0" smtClean="0"/>
              <a:t>Sum(63)= sum(6) </a:t>
            </a:r>
            <a:r>
              <a:rPr lang="en-US" sz="2100" dirty="0"/>
              <a:t>+ </a:t>
            </a:r>
            <a:r>
              <a:rPr lang="en-US" sz="2100" dirty="0" smtClean="0"/>
              <a:t>3</a:t>
            </a:r>
            <a:endParaRPr lang="en-US" sz="2100" dirty="0"/>
          </a:p>
          <a:p>
            <a:pPr lvl="1"/>
            <a:endParaRPr lang="en-US" sz="2000" dirty="0"/>
          </a:p>
          <a:p>
            <a:r>
              <a:rPr lang="en-US" dirty="0" smtClean="0"/>
              <a:t>So, for any value “n”</a:t>
            </a:r>
          </a:p>
          <a:p>
            <a:r>
              <a:rPr lang="en-US" sz="2300" b="1" dirty="0" smtClean="0">
                <a:solidFill>
                  <a:srgbClr val="006600"/>
                </a:solidFill>
              </a:rPr>
              <a:t>sum (n) = sum (n/10) + n%10   </a:t>
            </a:r>
            <a:endParaRPr lang="en-US" sz="23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of digits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Base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469744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If the number is “0” then the sum of digits will be 0 (zero).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n = 0 , return 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2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of </a:t>
            </a:r>
            <a:r>
              <a:rPr lang="en-US" dirty="0" smtClean="0"/>
              <a:t>digits 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468286" cy="4020428"/>
          </a:xfrm>
        </p:spPr>
        <p:txBody>
          <a:bodyPr>
            <a:normAutofit/>
          </a:bodyPr>
          <a:lstStyle/>
          <a:p>
            <a:r>
              <a:rPr lang="en-US" dirty="0"/>
              <a:t>Initial Method Call</a:t>
            </a:r>
          </a:p>
          <a:p>
            <a:pPr marL="0" indent="0">
              <a:buNone/>
            </a:pPr>
            <a:r>
              <a:rPr lang="en-US" sz="2000" b="1" dirty="0" err="1">
                <a:solidFill>
                  <a:srgbClr val="006600"/>
                </a:solidFill>
              </a:rPr>
              <a:t>sumDigits</a:t>
            </a:r>
            <a:r>
              <a:rPr lang="en-US" sz="2000" b="1" dirty="0">
                <a:solidFill>
                  <a:srgbClr val="006600"/>
                </a:solidFill>
              </a:rPr>
              <a:t>(n);</a:t>
            </a:r>
          </a:p>
          <a:p>
            <a:endParaRPr lang="en-US" b="1" dirty="0">
              <a:solidFill>
                <a:srgbClr val="006600"/>
              </a:solidFill>
            </a:endParaRPr>
          </a:p>
          <a:p>
            <a:r>
              <a:rPr lang="en-US" dirty="0"/>
              <a:t>Base Case</a:t>
            </a:r>
          </a:p>
          <a:p>
            <a:pPr marL="0" indent="0">
              <a:buNone/>
            </a:pPr>
            <a:r>
              <a:rPr lang="en-US" sz="2000" b="1" dirty="0" err="1" smtClean="0">
                <a:solidFill>
                  <a:srgbClr val="006600"/>
                </a:solidFill>
              </a:rPr>
              <a:t>sumDigits</a:t>
            </a:r>
            <a:r>
              <a:rPr lang="en-US" sz="2000" b="1" dirty="0" smtClean="0">
                <a:solidFill>
                  <a:srgbClr val="006600"/>
                </a:solidFill>
              </a:rPr>
              <a:t>(0) = 0</a:t>
            </a:r>
          </a:p>
          <a:p>
            <a:pPr marL="0" indent="0">
              <a:buNone/>
            </a:pPr>
            <a:endParaRPr lang="en-US" sz="2000" b="1" dirty="0" smtClean="0">
              <a:solidFill>
                <a:srgbClr val="006600"/>
              </a:solidFill>
            </a:endParaRPr>
          </a:p>
          <a:p>
            <a:r>
              <a:rPr lang="en-US" dirty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000" b="1" dirty="0" err="1">
                <a:solidFill>
                  <a:srgbClr val="006600"/>
                </a:solidFill>
              </a:rPr>
              <a:t>sumDigits</a:t>
            </a:r>
            <a:r>
              <a:rPr lang="en-US" sz="2000" b="1" dirty="0">
                <a:solidFill>
                  <a:srgbClr val="006600"/>
                </a:solidFill>
              </a:rPr>
              <a:t>(n) =</a:t>
            </a:r>
            <a:r>
              <a:rPr lang="en-US" sz="2000" b="1" dirty="0" err="1">
                <a:solidFill>
                  <a:srgbClr val="006600"/>
                </a:solidFill>
              </a:rPr>
              <a:t>sumDigits</a:t>
            </a:r>
            <a:r>
              <a:rPr lang="en-US" sz="2000" b="1" dirty="0">
                <a:solidFill>
                  <a:srgbClr val="006600"/>
                </a:solidFill>
              </a:rPr>
              <a:t> (n/10) + (n%10)</a:t>
            </a:r>
            <a:endParaRPr lang="en-US" b="1" dirty="0" smtClean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29886" y="3116824"/>
            <a:ext cx="5511085" cy="17543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sumDigits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n)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== 0 )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0;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sumDigits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(n/10) + (n%10);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7797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89544"/>
            <a:ext cx="7675809" cy="809491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Sum of digits </a:t>
            </a:r>
            <a:r>
              <a:rPr lang="en-US" sz="4000" dirty="0" smtClean="0"/>
              <a:t>– </a:t>
            </a:r>
            <a:r>
              <a:rPr lang="en-US" sz="4000" b="1" dirty="0" smtClean="0">
                <a:solidFill>
                  <a:srgbClr val="006600"/>
                </a:solidFill>
              </a:rPr>
              <a:t>Code Tracing   </a:t>
            </a:r>
            <a:r>
              <a:rPr lang="en-US" sz="2200" b="1" dirty="0" err="1" smtClean="0">
                <a:solidFill>
                  <a:srgbClr val="0000FF"/>
                </a:solidFill>
              </a:rPr>
              <a:t>sumDigits</a:t>
            </a:r>
            <a:r>
              <a:rPr lang="en-US" sz="2200" b="1" dirty="0" smtClean="0">
                <a:solidFill>
                  <a:srgbClr val="0000FF"/>
                </a:solidFill>
              </a:rPr>
              <a:t> (63574)</a:t>
            </a:r>
            <a:endParaRPr lang="en-US" sz="22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51407" y="5485979"/>
            <a:ext cx="1429554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sumDigits</a:t>
            </a:r>
            <a:r>
              <a:rPr lang="en-US" b="1" dirty="0" smtClean="0">
                <a:solidFill>
                  <a:srgbClr val="0000FF"/>
                </a:solidFill>
              </a:rPr>
              <a:t> (63574)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806719" y="564488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47631" y="5485979"/>
            <a:ext cx="1532586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000FF"/>
                </a:solidFill>
              </a:rPr>
              <a:t>sumDigits</a:t>
            </a:r>
            <a:r>
              <a:rPr lang="en-US" b="1" dirty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6357) + 4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931733" y="564488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72645" y="5485979"/>
            <a:ext cx="1532586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000FF"/>
                </a:solidFill>
              </a:rPr>
              <a:t>sumDigits</a:t>
            </a:r>
            <a:r>
              <a:rPr lang="en-US" b="1" dirty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635) + 7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7046680" y="5667746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597659" y="5483080"/>
            <a:ext cx="1532586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000FF"/>
                </a:solidFill>
              </a:rPr>
              <a:t>sumDigits</a:t>
            </a:r>
            <a:r>
              <a:rPr lang="en-US" b="1" dirty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63) + 5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98536" y="2005596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16200000" flipV="1">
            <a:off x="8123028" y="391179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11414" y="3001448"/>
            <a:ext cx="1532586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000FF"/>
                </a:solidFill>
              </a:rPr>
              <a:t>sumDigits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(0) + 6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6200000" flipV="1">
            <a:off x="8123028" y="5165226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11414" y="4247917"/>
            <a:ext cx="1532586" cy="646331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000FF"/>
                </a:solidFill>
              </a:rPr>
              <a:t>sumDigits</a:t>
            </a:r>
            <a:r>
              <a:rPr lang="en-US" b="1" dirty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6) + 3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" name="Curved Right Arrow 20"/>
          <p:cNvSpPr/>
          <p:nvPr/>
        </p:nvSpPr>
        <p:spPr>
          <a:xfrm flipH="1">
            <a:off x="8409908" y="4916258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67481" y="4997009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9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3" name="Curved Right Arrow 22"/>
          <p:cNvSpPr/>
          <p:nvPr/>
        </p:nvSpPr>
        <p:spPr>
          <a:xfrm flipH="1">
            <a:off x="8409908" y="365202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67481" y="3732780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667481" y="248162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 rot="5400000">
            <a:off x="7168147" y="5213228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22017" y="4945440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14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9" name="Curved Right Arrow 28"/>
          <p:cNvSpPr/>
          <p:nvPr/>
        </p:nvSpPr>
        <p:spPr>
          <a:xfrm rot="5400000">
            <a:off x="5040245" y="521198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94115" y="4969951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Curved Right Arrow 30"/>
          <p:cNvSpPr/>
          <p:nvPr/>
        </p:nvSpPr>
        <p:spPr>
          <a:xfrm rot="5400000">
            <a:off x="2912343" y="520927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18583" y="4967245"/>
            <a:ext cx="53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14518" y="1840984"/>
            <a:ext cx="3109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Result = 25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40" name="Right Arrow 39"/>
          <p:cNvSpPr/>
          <p:nvPr/>
        </p:nvSpPr>
        <p:spPr>
          <a:xfrm rot="16200000" flipV="1">
            <a:off x="8097910" y="2673936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urved Right Arrow 40"/>
          <p:cNvSpPr/>
          <p:nvPr/>
        </p:nvSpPr>
        <p:spPr>
          <a:xfrm flipH="1">
            <a:off x="8384790" y="2414173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602" y="2799951"/>
            <a:ext cx="5560603" cy="18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2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/>
      <p:bldP spid="40" grpId="0" animBg="1"/>
      <p:bldP spid="4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39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 of Integers </a:t>
            </a:r>
            <a:r>
              <a:rPr lang="en-US" dirty="0"/>
              <a:t>– </a:t>
            </a:r>
            <a:r>
              <a:rPr lang="en-US" b="1" dirty="0">
                <a:solidFill>
                  <a:srgbClr val="006600"/>
                </a:solidFill>
              </a:rPr>
              <a:t>Generic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655412" cy="402042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Sum(5) = 5+4+3+2+1</a:t>
            </a:r>
          </a:p>
          <a:p>
            <a:pPr marL="0" indent="0">
              <a:buNone/>
            </a:pPr>
            <a:r>
              <a:rPr lang="en-US" dirty="0"/>
              <a:t>                 = 5+ (4+3+2+1)</a:t>
            </a:r>
          </a:p>
          <a:p>
            <a:pPr marL="0" indent="0">
              <a:buNone/>
            </a:pPr>
            <a:r>
              <a:rPr lang="en-US" dirty="0"/>
              <a:t>                 = </a:t>
            </a:r>
            <a:r>
              <a:rPr lang="en-US" dirty="0" smtClean="0"/>
              <a:t>5 + </a:t>
            </a:r>
            <a:r>
              <a:rPr lang="en-US" dirty="0"/>
              <a:t>Sum(4)</a:t>
            </a:r>
          </a:p>
          <a:p>
            <a:r>
              <a:rPr lang="en-US" dirty="0"/>
              <a:t>Sum(4) = 4+3+2+1</a:t>
            </a:r>
          </a:p>
          <a:p>
            <a:pPr marL="0" indent="0">
              <a:buNone/>
            </a:pPr>
            <a:r>
              <a:rPr lang="en-US" dirty="0"/>
              <a:t>                 = 4+(3+2+1)</a:t>
            </a:r>
          </a:p>
          <a:p>
            <a:pPr marL="0" indent="0">
              <a:buNone/>
            </a:pPr>
            <a:r>
              <a:rPr lang="en-US" dirty="0"/>
              <a:t>                 = 4 + Sum(3)</a:t>
            </a:r>
          </a:p>
          <a:p>
            <a:r>
              <a:rPr lang="en-US" dirty="0" smtClean="0"/>
              <a:t>Sum(3) = 3+2+1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</a:t>
            </a:r>
            <a:r>
              <a:rPr lang="en-US" dirty="0" smtClean="0"/>
              <a:t>          = 3+ (2+1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</a:t>
            </a:r>
            <a:r>
              <a:rPr lang="en-US" dirty="0" smtClean="0"/>
              <a:t>          = 3 + Sum(2)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20575" y="2156535"/>
            <a:ext cx="3655412" cy="40204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Thus we observed</a:t>
            </a:r>
          </a:p>
          <a:p>
            <a:pPr lvl="1"/>
            <a:r>
              <a:rPr lang="en-US" dirty="0"/>
              <a:t>Sum(5)</a:t>
            </a:r>
            <a:r>
              <a:rPr lang="en-US" dirty="0" smtClean="0"/>
              <a:t> </a:t>
            </a:r>
            <a:r>
              <a:rPr lang="en-US" dirty="0"/>
              <a:t>= 5 + Sum(4)</a:t>
            </a:r>
          </a:p>
          <a:p>
            <a:pPr lvl="1"/>
            <a:r>
              <a:rPr lang="en-US" dirty="0" smtClean="0"/>
              <a:t>Sum(4) </a:t>
            </a:r>
            <a:r>
              <a:rPr lang="en-US" dirty="0"/>
              <a:t>= </a:t>
            </a:r>
            <a:r>
              <a:rPr lang="en-US" dirty="0" smtClean="0"/>
              <a:t>4 </a:t>
            </a:r>
            <a:r>
              <a:rPr lang="en-US" dirty="0"/>
              <a:t>+ </a:t>
            </a:r>
            <a:r>
              <a:rPr lang="en-US" dirty="0" smtClean="0"/>
              <a:t>Sum(3)</a:t>
            </a:r>
            <a:endParaRPr lang="en-US" dirty="0"/>
          </a:p>
          <a:p>
            <a:pPr lvl="1"/>
            <a:r>
              <a:rPr lang="en-US" dirty="0" smtClean="0"/>
              <a:t>Sum(3) </a:t>
            </a:r>
            <a:r>
              <a:rPr lang="en-US" dirty="0"/>
              <a:t>= </a:t>
            </a:r>
            <a:r>
              <a:rPr lang="en-US" dirty="0" smtClean="0"/>
              <a:t>3 </a:t>
            </a:r>
            <a:r>
              <a:rPr lang="en-US" dirty="0"/>
              <a:t>+ </a:t>
            </a:r>
            <a:r>
              <a:rPr lang="en-US" dirty="0" smtClean="0"/>
              <a:t>Sum(2)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So, for any value “n” </a:t>
            </a:r>
            <a:r>
              <a:rPr lang="en-US" sz="2600" b="1" dirty="0" smtClean="0">
                <a:solidFill>
                  <a:srgbClr val="006600"/>
                </a:solidFill>
              </a:rPr>
              <a:t>Sum (n) = n + Sum (n – 1)   </a:t>
            </a:r>
            <a:endParaRPr lang="en-US" sz="26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51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of Integers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Base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469744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For non-negative integers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we add first “0” integers then the sum will be 0 (zero)</a:t>
            </a:r>
          </a:p>
          <a:p>
            <a:pPr lvl="1"/>
            <a:r>
              <a:rPr lang="en-US" dirty="0"/>
              <a:t>Sum(0) = 0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6600"/>
                </a:solidFill>
              </a:rPr>
              <a:t>OR</a:t>
            </a:r>
          </a:p>
          <a:p>
            <a:pPr lvl="1"/>
            <a:r>
              <a:rPr lang="en-US" dirty="0" smtClean="0"/>
              <a:t>If we add first “1” integers then the sum will be 1 (One)</a:t>
            </a:r>
          </a:p>
          <a:p>
            <a:pPr lvl="1"/>
            <a:r>
              <a:rPr lang="en-US" dirty="0" smtClean="0"/>
              <a:t>Sum(1) = 1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6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of Integers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181079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000" b="1" dirty="0">
                <a:solidFill>
                  <a:srgbClr val="006600"/>
                </a:solidFill>
              </a:rPr>
              <a:t>Sum (n) = n + Sum (n – 1)</a:t>
            </a:r>
            <a:r>
              <a:rPr lang="en-US" b="1" dirty="0" smtClean="0">
                <a:solidFill>
                  <a:srgbClr val="006600"/>
                </a:solidFill>
              </a:rPr>
              <a:t>   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dirty="0"/>
              <a:t>Base Case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6600"/>
                </a:solidFill>
              </a:rPr>
              <a:t>Sum(0) = 0</a:t>
            </a:r>
          </a:p>
          <a:p>
            <a:pPr marL="0" indent="0">
              <a:buNone/>
            </a:pPr>
            <a:endParaRPr lang="en-US" b="1" dirty="0">
              <a:solidFill>
                <a:srgbClr val="006600"/>
              </a:solidFill>
            </a:endParaRPr>
          </a:p>
          <a:p>
            <a:r>
              <a:rPr lang="en-US" sz="2400" dirty="0" smtClean="0"/>
              <a:t>Initial Method Call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6600"/>
                </a:solidFill>
              </a:rPr>
              <a:t>sum(n);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774583" y="3170734"/>
            <a:ext cx="5343659" cy="17543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sum(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 n == 0 ) 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0;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+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sum(n-1);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5988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89544"/>
            <a:ext cx="7675809" cy="809491"/>
          </a:xfrm>
        </p:spPr>
        <p:txBody>
          <a:bodyPr>
            <a:normAutofit/>
          </a:bodyPr>
          <a:lstStyle/>
          <a:p>
            <a:r>
              <a:rPr lang="en-US" sz="3600" dirty="0"/>
              <a:t>Sum of Integers</a:t>
            </a:r>
            <a:r>
              <a:rPr lang="en-US" sz="3600" dirty="0" smtClean="0"/>
              <a:t> </a:t>
            </a:r>
            <a:r>
              <a:rPr lang="en-US" sz="3600" dirty="0"/>
              <a:t>– </a:t>
            </a:r>
            <a:r>
              <a:rPr lang="en-US" sz="3600" b="1" dirty="0" smtClean="0">
                <a:solidFill>
                  <a:srgbClr val="006600"/>
                </a:solidFill>
              </a:rPr>
              <a:t>Code Tracing   </a:t>
            </a:r>
            <a:r>
              <a:rPr lang="en-US" sz="2000" b="1" dirty="0" smtClean="0">
                <a:solidFill>
                  <a:srgbClr val="0000FF"/>
                </a:solidFill>
              </a:rPr>
              <a:t>sum(5)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65162" y="1939282"/>
            <a:ext cx="1429554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sum (5)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794716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61386" y="1939282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5 + sum (4)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919730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86400" y="1939282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 </a:t>
            </a:r>
            <a:r>
              <a:rPr lang="en-US" b="1" dirty="0">
                <a:solidFill>
                  <a:srgbClr val="0000FF"/>
                </a:solidFill>
              </a:rPr>
              <a:t>+ sum </a:t>
            </a:r>
            <a:r>
              <a:rPr lang="en-US" b="1" dirty="0" smtClean="0">
                <a:solidFill>
                  <a:srgbClr val="0000FF"/>
                </a:solidFill>
              </a:rPr>
              <a:t>(3)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7044744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11414" y="1936383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3 </a:t>
            </a:r>
            <a:r>
              <a:rPr lang="en-US" b="1" dirty="0">
                <a:solidFill>
                  <a:srgbClr val="0000FF"/>
                </a:solidFill>
              </a:rPr>
              <a:t>+ sum </a:t>
            </a:r>
            <a:r>
              <a:rPr lang="en-US" b="1" dirty="0" smtClean="0">
                <a:solidFill>
                  <a:srgbClr val="0000FF"/>
                </a:solidFill>
              </a:rPr>
              <a:t>(2)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5400000">
            <a:off x="8084391" y="255468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11414" y="2868487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 </a:t>
            </a:r>
            <a:r>
              <a:rPr lang="en-US" b="1" dirty="0">
                <a:solidFill>
                  <a:srgbClr val="0000FF"/>
                </a:solidFill>
              </a:rPr>
              <a:t>+ sum </a:t>
            </a:r>
            <a:r>
              <a:rPr lang="en-US" b="1" dirty="0" smtClean="0">
                <a:solidFill>
                  <a:srgbClr val="0000FF"/>
                </a:solidFill>
              </a:rPr>
              <a:t>(1)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5400000">
            <a:off x="8084391" y="3499665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11414" y="3825704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 </a:t>
            </a:r>
            <a:r>
              <a:rPr lang="en-US" b="1" dirty="0">
                <a:solidFill>
                  <a:srgbClr val="0000FF"/>
                </a:solidFill>
              </a:rPr>
              <a:t>+ sum </a:t>
            </a:r>
            <a:r>
              <a:rPr lang="en-US" b="1" dirty="0" smtClean="0">
                <a:solidFill>
                  <a:srgbClr val="0000FF"/>
                </a:solidFill>
              </a:rPr>
              <a:t>(0)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8084391" y="4444003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11414" y="4763077"/>
            <a:ext cx="1532586" cy="369332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" name="Curved Right Arrow 20"/>
          <p:cNvSpPr/>
          <p:nvPr/>
        </p:nvSpPr>
        <p:spPr>
          <a:xfrm flipV="1">
            <a:off x="8049296" y="419503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11414" y="4301544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0</a:t>
            </a:r>
          </a:p>
        </p:txBody>
      </p:sp>
      <p:sp>
        <p:nvSpPr>
          <p:cNvPr id="23" name="Curved Right Arrow 22"/>
          <p:cNvSpPr/>
          <p:nvPr/>
        </p:nvSpPr>
        <p:spPr>
          <a:xfrm flipV="1">
            <a:off x="8049296" y="3239902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11414" y="3346411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5" name="Curved Right Arrow 24"/>
          <p:cNvSpPr/>
          <p:nvPr/>
        </p:nvSpPr>
        <p:spPr>
          <a:xfrm flipV="1">
            <a:off x="8049296" y="229783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11414" y="240434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 rot="16200000" flipV="1">
            <a:off x="7165806" y="1979180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6259" y="2382543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9" name="Curved Right Arrow 28"/>
          <p:cNvSpPr/>
          <p:nvPr/>
        </p:nvSpPr>
        <p:spPr>
          <a:xfrm rot="16200000" flipV="1">
            <a:off x="5037904" y="200369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68357" y="2407054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Curved Right Arrow 30"/>
          <p:cNvSpPr/>
          <p:nvPr/>
        </p:nvSpPr>
        <p:spPr>
          <a:xfrm rot="16200000" flipV="1">
            <a:off x="2910002" y="200098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92825" y="2404348"/>
            <a:ext cx="53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29853" y="5075952"/>
            <a:ext cx="3109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Result = 15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10" y="2867715"/>
            <a:ext cx="5392885" cy="18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4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Power function i.e. b</a:t>
            </a:r>
            <a:r>
              <a:rPr lang="en-US" b="1" baseline="30000" dirty="0" smtClean="0">
                <a:solidFill>
                  <a:srgbClr val="006600"/>
                </a:solidFill>
              </a:rPr>
              <a:t>e</a:t>
            </a:r>
            <a:endParaRPr lang="en-US" b="1" baseline="30000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7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</a:t>
            </a:r>
            <a:r>
              <a:rPr lang="en-US" dirty="0" smtClean="0"/>
              <a:t>Function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 “</a:t>
            </a:r>
            <a:r>
              <a:rPr lang="en-US" b="1" dirty="0" smtClean="0">
                <a:solidFill>
                  <a:srgbClr val="006600"/>
                </a:solidFill>
              </a:rPr>
              <a:t>b”</a:t>
            </a:r>
          </a:p>
          <a:p>
            <a:r>
              <a:rPr lang="en-US" dirty="0" smtClean="0"/>
              <a:t>Exponent </a:t>
            </a:r>
            <a:r>
              <a:rPr lang="en-US" b="1" dirty="0" smtClean="0">
                <a:solidFill>
                  <a:srgbClr val="006600"/>
                </a:solidFill>
              </a:rPr>
              <a:t>“e”</a:t>
            </a:r>
          </a:p>
          <a:p>
            <a:pPr lvl="1"/>
            <a:r>
              <a:rPr lang="en-US" dirty="0"/>
              <a:t>Exponent is always non-negative</a:t>
            </a:r>
          </a:p>
          <a:p>
            <a:r>
              <a:rPr lang="en-US" dirty="0" smtClean="0"/>
              <a:t>Calculate </a:t>
            </a:r>
            <a:r>
              <a:rPr lang="en-US" b="1" dirty="0" smtClean="0">
                <a:solidFill>
                  <a:srgbClr val="006600"/>
                </a:solidFill>
              </a:rPr>
              <a:t>“b</a:t>
            </a:r>
            <a:r>
              <a:rPr lang="en-US" b="1" baseline="30000" dirty="0" smtClean="0">
                <a:solidFill>
                  <a:srgbClr val="006600"/>
                </a:solidFill>
              </a:rPr>
              <a:t>e</a:t>
            </a:r>
            <a:r>
              <a:rPr lang="en-US" b="1" dirty="0" smtClean="0">
                <a:solidFill>
                  <a:srgbClr val="006600"/>
                </a:solidFill>
              </a:rPr>
              <a:t>”</a:t>
            </a:r>
          </a:p>
          <a:p>
            <a:r>
              <a:rPr lang="en-US" dirty="0" smtClean="0"/>
              <a:t>Represent b</a:t>
            </a:r>
            <a:r>
              <a:rPr lang="en-US" baseline="30000" dirty="0" smtClean="0"/>
              <a:t>e</a:t>
            </a:r>
            <a:r>
              <a:rPr lang="en-US" dirty="0" smtClean="0"/>
              <a:t> as </a:t>
            </a:r>
            <a:r>
              <a:rPr lang="en-US" b="1" dirty="0" smtClean="0">
                <a:solidFill>
                  <a:srgbClr val="006600"/>
                </a:solidFill>
              </a:rPr>
              <a:t>power(b, e)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5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2345</TotalTime>
  <Words>1736</Words>
  <Application>Microsoft Office PowerPoint</Application>
  <PresentationFormat>On-screen Show (4:3)</PresentationFormat>
  <Paragraphs>427</Paragraphs>
  <Slides>39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Office Theme</vt:lpstr>
      <vt:lpstr>Equation</vt:lpstr>
      <vt:lpstr>PowerPoint Presentation</vt:lpstr>
      <vt:lpstr>Recursion</vt:lpstr>
      <vt:lpstr>Sum of “n” Integers</vt:lpstr>
      <vt:lpstr>Sum of Integers – Generic Formula</vt:lpstr>
      <vt:lpstr>Sum of Integers – Base Case</vt:lpstr>
      <vt:lpstr>Sum of Integers – Code</vt:lpstr>
      <vt:lpstr>Sum of Integers – Code Tracing   sum(5)</vt:lpstr>
      <vt:lpstr>Power function i.e. be</vt:lpstr>
      <vt:lpstr>Power Function - Introduction</vt:lpstr>
      <vt:lpstr>Power Function – Generic Formula</vt:lpstr>
      <vt:lpstr>Power Function– Base Case</vt:lpstr>
      <vt:lpstr>Power Function– Code</vt:lpstr>
      <vt:lpstr>Power Function– Code Tracing   Power(2, 5)</vt:lpstr>
      <vt:lpstr>Power function i.e. be Fast Exponentiation</vt:lpstr>
      <vt:lpstr>Fast Exponentiation- Introduction</vt:lpstr>
      <vt:lpstr>Fast Exponentiation - Introduction</vt:lpstr>
      <vt:lpstr>Fast Exponentiation – Generic Formula</vt:lpstr>
      <vt:lpstr>Fast Exponentiation – Base Case</vt:lpstr>
      <vt:lpstr>Power Function– Code</vt:lpstr>
      <vt:lpstr>Power Function– Code Tracing   powerF(2, 9)</vt:lpstr>
      <vt:lpstr>Multiplying TWO numbers (Using addition)</vt:lpstr>
      <vt:lpstr>Multiplication - Introduction</vt:lpstr>
      <vt:lpstr>Multiplication – Generic Formula</vt:lpstr>
      <vt:lpstr>Multiplication – Base Case</vt:lpstr>
      <vt:lpstr>Multiplication – Code</vt:lpstr>
      <vt:lpstr>Multiplication – Code Tracing   Multi (6, 5)</vt:lpstr>
      <vt:lpstr>Fibonacci Sequence</vt:lpstr>
      <vt:lpstr>Fibonacci - Introduction</vt:lpstr>
      <vt:lpstr>Fibonacci – Generic Formula</vt:lpstr>
      <vt:lpstr>Fibonacci – Base Case</vt:lpstr>
      <vt:lpstr>Fibonacci– Code</vt:lpstr>
      <vt:lpstr>Fibonacci – Code Tracing          fib ( 6 )</vt:lpstr>
      <vt:lpstr>Sum the digits of a number </vt:lpstr>
      <vt:lpstr>Sum of digits - Introduction</vt:lpstr>
      <vt:lpstr>Sum of digits – Generic Formula</vt:lpstr>
      <vt:lpstr>Sum of digits – Base Case</vt:lpstr>
      <vt:lpstr>Sum of digits – Code</vt:lpstr>
      <vt:lpstr>Sum of digits – Code Tracing   sumDigits (63574)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337</cp:revision>
  <dcterms:created xsi:type="dcterms:W3CDTF">2019-05-22T20:50:59Z</dcterms:created>
  <dcterms:modified xsi:type="dcterms:W3CDTF">2019-11-30T18:13:48Z</dcterms:modified>
</cp:coreProperties>
</file>