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43"/>
  </p:notesMasterIdLst>
  <p:sldIdLst>
    <p:sldId id="505" r:id="rId2"/>
    <p:sldId id="507" r:id="rId3"/>
    <p:sldId id="508" r:id="rId4"/>
    <p:sldId id="509" r:id="rId5"/>
    <p:sldId id="510" r:id="rId6"/>
    <p:sldId id="512" r:id="rId7"/>
    <p:sldId id="530" r:id="rId8"/>
    <p:sldId id="515" r:id="rId9"/>
    <p:sldId id="781" r:id="rId10"/>
    <p:sldId id="516" r:id="rId11"/>
    <p:sldId id="782" r:id="rId12"/>
    <p:sldId id="783" r:id="rId13"/>
    <p:sldId id="784" r:id="rId14"/>
    <p:sldId id="785" r:id="rId15"/>
    <p:sldId id="786" r:id="rId16"/>
    <p:sldId id="787" r:id="rId17"/>
    <p:sldId id="520" r:id="rId18"/>
    <p:sldId id="788" r:id="rId19"/>
    <p:sldId id="789" r:id="rId20"/>
    <p:sldId id="790" r:id="rId21"/>
    <p:sldId id="791" r:id="rId22"/>
    <p:sldId id="792" r:id="rId23"/>
    <p:sldId id="793" r:id="rId24"/>
    <p:sldId id="794" r:id="rId25"/>
    <p:sldId id="795" r:id="rId26"/>
    <p:sldId id="796" r:id="rId27"/>
    <p:sldId id="797" r:id="rId28"/>
    <p:sldId id="798" r:id="rId29"/>
    <p:sldId id="799" r:id="rId30"/>
    <p:sldId id="800" r:id="rId31"/>
    <p:sldId id="801" r:id="rId32"/>
    <p:sldId id="802" r:id="rId33"/>
    <p:sldId id="803" r:id="rId34"/>
    <p:sldId id="804" r:id="rId35"/>
    <p:sldId id="805" r:id="rId36"/>
    <p:sldId id="806" r:id="rId37"/>
    <p:sldId id="807" r:id="rId38"/>
    <p:sldId id="808" r:id="rId39"/>
    <p:sldId id="809" r:id="rId40"/>
    <p:sldId id="810" r:id="rId41"/>
    <p:sldId id="506" r:id="rId4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FF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122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6C78C8-E966-4B7E-8D03-C3617DCE2AE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0298CF-D651-4443-B55A-DF5768370C12}">
      <dgm:prSet custT="1"/>
      <dgm:spPr/>
      <dgm:t>
        <a:bodyPr/>
        <a:lstStyle/>
        <a:p>
          <a:pPr rtl="0"/>
          <a:r>
            <a:rPr lang="en-US" sz="2000" b="1" i="0" dirty="0" smtClean="0">
              <a:latin typeface="+mj-lt"/>
            </a:rPr>
            <a:t>O my Lord! Expand for me my chest [with assurance] and ease for me my task and untie the knot from my tongue that they may understand my speech. </a:t>
          </a:r>
          <a:r>
            <a:rPr lang="en-US" sz="2000" b="1" i="0" dirty="0" smtClean="0">
              <a:solidFill>
                <a:srgbClr val="FFFF00"/>
              </a:solidFill>
            </a:rPr>
            <a:t>(Quran 20 : 25-28)</a:t>
          </a:r>
          <a:endParaRPr lang="en-US" sz="2000" b="1" dirty="0">
            <a:solidFill>
              <a:srgbClr val="FFFF00"/>
            </a:solidFill>
            <a:latin typeface="+mj-lt"/>
          </a:endParaRPr>
        </a:p>
      </dgm:t>
    </dgm:pt>
    <dgm:pt modelId="{94D4A7AF-7DD5-4972-8AFE-63E5241EBC78}" type="parTrans" cxnId="{035C481D-78C9-4B0B-AFBB-5159B2FBB74E}">
      <dgm:prSet/>
      <dgm:spPr/>
      <dgm:t>
        <a:bodyPr/>
        <a:lstStyle/>
        <a:p>
          <a:endParaRPr lang="en-US"/>
        </a:p>
      </dgm:t>
    </dgm:pt>
    <dgm:pt modelId="{49F4A85F-A4DA-4A47-A43A-2382483BB2DD}" type="sibTrans" cxnId="{035C481D-78C9-4B0B-AFBB-5159B2FBB74E}">
      <dgm:prSet/>
      <dgm:spPr/>
      <dgm:t>
        <a:bodyPr/>
        <a:lstStyle/>
        <a:p>
          <a:endParaRPr lang="en-US"/>
        </a:p>
      </dgm:t>
    </dgm:pt>
    <dgm:pt modelId="{E8A93B39-86E4-4E2D-ADB5-63BB251ED922}" type="pres">
      <dgm:prSet presAssocID="{816C78C8-E966-4B7E-8D03-C3617DCE2AE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7346C7-6971-492F-9741-DB24D68F8AC9}" type="pres">
      <dgm:prSet presAssocID="{160298CF-D651-4443-B55A-DF5768370C12}" presName="composite" presStyleCnt="0"/>
      <dgm:spPr/>
    </dgm:pt>
    <dgm:pt modelId="{CDEFADC2-8A87-4F86-99C7-5152EDF32688}" type="pres">
      <dgm:prSet presAssocID="{160298CF-D651-4443-B55A-DF5768370C12}" presName="imgShp" presStyleLbl="fgImgPlace1" presStyleIdx="0" presStyleCnt="1" custLinFactNeighborX="-2524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  <dgm:t>
        <a:bodyPr/>
        <a:lstStyle/>
        <a:p>
          <a:endParaRPr lang="en-US"/>
        </a:p>
      </dgm:t>
    </dgm:pt>
    <dgm:pt modelId="{D2C15A2E-F265-4E83-96D0-995A90E88EBF}" type="pres">
      <dgm:prSet presAssocID="{160298CF-D651-4443-B55A-DF5768370C12}" presName="txShp" presStyleLbl="node1" presStyleIdx="0" presStyleCnt="1" custScaleX="129448" custLinFactNeighborX="2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5C481D-78C9-4B0B-AFBB-5159B2FBB74E}" srcId="{816C78C8-E966-4B7E-8D03-C3617DCE2AE7}" destId="{160298CF-D651-4443-B55A-DF5768370C12}" srcOrd="0" destOrd="0" parTransId="{94D4A7AF-7DD5-4972-8AFE-63E5241EBC78}" sibTransId="{49F4A85F-A4DA-4A47-A43A-2382483BB2DD}"/>
    <dgm:cxn modelId="{A7FA9557-86F3-4D6C-8926-9E21206F3345}" type="presOf" srcId="{160298CF-D651-4443-B55A-DF5768370C12}" destId="{D2C15A2E-F265-4E83-96D0-995A90E88EBF}" srcOrd="0" destOrd="0" presId="urn:microsoft.com/office/officeart/2005/8/layout/vList3"/>
    <dgm:cxn modelId="{058BDB4F-FA6B-4686-A4DF-0DE2C4EBB019}" type="presOf" srcId="{816C78C8-E966-4B7E-8D03-C3617DCE2AE7}" destId="{E8A93B39-86E4-4E2D-ADB5-63BB251ED922}" srcOrd="0" destOrd="0" presId="urn:microsoft.com/office/officeart/2005/8/layout/vList3"/>
    <dgm:cxn modelId="{6F4FF8CA-D1DA-4F77-95EC-1F56E919DB6B}" type="presParOf" srcId="{E8A93B39-86E4-4E2D-ADB5-63BB251ED922}" destId="{BD7346C7-6971-492F-9741-DB24D68F8AC9}" srcOrd="0" destOrd="0" presId="urn:microsoft.com/office/officeart/2005/8/layout/vList3"/>
    <dgm:cxn modelId="{F8A3E962-A0CC-4123-BB6A-F56CD71F4FF7}" type="presParOf" srcId="{BD7346C7-6971-492F-9741-DB24D68F8AC9}" destId="{CDEFADC2-8A87-4F86-99C7-5152EDF32688}" srcOrd="0" destOrd="0" presId="urn:microsoft.com/office/officeart/2005/8/layout/vList3"/>
    <dgm:cxn modelId="{3C23B0F5-3822-4775-836D-A4482142C670}" type="presParOf" srcId="{BD7346C7-6971-492F-9741-DB24D68F8AC9}" destId="{D2C15A2E-F265-4E83-96D0-995A90E88EB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6C78C8-E966-4B7E-8D03-C3617DCE2AE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0298CF-D651-4443-B55A-DF5768370C12}">
      <dgm:prSet custT="1"/>
      <dgm:spPr/>
      <dgm:t>
        <a:bodyPr/>
        <a:lstStyle/>
        <a:p>
          <a:pPr rtl="0"/>
          <a:r>
            <a:rPr lang="en-US" sz="2800" b="0" i="0" dirty="0" smtClean="0"/>
            <a:t>Allah (Alone) is Sufficient for us, and He is the Best Disposer of affairs (for us).</a:t>
          </a:r>
          <a:r>
            <a:rPr lang="en-US" sz="1800" b="1" i="0" dirty="0" smtClean="0">
              <a:solidFill>
                <a:srgbClr val="FFFF00"/>
              </a:solidFill>
            </a:rPr>
            <a:t>(Quran 3 : 173)</a:t>
          </a:r>
          <a:endParaRPr lang="en-US" sz="2800" b="1" dirty="0">
            <a:solidFill>
              <a:srgbClr val="FFFF00"/>
            </a:solidFill>
          </a:endParaRPr>
        </a:p>
      </dgm:t>
    </dgm:pt>
    <dgm:pt modelId="{94D4A7AF-7DD5-4972-8AFE-63E5241EBC78}" type="parTrans" cxnId="{035C481D-78C9-4B0B-AFBB-5159B2FBB74E}">
      <dgm:prSet/>
      <dgm:spPr/>
      <dgm:t>
        <a:bodyPr/>
        <a:lstStyle/>
        <a:p>
          <a:endParaRPr lang="en-US"/>
        </a:p>
      </dgm:t>
    </dgm:pt>
    <dgm:pt modelId="{49F4A85F-A4DA-4A47-A43A-2382483BB2DD}" type="sibTrans" cxnId="{035C481D-78C9-4B0B-AFBB-5159B2FBB74E}">
      <dgm:prSet/>
      <dgm:spPr/>
      <dgm:t>
        <a:bodyPr/>
        <a:lstStyle/>
        <a:p>
          <a:endParaRPr lang="en-US"/>
        </a:p>
      </dgm:t>
    </dgm:pt>
    <dgm:pt modelId="{E8A93B39-86E4-4E2D-ADB5-63BB251ED922}" type="pres">
      <dgm:prSet presAssocID="{816C78C8-E966-4B7E-8D03-C3617DCE2AE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7346C7-6971-492F-9741-DB24D68F8AC9}" type="pres">
      <dgm:prSet presAssocID="{160298CF-D651-4443-B55A-DF5768370C12}" presName="composite" presStyleCnt="0"/>
      <dgm:spPr/>
    </dgm:pt>
    <dgm:pt modelId="{CDEFADC2-8A87-4F86-99C7-5152EDF32688}" type="pres">
      <dgm:prSet presAssocID="{160298CF-D651-4443-B55A-DF5768370C12}" presName="imgShp" presStyleLbl="fg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</dgm:pt>
    <dgm:pt modelId="{D2C15A2E-F265-4E83-96D0-995A90E88EBF}" type="pres">
      <dgm:prSet presAssocID="{160298CF-D651-4443-B55A-DF5768370C12}" presName="txShp" presStyleLbl="node1" presStyleIdx="0" presStyleCnt="1" custLinFactNeighborX="2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5C481D-78C9-4B0B-AFBB-5159B2FBB74E}" srcId="{816C78C8-E966-4B7E-8D03-C3617DCE2AE7}" destId="{160298CF-D651-4443-B55A-DF5768370C12}" srcOrd="0" destOrd="0" parTransId="{94D4A7AF-7DD5-4972-8AFE-63E5241EBC78}" sibTransId="{49F4A85F-A4DA-4A47-A43A-2382483BB2DD}"/>
    <dgm:cxn modelId="{117F1E3B-BE58-4BB3-9D6D-A081111744C8}" type="presOf" srcId="{160298CF-D651-4443-B55A-DF5768370C12}" destId="{D2C15A2E-F265-4E83-96D0-995A90E88EBF}" srcOrd="0" destOrd="0" presId="urn:microsoft.com/office/officeart/2005/8/layout/vList3"/>
    <dgm:cxn modelId="{D5A5DC0B-DE72-494B-98C1-9C491B8A06D1}" type="presOf" srcId="{816C78C8-E966-4B7E-8D03-C3617DCE2AE7}" destId="{E8A93B39-86E4-4E2D-ADB5-63BB251ED922}" srcOrd="0" destOrd="0" presId="urn:microsoft.com/office/officeart/2005/8/layout/vList3"/>
    <dgm:cxn modelId="{66B2A65E-F824-49F2-BC3B-D7D03AACE765}" type="presParOf" srcId="{E8A93B39-86E4-4E2D-ADB5-63BB251ED922}" destId="{BD7346C7-6971-492F-9741-DB24D68F8AC9}" srcOrd="0" destOrd="0" presId="urn:microsoft.com/office/officeart/2005/8/layout/vList3"/>
    <dgm:cxn modelId="{6CB1909F-B00D-44D2-BDFB-9673E8792B00}" type="presParOf" srcId="{BD7346C7-6971-492F-9741-DB24D68F8AC9}" destId="{CDEFADC2-8A87-4F86-99C7-5152EDF32688}" srcOrd="0" destOrd="0" presId="urn:microsoft.com/office/officeart/2005/8/layout/vList3"/>
    <dgm:cxn modelId="{8A402C9D-48EB-4398-BDD4-B8E0AD4FA998}" type="presParOf" srcId="{BD7346C7-6971-492F-9741-DB24D68F8AC9}" destId="{D2C15A2E-F265-4E83-96D0-995A90E88EB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C15A2E-F265-4E83-96D0-995A90E88EBF}">
      <dsp:nvSpPr>
        <dsp:cNvPr id="0" name=""/>
        <dsp:cNvSpPr/>
      </dsp:nvSpPr>
      <dsp:spPr>
        <a:xfrm rot="10800000">
          <a:off x="613275" y="0"/>
          <a:ext cx="6420832" cy="178547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343" tIns="76200" rIns="14224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i="0" kern="1200" dirty="0" smtClean="0">
              <a:latin typeface="+mj-lt"/>
            </a:rPr>
            <a:t>O my Lord! Expand for me my chest [with assurance] and ease for me my task and untie the knot from my tongue that they may understand my speech. </a:t>
          </a:r>
          <a:r>
            <a:rPr lang="en-US" sz="2000" b="1" i="0" kern="1200" dirty="0" smtClean="0">
              <a:solidFill>
                <a:srgbClr val="FFFF00"/>
              </a:solidFill>
            </a:rPr>
            <a:t>(Quran 20 : 25-28)</a:t>
          </a:r>
          <a:endParaRPr lang="en-US" sz="2000" b="1" kern="1200" dirty="0">
            <a:solidFill>
              <a:srgbClr val="FFFF00"/>
            </a:solidFill>
            <a:latin typeface="+mj-lt"/>
          </a:endParaRPr>
        </a:p>
      </dsp:txBody>
      <dsp:txXfrm rot="10800000">
        <a:off x="1059643" y="0"/>
        <a:ext cx="5974464" cy="1785471"/>
      </dsp:txXfrm>
    </dsp:sp>
    <dsp:sp modelId="{CDEFADC2-8A87-4F86-99C7-5152EDF32688}">
      <dsp:nvSpPr>
        <dsp:cNvPr id="0" name=""/>
        <dsp:cNvSpPr/>
      </dsp:nvSpPr>
      <dsp:spPr>
        <a:xfrm>
          <a:off x="0" y="0"/>
          <a:ext cx="1785471" cy="1785471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C15A2E-F265-4E83-96D0-995A90E88EBF}">
      <dsp:nvSpPr>
        <dsp:cNvPr id="0" name=""/>
        <dsp:cNvSpPr/>
      </dsp:nvSpPr>
      <dsp:spPr>
        <a:xfrm rot="10800000">
          <a:off x="2179960" y="0"/>
          <a:ext cx="6698546" cy="190046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051" tIns="106680" rIns="199136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i="0" kern="1200" dirty="0" smtClean="0"/>
            <a:t>Allah (Alone) is Sufficient for us, and He is the Best Disposer of affairs (for us).</a:t>
          </a:r>
          <a:r>
            <a:rPr lang="en-US" sz="1800" b="1" i="0" kern="1200" dirty="0" smtClean="0">
              <a:solidFill>
                <a:srgbClr val="FFFF00"/>
              </a:solidFill>
            </a:rPr>
            <a:t>(Quran 3 : 173)</a:t>
          </a:r>
          <a:endParaRPr lang="en-US" sz="2800" b="1" kern="1200" dirty="0">
            <a:solidFill>
              <a:srgbClr val="FFFF00"/>
            </a:solidFill>
          </a:endParaRPr>
        </a:p>
      </dsp:txBody>
      <dsp:txXfrm rot="10800000">
        <a:off x="2655075" y="0"/>
        <a:ext cx="6223431" cy="1900462"/>
      </dsp:txXfrm>
    </dsp:sp>
    <dsp:sp modelId="{CDEFADC2-8A87-4F86-99C7-5152EDF32688}">
      <dsp:nvSpPr>
        <dsp:cNvPr id="0" name=""/>
        <dsp:cNvSpPr/>
      </dsp:nvSpPr>
      <dsp:spPr>
        <a:xfrm>
          <a:off x="1212112" y="0"/>
          <a:ext cx="1900462" cy="190046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9F355-61BA-4311-8A59-24A886FCB911}" type="datetimeFigureOut">
              <a:rPr lang="en-US" smtClean="0"/>
              <a:t>10/21/2019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BD894F-0A84-4B40-9A74-1D544CC8AD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399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9743" y="123827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6943" y="4073179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DDC76627-6CEE-4E3A-AF80-81DF9B17447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9495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144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538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DDC76627-6CEE-4E3A-AF80-81DF9B1744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488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297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585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829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461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226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482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309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162" y="2156535"/>
            <a:ext cx="7675809" cy="40204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7218" y="6292157"/>
            <a:ext cx="9547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1">
                <a:solidFill>
                  <a:srgbClr val="006600"/>
                </a:solidFill>
              </a:defRPr>
            </a:lvl1pPr>
          </a:lstStyle>
          <a:p>
            <a:pPr algn="ctr"/>
            <a:fld id="{DDC76627-6CEE-4E3A-AF80-81DF9B174472}" type="slidenum">
              <a:rPr lang="en-US" smtClean="0"/>
              <a:pPr algn="ctr"/>
              <a:t>‹#›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236374" y="995"/>
            <a:ext cx="73938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528150" y="-3473251"/>
            <a:ext cx="87491" cy="914420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26" y="41735"/>
            <a:ext cx="972911" cy="972911"/>
          </a:xfrm>
          <a:prstGeom prst="rect">
            <a:avLst/>
          </a:prstGeom>
          <a:solidFill>
            <a:schemeClr val="tx2"/>
          </a:solidFill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1214" y="73066"/>
            <a:ext cx="762000" cy="910249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981200" y="18615"/>
            <a:ext cx="579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 smtClean="0">
                <a:solidFill>
                  <a:schemeClr val="tx2"/>
                </a:solidFill>
              </a:rPr>
              <a:t>Data Structures</a:t>
            </a:r>
            <a:r>
              <a:rPr lang="en-US" sz="3200" b="1" i="1" baseline="0" dirty="0" smtClean="0">
                <a:solidFill>
                  <a:schemeClr val="tx2"/>
                </a:solidFill>
              </a:rPr>
              <a:t> - I</a:t>
            </a:r>
            <a:endParaRPr lang="en-US" sz="3200" b="1" i="1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656428" y="613983"/>
            <a:ext cx="647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“No</a:t>
            </a:r>
            <a:r>
              <a:rPr lang="en-US" b="1" baseline="0" dirty="0" smtClean="0">
                <a:solidFill>
                  <a:srgbClr val="FF0000"/>
                </a:solidFill>
              </a:rPr>
              <a:t> Bonus” marks for this course anymore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330495" y="1333710"/>
            <a:ext cx="769121" cy="491469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wordArtVert" wrap="square" rtlCol="0">
            <a:spAutoFit/>
          </a:bodyPr>
          <a:lstStyle/>
          <a:p>
            <a:pPr algn="ctr"/>
            <a:r>
              <a:rPr lang="en-US" sz="3200" b="1" dirty="0" smtClean="0"/>
              <a:t>CPCS 204</a:t>
            </a:r>
            <a:endParaRPr lang="en-US" sz="3200" b="1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1360211" y="6324889"/>
            <a:ext cx="368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Dr. Jonathan (</a:t>
            </a:r>
            <a:r>
              <a:rPr lang="en-US" sz="1400" b="1" kern="120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Yahya</a:t>
            </a:r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) </a:t>
            </a:r>
            <a:r>
              <a:rPr lang="en-US" sz="1400" b="1" kern="120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Cazalas</a:t>
            </a:r>
            <a:endParaRPr lang="en-US" sz="1400" b="1" kern="1200" dirty="0">
              <a:solidFill>
                <a:srgbClr val="0066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6220494" y="6349505"/>
            <a:ext cx="26530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Dr. Muhammad</a:t>
            </a:r>
            <a:r>
              <a:rPr lang="en-US" sz="1400" b="1" kern="1200" baseline="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 Umair </a:t>
            </a:r>
            <a:r>
              <a:rPr lang="en-US" sz="1400" b="1" kern="1200" baseline="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Ramzan</a:t>
            </a:r>
            <a:endParaRPr lang="en-US" sz="1400" b="1" kern="1200" dirty="0">
              <a:solidFill>
                <a:srgbClr val="006600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5000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6600"/>
        </a:buClr>
        <a:buFont typeface="Arial" panose="020B0604020202020204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ourier New" panose="02070309020205020404" pitchFamily="49" charset="0"/>
        <a:buChar char="o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ourier New" panose="02070309020205020404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alibri" panose="020F0502020204030204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0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</a:t>
            </a:fld>
            <a:endParaRPr lang="en-US"/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1345476" y="4506686"/>
          <a:ext cx="7458892" cy="17854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/>
          <p:cNvSpPr/>
          <p:nvPr/>
        </p:nvSpPr>
        <p:spPr>
          <a:xfrm>
            <a:off x="2859110" y="669701"/>
            <a:ext cx="4056845" cy="2704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492" y="1578643"/>
            <a:ext cx="7675563" cy="2367907"/>
          </a:xfrm>
        </p:spPr>
      </p:pic>
    </p:spTree>
    <p:extLst>
      <p:ext uri="{BB962C8B-B14F-4D97-AF65-F5344CB8AC3E}">
        <p14:creationId xmlns:p14="http://schemas.microsoft.com/office/powerpoint/2010/main" val="238569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Queues</a:t>
            </a:r>
            <a:r>
              <a:rPr lang="en-US" dirty="0" smtClean="0"/>
              <a:t> – </a:t>
            </a:r>
            <a:r>
              <a:rPr lang="en-US" dirty="0" smtClean="0">
                <a:solidFill>
                  <a:srgbClr val="006600"/>
                </a:solidFill>
              </a:rPr>
              <a:t>Basic Operation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/>
              <a:t>enqueue</a:t>
            </a:r>
            <a:endParaRPr lang="en-US" b="1" dirty="0"/>
          </a:p>
          <a:p>
            <a:pPr lvl="2"/>
            <a:r>
              <a:rPr lang="en-US" dirty="0"/>
              <a:t>Inserts </a:t>
            </a:r>
            <a:r>
              <a:rPr lang="en-US" dirty="0" smtClean="0"/>
              <a:t>an </a:t>
            </a:r>
            <a:r>
              <a:rPr lang="en-US" dirty="0"/>
              <a:t>element at the end of the queue</a:t>
            </a:r>
          </a:p>
          <a:p>
            <a:pPr lvl="2"/>
            <a:r>
              <a:rPr lang="en-US" b="1" dirty="0">
                <a:solidFill>
                  <a:srgbClr val="0000FF"/>
                </a:solidFill>
              </a:rPr>
              <a:t>O(1)</a:t>
            </a:r>
            <a:r>
              <a:rPr lang="en-US" dirty="0"/>
              <a:t> </a:t>
            </a:r>
            <a:endParaRPr lang="en-US" dirty="0" smtClean="0"/>
          </a:p>
          <a:p>
            <a:endParaRPr lang="en-US" b="1" dirty="0" smtClean="0"/>
          </a:p>
          <a:p>
            <a:r>
              <a:rPr lang="en-US" b="1" dirty="0" err="1" smtClean="0">
                <a:solidFill>
                  <a:srgbClr val="006600"/>
                </a:solidFill>
              </a:rPr>
              <a:t>enqueue</a:t>
            </a:r>
            <a:r>
              <a:rPr lang="en-US" b="1" dirty="0" smtClean="0">
                <a:solidFill>
                  <a:srgbClr val="006600"/>
                </a:solidFill>
              </a:rPr>
              <a:t> </a:t>
            </a:r>
            <a:r>
              <a:rPr lang="en-US" sz="2800" b="1" dirty="0" smtClean="0">
                <a:solidFill>
                  <a:srgbClr val="006600"/>
                </a:solidFill>
              </a:rPr>
              <a:t>(80)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40" name="Group 39"/>
          <p:cNvGrpSpPr/>
          <p:nvPr/>
        </p:nvGrpSpPr>
        <p:grpSpPr>
          <a:xfrm>
            <a:off x="6069928" y="1758887"/>
            <a:ext cx="3025016" cy="951495"/>
            <a:chOff x="6015955" y="1244821"/>
            <a:chExt cx="3025016" cy="951495"/>
          </a:xfrm>
        </p:grpSpPr>
        <p:grpSp>
          <p:nvGrpSpPr>
            <p:cNvPr id="41" name="Group 52"/>
            <p:cNvGrpSpPr>
              <a:grpSpLocks/>
            </p:cNvGrpSpPr>
            <p:nvPr/>
          </p:nvGrpSpPr>
          <p:grpSpPr bwMode="auto">
            <a:xfrm>
              <a:off x="6189283" y="1454591"/>
              <a:ext cx="2678360" cy="479940"/>
              <a:chOff x="2798762" y="4981575"/>
              <a:chExt cx="3429000" cy="838200"/>
            </a:xfrm>
          </p:grpSpPr>
          <p:sp>
            <p:nvSpPr>
              <p:cNvPr id="44" name="AutoShape 38"/>
              <p:cNvSpPr>
                <a:spLocks noChangeArrowheads="1"/>
              </p:cNvSpPr>
              <p:nvPr/>
            </p:nvSpPr>
            <p:spPr bwMode="auto">
              <a:xfrm>
                <a:off x="3332162" y="4981575"/>
                <a:ext cx="2362200" cy="838200"/>
              </a:xfrm>
              <a:prstGeom prst="flowChartMagneticDrum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Georgia" pitchFamily="18" charset="0"/>
                </a:endParaRPr>
              </a:p>
            </p:txBody>
          </p:sp>
          <p:sp>
            <p:nvSpPr>
              <p:cNvPr id="45" name="Line 39"/>
              <p:cNvSpPr>
                <a:spLocks noChangeShapeType="1"/>
              </p:cNvSpPr>
              <p:nvPr/>
            </p:nvSpPr>
            <p:spPr bwMode="auto">
              <a:xfrm>
                <a:off x="2798762" y="5438775"/>
                <a:ext cx="8382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6" name="Line 40"/>
              <p:cNvSpPr>
                <a:spLocks noChangeShapeType="1"/>
              </p:cNvSpPr>
              <p:nvPr/>
            </p:nvSpPr>
            <p:spPr bwMode="auto">
              <a:xfrm>
                <a:off x="5313362" y="5438775"/>
                <a:ext cx="9144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42" name="TextBox 41"/>
            <p:cNvSpPr txBox="1"/>
            <p:nvPr/>
          </p:nvSpPr>
          <p:spPr>
            <a:xfrm>
              <a:off x="8390857" y="1244821"/>
              <a:ext cx="6501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front</a:t>
              </a:r>
              <a:endParaRPr lang="en-US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015955" y="1826984"/>
              <a:ext cx="5679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rear</a:t>
              </a:r>
              <a:endParaRPr lang="en-US" dirty="0"/>
            </a:p>
          </p:txBody>
        </p:sp>
      </p:grp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1988497"/>
              </p:ext>
            </p:extLst>
          </p:nvPr>
        </p:nvGraphicFramePr>
        <p:xfrm>
          <a:off x="4082293" y="3698260"/>
          <a:ext cx="48768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53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53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53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53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53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7" name="TextBox 46"/>
          <p:cNvSpPr txBox="1"/>
          <p:nvPr/>
        </p:nvSpPr>
        <p:spPr>
          <a:xfrm>
            <a:off x="8242348" y="3301095"/>
            <a:ext cx="650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front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4166959" y="4117376"/>
            <a:ext cx="567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rear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8227321" y="4445165"/>
            <a:ext cx="650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front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3417836" y="5261446"/>
            <a:ext cx="567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rear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9834288"/>
              </p:ext>
            </p:extLst>
          </p:nvPr>
        </p:nvGraphicFramePr>
        <p:xfrm>
          <a:off x="3284115" y="4867720"/>
          <a:ext cx="5613282" cy="3937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55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55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55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554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3554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3554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372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2592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50" grpId="0"/>
      <p:bldP spid="5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Queues</a:t>
            </a:r>
            <a:r>
              <a:rPr lang="en-US" dirty="0" smtClean="0"/>
              <a:t> – </a:t>
            </a:r>
            <a:r>
              <a:rPr lang="en-US" dirty="0" smtClean="0">
                <a:solidFill>
                  <a:srgbClr val="006600"/>
                </a:solidFill>
              </a:rPr>
              <a:t>Basic Operation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/>
              <a:t>dequeue</a:t>
            </a:r>
            <a:endParaRPr lang="en-US" b="1" dirty="0"/>
          </a:p>
          <a:p>
            <a:pPr lvl="2"/>
            <a:r>
              <a:rPr lang="en-US" dirty="0"/>
              <a:t>Removes the element </a:t>
            </a:r>
            <a:r>
              <a:rPr lang="en-US" dirty="0" smtClean="0"/>
              <a:t>from </a:t>
            </a:r>
            <a:r>
              <a:rPr lang="en-US" dirty="0"/>
              <a:t>the front of the queue</a:t>
            </a:r>
          </a:p>
          <a:p>
            <a:pPr lvl="2"/>
            <a:r>
              <a:rPr lang="en-US" b="1" dirty="0" smtClean="0">
                <a:solidFill>
                  <a:srgbClr val="0000FF"/>
                </a:solidFill>
              </a:rPr>
              <a:t>O(1</a:t>
            </a:r>
            <a:r>
              <a:rPr lang="en-US" b="1" dirty="0">
                <a:solidFill>
                  <a:srgbClr val="0000FF"/>
                </a:solidFill>
              </a:rPr>
              <a:t>)</a:t>
            </a:r>
            <a:r>
              <a:rPr lang="en-US" dirty="0"/>
              <a:t> </a:t>
            </a:r>
            <a:endParaRPr lang="en-US" dirty="0" smtClean="0"/>
          </a:p>
          <a:p>
            <a:endParaRPr lang="en-US" b="1" dirty="0" smtClean="0"/>
          </a:p>
          <a:p>
            <a:r>
              <a:rPr lang="en-US" b="1" dirty="0" err="1" smtClean="0">
                <a:solidFill>
                  <a:srgbClr val="006600"/>
                </a:solidFill>
              </a:rPr>
              <a:t>dequeue</a:t>
            </a:r>
            <a:r>
              <a:rPr lang="en-US" b="1" dirty="0" smtClean="0">
                <a:solidFill>
                  <a:srgbClr val="006600"/>
                </a:solidFill>
              </a:rPr>
              <a:t> </a:t>
            </a:r>
            <a:r>
              <a:rPr lang="en-US" sz="2800" b="1" dirty="0" smtClean="0">
                <a:solidFill>
                  <a:srgbClr val="006600"/>
                </a:solidFill>
              </a:rPr>
              <a:t>()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40" name="Group 39"/>
          <p:cNvGrpSpPr/>
          <p:nvPr/>
        </p:nvGrpSpPr>
        <p:grpSpPr>
          <a:xfrm>
            <a:off x="6069928" y="1758887"/>
            <a:ext cx="3025016" cy="951495"/>
            <a:chOff x="6015955" y="1244821"/>
            <a:chExt cx="3025016" cy="951495"/>
          </a:xfrm>
        </p:grpSpPr>
        <p:grpSp>
          <p:nvGrpSpPr>
            <p:cNvPr id="41" name="Group 52"/>
            <p:cNvGrpSpPr>
              <a:grpSpLocks/>
            </p:cNvGrpSpPr>
            <p:nvPr/>
          </p:nvGrpSpPr>
          <p:grpSpPr bwMode="auto">
            <a:xfrm>
              <a:off x="6189283" y="1454591"/>
              <a:ext cx="2678360" cy="479940"/>
              <a:chOff x="2798762" y="4981575"/>
              <a:chExt cx="3429000" cy="838200"/>
            </a:xfrm>
          </p:grpSpPr>
          <p:sp>
            <p:nvSpPr>
              <p:cNvPr id="44" name="AutoShape 38"/>
              <p:cNvSpPr>
                <a:spLocks noChangeArrowheads="1"/>
              </p:cNvSpPr>
              <p:nvPr/>
            </p:nvSpPr>
            <p:spPr bwMode="auto">
              <a:xfrm>
                <a:off x="3332162" y="4981575"/>
                <a:ext cx="2362200" cy="838200"/>
              </a:xfrm>
              <a:prstGeom prst="flowChartMagneticDrum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Georgia" pitchFamily="18" charset="0"/>
                </a:endParaRPr>
              </a:p>
            </p:txBody>
          </p:sp>
          <p:sp>
            <p:nvSpPr>
              <p:cNvPr id="45" name="Line 39"/>
              <p:cNvSpPr>
                <a:spLocks noChangeShapeType="1"/>
              </p:cNvSpPr>
              <p:nvPr/>
            </p:nvSpPr>
            <p:spPr bwMode="auto">
              <a:xfrm>
                <a:off x="2798762" y="5438775"/>
                <a:ext cx="8382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6" name="Line 40"/>
              <p:cNvSpPr>
                <a:spLocks noChangeShapeType="1"/>
              </p:cNvSpPr>
              <p:nvPr/>
            </p:nvSpPr>
            <p:spPr bwMode="auto">
              <a:xfrm>
                <a:off x="5313362" y="5438775"/>
                <a:ext cx="9144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42" name="TextBox 41"/>
            <p:cNvSpPr txBox="1"/>
            <p:nvPr/>
          </p:nvSpPr>
          <p:spPr>
            <a:xfrm>
              <a:off x="8390857" y="1244821"/>
              <a:ext cx="6501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front</a:t>
              </a:r>
              <a:endParaRPr lang="en-US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015955" y="1826984"/>
              <a:ext cx="5679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rear</a:t>
              </a:r>
              <a:endParaRPr lang="en-US" dirty="0"/>
            </a:p>
          </p:txBody>
        </p:sp>
      </p:grp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1988497"/>
              </p:ext>
            </p:extLst>
          </p:nvPr>
        </p:nvGraphicFramePr>
        <p:xfrm>
          <a:off x="4082293" y="3698260"/>
          <a:ext cx="48768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53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53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53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53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53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7" name="TextBox 46"/>
          <p:cNvSpPr txBox="1"/>
          <p:nvPr/>
        </p:nvSpPr>
        <p:spPr>
          <a:xfrm>
            <a:off x="8242348" y="3301095"/>
            <a:ext cx="650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front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4166959" y="4117376"/>
            <a:ext cx="567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rear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8227321" y="4445165"/>
            <a:ext cx="650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front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5203066" y="5222809"/>
            <a:ext cx="567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rear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4553834"/>
              </p:ext>
            </p:extLst>
          </p:nvPr>
        </p:nvGraphicFramePr>
        <p:xfrm>
          <a:off x="5074276" y="4890605"/>
          <a:ext cx="3847340" cy="3708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18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18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18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618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751527" y="4814497"/>
            <a:ext cx="16227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Value = 70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704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50" grpId="0"/>
      <p:bldP spid="51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Queues</a:t>
            </a:r>
            <a:r>
              <a:rPr lang="en-US" dirty="0" smtClean="0"/>
              <a:t> – </a:t>
            </a:r>
            <a:r>
              <a:rPr lang="en-US" dirty="0" smtClean="0">
                <a:solidFill>
                  <a:srgbClr val="006600"/>
                </a:solidFill>
              </a:rPr>
              <a:t>Basic Operation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peek</a:t>
            </a:r>
            <a:endParaRPr lang="en-US" b="1" dirty="0"/>
          </a:p>
          <a:p>
            <a:pPr lvl="2"/>
            <a:r>
              <a:rPr lang="en-US" dirty="0" smtClean="0"/>
              <a:t>Return </a:t>
            </a:r>
            <a:r>
              <a:rPr lang="en-US" dirty="0"/>
              <a:t>the element </a:t>
            </a:r>
            <a:r>
              <a:rPr lang="en-US" dirty="0" smtClean="0"/>
              <a:t>from </a:t>
            </a:r>
            <a:r>
              <a:rPr lang="en-US" dirty="0"/>
              <a:t>the front of the </a:t>
            </a:r>
            <a:r>
              <a:rPr lang="en-US" dirty="0" smtClean="0"/>
              <a:t>queue without removing it</a:t>
            </a:r>
            <a:endParaRPr lang="en-US" dirty="0"/>
          </a:p>
          <a:p>
            <a:pPr lvl="2"/>
            <a:r>
              <a:rPr lang="en-US" b="1" dirty="0" smtClean="0">
                <a:solidFill>
                  <a:srgbClr val="0000FF"/>
                </a:solidFill>
              </a:rPr>
              <a:t>O(1</a:t>
            </a:r>
            <a:r>
              <a:rPr lang="en-US" b="1" dirty="0">
                <a:solidFill>
                  <a:srgbClr val="0000FF"/>
                </a:solidFill>
              </a:rPr>
              <a:t>)</a:t>
            </a:r>
            <a:r>
              <a:rPr lang="en-US" dirty="0"/>
              <a:t> </a:t>
            </a:r>
            <a:endParaRPr lang="en-US" dirty="0" smtClean="0"/>
          </a:p>
          <a:p>
            <a:endParaRPr lang="en-US" b="1" dirty="0" smtClean="0"/>
          </a:p>
          <a:p>
            <a:r>
              <a:rPr lang="en-US" b="1" dirty="0" smtClean="0">
                <a:solidFill>
                  <a:srgbClr val="006600"/>
                </a:solidFill>
              </a:rPr>
              <a:t>peek </a:t>
            </a:r>
            <a:r>
              <a:rPr lang="en-US" sz="2800" b="1" dirty="0" smtClean="0">
                <a:solidFill>
                  <a:srgbClr val="006600"/>
                </a:solidFill>
              </a:rPr>
              <a:t>()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40" name="Group 39"/>
          <p:cNvGrpSpPr/>
          <p:nvPr/>
        </p:nvGrpSpPr>
        <p:grpSpPr>
          <a:xfrm>
            <a:off x="5900597" y="1758887"/>
            <a:ext cx="3025016" cy="951495"/>
            <a:chOff x="6015955" y="1244821"/>
            <a:chExt cx="3025016" cy="951495"/>
          </a:xfrm>
        </p:grpSpPr>
        <p:grpSp>
          <p:nvGrpSpPr>
            <p:cNvPr id="41" name="Group 52"/>
            <p:cNvGrpSpPr>
              <a:grpSpLocks/>
            </p:cNvGrpSpPr>
            <p:nvPr/>
          </p:nvGrpSpPr>
          <p:grpSpPr bwMode="auto">
            <a:xfrm>
              <a:off x="6189283" y="1454591"/>
              <a:ext cx="2678360" cy="479940"/>
              <a:chOff x="2798762" y="4981575"/>
              <a:chExt cx="3429000" cy="838200"/>
            </a:xfrm>
          </p:grpSpPr>
          <p:sp>
            <p:nvSpPr>
              <p:cNvPr id="44" name="AutoShape 38"/>
              <p:cNvSpPr>
                <a:spLocks noChangeArrowheads="1"/>
              </p:cNvSpPr>
              <p:nvPr/>
            </p:nvSpPr>
            <p:spPr bwMode="auto">
              <a:xfrm>
                <a:off x="3332162" y="4981575"/>
                <a:ext cx="2362200" cy="838200"/>
              </a:xfrm>
              <a:prstGeom prst="flowChartMagneticDrum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Georgia" pitchFamily="18" charset="0"/>
                </a:endParaRPr>
              </a:p>
            </p:txBody>
          </p:sp>
          <p:sp>
            <p:nvSpPr>
              <p:cNvPr id="45" name="Line 39"/>
              <p:cNvSpPr>
                <a:spLocks noChangeShapeType="1"/>
              </p:cNvSpPr>
              <p:nvPr/>
            </p:nvSpPr>
            <p:spPr bwMode="auto">
              <a:xfrm>
                <a:off x="2798762" y="5438775"/>
                <a:ext cx="8382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6" name="Line 40"/>
              <p:cNvSpPr>
                <a:spLocks noChangeShapeType="1"/>
              </p:cNvSpPr>
              <p:nvPr/>
            </p:nvSpPr>
            <p:spPr bwMode="auto">
              <a:xfrm>
                <a:off x="5313362" y="5438775"/>
                <a:ext cx="9144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42" name="TextBox 41"/>
            <p:cNvSpPr txBox="1"/>
            <p:nvPr/>
          </p:nvSpPr>
          <p:spPr>
            <a:xfrm>
              <a:off x="8390857" y="1244821"/>
              <a:ext cx="6501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front</a:t>
              </a:r>
              <a:endParaRPr lang="en-US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015955" y="1826984"/>
              <a:ext cx="5679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rear</a:t>
              </a:r>
              <a:endParaRPr lang="en-US" dirty="0"/>
            </a:p>
          </p:txBody>
        </p:sp>
      </p:grp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1988497"/>
              </p:ext>
            </p:extLst>
          </p:nvPr>
        </p:nvGraphicFramePr>
        <p:xfrm>
          <a:off x="4082293" y="3698260"/>
          <a:ext cx="48768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53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53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53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53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53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7" name="TextBox 46"/>
          <p:cNvSpPr txBox="1"/>
          <p:nvPr/>
        </p:nvSpPr>
        <p:spPr>
          <a:xfrm>
            <a:off x="8242348" y="3301095"/>
            <a:ext cx="650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front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4166959" y="4117376"/>
            <a:ext cx="567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rear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751527" y="4814497"/>
            <a:ext cx="16227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Value = 70</a:t>
            </a:r>
            <a:endParaRPr lang="en-US" sz="2400" b="1" dirty="0">
              <a:solidFill>
                <a:srgbClr val="FF0000"/>
              </a:solidFill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5107542"/>
              </p:ext>
            </p:extLst>
          </p:nvPr>
        </p:nvGraphicFramePr>
        <p:xfrm>
          <a:off x="4044816" y="5276162"/>
          <a:ext cx="48768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53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53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53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53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53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8204871" y="4878997"/>
            <a:ext cx="650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front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4129482" y="5695278"/>
            <a:ext cx="567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192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5" grpId="0"/>
      <p:bldP spid="20" grpId="0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Queues</a:t>
            </a:r>
            <a:r>
              <a:rPr lang="en-US" dirty="0" smtClean="0"/>
              <a:t> – </a:t>
            </a:r>
            <a:r>
              <a:rPr lang="en-US" dirty="0" smtClean="0">
                <a:solidFill>
                  <a:srgbClr val="006600"/>
                </a:solidFill>
              </a:rPr>
              <a:t>Basic Operation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/>
              <a:t>isEmpty</a:t>
            </a:r>
            <a:endParaRPr lang="en-US" b="1" dirty="0"/>
          </a:p>
          <a:p>
            <a:pPr lvl="2"/>
            <a:r>
              <a:rPr lang="en-US" dirty="0"/>
              <a:t>Checks to see if the queue is empty</a:t>
            </a:r>
          </a:p>
          <a:p>
            <a:pPr lvl="2"/>
            <a:r>
              <a:rPr lang="en-US" b="1" dirty="0" smtClean="0">
                <a:solidFill>
                  <a:srgbClr val="0000FF"/>
                </a:solidFill>
              </a:rPr>
              <a:t>O(1</a:t>
            </a:r>
            <a:r>
              <a:rPr lang="en-US" b="1" dirty="0">
                <a:solidFill>
                  <a:srgbClr val="0000FF"/>
                </a:solidFill>
              </a:rPr>
              <a:t>)</a:t>
            </a:r>
            <a:r>
              <a:rPr lang="en-US" dirty="0"/>
              <a:t> </a:t>
            </a:r>
            <a:endParaRPr lang="en-US" dirty="0" smtClean="0"/>
          </a:p>
          <a:p>
            <a:endParaRPr lang="en-US" b="1" dirty="0" smtClean="0"/>
          </a:p>
          <a:p>
            <a:r>
              <a:rPr lang="en-US" b="1" dirty="0" err="1" smtClean="0">
                <a:solidFill>
                  <a:srgbClr val="006600"/>
                </a:solidFill>
              </a:rPr>
              <a:t>isEmpty</a:t>
            </a:r>
            <a:r>
              <a:rPr lang="en-US" b="1" dirty="0" smtClean="0">
                <a:solidFill>
                  <a:srgbClr val="006600"/>
                </a:solidFill>
              </a:rPr>
              <a:t> </a:t>
            </a:r>
            <a:r>
              <a:rPr lang="en-US" sz="2800" b="1" dirty="0" smtClean="0">
                <a:solidFill>
                  <a:srgbClr val="006600"/>
                </a:solidFill>
              </a:rPr>
              <a:t>()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13</a:t>
            </a:fld>
            <a:endParaRPr lang="en-US"/>
          </a:p>
        </p:txBody>
      </p:sp>
      <p:grpSp>
        <p:nvGrpSpPr>
          <p:cNvPr id="40" name="Group 39"/>
          <p:cNvGrpSpPr/>
          <p:nvPr/>
        </p:nvGrpSpPr>
        <p:grpSpPr>
          <a:xfrm>
            <a:off x="5900597" y="1758887"/>
            <a:ext cx="3025016" cy="951495"/>
            <a:chOff x="6015955" y="1244821"/>
            <a:chExt cx="3025016" cy="951495"/>
          </a:xfrm>
        </p:grpSpPr>
        <p:grpSp>
          <p:nvGrpSpPr>
            <p:cNvPr id="41" name="Group 52"/>
            <p:cNvGrpSpPr>
              <a:grpSpLocks/>
            </p:cNvGrpSpPr>
            <p:nvPr/>
          </p:nvGrpSpPr>
          <p:grpSpPr bwMode="auto">
            <a:xfrm>
              <a:off x="6189283" y="1454591"/>
              <a:ext cx="2678360" cy="479940"/>
              <a:chOff x="2798762" y="4981575"/>
              <a:chExt cx="3429000" cy="838200"/>
            </a:xfrm>
          </p:grpSpPr>
          <p:sp>
            <p:nvSpPr>
              <p:cNvPr id="44" name="AutoShape 38"/>
              <p:cNvSpPr>
                <a:spLocks noChangeArrowheads="1"/>
              </p:cNvSpPr>
              <p:nvPr/>
            </p:nvSpPr>
            <p:spPr bwMode="auto">
              <a:xfrm>
                <a:off x="3332162" y="4981575"/>
                <a:ext cx="2362200" cy="838200"/>
              </a:xfrm>
              <a:prstGeom prst="flowChartMagneticDrum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Georgia" pitchFamily="18" charset="0"/>
                </a:endParaRPr>
              </a:p>
            </p:txBody>
          </p:sp>
          <p:sp>
            <p:nvSpPr>
              <p:cNvPr id="45" name="Line 39"/>
              <p:cNvSpPr>
                <a:spLocks noChangeShapeType="1"/>
              </p:cNvSpPr>
              <p:nvPr/>
            </p:nvSpPr>
            <p:spPr bwMode="auto">
              <a:xfrm>
                <a:off x="2798762" y="5438775"/>
                <a:ext cx="8382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6" name="Line 40"/>
              <p:cNvSpPr>
                <a:spLocks noChangeShapeType="1"/>
              </p:cNvSpPr>
              <p:nvPr/>
            </p:nvSpPr>
            <p:spPr bwMode="auto">
              <a:xfrm>
                <a:off x="5313362" y="5438775"/>
                <a:ext cx="9144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42" name="TextBox 41"/>
            <p:cNvSpPr txBox="1"/>
            <p:nvPr/>
          </p:nvSpPr>
          <p:spPr>
            <a:xfrm>
              <a:off x="8390857" y="1244821"/>
              <a:ext cx="6501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front</a:t>
              </a:r>
              <a:endParaRPr lang="en-US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015955" y="1826984"/>
              <a:ext cx="5679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rear</a:t>
              </a:r>
              <a:endParaRPr lang="en-US" dirty="0"/>
            </a:p>
          </p:txBody>
        </p:sp>
      </p:grp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5200429"/>
              </p:ext>
            </p:extLst>
          </p:nvPr>
        </p:nvGraphicFramePr>
        <p:xfrm>
          <a:off x="4082293" y="3698260"/>
          <a:ext cx="48768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53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53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53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53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53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7" name="TextBox 46"/>
          <p:cNvSpPr txBox="1"/>
          <p:nvPr/>
        </p:nvSpPr>
        <p:spPr>
          <a:xfrm>
            <a:off x="8242348" y="3301095"/>
            <a:ext cx="650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front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8275499" y="3982083"/>
            <a:ext cx="567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rear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751527" y="4814497"/>
            <a:ext cx="16227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count = 0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657204" y="4814496"/>
            <a:ext cx="16227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6600"/>
                </a:solidFill>
              </a:rPr>
              <a:t>True</a:t>
            </a:r>
            <a:endParaRPr lang="en-US" sz="2400" b="1" dirty="0">
              <a:solidFill>
                <a:srgbClr val="0066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751527" y="5495728"/>
            <a:ext cx="16227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otherwise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073925" y="5495727"/>
            <a:ext cx="936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False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37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5" grpId="0"/>
      <p:bldP spid="22" grpId="0"/>
      <p:bldP spid="23" grpId="0"/>
      <p:bldP spid="2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Queues</a:t>
            </a:r>
            <a:r>
              <a:rPr lang="en-US" dirty="0" smtClean="0"/>
              <a:t> – </a:t>
            </a:r>
            <a:r>
              <a:rPr lang="en-US" dirty="0" smtClean="0">
                <a:solidFill>
                  <a:srgbClr val="006600"/>
                </a:solidFill>
              </a:rPr>
              <a:t>Basic Operation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/>
              <a:t>isFull</a:t>
            </a:r>
            <a:endParaRPr lang="en-US" b="1" dirty="0"/>
          </a:p>
          <a:p>
            <a:pPr lvl="2"/>
            <a:r>
              <a:rPr lang="en-US" dirty="0"/>
              <a:t>Checks to see if the queue is full</a:t>
            </a:r>
          </a:p>
          <a:p>
            <a:pPr lvl="2"/>
            <a:r>
              <a:rPr lang="en-US" b="1" dirty="0" smtClean="0">
                <a:solidFill>
                  <a:srgbClr val="0000FF"/>
                </a:solidFill>
              </a:rPr>
              <a:t>O(1</a:t>
            </a:r>
            <a:r>
              <a:rPr lang="en-US" b="1" dirty="0">
                <a:solidFill>
                  <a:srgbClr val="0000FF"/>
                </a:solidFill>
              </a:rPr>
              <a:t>)</a:t>
            </a:r>
            <a:r>
              <a:rPr lang="en-US" dirty="0"/>
              <a:t> </a:t>
            </a:r>
            <a:endParaRPr lang="en-US" dirty="0" smtClean="0"/>
          </a:p>
          <a:p>
            <a:endParaRPr lang="en-US" b="1" dirty="0" smtClean="0"/>
          </a:p>
          <a:p>
            <a:r>
              <a:rPr lang="en-US" b="1" dirty="0" err="1" smtClean="0">
                <a:solidFill>
                  <a:srgbClr val="006600"/>
                </a:solidFill>
              </a:rPr>
              <a:t>isFull</a:t>
            </a:r>
            <a:r>
              <a:rPr lang="en-US" b="1" dirty="0" smtClean="0">
                <a:solidFill>
                  <a:srgbClr val="006600"/>
                </a:solidFill>
              </a:rPr>
              <a:t> </a:t>
            </a:r>
            <a:r>
              <a:rPr lang="en-US" sz="2800" b="1" dirty="0" smtClean="0">
                <a:solidFill>
                  <a:srgbClr val="006600"/>
                </a:solidFill>
              </a:rPr>
              <a:t>()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14</a:t>
            </a:fld>
            <a:endParaRPr lang="en-US"/>
          </a:p>
        </p:txBody>
      </p:sp>
      <p:grpSp>
        <p:nvGrpSpPr>
          <p:cNvPr id="40" name="Group 39"/>
          <p:cNvGrpSpPr/>
          <p:nvPr/>
        </p:nvGrpSpPr>
        <p:grpSpPr>
          <a:xfrm>
            <a:off x="5900597" y="1758887"/>
            <a:ext cx="3025016" cy="951495"/>
            <a:chOff x="6015955" y="1244821"/>
            <a:chExt cx="3025016" cy="951495"/>
          </a:xfrm>
        </p:grpSpPr>
        <p:grpSp>
          <p:nvGrpSpPr>
            <p:cNvPr id="41" name="Group 52"/>
            <p:cNvGrpSpPr>
              <a:grpSpLocks/>
            </p:cNvGrpSpPr>
            <p:nvPr/>
          </p:nvGrpSpPr>
          <p:grpSpPr bwMode="auto">
            <a:xfrm>
              <a:off x="6189283" y="1454591"/>
              <a:ext cx="2678360" cy="479940"/>
              <a:chOff x="2798762" y="4981575"/>
              <a:chExt cx="3429000" cy="838200"/>
            </a:xfrm>
          </p:grpSpPr>
          <p:sp>
            <p:nvSpPr>
              <p:cNvPr id="44" name="AutoShape 38"/>
              <p:cNvSpPr>
                <a:spLocks noChangeArrowheads="1"/>
              </p:cNvSpPr>
              <p:nvPr/>
            </p:nvSpPr>
            <p:spPr bwMode="auto">
              <a:xfrm>
                <a:off x="3332162" y="4981575"/>
                <a:ext cx="2362200" cy="838200"/>
              </a:xfrm>
              <a:prstGeom prst="flowChartMagneticDrum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Georgia" pitchFamily="18" charset="0"/>
                </a:endParaRPr>
              </a:p>
            </p:txBody>
          </p:sp>
          <p:sp>
            <p:nvSpPr>
              <p:cNvPr id="45" name="Line 39"/>
              <p:cNvSpPr>
                <a:spLocks noChangeShapeType="1"/>
              </p:cNvSpPr>
              <p:nvPr/>
            </p:nvSpPr>
            <p:spPr bwMode="auto">
              <a:xfrm>
                <a:off x="2798762" y="5438775"/>
                <a:ext cx="8382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6" name="Line 40"/>
              <p:cNvSpPr>
                <a:spLocks noChangeShapeType="1"/>
              </p:cNvSpPr>
              <p:nvPr/>
            </p:nvSpPr>
            <p:spPr bwMode="auto">
              <a:xfrm>
                <a:off x="5313362" y="5438775"/>
                <a:ext cx="9144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42" name="TextBox 41"/>
            <p:cNvSpPr txBox="1"/>
            <p:nvPr/>
          </p:nvSpPr>
          <p:spPr>
            <a:xfrm>
              <a:off x="8390857" y="1244821"/>
              <a:ext cx="6501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front</a:t>
              </a:r>
              <a:endParaRPr lang="en-US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015955" y="1826984"/>
              <a:ext cx="5679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rear</a:t>
              </a:r>
              <a:endParaRPr lang="en-US" dirty="0"/>
            </a:p>
          </p:txBody>
        </p:sp>
      </p:grp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5200429"/>
              </p:ext>
            </p:extLst>
          </p:nvPr>
        </p:nvGraphicFramePr>
        <p:xfrm>
          <a:off x="4082293" y="3698260"/>
          <a:ext cx="48768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53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53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53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53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53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7" name="TextBox 46"/>
          <p:cNvSpPr txBox="1"/>
          <p:nvPr/>
        </p:nvSpPr>
        <p:spPr>
          <a:xfrm>
            <a:off x="8242348" y="3301095"/>
            <a:ext cx="650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front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4262303" y="3982083"/>
            <a:ext cx="567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rear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751527" y="4814497"/>
            <a:ext cx="22918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count = </a:t>
            </a:r>
            <a:r>
              <a:rPr lang="en-US" sz="2400" b="1" dirty="0" err="1" smtClean="0">
                <a:solidFill>
                  <a:srgbClr val="FF0000"/>
                </a:solidFill>
              </a:rPr>
              <a:t>maxSize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657204" y="4814496"/>
            <a:ext cx="16227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6600"/>
                </a:solidFill>
              </a:rPr>
              <a:t>True</a:t>
            </a:r>
            <a:endParaRPr lang="en-US" sz="2400" b="1" dirty="0">
              <a:solidFill>
                <a:srgbClr val="0066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751527" y="5495728"/>
            <a:ext cx="16227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otherwise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073925" y="5495727"/>
            <a:ext cx="936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False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75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5" grpId="0"/>
      <p:bldP spid="22" grpId="0"/>
      <p:bldP spid="23" grpId="0"/>
      <p:bldP spid="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Queues</a:t>
            </a:r>
            <a:r>
              <a:rPr lang="en-US" dirty="0" smtClean="0"/>
              <a:t> – </a:t>
            </a:r>
            <a:r>
              <a:rPr lang="en-US" dirty="0" smtClean="0">
                <a:solidFill>
                  <a:srgbClr val="006600"/>
                </a:solidFill>
              </a:rPr>
              <a:t>Basic Operation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clear</a:t>
            </a:r>
            <a:endParaRPr lang="en-US" b="1" dirty="0"/>
          </a:p>
          <a:p>
            <a:pPr lvl="2"/>
            <a:r>
              <a:rPr lang="en-US" dirty="0" smtClean="0"/>
              <a:t>Remove all values from the queue</a:t>
            </a:r>
            <a:endParaRPr lang="en-US" dirty="0"/>
          </a:p>
          <a:p>
            <a:pPr lvl="2"/>
            <a:r>
              <a:rPr lang="en-US" b="1" dirty="0" smtClean="0">
                <a:solidFill>
                  <a:srgbClr val="0000FF"/>
                </a:solidFill>
              </a:rPr>
              <a:t>O(n)</a:t>
            </a:r>
            <a:r>
              <a:rPr lang="en-US" dirty="0" smtClean="0"/>
              <a:t> </a:t>
            </a:r>
          </a:p>
          <a:p>
            <a:endParaRPr lang="en-US" b="1" dirty="0" smtClean="0"/>
          </a:p>
          <a:p>
            <a:r>
              <a:rPr lang="en-US" b="1" dirty="0" smtClean="0">
                <a:solidFill>
                  <a:srgbClr val="006600"/>
                </a:solidFill>
              </a:rPr>
              <a:t>clear </a:t>
            </a:r>
            <a:r>
              <a:rPr lang="en-US" sz="2800" b="1" dirty="0" smtClean="0">
                <a:solidFill>
                  <a:srgbClr val="006600"/>
                </a:solidFill>
              </a:rPr>
              <a:t>()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15</a:t>
            </a:fld>
            <a:endParaRPr lang="en-US"/>
          </a:p>
        </p:txBody>
      </p:sp>
      <p:grpSp>
        <p:nvGrpSpPr>
          <p:cNvPr id="40" name="Group 39"/>
          <p:cNvGrpSpPr/>
          <p:nvPr/>
        </p:nvGrpSpPr>
        <p:grpSpPr>
          <a:xfrm>
            <a:off x="5900597" y="1758887"/>
            <a:ext cx="3025016" cy="951495"/>
            <a:chOff x="6015955" y="1244821"/>
            <a:chExt cx="3025016" cy="951495"/>
          </a:xfrm>
        </p:grpSpPr>
        <p:grpSp>
          <p:nvGrpSpPr>
            <p:cNvPr id="41" name="Group 52"/>
            <p:cNvGrpSpPr>
              <a:grpSpLocks/>
            </p:cNvGrpSpPr>
            <p:nvPr/>
          </p:nvGrpSpPr>
          <p:grpSpPr bwMode="auto">
            <a:xfrm>
              <a:off x="6189283" y="1454591"/>
              <a:ext cx="2678360" cy="479940"/>
              <a:chOff x="2798762" y="4981575"/>
              <a:chExt cx="3429000" cy="838200"/>
            </a:xfrm>
          </p:grpSpPr>
          <p:sp>
            <p:nvSpPr>
              <p:cNvPr id="44" name="AutoShape 38"/>
              <p:cNvSpPr>
                <a:spLocks noChangeArrowheads="1"/>
              </p:cNvSpPr>
              <p:nvPr/>
            </p:nvSpPr>
            <p:spPr bwMode="auto">
              <a:xfrm>
                <a:off x="3332162" y="4981575"/>
                <a:ext cx="2362200" cy="838200"/>
              </a:xfrm>
              <a:prstGeom prst="flowChartMagneticDrum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Georgia" pitchFamily="18" charset="0"/>
                </a:endParaRPr>
              </a:p>
            </p:txBody>
          </p:sp>
          <p:sp>
            <p:nvSpPr>
              <p:cNvPr id="45" name="Line 39"/>
              <p:cNvSpPr>
                <a:spLocks noChangeShapeType="1"/>
              </p:cNvSpPr>
              <p:nvPr/>
            </p:nvSpPr>
            <p:spPr bwMode="auto">
              <a:xfrm>
                <a:off x="2798762" y="5438775"/>
                <a:ext cx="8382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6" name="Line 40"/>
              <p:cNvSpPr>
                <a:spLocks noChangeShapeType="1"/>
              </p:cNvSpPr>
              <p:nvPr/>
            </p:nvSpPr>
            <p:spPr bwMode="auto">
              <a:xfrm>
                <a:off x="5313362" y="5438775"/>
                <a:ext cx="9144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42" name="TextBox 41"/>
            <p:cNvSpPr txBox="1"/>
            <p:nvPr/>
          </p:nvSpPr>
          <p:spPr>
            <a:xfrm>
              <a:off x="8390857" y="1244821"/>
              <a:ext cx="6501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front</a:t>
              </a:r>
              <a:endParaRPr lang="en-US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015955" y="1826984"/>
              <a:ext cx="5679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rear</a:t>
              </a:r>
              <a:endParaRPr lang="en-US" dirty="0"/>
            </a:p>
          </p:txBody>
        </p:sp>
      </p:grp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5200429"/>
              </p:ext>
            </p:extLst>
          </p:nvPr>
        </p:nvGraphicFramePr>
        <p:xfrm>
          <a:off x="4082293" y="3698260"/>
          <a:ext cx="48768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53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53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53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53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53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7" name="TextBox 46"/>
          <p:cNvSpPr txBox="1"/>
          <p:nvPr/>
        </p:nvSpPr>
        <p:spPr>
          <a:xfrm>
            <a:off x="8242348" y="3301095"/>
            <a:ext cx="650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front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4262299" y="3982083"/>
            <a:ext cx="567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rear</a:t>
            </a:r>
            <a:endParaRPr lang="en-US" dirty="0"/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0819035"/>
              </p:ext>
            </p:extLst>
          </p:nvPr>
        </p:nvGraphicFramePr>
        <p:xfrm>
          <a:off x="4030173" y="5222260"/>
          <a:ext cx="48768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53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53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53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53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53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8190228" y="4825095"/>
            <a:ext cx="650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front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8223379" y="5506083"/>
            <a:ext cx="567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2385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20" grpId="0"/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noFill/>
        </p:spPr>
        <p:txBody>
          <a:bodyPr anchor="t"/>
          <a:lstStyle/>
          <a:p>
            <a:r>
              <a:rPr lang="en-US" smtClean="0"/>
              <a:t> </a:t>
            </a:r>
          </a:p>
        </p:txBody>
      </p:sp>
      <p:grpSp>
        <p:nvGrpSpPr>
          <p:cNvPr id="8195" name="Group 63"/>
          <p:cNvGrpSpPr>
            <a:grpSpLocks/>
          </p:cNvGrpSpPr>
          <p:nvPr/>
        </p:nvGrpSpPr>
        <p:grpSpPr bwMode="auto">
          <a:xfrm>
            <a:off x="1389062" y="1769527"/>
            <a:ext cx="4060825" cy="1184275"/>
            <a:chOff x="827" y="912"/>
            <a:chExt cx="2558" cy="746"/>
          </a:xfrm>
        </p:grpSpPr>
        <p:sp>
          <p:nvSpPr>
            <p:cNvPr id="8240" name="Rectangle 13"/>
            <p:cNvSpPr>
              <a:spLocks noChangeArrowheads="1"/>
            </p:cNvSpPr>
            <p:nvPr/>
          </p:nvSpPr>
          <p:spPr bwMode="auto">
            <a:xfrm>
              <a:off x="1289" y="1370"/>
              <a:ext cx="43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front</a:t>
              </a:r>
            </a:p>
          </p:txBody>
        </p:sp>
        <p:sp>
          <p:nvSpPr>
            <p:cNvPr id="8241" name="Rectangle 33"/>
            <p:cNvSpPr>
              <a:spLocks noChangeArrowheads="1"/>
            </p:cNvSpPr>
            <p:nvPr/>
          </p:nvSpPr>
          <p:spPr bwMode="auto">
            <a:xfrm>
              <a:off x="827" y="1152"/>
              <a:ext cx="62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dirty="0"/>
                <a:t>START:</a:t>
              </a:r>
            </a:p>
          </p:txBody>
        </p:sp>
        <p:sp>
          <p:nvSpPr>
            <p:cNvPr id="8242" name="Rectangle 56"/>
            <p:cNvSpPr>
              <a:spLocks noChangeArrowheads="1"/>
            </p:cNvSpPr>
            <p:nvPr/>
          </p:nvSpPr>
          <p:spPr bwMode="auto">
            <a:xfrm>
              <a:off x="1344" y="1152"/>
              <a:ext cx="384" cy="24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2</a:t>
              </a:r>
            </a:p>
          </p:txBody>
        </p:sp>
        <p:sp>
          <p:nvSpPr>
            <p:cNvPr id="8243" name="Rectangle 57"/>
            <p:cNvSpPr>
              <a:spLocks noChangeArrowheads="1"/>
            </p:cNvSpPr>
            <p:nvPr/>
          </p:nvSpPr>
          <p:spPr bwMode="auto">
            <a:xfrm>
              <a:off x="1728" y="1152"/>
              <a:ext cx="384" cy="24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4</a:t>
              </a:r>
            </a:p>
          </p:txBody>
        </p:sp>
        <p:sp>
          <p:nvSpPr>
            <p:cNvPr id="8244" name="Rectangle 58"/>
            <p:cNvSpPr>
              <a:spLocks noChangeArrowheads="1"/>
            </p:cNvSpPr>
            <p:nvPr/>
          </p:nvSpPr>
          <p:spPr bwMode="auto">
            <a:xfrm>
              <a:off x="2112" y="1152"/>
              <a:ext cx="384" cy="24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6</a:t>
              </a:r>
            </a:p>
          </p:txBody>
        </p:sp>
        <p:sp>
          <p:nvSpPr>
            <p:cNvPr id="8245" name="Rectangle 59"/>
            <p:cNvSpPr>
              <a:spLocks noChangeArrowheads="1"/>
            </p:cNvSpPr>
            <p:nvPr/>
          </p:nvSpPr>
          <p:spPr bwMode="auto">
            <a:xfrm>
              <a:off x="2496" y="1152"/>
              <a:ext cx="384" cy="24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8</a:t>
              </a:r>
            </a:p>
          </p:txBody>
        </p:sp>
        <p:sp>
          <p:nvSpPr>
            <p:cNvPr id="8246" name="Rectangle 60"/>
            <p:cNvSpPr>
              <a:spLocks noChangeArrowheads="1"/>
            </p:cNvSpPr>
            <p:nvPr/>
          </p:nvSpPr>
          <p:spPr bwMode="auto">
            <a:xfrm>
              <a:off x="2880" y="1152"/>
              <a:ext cx="384" cy="24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10</a:t>
              </a:r>
            </a:p>
          </p:txBody>
        </p:sp>
        <p:sp>
          <p:nvSpPr>
            <p:cNvPr id="8247" name="Rectangle 61"/>
            <p:cNvSpPr>
              <a:spLocks noChangeArrowheads="1"/>
            </p:cNvSpPr>
            <p:nvPr/>
          </p:nvSpPr>
          <p:spPr bwMode="auto">
            <a:xfrm>
              <a:off x="1344" y="912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Q</a:t>
              </a:r>
            </a:p>
          </p:txBody>
        </p:sp>
        <p:sp>
          <p:nvSpPr>
            <p:cNvPr id="8248" name="Rectangle 62"/>
            <p:cNvSpPr>
              <a:spLocks noChangeArrowheads="1"/>
            </p:cNvSpPr>
            <p:nvPr/>
          </p:nvSpPr>
          <p:spPr bwMode="auto">
            <a:xfrm>
              <a:off x="2953" y="1364"/>
              <a:ext cx="43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rear</a:t>
              </a:r>
            </a:p>
          </p:txBody>
        </p:sp>
      </p:grpSp>
      <p:sp>
        <p:nvSpPr>
          <p:cNvPr id="1610826" name="Rectangle 74"/>
          <p:cNvSpPr>
            <a:spLocks noChangeArrowheads="1"/>
          </p:cNvSpPr>
          <p:nvPr/>
        </p:nvSpPr>
        <p:spPr bwMode="auto">
          <a:xfrm>
            <a:off x="6479118" y="2167461"/>
            <a:ext cx="2286000" cy="19812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600" u="sng" dirty="0"/>
              <a:t>Sequence of operations</a:t>
            </a:r>
          </a:p>
          <a:p>
            <a:endParaRPr lang="en-US" sz="1600" dirty="0"/>
          </a:p>
          <a:p>
            <a:r>
              <a:rPr lang="en-US" sz="1600" u="sng" dirty="0"/>
              <a:t>Time</a:t>
            </a:r>
            <a:r>
              <a:rPr lang="en-US" sz="1600" dirty="0"/>
              <a:t>	</a:t>
            </a:r>
            <a:r>
              <a:rPr lang="en-US" sz="1600" u="sng" dirty="0"/>
              <a:t>Operation</a:t>
            </a:r>
            <a:endParaRPr lang="en-US" sz="1600" dirty="0"/>
          </a:p>
          <a:p>
            <a:r>
              <a:rPr lang="en-US" sz="1600" dirty="0"/>
              <a:t>   1	</a:t>
            </a:r>
            <a:r>
              <a:rPr lang="en-US" sz="1600" dirty="0" err="1" smtClean="0"/>
              <a:t>enqueue</a:t>
            </a:r>
            <a:r>
              <a:rPr lang="en-US" sz="1600" dirty="0" smtClean="0"/>
              <a:t>(12)</a:t>
            </a:r>
            <a:endParaRPr lang="en-US" sz="1600" dirty="0"/>
          </a:p>
          <a:p>
            <a:r>
              <a:rPr lang="en-US" sz="1600" dirty="0"/>
              <a:t>   2   </a:t>
            </a:r>
            <a:r>
              <a:rPr lang="en-US" sz="1600" dirty="0" smtClean="0"/>
              <a:t>  </a:t>
            </a:r>
            <a:r>
              <a:rPr lang="en-US" sz="1600" dirty="0" err="1" smtClean="0"/>
              <a:t>dequeue</a:t>
            </a:r>
            <a:endParaRPr lang="en-US" sz="1600" dirty="0"/>
          </a:p>
          <a:p>
            <a:r>
              <a:rPr lang="en-US" sz="1600" dirty="0"/>
              <a:t>   3   	</a:t>
            </a:r>
            <a:r>
              <a:rPr lang="en-US" sz="1600" dirty="0" err="1" smtClean="0"/>
              <a:t>enqueue</a:t>
            </a:r>
            <a:r>
              <a:rPr lang="en-US" sz="1600" dirty="0" smtClean="0"/>
              <a:t>(14)</a:t>
            </a:r>
            <a:endParaRPr lang="en-US" sz="1600" dirty="0"/>
          </a:p>
          <a:p>
            <a:r>
              <a:rPr lang="en-US" sz="1600" dirty="0"/>
              <a:t>   4   </a:t>
            </a:r>
            <a:r>
              <a:rPr lang="en-US" sz="1600" dirty="0" smtClean="0"/>
              <a:t> </a:t>
            </a:r>
            <a:r>
              <a:rPr lang="en-US" sz="1600" dirty="0"/>
              <a:t>	</a:t>
            </a:r>
            <a:r>
              <a:rPr lang="en-US" sz="1600" dirty="0" err="1" smtClean="0"/>
              <a:t>enqueue</a:t>
            </a:r>
            <a:r>
              <a:rPr lang="en-US" sz="1600" dirty="0" smtClean="0"/>
              <a:t>(16)</a:t>
            </a:r>
          </a:p>
          <a:p>
            <a:r>
              <a:rPr lang="en-US" sz="1600" dirty="0" smtClean="0"/>
              <a:t>   5</a:t>
            </a:r>
            <a:r>
              <a:rPr lang="en-US" sz="1600" dirty="0"/>
              <a:t>	</a:t>
            </a:r>
            <a:r>
              <a:rPr lang="en-US" sz="1600" dirty="0" err="1" smtClean="0"/>
              <a:t>dequeue</a:t>
            </a:r>
            <a:endParaRPr lang="en-US" sz="1600" u="sng" dirty="0"/>
          </a:p>
        </p:txBody>
      </p:sp>
      <p:grpSp>
        <p:nvGrpSpPr>
          <p:cNvPr id="3" name="Group 89"/>
          <p:cNvGrpSpPr>
            <a:grpSpLocks/>
          </p:cNvGrpSpPr>
          <p:nvPr/>
        </p:nvGrpSpPr>
        <p:grpSpPr bwMode="auto">
          <a:xfrm>
            <a:off x="1354138" y="2961218"/>
            <a:ext cx="4513263" cy="457200"/>
            <a:chOff x="853" y="1344"/>
            <a:chExt cx="2843" cy="288"/>
          </a:xfrm>
        </p:grpSpPr>
        <p:sp>
          <p:nvSpPr>
            <p:cNvPr id="8233" name="Rectangle 66"/>
            <p:cNvSpPr>
              <a:spLocks noChangeArrowheads="1"/>
            </p:cNvSpPr>
            <p:nvPr/>
          </p:nvSpPr>
          <p:spPr bwMode="auto">
            <a:xfrm>
              <a:off x="853" y="1344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dirty="0"/>
                <a:t>time 1:</a:t>
              </a:r>
            </a:p>
          </p:txBody>
        </p:sp>
        <p:sp>
          <p:nvSpPr>
            <p:cNvPr id="8234" name="Rectangle 67"/>
            <p:cNvSpPr>
              <a:spLocks noChangeArrowheads="1"/>
            </p:cNvSpPr>
            <p:nvPr/>
          </p:nvSpPr>
          <p:spPr bwMode="auto">
            <a:xfrm>
              <a:off x="1392" y="1344"/>
              <a:ext cx="384" cy="24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2</a:t>
              </a:r>
            </a:p>
          </p:txBody>
        </p:sp>
        <p:sp>
          <p:nvSpPr>
            <p:cNvPr id="8235" name="Rectangle 68"/>
            <p:cNvSpPr>
              <a:spLocks noChangeArrowheads="1"/>
            </p:cNvSpPr>
            <p:nvPr/>
          </p:nvSpPr>
          <p:spPr bwMode="auto">
            <a:xfrm>
              <a:off x="1776" y="1344"/>
              <a:ext cx="384" cy="24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4</a:t>
              </a:r>
            </a:p>
          </p:txBody>
        </p:sp>
        <p:sp>
          <p:nvSpPr>
            <p:cNvPr id="8236" name="Rectangle 69"/>
            <p:cNvSpPr>
              <a:spLocks noChangeArrowheads="1"/>
            </p:cNvSpPr>
            <p:nvPr/>
          </p:nvSpPr>
          <p:spPr bwMode="auto">
            <a:xfrm>
              <a:off x="2160" y="1344"/>
              <a:ext cx="384" cy="24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6</a:t>
              </a:r>
            </a:p>
          </p:txBody>
        </p:sp>
        <p:sp>
          <p:nvSpPr>
            <p:cNvPr id="8237" name="Rectangle 70"/>
            <p:cNvSpPr>
              <a:spLocks noChangeArrowheads="1"/>
            </p:cNvSpPr>
            <p:nvPr/>
          </p:nvSpPr>
          <p:spPr bwMode="auto">
            <a:xfrm>
              <a:off x="2544" y="1344"/>
              <a:ext cx="384" cy="24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8</a:t>
              </a:r>
            </a:p>
          </p:txBody>
        </p:sp>
        <p:sp>
          <p:nvSpPr>
            <p:cNvPr id="8238" name="Rectangle 71"/>
            <p:cNvSpPr>
              <a:spLocks noChangeArrowheads="1"/>
            </p:cNvSpPr>
            <p:nvPr/>
          </p:nvSpPr>
          <p:spPr bwMode="auto">
            <a:xfrm>
              <a:off x="2928" y="1344"/>
              <a:ext cx="384" cy="24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10</a:t>
              </a:r>
            </a:p>
          </p:txBody>
        </p:sp>
        <p:sp>
          <p:nvSpPr>
            <p:cNvPr id="8239" name="Rectangle 75"/>
            <p:cNvSpPr>
              <a:spLocks noChangeArrowheads="1"/>
            </p:cNvSpPr>
            <p:nvPr/>
          </p:nvSpPr>
          <p:spPr bwMode="auto">
            <a:xfrm>
              <a:off x="3312" y="1344"/>
              <a:ext cx="384" cy="24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12</a:t>
              </a:r>
            </a:p>
          </p:txBody>
        </p:sp>
      </p:grpSp>
      <p:grpSp>
        <p:nvGrpSpPr>
          <p:cNvPr id="4" name="Group 90"/>
          <p:cNvGrpSpPr>
            <a:grpSpLocks/>
          </p:cNvGrpSpPr>
          <p:nvPr/>
        </p:nvGrpSpPr>
        <p:grpSpPr bwMode="auto">
          <a:xfrm>
            <a:off x="1322388" y="3647018"/>
            <a:ext cx="3935413" cy="387350"/>
            <a:chOff x="833" y="1920"/>
            <a:chExt cx="2479" cy="244"/>
          </a:xfrm>
        </p:grpSpPr>
        <p:sp>
          <p:nvSpPr>
            <p:cNvPr id="8226" name="Rectangle 79"/>
            <p:cNvSpPr>
              <a:spLocks noChangeArrowheads="1"/>
            </p:cNvSpPr>
            <p:nvPr/>
          </p:nvSpPr>
          <p:spPr bwMode="auto">
            <a:xfrm>
              <a:off x="833" y="1924"/>
              <a:ext cx="528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dirty="0"/>
                <a:t>time 2:</a:t>
              </a:r>
            </a:p>
          </p:txBody>
        </p:sp>
        <p:grpSp>
          <p:nvGrpSpPr>
            <p:cNvPr id="8227" name="Group 88"/>
            <p:cNvGrpSpPr>
              <a:grpSpLocks/>
            </p:cNvGrpSpPr>
            <p:nvPr/>
          </p:nvGrpSpPr>
          <p:grpSpPr bwMode="auto">
            <a:xfrm>
              <a:off x="1392" y="1920"/>
              <a:ext cx="1920" cy="240"/>
              <a:chOff x="1728" y="1968"/>
              <a:chExt cx="1920" cy="240"/>
            </a:xfrm>
          </p:grpSpPr>
          <p:sp>
            <p:nvSpPr>
              <p:cNvPr id="8228" name="Rectangle 81"/>
              <p:cNvSpPr>
                <a:spLocks noChangeArrowheads="1"/>
              </p:cNvSpPr>
              <p:nvPr/>
            </p:nvSpPr>
            <p:spPr bwMode="auto">
              <a:xfrm>
                <a:off x="1728" y="1968"/>
                <a:ext cx="384" cy="240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/>
                  <a:t>4</a:t>
                </a:r>
              </a:p>
            </p:txBody>
          </p:sp>
          <p:sp>
            <p:nvSpPr>
              <p:cNvPr id="8229" name="Rectangle 82"/>
              <p:cNvSpPr>
                <a:spLocks noChangeArrowheads="1"/>
              </p:cNvSpPr>
              <p:nvPr/>
            </p:nvSpPr>
            <p:spPr bwMode="auto">
              <a:xfrm>
                <a:off x="2112" y="1968"/>
                <a:ext cx="384" cy="240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/>
                  <a:t>6</a:t>
                </a:r>
              </a:p>
            </p:txBody>
          </p:sp>
          <p:sp>
            <p:nvSpPr>
              <p:cNvPr id="8230" name="Rectangle 83"/>
              <p:cNvSpPr>
                <a:spLocks noChangeArrowheads="1"/>
              </p:cNvSpPr>
              <p:nvPr/>
            </p:nvSpPr>
            <p:spPr bwMode="auto">
              <a:xfrm>
                <a:off x="2496" y="1968"/>
                <a:ext cx="384" cy="240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/>
                  <a:t>8</a:t>
                </a:r>
              </a:p>
            </p:txBody>
          </p:sp>
          <p:sp>
            <p:nvSpPr>
              <p:cNvPr id="8231" name="Rectangle 84"/>
              <p:cNvSpPr>
                <a:spLocks noChangeArrowheads="1"/>
              </p:cNvSpPr>
              <p:nvPr/>
            </p:nvSpPr>
            <p:spPr bwMode="auto">
              <a:xfrm>
                <a:off x="2880" y="1968"/>
                <a:ext cx="384" cy="240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/>
                  <a:t>10</a:t>
                </a:r>
              </a:p>
            </p:txBody>
          </p:sp>
          <p:sp>
            <p:nvSpPr>
              <p:cNvPr id="8232" name="Rectangle 86"/>
              <p:cNvSpPr>
                <a:spLocks noChangeArrowheads="1"/>
              </p:cNvSpPr>
              <p:nvPr/>
            </p:nvSpPr>
            <p:spPr bwMode="auto">
              <a:xfrm>
                <a:off x="3264" y="1968"/>
                <a:ext cx="384" cy="240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/>
                  <a:t>12</a:t>
                </a:r>
              </a:p>
            </p:txBody>
          </p:sp>
        </p:grpSp>
      </p:grpSp>
      <p:grpSp>
        <p:nvGrpSpPr>
          <p:cNvPr id="6" name="Group 102"/>
          <p:cNvGrpSpPr>
            <a:grpSpLocks/>
          </p:cNvGrpSpPr>
          <p:nvPr/>
        </p:nvGrpSpPr>
        <p:grpSpPr bwMode="auto">
          <a:xfrm>
            <a:off x="1317627" y="4321708"/>
            <a:ext cx="4549777" cy="457200"/>
            <a:chOff x="830" y="2393"/>
            <a:chExt cx="2866" cy="288"/>
          </a:xfrm>
        </p:grpSpPr>
        <p:sp>
          <p:nvSpPr>
            <p:cNvPr id="8219" name="Rectangle 93"/>
            <p:cNvSpPr>
              <a:spLocks noChangeArrowheads="1"/>
            </p:cNvSpPr>
            <p:nvPr/>
          </p:nvSpPr>
          <p:spPr bwMode="auto">
            <a:xfrm>
              <a:off x="830" y="2393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dirty="0"/>
                <a:t>time 3:</a:t>
              </a:r>
            </a:p>
          </p:txBody>
        </p:sp>
        <p:sp>
          <p:nvSpPr>
            <p:cNvPr id="8220" name="Rectangle 95"/>
            <p:cNvSpPr>
              <a:spLocks noChangeArrowheads="1"/>
            </p:cNvSpPr>
            <p:nvPr/>
          </p:nvSpPr>
          <p:spPr bwMode="auto">
            <a:xfrm>
              <a:off x="1392" y="2400"/>
              <a:ext cx="384" cy="24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4</a:t>
              </a:r>
            </a:p>
          </p:txBody>
        </p:sp>
        <p:sp>
          <p:nvSpPr>
            <p:cNvPr id="8221" name="Rectangle 96"/>
            <p:cNvSpPr>
              <a:spLocks noChangeArrowheads="1"/>
            </p:cNvSpPr>
            <p:nvPr/>
          </p:nvSpPr>
          <p:spPr bwMode="auto">
            <a:xfrm>
              <a:off x="1776" y="2400"/>
              <a:ext cx="384" cy="24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6</a:t>
              </a:r>
            </a:p>
          </p:txBody>
        </p:sp>
        <p:sp>
          <p:nvSpPr>
            <p:cNvPr id="8222" name="Rectangle 97"/>
            <p:cNvSpPr>
              <a:spLocks noChangeArrowheads="1"/>
            </p:cNvSpPr>
            <p:nvPr/>
          </p:nvSpPr>
          <p:spPr bwMode="auto">
            <a:xfrm>
              <a:off x="2160" y="2400"/>
              <a:ext cx="384" cy="24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8</a:t>
              </a:r>
            </a:p>
          </p:txBody>
        </p:sp>
        <p:sp>
          <p:nvSpPr>
            <p:cNvPr id="8223" name="Rectangle 98"/>
            <p:cNvSpPr>
              <a:spLocks noChangeArrowheads="1"/>
            </p:cNvSpPr>
            <p:nvPr/>
          </p:nvSpPr>
          <p:spPr bwMode="auto">
            <a:xfrm>
              <a:off x="2544" y="2400"/>
              <a:ext cx="384" cy="24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10</a:t>
              </a:r>
            </a:p>
          </p:txBody>
        </p:sp>
        <p:sp>
          <p:nvSpPr>
            <p:cNvPr id="8224" name="Rectangle 100"/>
            <p:cNvSpPr>
              <a:spLocks noChangeArrowheads="1"/>
            </p:cNvSpPr>
            <p:nvPr/>
          </p:nvSpPr>
          <p:spPr bwMode="auto">
            <a:xfrm>
              <a:off x="2928" y="2400"/>
              <a:ext cx="384" cy="24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12</a:t>
              </a:r>
            </a:p>
          </p:txBody>
        </p:sp>
        <p:sp>
          <p:nvSpPr>
            <p:cNvPr id="8225" name="Rectangle 101"/>
            <p:cNvSpPr>
              <a:spLocks noChangeArrowheads="1"/>
            </p:cNvSpPr>
            <p:nvPr/>
          </p:nvSpPr>
          <p:spPr bwMode="auto">
            <a:xfrm>
              <a:off x="3312" y="2400"/>
              <a:ext cx="384" cy="24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14</a:t>
              </a:r>
            </a:p>
          </p:txBody>
        </p:sp>
      </p:grpSp>
      <p:grpSp>
        <p:nvGrpSpPr>
          <p:cNvPr id="7" name="Group 114"/>
          <p:cNvGrpSpPr>
            <a:grpSpLocks/>
          </p:cNvGrpSpPr>
          <p:nvPr/>
        </p:nvGrpSpPr>
        <p:grpSpPr bwMode="auto">
          <a:xfrm>
            <a:off x="1314451" y="4990044"/>
            <a:ext cx="5162551" cy="457200"/>
            <a:chOff x="780" y="2910"/>
            <a:chExt cx="3252" cy="288"/>
          </a:xfrm>
        </p:grpSpPr>
        <p:sp>
          <p:nvSpPr>
            <p:cNvPr id="8211" name="Rectangle 105"/>
            <p:cNvSpPr>
              <a:spLocks noChangeArrowheads="1"/>
            </p:cNvSpPr>
            <p:nvPr/>
          </p:nvSpPr>
          <p:spPr bwMode="auto">
            <a:xfrm>
              <a:off x="780" y="2910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dirty="0"/>
                <a:t>time 4:</a:t>
              </a:r>
            </a:p>
          </p:txBody>
        </p:sp>
        <p:sp>
          <p:nvSpPr>
            <p:cNvPr id="8212" name="Rectangle 106"/>
            <p:cNvSpPr>
              <a:spLocks noChangeArrowheads="1"/>
            </p:cNvSpPr>
            <p:nvPr/>
          </p:nvSpPr>
          <p:spPr bwMode="auto">
            <a:xfrm>
              <a:off x="1344" y="2928"/>
              <a:ext cx="384" cy="24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4</a:t>
              </a:r>
            </a:p>
          </p:txBody>
        </p:sp>
        <p:sp>
          <p:nvSpPr>
            <p:cNvPr id="8213" name="Rectangle 107"/>
            <p:cNvSpPr>
              <a:spLocks noChangeArrowheads="1"/>
            </p:cNvSpPr>
            <p:nvPr/>
          </p:nvSpPr>
          <p:spPr bwMode="auto">
            <a:xfrm>
              <a:off x="1728" y="2928"/>
              <a:ext cx="384" cy="24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6</a:t>
              </a:r>
            </a:p>
          </p:txBody>
        </p:sp>
        <p:sp>
          <p:nvSpPr>
            <p:cNvPr id="8214" name="Rectangle 108"/>
            <p:cNvSpPr>
              <a:spLocks noChangeArrowheads="1"/>
            </p:cNvSpPr>
            <p:nvPr/>
          </p:nvSpPr>
          <p:spPr bwMode="auto">
            <a:xfrm>
              <a:off x="2112" y="2928"/>
              <a:ext cx="384" cy="24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8</a:t>
              </a:r>
            </a:p>
          </p:txBody>
        </p:sp>
        <p:sp>
          <p:nvSpPr>
            <p:cNvPr id="8215" name="Rectangle 109"/>
            <p:cNvSpPr>
              <a:spLocks noChangeArrowheads="1"/>
            </p:cNvSpPr>
            <p:nvPr/>
          </p:nvSpPr>
          <p:spPr bwMode="auto">
            <a:xfrm>
              <a:off x="2496" y="2928"/>
              <a:ext cx="384" cy="24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10</a:t>
              </a:r>
            </a:p>
          </p:txBody>
        </p:sp>
        <p:sp>
          <p:nvSpPr>
            <p:cNvPr id="8216" name="Rectangle 111"/>
            <p:cNvSpPr>
              <a:spLocks noChangeArrowheads="1"/>
            </p:cNvSpPr>
            <p:nvPr/>
          </p:nvSpPr>
          <p:spPr bwMode="auto">
            <a:xfrm>
              <a:off x="2880" y="2928"/>
              <a:ext cx="384" cy="24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12</a:t>
              </a:r>
            </a:p>
          </p:txBody>
        </p:sp>
        <p:sp>
          <p:nvSpPr>
            <p:cNvPr id="8217" name="Rectangle 112"/>
            <p:cNvSpPr>
              <a:spLocks noChangeArrowheads="1"/>
            </p:cNvSpPr>
            <p:nvPr/>
          </p:nvSpPr>
          <p:spPr bwMode="auto">
            <a:xfrm>
              <a:off x="3264" y="2928"/>
              <a:ext cx="384" cy="24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14</a:t>
              </a:r>
            </a:p>
          </p:txBody>
        </p:sp>
        <p:sp>
          <p:nvSpPr>
            <p:cNvPr id="8218" name="Rectangle 113"/>
            <p:cNvSpPr>
              <a:spLocks noChangeArrowheads="1"/>
            </p:cNvSpPr>
            <p:nvPr/>
          </p:nvSpPr>
          <p:spPr bwMode="auto">
            <a:xfrm>
              <a:off x="3648" y="2928"/>
              <a:ext cx="384" cy="24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16</a:t>
              </a:r>
            </a:p>
          </p:txBody>
        </p:sp>
      </p:grpSp>
      <p:grpSp>
        <p:nvGrpSpPr>
          <p:cNvPr id="8" name="Group 127"/>
          <p:cNvGrpSpPr>
            <a:grpSpLocks/>
          </p:cNvGrpSpPr>
          <p:nvPr/>
        </p:nvGrpSpPr>
        <p:grpSpPr bwMode="auto">
          <a:xfrm>
            <a:off x="1327154" y="5629808"/>
            <a:ext cx="4540254" cy="457200"/>
            <a:chOff x="884" y="3368"/>
            <a:chExt cx="2860" cy="288"/>
          </a:xfrm>
        </p:grpSpPr>
        <p:sp>
          <p:nvSpPr>
            <p:cNvPr id="8203" name="Rectangle 117"/>
            <p:cNvSpPr>
              <a:spLocks noChangeArrowheads="1"/>
            </p:cNvSpPr>
            <p:nvPr/>
          </p:nvSpPr>
          <p:spPr bwMode="auto">
            <a:xfrm>
              <a:off x="884" y="3368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dirty="0"/>
                <a:t>time 5:</a:t>
              </a:r>
            </a:p>
          </p:txBody>
        </p:sp>
        <p:grpSp>
          <p:nvGrpSpPr>
            <p:cNvPr id="8204" name="Group 126"/>
            <p:cNvGrpSpPr>
              <a:grpSpLocks/>
            </p:cNvGrpSpPr>
            <p:nvPr/>
          </p:nvGrpSpPr>
          <p:grpSpPr bwMode="auto">
            <a:xfrm>
              <a:off x="1440" y="3408"/>
              <a:ext cx="2304" cy="240"/>
              <a:chOff x="1776" y="3408"/>
              <a:chExt cx="2304" cy="240"/>
            </a:xfrm>
          </p:grpSpPr>
          <p:sp>
            <p:nvSpPr>
              <p:cNvPr id="8205" name="Rectangle 119"/>
              <p:cNvSpPr>
                <a:spLocks noChangeArrowheads="1"/>
              </p:cNvSpPr>
              <p:nvPr/>
            </p:nvSpPr>
            <p:spPr bwMode="auto">
              <a:xfrm>
                <a:off x="1776" y="3408"/>
                <a:ext cx="384" cy="240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/>
                  <a:t>6</a:t>
                </a:r>
              </a:p>
            </p:txBody>
          </p:sp>
          <p:sp>
            <p:nvSpPr>
              <p:cNvPr id="8206" name="Rectangle 120"/>
              <p:cNvSpPr>
                <a:spLocks noChangeArrowheads="1"/>
              </p:cNvSpPr>
              <p:nvPr/>
            </p:nvSpPr>
            <p:spPr bwMode="auto">
              <a:xfrm>
                <a:off x="2160" y="3408"/>
                <a:ext cx="384" cy="240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/>
                  <a:t>8</a:t>
                </a:r>
              </a:p>
            </p:txBody>
          </p:sp>
          <p:sp>
            <p:nvSpPr>
              <p:cNvPr id="8207" name="Rectangle 121"/>
              <p:cNvSpPr>
                <a:spLocks noChangeArrowheads="1"/>
              </p:cNvSpPr>
              <p:nvPr/>
            </p:nvSpPr>
            <p:spPr bwMode="auto">
              <a:xfrm>
                <a:off x="2544" y="3408"/>
                <a:ext cx="384" cy="240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/>
                  <a:t>10</a:t>
                </a:r>
              </a:p>
            </p:txBody>
          </p:sp>
          <p:sp>
            <p:nvSpPr>
              <p:cNvPr id="8208" name="Rectangle 123"/>
              <p:cNvSpPr>
                <a:spLocks noChangeArrowheads="1"/>
              </p:cNvSpPr>
              <p:nvPr/>
            </p:nvSpPr>
            <p:spPr bwMode="auto">
              <a:xfrm>
                <a:off x="2928" y="3408"/>
                <a:ext cx="384" cy="240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/>
                  <a:t>12</a:t>
                </a:r>
              </a:p>
            </p:txBody>
          </p:sp>
          <p:sp>
            <p:nvSpPr>
              <p:cNvPr id="8209" name="Rectangle 124"/>
              <p:cNvSpPr>
                <a:spLocks noChangeArrowheads="1"/>
              </p:cNvSpPr>
              <p:nvPr/>
            </p:nvSpPr>
            <p:spPr bwMode="auto">
              <a:xfrm>
                <a:off x="3312" y="3408"/>
                <a:ext cx="384" cy="240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/>
                  <a:t>14</a:t>
                </a:r>
              </a:p>
            </p:txBody>
          </p:sp>
          <p:sp>
            <p:nvSpPr>
              <p:cNvPr id="8210" name="Rectangle 125"/>
              <p:cNvSpPr>
                <a:spLocks noChangeArrowheads="1"/>
              </p:cNvSpPr>
              <p:nvPr/>
            </p:nvSpPr>
            <p:spPr bwMode="auto">
              <a:xfrm>
                <a:off x="3696" y="3408"/>
                <a:ext cx="384" cy="240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/>
                  <a:t>16</a:t>
                </a:r>
              </a:p>
            </p:txBody>
          </p:sp>
        </p:grpSp>
      </p:grpSp>
      <p:sp>
        <p:nvSpPr>
          <p:cNvPr id="57" name="Title 1"/>
          <p:cNvSpPr txBox="1">
            <a:spLocks/>
          </p:cNvSpPr>
          <p:nvPr/>
        </p:nvSpPr>
        <p:spPr>
          <a:xfrm>
            <a:off x="1365162" y="1244821"/>
            <a:ext cx="7675809" cy="8094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b="1" smtClean="0"/>
              <a:t>Queues</a:t>
            </a:r>
            <a:r>
              <a:rPr lang="en-US" smtClean="0"/>
              <a:t> – </a:t>
            </a:r>
            <a:r>
              <a:rPr lang="en-US" smtClean="0">
                <a:solidFill>
                  <a:srgbClr val="006600"/>
                </a:solidFill>
              </a:rPr>
              <a:t>Basic Operation</a:t>
            </a:r>
            <a:endParaRPr lang="en-US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806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0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082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Queues</a:t>
            </a:r>
            <a:r>
              <a:rPr lang="en-US" dirty="0" smtClean="0"/>
              <a:t> – </a:t>
            </a:r>
            <a:r>
              <a:rPr lang="en-US" dirty="0" smtClean="0">
                <a:solidFill>
                  <a:srgbClr val="006600"/>
                </a:solidFill>
              </a:rPr>
              <a:t>Basic Operation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/>
              <a:t>enqueue</a:t>
            </a:r>
            <a:r>
              <a:rPr lang="en-US" b="1" dirty="0" smtClean="0"/>
              <a:t>		</a:t>
            </a:r>
            <a:r>
              <a:rPr lang="en-US" dirty="0" smtClean="0">
                <a:solidFill>
                  <a:srgbClr val="006600"/>
                </a:solidFill>
              </a:rPr>
              <a:t>Modify the content</a:t>
            </a:r>
          </a:p>
          <a:p>
            <a:r>
              <a:rPr lang="en-US" b="1" dirty="0" err="1" smtClean="0"/>
              <a:t>dequeue</a:t>
            </a:r>
            <a:r>
              <a:rPr lang="en-US" b="1" dirty="0" smtClean="0"/>
              <a:t>		</a:t>
            </a:r>
            <a:r>
              <a:rPr lang="en-US" dirty="0">
                <a:solidFill>
                  <a:srgbClr val="006600"/>
                </a:solidFill>
              </a:rPr>
              <a:t>Modify the </a:t>
            </a:r>
            <a:r>
              <a:rPr lang="en-US" dirty="0" smtClean="0">
                <a:solidFill>
                  <a:srgbClr val="006600"/>
                </a:solidFill>
              </a:rPr>
              <a:t>content</a:t>
            </a:r>
            <a:endParaRPr lang="en-US" dirty="0">
              <a:solidFill>
                <a:srgbClr val="006600"/>
              </a:solidFill>
            </a:endParaRPr>
          </a:p>
          <a:p>
            <a:r>
              <a:rPr lang="en-US" b="1" dirty="0"/>
              <a:t>p</a:t>
            </a:r>
            <a:r>
              <a:rPr lang="en-US" b="1" dirty="0" smtClean="0"/>
              <a:t>eek		</a:t>
            </a:r>
            <a:r>
              <a:rPr lang="en-US" dirty="0">
                <a:solidFill>
                  <a:srgbClr val="006600"/>
                </a:solidFill>
              </a:rPr>
              <a:t> Do not modify</a:t>
            </a:r>
            <a:endParaRPr lang="en-US" b="1" dirty="0" smtClean="0"/>
          </a:p>
          <a:p>
            <a:r>
              <a:rPr lang="en-US" b="1" dirty="0" err="1" smtClean="0"/>
              <a:t>isEmpty</a:t>
            </a:r>
            <a:r>
              <a:rPr lang="en-US" b="1" dirty="0" smtClean="0"/>
              <a:t>		</a:t>
            </a:r>
            <a:r>
              <a:rPr lang="en-US" dirty="0" smtClean="0">
                <a:solidFill>
                  <a:srgbClr val="006600"/>
                </a:solidFill>
              </a:rPr>
              <a:t>Do not modify</a:t>
            </a:r>
          </a:p>
          <a:p>
            <a:r>
              <a:rPr lang="en-US" b="1" dirty="0" err="1" smtClean="0"/>
              <a:t>isfull</a:t>
            </a:r>
            <a:r>
              <a:rPr lang="en-US" b="1" dirty="0"/>
              <a:t>		</a:t>
            </a:r>
            <a:r>
              <a:rPr lang="en-US" dirty="0" smtClean="0">
                <a:solidFill>
                  <a:srgbClr val="006600"/>
                </a:solidFill>
              </a:rPr>
              <a:t>Do </a:t>
            </a:r>
            <a:r>
              <a:rPr lang="en-US" dirty="0">
                <a:solidFill>
                  <a:srgbClr val="006600"/>
                </a:solidFill>
              </a:rPr>
              <a:t>not </a:t>
            </a:r>
            <a:r>
              <a:rPr lang="en-US" dirty="0" smtClean="0">
                <a:solidFill>
                  <a:srgbClr val="006600"/>
                </a:solidFill>
              </a:rPr>
              <a:t>modify</a:t>
            </a:r>
          </a:p>
          <a:p>
            <a:r>
              <a:rPr lang="en-US" b="1" dirty="0" smtClean="0"/>
              <a:t>clear</a:t>
            </a:r>
            <a:r>
              <a:rPr lang="en-US" dirty="0">
                <a:solidFill>
                  <a:srgbClr val="006600"/>
                </a:solidFill>
              </a:rPr>
              <a:t>		</a:t>
            </a:r>
            <a:r>
              <a:rPr lang="en-US" dirty="0" smtClean="0">
                <a:solidFill>
                  <a:srgbClr val="006600"/>
                </a:solidFill>
              </a:rPr>
              <a:t>Modify </a:t>
            </a:r>
            <a:r>
              <a:rPr lang="en-US" dirty="0">
                <a:solidFill>
                  <a:srgbClr val="006600"/>
                </a:solidFill>
              </a:rPr>
              <a:t>the content</a:t>
            </a:r>
            <a:endParaRPr lang="en-US" dirty="0" smtClean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17</a:t>
            </a:fld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5748197" y="5523224"/>
            <a:ext cx="3025016" cy="951495"/>
            <a:chOff x="6015955" y="1244821"/>
            <a:chExt cx="3025016" cy="951495"/>
          </a:xfrm>
        </p:grpSpPr>
        <p:grpSp>
          <p:nvGrpSpPr>
            <p:cNvPr id="14" name="Group 52"/>
            <p:cNvGrpSpPr>
              <a:grpSpLocks/>
            </p:cNvGrpSpPr>
            <p:nvPr/>
          </p:nvGrpSpPr>
          <p:grpSpPr bwMode="auto">
            <a:xfrm>
              <a:off x="6189283" y="1454591"/>
              <a:ext cx="2678360" cy="479940"/>
              <a:chOff x="2798762" y="4981575"/>
              <a:chExt cx="3429000" cy="838200"/>
            </a:xfrm>
          </p:grpSpPr>
          <p:sp>
            <p:nvSpPr>
              <p:cNvPr id="17" name="AutoShape 38"/>
              <p:cNvSpPr>
                <a:spLocks noChangeArrowheads="1"/>
              </p:cNvSpPr>
              <p:nvPr/>
            </p:nvSpPr>
            <p:spPr bwMode="auto">
              <a:xfrm>
                <a:off x="3332162" y="4981575"/>
                <a:ext cx="2362200" cy="838200"/>
              </a:xfrm>
              <a:prstGeom prst="flowChartMagneticDrum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Georgia" pitchFamily="18" charset="0"/>
                </a:endParaRPr>
              </a:p>
            </p:txBody>
          </p:sp>
          <p:sp>
            <p:nvSpPr>
              <p:cNvPr id="18" name="Line 39"/>
              <p:cNvSpPr>
                <a:spLocks noChangeShapeType="1"/>
              </p:cNvSpPr>
              <p:nvPr/>
            </p:nvSpPr>
            <p:spPr bwMode="auto">
              <a:xfrm>
                <a:off x="2798762" y="5438775"/>
                <a:ext cx="8382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9" name="Line 40"/>
              <p:cNvSpPr>
                <a:spLocks noChangeShapeType="1"/>
              </p:cNvSpPr>
              <p:nvPr/>
            </p:nvSpPr>
            <p:spPr bwMode="auto">
              <a:xfrm>
                <a:off x="5313362" y="5438775"/>
                <a:ext cx="9144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8390857" y="1244821"/>
              <a:ext cx="6501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front</a:t>
              </a:r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015955" y="1826984"/>
              <a:ext cx="5679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rear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122963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QUEUES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18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dirty="0" smtClean="0"/>
              <a:t>Implementation Logic</a:t>
            </a:r>
          </a:p>
          <a:p>
            <a:pPr algn="r"/>
            <a:r>
              <a:rPr lang="en-US" sz="3400" i="1" dirty="0" smtClean="0">
                <a:solidFill>
                  <a:srgbClr val="006600"/>
                </a:solidFill>
              </a:rPr>
              <a:t>“Brute Force” method</a:t>
            </a:r>
          </a:p>
          <a:p>
            <a:pPr algn="r"/>
            <a:r>
              <a:rPr lang="en-US" sz="3400" dirty="0" smtClean="0">
                <a:solidFill>
                  <a:srgbClr val="0000FF"/>
                </a:solidFill>
              </a:rPr>
              <a:t>Front fixed &amp; Rear moveable</a:t>
            </a:r>
          </a:p>
        </p:txBody>
      </p:sp>
    </p:spTree>
    <p:extLst>
      <p:ext uri="{BB962C8B-B14F-4D97-AF65-F5344CB8AC3E}">
        <p14:creationId xmlns:p14="http://schemas.microsoft.com/office/powerpoint/2010/main" val="3768849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Implementation</a:t>
            </a:r>
            <a:r>
              <a:rPr lang="en-US" sz="3200" dirty="0" smtClean="0"/>
              <a:t> – </a:t>
            </a:r>
            <a:r>
              <a:rPr lang="en-US" sz="3200" dirty="0" smtClean="0">
                <a:solidFill>
                  <a:srgbClr val="006600"/>
                </a:solidFill>
              </a:rPr>
              <a:t>“Brute Force” method</a:t>
            </a:r>
            <a:endParaRPr lang="en-US" sz="3200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Real Time approach</a:t>
            </a:r>
          </a:p>
          <a:p>
            <a:r>
              <a:rPr lang="en-US" dirty="0" smtClean="0"/>
              <a:t>Service desk doesn’t move</a:t>
            </a:r>
          </a:p>
          <a:p>
            <a:pPr lvl="1"/>
            <a:r>
              <a:rPr lang="en-US" dirty="0" smtClean="0"/>
              <a:t>After customer at front served</a:t>
            </a:r>
          </a:p>
          <a:p>
            <a:pPr lvl="1"/>
            <a:r>
              <a:rPr lang="en-US" dirty="0" smtClean="0"/>
              <a:t>He will leave the queue</a:t>
            </a:r>
          </a:p>
          <a:p>
            <a:pPr lvl="1"/>
            <a:r>
              <a:rPr lang="en-US" dirty="0" smtClean="0"/>
              <a:t>All customers have to take one step ahead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2402" y="2156536"/>
            <a:ext cx="2304219" cy="1382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456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QUEUES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2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dirty="0" smtClean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351903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Implementation</a:t>
            </a:r>
            <a:r>
              <a:rPr lang="en-US" sz="3200" dirty="0" smtClean="0"/>
              <a:t> – </a:t>
            </a:r>
            <a:r>
              <a:rPr lang="en-US" sz="3200" dirty="0" smtClean="0">
                <a:solidFill>
                  <a:srgbClr val="006600"/>
                </a:solidFill>
              </a:rPr>
              <a:t>“Brute Force” method</a:t>
            </a:r>
            <a:endParaRPr lang="en-US" sz="3200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6555099" y="1977734"/>
            <a:ext cx="2286000" cy="25908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600" u="sng" dirty="0"/>
              <a:t>Sequence of operations</a:t>
            </a:r>
          </a:p>
          <a:p>
            <a:endParaRPr lang="en-US" sz="1600" dirty="0" smtClean="0"/>
          </a:p>
          <a:p>
            <a:r>
              <a:rPr lang="en-US" sz="1600" u="sng" dirty="0" smtClean="0"/>
              <a:t>Time</a:t>
            </a:r>
            <a:r>
              <a:rPr lang="en-US" sz="1600" dirty="0"/>
              <a:t>	</a:t>
            </a:r>
            <a:r>
              <a:rPr lang="en-US" sz="1600" u="sng" dirty="0"/>
              <a:t>Operation</a:t>
            </a:r>
            <a:endParaRPr lang="en-US" sz="1600" dirty="0"/>
          </a:p>
          <a:p>
            <a:r>
              <a:rPr lang="en-US" sz="1600" dirty="0"/>
              <a:t>   1	</a:t>
            </a:r>
            <a:r>
              <a:rPr lang="en-US" sz="1600" dirty="0" err="1" smtClean="0"/>
              <a:t>dequeue</a:t>
            </a:r>
            <a:endParaRPr lang="en-US" sz="1600" dirty="0"/>
          </a:p>
          <a:p>
            <a:r>
              <a:rPr lang="en-US" sz="1600" dirty="0"/>
              <a:t>   2     </a:t>
            </a:r>
            <a:r>
              <a:rPr lang="en-US" sz="1600" dirty="0" err="1" smtClean="0"/>
              <a:t>enqueue</a:t>
            </a:r>
            <a:r>
              <a:rPr lang="en-US" sz="1600" dirty="0" smtClean="0"/>
              <a:t>(12) </a:t>
            </a:r>
            <a:endParaRPr lang="en-US" sz="1600" dirty="0"/>
          </a:p>
          <a:p>
            <a:r>
              <a:rPr lang="en-US" sz="1600" dirty="0"/>
              <a:t>   3     </a:t>
            </a:r>
            <a:r>
              <a:rPr lang="en-US" sz="1600" dirty="0" err="1" smtClean="0"/>
              <a:t>dequeue</a:t>
            </a:r>
            <a:endParaRPr lang="en-US" sz="1600" dirty="0"/>
          </a:p>
          <a:p>
            <a:r>
              <a:rPr lang="en-US" sz="1600" dirty="0"/>
              <a:t>   4     </a:t>
            </a:r>
            <a:r>
              <a:rPr lang="en-US" sz="1600" dirty="0" err="1" smtClean="0"/>
              <a:t>dequeue</a:t>
            </a:r>
            <a:endParaRPr lang="en-US" sz="1600" dirty="0"/>
          </a:p>
          <a:p>
            <a:r>
              <a:rPr lang="en-US" sz="1600" dirty="0"/>
              <a:t>   5	</a:t>
            </a:r>
            <a:r>
              <a:rPr lang="en-US" sz="1600" dirty="0" err="1" smtClean="0"/>
              <a:t>dequeue</a:t>
            </a:r>
            <a:endParaRPr lang="en-US" sz="1600" dirty="0"/>
          </a:p>
          <a:p>
            <a:r>
              <a:rPr lang="en-US" sz="1600" dirty="0"/>
              <a:t>   6	</a:t>
            </a:r>
            <a:r>
              <a:rPr lang="en-US" sz="1600" dirty="0" err="1" smtClean="0"/>
              <a:t>dequeue</a:t>
            </a:r>
            <a:r>
              <a:rPr lang="en-US" sz="1600" dirty="0" smtClean="0"/>
              <a:t> </a:t>
            </a:r>
            <a:r>
              <a:rPr lang="en-US" sz="1600" dirty="0"/>
              <a:t>	</a:t>
            </a:r>
          </a:p>
          <a:p>
            <a:r>
              <a:rPr lang="en-US" sz="1600" dirty="0"/>
              <a:t>   </a:t>
            </a:r>
            <a:r>
              <a:rPr lang="en-US" sz="1600" dirty="0" smtClean="0"/>
              <a:t>7	</a:t>
            </a:r>
            <a:r>
              <a:rPr lang="en-US" sz="1600" dirty="0" err="1" smtClean="0"/>
              <a:t>dequeue</a:t>
            </a:r>
            <a:endParaRPr lang="en-US" sz="1600" u="sng" dirty="0"/>
          </a:p>
        </p:txBody>
      </p:sp>
      <p:grpSp>
        <p:nvGrpSpPr>
          <p:cNvPr id="7" name="Group 61"/>
          <p:cNvGrpSpPr>
            <a:grpSpLocks/>
          </p:cNvGrpSpPr>
          <p:nvPr/>
        </p:nvGrpSpPr>
        <p:grpSpPr bwMode="auto">
          <a:xfrm>
            <a:off x="1302916" y="5765442"/>
            <a:ext cx="4488284" cy="787758"/>
            <a:chOff x="1302916" y="5536842"/>
            <a:chExt cx="4488284" cy="787758"/>
          </a:xfrm>
        </p:grpSpPr>
        <p:sp>
          <p:nvSpPr>
            <p:cNvPr id="8" name="Rectangle 46"/>
            <p:cNvSpPr>
              <a:spLocks noChangeArrowheads="1"/>
            </p:cNvSpPr>
            <p:nvPr/>
          </p:nvSpPr>
          <p:spPr bwMode="auto">
            <a:xfrm>
              <a:off x="2057400" y="58674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front</a:t>
              </a:r>
            </a:p>
          </p:txBody>
        </p:sp>
        <p:sp>
          <p:nvSpPr>
            <p:cNvPr id="9" name="Rectangle 47"/>
            <p:cNvSpPr>
              <a:spLocks noChangeArrowheads="1"/>
            </p:cNvSpPr>
            <p:nvPr/>
          </p:nvSpPr>
          <p:spPr bwMode="auto">
            <a:xfrm>
              <a:off x="1302916" y="5536842"/>
              <a:ext cx="1066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dirty="0"/>
                <a:t>time 5:</a:t>
              </a:r>
            </a:p>
          </p:txBody>
        </p:sp>
        <p:sp>
          <p:nvSpPr>
            <p:cNvPr id="10" name="Rectangle 48"/>
            <p:cNvSpPr>
              <a:spLocks noChangeArrowheads="1"/>
            </p:cNvSpPr>
            <p:nvPr/>
          </p:nvSpPr>
          <p:spPr bwMode="auto">
            <a:xfrm>
              <a:off x="2743200" y="58674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rear</a:t>
              </a:r>
            </a:p>
          </p:txBody>
        </p:sp>
        <p:sp>
          <p:nvSpPr>
            <p:cNvPr id="11" name="Rectangle 49"/>
            <p:cNvSpPr>
              <a:spLocks noChangeArrowheads="1"/>
            </p:cNvSpPr>
            <p:nvPr/>
          </p:nvSpPr>
          <p:spPr bwMode="auto">
            <a:xfrm>
              <a:off x="2133600" y="55626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10</a:t>
              </a:r>
            </a:p>
          </p:txBody>
        </p:sp>
        <p:sp>
          <p:nvSpPr>
            <p:cNvPr id="12" name="Rectangle 50"/>
            <p:cNvSpPr>
              <a:spLocks noChangeArrowheads="1"/>
            </p:cNvSpPr>
            <p:nvPr/>
          </p:nvSpPr>
          <p:spPr bwMode="auto">
            <a:xfrm>
              <a:off x="2743200" y="55626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12</a:t>
              </a:r>
            </a:p>
          </p:txBody>
        </p:sp>
        <p:sp>
          <p:nvSpPr>
            <p:cNvPr id="13" name="Rectangle 51"/>
            <p:cNvSpPr>
              <a:spLocks noChangeArrowheads="1"/>
            </p:cNvSpPr>
            <p:nvPr/>
          </p:nvSpPr>
          <p:spPr bwMode="auto">
            <a:xfrm>
              <a:off x="3352800" y="5562600"/>
              <a:ext cx="609600" cy="381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Rectangle 52"/>
            <p:cNvSpPr>
              <a:spLocks noChangeArrowheads="1"/>
            </p:cNvSpPr>
            <p:nvPr/>
          </p:nvSpPr>
          <p:spPr bwMode="auto">
            <a:xfrm>
              <a:off x="3962400" y="5562600"/>
              <a:ext cx="609600" cy="381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Rectangle 53"/>
            <p:cNvSpPr>
              <a:spLocks noChangeArrowheads="1"/>
            </p:cNvSpPr>
            <p:nvPr/>
          </p:nvSpPr>
          <p:spPr bwMode="auto">
            <a:xfrm>
              <a:off x="4572000" y="5562600"/>
              <a:ext cx="609600" cy="381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Rectangle 54"/>
            <p:cNvSpPr>
              <a:spLocks noChangeArrowheads="1"/>
            </p:cNvSpPr>
            <p:nvPr/>
          </p:nvSpPr>
          <p:spPr bwMode="auto">
            <a:xfrm>
              <a:off x="5181600" y="5562600"/>
              <a:ext cx="609600" cy="381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17" name="Group 66"/>
          <p:cNvGrpSpPr>
            <a:grpSpLocks/>
          </p:cNvGrpSpPr>
          <p:nvPr/>
        </p:nvGrpSpPr>
        <p:grpSpPr bwMode="auto">
          <a:xfrm>
            <a:off x="1495024" y="1692501"/>
            <a:ext cx="4296176" cy="1143000"/>
            <a:chOff x="1495024" y="685800"/>
            <a:chExt cx="4296176" cy="1143000"/>
          </a:xfrm>
        </p:grpSpPr>
        <p:sp>
          <p:nvSpPr>
            <p:cNvPr id="18" name="Rectangle 4"/>
            <p:cNvSpPr>
              <a:spLocks noChangeArrowheads="1"/>
            </p:cNvSpPr>
            <p:nvPr/>
          </p:nvSpPr>
          <p:spPr bwMode="auto">
            <a:xfrm>
              <a:off x="2133600" y="13716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front</a:t>
              </a:r>
            </a:p>
          </p:txBody>
        </p:sp>
        <p:sp>
          <p:nvSpPr>
            <p:cNvPr id="19" name="Rectangle 5"/>
            <p:cNvSpPr>
              <a:spLocks noChangeArrowheads="1"/>
            </p:cNvSpPr>
            <p:nvPr/>
          </p:nvSpPr>
          <p:spPr bwMode="auto">
            <a:xfrm>
              <a:off x="1495024" y="1066800"/>
              <a:ext cx="5334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dirty="0"/>
                <a:t>start:</a:t>
              </a:r>
            </a:p>
          </p:txBody>
        </p:sp>
        <p:sp>
          <p:nvSpPr>
            <p:cNvPr id="20" name="Rectangle 6"/>
            <p:cNvSpPr>
              <a:spLocks noChangeArrowheads="1"/>
            </p:cNvSpPr>
            <p:nvPr/>
          </p:nvSpPr>
          <p:spPr bwMode="auto">
            <a:xfrm>
              <a:off x="2133600" y="10668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2</a:t>
              </a:r>
            </a:p>
          </p:txBody>
        </p:sp>
        <p:sp>
          <p:nvSpPr>
            <p:cNvPr id="21" name="Rectangle 7"/>
            <p:cNvSpPr>
              <a:spLocks noChangeArrowheads="1"/>
            </p:cNvSpPr>
            <p:nvPr/>
          </p:nvSpPr>
          <p:spPr bwMode="auto">
            <a:xfrm>
              <a:off x="2743200" y="10668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4</a:t>
              </a:r>
            </a:p>
          </p:txBody>
        </p:sp>
        <p:sp>
          <p:nvSpPr>
            <p:cNvPr id="22" name="Rectangle 8"/>
            <p:cNvSpPr>
              <a:spLocks noChangeArrowheads="1"/>
            </p:cNvSpPr>
            <p:nvPr/>
          </p:nvSpPr>
          <p:spPr bwMode="auto">
            <a:xfrm>
              <a:off x="3352800" y="10668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6</a:t>
              </a:r>
            </a:p>
          </p:txBody>
        </p:sp>
        <p:sp>
          <p:nvSpPr>
            <p:cNvPr id="23" name="Rectangle 9"/>
            <p:cNvSpPr>
              <a:spLocks noChangeArrowheads="1"/>
            </p:cNvSpPr>
            <p:nvPr/>
          </p:nvSpPr>
          <p:spPr bwMode="auto">
            <a:xfrm>
              <a:off x="3962400" y="10668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8</a:t>
              </a:r>
            </a:p>
          </p:txBody>
        </p:sp>
        <p:sp>
          <p:nvSpPr>
            <p:cNvPr id="24" name="Rectangle 10"/>
            <p:cNvSpPr>
              <a:spLocks noChangeArrowheads="1"/>
            </p:cNvSpPr>
            <p:nvPr/>
          </p:nvSpPr>
          <p:spPr bwMode="auto">
            <a:xfrm>
              <a:off x="4572000" y="10668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10</a:t>
              </a:r>
            </a:p>
          </p:txBody>
        </p:sp>
        <p:sp>
          <p:nvSpPr>
            <p:cNvPr id="25" name="Rectangle 11"/>
            <p:cNvSpPr>
              <a:spLocks noChangeArrowheads="1"/>
            </p:cNvSpPr>
            <p:nvPr/>
          </p:nvSpPr>
          <p:spPr bwMode="auto">
            <a:xfrm>
              <a:off x="2133600" y="685800"/>
              <a:ext cx="5334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Q</a:t>
              </a:r>
            </a:p>
          </p:txBody>
        </p:sp>
        <p:sp>
          <p:nvSpPr>
            <p:cNvPr id="26" name="Rectangle 12"/>
            <p:cNvSpPr>
              <a:spLocks noChangeArrowheads="1"/>
            </p:cNvSpPr>
            <p:nvPr/>
          </p:nvSpPr>
          <p:spPr bwMode="auto">
            <a:xfrm>
              <a:off x="4572000" y="13716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rear</a:t>
              </a:r>
            </a:p>
          </p:txBody>
        </p:sp>
        <p:sp>
          <p:nvSpPr>
            <p:cNvPr id="27" name="Rectangle 56"/>
            <p:cNvSpPr>
              <a:spLocks noChangeArrowheads="1"/>
            </p:cNvSpPr>
            <p:nvPr/>
          </p:nvSpPr>
          <p:spPr bwMode="auto">
            <a:xfrm>
              <a:off x="5181600" y="1066800"/>
              <a:ext cx="609600" cy="381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28" name="Group 65"/>
          <p:cNvGrpSpPr>
            <a:grpSpLocks/>
          </p:cNvGrpSpPr>
          <p:nvPr/>
        </p:nvGrpSpPr>
        <p:grpSpPr bwMode="auto">
          <a:xfrm>
            <a:off x="1315797" y="2743200"/>
            <a:ext cx="4475403" cy="762000"/>
            <a:chOff x="1315797" y="2133600"/>
            <a:chExt cx="4475403" cy="762000"/>
          </a:xfrm>
        </p:grpSpPr>
        <p:sp>
          <p:nvSpPr>
            <p:cNvPr id="29" name="Rectangle 14"/>
            <p:cNvSpPr>
              <a:spLocks noChangeArrowheads="1"/>
            </p:cNvSpPr>
            <p:nvPr/>
          </p:nvSpPr>
          <p:spPr bwMode="auto">
            <a:xfrm>
              <a:off x="2133600" y="24384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front</a:t>
              </a:r>
            </a:p>
          </p:txBody>
        </p:sp>
        <p:sp>
          <p:nvSpPr>
            <p:cNvPr id="30" name="Rectangle 15"/>
            <p:cNvSpPr>
              <a:spLocks noChangeArrowheads="1"/>
            </p:cNvSpPr>
            <p:nvPr/>
          </p:nvSpPr>
          <p:spPr bwMode="auto">
            <a:xfrm>
              <a:off x="1315797" y="2133600"/>
              <a:ext cx="990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dirty="0"/>
                <a:t>time 1:</a:t>
              </a:r>
            </a:p>
          </p:txBody>
        </p:sp>
        <p:sp>
          <p:nvSpPr>
            <p:cNvPr id="31" name="Rectangle 16"/>
            <p:cNvSpPr>
              <a:spLocks noChangeArrowheads="1"/>
            </p:cNvSpPr>
            <p:nvPr/>
          </p:nvSpPr>
          <p:spPr bwMode="auto">
            <a:xfrm>
              <a:off x="2133600" y="21336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4</a:t>
              </a:r>
            </a:p>
          </p:txBody>
        </p:sp>
        <p:sp>
          <p:nvSpPr>
            <p:cNvPr id="32" name="Rectangle 17"/>
            <p:cNvSpPr>
              <a:spLocks noChangeArrowheads="1"/>
            </p:cNvSpPr>
            <p:nvPr/>
          </p:nvSpPr>
          <p:spPr bwMode="auto">
            <a:xfrm>
              <a:off x="2743200" y="21336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6</a:t>
              </a:r>
            </a:p>
          </p:txBody>
        </p:sp>
        <p:sp>
          <p:nvSpPr>
            <p:cNvPr id="33" name="Rectangle 18"/>
            <p:cNvSpPr>
              <a:spLocks noChangeArrowheads="1"/>
            </p:cNvSpPr>
            <p:nvPr/>
          </p:nvSpPr>
          <p:spPr bwMode="auto">
            <a:xfrm>
              <a:off x="3352800" y="21336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8</a:t>
              </a:r>
            </a:p>
          </p:txBody>
        </p:sp>
        <p:sp>
          <p:nvSpPr>
            <p:cNvPr id="34" name="Rectangle 19"/>
            <p:cNvSpPr>
              <a:spLocks noChangeArrowheads="1"/>
            </p:cNvSpPr>
            <p:nvPr/>
          </p:nvSpPr>
          <p:spPr bwMode="auto">
            <a:xfrm>
              <a:off x="3962400" y="21336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10</a:t>
              </a:r>
            </a:p>
          </p:txBody>
        </p:sp>
        <p:sp>
          <p:nvSpPr>
            <p:cNvPr id="35" name="Rectangle 20"/>
            <p:cNvSpPr>
              <a:spLocks noChangeArrowheads="1"/>
            </p:cNvSpPr>
            <p:nvPr/>
          </p:nvSpPr>
          <p:spPr bwMode="auto">
            <a:xfrm>
              <a:off x="4572000" y="2133600"/>
              <a:ext cx="609600" cy="381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" name="Rectangle 21"/>
            <p:cNvSpPr>
              <a:spLocks noChangeArrowheads="1"/>
            </p:cNvSpPr>
            <p:nvPr/>
          </p:nvSpPr>
          <p:spPr bwMode="auto">
            <a:xfrm>
              <a:off x="3962400" y="24384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rear</a:t>
              </a:r>
            </a:p>
          </p:txBody>
        </p:sp>
        <p:sp>
          <p:nvSpPr>
            <p:cNvPr id="37" name="Rectangle 57"/>
            <p:cNvSpPr>
              <a:spLocks noChangeArrowheads="1"/>
            </p:cNvSpPr>
            <p:nvPr/>
          </p:nvSpPr>
          <p:spPr bwMode="auto">
            <a:xfrm>
              <a:off x="5181600" y="2133600"/>
              <a:ext cx="609600" cy="381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38" name="Group 63"/>
          <p:cNvGrpSpPr>
            <a:grpSpLocks/>
          </p:cNvGrpSpPr>
          <p:nvPr/>
        </p:nvGrpSpPr>
        <p:grpSpPr bwMode="auto">
          <a:xfrm>
            <a:off x="1315797" y="4241442"/>
            <a:ext cx="4475403" cy="787758"/>
            <a:chOff x="1315797" y="3860442"/>
            <a:chExt cx="4475403" cy="787758"/>
          </a:xfrm>
        </p:grpSpPr>
        <p:sp>
          <p:nvSpPr>
            <p:cNvPr id="39" name="Rectangle 30"/>
            <p:cNvSpPr>
              <a:spLocks noChangeArrowheads="1"/>
            </p:cNvSpPr>
            <p:nvPr/>
          </p:nvSpPr>
          <p:spPr bwMode="auto">
            <a:xfrm>
              <a:off x="2133600" y="41910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front</a:t>
              </a:r>
            </a:p>
          </p:txBody>
        </p:sp>
        <p:sp>
          <p:nvSpPr>
            <p:cNvPr id="40" name="Rectangle 31"/>
            <p:cNvSpPr>
              <a:spLocks noChangeArrowheads="1"/>
            </p:cNvSpPr>
            <p:nvPr/>
          </p:nvSpPr>
          <p:spPr bwMode="auto">
            <a:xfrm>
              <a:off x="1315797" y="3860442"/>
              <a:ext cx="990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dirty="0"/>
                <a:t>time 3:</a:t>
              </a:r>
            </a:p>
          </p:txBody>
        </p:sp>
        <p:sp>
          <p:nvSpPr>
            <p:cNvPr id="41" name="Rectangle 32"/>
            <p:cNvSpPr>
              <a:spLocks noChangeArrowheads="1"/>
            </p:cNvSpPr>
            <p:nvPr/>
          </p:nvSpPr>
          <p:spPr bwMode="auto">
            <a:xfrm>
              <a:off x="2133600" y="38862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6</a:t>
              </a:r>
            </a:p>
          </p:txBody>
        </p:sp>
        <p:sp>
          <p:nvSpPr>
            <p:cNvPr id="42" name="Rectangle 33"/>
            <p:cNvSpPr>
              <a:spLocks noChangeArrowheads="1"/>
            </p:cNvSpPr>
            <p:nvPr/>
          </p:nvSpPr>
          <p:spPr bwMode="auto">
            <a:xfrm>
              <a:off x="2743200" y="38862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8</a:t>
              </a:r>
            </a:p>
          </p:txBody>
        </p:sp>
        <p:sp>
          <p:nvSpPr>
            <p:cNvPr id="43" name="Rectangle 34"/>
            <p:cNvSpPr>
              <a:spLocks noChangeArrowheads="1"/>
            </p:cNvSpPr>
            <p:nvPr/>
          </p:nvSpPr>
          <p:spPr bwMode="auto">
            <a:xfrm>
              <a:off x="3352800" y="38862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10</a:t>
              </a:r>
            </a:p>
          </p:txBody>
        </p:sp>
        <p:sp>
          <p:nvSpPr>
            <p:cNvPr id="44" name="Rectangle 35"/>
            <p:cNvSpPr>
              <a:spLocks noChangeArrowheads="1"/>
            </p:cNvSpPr>
            <p:nvPr/>
          </p:nvSpPr>
          <p:spPr bwMode="auto">
            <a:xfrm>
              <a:off x="3962400" y="38862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12</a:t>
              </a:r>
            </a:p>
          </p:txBody>
        </p:sp>
        <p:sp>
          <p:nvSpPr>
            <p:cNvPr id="45" name="Rectangle 36"/>
            <p:cNvSpPr>
              <a:spLocks noChangeArrowheads="1"/>
            </p:cNvSpPr>
            <p:nvPr/>
          </p:nvSpPr>
          <p:spPr bwMode="auto">
            <a:xfrm>
              <a:off x="3962400" y="41910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rear</a:t>
              </a:r>
            </a:p>
          </p:txBody>
        </p:sp>
        <p:sp>
          <p:nvSpPr>
            <p:cNvPr id="46" name="Rectangle 37"/>
            <p:cNvSpPr>
              <a:spLocks noChangeArrowheads="1"/>
            </p:cNvSpPr>
            <p:nvPr/>
          </p:nvSpPr>
          <p:spPr bwMode="auto">
            <a:xfrm>
              <a:off x="4572000" y="3886200"/>
              <a:ext cx="609600" cy="381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7" name="Rectangle 58"/>
            <p:cNvSpPr>
              <a:spLocks noChangeArrowheads="1"/>
            </p:cNvSpPr>
            <p:nvPr/>
          </p:nvSpPr>
          <p:spPr bwMode="auto">
            <a:xfrm>
              <a:off x="5181600" y="3886200"/>
              <a:ext cx="609600" cy="381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48" name="Group 62"/>
          <p:cNvGrpSpPr>
            <a:grpSpLocks/>
          </p:cNvGrpSpPr>
          <p:nvPr/>
        </p:nvGrpSpPr>
        <p:grpSpPr bwMode="auto">
          <a:xfrm>
            <a:off x="1302917" y="4990563"/>
            <a:ext cx="4488283" cy="800637"/>
            <a:chOff x="1302917" y="4609563"/>
            <a:chExt cx="4488283" cy="800637"/>
          </a:xfrm>
        </p:grpSpPr>
        <p:sp>
          <p:nvSpPr>
            <p:cNvPr id="49" name="Rectangle 38"/>
            <p:cNvSpPr>
              <a:spLocks noChangeArrowheads="1"/>
            </p:cNvSpPr>
            <p:nvPr/>
          </p:nvSpPr>
          <p:spPr bwMode="auto">
            <a:xfrm>
              <a:off x="2133600" y="49530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front</a:t>
              </a:r>
            </a:p>
          </p:txBody>
        </p:sp>
        <p:sp>
          <p:nvSpPr>
            <p:cNvPr id="50" name="Rectangle 39"/>
            <p:cNvSpPr>
              <a:spLocks noChangeArrowheads="1"/>
            </p:cNvSpPr>
            <p:nvPr/>
          </p:nvSpPr>
          <p:spPr bwMode="auto">
            <a:xfrm>
              <a:off x="1302917" y="4609563"/>
              <a:ext cx="9144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dirty="0"/>
                <a:t>time 4:</a:t>
              </a:r>
            </a:p>
          </p:txBody>
        </p:sp>
        <p:sp>
          <p:nvSpPr>
            <p:cNvPr id="51" name="Rectangle 40"/>
            <p:cNvSpPr>
              <a:spLocks noChangeArrowheads="1"/>
            </p:cNvSpPr>
            <p:nvPr/>
          </p:nvSpPr>
          <p:spPr bwMode="auto">
            <a:xfrm>
              <a:off x="2133600" y="46482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8</a:t>
              </a:r>
            </a:p>
          </p:txBody>
        </p:sp>
        <p:sp>
          <p:nvSpPr>
            <p:cNvPr id="52" name="Rectangle 41"/>
            <p:cNvSpPr>
              <a:spLocks noChangeArrowheads="1"/>
            </p:cNvSpPr>
            <p:nvPr/>
          </p:nvSpPr>
          <p:spPr bwMode="auto">
            <a:xfrm>
              <a:off x="2743200" y="46482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10</a:t>
              </a:r>
            </a:p>
          </p:txBody>
        </p:sp>
        <p:sp>
          <p:nvSpPr>
            <p:cNvPr id="53" name="Rectangle 42"/>
            <p:cNvSpPr>
              <a:spLocks noChangeArrowheads="1"/>
            </p:cNvSpPr>
            <p:nvPr/>
          </p:nvSpPr>
          <p:spPr bwMode="auto">
            <a:xfrm>
              <a:off x="3352800" y="46482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12</a:t>
              </a:r>
            </a:p>
          </p:txBody>
        </p:sp>
        <p:sp>
          <p:nvSpPr>
            <p:cNvPr id="54" name="Rectangle 43"/>
            <p:cNvSpPr>
              <a:spLocks noChangeArrowheads="1"/>
            </p:cNvSpPr>
            <p:nvPr/>
          </p:nvSpPr>
          <p:spPr bwMode="auto">
            <a:xfrm>
              <a:off x="3962400" y="4648200"/>
              <a:ext cx="609600" cy="381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5" name="Rectangle 44"/>
            <p:cNvSpPr>
              <a:spLocks noChangeArrowheads="1"/>
            </p:cNvSpPr>
            <p:nvPr/>
          </p:nvSpPr>
          <p:spPr bwMode="auto">
            <a:xfrm>
              <a:off x="3352800" y="49530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rear</a:t>
              </a:r>
            </a:p>
          </p:txBody>
        </p:sp>
        <p:sp>
          <p:nvSpPr>
            <p:cNvPr id="56" name="Rectangle 45"/>
            <p:cNvSpPr>
              <a:spLocks noChangeArrowheads="1"/>
            </p:cNvSpPr>
            <p:nvPr/>
          </p:nvSpPr>
          <p:spPr bwMode="auto">
            <a:xfrm>
              <a:off x="4572000" y="4648200"/>
              <a:ext cx="609600" cy="381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7" name="Rectangle 59"/>
            <p:cNvSpPr>
              <a:spLocks noChangeArrowheads="1"/>
            </p:cNvSpPr>
            <p:nvPr/>
          </p:nvSpPr>
          <p:spPr bwMode="auto">
            <a:xfrm>
              <a:off x="5181600" y="4648200"/>
              <a:ext cx="609600" cy="381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58" name="AutoShape 60"/>
          <p:cNvSpPr>
            <a:spLocks/>
          </p:cNvSpPr>
          <p:nvPr/>
        </p:nvSpPr>
        <p:spPr bwMode="auto">
          <a:xfrm>
            <a:off x="6761163" y="4762500"/>
            <a:ext cx="2066925" cy="1485900"/>
          </a:xfrm>
          <a:prstGeom prst="borderCallout2">
            <a:avLst>
              <a:gd name="adj1" fmla="val 7694"/>
              <a:gd name="adj2" fmla="val -3685"/>
              <a:gd name="adj3" fmla="val 7694"/>
              <a:gd name="adj4" fmla="val -19046"/>
              <a:gd name="adj5" fmla="val -70977"/>
              <a:gd name="adj6" fmla="val -43667"/>
            </a:avLst>
          </a:pr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anchor="ctr"/>
          <a:lstStyle/>
          <a:p>
            <a:r>
              <a:rPr lang="en-US"/>
              <a:t>Notice that the array now has room to add elements to the queue.</a:t>
            </a:r>
          </a:p>
        </p:txBody>
      </p:sp>
      <p:grpSp>
        <p:nvGrpSpPr>
          <p:cNvPr id="59" name="Group 64"/>
          <p:cNvGrpSpPr>
            <a:grpSpLocks/>
          </p:cNvGrpSpPr>
          <p:nvPr/>
        </p:nvGrpSpPr>
        <p:grpSpPr bwMode="auto">
          <a:xfrm>
            <a:off x="1302915" y="3479442"/>
            <a:ext cx="4488285" cy="787758"/>
            <a:chOff x="1302915" y="3022242"/>
            <a:chExt cx="4488285" cy="787758"/>
          </a:xfrm>
        </p:grpSpPr>
        <p:sp>
          <p:nvSpPr>
            <p:cNvPr id="60" name="Rectangle 23"/>
            <p:cNvSpPr>
              <a:spLocks noChangeArrowheads="1"/>
            </p:cNvSpPr>
            <p:nvPr/>
          </p:nvSpPr>
          <p:spPr bwMode="auto">
            <a:xfrm>
              <a:off x="1302915" y="3022242"/>
              <a:ext cx="990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dirty="0"/>
                <a:t>time 2:</a:t>
              </a:r>
            </a:p>
          </p:txBody>
        </p:sp>
        <p:grpSp>
          <p:nvGrpSpPr>
            <p:cNvPr id="61" name="Group 61"/>
            <p:cNvGrpSpPr>
              <a:grpSpLocks/>
            </p:cNvGrpSpPr>
            <p:nvPr/>
          </p:nvGrpSpPr>
          <p:grpSpPr bwMode="auto">
            <a:xfrm>
              <a:off x="2133600" y="3048000"/>
              <a:ext cx="3124200" cy="762000"/>
              <a:chOff x="1776" y="1920"/>
              <a:chExt cx="1968" cy="480"/>
            </a:xfrm>
          </p:grpSpPr>
          <p:sp>
            <p:nvSpPr>
              <p:cNvPr id="63" name="Rectangle 22"/>
              <p:cNvSpPr>
                <a:spLocks noChangeArrowheads="1"/>
              </p:cNvSpPr>
              <p:nvPr/>
            </p:nvSpPr>
            <p:spPr bwMode="auto">
              <a:xfrm>
                <a:off x="1776" y="2112"/>
                <a:ext cx="43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1400"/>
                  <a:t>front</a:t>
                </a:r>
              </a:p>
            </p:txBody>
          </p:sp>
          <p:sp>
            <p:nvSpPr>
              <p:cNvPr id="64" name="Rectangle 25"/>
              <p:cNvSpPr>
                <a:spLocks noChangeArrowheads="1"/>
              </p:cNvSpPr>
              <p:nvPr/>
            </p:nvSpPr>
            <p:spPr bwMode="auto">
              <a:xfrm>
                <a:off x="1776" y="1920"/>
                <a:ext cx="384" cy="240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/>
                  <a:t>4</a:t>
                </a:r>
              </a:p>
            </p:txBody>
          </p:sp>
          <p:sp>
            <p:nvSpPr>
              <p:cNvPr id="65" name="Rectangle 26"/>
              <p:cNvSpPr>
                <a:spLocks noChangeArrowheads="1"/>
              </p:cNvSpPr>
              <p:nvPr/>
            </p:nvSpPr>
            <p:spPr bwMode="auto">
              <a:xfrm>
                <a:off x="2160" y="1920"/>
                <a:ext cx="384" cy="240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/>
                  <a:t>6</a:t>
                </a:r>
              </a:p>
            </p:txBody>
          </p:sp>
          <p:sp>
            <p:nvSpPr>
              <p:cNvPr id="66" name="Rectangle 27"/>
              <p:cNvSpPr>
                <a:spLocks noChangeArrowheads="1"/>
              </p:cNvSpPr>
              <p:nvPr/>
            </p:nvSpPr>
            <p:spPr bwMode="auto">
              <a:xfrm>
                <a:off x="2544" y="1920"/>
                <a:ext cx="384" cy="240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/>
                  <a:t>8</a:t>
                </a:r>
              </a:p>
            </p:txBody>
          </p:sp>
          <p:sp>
            <p:nvSpPr>
              <p:cNvPr id="67" name="Rectangle 28"/>
              <p:cNvSpPr>
                <a:spLocks noChangeArrowheads="1"/>
              </p:cNvSpPr>
              <p:nvPr/>
            </p:nvSpPr>
            <p:spPr bwMode="auto">
              <a:xfrm>
                <a:off x="3312" y="2112"/>
                <a:ext cx="43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1400"/>
                  <a:t>rear</a:t>
                </a:r>
              </a:p>
            </p:txBody>
          </p:sp>
          <p:sp>
            <p:nvSpPr>
              <p:cNvPr id="68" name="Rectangle 29"/>
              <p:cNvSpPr>
                <a:spLocks noChangeArrowheads="1"/>
              </p:cNvSpPr>
              <p:nvPr/>
            </p:nvSpPr>
            <p:spPr bwMode="auto">
              <a:xfrm>
                <a:off x="2928" y="1920"/>
                <a:ext cx="384" cy="240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/>
                  <a:t>10</a:t>
                </a:r>
              </a:p>
            </p:txBody>
          </p:sp>
          <p:sp>
            <p:nvSpPr>
              <p:cNvPr id="69" name="Rectangle 55"/>
              <p:cNvSpPr>
                <a:spLocks noChangeArrowheads="1"/>
              </p:cNvSpPr>
              <p:nvPr/>
            </p:nvSpPr>
            <p:spPr bwMode="auto">
              <a:xfrm>
                <a:off x="3312" y="1920"/>
                <a:ext cx="384" cy="240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/>
                  <a:t>12</a:t>
                </a:r>
              </a:p>
            </p:txBody>
          </p:sp>
        </p:grpSp>
        <p:sp>
          <p:nvSpPr>
            <p:cNvPr id="62" name="Rectangle 62"/>
            <p:cNvSpPr>
              <a:spLocks noChangeArrowheads="1"/>
            </p:cNvSpPr>
            <p:nvPr/>
          </p:nvSpPr>
          <p:spPr bwMode="auto">
            <a:xfrm>
              <a:off x="5181600" y="3048000"/>
              <a:ext cx="609600" cy="381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94777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Implementation</a:t>
            </a:r>
            <a:r>
              <a:rPr lang="en-US" sz="3200" dirty="0"/>
              <a:t> – </a:t>
            </a:r>
            <a:r>
              <a:rPr lang="en-US" sz="3200" dirty="0">
                <a:solidFill>
                  <a:srgbClr val="006600"/>
                </a:solidFill>
              </a:rPr>
              <a:t>“Brute Force” method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21</a:t>
            </a:fld>
            <a:endParaRPr lang="en-US"/>
          </a:p>
        </p:txBody>
      </p:sp>
      <p:grpSp>
        <p:nvGrpSpPr>
          <p:cNvPr id="5" name="Group 61"/>
          <p:cNvGrpSpPr>
            <a:grpSpLocks/>
          </p:cNvGrpSpPr>
          <p:nvPr/>
        </p:nvGrpSpPr>
        <p:grpSpPr bwMode="auto">
          <a:xfrm>
            <a:off x="1320795" y="3302000"/>
            <a:ext cx="4470405" cy="812799"/>
            <a:chOff x="1320795" y="5511801"/>
            <a:chExt cx="4470405" cy="812799"/>
          </a:xfrm>
        </p:grpSpPr>
        <p:sp>
          <p:nvSpPr>
            <p:cNvPr id="6" name="Rectangle 46"/>
            <p:cNvSpPr>
              <a:spLocks noChangeArrowheads="1"/>
            </p:cNvSpPr>
            <p:nvPr/>
          </p:nvSpPr>
          <p:spPr bwMode="auto">
            <a:xfrm>
              <a:off x="2057400" y="58674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front</a:t>
              </a:r>
            </a:p>
          </p:txBody>
        </p:sp>
        <p:sp>
          <p:nvSpPr>
            <p:cNvPr id="7" name="Rectangle 47"/>
            <p:cNvSpPr>
              <a:spLocks noChangeArrowheads="1"/>
            </p:cNvSpPr>
            <p:nvPr/>
          </p:nvSpPr>
          <p:spPr bwMode="auto">
            <a:xfrm>
              <a:off x="1320795" y="5511801"/>
              <a:ext cx="1066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dirty="0"/>
                <a:t>time 5:</a:t>
              </a:r>
            </a:p>
          </p:txBody>
        </p:sp>
        <p:sp>
          <p:nvSpPr>
            <p:cNvPr id="8" name="Rectangle 48"/>
            <p:cNvSpPr>
              <a:spLocks noChangeArrowheads="1"/>
            </p:cNvSpPr>
            <p:nvPr/>
          </p:nvSpPr>
          <p:spPr bwMode="auto">
            <a:xfrm>
              <a:off x="2743200" y="58674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rear</a:t>
              </a:r>
            </a:p>
          </p:txBody>
        </p:sp>
        <p:sp>
          <p:nvSpPr>
            <p:cNvPr id="9" name="Rectangle 49"/>
            <p:cNvSpPr>
              <a:spLocks noChangeArrowheads="1"/>
            </p:cNvSpPr>
            <p:nvPr/>
          </p:nvSpPr>
          <p:spPr bwMode="auto">
            <a:xfrm>
              <a:off x="2133600" y="55626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10</a:t>
              </a:r>
            </a:p>
          </p:txBody>
        </p:sp>
        <p:sp>
          <p:nvSpPr>
            <p:cNvPr id="10" name="Rectangle 50"/>
            <p:cNvSpPr>
              <a:spLocks noChangeArrowheads="1"/>
            </p:cNvSpPr>
            <p:nvPr/>
          </p:nvSpPr>
          <p:spPr bwMode="auto">
            <a:xfrm>
              <a:off x="2743200" y="55626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12</a:t>
              </a:r>
            </a:p>
          </p:txBody>
        </p:sp>
        <p:sp>
          <p:nvSpPr>
            <p:cNvPr id="11" name="Rectangle 51"/>
            <p:cNvSpPr>
              <a:spLocks noChangeArrowheads="1"/>
            </p:cNvSpPr>
            <p:nvPr/>
          </p:nvSpPr>
          <p:spPr bwMode="auto">
            <a:xfrm>
              <a:off x="3352800" y="5562600"/>
              <a:ext cx="609600" cy="381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Rectangle 52"/>
            <p:cNvSpPr>
              <a:spLocks noChangeArrowheads="1"/>
            </p:cNvSpPr>
            <p:nvPr/>
          </p:nvSpPr>
          <p:spPr bwMode="auto">
            <a:xfrm>
              <a:off x="3962400" y="5562600"/>
              <a:ext cx="609600" cy="381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Rectangle 53"/>
            <p:cNvSpPr>
              <a:spLocks noChangeArrowheads="1"/>
            </p:cNvSpPr>
            <p:nvPr/>
          </p:nvSpPr>
          <p:spPr bwMode="auto">
            <a:xfrm>
              <a:off x="4572000" y="5562600"/>
              <a:ext cx="609600" cy="381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Rectangle 54"/>
            <p:cNvSpPr>
              <a:spLocks noChangeArrowheads="1"/>
            </p:cNvSpPr>
            <p:nvPr/>
          </p:nvSpPr>
          <p:spPr bwMode="auto">
            <a:xfrm>
              <a:off x="5181600" y="5562600"/>
              <a:ext cx="609600" cy="381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15" name="Group 66"/>
          <p:cNvGrpSpPr>
            <a:grpSpLocks/>
          </p:cNvGrpSpPr>
          <p:nvPr/>
        </p:nvGrpSpPr>
        <p:grpSpPr bwMode="auto">
          <a:xfrm>
            <a:off x="1498596" y="1904999"/>
            <a:ext cx="4292604" cy="1143000"/>
            <a:chOff x="1498596" y="685800"/>
            <a:chExt cx="4292604" cy="1143000"/>
          </a:xfrm>
        </p:grpSpPr>
        <p:sp>
          <p:nvSpPr>
            <p:cNvPr id="16" name="Rectangle 4"/>
            <p:cNvSpPr>
              <a:spLocks noChangeArrowheads="1"/>
            </p:cNvSpPr>
            <p:nvPr/>
          </p:nvSpPr>
          <p:spPr bwMode="auto">
            <a:xfrm>
              <a:off x="2133600" y="13716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front</a:t>
              </a:r>
            </a:p>
          </p:txBody>
        </p:sp>
        <p:sp>
          <p:nvSpPr>
            <p:cNvPr id="17" name="Rectangle 5"/>
            <p:cNvSpPr>
              <a:spLocks noChangeArrowheads="1"/>
            </p:cNvSpPr>
            <p:nvPr/>
          </p:nvSpPr>
          <p:spPr bwMode="auto">
            <a:xfrm>
              <a:off x="1498596" y="1032934"/>
              <a:ext cx="5334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dirty="0"/>
                <a:t>start:</a:t>
              </a:r>
            </a:p>
          </p:txBody>
        </p:sp>
        <p:sp>
          <p:nvSpPr>
            <p:cNvPr id="18" name="Rectangle 6"/>
            <p:cNvSpPr>
              <a:spLocks noChangeArrowheads="1"/>
            </p:cNvSpPr>
            <p:nvPr/>
          </p:nvSpPr>
          <p:spPr bwMode="auto">
            <a:xfrm>
              <a:off x="2133600" y="10668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2</a:t>
              </a:r>
            </a:p>
          </p:txBody>
        </p:sp>
        <p:sp>
          <p:nvSpPr>
            <p:cNvPr id="19" name="Rectangle 7"/>
            <p:cNvSpPr>
              <a:spLocks noChangeArrowheads="1"/>
            </p:cNvSpPr>
            <p:nvPr/>
          </p:nvSpPr>
          <p:spPr bwMode="auto">
            <a:xfrm>
              <a:off x="2743200" y="10668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4</a:t>
              </a:r>
            </a:p>
          </p:txBody>
        </p:sp>
        <p:sp>
          <p:nvSpPr>
            <p:cNvPr id="20" name="Rectangle 8"/>
            <p:cNvSpPr>
              <a:spLocks noChangeArrowheads="1"/>
            </p:cNvSpPr>
            <p:nvPr/>
          </p:nvSpPr>
          <p:spPr bwMode="auto">
            <a:xfrm>
              <a:off x="3352800" y="10668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6</a:t>
              </a:r>
            </a:p>
          </p:txBody>
        </p:sp>
        <p:sp>
          <p:nvSpPr>
            <p:cNvPr id="21" name="Rectangle 9"/>
            <p:cNvSpPr>
              <a:spLocks noChangeArrowheads="1"/>
            </p:cNvSpPr>
            <p:nvPr/>
          </p:nvSpPr>
          <p:spPr bwMode="auto">
            <a:xfrm>
              <a:off x="3962400" y="10668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8</a:t>
              </a:r>
            </a:p>
          </p:txBody>
        </p:sp>
        <p:sp>
          <p:nvSpPr>
            <p:cNvPr id="22" name="Rectangle 10"/>
            <p:cNvSpPr>
              <a:spLocks noChangeArrowheads="1"/>
            </p:cNvSpPr>
            <p:nvPr/>
          </p:nvSpPr>
          <p:spPr bwMode="auto">
            <a:xfrm>
              <a:off x="4572000" y="10668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10</a:t>
              </a:r>
            </a:p>
          </p:txBody>
        </p:sp>
        <p:sp>
          <p:nvSpPr>
            <p:cNvPr id="23" name="Rectangle 11"/>
            <p:cNvSpPr>
              <a:spLocks noChangeArrowheads="1"/>
            </p:cNvSpPr>
            <p:nvPr/>
          </p:nvSpPr>
          <p:spPr bwMode="auto">
            <a:xfrm>
              <a:off x="2133600" y="685800"/>
              <a:ext cx="5334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Q</a:t>
              </a:r>
            </a:p>
          </p:txBody>
        </p:sp>
        <p:sp>
          <p:nvSpPr>
            <p:cNvPr id="24" name="Rectangle 12"/>
            <p:cNvSpPr>
              <a:spLocks noChangeArrowheads="1"/>
            </p:cNvSpPr>
            <p:nvPr/>
          </p:nvSpPr>
          <p:spPr bwMode="auto">
            <a:xfrm>
              <a:off x="4572000" y="13716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rear</a:t>
              </a:r>
            </a:p>
          </p:txBody>
        </p:sp>
        <p:sp>
          <p:nvSpPr>
            <p:cNvPr id="25" name="Rectangle 56"/>
            <p:cNvSpPr>
              <a:spLocks noChangeArrowheads="1"/>
            </p:cNvSpPr>
            <p:nvPr/>
          </p:nvSpPr>
          <p:spPr bwMode="auto">
            <a:xfrm>
              <a:off x="5181600" y="1066800"/>
              <a:ext cx="609600" cy="381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26" name="Group 61"/>
          <p:cNvGrpSpPr>
            <a:grpSpLocks/>
          </p:cNvGrpSpPr>
          <p:nvPr/>
        </p:nvGrpSpPr>
        <p:grpSpPr bwMode="auto">
          <a:xfrm>
            <a:off x="1320795" y="4309533"/>
            <a:ext cx="4470405" cy="795866"/>
            <a:chOff x="1320795" y="5528734"/>
            <a:chExt cx="4470405" cy="795866"/>
          </a:xfrm>
        </p:grpSpPr>
        <p:sp>
          <p:nvSpPr>
            <p:cNvPr id="27" name="Rectangle 46"/>
            <p:cNvSpPr>
              <a:spLocks noChangeArrowheads="1"/>
            </p:cNvSpPr>
            <p:nvPr/>
          </p:nvSpPr>
          <p:spPr bwMode="auto">
            <a:xfrm>
              <a:off x="2057400" y="58674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front/rear</a:t>
              </a:r>
            </a:p>
          </p:txBody>
        </p:sp>
        <p:sp>
          <p:nvSpPr>
            <p:cNvPr id="28" name="Rectangle 47"/>
            <p:cNvSpPr>
              <a:spLocks noChangeArrowheads="1"/>
            </p:cNvSpPr>
            <p:nvPr/>
          </p:nvSpPr>
          <p:spPr bwMode="auto">
            <a:xfrm>
              <a:off x="1320795" y="5528734"/>
              <a:ext cx="1066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dirty="0"/>
                <a:t>time 6:</a:t>
              </a:r>
            </a:p>
          </p:txBody>
        </p:sp>
        <p:sp>
          <p:nvSpPr>
            <p:cNvPr id="29" name="Rectangle 49"/>
            <p:cNvSpPr>
              <a:spLocks noChangeArrowheads="1"/>
            </p:cNvSpPr>
            <p:nvPr/>
          </p:nvSpPr>
          <p:spPr bwMode="auto">
            <a:xfrm>
              <a:off x="2133600" y="55626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12</a:t>
              </a:r>
            </a:p>
          </p:txBody>
        </p:sp>
        <p:sp>
          <p:nvSpPr>
            <p:cNvPr id="30" name="Rectangle 50"/>
            <p:cNvSpPr>
              <a:spLocks noChangeArrowheads="1"/>
            </p:cNvSpPr>
            <p:nvPr/>
          </p:nvSpPr>
          <p:spPr bwMode="auto">
            <a:xfrm>
              <a:off x="2743200" y="5562600"/>
              <a:ext cx="609600" cy="381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1" name="Rectangle 51"/>
            <p:cNvSpPr>
              <a:spLocks noChangeArrowheads="1"/>
            </p:cNvSpPr>
            <p:nvPr/>
          </p:nvSpPr>
          <p:spPr bwMode="auto">
            <a:xfrm>
              <a:off x="3352800" y="5562600"/>
              <a:ext cx="609600" cy="381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2" name="Rectangle 52"/>
            <p:cNvSpPr>
              <a:spLocks noChangeArrowheads="1"/>
            </p:cNvSpPr>
            <p:nvPr/>
          </p:nvSpPr>
          <p:spPr bwMode="auto">
            <a:xfrm>
              <a:off x="3962400" y="5562600"/>
              <a:ext cx="609600" cy="381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3" name="Rectangle 53"/>
            <p:cNvSpPr>
              <a:spLocks noChangeArrowheads="1"/>
            </p:cNvSpPr>
            <p:nvPr/>
          </p:nvSpPr>
          <p:spPr bwMode="auto">
            <a:xfrm>
              <a:off x="4572000" y="5562600"/>
              <a:ext cx="609600" cy="381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4" name="Rectangle 54"/>
            <p:cNvSpPr>
              <a:spLocks noChangeArrowheads="1"/>
            </p:cNvSpPr>
            <p:nvPr/>
          </p:nvSpPr>
          <p:spPr bwMode="auto">
            <a:xfrm>
              <a:off x="5181600" y="5562600"/>
              <a:ext cx="609600" cy="381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35" name="Group 61"/>
          <p:cNvGrpSpPr>
            <a:grpSpLocks/>
          </p:cNvGrpSpPr>
          <p:nvPr/>
        </p:nvGrpSpPr>
        <p:grpSpPr bwMode="auto">
          <a:xfrm>
            <a:off x="1337729" y="5300133"/>
            <a:ext cx="4453471" cy="795866"/>
            <a:chOff x="1337729" y="5528734"/>
            <a:chExt cx="4453471" cy="795866"/>
          </a:xfrm>
        </p:grpSpPr>
        <p:sp>
          <p:nvSpPr>
            <p:cNvPr id="36" name="Rectangle 46"/>
            <p:cNvSpPr>
              <a:spLocks noChangeArrowheads="1"/>
            </p:cNvSpPr>
            <p:nvPr/>
          </p:nvSpPr>
          <p:spPr bwMode="auto">
            <a:xfrm>
              <a:off x="1600200" y="58674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front</a:t>
              </a:r>
            </a:p>
          </p:txBody>
        </p:sp>
        <p:sp>
          <p:nvSpPr>
            <p:cNvPr id="37" name="Rectangle 47"/>
            <p:cNvSpPr>
              <a:spLocks noChangeArrowheads="1"/>
            </p:cNvSpPr>
            <p:nvPr/>
          </p:nvSpPr>
          <p:spPr bwMode="auto">
            <a:xfrm>
              <a:off x="1337729" y="5528734"/>
              <a:ext cx="1066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dirty="0"/>
                <a:t>time 7:</a:t>
              </a:r>
            </a:p>
          </p:txBody>
        </p:sp>
        <p:sp>
          <p:nvSpPr>
            <p:cNvPr id="38" name="Rectangle 48"/>
            <p:cNvSpPr>
              <a:spLocks noChangeArrowheads="1"/>
            </p:cNvSpPr>
            <p:nvPr/>
          </p:nvSpPr>
          <p:spPr bwMode="auto">
            <a:xfrm>
              <a:off x="2057400" y="58674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rear</a:t>
              </a:r>
            </a:p>
          </p:txBody>
        </p:sp>
        <p:sp>
          <p:nvSpPr>
            <p:cNvPr id="39" name="Rectangle 49"/>
            <p:cNvSpPr>
              <a:spLocks noChangeArrowheads="1"/>
            </p:cNvSpPr>
            <p:nvPr/>
          </p:nvSpPr>
          <p:spPr bwMode="auto">
            <a:xfrm>
              <a:off x="2133600" y="5562600"/>
              <a:ext cx="609600" cy="381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0" name="Rectangle 50"/>
            <p:cNvSpPr>
              <a:spLocks noChangeArrowheads="1"/>
            </p:cNvSpPr>
            <p:nvPr/>
          </p:nvSpPr>
          <p:spPr bwMode="auto">
            <a:xfrm>
              <a:off x="2743200" y="5562600"/>
              <a:ext cx="609600" cy="381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" name="Rectangle 51"/>
            <p:cNvSpPr>
              <a:spLocks noChangeArrowheads="1"/>
            </p:cNvSpPr>
            <p:nvPr/>
          </p:nvSpPr>
          <p:spPr bwMode="auto">
            <a:xfrm>
              <a:off x="3352800" y="5562600"/>
              <a:ext cx="609600" cy="381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" name="Rectangle 52"/>
            <p:cNvSpPr>
              <a:spLocks noChangeArrowheads="1"/>
            </p:cNvSpPr>
            <p:nvPr/>
          </p:nvSpPr>
          <p:spPr bwMode="auto">
            <a:xfrm>
              <a:off x="3962400" y="5562600"/>
              <a:ext cx="609600" cy="381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3" name="Rectangle 53"/>
            <p:cNvSpPr>
              <a:spLocks noChangeArrowheads="1"/>
            </p:cNvSpPr>
            <p:nvPr/>
          </p:nvSpPr>
          <p:spPr bwMode="auto">
            <a:xfrm>
              <a:off x="4572000" y="5562600"/>
              <a:ext cx="609600" cy="381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4" name="Rectangle 54"/>
            <p:cNvSpPr>
              <a:spLocks noChangeArrowheads="1"/>
            </p:cNvSpPr>
            <p:nvPr/>
          </p:nvSpPr>
          <p:spPr bwMode="auto">
            <a:xfrm>
              <a:off x="5181600" y="5562600"/>
              <a:ext cx="609600" cy="381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45" name="Rectangle 13"/>
          <p:cNvSpPr>
            <a:spLocks noChangeArrowheads="1"/>
          </p:cNvSpPr>
          <p:nvPr/>
        </p:nvSpPr>
        <p:spPr bwMode="auto">
          <a:xfrm>
            <a:off x="6591833" y="2112962"/>
            <a:ext cx="2286000" cy="25908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600" u="sng" dirty="0"/>
              <a:t>Sequence of operations</a:t>
            </a:r>
          </a:p>
          <a:p>
            <a:endParaRPr lang="en-US" sz="1600" dirty="0"/>
          </a:p>
          <a:p>
            <a:r>
              <a:rPr lang="en-US" sz="1600" u="sng" dirty="0"/>
              <a:t>Time</a:t>
            </a:r>
            <a:r>
              <a:rPr lang="en-US" sz="1600" dirty="0"/>
              <a:t>	</a:t>
            </a:r>
            <a:r>
              <a:rPr lang="en-US" sz="1600" u="sng" dirty="0"/>
              <a:t>Operation</a:t>
            </a:r>
            <a:endParaRPr lang="en-US" sz="1600" dirty="0"/>
          </a:p>
          <a:p>
            <a:r>
              <a:rPr lang="en-US" sz="1600" dirty="0"/>
              <a:t>   1	</a:t>
            </a:r>
            <a:r>
              <a:rPr lang="en-US" sz="1600" dirty="0" err="1" smtClean="0"/>
              <a:t>dequeue</a:t>
            </a:r>
            <a:endParaRPr lang="en-US" sz="1600" dirty="0"/>
          </a:p>
          <a:p>
            <a:r>
              <a:rPr lang="en-US" sz="1600" dirty="0"/>
              <a:t>   2           </a:t>
            </a:r>
            <a:r>
              <a:rPr lang="en-US" sz="1600" dirty="0" err="1" smtClean="0"/>
              <a:t>enqueue</a:t>
            </a:r>
            <a:r>
              <a:rPr lang="en-US" sz="1600" dirty="0" smtClean="0"/>
              <a:t>(12) </a:t>
            </a:r>
            <a:endParaRPr lang="en-US" sz="1600" dirty="0"/>
          </a:p>
          <a:p>
            <a:r>
              <a:rPr lang="en-US" sz="1600" dirty="0"/>
              <a:t>   3       	</a:t>
            </a:r>
            <a:r>
              <a:rPr lang="en-US" sz="1600" dirty="0" err="1" smtClean="0"/>
              <a:t>dequeue</a:t>
            </a:r>
            <a:endParaRPr lang="en-US" sz="1600" dirty="0"/>
          </a:p>
          <a:p>
            <a:r>
              <a:rPr lang="en-US" sz="1600" dirty="0"/>
              <a:t>   4         	</a:t>
            </a:r>
            <a:r>
              <a:rPr lang="en-US" sz="1600" dirty="0" err="1" smtClean="0"/>
              <a:t>dequeue</a:t>
            </a:r>
            <a:endParaRPr lang="en-US" sz="1600" dirty="0"/>
          </a:p>
          <a:p>
            <a:r>
              <a:rPr lang="en-US" sz="1600" dirty="0"/>
              <a:t>   5	</a:t>
            </a:r>
            <a:r>
              <a:rPr lang="en-US" sz="1600" dirty="0" err="1" smtClean="0"/>
              <a:t>dequeue</a:t>
            </a:r>
            <a:endParaRPr lang="en-US" sz="1600" dirty="0"/>
          </a:p>
          <a:p>
            <a:r>
              <a:rPr lang="en-US" sz="1600" dirty="0"/>
              <a:t>   6	</a:t>
            </a:r>
            <a:r>
              <a:rPr lang="en-US" sz="1600" dirty="0" err="1" smtClean="0"/>
              <a:t>dequeue</a:t>
            </a:r>
            <a:r>
              <a:rPr lang="en-US" sz="1600" dirty="0" smtClean="0"/>
              <a:t> </a:t>
            </a:r>
            <a:r>
              <a:rPr lang="en-US" sz="1600" dirty="0"/>
              <a:t>	</a:t>
            </a:r>
          </a:p>
          <a:p>
            <a:r>
              <a:rPr lang="en-US" sz="1600" dirty="0"/>
              <a:t>   </a:t>
            </a:r>
            <a:r>
              <a:rPr lang="en-US" sz="1600" dirty="0" smtClean="0"/>
              <a:t>7	</a:t>
            </a:r>
            <a:r>
              <a:rPr lang="en-US" sz="1600" dirty="0" err="1" smtClean="0"/>
              <a:t>dequeue</a:t>
            </a:r>
            <a:endParaRPr lang="en-US" sz="1600" u="sng" dirty="0"/>
          </a:p>
        </p:txBody>
      </p:sp>
    </p:spTree>
    <p:extLst>
      <p:ext uri="{BB962C8B-B14F-4D97-AF65-F5344CB8AC3E}">
        <p14:creationId xmlns:p14="http://schemas.microsoft.com/office/powerpoint/2010/main" val="882693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Implementation</a:t>
            </a:r>
            <a:r>
              <a:rPr lang="en-US" sz="3200" dirty="0"/>
              <a:t> – </a:t>
            </a:r>
            <a:r>
              <a:rPr lang="en-US" sz="3200" dirty="0">
                <a:solidFill>
                  <a:srgbClr val="006600"/>
                </a:solidFill>
              </a:rPr>
              <a:t>“Brute Force” method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Insertion will be at rear</a:t>
            </a:r>
          </a:p>
          <a:p>
            <a:pPr lvl="1"/>
            <a:r>
              <a:rPr lang="en-US" dirty="0"/>
              <a:t>No shifting required</a:t>
            </a:r>
          </a:p>
          <a:p>
            <a:pPr lvl="1"/>
            <a:r>
              <a:rPr lang="en-US" dirty="0">
                <a:solidFill>
                  <a:srgbClr val="0000FF"/>
                </a:solidFill>
              </a:rPr>
              <a:t>O(1)</a:t>
            </a:r>
          </a:p>
          <a:p>
            <a:r>
              <a:rPr lang="en-US" dirty="0"/>
              <a:t>R</a:t>
            </a:r>
            <a:r>
              <a:rPr lang="en-US" dirty="0" smtClean="0"/>
              <a:t>emoval will be from front</a:t>
            </a:r>
          </a:p>
          <a:p>
            <a:pPr lvl="1"/>
            <a:r>
              <a:rPr lang="en-US" dirty="0" smtClean="0"/>
              <a:t>shifting required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O(n)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22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8532544"/>
              </p:ext>
            </p:extLst>
          </p:nvPr>
        </p:nvGraphicFramePr>
        <p:xfrm>
          <a:off x="4114803" y="3156393"/>
          <a:ext cx="48768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53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53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53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53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53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274858" y="2759228"/>
            <a:ext cx="650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front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292943" y="3440216"/>
            <a:ext cx="567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rear</a:t>
            </a:r>
            <a:endParaRPr lang="en-US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8476841"/>
              </p:ext>
            </p:extLst>
          </p:nvPr>
        </p:nvGraphicFramePr>
        <p:xfrm>
          <a:off x="4164171" y="4697326"/>
          <a:ext cx="48768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53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53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53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53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53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8324226" y="4300161"/>
            <a:ext cx="650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front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307507" y="4981149"/>
            <a:ext cx="567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4668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2" grpId="0"/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QUEUES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23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dirty="0" smtClean="0"/>
              <a:t>Implementation Logic</a:t>
            </a:r>
          </a:p>
          <a:p>
            <a:pPr algn="r"/>
            <a:r>
              <a:rPr lang="en-US" sz="3400" dirty="0" smtClean="0">
                <a:solidFill>
                  <a:srgbClr val="006600"/>
                </a:solidFill>
              </a:rPr>
              <a:t>“Unrealistic” method</a:t>
            </a:r>
          </a:p>
          <a:p>
            <a:pPr algn="r"/>
            <a:r>
              <a:rPr lang="en-US" sz="3400" dirty="0" smtClean="0">
                <a:solidFill>
                  <a:srgbClr val="0000FF"/>
                </a:solidFill>
              </a:rPr>
              <a:t>Front &amp; Rear moveable</a:t>
            </a:r>
          </a:p>
        </p:txBody>
      </p:sp>
    </p:spTree>
    <p:extLst>
      <p:ext uri="{BB962C8B-B14F-4D97-AF65-F5344CB8AC3E}">
        <p14:creationId xmlns:p14="http://schemas.microsoft.com/office/powerpoint/2010/main" val="4283899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Implementation</a:t>
            </a:r>
            <a:r>
              <a:rPr lang="en-US" sz="3200" dirty="0" smtClean="0"/>
              <a:t> – </a:t>
            </a:r>
            <a:r>
              <a:rPr lang="en-US" sz="3200" dirty="0" smtClean="0">
                <a:solidFill>
                  <a:srgbClr val="006600"/>
                </a:solidFill>
              </a:rPr>
              <a:t>“Unrealistic” method</a:t>
            </a:r>
            <a:endParaRPr lang="en-US" sz="3200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Unrealistic approach</a:t>
            </a:r>
          </a:p>
          <a:p>
            <a:r>
              <a:rPr lang="en-US" dirty="0" smtClean="0"/>
              <a:t>Make service desk moveable</a:t>
            </a:r>
          </a:p>
          <a:p>
            <a:pPr lvl="1"/>
            <a:r>
              <a:rPr lang="en-US" dirty="0" smtClean="0"/>
              <a:t>After customer at front served</a:t>
            </a:r>
          </a:p>
          <a:p>
            <a:pPr lvl="1"/>
            <a:r>
              <a:rPr lang="en-US" dirty="0" smtClean="0"/>
              <a:t>Service desk will move to next person</a:t>
            </a:r>
          </a:p>
          <a:p>
            <a:pPr lvl="1"/>
            <a:r>
              <a:rPr lang="en-US" dirty="0" smtClean="0"/>
              <a:t>No need to move the customers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2402" y="2156536"/>
            <a:ext cx="2304219" cy="1382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436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Implementation</a:t>
            </a:r>
            <a:r>
              <a:rPr lang="en-US" sz="3200" dirty="0" smtClean="0"/>
              <a:t> – </a:t>
            </a:r>
            <a:r>
              <a:rPr lang="en-US" sz="3200" dirty="0" smtClean="0">
                <a:solidFill>
                  <a:srgbClr val="006600"/>
                </a:solidFill>
              </a:rPr>
              <a:t>“Unrealistic” method</a:t>
            </a:r>
            <a:endParaRPr lang="en-US" sz="3200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25</a:t>
            </a:fld>
            <a:endParaRPr lang="en-US"/>
          </a:p>
        </p:txBody>
      </p:sp>
      <p:grpSp>
        <p:nvGrpSpPr>
          <p:cNvPr id="70" name="Group 66"/>
          <p:cNvGrpSpPr>
            <a:grpSpLocks/>
          </p:cNvGrpSpPr>
          <p:nvPr/>
        </p:nvGrpSpPr>
        <p:grpSpPr bwMode="auto">
          <a:xfrm>
            <a:off x="1329266" y="4038594"/>
            <a:ext cx="4521201" cy="778933"/>
            <a:chOff x="1346199" y="3031067"/>
            <a:chExt cx="4521201" cy="778933"/>
          </a:xfrm>
        </p:grpSpPr>
        <p:sp>
          <p:nvSpPr>
            <p:cNvPr id="71" name="Rectangle 26"/>
            <p:cNvSpPr>
              <a:spLocks noChangeArrowheads="1"/>
            </p:cNvSpPr>
            <p:nvPr/>
          </p:nvSpPr>
          <p:spPr bwMode="auto">
            <a:xfrm>
              <a:off x="2743200" y="33528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front</a:t>
              </a:r>
            </a:p>
          </p:txBody>
        </p:sp>
        <p:sp>
          <p:nvSpPr>
            <p:cNvPr id="72" name="Rectangle 27"/>
            <p:cNvSpPr>
              <a:spLocks noChangeArrowheads="1"/>
            </p:cNvSpPr>
            <p:nvPr/>
          </p:nvSpPr>
          <p:spPr bwMode="auto">
            <a:xfrm>
              <a:off x="1346199" y="3031067"/>
              <a:ext cx="990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dirty="0"/>
                <a:t>time 2:</a:t>
              </a:r>
            </a:p>
          </p:txBody>
        </p:sp>
        <p:sp>
          <p:nvSpPr>
            <p:cNvPr id="73" name="Rectangle 33"/>
            <p:cNvSpPr>
              <a:spLocks noChangeArrowheads="1"/>
            </p:cNvSpPr>
            <p:nvPr/>
          </p:nvSpPr>
          <p:spPr bwMode="auto">
            <a:xfrm>
              <a:off x="5181600" y="33528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rear</a:t>
              </a:r>
            </a:p>
          </p:txBody>
        </p:sp>
        <p:sp>
          <p:nvSpPr>
            <p:cNvPr id="74" name="Rectangle 29"/>
            <p:cNvSpPr>
              <a:spLocks noChangeArrowheads="1"/>
            </p:cNvSpPr>
            <p:nvPr/>
          </p:nvSpPr>
          <p:spPr bwMode="auto">
            <a:xfrm>
              <a:off x="2133600" y="30480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5" name="Rectangle 30"/>
            <p:cNvSpPr>
              <a:spLocks noChangeArrowheads="1"/>
            </p:cNvSpPr>
            <p:nvPr/>
          </p:nvSpPr>
          <p:spPr bwMode="auto">
            <a:xfrm>
              <a:off x="2743200" y="30480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4</a:t>
              </a:r>
            </a:p>
          </p:txBody>
        </p:sp>
        <p:sp>
          <p:nvSpPr>
            <p:cNvPr id="76" name="Rectangle 31"/>
            <p:cNvSpPr>
              <a:spLocks noChangeArrowheads="1"/>
            </p:cNvSpPr>
            <p:nvPr/>
          </p:nvSpPr>
          <p:spPr bwMode="auto">
            <a:xfrm>
              <a:off x="3352800" y="30480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6</a:t>
              </a:r>
            </a:p>
          </p:txBody>
        </p:sp>
        <p:sp>
          <p:nvSpPr>
            <p:cNvPr id="77" name="Rectangle 32"/>
            <p:cNvSpPr>
              <a:spLocks noChangeArrowheads="1"/>
            </p:cNvSpPr>
            <p:nvPr/>
          </p:nvSpPr>
          <p:spPr bwMode="auto">
            <a:xfrm>
              <a:off x="3962400" y="30480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8</a:t>
              </a:r>
            </a:p>
          </p:txBody>
        </p:sp>
        <p:sp>
          <p:nvSpPr>
            <p:cNvPr id="78" name="Rectangle 34"/>
            <p:cNvSpPr>
              <a:spLocks noChangeArrowheads="1"/>
            </p:cNvSpPr>
            <p:nvPr/>
          </p:nvSpPr>
          <p:spPr bwMode="auto">
            <a:xfrm>
              <a:off x="4572000" y="30480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10</a:t>
              </a:r>
            </a:p>
          </p:txBody>
        </p:sp>
        <p:sp>
          <p:nvSpPr>
            <p:cNvPr id="79" name="Rectangle 72"/>
            <p:cNvSpPr>
              <a:spLocks noChangeArrowheads="1"/>
            </p:cNvSpPr>
            <p:nvPr/>
          </p:nvSpPr>
          <p:spPr bwMode="auto">
            <a:xfrm>
              <a:off x="5181600" y="30480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12</a:t>
              </a:r>
            </a:p>
          </p:txBody>
        </p:sp>
      </p:grpSp>
      <p:grpSp>
        <p:nvGrpSpPr>
          <p:cNvPr id="80" name="Group 64"/>
          <p:cNvGrpSpPr>
            <a:grpSpLocks/>
          </p:cNvGrpSpPr>
          <p:nvPr/>
        </p:nvGrpSpPr>
        <p:grpSpPr bwMode="auto">
          <a:xfrm>
            <a:off x="1532464" y="1921927"/>
            <a:ext cx="4241803" cy="1143000"/>
            <a:chOff x="1549397" y="685800"/>
            <a:chExt cx="4241803" cy="1143000"/>
          </a:xfrm>
        </p:grpSpPr>
        <p:sp>
          <p:nvSpPr>
            <p:cNvPr id="81" name="Rectangle 5"/>
            <p:cNvSpPr>
              <a:spLocks noChangeArrowheads="1"/>
            </p:cNvSpPr>
            <p:nvPr/>
          </p:nvSpPr>
          <p:spPr bwMode="auto">
            <a:xfrm>
              <a:off x="2133600" y="13716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front</a:t>
              </a:r>
            </a:p>
          </p:txBody>
        </p:sp>
        <p:sp>
          <p:nvSpPr>
            <p:cNvPr id="82" name="Rectangle 6"/>
            <p:cNvSpPr>
              <a:spLocks noChangeArrowheads="1"/>
            </p:cNvSpPr>
            <p:nvPr/>
          </p:nvSpPr>
          <p:spPr bwMode="auto">
            <a:xfrm>
              <a:off x="1549397" y="1049867"/>
              <a:ext cx="5334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dirty="0"/>
                <a:t>start:</a:t>
              </a:r>
            </a:p>
          </p:txBody>
        </p:sp>
        <p:sp>
          <p:nvSpPr>
            <p:cNvPr id="83" name="Rectangle 7"/>
            <p:cNvSpPr>
              <a:spLocks noChangeArrowheads="1"/>
            </p:cNvSpPr>
            <p:nvPr/>
          </p:nvSpPr>
          <p:spPr bwMode="auto">
            <a:xfrm>
              <a:off x="2133600" y="10668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2</a:t>
              </a:r>
            </a:p>
          </p:txBody>
        </p:sp>
        <p:sp>
          <p:nvSpPr>
            <p:cNvPr id="84" name="Rectangle 8"/>
            <p:cNvSpPr>
              <a:spLocks noChangeArrowheads="1"/>
            </p:cNvSpPr>
            <p:nvPr/>
          </p:nvSpPr>
          <p:spPr bwMode="auto">
            <a:xfrm>
              <a:off x="2743200" y="10668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4</a:t>
              </a:r>
            </a:p>
          </p:txBody>
        </p:sp>
        <p:sp>
          <p:nvSpPr>
            <p:cNvPr id="85" name="Rectangle 9"/>
            <p:cNvSpPr>
              <a:spLocks noChangeArrowheads="1"/>
            </p:cNvSpPr>
            <p:nvPr/>
          </p:nvSpPr>
          <p:spPr bwMode="auto">
            <a:xfrm>
              <a:off x="3352800" y="10668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6</a:t>
              </a:r>
            </a:p>
          </p:txBody>
        </p:sp>
        <p:sp>
          <p:nvSpPr>
            <p:cNvPr id="86" name="Rectangle 10"/>
            <p:cNvSpPr>
              <a:spLocks noChangeArrowheads="1"/>
            </p:cNvSpPr>
            <p:nvPr/>
          </p:nvSpPr>
          <p:spPr bwMode="auto">
            <a:xfrm>
              <a:off x="3962400" y="10668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8</a:t>
              </a:r>
            </a:p>
          </p:txBody>
        </p:sp>
        <p:sp>
          <p:nvSpPr>
            <p:cNvPr id="87" name="Rectangle 11"/>
            <p:cNvSpPr>
              <a:spLocks noChangeArrowheads="1"/>
            </p:cNvSpPr>
            <p:nvPr/>
          </p:nvSpPr>
          <p:spPr bwMode="auto">
            <a:xfrm>
              <a:off x="4572000" y="10668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10</a:t>
              </a:r>
            </a:p>
          </p:txBody>
        </p:sp>
        <p:sp>
          <p:nvSpPr>
            <p:cNvPr id="88" name="Rectangle 12"/>
            <p:cNvSpPr>
              <a:spLocks noChangeArrowheads="1"/>
            </p:cNvSpPr>
            <p:nvPr/>
          </p:nvSpPr>
          <p:spPr bwMode="auto">
            <a:xfrm>
              <a:off x="2133600" y="685800"/>
              <a:ext cx="5334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Q</a:t>
              </a:r>
            </a:p>
          </p:txBody>
        </p:sp>
        <p:sp>
          <p:nvSpPr>
            <p:cNvPr id="89" name="Rectangle 13"/>
            <p:cNvSpPr>
              <a:spLocks noChangeArrowheads="1"/>
            </p:cNvSpPr>
            <p:nvPr/>
          </p:nvSpPr>
          <p:spPr bwMode="auto">
            <a:xfrm>
              <a:off x="4572000" y="13716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rear</a:t>
              </a:r>
            </a:p>
          </p:txBody>
        </p:sp>
        <p:sp>
          <p:nvSpPr>
            <p:cNvPr id="90" name="Rectangle 73"/>
            <p:cNvSpPr>
              <a:spLocks noChangeArrowheads="1"/>
            </p:cNvSpPr>
            <p:nvPr/>
          </p:nvSpPr>
          <p:spPr bwMode="auto">
            <a:xfrm>
              <a:off x="5181600" y="1066800"/>
              <a:ext cx="609600" cy="381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91" name="Group 65"/>
          <p:cNvGrpSpPr>
            <a:grpSpLocks/>
          </p:cNvGrpSpPr>
          <p:nvPr/>
        </p:nvGrpSpPr>
        <p:grpSpPr bwMode="auto">
          <a:xfrm>
            <a:off x="1329262" y="3276594"/>
            <a:ext cx="4445005" cy="778933"/>
            <a:chOff x="1346195" y="2116667"/>
            <a:chExt cx="4445005" cy="778933"/>
          </a:xfrm>
        </p:grpSpPr>
        <p:sp>
          <p:nvSpPr>
            <p:cNvPr id="92" name="Rectangle 16"/>
            <p:cNvSpPr>
              <a:spLocks noChangeArrowheads="1"/>
            </p:cNvSpPr>
            <p:nvPr/>
          </p:nvSpPr>
          <p:spPr bwMode="auto">
            <a:xfrm>
              <a:off x="2743200" y="24384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front</a:t>
              </a:r>
            </a:p>
          </p:txBody>
        </p:sp>
        <p:sp>
          <p:nvSpPr>
            <p:cNvPr id="93" name="Rectangle 17"/>
            <p:cNvSpPr>
              <a:spLocks noChangeArrowheads="1"/>
            </p:cNvSpPr>
            <p:nvPr/>
          </p:nvSpPr>
          <p:spPr bwMode="auto">
            <a:xfrm>
              <a:off x="1346195" y="2116667"/>
              <a:ext cx="1066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dirty="0"/>
                <a:t>time 1:</a:t>
              </a:r>
            </a:p>
          </p:txBody>
        </p:sp>
        <p:sp>
          <p:nvSpPr>
            <p:cNvPr id="94" name="Rectangle 18"/>
            <p:cNvSpPr>
              <a:spLocks noChangeArrowheads="1"/>
            </p:cNvSpPr>
            <p:nvPr/>
          </p:nvSpPr>
          <p:spPr bwMode="auto">
            <a:xfrm>
              <a:off x="2133600" y="21336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5" name="Rectangle 19"/>
            <p:cNvSpPr>
              <a:spLocks noChangeArrowheads="1"/>
            </p:cNvSpPr>
            <p:nvPr/>
          </p:nvSpPr>
          <p:spPr bwMode="auto">
            <a:xfrm>
              <a:off x="2743200" y="21336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4</a:t>
              </a:r>
            </a:p>
          </p:txBody>
        </p:sp>
        <p:sp>
          <p:nvSpPr>
            <p:cNvPr id="96" name="Rectangle 20"/>
            <p:cNvSpPr>
              <a:spLocks noChangeArrowheads="1"/>
            </p:cNvSpPr>
            <p:nvPr/>
          </p:nvSpPr>
          <p:spPr bwMode="auto">
            <a:xfrm>
              <a:off x="3352800" y="21336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6</a:t>
              </a:r>
            </a:p>
          </p:txBody>
        </p:sp>
        <p:sp>
          <p:nvSpPr>
            <p:cNvPr id="97" name="Rectangle 21"/>
            <p:cNvSpPr>
              <a:spLocks noChangeArrowheads="1"/>
            </p:cNvSpPr>
            <p:nvPr/>
          </p:nvSpPr>
          <p:spPr bwMode="auto">
            <a:xfrm>
              <a:off x="3962400" y="21336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8</a:t>
              </a:r>
            </a:p>
          </p:txBody>
        </p:sp>
        <p:sp>
          <p:nvSpPr>
            <p:cNvPr id="98" name="Rectangle 22"/>
            <p:cNvSpPr>
              <a:spLocks noChangeArrowheads="1"/>
            </p:cNvSpPr>
            <p:nvPr/>
          </p:nvSpPr>
          <p:spPr bwMode="auto">
            <a:xfrm>
              <a:off x="4572000" y="21336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10</a:t>
              </a:r>
            </a:p>
          </p:txBody>
        </p:sp>
        <p:sp>
          <p:nvSpPr>
            <p:cNvPr id="99" name="Rectangle 23"/>
            <p:cNvSpPr>
              <a:spLocks noChangeArrowheads="1"/>
            </p:cNvSpPr>
            <p:nvPr/>
          </p:nvSpPr>
          <p:spPr bwMode="auto">
            <a:xfrm>
              <a:off x="4648200" y="24384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rear</a:t>
              </a:r>
            </a:p>
          </p:txBody>
        </p:sp>
        <p:sp>
          <p:nvSpPr>
            <p:cNvPr id="100" name="Rectangle 74"/>
            <p:cNvSpPr>
              <a:spLocks noChangeArrowheads="1"/>
            </p:cNvSpPr>
            <p:nvPr/>
          </p:nvSpPr>
          <p:spPr bwMode="auto">
            <a:xfrm>
              <a:off x="5181600" y="2133600"/>
              <a:ext cx="609600" cy="381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101" name="Group 67"/>
          <p:cNvGrpSpPr>
            <a:grpSpLocks/>
          </p:cNvGrpSpPr>
          <p:nvPr/>
        </p:nvGrpSpPr>
        <p:grpSpPr bwMode="auto">
          <a:xfrm>
            <a:off x="1329263" y="4783661"/>
            <a:ext cx="4521204" cy="795866"/>
            <a:chOff x="1346196" y="3852334"/>
            <a:chExt cx="4521204" cy="795866"/>
          </a:xfrm>
        </p:grpSpPr>
        <p:sp>
          <p:nvSpPr>
            <p:cNvPr id="102" name="Rectangle 36"/>
            <p:cNvSpPr>
              <a:spLocks noChangeArrowheads="1"/>
            </p:cNvSpPr>
            <p:nvPr/>
          </p:nvSpPr>
          <p:spPr bwMode="auto">
            <a:xfrm>
              <a:off x="3352800" y="41910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front</a:t>
              </a:r>
            </a:p>
          </p:txBody>
        </p:sp>
        <p:sp>
          <p:nvSpPr>
            <p:cNvPr id="103" name="Rectangle 37"/>
            <p:cNvSpPr>
              <a:spLocks noChangeArrowheads="1"/>
            </p:cNvSpPr>
            <p:nvPr/>
          </p:nvSpPr>
          <p:spPr bwMode="auto">
            <a:xfrm>
              <a:off x="1346196" y="3852334"/>
              <a:ext cx="9144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dirty="0"/>
                <a:t>time 3:</a:t>
              </a:r>
            </a:p>
          </p:txBody>
        </p:sp>
        <p:sp>
          <p:nvSpPr>
            <p:cNvPr id="104" name="Rectangle 38"/>
            <p:cNvSpPr>
              <a:spLocks noChangeArrowheads="1"/>
            </p:cNvSpPr>
            <p:nvPr/>
          </p:nvSpPr>
          <p:spPr bwMode="auto">
            <a:xfrm>
              <a:off x="2133600" y="38862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5" name="Rectangle 39"/>
            <p:cNvSpPr>
              <a:spLocks noChangeArrowheads="1"/>
            </p:cNvSpPr>
            <p:nvPr/>
          </p:nvSpPr>
          <p:spPr bwMode="auto">
            <a:xfrm>
              <a:off x="2743200" y="38862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6" name="Rectangle 40"/>
            <p:cNvSpPr>
              <a:spLocks noChangeArrowheads="1"/>
            </p:cNvSpPr>
            <p:nvPr/>
          </p:nvSpPr>
          <p:spPr bwMode="auto">
            <a:xfrm>
              <a:off x="3352800" y="38862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6</a:t>
              </a:r>
            </a:p>
          </p:txBody>
        </p:sp>
        <p:sp>
          <p:nvSpPr>
            <p:cNvPr id="107" name="Rectangle 41"/>
            <p:cNvSpPr>
              <a:spLocks noChangeArrowheads="1"/>
            </p:cNvSpPr>
            <p:nvPr/>
          </p:nvSpPr>
          <p:spPr bwMode="auto">
            <a:xfrm>
              <a:off x="3962400" y="38862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8</a:t>
              </a:r>
            </a:p>
          </p:txBody>
        </p:sp>
        <p:sp>
          <p:nvSpPr>
            <p:cNvPr id="108" name="Rectangle 42"/>
            <p:cNvSpPr>
              <a:spLocks noChangeArrowheads="1"/>
            </p:cNvSpPr>
            <p:nvPr/>
          </p:nvSpPr>
          <p:spPr bwMode="auto">
            <a:xfrm>
              <a:off x="5181600" y="41910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rear</a:t>
              </a:r>
            </a:p>
          </p:txBody>
        </p:sp>
        <p:sp>
          <p:nvSpPr>
            <p:cNvPr id="109" name="Rectangle 43"/>
            <p:cNvSpPr>
              <a:spLocks noChangeArrowheads="1"/>
            </p:cNvSpPr>
            <p:nvPr/>
          </p:nvSpPr>
          <p:spPr bwMode="auto">
            <a:xfrm>
              <a:off x="4572000" y="38862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10</a:t>
              </a:r>
            </a:p>
          </p:txBody>
        </p:sp>
        <p:sp>
          <p:nvSpPr>
            <p:cNvPr id="110" name="Rectangle 75"/>
            <p:cNvSpPr>
              <a:spLocks noChangeArrowheads="1"/>
            </p:cNvSpPr>
            <p:nvPr/>
          </p:nvSpPr>
          <p:spPr bwMode="auto">
            <a:xfrm>
              <a:off x="5181600" y="38862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12</a:t>
              </a:r>
            </a:p>
          </p:txBody>
        </p:sp>
      </p:grpSp>
      <p:grpSp>
        <p:nvGrpSpPr>
          <p:cNvPr id="111" name="Group 68"/>
          <p:cNvGrpSpPr>
            <a:grpSpLocks/>
          </p:cNvGrpSpPr>
          <p:nvPr/>
        </p:nvGrpSpPr>
        <p:grpSpPr bwMode="auto">
          <a:xfrm>
            <a:off x="1329263" y="5545661"/>
            <a:ext cx="4521204" cy="795866"/>
            <a:chOff x="1346196" y="4614334"/>
            <a:chExt cx="4521204" cy="795866"/>
          </a:xfrm>
        </p:grpSpPr>
        <p:sp>
          <p:nvSpPr>
            <p:cNvPr id="112" name="Rectangle 46"/>
            <p:cNvSpPr>
              <a:spLocks noChangeArrowheads="1"/>
            </p:cNvSpPr>
            <p:nvPr/>
          </p:nvSpPr>
          <p:spPr bwMode="auto">
            <a:xfrm>
              <a:off x="3962400" y="49530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front</a:t>
              </a:r>
            </a:p>
          </p:txBody>
        </p:sp>
        <p:sp>
          <p:nvSpPr>
            <p:cNvPr id="113" name="Rectangle 47"/>
            <p:cNvSpPr>
              <a:spLocks noChangeArrowheads="1"/>
            </p:cNvSpPr>
            <p:nvPr/>
          </p:nvSpPr>
          <p:spPr bwMode="auto">
            <a:xfrm>
              <a:off x="1346196" y="4614334"/>
              <a:ext cx="9144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dirty="0"/>
                <a:t>time 4:</a:t>
              </a:r>
            </a:p>
          </p:txBody>
        </p:sp>
        <p:sp>
          <p:nvSpPr>
            <p:cNvPr id="114" name="Rectangle 48"/>
            <p:cNvSpPr>
              <a:spLocks noChangeArrowheads="1"/>
            </p:cNvSpPr>
            <p:nvPr/>
          </p:nvSpPr>
          <p:spPr bwMode="auto">
            <a:xfrm>
              <a:off x="2133600" y="46482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5" name="Rectangle 49"/>
            <p:cNvSpPr>
              <a:spLocks noChangeArrowheads="1"/>
            </p:cNvSpPr>
            <p:nvPr/>
          </p:nvSpPr>
          <p:spPr bwMode="auto">
            <a:xfrm>
              <a:off x="2743200" y="46482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6" name="Rectangle 50"/>
            <p:cNvSpPr>
              <a:spLocks noChangeArrowheads="1"/>
            </p:cNvSpPr>
            <p:nvPr/>
          </p:nvSpPr>
          <p:spPr bwMode="auto">
            <a:xfrm>
              <a:off x="3352800" y="46482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7" name="Rectangle 51"/>
            <p:cNvSpPr>
              <a:spLocks noChangeArrowheads="1"/>
            </p:cNvSpPr>
            <p:nvPr/>
          </p:nvSpPr>
          <p:spPr bwMode="auto">
            <a:xfrm>
              <a:off x="3962400" y="46482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8</a:t>
              </a:r>
            </a:p>
          </p:txBody>
        </p:sp>
        <p:sp>
          <p:nvSpPr>
            <p:cNvPr id="118" name="Rectangle 52"/>
            <p:cNvSpPr>
              <a:spLocks noChangeArrowheads="1"/>
            </p:cNvSpPr>
            <p:nvPr/>
          </p:nvSpPr>
          <p:spPr bwMode="auto">
            <a:xfrm>
              <a:off x="5181600" y="49530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rear</a:t>
              </a:r>
            </a:p>
          </p:txBody>
        </p:sp>
        <p:sp>
          <p:nvSpPr>
            <p:cNvPr id="119" name="Rectangle 53"/>
            <p:cNvSpPr>
              <a:spLocks noChangeArrowheads="1"/>
            </p:cNvSpPr>
            <p:nvPr/>
          </p:nvSpPr>
          <p:spPr bwMode="auto">
            <a:xfrm>
              <a:off x="4572000" y="46482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10</a:t>
              </a:r>
            </a:p>
          </p:txBody>
        </p:sp>
        <p:sp>
          <p:nvSpPr>
            <p:cNvPr id="120" name="Rectangle 76"/>
            <p:cNvSpPr>
              <a:spLocks noChangeArrowheads="1"/>
            </p:cNvSpPr>
            <p:nvPr/>
          </p:nvSpPr>
          <p:spPr bwMode="auto">
            <a:xfrm>
              <a:off x="5181600" y="46482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12</a:t>
              </a:r>
            </a:p>
          </p:txBody>
        </p:sp>
      </p:grpSp>
      <p:sp>
        <p:nvSpPr>
          <p:cNvPr id="121" name="AutoShape 77"/>
          <p:cNvSpPr>
            <a:spLocks/>
          </p:cNvSpPr>
          <p:nvPr/>
        </p:nvSpPr>
        <p:spPr bwMode="auto">
          <a:xfrm>
            <a:off x="6924676" y="4795831"/>
            <a:ext cx="2066925" cy="1943100"/>
          </a:xfrm>
          <a:prstGeom prst="borderCallout2">
            <a:avLst>
              <a:gd name="adj1" fmla="val 7694"/>
              <a:gd name="adj2" fmla="val -125"/>
              <a:gd name="adj3" fmla="val 7694"/>
              <a:gd name="adj4" fmla="val -19046"/>
              <a:gd name="adj5" fmla="val -35236"/>
              <a:gd name="adj6" fmla="val -54856"/>
            </a:avLst>
          </a:pr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anchor="ctr"/>
          <a:lstStyle/>
          <a:p>
            <a:r>
              <a:rPr lang="en-US" dirty="0"/>
              <a:t>Notice that the queue now appears to be full even though there are locations available in the array!</a:t>
            </a:r>
          </a:p>
        </p:txBody>
      </p:sp>
      <p:sp>
        <p:nvSpPr>
          <p:cNvPr id="122" name="Rectangle 13"/>
          <p:cNvSpPr>
            <a:spLocks noChangeArrowheads="1"/>
          </p:cNvSpPr>
          <p:nvPr/>
        </p:nvSpPr>
        <p:spPr bwMode="auto">
          <a:xfrm>
            <a:off x="6947428" y="2392978"/>
            <a:ext cx="2044170" cy="2192251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600" u="sng" dirty="0"/>
              <a:t>Sequence of operations</a:t>
            </a:r>
          </a:p>
          <a:p>
            <a:r>
              <a:rPr lang="en-US" sz="1600" u="sng" dirty="0" smtClean="0"/>
              <a:t>Time</a:t>
            </a:r>
            <a:r>
              <a:rPr lang="en-US" sz="1600" dirty="0"/>
              <a:t>	</a:t>
            </a:r>
            <a:r>
              <a:rPr lang="en-US" sz="1600" u="sng" dirty="0"/>
              <a:t>Operation</a:t>
            </a:r>
            <a:endParaRPr lang="en-US" sz="1600" dirty="0"/>
          </a:p>
          <a:p>
            <a:r>
              <a:rPr lang="en-US" sz="1600" dirty="0"/>
              <a:t>   1	</a:t>
            </a:r>
            <a:r>
              <a:rPr lang="en-US" sz="1600" dirty="0" err="1" smtClean="0"/>
              <a:t>dequeue</a:t>
            </a:r>
            <a:endParaRPr lang="en-US" sz="1600" dirty="0"/>
          </a:p>
          <a:p>
            <a:r>
              <a:rPr lang="en-US" sz="1600" dirty="0"/>
              <a:t>   2     </a:t>
            </a:r>
            <a:r>
              <a:rPr lang="en-US" sz="1600" dirty="0" err="1" smtClean="0"/>
              <a:t>enqueue</a:t>
            </a:r>
            <a:r>
              <a:rPr lang="en-US" sz="1600" dirty="0" smtClean="0"/>
              <a:t>(12) </a:t>
            </a:r>
            <a:endParaRPr lang="en-US" sz="1600" dirty="0"/>
          </a:p>
          <a:p>
            <a:r>
              <a:rPr lang="en-US" sz="1600" dirty="0"/>
              <a:t>   3     </a:t>
            </a:r>
            <a:r>
              <a:rPr lang="en-US" sz="1600" dirty="0" err="1" smtClean="0"/>
              <a:t>dequeue</a:t>
            </a:r>
            <a:endParaRPr lang="en-US" sz="1600" dirty="0"/>
          </a:p>
          <a:p>
            <a:r>
              <a:rPr lang="en-US" sz="1600" dirty="0"/>
              <a:t>   4     </a:t>
            </a:r>
            <a:r>
              <a:rPr lang="en-US" sz="1600" dirty="0" err="1" smtClean="0"/>
              <a:t>dequeue</a:t>
            </a:r>
            <a:endParaRPr lang="en-US" sz="1600" dirty="0"/>
          </a:p>
          <a:p>
            <a:r>
              <a:rPr lang="en-US" sz="1600" dirty="0"/>
              <a:t>   5	</a:t>
            </a:r>
            <a:r>
              <a:rPr lang="en-US" sz="1600" dirty="0" err="1" smtClean="0"/>
              <a:t>dequeue</a:t>
            </a:r>
            <a:endParaRPr lang="en-US" sz="1600" dirty="0"/>
          </a:p>
          <a:p>
            <a:r>
              <a:rPr lang="en-US" sz="1600" dirty="0"/>
              <a:t>   6	</a:t>
            </a:r>
            <a:r>
              <a:rPr lang="en-US" sz="1600" dirty="0" err="1" smtClean="0"/>
              <a:t>dequeue</a:t>
            </a:r>
            <a:r>
              <a:rPr lang="en-US" sz="1600" dirty="0" smtClean="0"/>
              <a:t> </a:t>
            </a:r>
            <a:r>
              <a:rPr lang="en-US" sz="1600" dirty="0"/>
              <a:t>	</a:t>
            </a:r>
          </a:p>
          <a:p>
            <a:r>
              <a:rPr lang="en-US" sz="1600" dirty="0"/>
              <a:t>   </a:t>
            </a:r>
            <a:r>
              <a:rPr lang="en-US" sz="1600" dirty="0" smtClean="0"/>
              <a:t>7	</a:t>
            </a:r>
            <a:r>
              <a:rPr lang="en-US" sz="1600" dirty="0" err="1" smtClean="0"/>
              <a:t>dequeue</a:t>
            </a:r>
            <a:endParaRPr lang="en-US" sz="1600" u="sng" dirty="0"/>
          </a:p>
        </p:txBody>
      </p:sp>
    </p:spTree>
    <p:extLst>
      <p:ext uri="{BB962C8B-B14F-4D97-AF65-F5344CB8AC3E}">
        <p14:creationId xmlns:p14="http://schemas.microsoft.com/office/powerpoint/2010/main" val="1125201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Implementation</a:t>
            </a:r>
            <a:r>
              <a:rPr lang="en-US" sz="3200" dirty="0"/>
              <a:t> – </a:t>
            </a:r>
            <a:r>
              <a:rPr lang="en-US" sz="3200" dirty="0" smtClean="0">
                <a:solidFill>
                  <a:srgbClr val="006600"/>
                </a:solidFill>
              </a:rPr>
              <a:t>“</a:t>
            </a:r>
            <a:r>
              <a:rPr lang="en-US" sz="3200" dirty="0">
                <a:solidFill>
                  <a:srgbClr val="006600"/>
                </a:solidFill>
              </a:rPr>
              <a:t>Unrealistic</a:t>
            </a:r>
            <a:r>
              <a:rPr lang="en-US" sz="3200" dirty="0" smtClean="0">
                <a:solidFill>
                  <a:srgbClr val="006600"/>
                </a:solidFill>
              </a:rPr>
              <a:t>” </a:t>
            </a:r>
            <a:r>
              <a:rPr lang="en-US" sz="3200" dirty="0">
                <a:solidFill>
                  <a:srgbClr val="006600"/>
                </a:solidFill>
              </a:rPr>
              <a:t>method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26</a:t>
            </a:fld>
            <a:endParaRPr lang="en-US"/>
          </a:p>
        </p:txBody>
      </p:sp>
      <p:grpSp>
        <p:nvGrpSpPr>
          <p:cNvPr id="46" name="Group 69"/>
          <p:cNvGrpSpPr>
            <a:grpSpLocks/>
          </p:cNvGrpSpPr>
          <p:nvPr/>
        </p:nvGrpSpPr>
        <p:grpSpPr bwMode="auto">
          <a:xfrm>
            <a:off x="1346197" y="3081867"/>
            <a:ext cx="4538136" cy="812799"/>
            <a:chOff x="1329264" y="5435601"/>
            <a:chExt cx="4538136" cy="812799"/>
          </a:xfrm>
        </p:grpSpPr>
        <p:sp>
          <p:nvSpPr>
            <p:cNvPr id="47" name="Rectangle 57"/>
            <p:cNvSpPr>
              <a:spLocks noChangeArrowheads="1"/>
            </p:cNvSpPr>
            <p:nvPr/>
          </p:nvSpPr>
          <p:spPr bwMode="auto">
            <a:xfrm>
              <a:off x="4572000" y="57912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front</a:t>
              </a:r>
            </a:p>
          </p:txBody>
        </p:sp>
        <p:sp>
          <p:nvSpPr>
            <p:cNvPr id="48" name="Rectangle 58"/>
            <p:cNvSpPr>
              <a:spLocks noChangeArrowheads="1"/>
            </p:cNvSpPr>
            <p:nvPr/>
          </p:nvSpPr>
          <p:spPr bwMode="auto">
            <a:xfrm>
              <a:off x="1329264" y="5435601"/>
              <a:ext cx="9144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dirty="0"/>
                <a:t>time 5:</a:t>
              </a:r>
            </a:p>
          </p:txBody>
        </p:sp>
        <p:sp>
          <p:nvSpPr>
            <p:cNvPr id="49" name="Rectangle 59"/>
            <p:cNvSpPr>
              <a:spLocks noChangeArrowheads="1"/>
            </p:cNvSpPr>
            <p:nvPr/>
          </p:nvSpPr>
          <p:spPr bwMode="auto">
            <a:xfrm>
              <a:off x="5181600" y="57912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rear</a:t>
              </a:r>
            </a:p>
          </p:txBody>
        </p:sp>
        <p:sp>
          <p:nvSpPr>
            <p:cNvPr id="50" name="Rectangle 61"/>
            <p:cNvSpPr>
              <a:spLocks noChangeArrowheads="1"/>
            </p:cNvSpPr>
            <p:nvPr/>
          </p:nvSpPr>
          <p:spPr bwMode="auto">
            <a:xfrm>
              <a:off x="2133600" y="54864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1" name="Rectangle 62"/>
            <p:cNvSpPr>
              <a:spLocks noChangeArrowheads="1"/>
            </p:cNvSpPr>
            <p:nvPr/>
          </p:nvSpPr>
          <p:spPr bwMode="auto">
            <a:xfrm>
              <a:off x="2743200" y="54864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" name="Rectangle 63"/>
            <p:cNvSpPr>
              <a:spLocks noChangeArrowheads="1"/>
            </p:cNvSpPr>
            <p:nvPr/>
          </p:nvSpPr>
          <p:spPr bwMode="auto">
            <a:xfrm>
              <a:off x="3352800" y="54864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3" name="Rectangle 64"/>
            <p:cNvSpPr>
              <a:spLocks noChangeArrowheads="1"/>
            </p:cNvSpPr>
            <p:nvPr/>
          </p:nvSpPr>
          <p:spPr bwMode="auto">
            <a:xfrm>
              <a:off x="3962400" y="54864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4" name="Rectangle 65"/>
            <p:cNvSpPr>
              <a:spLocks noChangeArrowheads="1"/>
            </p:cNvSpPr>
            <p:nvPr/>
          </p:nvSpPr>
          <p:spPr bwMode="auto">
            <a:xfrm>
              <a:off x="4572000" y="54864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10</a:t>
              </a:r>
            </a:p>
          </p:txBody>
        </p:sp>
        <p:sp>
          <p:nvSpPr>
            <p:cNvPr id="55" name="Rectangle 66"/>
            <p:cNvSpPr>
              <a:spLocks noChangeArrowheads="1"/>
            </p:cNvSpPr>
            <p:nvPr/>
          </p:nvSpPr>
          <p:spPr bwMode="auto">
            <a:xfrm>
              <a:off x="5181600" y="54864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12</a:t>
              </a:r>
            </a:p>
          </p:txBody>
        </p:sp>
      </p:grpSp>
      <p:grpSp>
        <p:nvGrpSpPr>
          <p:cNvPr id="56" name="Group 64"/>
          <p:cNvGrpSpPr>
            <a:grpSpLocks/>
          </p:cNvGrpSpPr>
          <p:nvPr/>
        </p:nvGrpSpPr>
        <p:grpSpPr bwMode="auto">
          <a:xfrm>
            <a:off x="1549393" y="1837266"/>
            <a:ext cx="4258740" cy="1143000"/>
            <a:chOff x="1532460" y="685800"/>
            <a:chExt cx="4258740" cy="1143000"/>
          </a:xfrm>
        </p:grpSpPr>
        <p:sp>
          <p:nvSpPr>
            <p:cNvPr id="57" name="Rectangle 5"/>
            <p:cNvSpPr>
              <a:spLocks noChangeArrowheads="1"/>
            </p:cNvSpPr>
            <p:nvPr/>
          </p:nvSpPr>
          <p:spPr bwMode="auto">
            <a:xfrm>
              <a:off x="2133600" y="13716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front</a:t>
              </a:r>
            </a:p>
          </p:txBody>
        </p:sp>
        <p:sp>
          <p:nvSpPr>
            <p:cNvPr id="58" name="Rectangle 6"/>
            <p:cNvSpPr>
              <a:spLocks noChangeArrowheads="1"/>
            </p:cNvSpPr>
            <p:nvPr/>
          </p:nvSpPr>
          <p:spPr bwMode="auto">
            <a:xfrm>
              <a:off x="1532460" y="1032934"/>
              <a:ext cx="5334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dirty="0"/>
                <a:t>start:</a:t>
              </a:r>
            </a:p>
          </p:txBody>
        </p:sp>
        <p:sp>
          <p:nvSpPr>
            <p:cNvPr id="59" name="Rectangle 7"/>
            <p:cNvSpPr>
              <a:spLocks noChangeArrowheads="1"/>
            </p:cNvSpPr>
            <p:nvPr/>
          </p:nvSpPr>
          <p:spPr bwMode="auto">
            <a:xfrm>
              <a:off x="2133600" y="10668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2</a:t>
              </a:r>
            </a:p>
          </p:txBody>
        </p:sp>
        <p:sp>
          <p:nvSpPr>
            <p:cNvPr id="60" name="Rectangle 8"/>
            <p:cNvSpPr>
              <a:spLocks noChangeArrowheads="1"/>
            </p:cNvSpPr>
            <p:nvPr/>
          </p:nvSpPr>
          <p:spPr bwMode="auto">
            <a:xfrm>
              <a:off x="2743200" y="10668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4</a:t>
              </a:r>
            </a:p>
          </p:txBody>
        </p:sp>
        <p:sp>
          <p:nvSpPr>
            <p:cNvPr id="61" name="Rectangle 9"/>
            <p:cNvSpPr>
              <a:spLocks noChangeArrowheads="1"/>
            </p:cNvSpPr>
            <p:nvPr/>
          </p:nvSpPr>
          <p:spPr bwMode="auto">
            <a:xfrm>
              <a:off x="3352800" y="10668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6</a:t>
              </a:r>
            </a:p>
          </p:txBody>
        </p:sp>
        <p:sp>
          <p:nvSpPr>
            <p:cNvPr id="62" name="Rectangle 10"/>
            <p:cNvSpPr>
              <a:spLocks noChangeArrowheads="1"/>
            </p:cNvSpPr>
            <p:nvPr/>
          </p:nvSpPr>
          <p:spPr bwMode="auto">
            <a:xfrm>
              <a:off x="3962400" y="10668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8</a:t>
              </a:r>
            </a:p>
          </p:txBody>
        </p:sp>
        <p:sp>
          <p:nvSpPr>
            <p:cNvPr id="63" name="Rectangle 11"/>
            <p:cNvSpPr>
              <a:spLocks noChangeArrowheads="1"/>
            </p:cNvSpPr>
            <p:nvPr/>
          </p:nvSpPr>
          <p:spPr bwMode="auto">
            <a:xfrm>
              <a:off x="4572000" y="10668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10</a:t>
              </a:r>
            </a:p>
          </p:txBody>
        </p:sp>
        <p:sp>
          <p:nvSpPr>
            <p:cNvPr id="64" name="Rectangle 12"/>
            <p:cNvSpPr>
              <a:spLocks noChangeArrowheads="1"/>
            </p:cNvSpPr>
            <p:nvPr/>
          </p:nvSpPr>
          <p:spPr bwMode="auto">
            <a:xfrm>
              <a:off x="2133600" y="685800"/>
              <a:ext cx="5334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Q</a:t>
              </a:r>
            </a:p>
          </p:txBody>
        </p:sp>
        <p:sp>
          <p:nvSpPr>
            <p:cNvPr id="65" name="Rectangle 13"/>
            <p:cNvSpPr>
              <a:spLocks noChangeArrowheads="1"/>
            </p:cNvSpPr>
            <p:nvPr/>
          </p:nvSpPr>
          <p:spPr bwMode="auto">
            <a:xfrm>
              <a:off x="4572000" y="13716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rear</a:t>
              </a:r>
            </a:p>
          </p:txBody>
        </p:sp>
        <p:sp>
          <p:nvSpPr>
            <p:cNvPr id="66" name="Rectangle 73"/>
            <p:cNvSpPr>
              <a:spLocks noChangeArrowheads="1"/>
            </p:cNvSpPr>
            <p:nvPr/>
          </p:nvSpPr>
          <p:spPr bwMode="auto">
            <a:xfrm>
              <a:off x="5181600" y="1066800"/>
              <a:ext cx="609600" cy="381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67" name="Group 69"/>
          <p:cNvGrpSpPr>
            <a:grpSpLocks/>
          </p:cNvGrpSpPr>
          <p:nvPr/>
        </p:nvGrpSpPr>
        <p:grpSpPr bwMode="auto">
          <a:xfrm>
            <a:off x="1329263" y="4072467"/>
            <a:ext cx="4478870" cy="812799"/>
            <a:chOff x="1312330" y="5435601"/>
            <a:chExt cx="4478870" cy="812799"/>
          </a:xfrm>
        </p:grpSpPr>
        <p:sp>
          <p:nvSpPr>
            <p:cNvPr id="68" name="Rectangle 58"/>
            <p:cNvSpPr>
              <a:spLocks noChangeArrowheads="1"/>
            </p:cNvSpPr>
            <p:nvPr/>
          </p:nvSpPr>
          <p:spPr bwMode="auto">
            <a:xfrm>
              <a:off x="1312330" y="5435601"/>
              <a:ext cx="9144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dirty="0"/>
                <a:t>time 6:</a:t>
              </a:r>
            </a:p>
          </p:txBody>
        </p:sp>
        <p:sp>
          <p:nvSpPr>
            <p:cNvPr id="69" name="Rectangle 59"/>
            <p:cNvSpPr>
              <a:spLocks noChangeArrowheads="1"/>
            </p:cNvSpPr>
            <p:nvPr/>
          </p:nvSpPr>
          <p:spPr bwMode="auto">
            <a:xfrm>
              <a:off x="5105400" y="57912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front/rear</a:t>
              </a:r>
            </a:p>
          </p:txBody>
        </p:sp>
        <p:sp>
          <p:nvSpPr>
            <p:cNvPr id="70" name="Rectangle 61"/>
            <p:cNvSpPr>
              <a:spLocks noChangeArrowheads="1"/>
            </p:cNvSpPr>
            <p:nvPr/>
          </p:nvSpPr>
          <p:spPr bwMode="auto">
            <a:xfrm>
              <a:off x="2133600" y="54864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1" name="Rectangle 62"/>
            <p:cNvSpPr>
              <a:spLocks noChangeArrowheads="1"/>
            </p:cNvSpPr>
            <p:nvPr/>
          </p:nvSpPr>
          <p:spPr bwMode="auto">
            <a:xfrm>
              <a:off x="2743200" y="54864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2" name="Rectangle 63"/>
            <p:cNvSpPr>
              <a:spLocks noChangeArrowheads="1"/>
            </p:cNvSpPr>
            <p:nvPr/>
          </p:nvSpPr>
          <p:spPr bwMode="auto">
            <a:xfrm>
              <a:off x="3352800" y="54864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3" name="Rectangle 64"/>
            <p:cNvSpPr>
              <a:spLocks noChangeArrowheads="1"/>
            </p:cNvSpPr>
            <p:nvPr/>
          </p:nvSpPr>
          <p:spPr bwMode="auto">
            <a:xfrm>
              <a:off x="3962400" y="54864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4" name="Rectangle 65"/>
            <p:cNvSpPr>
              <a:spLocks noChangeArrowheads="1"/>
            </p:cNvSpPr>
            <p:nvPr/>
          </p:nvSpPr>
          <p:spPr bwMode="auto">
            <a:xfrm>
              <a:off x="4572000" y="54864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75" name="Rectangle 66"/>
            <p:cNvSpPr>
              <a:spLocks noChangeArrowheads="1"/>
            </p:cNvSpPr>
            <p:nvPr/>
          </p:nvSpPr>
          <p:spPr bwMode="auto">
            <a:xfrm>
              <a:off x="5181600" y="54864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12</a:t>
              </a:r>
            </a:p>
          </p:txBody>
        </p:sp>
      </p:grpSp>
      <p:grpSp>
        <p:nvGrpSpPr>
          <p:cNvPr id="76" name="Group 69"/>
          <p:cNvGrpSpPr>
            <a:grpSpLocks/>
          </p:cNvGrpSpPr>
          <p:nvPr/>
        </p:nvGrpSpPr>
        <p:grpSpPr bwMode="auto">
          <a:xfrm>
            <a:off x="1312331" y="5080000"/>
            <a:ext cx="5334002" cy="795866"/>
            <a:chOff x="1295398" y="5452534"/>
            <a:chExt cx="5334002" cy="795866"/>
          </a:xfrm>
        </p:grpSpPr>
        <p:sp>
          <p:nvSpPr>
            <p:cNvPr id="77" name="Rectangle 57"/>
            <p:cNvSpPr>
              <a:spLocks noChangeArrowheads="1"/>
            </p:cNvSpPr>
            <p:nvPr/>
          </p:nvSpPr>
          <p:spPr bwMode="auto">
            <a:xfrm>
              <a:off x="5943600" y="57912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front</a:t>
              </a:r>
            </a:p>
          </p:txBody>
        </p:sp>
        <p:sp>
          <p:nvSpPr>
            <p:cNvPr id="78" name="Rectangle 58"/>
            <p:cNvSpPr>
              <a:spLocks noChangeArrowheads="1"/>
            </p:cNvSpPr>
            <p:nvPr/>
          </p:nvSpPr>
          <p:spPr bwMode="auto">
            <a:xfrm>
              <a:off x="1295398" y="5452534"/>
              <a:ext cx="9144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dirty="0"/>
                <a:t>time 7:</a:t>
              </a:r>
            </a:p>
          </p:txBody>
        </p:sp>
        <p:sp>
          <p:nvSpPr>
            <p:cNvPr id="79" name="Rectangle 59"/>
            <p:cNvSpPr>
              <a:spLocks noChangeArrowheads="1"/>
            </p:cNvSpPr>
            <p:nvPr/>
          </p:nvSpPr>
          <p:spPr bwMode="auto">
            <a:xfrm>
              <a:off x="5181600" y="57912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rear</a:t>
              </a:r>
            </a:p>
          </p:txBody>
        </p:sp>
        <p:sp>
          <p:nvSpPr>
            <p:cNvPr id="80" name="Rectangle 61"/>
            <p:cNvSpPr>
              <a:spLocks noChangeArrowheads="1"/>
            </p:cNvSpPr>
            <p:nvPr/>
          </p:nvSpPr>
          <p:spPr bwMode="auto">
            <a:xfrm>
              <a:off x="2133600" y="54864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1" name="Rectangle 62"/>
            <p:cNvSpPr>
              <a:spLocks noChangeArrowheads="1"/>
            </p:cNvSpPr>
            <p:nvPr/>
          </p:nvSpPr>
          <p:spPr bwMode="auto">
            <a:xfrm>
              <a:off x="2743200" y="54864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2" name="Rectangle 63"/>
            <p:cNvSpPr>
              <a:spLocks noChangeArrowheads="1"/>
            </p:cNvSpPr>
            <p:nvPr/>
          </p:nvSpPr>
          <p:spPr bwMode="auto">
            <a:xfrm>
              <a:off x="3352800" y="54864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3" name="Rectangle 64"/>
            <p:cNvSpPr>
              <a:spLocks noChangeArrowheads="1"/>
            </p:cNvSpPr>
            <p:nvPr/>
          </p:nvSpPr>
          <p:spPr bwMode="auto">
            <a:xfrm>
              <a:off x="3962400" y="54864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4" name="Rectangle 65"/>
            <p:cNvSpPr>
              <a:spLocks noChangeArrowheads="1"/>
            </p:cNvSpPr>
            <p:nvPr/>
          </p:nvSpPr>
          <p:spPr bwMode="auto">
            <a:xfrm>
              <a:off x="4572000" y="54864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85" name="Rectangle 66"/>
            <p:cNvSpPr>
              <a:spLocks noChangeArrowheads="1"/>
            </p:cNvSpPr>
            <p:nvPr/>
          </p:nvSpPr>
          <p:spPr bwMode="auto">
            <a:xfrm>
              <a:off x="5181600" y="54864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86" name="AutoShape 77"/>
          <p:cNvSpPr>
            <a:spLocks/>
          </p:cNvSpPr>
          <p:nvPr/>
        </p:nvSpPr>
        <p:spPr bwMode="auto">
          <a:xfrm>
            <a:off x="6975475" y="4648200"/>
            <a:ext cx="2066925" cy="1735138"/>
          </a:xfrm>
          <a:prstGeom prst="borderCallout2">
            <a:avLst>
              <a:gd name="adj1" fmla="val 10622"/>
              <a:gd name="adj2" fmla="val -125"/>
              <a:gd name="adj3" fmla="val 31116"/>
              <a:gd name="adj4" fmla="val -19046"/>
              <a:gd name="adj5" fmla="val 31850"/>
              <a:gd name="adj6" fmla="val -55723"/>
            </a:avLst>
          </a:pr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anchor="ctr"/>
          <a:lstStyle/>
          <a:p>
            <a:r>
              <a:rPr lang="en-US"/>
              <a:t>Even Worse:</a:t>
            </a:r>
          </a:p>
          <a:p>
            <a:r>
              <a:rPr lang="en-US"/>
              <a:t>The queue now appears full even though there are NO items in the array!</a:t>
            </a:r>
          </a:p>
        </p:txBody>
      </p:sp>
      <p:sp>
        <p:nvSpPr>
          <p:cNvPr id="87" name="Rectangle 13"/>
          <p:cNvSpPr>
            <a:spLocks noChangeArrowheads="1"/>
          </p:cNvSpPr>
          <p:nvPr/>
        </p:nvSpPr>
        <p:spPr bwMode="auto">
          <a:xfrm>
            <a:off x="6761163" y="1926696"/>
            <a:ext cx="2286000" cy="25908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600" u="sng" dirty="0"/>
              <a:t>Sequence of operations</a:t>
            </a:r>
          </a:p>
          <a:p>
            <a:r>
              <a:rPr lang="en-US" sz="1600" u="sng" dirty="0" smtClean="0"/>
              <a:t>Time</a:t>
            </a:r>
            <a:r>
              <a:rPr lang="en-US" sz="1600" dirty="0"/>
              <a:t>	</a:t>
            </a:r>
            <a:r>
              <a:rPr lang="en-US" sz="1600" u="sng" dirty="0"/>
              <a:t>Operation</a:t>
            </a:r>
            <a:endParaRPr lang="en-US" sz="1600" dirty="0"/>
          </a:p>
          <a:p>
            <a:r>
              <a:rPr lang="en-US" sz="1600" dirty="0"/>
              <a:t>   1	</a:t>
            </a:r>
            <a:r>
              <a:rPr lang="en-US" sz="1600" dirty="0" err="1" smtClean="0"/>
              <a:t>dequeue</a:t>
            </a:r>
            <a:endParaRPr lang="en-US" sz="1600" dirty="0"/>
          </a:p>
          <a:p>
            <a:r>
              <a:rPr lang="en-US" sz="1600" dirty="0"/>
              <a:t>   2     </a:t>
            </a:r>
            <a:r>
              <a:rPr lang="en-US" sz="1600" dirty="0" err="1" smtClean="0"/>
              <a:t>enqueue</a:t>
            </a:r>
            <a:r>
              <a:rPr lang="en-US" sz="1600" dirty="0" smtClean="0"/>
              <a:t>(12) </a:t>
            </a:r>
            <a:endParaRPr lang="en-US" sz="1600" dirty="0"/>
          </a:p>
          <a:p>
            <a:r>
              <a:rPr lang="en-US" sz="1600" dirty="0"/>
              <a:t>   3     </a:t>
            </a:r>
            <a:r>
              <a:rPr lang="en-US" sz="1600" dirty="0" err="1" smtClean="0"/>
              <a:t>dequeue</a:t>
            </a:r>
            <a:endParaRPr lang="en-US" sz="1600" dirty="0"/>
          </a:p>
          <a:p>
            <a:r>
              <a:rPr lang="en-US" sz="1600" dirty="0"/>
              <a:t>   4     </a:t>
            </a:r>
            <a:r>
              <a:rPr lang="en-US" sz="1600" dirty="0" err="1" smtClean="0"/>
              <a:t>dequeue</a:t>
            </a:r>
            <a:endParaRPr lang="en-US" sz="1600" dirty="0"/>
          </a:p>
          <a:p>
            <a:r>
              <a:rPr lang="en-US" sz="1600" dirty="0"/>
              <a:t>   5	</a:t>
            </a:r>
            <a:r>
              <a:rPr lang="en-US" sz="1600" dirty="0" err="1" smtClean="0"/>
              <a:t>dequeue</a:t>
            </a:r>
            <a:endParaRPr lang="en-US" sz="1600" dirty="0"/>
          </a:p>
          <a:p>
            <a:r>
              <a:rPr lang="en-US" sz="1600" dirty="0"/>
              <a:t>   6	</a:t>
            </a:r>
            <a:r>
              <a:rPr lang="en-US" sz="1600" dirty="0" err="1" smtClean="0"/>
              <a:t>dequeue</a:t>
            </a:r>
            <a:r>
              <a:rPr lang="en-US" sz="1600" dirty="0" smtClean="0"/>
              <a:t> </a:t>
            </a:r>
            <a:r>
              <a:rPr lang="en-US" sz="1600" dirty="0"/>
              <a:t>	</a:t>
            </a:r>
          </a:p>
          <a:p>
            <a:r>
              <a:rPr lang="en-US" sz="1600" dirty="0"/>
              <a:t>   </a:t>
            </a:r>
            <a:r>
              <a:rPr lang="en-US" sz="1600" dirty="0" smtClean="0"/>
              <a:t>7	</a:t>
            </a:r>
            <a:r>
              <a:rPr lang="en-US" sz="1600" dirty="0" err="1" smtClean="0"/>
              <a:t>dequeue</a:t>
            </a:r>
            <a:endParaRPr lang="en-US" sz="1600" u="sng" dirty="0"/>
          </a:p>
        </p:txBody>
      </p:sp>
    </p:spTree>
    <p:extLst>
      <p:ext uri="{BB962C8B-B14F-4D97-AF65-F5344CB8AC3E}">
        <p14:creationId xmlns:p14="http://schemas.microsoft.com/office/powerpoint/2010/main" val="338700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Implementation</a:t>
            </a:r>
            <a:r>
              <a:rPr lang="en-US" sz="3200" dirty="0"/>
              <a:t> – </a:t>
            </a:r>
            <a:r>
              <a:rPr lang="en-US" sz="3200" dirty="0" smtClean="0">
                <a:solidFill>
                  <a:srgbClr val="006600"/>
                </a:solidFill>
              </a:rPr>
              <a:t>“</a:t>
            </a:r>
            <a:r>
              <a:rPr lang="en-US" sz="3200" dirty="0">
                <a:solidFill>
                  <a:srgbClr val="006600"/>
                </a:solidFill>
              </a:rPr>
              <a:t>Unrealistic</a:t>
            </a:r>
            <a:r>
              <a:rPr lang="en-US" sz="3200" dirty="0" smtClean="0">
                <a:solidFill>
                  <a:srgbClr val="006600"/>
                </a:solidFill>
              </a:rPr>
              <a:t>” </a:t>
            </a:r>
            <a:r>
              <a:rPr lang="en-US" sz="3200" dirty="0">
                <a:solidFill>
                  <a:srgbClr val="006600"/>
                </a:solidFill>
              </a:rPr>
              <a:t>method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Insertion will be at rear</a:t>
            </a:r>
          </a:p>
          <a:p>
            <a:pPr lvl="1"/>
            <a:r>
              <a:rPr lang="en-US" dirty="0"/>
              <a:t>No shifting </a:t>
            </a:r>
            <a:r>
              <a:rPr lang="en-US" dirty="0" smtClean="0"/>
              <a:t>required</a:t>
            </a:r>
          </a:p>
          <a:p>
            <a:pPr lvl="1"/>
            <a:r>
              <a:rPr lang="en-US" dirty="0" smtClean="0"/>
              <a:t>Increment in rear </a:t>
            </a:r>
            <a:endParaRPr lang="en-US" dirty="0"/>
          </a:p>
          <a:p>
            <a:pPr lvl="1"/>
            <a:r>
              <a:rPr lang="en-US" dirty="0">
                <a:solidFill>
                  <a:srgbClr val="0000FF"/>
                </a:solidFill>
              </a:rPr>
              <a:t>O(1)</a:t>
            </a:r>
          </a:p>
          <a:p>
            <a:r>
              <a:rPr lang="en-US" dirty="0"/>
              <a:t>Removal will be from front</a:t>
            </a:r>
          </a:p>
          <a:p>
            <a:pPr lvl="1"/>
            <a:r>
              <a:rPr lang="en-US" dirty="0"/>
              <a:t>No shifting required</a:t>
            </a:r>
          </a:p>
          <a:p>
            <a:pPr lvl="1"/>
            <a:r>
              <a:rPr lang="en-US" dirty="0"/>
              <a:t>Increment in front</a:t>
            </a:r>
          </a:p>
          <a:p>
            <a:pPr lvl="1"/>
            <a:r>
              <a:rPr lang="en-US" dirty="0">
                <a:solidFill>
                  <a:srgbClr val="0000FF"/>
                </a:solidFill>
              </a:rPr>
              <a:t>O(1)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Problem</a:t>
            </a:r>
          </a:p>
          <a:p>
            <a:pPr lvl="1"/>
            <a:r>
              <a:rPr lang="en-US" dirty="0" smtClean="0"/>
              <a:t>Space utilization is not optimal</a:t>
            </a:r>
          </a:p>
          <a:p>
            <a:pPr lvl="1"/>
            <a:r>
              <a:rPr lang="en-US" dirty="0"/>
              <a:t>Wasted cell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27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4812643" y="2824526"/>
            <a:ext cx="4055653" cy="808272"/>
            <a:chOff x="5044465" y="1794211"/>
            <a:chExt cx="4055653" cy="808272"/>
          </a:xfrm>
        </p:grpSpPr>
        <p:sp>
          <p:nvSpPr>
            <p:cNvPr id="14" name="Rectangle 5"/>
            <p:cNvSpPr>
              <a:spLocks noChangeArrowheads="1"/>
            </p:cNvSpPr>
            <p:nvPr/>
          </p:nvSpPr>
          <p:spPr bwMode="auto">
            <a:xfrm>
              <a:off x="5442518" y="2145283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front</a:t>
              </a:r>
            </a:p>
          </p:txBody>
        </p:sp>
        <p:sp>
          <p:nvSpPr>
            <p:cNvPr id="15" name="Rectangle 7"/>
            <p:cNvSpPr>
              <a:spLocks noChangeArrowheads="1"/>
            </p:cNvSpPr>
            <p:nvPr/>
          </p:nvSpPr>
          <p:spPr bwMode="auto">
            <a:xfrm>
              <a:off x="5442518" y="1840483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2</a:t>
              </a:r>
            </a:p>
          </p:txBody>
        </p:sp>
        <p:sp>
          <p:nvSpPr>
            <p:cNvPr id="16" name="Rectangle 8"/>
            <p:cNvSpPr>
              <a:spLocks noChangeArrowheads="1"/>
            </p:cNvSpPr>
            <p:nvPr/>
          </p:nvSpPr>
          <p:spPr bwMode="auto">
            <a:xfrm>
              <a:off x="6052118" y="1840483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4</a:t>
              </a:r>
            </a:p>
          </p:txBody>
        </p:sp>
        <p:sp>
          <p:nvSpPr>
            <p:cNvPr id="17" name="Rectangle 9"/>
            <p:cNvSpPr>
              <a:spLocks noChangeArrowheads="1"/>
            </p:cNvSpPr>
            <p:nvPr/>
          </p:nvSpPr>
          <p:spPr bwMode="auto">
            <a:xfrm>
              <a:off x="6661718" y="1840483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6</a:t>
              </a:r>
            </a:p>
          </p:txBody>
        </p:sp>
        <p:sp>
          <p:nvSpPr>
            <p:cNvPr id="18" name="Rectangle 10"/>
            <p:cNvSpPr>
              <a:spLocks noChangeArrowheads="1"/>
            </p:cNvSpPr>
            <p:nvPr/>
          </p:nvSpPr>
          <p:spPr bwMode="auto">
            <a:xfrm>
              <a:off x="7271318" y="1840483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8</a:t>
              </a:r>
            </a:p>
          </p:txBody>
        </p:sp>
        <p:sp>
          <p:nvSpPr>
            <p:cNvPr id="19" name="Rectangle 11"/>
            <p:cNvSpPr>
              <a:spLocks noChangeArrowheads="1"/>
            </p:cNvSpPr>
            <p:nvPr/>
          </p:nvSpPr>
          <p:spPr bwMode="auto">
            <a:xfrm>
              <a:off x="7880918" y="1840483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10</a:t>
              </a:r>
            </a:p>
          </p:txBody>
        </p:sp>
        <p:sp>
          <p:nvSpPr>
            <p:cNvPr id="20" name="Rectangle 12"/>
            <p:cNvSpPr>
              <a:spLocks noChangeArrowheads="1"/>
            </p:cNvSpPr>
            <p:nvPr/>
          </p:nvSpPr>
          <p:spPr bwMode="auto">
            <a:xfrm>
              <a:off x="5044465" y="1794211"/>
              <a:ext cx="5334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dirty="0"/>
                <a:t>Q</a:t>
              </a:r>
            </a:p>
          </p:txBody>
        </p:sp>
        <p:sp>
          <p:nvSpPr>
            <p:cNvPr id="21" name="Rectangle 13"/>
            <p:cNvSpPr>
              <a:spLocks noChangeArrowheads="1"/>
            </p:cNvSpPr>
            <p:nvPr/>
          </p:nvSpPr>
          <p:spPr bwMode="auto">
            <a:xfrm>
              <a:off x="7880918" y="2145283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rear</a:t>
              </a:r>
            </a:p>
          </p:txBody>
        </p:sp>
        <p:sp>
          <p:nvSpPr>
            <p:cNvPr id="22" name="Rectangle 73"/>
            <p:cNvSpPr>
              <a:spLocks noChangeArrowheads="1"/>
            </p:cNvSpPr>
            <p:nvPr/>
          </p:nvSpPr>
          <p:spPr bwMode="auto">
            <a:xfrm>
              <a:off x="8490518" y="1840483"/>
              <a:ext cx="609600" cy="381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7684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QUEUES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28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dirty="0" smtClean="0"/>
              <a:t>Implementation Logic</a:t>
            </a:r>
          </a:p>
          <a:p>
            <a:pPr algn="r"/>
            <a:r>
              <a:rPr lang="en-US" sz="3400" dirty="0" smtClean="0">
                <a:solidFill>
                  <a:srgbClr val="0000FF"/>
                </a:solidFill>
              </a:rPr>
              <a:t>Circular Arrays</a:t>
            </a:r>
          </a:p>
        </p:txBody>
      </p:sp>
    </p:spTree>
    <p:extLst>
      <p:ext uri="{BB962C8B-B14F-4D97-AF65-F5344CB8AC3E}">
        <p14:creationId xmlns:p14="http://schemas.microsoft.com/office/powerpoint/2010/main" val="2091808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Implementation</a:t>
            </a:r>
            <a:r>
              <a:rPr lang="en-US" sz="3200" dirty="0" smtClean="0"/>
              <a:t> – </a:t>
            </a:r>
            <a:r>
              <a:rPr lang="en-US" sz="3200" dirty="0" smtClean="0">
                <a:solidFill>
                  <a:srgbClr val="006600"/>
                </a:solidFill>
              </a:rPr>
              <a:t>using “Circular Array”</a:t>
            </a:r>
            <a:endParaRPr lang="en-US" sz="3200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Common </a:t>
            </a:r>
            <a:r>
              <a:rPr lang="en-US" dirty="0"/>
              <a:t>way of implementing an array-based queue</a:t>
            </a:r>
            <a:endParaRPr lang="en-US" dirty="0" smtClean="0"/>
          </a:p>
          <a:p>
            <a:r>
              <a:rPr lang="en-US" dirty="0" smtClean="0"/>
              <a:t>It is a regular array</a:t>
            </a:r>
          </a:p>
          <a:p>
            <a:pPr lvl="1"/>
            <a:r>
              <a:rPr lang="en-US" dirty="0" smtClean="0"/>
              <a:t>Increments will be made circular</a:t>
            </a:r>
          </a:p>
          <a:p>
            <a:pPr lvl="1"/>
            <a:r>
              <a:rPr lang="en-US" dirty="0" smtClean="0"/>
              <a:t>It will behave like circular array</a:t>
            </a:r>
          </a:p>
          <a:p>
            <a:r>
              <a:rPr lang="en-US" dirty="0"/>
              <a:t>Queue Empty</a:t>
            </a:r>
          </a:p>
          <a:p>
            <a:pPr lvl="1"/>
            <a:r>
              <a:rPr lang="en-US" dirty="0"/>
              <a:t>count = 0</a:t>
            </a:r>
          </a:p>
          <a:p>
            <a:r>
              <a:rPr lang="en-US" dirty="0" smtClean="0"/>
              <a:t>Queue Full</a:t>
            </a:r>
          </a:p>
          <a:p>
            <a:pPr lvl="1"/>
            <a:r>
              <a:rPr lang="en-US" dirty="0" smtClean="0"/>
              <a:t>count = </a:t>
            </a:r>
            <a:r>
              <a:rPr lang="en-US" dirty="0" err="1" smtClean="0"/>
              <a:t>maxsize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29</a:t>
            </a:fld>
            <a:endParaRPr lang="en-US"/>
          </a:p>
        </p:txBody>
      </p:sp>
      <p:grpSp>
        <p:nvGrpSpPr>
          <p:cNvPr id="6" name="Group 49"/>
          <p:cNvGrpSpPr>
            <a:grpSpLocks/>
          </p:cNvGrpSpPr>
          <p:nvPr/>
        </p:nvGrpSpPr>
        <p:grpSpPr bwMode="auto">
          <a:xfrm>
            <a:off x="5029200" y="3031717"/>
            <a:ext cx="3821822" cy="360909"/>
            <a:chOff x="893762" y="2390775"/>
            <a:chExt cx="6705600" cy="533402"/>
          </a:xfrm>
        </p:grpSpPr>
        <p:sp>
          <p:nvSpPr>
            <p:cNvPr id="7" name="Rectangle 3"/>
            <p:cNvSpPr>
              <a:spLocks noChangeArrowheads="1"/>
            </p:cNvSpPr>
            <p:nvPr/>
          </p:nvSpPr>
          <p:spPr bwMode="auto">
            <a:xfrm>
              <a:off x="8937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8" name="Rectangle 4"/>
            <p:cNvSpPr>
              <a:spLocks noChangeArrowheads="1"/>
            </p:cNvSpPr>
            <p:nvPr/>
          </p:nvSpPr>
          <p:spPr bwMode="auto">
            <a:xfrm>
              <a:off x="15033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/>
          </p:nvSpPr>
          <p:spPr bwMode="auto">
            <a:xfrm>
              <a:off x="2112963" y="2390777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0" name="Rectangle 6"/>
            <p:cNvSpPr>
              <a:spLocks noChangeArrowheads="1"/>
            </p:cNvSpPr>
            <p:nvPr/>
          </p:nvSpPr>
          <p:spPr bwMode="auto">
            <a:xfrm>
              <a:off x="27225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1" name="Rectangle 7"/>
            <p:cNvSpPr>
              <a:spLocks noChangeArrowheads="1"/>
            </p:cNvSpPr>
            <p:nvPr/>
          </p:nvSpPr>
          <p:spPr bwMode="auto">
            <a:xfrm>
              <a:off x="33321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2" name="Rectangle 8"/>
            <p:cNvSpPr>
              <a:spLocks noChangeArrowheads="1"/>
            </p:cNvSpPr>
            <p:nvPr/>
          </p:nvSpPr>
          <p:spPr bwMode="auto">
            <a:xfrm>
              <a:off x="39417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3" name="Rectangle 9"/>
            <p:cNvSpPr>
              <a:spLocks noChangeArrowheads="1"/>
            </p:cNvSpPr>
            <p:nvPr/>
          </p:nvSpPr>
          <p:spPr bwMode="auto">
            <a:xfrm>
              <a:off x="45513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4" name="Rectangle 10"/>
            <p:cNvSpPr>
              <a:spLocks noChangeArrowheads="1"/>
            </p:cNvSpPr>
            <p:nvPr/>
          </p:nvSpPr>
          <p:spPr bwMode="auto">
            <a:xfrm>
              <a:off x="51609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5" name="Rectangle 11"/>
            <p:cNvSpPr>
              <a:spLocks noChangeArrowheads="1"/>
            </p:cNvSpPr>
            <p:nvPr/>
          </p:nvSpPr>
          <p:spPr bwMode="auto">
            <a:xfrm>
              <a:off x="57705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6" name="Rectangle 12"/>
            <p:cNvSpPr>
              <a:spLocks noChangeArrowheads="1"/>
            </p:cNvSpPr>
            <p:nvPr/>
          </p:nvSpPr>
          <p:spPr bwMode="auto">
            <a:xfrm>
              <a:off x="63801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7" name="Rectangle 13"/>
            <p:cNvSpPr>
              <a:spLocks noChangeArrowheads="1"/>
            </p:cNvSpPr>
            <p:nvPr/>
          </p:nvSpPr>
          <p:spPr bwMode="auto">
            <a:xfrm>
              <a:off x="69897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</p:grpSp>
      <p:grpSp>
        <p:nvGrpSpPr>
          <p:cNvPr id="18" name="Group 48"/>
          <p:cNvGrpSpPr>
            <a:grpSpLocks/>
          </p:cNvGrpSpPr>
          <p:nvPr/>
        </p:nvGrpSpPr>
        <p:grpSpPr bwMode="auto">
          <a:xfrm>
            <a:off x="6599826" y="4009494"/>
            <a:ext cx="2251196" cy="2302933"/>
            <a:chOff x="5257800" y="1371600"/>
            <a:chExt cx="3352800" cy="3429000"/>
          </a:xfrm>
        </p:grpSpPr>
        <p:grpSp>
          <p:nvGrpSpPr>
            <p:cNvPr id="19" name="Group 86"/>
            <p:cNvGrpSpPr>
              <a:grpSpLocks/>
            </p:cNvGrpSpPr>
            <p:nvPr/>
          </p:nvGrpSpPr>
          <p:grpSpPr bwMode="auto">
            <a:xfrm>
              <a:off x="5544593" y="1523780"/>
              <a:ext cx="2590800" cy="2514600"/>
              <a:chOff x="3539" y="940"/>
              <a:chExt cx="1632" cy="1584"/>
            </a:xfrm>
          </p:grpSpPr>
          <p:grpSp>
            <p:nvGrpSpPr>
              <p:cNvPr id="23" name="Group 85"/>
              <p:cNvGrpSpPr>
                <a:grpSpLocks/>
              </p:cNvGrpSpPr>
              <p:nvPr/>
            </p:nvGrpSpPr>
            <p:grpSpPr bwMode="auto">
              <a:xfrm>
                <a:off x="3539" y="940"/>
                <a:ext cx="1632" cy="1584"/>
                <a:chOff x="3539" y="940"/>
                <a:chExt cx="1632" cy="1584"/>
              </a:xfrm>
            </p:grpSpPr>
            <p:sp>
              <p:nvSpPr>
                <p:cNvPr id="31" name="Oval 67"/>
                <p:cNvSpPr>
                  <a:spLocks noChangeArrowheads="1"/>
                </p:cNvSpPr>
                <p:nvPr/>
              </p:nvSpPr>
              <p:spPr bwMode="auto">
                <a:xfrm>
                  <a:off x="3539" y="940"/>
                  <a:ext cx="1632" cy="1584"/>
                </a:xfrm>
                <a:prstGeom prst="ellipse">
                  <a:avLst/>
                </a:prstGeom>
                <a:solidFill>
                  <a:srgbClr val="66C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" name="Oval 68"/>
                <p:cNvSpPr>
                  <a:spLocks noChangeArrowheads="1"/>
                </p:cNvSpPr>
                <p:nvPr/>
              </p:nvSpPr>
              <p:spPr bwMode="auto">
                <a:xfrm>
                  <a:off x="3888" y="1344"/>
                  <a:ext cx="912" cy="864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" name="Line 69"/>
                <p:cNvSpPr>
                  <a:spLocks noChangeShapeType="1"/>
                </p:cNvSpPr>
                <p:nvPr/>
              </p:nvSpPr>
              <p:spPr bwMode="auto">
                <a:xfrm>
                  <a:off x="4368" y="960"/>
                  <a:ext cx="0" cy="38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" name="Line 70"/>
                <p:cNvSpPr>
                  <a:spLocks noChangeShapeType="1"/>
                </p:cNvSpPr>
                <p:nvPr/>
              </p:nvSpPr>
              <p:spPr bwMode="auto">
                <a:xfrm>
                  <a:off x="4560" y="2160"/>
                  <a:ext cx="192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5" name="Line 71"/>
                <p:cNvSpPr>
                  <a:spLocks noChangeShapeType="1"/>
                </p:cNvSpPr>
                <p:nvPr/>
              </p:nvSpPr>
              <p:spPr bwMode="auto">
                <a:xfrm flipV="1">
                  <a:off x="4704" y="1296"/>
                  <a:ext cx="336" cy="19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" name="Line 72"/>
                <p:cNvSpPr>
                  <a:spLocks noChangeShapeType="1"/>
                </p:cNvSpPr>
                <p:nvPr/>
              </p:nvSpPr>
              <p:spPr bwMode="auto">
                <a:xfrm>
                  <a:off x="4800" y="1872"/>
                  <a:ext cx="336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7" name="Line 73"/>
                <p:cNvSpPr>
                  <a:spLocks noChangeShapeType="1"/>
                </p:cNvSpPr>
                <p:nvPr/>
              </p:nvSpPr>
              <p:spPr bwMode="auto">
                <a:xfrm flipH="1">
                  <a:off x="4032" y="2160"/>
                  <a:ext cx="144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8" name="Line 74"/>
                <p:cNvSpPr>
                  <a:spLocks noChangeShapeType="1"/>
                </p:cNvSpPr>
                <p:nvPr/>
              </p:nvSpPr>
              <p:spPr bwMode="auto">
                <a:xfrm flipH="1">
                  <a:off x="3600" y="1872"/>
                  <a:ext cx="28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9" name="Line 75"/>
                <p:cNvSpPr>
                  <a:spLocks noChangeShapeType="1"/>
                </p:cNvSpPr>
                <p:nvPr/>
              </p:nvSpPr>
              <p:spPr bwMode="auto">
                <a:xfrm>
                  <a:off x="3696" y="1296"/>
                  <a:ext cx="288" cy="19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4" name="Rectangle 77"/>
              <p:cNvSpPr>
                <a:spLocks noChangeArrowheads="1"/>
              </p:cNvSpPr>
              <p:nvPr/>
            </p:nvSpPr>
            <p:spPr bwMode="auto">
              <a:xfrm>
                <a:off x="4704" y="2016"/>
                <a:ext cx="336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/>
                  <a:t>15</a:t>
                </a:r>
              </a:p>
            </p:txBody>
          </p:sp>
          <p:sp>
            <p:nvSpPr>
              <p:cNvPr id="25" name="Rectangle 78"/>
              <p:cNvSpPr>
                <a:spLocks noChangeArrowheads="1"/>
              </p:cNvSpPr>
              <p:nvPr/>
            </p:nvSpPr>
            <p:spPr bwMode="auto">
              <a:xfrm>
                <a:off x="4800" y="1488"/>
                <a:ext cx="336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/>
                  <a:t>2</a:t>
                </a:r>
              </a:p>
            </p:txBody>
          </p:sp>
          <p:sp>
            <p:nvSpPr>
              <p:cNvPr id="26" name="Rectangle 79"/>
              <p:cNvSpPr>
                <a:spLocks noChangeArrowheads="1"/>
              </p:cNvSpPr>
              <p:nvPr/>
            </p:nvSpPr>
            <p:spPr bwMode="auto">
              <a:xfrm>
                <a:off x="4512" y="1104"/>
                <a:ext cx="336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/>
                  <a:t>4</a:t>
                </a:r>
              </a:p>
            </p:txBody>
          </p:sp>
          <p:sp>
            <p:nvSpPr>
              <p:cNvPr id="27" name="Rectangle 81"/>
              <p:cNvSpPr>
                <a:spLocks noChangeArrowheads="1"/>
              </p:cNvSpPr>
              <p:nvPr/>
            </p:nvSpPr>
            <p:spPr bwMode="auto">
              <a:xfrm>
                <a:off x="3936" y="1104"/>
                <a:ext cx="336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8" name="Rectangle 82"/>
              <p:cNvSpPr>
                <a:spLocks noChangeArrowheads="1"/>
              </p:cNvSpPr>
              <p:nvPr/>
            </p:nvSpPr>
            <p:spPr bwMode="auto">
              <a:xfrm>
                <a:off x="3552" y="1536"/>
                <a:ext cx="336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9" name="Rectangle 83"/>
              <p:cNvSpPr>
                <a:spLocks noChangeArrowheads="1"/>
              </p:cNvSpPr>
              <p:nvPr/>
            </p:nvSpPr>
            <p:spPr bwMode="auto">
              <a:xfrm>
                <a:off x="3696" y="2016"/>
                <a:ext cx="336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/>
                  <a:t>10</a:t>
                </a:r>
              </a:p>
            </p:txBody>
          </p:sp>
          <p:sp>
            <p:nvSpPr>
              <p:cNvPr id="30" name="Rectangle 84"/>
              <p:cNvSpPr>
                <a:spLocks noChangeArrowheads="1"/>
              </p:cNvSpPr>
              <p:nvPr/>
            </p:nvSpPr>
            <p:spPr bwMode="auto">
              <a:xfrm>
                <a:off x="4224" y="2256"/>
                <a:ext cx="336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/>
                  <a:t>11</a:t>
                </a:r>
              </a:p>
            </p:txBody>
          </p:sp>
        </p:grpSp>
        <p:sp>
          <p:nvSpPr>
            <p:cNvPr id="20" name="Rectangle 96"/>
            <p:cNvSpPr>
              <a:spLocks noChangeArrowheads="1"/>
            </p:cNvSpPr>
            <p:nvPr/>
          </p:nvSpPr>
          <p:spPr bwMode="auto">
            <a:xfrm>
              <a:off x="5337258" y="3539941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 dirty="0"/>
                <a:t>rear</a:t>
              </a:r>
            </a:p>
          </p:txBody>
        </p:sp>
        <p:sp>
          <p:nvSpPr>
            <p:cNvPr id="21" name="Rectangle 98"/>
            <p:cNvSpPr>
              <a:spLocks noChangeArrowheads="1"/>
            </p:cNvSpPr>
            <p:nvPr/>
          </p:nvSpPr>
          <p:spPr bwMode="auto">
            <a:xfrm>
              <a:off x="7391400" y="13716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front</a:t>
              </a:r>
            </a:p>
          </p:txBody>
        </p:sp>
        <p:sp>
          <p:nvSpPr>
            <p:cNvPr id="22" name="Rectangle 112"/>
            <p:cNvSpPr>
              <a:spLocks noChangeArrowheads="1"/>
            </p:cNvSpPr>
            <p:nvPr/>
          </p:nvSpPr>
          <p:spPr bwMode="auto">
            <a:xfrm>
              <a:off x="5257800" y="4114800"/>
              <a:ext cx="3352800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dirty="0">
                  <a:solidFill>
                    <a:srgbClr val="000099"/>
                  </a:solidFill>
                </a:rPr>
                <a:t>visualization </a:t>
              </a:r>
              <a:r>
                <a:rPr lang="en-US" dirty="0" smtClean="0">
                  <a:solidFill>
                    <a:srgbClr val="000099"/>
                  </a:solidFill>
                </a:rPr>
                <a:t>of </a:t>
              </a:r>
            </a:p>
            <a:p>
              <a:pPr algn="ctr"/>
              <a:r>
                <a:rPr lang="en-US" dirty="0" smtClean="0">
                  <a:solidFill>
                    <a:srgbClr val="000099"/>
                  </a:solidFill>
                </a:rPr>
                <a:t>circular </a:t>
              </a:r>
              <a:r>
                <a:rPr lang="en-US" dirty="0">
                  <a:solidFill>
                    <a:srgbClr val="000099"/>
                  </a:solidFill>
                </a:rPr>
                <a:t>array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28962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Queues</a:t>
            </a:r>
            <a:r>
              <a:rPr lang="en-US" dirty="0" smtClean="0"/>
              <a:t> - </a:t>
            </a:r>
            <a:r>
              <a:rPr lang="en-US" dirty="0" smtClean="0">
                <a:solidFill>
                  <a:srgbClr val="006600"/>
                </a:solidFill>
              </a:rPr>
              <a:t>Introduction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6600"/>
                </a:solidFill>
              </a:rPr>
              <a:t>Arrays</a:t>
            </a:r>
          </a:p>
          <a:p>
            <a:r>
              <a:rPr lang="en-US" dirty="0" smtClean="0">
                <a:solidFill>
                  <a:srgbClr val="006600"/>
                </a:solidFill>
              </a:rPr>
              <a:t>Linked List</a:t>
            </a:r>
          </a:p>
          <a:p>
            <a:endParaRPr lang="en-US" dirty="0" smtClean="0"/>
          </a:p>
          <a:p>
            <a:r>
              <a:rPr lang="en-US" dirty="0">
                <a:solidFill>
                  <a:srgbClr val="006600"/>
                </a:solidFill>
              </a:rPr>
              <a:t>Stacks</a:t>
            </a:r>
          </a:p>
          <a:p>
            <a:r>
              <a:rPr lang="en-US" dirty="0"/>
              <a:t>Queues</a:t>
            </a: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Tree</a:t>
            </a: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Graph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5" name="Group 49"/>
          <p:cNvGrpSpPr>
            <a:grpSpLocks/>
          </p:cNvGrpSpPr>
          <p:nvPr/>
        </p:nvGrpSpPr>
        <p:grpSpPr bwMode="auto">
          <a:xfrm>
            <a:off x="4159624" y="2280691"/>
            <a:ext cx="4708331" cy="262716"/>
            <a:chOff x="893762" y="2390775"/>
            <a:chExt cx="6705600" cy="533402"/>
          </a:xfrm>
        </p:grpSpPr>
        <p:sp>
          <p:nvSpPr>
            <p:cNvPr id="6" name="Rectangle 3"/>
            <p:cNvSpPr>
              <a:spLocks noChangeArrowheads="1"/>
            </p:cNvSpPr>
            <p:nvPr/>
          </p:nvSpPr>
          <p:spPr bwMode="auto">
            <a:xfrm>
              <a:off x="8937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15033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2112963" y="2390777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27225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33321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1" name="Rectangle 8"/>
            <p:cNvSpPr>
              <a:spLocks noChangeArrowheads="1"/>
            </p:cNvSpPr>
            <p:nvPr/>
          </p:nvSpPr>
          <p:spPr bwMode="auto">
            <a:xfrm>
              <a:off x="39417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2" name="Rectangle 9"/>
            <p:cNvSpPr>
              <a:spLocks noChangeArrowheads="1"/>
            </p:cNvSpPr>
            <p:nvPr/>
          </p:nvSpPr>
          <p:spPr bwMode="auto">
            <a:xfrm>
              <a:off x="45513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3" name="Rectangle 10"/>
            <p:cNvSpPr>
              <a:spLocks noChangeArrowheads="1"/>
            </p:cNvSpPr>
            <p:nvPr/>
          </p:nvSpPr>
          <p:spPr bwMode="auto">
            <a:xfrm>
              <a:off x="51609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4" name="Rectangle 11"/>
            <p:cNvSpPr>
              <a:spLocks noChangeArrowheads="1"/>
            </p:cNvSpPr>
            <p:nvPr/>
          </p:nvSpPr>
          <p:spPr bwMode="auto">
            <a:xfrm>
              <a:off x="57705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63801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6" name="Rectangle 13"/>
            <p:cNvSpPr>
              <a:spLocks noChangeArrowheads="1"/>
            </p:cNvSpPr>
            <p:nvPr/>
          </p:nvSpPr>
          <p:spPr bwMode="auto">
            <a:xfrm>
              <a:off x="69897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</p:grpSp>
      <p:grpSp>
        <p:nvGrpSpPr>
          <p:cNvPr id="17" name="Group 50"/>
          <p:cNvGrpSpPr>
            <a:grpSpLocks/>
          </p:cNvGrpSpPr>
          <p:nvPr/>
        </p:nvGrpSpPr>
        <p:grpSpPr bwMode="auto">
          <a:xfrm>
            <a:off x="4159624" y="2846790"/>
            <a:ext cx="4622067" cy="303120"/>
            <a:chOff x="893762" y="3609975"/>
            <a:chExt cx="6553200" cy="533400"/>
          </a:xfrm>
        </p:grpSpPr>
        <p:sp>
          <p:nvSpPr>
            <p:cNvPr id="18" name="Rectangle 14"/>
            <p:cNvSpPr>
              <a:spLocks noChangeArrowheads="1"/>
            </p:cNvSpPr>
            <p:nvPr/>
          </p:nvSpPr>
          <p:spPr bwMode="auto">
            <a:xfrm>
              <a:off x="8937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9" name="Line 15"/>
            <p:cNvSpPr>
              <a:spLocks noChangeShapeType="1"/>
            </p:cNvSpPr>
            <p:nvPr/>
          </p:nvSpPr>
          <p:spPr bwMode="auto">
            <a:xfrm>
              <a:off x="15033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" name="Rectangle 16"/>
            <p:cNvSpPr>
              <a:spLocks noChangeArrowheads="1"/>
            </p:cNvSpPr>
            <p:nvPr/>
          </p:nvSpPr>
          <p:spPr bwMode="auto">
            <a:xfrm>
              <a:off x="18843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21" name="Line 17"/>
            <p:cNvSpPr>
              <a:spLocks noChangeShapeType="1"/>
            </p:cNvSpPr>
            <p:nvPr/>
          </p:nvSpPr>
          <p:spPr bwMode="auto">
            <a:xfrm>
              <a:off x="24939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" name="Rectangle 18"/>
            <p:cNvSpPr>
              <a:spLocks noChangeArrowheads="1"/>
            </p:cNvSpPr>
            <p:nvPr/>
          </p:nvSpPr>
          <p:spPr bwMode="auto">
            <a:xfrm>
              <a:off x="28749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23" name="Line 19"/>
            <p:cNvSpPr>
              <a:spLocks noChangeShapeType="1"/>
            </p:cNvSpPr>
            <p:nvPr/>
          </p:nvSpPr>
          <p:spPr bwMode="auto">
            <a:xfrm>
              <a:off x="34845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4" name="Rectangle 20"/>
            <p:cNvSpPr>
              <a:spLocks noChangeArrowheads="1"/>
            </p:cNvSpPr>
            <p:nvPr/>
          </p:nvSpPr>
          <p:spPr bwMode="auto">
            <a:xfrm>
              <a:off x="38655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25" name="Line 21"/>
            <p:cNvSpPr>
              <a:spLocks noChangeShapeType="1"/>
            </p:cNvSpPr>
            <p:nvPr/>
          </p:nvSpPr>
          <p:spPr bwMode="auto">
            <a:xfrm>
              <a:off x="44751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6" name="Rectangle 22"/>
            <p:cNvSpPr>
              <a:spLocks noChangeArrowheads="1"/>
            </p:cNvSpPr>
            <p:nvPr/>
          </p:nvSpPr>
          <p:spPr bwMode="auto">
            <a:xfrm>
              <a:off x="48561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27" name="Line 23"/>
            <p:cNvSpPr>
              <a:spLocks noChangeShapeType="1"/>
            </p:cNvSpPr>
            <p:nvPr/>
          </p:nvSpPr>
          <p:spPr bwMode="auto">
            <a:xfrm>
              <a:off x="54657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" name="Rectangle 24"/>
            <p:cNvSpPr>
              <a:spLocks noChangeArrowheads="1"/>
            </p:cNvSpPr>
            <p:nvPr/>
          </p:nvSpPr>
          <p:spPr bwMode="auto">
            <a:xfrm>
              <a:off x="58467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29" name="Line 25"/>
            <p:cNvSpPr>
              <a:spLocks noChangeShapeType="1"/>
            </p:cNvSpPr>
            <p:nvPr/>
          </p:nvSpPr>
          <p:spPr bwMode="auto">
            <a:xfrm>
              <a:off x="64563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" name="Rectangle 26"/>
            <p:cNvSpPr>
              <a:spLocks noChangeArrowheads="1"/>
            </p:cNvSpPr>
            <p:nvPr/>
          </p:nvSpPr>
          <p:spPr bwMode="auto">
            <a:xfrm>
              <a:off x="68373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</p:grpSp>
      <p:grpSp>
        <p:nvGrpSpPr>
          <p:cNvPr id="31" name="Group 53"/>
          <p:cNvGrpSpPr>
            <a:grpSpLocks/>
          </p:cNvGrpSpPr>
          <p:nvPr/>
        </p:nvGrpSpPr>
        <p:grpSpPr bwMode="auto">
          <a:xfrm>
            <a:off x="4159401" y="3437587"/>
            <a:ext cx="963860" cy="911083"/>
            <a:chOff x="6761162" y="4486275"/>
            <a:chExt cx="1676400" cy="1866900"/>
          </a:xfrm>
        </p:grpSpPr>
        <p:sp>
          <p:nvSpPr>
            <p:cNvPr id="32" name="AutoShape 41"/>
            <p:cNvSpPr>
              <a:spLocks noChangeArrowheads="1"/>
            </p:cNvSpPr>
            <p:nvPr/>
          </p:nvSpPr>
          <p:spPr bwMode="auto">
            <a:xfrm>
              <a:off x="7065962" y="4981575"/>
              <a:ext cx="1219200" cy="1371600"/>
            </a:xfrm>
            <a:prstGeom prst="flowChartMagneticDisk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33" name="Freeform 42"/>
            <p:cNvSpPr>
              <a:spLocks/>
            </p:cNvSpPr>
            <p:nvPr/>
          </p:nvSpPr>
          <p:spPr bwMode="auto">
            <a:xfrm>
              <a:off x="6761162" y="4575175"/>
              <a:ext cx="723900" cy="635000"/>
            </a:xfrm>
            <a:custGeom>
              <a:avLst/>
              <a:gdLst>
                <a:gd name="T0" fmla="*/ 0 w 456"/>
                <a:gd name="T1" fmla="*/ 2147483647 h 400"/>
                <a:gd name="T2" fmla="*/ 2147483647 w 456"/>
                <a:gd name="T3" fmla="*/ 2147483647 h 400"/>
                <a:gd name="T4" fmla="*/ 2147483647 w 456"/>
                <a:gd name="T5" fmla="*/ 2147483647 h 400"/>
                <a:gd name="T6" fmla="*/ 0 60000 65536"/>
                <a:gd name="T7" fmla="*/ 0 60000 65536"/>
                <a:gd name="T8" fmla="*/ 0 60000 65536"/>
                <a:gd name="T9" fmla="*/ 0 w 456"/>
                <a:gd name="T10" fmla="*/ 0 h 400"/>
                <a:gd name="T11" fmla="*/ 456 w 456"/>
                <a:gd name="T12" fmla="*/ 400 h 4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6" h="400">
                  <a:moveTo>
                    <a:pt x="0" y="16"/>
                  </a:moveTo>
                  <a:cubicBezTo>
                    <a:pt x="156" y="8"/>
                    <a:pt x="312" y="0"/>
                    <a:pt x="384" y="64"/>
                  </a:cubicBezTo>
                  <a:cubicBezTo>
                    <a:pt x="456" y="128"/>
                    <a:pt x="424" y="344"/>
                    <a:pt x="432" y="40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" name="Freeform 43"/>
            <p:cNvSpPr>
              <a:spLocks/>
            </p:cNvSpPr>
            <p:nvPr/>
          </p:nvSpPr>
          <p:spPr bwMode="auto">
            <a:xfrm>
              <a:off x="7726362" y="4486275"/>
              <a:ext cx="711200" cy="723900"/>
            </a:xfrm>
            <a:custGeom>
              <a:avLst/>
              <a:gdLst>
                <a:gd name="T0" fmla="*/ 2147483647 w 448"/>
                <a:gd name="T1" fmla="*/ 2147483647 h 456"/>
                <a:gd name="T2" fmla="*/ 2147483647 w 448"/>
                <a:gd name="T3" fmla="*/ 2147483647 h 456"/>
                <a:gd name="T4" fmla="*/ 2147483647 w 448"/>
                <a:gd name="T5" fmla="*/ 2147483647 h 456"/>
                <a:gd name="T6" fmla="*/ 0 60000 65536"/>
                <a:gd name="T7" fmla="*/ 0 60000 65536"/>
                <a:gd name="T8" fmla="*/ 0 60000 65536"/>
                <a:gd name="T9" fmla="*/ 0 w 448"/>
                <a:gd name="T10" fmla="*/ 0 h 456"/>
                <a:gd name="T11" fmla="*/ 448 w 448"/>
                <a:gd name="T12" fmla="*/ 456 h 4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48" h="456">
                  <a:moveTo>
                    <a:pt x="64" y="456"/>
                  </a:moveTo>
                  <a:cubicBezTo>
                    <a:pt x="32" y="300"/>
                    <a:pt x="0" y="144"/>
                    <a:pt x="64" y="72"/>
                  </a:cubicBezTo>
                  <a:cubicBezTo>
                    <a:pt x="128" y="0"/>
                    <a:pt x="384" y="32"/>
                    <a:pt x="448" y="2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7" name="Group 52"/>
          <p:cNvGrpSpPr>
            <a:grpSpLocks/>
          </p:cNvGrpSpPr>
          <p:nvPr/>
        </p:nvGrpSpPr>
        <p:grpSpPr bwMode="auto">
          <a:xfrm>
            <a:off x="4159401" y="4398123"/>
            <a:ext cx="2678360" cy="479940"/>
            <a:chOff x="2798762" y="4981575"/>
            <a:chExt cx="3429000" cy="838200"/>
          </a:xfrm>
        </p:grpSpPr>
        <p:sp>
          <p:nvSpPr>
            <p:cNvPr id="38" name="AutoShape 38"/>
            <p:cNvSpPr>
              <a:spLocks noChangeArrowheads="1"/>
            </p:cNvSpPr>
            <p:nvPr/>
          </p:nvSpPr>
          <p:spPr bwMode="auto">
            <a:xfrm>
              <a:off x="3332162" y="4981575"/>
              <a:ext cx="2362200" cy="838200"/>
            </a:xfrm>
            <a:prstGeom prst="flowChartMagneticDrum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39" name="Line 39"/>
            <p:cNvSpPr>
              <a:spLocks noChangeShapeType="1"/>
            </p:cNvSpPr>
            <p:nvPr/>
          </p:nvSpPr>
          <p:spPr bwMode="auto">
            <a:xfrm>
              <a:off x="2798762" y="5438775"/>
              <a:ext cx="838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0" name="Line 40"/>
            <p:cNvSpPr>
              <a:spLocks noChangeShapeType="1"/>
            </p:cNvSpPr>
            <p:nvPr/>
          </p:nvSpPr>
          <p:spPr bwMode="auto">
            <a:xfrm>
              <a:off x="5313362" y="5438775"/>
              <a:ext cx="914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46" name="Group 51"/>
          <p:cNvGrpSpPr>
            <a:grpSpLocks/>
          </p:cNvGrpSpPr>
          <p:nvPr/>
        </p:nvGrpSpPr>
        <p:grpSpPr bwMode="auto">
          <a:xfrm>
            <a:off x="7530473" y="4771096"/>
            <a:ext cx="1334670" cy="852417"/>
            <a:chOff x="131762" y="4676775"/>
            <a:chExt cx="2133600" cy="1447800"/>
          </a:xfrm>
        </p:grpSpPr>
        <p:sp>
          <p:nvSpPr>
            <p:cNvPr id="47" name="Oval 27"/>
            <p:cNvSpPr>
              <a:spLocks noChangeArrowheads="1"/>
            </p:cNvSpPr>
            <p:nvPr/>
          </p:nvSpPr>
          <p:spPr bwMode="auto">
            <a:xfrm>
              <a:off x="1046162" y="46767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48" name="Oval 28"/>
            <p:cNvSpPr>
              <a:spLocks noChangeArrowheads="1"/>
            </p:cNvSpPr>
            <p:nvPr/>
          </p:nvSpPr>
          <p:spPr bwMode="auto">
            <a:xfrm>
              <a:off x="588962" y="52101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49" name="Oval 29"/>
            <p:cNvSpPr>
              <a:spLocks noChangeArrowheads="1"/>
            </p:cNvSpPr>
            <p:nvPr/>
          </p:nvSpPr>
          <p:spPr bwMode="auto">
            <a:xfrm>
              <a:off x="131762" y="57435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50" name="Line 30"/>
            <p:cNvSpPr>
              <a:spLocks noChangeShapeType="1"/>
            </p:cNvSpPr>
            <p:nvPr/>
          </p:nvSpPr>
          <p:spPr bwMode="auto">
            <a:xfrm flipH="1">
              <a:off x="817562" y="4905375"/>
              <a:ext cx="3048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" name="Line 31"/>
            <p:cNvSpPr>
              <a:spLocks noChangeShapeType="1"/>
            </p:cNvSpPr>
            <p:nvPr/>
          </p:nvSpPr>
          <p:spPr bwMode="auto">
            <a:xfrm flipH="1">
              <a:off x="360362" y="5514975"/>
              <a:ext cx="30480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" name="Oval 32"/>
            <p:cNvSpPr>
              <a:spLocks noChangeArrowheads="1"/>
            </p:cNvSpPr>
            <p:nvPr/>
          </p:nvSpPr>
          <p:spPr bwMode="auto">
            <a:xfrm>
              <a:off x="1503362" y="52101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53" name="Oval 33"/>
            <p:cNvSpPr>
              <a:spLocks noChangeArrowheads="1"/>
            </p:cNvSpPr>
            <p:nvPr/>
          </p:nvSpPr>
          <p:spPr bwMode="auto">
            <a:xfrm>
              <a:off x="1960562" y="57435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54" name="Line 34"/>
            <p:cNvSpPr>
              <a:spLocks noChangeShapeType="1"/>
            </p:cNvSpPr>
            <p:nvPr/>
          </p:nvSpPr>
          <p:spPr bwMode="auto">
            <a:xfrm>
              <a:off x="1350962" y="4981575"/>
              <a:ext cx="22860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5" name="Line 35"/>
            <p:cNvSpPr>
              <a:spLocks noChangeShapeType="1"/>
            </p:cNvSpPr>
            <p:nvPr/>
          </p:nvSpPr>
          <p:spPr bwMode="auto">
            <a:xfrm>
              <a:off x="1808162" y="5438775"/>
              <a:ext cx="2286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6" name="Oval 36"/>
            <p:cNvSpPr>
              <a:spLocks noChangeArrowheads="1"/>
            </p:cNvSpPr>
            <p:nvPr/>
          </p:nvSpPr>
          <p:spPr bwMode="auto">
            <a:xfrm>
              <a:off x="817562" y="58197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57" name="Line 37"/>
            <p:cNvSpPr>
              <a:spLocks noChangeShapeType="1"/>
            </p:cNvSpPr>
            <p:nvPr/>
          </p:nvSpPr>
          <p:spPr bwMode="auto">
            <a:xfrm>
              <a:off x="817562" y="5514975"/>
              <a:ext cx="15240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pic>
        <p:nvPicPr>
          <p:cNvPr id="35" name="Picture 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9401" y="5069933"/>
            <a:ext cx="1599676" cy="1348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256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noFill/>
        </p:spPr>
        <p:txBody>
          <a:bodyPr anchor="t"/>
          <a:lstStyle/>
          <a:p>
            <a:r>
              <a:rPr lang="en-US" smtClean="0"/>
              <a:t> </a:t>
            </a:r>
          </a:p>
        </p:txBody>
      </p:sp>
      <p:sp>
        <p:nvSpPr>
          <p:cNvPr id="22531" name="Rectangle 18"/>
          <p:cNvSpPr>
            <a:spLocks noChangeArrowheads="1"/>
          </p:cNvSpPr>
          <p:nvPr/>
        </p:nvSpPr>
        <p:spPr bwMode="auto">
          <a:xfrm>
            <a:off x="6248400" y="17526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2" name="Rectangle 19"/>
          <p:cNvSpPr>
            <a:spLocks noChangeArrowheads="1"/>
          </p:cNvSpPr>
          <p:nvPr/>
        </p:nvSpPr>
        <p:spPr bwMode="auto">
          <a:xfrm>
            <a:off x="5638800" y="24384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3" name="Rectangle 20"/>
          <p:cNvSpPr>
            <a:spLocks noChangeArrowheads="1"/>
          </p:cNvSpPr>
          <p:nvPr/>
        </p:nvSpPr>
        <p:spPr bwMode="auto">
          <a:xfrm>
            <a:off x="5867400" y="32004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4" name="Rectangle 21"/>
          <p:cNvSpPr>
            <a:spLocks noChangeArrowheads="1"/>
          </p:cNvSpPr>
          <p:nvPr/>
        </p:nvSpPr>
        <p:spPr bwMode="auto">
          <a:xfrm>
            <a:off x="6705600" y="35814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74"/>
          <p:cNvGrpSpPr>
            <a:grpSpLocks/>
          </p:cNvGrpSpPr>
          <p:nvPr/>
        </p:nvGrpSpPr>
        <p:grpSpPr bwMode="auto">
          <a:xfrm>
            <a:off x="5791200" y="1600200"/>
            <a:ext cx="3352800" cy="3810000"/>
            <a:chOff x="5791200" y="1600200"/>
            <a:chExt cx="3352800" cy="3810000"/>
          </a:xfrm>
        </p:grpSpPr>
        <p:sp>
          <p:nvSpPr>
            <p:cNvPr id="22587" name="Rectangle 45"/>
            <p:cNvSpPr>
              <a:spLocks noChangeArrowheads="1"/>
            </p:cNvSpPr>
            <p:nvPr/>
          </p:nvSpPr>
          <p:spPr bwMode="auto">
            <a:xfrm>
              <a:off x="5791200" y="4572000"/>
              <a:ext cx="3352800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>
                  <a:solidFill>
                    <a:srgbClr val="000099"/>
                  </a:solidFill>
                </a:rPr>
                <a:t>visualization of a queue</a:t>
              </a:r>
            </a:p>
            <a:p>
              <a:pPr algn="ctr"/>
              <a:r>
                <a:rPr lang="en-US">
                  <a:solidFill>
                    <a:srgbClr val="000099"/>
                  </a:solidFill>
                </a:rPr>
                <a:t>implemented as a circular array</a:t>
              </a:r>
            </a:p>
            <a:p>
              <a:pPr algn="ctr"/>
              <a:r>
                <a:rPr lang="en-US">
                  <a:solidFill>
                    <a:srgbClr val="000099"/>
                  </a:solidFill>
                </a:rPr>
                <a:t>after insertion of element 6</a:t>
              </a:r>
            </a:p>
          </p:txBody>
        </p:sp>
        <p:grpSp>
          <p:nvGrpSpPr>
            <p:cNvPr id="22588" name="Group 73"/>
            <p:cNvGrpSpPr>
              <a:grpSpLocks/>
            </p:cNvGrpSpPr>
            <p:nvPr/>
          </p:nvGrpSpPr>
          <p:grpSpPr bwMode="auto">
            <a:xfrm>
              <a:off x="6172200" y="1600200"/>
              <a:ext cx="2590800" cy="2971800"/>
              <a:chOff x="5943600" y="1600200"/>
              <a:chExt cx="2590800" cy="2971800"/>
            </a:xfrm>
          </p:grpSpPr>
          <p:grpSp>
            <p:nvGrpSpPr>
              <p:cNvPr id="22589" name="Group 5"/>
              <p:cNvGrpSpPr>
                <a:grpSpLocks/>
              </p:cNvGrpSpPr>
              <p:nvPr/>
            </p:nvGrpSpPr>
            <p:grpSpPr bwMode="auto">
              <a:xfrm>
                <a:off x="5943600" y="1752600"/>
                <a:ext cx="2590800" cy="2514600"/>
                <a:chOff x="3552" y="960"/>
                <a:chExt cx="1632" cy="1584"/>
              </a:xfrm>
            </p:grpSpPr>
            <p:sp>
              <p:nvSpPr>
                <p:cNvPr id="22596" name="Oval 6"/>
                <p:cNvSpPr>
                  <a:spLocks noChangeArrowheads="1"/>
                </p:cNvSpPr>
                <p:nvPr/>
              </p:nvSpPr>
              <p:spPr bwMode="auto">
                <a:xfrm>
                  <a:off x="3552" y="960"/>
                  <a:ext cx="1632" cy="1584"/>
                </a:xfrm>
                <a:prstGeom prst="ellipse">
                  <a:avLst/>
                </a:prstGeom>
                <a:solidFill>
                  <a:srgbClr val="66C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97" name="Oval 7"/>
                <p:cNvSpPr>
                  <a:spLocks noChangeArrowheads="1"/>
                </p:cNvSpPr>
                <p:nvPr/>
              </p:nvSpPr>
              <p:spPr bwMode="auto">
                <a:xfrm>
                  <a:off x="3888" y="1344"/>
                  <a:ext cx="912" cy="864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98" name="Line 8"/>
                <p:cNvSpPr>
                  <a:spLocks noChangeShapeType="1"/>
                </p:cNvSpPr>
                <p:nvPr/>
              </p:nvSpPr>
              <p:spPr bwMode="auto">
                <a:xfrm>
                  <a:off x="4368" y="960"/>
                  <a:ext cx="0" cy="38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99" name="Line 9"/>
                <p:cNvSpPr>
                  <a:spLocks noChangeShapeType="1"/>
                </p:cNvSpPr>
                <p:nvPr/>
              </p:nvSpPr>
              <p:spPr bwMode="auto">
                <a:xfrm>
                  <a:off x="4560" y="2160"/>
                  <a:ext cx="192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00" name="Line 10"/>
                <p:cNvSpPr>
                  <a:spLocks noChangeShapeType="1"/>
                </p:cNvSpPr>
                <p:nvPr/>
              </p:nvSpPr>
              <p:spPr bwMode="auto">
                <a:xfrm flipV="1">
                  <a:off x="4704" y="1296"/>
                  <a:ext cx="336" cy="19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01" name="Line 11"/>
                <p:cNvSpPr>
                  <a:spLocks noChangeShapeType="1"/>
                </p:cNvSpPr>
                <p:nvPr/>
              </p:nvSpPr>
              <p:spPr bwMode="auto">
                <a:xfrm>
                  <a:off x="4800" y="1872"/>
                  <a:ext cx="336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02" name="Line 12"/>
                <p:cNvSpPr>
                  <a:spLocks noChangeShapeType="1"/>
                </p:cNvSpPr>
                <p:nvPr/>
              </p:nvSpPr>
              <p:spPr bwMode="auto">
                <a:xfrm flipH="1">
                  <a:off x="4032" y="2160"/>
                  <a:ext cx="144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03" name="Line 13"/>
                <p:cNvSpPr>
                  <a:spLocks noChangeShapeType="1"/>
                </p:cNvSpPr>
                <p:nvPr/>
              </p:nvSpPr>
              <p:spPr bwMode="auto">
                <a:xfrm flipH="1">
                  <a:off x="3600" y="1872"/>
                  <a:ext cx="28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04" name="Line 14"/>
                <p:cNvSpPr>
                  <a:spLocks noChangeShapeType="1"/>
                </p:cNvSpPr>
                <p:nvPr/>
              </p:nvSpPr>
              <p:spPr bwMode="auto">
                <a:xfrm>
                  <a:off x="3696" y="1296"/>
                  <a:ext cx="288" cy="19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2590" name="Rectangle 15"/>
              <p:cNvSpPr>
                <a:spLocks noChangeArrowheads="1"/>
              </p:cNvSpPr>
              <p:nvPr/>
            </p:nvSpPr>
            <p:spPr bwMode="auto">
              <a:xfrm>
                <a:off x="7010400" y="3810000"/>
                <a:ext cx="533400" cy="381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/>
                  <a:t>6</a:t>
                </a:r>
              </a:p>
            </p:txBody>
          </p:sp>
          <p:sp>
            <p:nvSpPr>
              <p:cNvPr id="22591" name="Rectangle 16"/>
              <p:cNvSpPr>
                <a:spLocks noChangeArrowheads="1"/>
              </p:cNvSpPr>
              <p:nvPr/>
            </p:nvSpPr>
            <p:spPr bwMode="auto">
              <a:xfrm>
                <a:off x="7924800" y="2590800"/>
                <a:ext cx="533400" cy="381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/>
                  <a:t>4</a:t>
                </a:r>
              </a:p>
            </p:txBody>
          </p:sp>
          <p:sp>
            <p:nvSpPr>
              <p:cNvPr id="22592" name="Rectangle 17"/>
              <p:cNvSpPr>
                <a:spLocks noChangeArrowheads="1"/>
              </p:cNvSpPr>
              <p:nvPr/>
            </p:nvSpPr>
            <p:spPr bwMode="auto">
              <a:xfrm>
                <a:off x="7467600" y="1981200"/>
                <a:ext cx="533400" cy="381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/>
                  <a:t>2</a:t>
                </a:r>
              </a:p>
            </p:txBody>
          </p:sp>
          <p:sp>
            <p:nvSpPr>
              <p:cNvPr id="22593" name="Rectangle 22"/>
              <p:cNvSpPr>
                <a:spLocks noChangeArrowheads="1"/>
              </p:cNvSpPr>
              <p:nvPr/>
            </p:nvSpPr>
            <p:spPr bwMode="auto">
              <a:xfrm>
                <a:off x="7086600" y="4114800"/>
                <a:ext cx="6858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1400"/>
                  <a:t>rear</a:t>
                </a:r>
              </a:p>
            </p:txBody>
          </p:sp>
          <p:sp>
            <p:nvSpPr>
              <p:cNvPr id="22594" name="Rectangle 33"/>
              <p:cNvSpPr>
                <a:spLocks noChangeArrowheads="1"/>
              </p:cNvSpPr>
              <p:nvPr/>
            </p:nvSpPr>
            <p:spPr bwMode="auto">
              <a:xfrm>
                <a:off x="7696200" y="1600200"/>
                <a:ext cx="6858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1400"/>
                  <a:t>front</a:t>
                </a:r>
              </a:p>
            </p:txBody>
          </p:sp>
          <p:sp>
            <p:nvSpPr>
              <p:cNvPr id="22595" name="Rectangle 70"/>
              <p:cNvSpPr>
                <a:spLocks noChangeArrowheads="1"/>
              </p:cNvSpPr>
              <p:nvPr/>
            </p:nvSpPr>
            <p:spPr bwMode="auto">
              <a:xfrm>
                <a:off x="7772400" y="3429000"/>
                <a:ext cx="533400" cy="381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/>
                  <a:t>8</a:t>
                </a:r>
              </a:p>
            </p:txBody>
          </p:sp>
        </p:grpSp>
      </p:grpSp>
      <p:sp>
        <p:nvSpPr>
          <p:cNvPr id="1656903" name="Rectangle 71"/>
          <p:cNvSpPr>
            <a:spLocks noChangeArrowheads="1"/>
          </p:cNvSpPr>
          <p:nvPr/>
        </p:nvSpPr>
        <p:spPr bwMode="auto">
          <a:xfrm>
            <a:off x="3014131" y="6180665"/>
            <a:ext cx="4038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 dirty="0" err="1">
                <a:solidFill>
                  <a:srgbClr val="A50021"/>
                </a:solidFill>
              </a:rPr>
              <a:t>Enqueue</a:t>
            </a:r>
            <a:r>
              <a:rPr lang="en-US" sz="2400" b="1" dirty="0">
                <a:solidFill>
                  <a:srgbClr val="A50021"/>
                </a:solidFill>
              </a:rPr>
              <a:t> element 6</a:t>
            </a:r>
          </a:p>
        </p:txBody>
      </p:sp>
      <p:grpSp>
        <p:nvGrpSpPr>
          <p:cNvPr id="5" name="Group 77"/>
          <p:cNvGrpSpPr>
            <a:grpSpLocks/>
          </p:cNvGrpSpPr>
          <p:nvPr/>
        </p:nvGrpSpPr>
        <p:grpSpPr bwMode="auto">
          <a:xfrm>
            <a:off x="1413926" y="2125126"/>
            <a:ext cx="5181600" cy="2133600"/>
            <a:chOff x="685800" y="1752600"/>
            <a:chExt cx="5181600" cy="2133600"/>
          </a:xfrm>
        </p:grpSpPr>
        <p:grpSp>
          <p:nvGrpSpPr>
            <p:cNvPr id="22574" name="Group 71"/>
            <p:cNvGrpSpPr>
              <a:grpSpLocks/>
            </p:cNvGrpSpPr>
            <p:nvPr/>
          </p:nvGrpSpPr>
          <p:grpSpPr bwMode="auto">
            <a:xfrm>
              <a:off x="685800" y="1752600"/>
              <a:ext cx="5181600" cy="762000"/>
              <a:chOff x="457200" y="914400"/>
              <a:chExt cx="5181600" cy="762000"/>
            </a:xfrm>
          </p:grpSpPr>
          <p:grpSp>
            <p:nvGrpSpPr>
              <p:cNvPr id="22576" name="Group 47"/>
              <p:cNvGrpSpPr>
                <a:grpSpLocks/>
              </p:cNvGrpSpPr>
              <p:nvPr/>
            </p:nvGrpSpPr>
            <p:grpSpPr bwMode="auto">
              <a:xfrm>
                <a:off x="457200" y="914400"/>
                <a:ext cx="4267200" cy="762000"/>
                <a:chOff x="288" y="576"/>
                <a:chExt cx="2688" cy="480"/>
              </a:xfrm>
            </p:grpSpPr>
            <p:sp>
              <p:nvSpPr>
                <p:cNvPr id="22578" name="Rectangle 24"/>
                <p:cNvSpPr>
                  <a:spLocks noChangeArrowheads="1"/>
                </p:cNvSpPr>
                <p:nvPr/>
              </p:nvSpPr>
              <p:spPr bwMode="auto">
                <a:xfrm>
                  <a:off x="672" y="576"/>
                  <a:ext cx="384" cy="240"/>
                </a:xfrm>
                <a:prstGeom prst="rect">
                  <a:avLst/>
                </a:prstGeom>
                <a:solidFill>
                  <a:srgbClr val="66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/>
                    <a:t>4</a:t>
                  </a:r>
                </a:p>
              </p:txBody>
            </p:sp>
            <p:sp>
              <p:nvSpPr>
                <p:cNvPr id="22579" name="Rectangle 25"/>
                <p:cNvSpPr>
                  <a:spLocks noChangeArrowheads="1"/>
                </p:cNvSpPr>
                <p:nvPr/>
              </p:nvSpPr>
              <p:spPr bwMode="auto">
                <a:xfrm>
                  <a:off x="1056" y="576"/>
                  <a:ext cx="384" cy="240"/>
                </a:xfrm>
                <a:prstGeom prst="rect">
                  <a:avLst/>
                </a:prstGeom>
                <a:solidFill>
                  <a:srgbClr val="66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/>
                    <a:t>8</a:t>
                  </a:r>
                </a:p>
              </p:txBody>
            </p:sp>
            <p:sp>
              <p:nvSpPr>
                <p:cNvPr id="1656858" name="Rectangle 26"/>
                <p:cNvSpPr>
                  <a:spLocks noChangeArrowheads="1"/>
                </p:cNvSpPr>
                <p:nvPr/>
              </p:nvSpPr>
              <p:spPr bwMode="auto">
                <a:xfrm>
                  <a:off x="1440" y="576"/>
                  <a:ext cx="384" cy="24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656859" name="Rectangle 27"/>
                <p:cNvSpPr>
                  <a:spLocks noChangeArrowheads="1"/>
                </p:cNvSpPr>
                <p:nvPr/>
              </p:nvSpPr>
              <p:spPr bwMode="auto">
                <a:xfrm>
                  <a:off x="1824" y="576"/>
                  <a:ext cx="384" cy="24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656860" name="Rectangle 28"/>
                <p:cNvSpPr>
                  <a:spLocks noChangeArrowheads="1"/>
                </p:cNvSpPr>
                <p:nvPr/>
              </p:nvSpPr>
              <p:spPr bwMode="auto">
                <a:xfrm>
                  <a:off x="2208" y="576"/>
                  <a:ext cx="384" cy="24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656861" name="Rectangle 29"/>
                <p:cNvSpPr>
                  <a:spLocks noChangeArrowheads="1"/>
                </p:cNvSpPr>
                <p:nvPr/>
              </p:nvSpPr>
              <p:spPr bwMode="auto">
                <a:xfrm>
                  <a:off x="2592" y="576"/>
                  <a:ext cx="384" cy="24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2584" name="Rectangle 30"/>
                <p:cNvSpPr>
                  <a:spLocks noChangeArrowheads="1"/>
                </p:cNvSpPr>
                <p:nvPr/>
              </p:nvSpPr>
              <p:spPr bwMode="auto">
                <a:xfrm>
                  <a:off x="288" y="576"/>
                  <a:ext cx="384" cy="240"/>
                </a:xfrm>
                <a:prstGeom prst="rect">
                  <a:avLst/>
                </a:prstGeom>
                <a:solidFill>
                  <a:srgbClr val="66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/>
                    <a:t>2</a:t>
                  </a:r>
                </a:p>
              </p:txBody>
            </p:sp>
            <p:sp>
              <p:nvSpPr>
                <p:cNvPr id="22585" name="Rectangle 31"/>
                <p:cNvSpPr>
                  <a:spLocks noChangeArrowheads="1"/>
                </p:cNvSpPr>
                <p:nvPr/>
              </p:nvSpPr>
              <p:spPr bwMode="auto">
                <a:xfrm>
                  <a:off x="288" y="768"/>
                  <a:ext cx="432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 sz="1400"/>
                    <a:t>front</a:t>
                  </a:r>
                </a:p>
              </p:txBody>
            </p:sp>
            <p:sp>
              <p:nvSpPr>
                <p:cNvPr id="22586" name="Rectangle 32"/>
                <p:cNvSpPr>
                  <a:spLocks noChangeArrowheads="1"/>
                </p:cNvSpPr>
                <p:nvPr/>
              </p:nvSpPr>
              <p:spPr bwMode="auto">
                <a:xfrm>
                  <a:off x="1056" y="768"/>
                  <a:ext cx="432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 sz="1400"/>
                    <a:t>rear</a:t>
                  </a:r>
                </a:p>
              </p:txBody>
            </p:sp>
          </p:grpSp>
          <p:sp>
            <p:nvSpPr>
              <p:cNvPr id="22577" name="Rectangle 72"/>
              <p:cNvSpPr>
                <a:spLocks noChangeArrowheads="1"/>
              </p:cNvSpPr>
              <p:nvPr/>
            </p:nvSpPr>
            <p:spPr bwMode="auto">
              <a:xfrm>
                <a:off x="4724400" y="990600"/>
                <a:ext cx="914400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1200"/>
                  <a:t>before</a:t>
                </a:r>
              </a:p>
            </p:txBody>
          </p:sp>
        </p:grpSp>
        <p:sp>
          <p:nvSpPr>
            <p:cNvPr id="22575" name="Rectangle 43"/>
            <p:cNvSpPr>
              <a:spLocks noChangeArrowheads="1"/>
            </p:cNvSpPr>
            <p:nvPr/>
          </p:nvSpPr>
          <p:spPr bwMode="auto">
            <a:xfrm>
              <a:off x="685800" y="3200400"/>
              <a:ext cx="4038600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>
                  <a:solidFill>
                    <a:srgbClr val="000099"/>
                  </a:solidFill>
                </a:rPr>
                <a:t>normal array implementation</a:t>
              </a:r>
            </a:p>
          </p:txBody>
        </p:sp>
      </p:grpSp>
      <p:grpSp>
        <p:nvGrpSpPr>
          <p:cNvPr id="8" name="Group 76"/>
          <p:cNvGrpSpPr>
            <a:grpSpLocks/>
          </p:cNvGrpSpPr>
          <p:nvPr/>
        </p:nvGrpSpPr>
        <p:grpSpPr bwMode="auto">
          <a:xfrm>
            <a:off x="1380060" y="2963326"/>
            <a:ext cx="5181600" cy="762000"/>
            <a:chOff x="685800" y="2590800"/>
            <a:chExt cx="5181600" cy="762000"/>
          </a:xfrm>
        </p:grpSpPr>
        <p:sp>
          <p:nvSpPr>
            <p:cNvPr id="22564" name="Rectangle 49"/>
            <p:cNvSpPr>
              <a:spLocks noChangeArrowheads="1"/>
            </p:cNvSpPr>
            <p:nvPr/>
          </p:nvSpPr>
          <p:spPr bwMode="auto">
            <a:xfrm>
              <a:off x="1295400" y="25908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4</a:t>
              </a:r>
            </a:p>
          </p:txBody>
        </p:sp>
        <p:sp>
          <p:nvSpPr>
            <p:cNvPr id="22565" name="Rectangle 50"/>
            <p:cNvSpPr>
              <a:spLocks noChangeArrowheads="1"/>
            </p:cNvSpPr>
            <p:nvPr/>
          </p:nvSpPr>
          <p:spPr bwMode="auto">
            <a:xfrm>
              <a:off x="1905000" y="25908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8</a:t>
              </a:r>
            </a:p>
          </p:txBody>
        </p:sp>
        <p:sp>
          <p:nvSpPr>
            <p:cNvPr id="22566" name="Rectangle 51"/>
            <p:cNvSpPr>
              <a:spLocks noChangeArrowheads="1"/>
            </p:cNvSpPr>
            <p:nvPr/>
          </p:nvSpPr>
          <p:spPr bwMode="auto">
            <a:xfrm>
              <a:off x="2514600" y="25908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6</a:t>
              </a:r>
            </a:p>
          </p:txBody>
        </p:sp>
        <p:sp>
          <p:nvSpPr>
            <p:cNvPr id="1656884" name="Rectangle 52"/>
            <p:cNvSpPr>
              <a:spLocks noChangeArrowheads="1"/>
            </p:cNvSpPr>
            <p:nvPr/>
          </p:nvSpPr>
          <p:spPr bwMode="auto">
            <a:xfrm>
              <a:off x="3124200" y="25908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56885" name="Rectangle 53"/>
            <p:cNvSpPr>
              <a:spLocks noChangeArrowheads="1"/>
            </p:cNvSpPr>
            <p:nvPr/>
          </p:nvSpPr>
          <p:spPr bwMode="auto">
            <a:xfrm>
              <a:off x="3733800" y="25908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56886" name="Rectangle 54"/>
            <p:cNvSpPr>
              <a:spLocks noChangeArrowheads="1"/>
            </p:cNvSpPr>
            <p:nvPr/>
          </p:nvSpPr>
          <p:spPr bwMode="auto">
            <a:xfrm>
              <a:off x="4343400" y="25908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570" name="Rectangle 55"/>
            <p:cNvSpPr>
              <a:spLocks noChangeArrowheads="1"/>
            </p:cNvSpPr>
            <p:nvPr/>
          </p:nvSpPr>
          <p:spPr bwMode="auto">
            <a:xfrm>
              <a:off x="685800" y="25908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2</a:t>
              </a:r>
            </a:p>
          </p:txBody>
        </p:sp>
        <p:sp>
          <p:nvSpPr>
            <p:cNvPr id="22571" name="Rectangle 56"/>
            <p:cNvSpPr>
              <a:spLocks noChangeArrowheads="1"/>
            </p:cNvSpPr>
            <p:nvPr/>
          </p:nvSpPr>
          <p:spPr bwMode="auto">
            <a:xfrm>
              <a:off x="685800" y="28956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front</a:t>
              </a:r>
            </a:p>
          </p:txBody>
        </p:sp>
        <p:sp>
          <p:nvSpPr>
            <p:cNvPr id="22572" name="Rectangle 57"/>
            <p:cNvSpPr>
              <a:spLocks noChangeArrowheads="1"/>
            </p:cNvSpPr>
            <p:nvPr/>
          </p:nvSpPr>
          <p:spPr bwMode="auto">
            <a:xfrm>
              <a:off x="2438400" y="28956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rear</a:t>
              </a:r>
            </a:p>
          </p:txBody>
        </p:sp>
        <p:sp>
          <p:nvSpPr>
            <p:cNvPr id="22573" name="Rectangle 74"/>
            <p:cNvSpPr>
              <a:spLocks noChangeArrowheads="1"/>
            </p:cNvSpPr>
            <p:nvPr/>
          </p:nvSpPr>
          <p:spPr bwMode="auto">
            <a:xfrm>
              <a:off x="4953000" y="2590800"/>
              <a:ext cx="9144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200"/>
                <a:t>after</a:t>
              </a:r>
            </a:p>
          </p:txBody>
        </p:sp>
      </p:grpSp>
      <p:grpSp>
        <p:nvGrpSpPr>
          <p:cNvPr id="9" name="Group 79"/>
          <p:cNvGrpSpPr>
            <a:grpSpLocks/>
          </p:cNvGrpSpPr>
          <p:nvPr/>
        </p:nvGrpSpPr>
        <p:grpSpPr bwMode="auto">
          <a:xfrm>
            <a:off x="1261526" y="4487326"/>
            <a:ext cx="5334000" cy="1981200"/>
            <a:chOff x="533400" y="4114800"/>
            <a:chExt cx="5334000" cy="1981200"/>
          </a:xfrm>
        </p:grpSpPr>
        <p:grpSp>
          <p:nvGrpSpPr>
            <p:cNvPr id="22552" name="Group 69"/>
            <p:cNvGrpSpPr>
              <a:grpSpLocks/>
            </p:cNvGrpSpPr>
            <p:nvPr/>
          </p:nvGrpSpPr>
          <p:grpSpPr bwMode="auto">
            <a:xfrm>
              <a:off x="685800" y="4114800"/>
              <a:ext cx="5181600" cy="762000"/>
              <a:chOff x="533400" y="3581400"/>
              <a:chExt cx="5181600" cy="762000"/>
            </a:xfrm>
          </p:grpSpPr>
          <p:sp>
            <p:nvSpPr>
              <p:cNvPr id="1656866" name="Rectangle 34"/>
              <p:cNvSpPr>
                <a:spLocks noChangeArrowheads="1"/>
              </p:cNvSpPr>
              <p:nvPr/>
            </p:nvSpPr>
            <p:spPr bwMode="auto">
              <a:xfrm>
                <a:off x="1143000" y="3581400"/>
                <a:ext cx="609600" cy="381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56867" name="Rectangle 35"/>
              <p:cNvSpPr>
                <a:spLocks noChangeArrowheads="1"/>
              </p:cNvSpPr>
              <p:nvPr/>
            </p:nvSpPr>
            <p:spPr bwMode="auto">
              <a:xfrm>
                <a:off x="1752600" y="3581400"/>
                <a:ext cx="609600" cy="381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2556" name="Rectangle 36"/>
              <p:cNvSpPr>
                <a:spLocks noChangeArrowheads="1"/>
              </p:cNvSpPr>
              <p:nvPr/>
            </p:nvSpPr>
            <p:spPr bwMode="auto">
              <a:xfrm>
                <a:off x="2362200" y="3581400"/>
                <a:ext cx="609600" cy="381000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/>
                  <a:t>2</a:t>
                </a:r>
              </a:p>
            </p:txBody>
          </p:sp>
          <p:sp>
            <p:nvSpPr>
              <p:cNvPr id="22557" name="Rectangle 37"/>
              <p:cNvSpPr>
                <a:spLocks noChangeArrowheads="1"/>
              </p:cNvSpPr>
              <p:nvPr/>
            </p:nvSpPr>
            <p:spPr bwMode="auto">
              <a:xfrm>
                <a:off x="2971800" y="3581400"/>
                <a:ext cx="609600" cy="381000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/>
                  <a:t>4</a:t>
                </a:r>
              </a:p>
            </p:txBody>
          </p:sp>
          <p:sp>
            <p:nvSpPr>
              <p:cNvPr id="22558" name="Rectangle 38"/>
              <p:cNvSpPr>
                <a:spLocks noChangeArrowheads="1"/>
              </p:cNvSpPr>
              <p:nvPr/>
            </p:nvSpPr>
            <p:spPr bwMode="auto">
              <a:xfrm>
                <a:off x="3581400" y="3581400"/>
                <a:ext cx="609600" cy="381000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/>
                  <a:t>8</a:t>
                </a:r>
              </a:p>
            </p:txBody>
          </p:sp>
          <p:sp>
            <p:nvSpPr>
              <p:cNvPr id="1656871" name="Rectangle 39"/>
              <p:cNvSpPr>
                <a:spLocks noChangeArrowheads="1"/>
              </p:cNvSpPr>
              <p:nvPr/>
            </p:nvSpPr>
            <p:spPr bwMode="auto">
              <a:xfrm>
                <a:off x="4191000" y="3581400"/>
                <a:ext cx="609600" cy="381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56872" name="Rectangle 40"/>
              <p:cNvSpPr>
                <a:spLocks noChangeArrowheads="1"/>
              </p:cNvSpPr>
              <p:nvPr/>
            </p:nvSpPr>
            <p:spPr bwMode="auto">
              <a:xfrm>
                <a:off x="533400" y="3581400"/>
                <a:ext cx="609600" cy="381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2561" name="Rectangle 41"/>
              <p:cNvSpPr>
                <a:spLocks noChangeArrowheads="1"/>
              </p:cNvSpPr>
              <p:nvPr/>
            </p:nvSpPr>
            <p:spPr bwMode="auto">
              <a:xfrm>
                <a:off x="2362200" y="3886200"/>
                <a:ext cx="6858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1400"/>
                  <a:t>front</a:t>
                </a:r>
              </a:p>
            </p:txBody>
          </p:sp>
          <p:sp>
            <p:nvSpPr>
              <p:cNvPr id="22562" name="Rectangle 42"/>
              <p:cNvSpPr>
                <a:spLocks noChangeArrowheads="1"/>
              </p:cNvSpPr>
              <p:nvPr/>
            </p:nvSpPr>
            <p:spPr bwMode="auto">
              <a:xfrm>
                <a:off x="3581400" y="3886200"/>
                <a:ext cx="6858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1400"/>
                  <a:t>rear</a:t>
                </a:r>
              </a:p>
            </p:txBody>
          </p:sp>
          <p:sp>
            <p:nvSpPr>
              <p:cNvPr id="22563" name="Rectangle 73"/>
              <p:cNvSpPr>
                <a:spLocks noChangeArrowheads="1"/>
              </p:cNvSpPr>
              <p:nvPr/>
            </p:nvSpPr>
            <p:spPr bwMode="auto">
              <a:xfrm>
                <a:off x="4800600" y="3657600"/>
                <a:ext cx="914400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1200"/>
                  <a:t>before</a:t>
                </a:r>
              </a:p>
            </p:txBody>
          </p:sp>
        </p:grpSp>
        <p:sp>
          <p:nvSpPr>
            <p:cNvPr id="22553" name="Rectangle 44"/>
            <p:cNvSpPr>
              <a:spLocks noChangeArrowheads="1"/>
            </p:cNvSpPr>
            <p:nvPr/>
          </p:nvSpPr>
          <p:spPr bwMode="auto">
            <a:xfrm>
              <a:off x="533400" y="5410200"/>
              <a:ext cx="4038600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>
                  <a:solidFill>
                    <a:srgbClr val="000099"/>
                  </a:solidFill>
                </a:rPr>
                <a:t>circular array implementation</a:t>
              </a:r>
            </a:p>
          </p:txBody>
        </p:sp>
      </p:grpSp>
      <p:grpSp>
        <p:nvGrpSpPr>
          <p:cNvPr id="11" name="Group 78"/>
          <p:cNvGrpSpPr>
            <a:grpSpLocks/>
          </p:cNvGrpSpPr>
          <p:nvPr/>
        </p:nvGrpSpPr>
        <p:grpSpPr bwMode="auto">
          <a:xfrm>
            <a:off x="1380060" y="5325526"/>
            <a:ext cx="5181600" cy="762000"/>
            <a:chOff x="685800" y="4953000"/>
            <a:chExt cx="5181600" cy="762000"/>
          </a:xfrm>
        </p:grpSpPr>
        <p:sp>
          <p:nvSpPr>
            <p:cNvPr id="1656893" name="Rectangle 61"/>
            <p:cNvSpPr>
              <a:spLocks noChangeArrowheads="1"/>
            </p:cNvSpPr>
            <p:nvPr/>
          </p:nvSpPr>
          <p:spPr bwMode="auto">
            <a:xfrm>
              <a:off x="1295400" y="49530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56894" name="Rectangle 62"/>
            <p:cNvSpPr>
              <a:spLocks noChangeArrowheads="1"/>
            </p:cNvSpPr>
            <p:nvPr/>
          </p:nvSpPr>
          <p:spPr bwMode="auto">
            <a:xfrm>
              <a:off x="1905000" y="49530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544" name="Rectangle 63"/>
            <p:cNvSpPr>
              <a:spLocks noChangeArrowheads="1"/>
            </p:cNvSpPr>
            <p:nvPr/>
          </p:nvSpPr>
          <p:spPr bwMode="auto">
            <a:xfrm>
              <a:off x="2514600" y="49530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2</a:t>
              </a:r>
            </a:p>
          </p:txBody>
        </p:sp>
        <p:sp>
          <p:nvSpPr>
            <p:cNvPr id="22545" name="Rectangle 64"/>
            <p:cNvSpPr>
              <a:spLocks noChangeArrowheads="1"/>
            </p:cNvSpPr>
            <p:nvPr/>
          </p:nvSpPr>
          <p:spPr bwMode="auto">
            <a:xfrm>
              <a:off x="3124200" y="49530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4</a:t>
              </a:r>
            </a:p>
          </p:txBody>
        </p:sp>
        <p:sp>
          <p:nvSpPr>
            <p:cNvPr id="22546" name="Rectangle 65"/>
            <p:cNvSpPr>
              <a:spLocks noChangeArrowheads="1"/>
            </p:cNvSpPr>
            <p:nvPr/>
          </p:nvSpPr>
          <p:spPr bwMode="auto">
            <a:xfrm>
              <a:off x="3733800" y="49530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8</a:t>
              </a:r>
            </a:p>
          </p:txBody>
        </p:sp>
        <p:sp>
          <p:nvSpPr>
            <p:cNvPr id="22547" name="Rectangle 66"/>
            <p:cNvSpPr>
              <a:spLocks noChangeArrowheads="1"/>
            </p:cNvSpPr>
            <p:nvPr/>
          </p:nvSpPr>
          <p:spPr bwMode="auto">
            <a:xfrm>
              <a:off x="4343400" y="49530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6</a:t>
              </a:r>
            </a:p>
          </p:txBody>
        </p:sp>
        <p:sp>
          <p:nvSpPr>
            <p:cNvPr id="1656899" name="Rectangle 67"/>
            <p:cNvSpPr>
              <a:spLocks noChangeArrowheads="1"/>
            </p:cNvSpPr>
            <p:nvPr/>
          </p:nvSpPr>
          <p:spPr bwMode="auto">
            <a:xfrm>
              <a:off x="685800" y="49530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549" name="Rectangle 68"/>
            <p:cNvSpPr>
              <a:spLocks noChangeArrowheads="1"/>
            </p:cNvSpPr>
            <p:nvPr/>
          </p:nvSpPr>
          <p:spPr bwMode="auto">
            <a:xfrm>
              <a:off x="2514600" y="52578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front</a:t>
              </a:r>
            </a:p>
          </p:txBody>
        </p:sp>
        <p:sp>
          <p:nvSpPr>
            <p:cNvPr id="22550" name="Rectangle 69"/>
            <p:cNvSpPr>
              <a:spLocks noChangeArrowheads="1"/>
            </p:cNvSpPr>
            <p:nvPr/>
          </p:nvSpPr>
          <p:spPr bwMode="auto">
            <a:xfrm>
              <a:off x="4267200" y="52578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rear</a:t>
              </a:r>
            </a:p>
          </p:txBody>
        </p:sp>
        <p:sp>
          <p:nvSpPr>
            <p:cNvPr id="22551" name="Rectangle 75"/>
            <p:cNvSpPr>
              <a:spLocks noChangeArrowheads="1"/>
            </p:cNvSpPr>
            <p:nvPr/>
          </p:nvSpPr>
          <p:spPr bwMode="auto">
            <a:xfrm>
              <a:off x="4953000" y="5029200"/>
              <a:ext cx="9144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200"/>
                <a:t>after</a:t>
              </a:r>
            </a:p>
          </p:txBody>
        </p:sp>
      </p:grpSp>
      <p:sp>
        <p:nvSpPr>
          <p:cNvPr id="77" name="Title 1"/>
          <p:cNvSpPr txBox="1">
            <a:spLocks/>
          </p:cNvSpPr>
          <p:nvPr/>
        </p:nvSpPr>
        <p:spPr>
          <a:xfrm>
            <a:off x="1365162" y="1160156"/>
            <a:ext cx="7675809" cy="8094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3200" b="1" dirty="0" smtClean="0"/>
              <a:t>Implementation</a:t>
            </a:r>
            <a:r>
              <a:rPr lang="en-US" sz="3200" dirty="0" smtClean="0"/>
              <a:t> – </a:t>
            </a:r>
            <a:r>
              <a:rPr lang="en-US" sz="3200" dirty="0" smtClean="0">
                <a:solidFill>
                  <a:srgbClr val="006600"/>
                </a:solidFill>
              </a:rPr>
              <a:t>using “Circular Array”</a:t>
            </a:r>
            <a:endParaRPr lang="en-US" sz="32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37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6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690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18"/>
          <p:cNvSpPr>
            <a:spLocks noChangeArrowheads="1"/>
          </p:cNvSpPr>
          <p:nvPr/>
        </p:nvSpPr>
        <p:spPr bwMode="auto">
          <a:xfrm>
            <a:off x="6248400" y="17526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6" name="Rectangle 19"/>
          <p:cNvSpPr>
            <a:spLocks noChangeArrowheads="1"/>
          </p:cNvSpPr>
          <p:nvPr/>
        </p:nvSpPr>
        <p:spPr bwMode="auto">
          <a:xfrm>
            <a:off x="5638800" y="24384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7" name="Rectangle 20"/>
          <p:cNvSpPr>
            <a:spLocks noChangeArrowheads="1"/>
          </p:cNvSpPr>
          <p:nvPr/>
        </p:nvSpPr>
        <p:spPr bwMode="auto">
          <a:xfrm>
            <a:off x="5867400" y="32004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8" name="Rectangle 21"/>
          <p:cNvSpPr>
            <a:spLocks noChangeArrowheads="1"/>
          </p:cNvSpPr>
          <p:nvPr/>
        </p:nvSpPr>
        <p:spPr bwMode="auto">
          <a:xfrm>
            <a:off x="6705600" y="35814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56903" name="Rectangle 71"/>
          <p:cNvSpPr>
            <a:spLocks noChangeArrowheads="1"/>
          </p:cNvSpPr>
          <p:nvPr/>
        </p:nvSpPr>
        <p:spPr bwMode="auto">
          <a:xfrm>
            <a:off x="2997198" y="6163729"/>
            <a:ext cx="4038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 dirty="0" err="1">
                <a:solidFill>
                  <a:srgbClr val="A50021"/>
                </a:solidFill>
              </a:rPr>
              <a:t>Enqueue</a:t>
            </a:r>
            <a:r>
              <a:rPr lang="en-US" sz="2400" b="1" dirty="0">
                <a:solidFill>
                  <a:srgbClr val="A50021"/>
                </a:solidFill>
              </a:rPr>
              <a:t> element 10</a:t>
            </a:r>
          </a:p>
        </p:txBody>
      </p:sp>
      <p:grpSp>
        <p:nvGrpSpPr>
          <p:cNvPr id="2" name="Group 77"/>
          <p:cNvGrpSpPr>
            <a:grpSpLocks/>
          </p:cNvGrpSpPr>
          <p:nvPr/>
        </p:nvGrpSpPr>
        <p:grpSpPr bwMode="auto">
          <a:xfrm>
            <a:off x="1464727" y="1972729"/>
            <a:ext cx="5181600" cy="2133600"/>
            <a:chOff x="685800" y="1752600"/>
            <a:chExt cx="5181600" cy="2133600"/>
          </a:xfrm>
        </p:grpSpPr>
        <p:grpSp>
          <p:nvGrpSpPr>
            <p:cNvPr id="23618" name="Group 71"/>
            <p:cNvGrpSpPr>
              <a:grpSpLocks/>
            </p:cNvGrpSpPr>
            <p:nvPr/>
          </p:nvGrpSpPr>
          <p:grpSpPr bwMode="auto">
            <a:xfrm>
              <a:off x="685800" y="1752600"/>
              <a:ext cx="5181600" cy="762000"/>
              <a:chOff x="457200" y="914400"/>
              <a:chExt cx="5181600" cy="762000"/>
            </a:xfrm>
          </p:grpSpPr>
          <p:grpSp>
            <p:nvGrpSpPr>
              <p:cNvPr id="23620" name="Group 47"/>
              <p:cNvGrpSpPr>
                <a:grpSpLocks/>
              </p:cNvGrpSpPr>
              <p:nvPr/>
            </p:nvGrpSpPr>
            <p:grpSpPr bwMode="auto">
              <a:xfrm>
                <a:off x="457200" y="914400"/>
                <a:ext cx="4267200" cy="762000"/>
                <a:chOff x="288" y="576"/>
                <a:chExt cx="2688" cy="480"/>
              </a:xfrm>
            </p:grpSpPr>
            <p:sp>
              <p:nvSpPr>
                <p:cNvPr id="23622" name="Rectangle 24"/>
                <p:cNvSpPr>
                  <a:spLocks noChangeArrowheads="1"/>
                </p:cNvSpPr>
                <p:nvPr/>
              </p:nvSpPr>
              <p:spPr bwMode="auto">
                <a:xfrm>
                  <a:off x="672" y="576"/>
                  <a:ext cx="384" cy="240"/>
                </a:xfrm>
                <a:prstGeom prst="rect">
                  <a:avLst/>
                </a:prstGeom>
                <a:solidFill>
                  <a:srgbClr val="66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/>
                    <a:t>4</a:t>
                  </a:r>
                </a:p>
              </p:txBody>
            </p:sp>
            <p:sp>
              <p:nvSpPr>
                <p:cNvPr id="23623" name="Rectangle 25"/>
                <p:cNvSpPr>
                  <a:spLocks noChangeArrowheads="1"/>
                </p:cNvSpPr>
                <p:nvPr/>
              </p:nvSpPr>
              <p:spPr bwMode="auto">
                <a:xfrm>
                  <a:off x="1056" y="576"/>
                  <a:ext cx="384" cy="240"/>
                </a:xfrm>
                <a:prstGeom prst="rect">
                  <a:avLst/>
                </a:prstGeom>
                <a:solidFill>
                  <a:srgbClr val="66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/>
                    <a:t>8</a:t>
                  </a:r>
                </a:p>
              </p:txBody>
            </p:sp>
            <p:sp>
              <p:nvSpPr>
                <p:cNvPr id="23624" name="Rectangle 26"/>
                <p:cNvSpPr>
                  <a:spLocks noChangeArrowheads="1"/>
                </p:cNvSpPr>
                <p:nvPr/>
              </p:nvSpPr>
              <p:spPr bwMode="auto">
                <a:xfrm>
                  <a:off x="1440" y="576"/>
                  <a:ext cx="384" cy="240"/>
                </a:xfrm>
                <a:prstGeom prst="rect">
                  <a:avLst/>
                </a:prstGeom>
                <a:solidFill>
                  <a:srgbClr val="66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/>
                    <a:t>6</a:t>
                  </a:r>
                </a:p>
              </p:txBody>
            </p:sp>
            <p:sp>
              <p:nvSpPr>
                <p:cNvPr id="1656859" name="Rectangle 27"/>
                <p:cNvSpPr>
                  <a:spLocks noChangeArrowheads="1"/>
                </p:cNvSpPr>
                <p:nvPr/>
              </p:nvSpPr>
              <p:spPr bwMode="auto">
                <a:xfrm>
                  <a:off x="1824" y="576"/>
                  <a:ext cx="384" cy="24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656860" name="Rectangle 28"/>
                <p:cNvSpPr>
                  <a:spLocks noChangeArrowheads="1"/>
                </p:cNvSpPr>
                <p:nvPr/>
              </p:nvSpPr>
              <p:spPr bwMode="auto">
                <a:xfrm>
                  <a:off x="2208" y="576"/>
                  <a:ext cx="384" cy="24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656861" name="Rectangle 29"/>
                <p:cNvSpPr>
                  <a:spLocks noChangeArrowheads="1"/>
                </p:cNvSpPr>
                <p:nvPr/>
              </p:nvSpPr>
              <p:spPr bwMode="auto">
                <a:xfrm>
                  <a:off x="2592" y="576"/>
                  <a:ext cx="384" cy="24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3628" name="Rectangle 30"/>
                <p:cNvSpPr>
                  <a:spLocks noChangeArrowheads="1"/>
                </p:cNvSpPr>
                <p:nvPr/>
              </p:nvSpPr>
              <p:spPr bwMode="auto">
                <a:xfrm>
                  <a:off x="288" y="576"/>
                  <a:ext cx="384" cy="240"/>
                </a:xfrm>
                <a:prstGeom prst="rect">
                  <a:avLst/>
                </a:prstGeom>
                <a:solidFill>
                  <a:srgbClr val="66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/>
                    <a:t>2</a:t>
                  </a:r>
                </a:p>
              </p:txBody>
            </p:sp>
            <p:sp>
              <p:nvSpPr>
                <p:cNvPr id="23629" name="Rectangle 31"/>
                <p:cNvSpPr>
                  <a:spLocks noChangeArrowheads="1"/>
                </p:cNvSpPr>
                <p:nvPr/>
              </p:nvSpPr>
              <p:spPr bwMode="auto">
                <a:xfrm>
                  <a:off x="288" y="768"/>
                  <a:ext cx="432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 sz="1400"/>
                    <a:t>front</a:t>
                  </a:r>
                </a:p>
              </p:txBody>
            </p:sp>
            <p:sp>
              <p:nvSpPr>
                <p:cNvPr id="23630" name="Rectangle 32"/>
                <p:cNvSpPr>
                  <a:spLocks noChangeArrowheads="1"/>
                </p:cNvSpPr>
                <p:nvPr/>
              </p:nvSpPr>
              <p:spPr bwMode="auto">
                <a:xfrm>
                  <a:off x="1392" y="768"/>
                  <a:ext cx="432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 sz="1400"/>
                    <a:t>rear</a:t>
                  </a:r>
                </a:p>
              </p:txBody>
            </p:sp>
          </p:grpSp>
          <p:sp>
            <p:nvSpPr>
              <p:cNvPr id="23621" name="Rectangle 72"/>
              <p:cNvSpPr>
                <a:spLocks noChangeArrowheads="1"/>
              </p:cNvSpPr>
              <p:nvPr/>
            </p:nvSpPr>
            <p:spPr bwMode="auto">
              <a:xfrm>
                <a:off x="4724400" y="990600"/>
                <a:ext cx="914400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1200"/>
                  <a:t>before</a:t>
                </a:r>
              </a:p>
            </p:txBody>
          </p:sp>
        </p:grpSp>
        <p:sp>
          <p:nvSpPr>
            <p:cNvPr id="23619" name="Rectangle 43"/>
            <p:cNvSpPr>
              <a:spLocks noChangeArrowheads="1"/>
            </p:cNvSpPr>
            <p:nvPr/>
          </p:nvSpPr>
          <p:spPr bwMode="auto">
            <a:xfrm>
              <a:off x="685800" y="3200400"/>
              <a:ext cx="4038600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>
                  <a:solidFill>
                    <a:srgbClr val="000099"/>
                  </a:solidFill>
                </a:rPr>
                <a:t>normal array implementation</a:t>
              </a:r>
            </a:p>
          </p:txBody>
        </p:sp>
      </p:grpSp>
      <p:grpSp>
        <p:nvGrpSpPr>
          <p:cNvPr id="5" name="Group 76"/>
          <p:cNvGrpSpPr>
            <a:grpSpLocks/>
          </p:cNvGrpSpPr>
          <p:nvPr/>
        </p:nvGrpSpPr>
        <p:grpSpPr bwMode="auto">
          <a:xfrm>
            <a:off x="1464727" y="2810929"/>
            <a:ext cx="5181600" cy="762000"/>
            <a:chOff x="685800" y="2590800"/>
            <a:chExt cx="5181600" cy="762000"/>
          </a:xfrm>
        </p:grpSpPr>
        <p:sp>
          <p:nvSpPr>
            <p:cNvPr id="23608" name="Rectangle 49"/>
            <p:cNvSpPr>
              <a:spLocks noChangeArrowheads="1"/>
            </p:cNvSpPr>
            <p:nvPr/>
          </p:nvSpPr>
          <p:spPr bwMode="auto">
            <a:xfrm>
              <a:off x="1295400" y="25908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4</a:t>
              </a:r>
            </a:p>
          </p:txBody>
        </p:sp>
        <p:sp>
          <p:nvSpPr>
            <p:cNvPr id="23609" name="Rectangle 50"/>
            <p:cNvSpPr>
              <a:spLocks noChangeArrowheads="1"/>
            </p:cNvSpPr>
            <p:nvPr/>
          </p:nvSpPr>
          <p:spPr bwMode="auto">
            <a:xfrm>
              <a:off x="1905000" y="25908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8</a:t>
              </a:r>
            </a:p>
          </p:txBody>
        </p:sp>
        <p:sp>
          <p:nvSpPr>
            <p:cNvPr id="23610" name="Rectangle 51"/>
            <p:cNvSpPr>
              <a:spLocks noChangeArrowheads="1"/>
            </p:cNvSpPr>
            <p:nvPr/>
          </p:nvSpPr>
          <p:spPr bwMode="auto">
            <a:xfrm>
              <a:off x="2514600" y="25908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6</a:t>
              </a:r>
            </a:p>
          </p:txBody>
        </p:sp>
        <p:sp>
          <p:nvSpPr>
            <p:cNvPr id="23611" name="Rectangle 52"/>
            <p:cNvSpPr>
              <a:spLocks noChangeArrowheads="1"/>
            </p:cNvSpPr>
            <p:nvPr/>
          </p:nvSpPr>
          <p:spPr bwMode="auto">
            <a:xfrm>
              <a:off x="3124200" y="25908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10</a:t>
              </a:r>
            </a:p>
          </p:txBody>
        </p:sp>
        <p:sp>
          <p:nvSpPr>
            <p:cNvPr id="1656885" name="Rectangle 53"/>
            <p:cNvSpPr>
              <a:spLocks noChangeArrowheads="1"/>
            </p:cNvSpPr>
            <p:nvPr/>
          </p:nvSpPr>
          <p:spPr bwMode="auto">
            <a:xfrm>
              <a:off x="3733800" y="25908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56886" name="Rectangle 54"/>
            <p:cNvSpPr>
              <a:spLocks noChangeArrowheads="1"/>
            </p:cNvSpPr>
            <p:nvPr/>
          </p:nvSpPr>
          <p:spPr bwMode="auto">
            <a:xfrm>
              <a:off x="4343400" y="25908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3614" name="Rectangle 55"/>
            <p:cNvSpPr>
              <a:spLocks noChangeArrowheads="1"/>
            </p:cNvSpPr>
            <p:nvPr/>
          </p:nvSpPr>
          <p:spPr bwMode="auto">
            <a:xfrm>
              <a:off x="685800" y="25908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2</a:t>
              </a:r>
            </a:p>
          </p:txBody>
        </p:sp>
        <p:sp>
          <p:nvSpPr>
            <p:cNvPr id="23615" name="Rectangle 56"/>
            <p:cNvSpPr>
              <a:spLocks noChangeArrowheads="1"/>
            </p:cNvSpPr>
            <p:nvPr/>
          </p:nvSpPr>
          <p:spPr bwMode="auto">
            <a:xfrm>
              <a:off x="685800" y="28956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front</a:t>
              </a:r>
            </a:p>
          </p:txBody>
        </p:sp>
        <p:sp>
          <p:nvSpPr>
            <p:cNvPr id="23616" name="Rectangle 57"/>
            <p:cNvSpPr>
              <a:spLocks noChangeArrowheads="1"/>
            </p:cNvSpPr>
            <p:nvPr/>
          </p:nvSpPr>
          <p:spPr bwMode="auto">
            <a:xfrm>
              <a:off x="3048000" y="28956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rear</a:t>
              </a:r>
            </a:p>
          </p:txBody>
        </p:sp>
        <p:sp>
          <p:nvSpPr>
            <p:cNvPr id="23617" name="Rectangle 74"/>
            <p:cNvSpPr>
              <a:spLocks noChangeArrowheads="1"/>
            </p:cNvSpPr>
            <p:nvPr/>
          </p:nvSpPr>
          <p:spPr bwMode="auto">
            <a:xfrm>
              <a:off x="4953000" y="2590800"/>
              <a:ext cx="9144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200"/>
                <a:t>after</a:t>
              </a:r>
            </a:p>
          </p:txBody>
        </p:sp>
      </p:grpSp>
      <p:grpSp>
        <p:nvGrpSpPr>
          <p:cNvPr id="6" name="Group 79"/>
          <p:cNvGrpSpPr>
            <a:grpSpLocks/>
          </p:cNvGrpSpPr>
          <p:nvPr/>
        </p:nvGrpSpPr>
        <p:grpSpPr bwMode="auto">
          <a:xfrm>
            <a:off x="1312327" y="4334929"/>
            <a:ext cx="5334000" cy="1981200"/>
            <a:chOff x="533400" y="4114800"/>
            <a:chExt cx="5334000" cy="1981200"/>
          </a:xfrm>
        </p:grpSpPr>
        <p:grpSp>
          <p:nvGrpSpPr>
            <p:cNvPr id="23596" name="Group 69"/>
            <p:cNvGrpSpPr>
              <a:grpSpLocks/>
            </p:cNvGrpSpPr>
            <p:nvPr/>
          </p:nvGrpSpPr>
          <p:grpSpPr bwMode="auto">
            <a:xfrm>
              <a:off x="685800" y="4114800"/>
              <a:ext cx="5181600" cy="762000"/>
              <a:chOff x="533400" y="3581400"/>
              <a:chExt cx="5181600" cy="762000"/>
            </a:xfrm>
          </p:grpSpPr>
          <p:sp>
            <p:nvSpPr>
              <p:cNvPr id="1656866" name="Rectangle 34"/>
              <p:cNvSpPr>
                <a:spLocks noChangeArrowheads="1"/>
              </p:cNvSpPr>
              <p:nvPr/>
            </p:nvSpPr>
            <p:spPr bwMode="auto">
              <a:xfrm>
                <a:off x="1143000" y="3581400"/>
                <a:ext cx="609600" cy="381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56867" name="Rectangle 35"/>
              <p:cNvSpPr>
                <a:spLocks noChangeArrowheads="1"/>
              </p:cNvSpPr>
              <p:nvPr/>
            </p:nvSpPr>
            <p:spPr bwMode="auto">
              <a:xfrm>
                <a:off x="1752600" y="3581400"/>
                <a:ext cx="609600" cy="381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3600" name="Rectangle 36"/>
              <p:cNvSpPr>
                <a:spLocks noChangeArrowheads="1"/>
              </p:cNvSpPr>
              <p:nvPr/>
            </p:nvSpPr>
            <p:spPr bwMode="auto">
              <a:xfrm>
                <a:off x="2362200" y="3581400"/>
                <a:ext cx="609600" cy="381000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/>
                  <a:t>2</a:t>
                </a:r>
              </a:p>
            </p:txBody>
          </p:sp>
          <p:sp>
            <p:nvSpPr>
              <p:cNvPr id="23601" name="Rectangle 37"/>
              <p:cNvSpPr>
                <a:spLocks noChangeArrowheads="1"/>
              </p:cNvSpPr>
              <p:nvPr/>
            </p:nvSpPr>
            <p:spPr bwMode="auto">
              <a:xfrm>
                <a:off x="2971800" y="3581400"/>
                <a:ext cx="609600" cy="381000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/>
                  <a:t>4</a:t>
                </a:r>
              </a:p>
            </p:txBody>
          </p:sp>
          <p:sp>
            <p:nvSpPr>
              <p:cNvPr id="23602" name="Rectangle 38"/>
              <p:cNvSpPr>
                <a:spLocks noChangeArrowheads="1"/>
              </p:cNvSpPr>
              <p:nvPr/>
            </p:nvSpPr>
            <p:spPr bwMode="auto">
              <a:xfrm>
                <a:off x="3581400" y="3581400"/>
                <a:ext cx="609600" cy="381000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/>
                  <a:t>8</a:t>
                </a:r>
              </a:p>
            </p:txBody>
          </p:sp>
          <p:sp>
            <p:nvSpPr>
              <p:cNvPr id="23603" name="Rectangle 39"/>
              <p:cNvSpPr>
                <a:spLocks noChangeArrowheads="1"/>
              </p:cNvSpPr>
              <p:nvPr/>
            </p:nvSpPr>
            <p:spPr bwMode="auto">
              <a:xfrm>
                <a:off x="4191000" y="3581400"/>
                <a:ext cx="609600" cy="381000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/>
                  <a:t>6</a:t>
                </a:r>
              </a:p>
            </p:txBody>
          </p:sp>
          <p:sp>
            <p:nvSpPr>
              <p:cNvPr id="1656872" name="Rectangle 40"/>
              <p:cNvSpPr>
                <a:spLocks noChangeArrowheads="1"/>
              </p:cNvSpPr>
              <p:nvPr/>
            </p:nvSpPr>
            <p:spPr bwMode="auto">
              <a:xfrm>
                <a:off x="533400" y="3581400"/>
                <a:ext cx="609600" cy="381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3605" name="Rectangle 41"/>
              <p:cNvSpPr>
                <a:spLocks noChangeArrowheads="1"/>
              </p:cNvSpPr>
              <p:nvPr/>
            </p:nvSpPr>
            <p:spPr bwMode="auto">
              <a:xfrm>
                <a:off x="2362200" y="3886200"/>
                <a:ext cx="6858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1400"/>
                  <a:t>front</a:t>
                </a:r>
              </a:p>
            </p:txBody>
          </p:sp>
          <p:sp>
            <p:nvSpPr>
              <p:cNvPr id="23606" name="Rectangle 42"/>
              <p:cNvSpPr>
                <a:spLocks noChangeArrowheads="1"/>
              </p:cNvSpPr>
              <p:nvPr/>
            </p:nvSpPr>
            <p:spPr bwMode="auto">
              <a:xfrm>
                <a:off x="4114800" y="3886200"/>
                <a:ext cx="6858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1400"/>
                  <a:t>rear</a:t>
                </a:r>
              </a:p>
            </p:txBody>
          </p:sp>
          <p:sp>
            <p:nvSpPr>
              <p:cNvPr id="23607" name="Rectangle 73"/>
              <p:cNvSpPr>
                <a:spLocks noChangeArrowheads="1"/>
              </p:cNvSpPr>
              <p:nvPr/>
            </p:nvSpPr>
            <p:spPr bwMode="auto">
              <a:xfrm>
                <a:off x="4800600" y="3657600"/>
                <a:ext cx="914400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1200"/>
                  <a:t>before</a:t>
                </a:r>
              </a:p>
            </p:txBody>
          </p:sp>
        </p:grpSp>
        <p:sp>
          <p:nvSpPr>
            <p:cNvPr id="23597" name="Rectangle 44"/>
            <p:cNvSpPr>
              <a:spLocks noChangeArrowheads="1"/>
            </p:cNvSpPr>
            <p:nvPr/>
          </p:nvSpPr>
          <p:spPr bwMode="auto">
            <a:xfrm>
              <a:off x="533400" y="5410200"/>
              <a:ext cx="4038600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>
                  <a:solidFill>
                    <a:srgbClr val="000099"/>
                  </a:solidFill>
                </a:rPr>
                <a:t>circular array implementation</a:t>
              </a:r>
            </a:p>
          </p:txBody>
        </p:sp>
      </p:grpSp>
      <p:grpSp>
        <p:nvGrpSpPr>
          <p:cNvPr id="8" name="Group 78"/>
          <p:cNvGrpSpPr>
            <a:grpSpLocks/>
          </p:cNvGrpSpPr>
          <p:nvPr/>
        </p:nvGrpSpPr>
        <p:grpSpPr bwMode="auto">
          <a:xfrm>
            <a:off x="1388527" y="5173129"/>
            <a:ext cx="5257800" cy="762000"/>
            <a:chOff x="609600" y="4953000"/>
            <a:chExt cx="5257800" cy="762000"/>
          </a:xfrm>
        </p:grpSpPr>
        <p:sp>
          <p:nvSpPr>
            <p:cNvPr id="1656893" name="Rectangle 61"/>
            <p:cNvSpPr>
              <a:spLocks noChangeArrowheads="1"/>
            </p:cNvSpPr>
            <p:nvPr/>
          </p:nvSpPr>
          <p:spPr bwMode="auto">
            <a:xfrm>
              <a:off x="1295400" y="49530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56894" name="Rectangle 62"/>
            <p:cNvSpPr>
              <a:spLocks noChangeArrowheads="1"/>
            </p:cNvSpPr>
            <p:nvPr/>
          </p:nvSpPr>
          <p:spPr bwMode="auto">
            <a:xfrm>
              <a:off x="1905000" y="49530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3588" name="Rectangle 63"/>
            <p:cNvSpPr>
              <a:spLocks noChangeArrowheads="1"/>
            </p:cNvSpPr>
            <p:nvPr/>
          </p:nvSpPr>
          <p:spPr bwMode="auto">
            <a:xfrm>
              <a:off x="2514600" y="49530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dirty="0"/>
                <a:t>2</a:t>
              </a:r>
            </a:p>
          </p:txBody>
        </p:sp>
        <p:sp>
          <p:nvSpPr>
            <p:cNvPr id="23589" name="Rectangle 64"/>
            <p:cNvSpPr>
              <a:spLocks noChangeArrowheads="1"/>
            </p:cNvSpPr>
            <p:nvPr/>
          </p:nvSpPr>
          <p:spPr bwMode="auto">
            <a:xfrm>
              <a:off x="3124200" y="49530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4</a:t>
              </a:r>
            </a:p>
          </p:txBody>
        </p:sp>
        <p:sp>
          <p:nvSpPr>
            <p:cNvPr id="23590" name="Rectangle 65"/>
            <p:cNvSpPr>
              <a:spLocks noChangeArrowheads="1"/>
            </p:cNvSpPr>
            <p:nvPr/>
          </p:nvSpPr>
          <p:spPr bwMode="auto">
            <a:xfrm>
              <a:off x="3733800" y="49530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8</a:t>
              </a:r>
            </a:p>
          </p:txBody>
        </p:sp>
        <p:sp>
          <p:nvSpPr>
            <p:cNvPr id="23591" name="Rectangle 66"/>
            <p:cNvSpPr>
              <a:spLocks noChangeArrowheads="1"/>
            </p:cNvSpPr>
            <p:nvPr/>
          </p:nvSpPr>
          <p:spPr bwMode="auto">
            <a:xfrm>
              <a:off x="4343400" y="49530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6</a:t>
              </a:r>
            </a:p>
          </p:txBody>
        </p:sp>
        <p:sp>
          <p:nvSpPr>
            <p:cNvPr id="23592" name="Rectangle 67"/>
            <p:cNvSpPr>
              <a:spLocks noChangeArrowheads="1"/>
            </p:cNvSpPr>
            <p:nvPr/>
          </p:nvSpPr>
          <p:spPr bwMode="auto">
            <a:xfrm>
              <a:off x="685800" y="49530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10</a:t>
              </a:r>
            </a:p>
          </p:txBody>
        </p:sp>
        <p:sp>
          <p:nvSpPr>
            <p:cNvPr id="23593" name="Rectangle 68"/>
            <p:cNvSpPr>
              <a:spLocks noChangeArrowheads="1"/>
            </p:cNvSpPr>
            <p:nvPr/>
          </p:nvSpPr>
          <p:spPr bwMode="auto">
            <a:xfrm>
              <a:off x="2514600" y="52578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front</a:t>
              </a:r>
            </a:p>
          </p:txBody>
        </p:sp>
        <p:sp>
          <p:nvSpPr>
            <p:cNvPr id="23594" name="Rectangle 69"/>
            <p:cNvSpPr>
              <a:spLocks noChangeArrowheads="1"/>
            </p:cNvSpPr>
            <p:nvPr/>
          </p:nvSpPr>
          <p:spPr bwMode="auto">
            <a:xfrm>
              <a:off x="609600" y="52578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rear</a:t>
              </a:r>
            </a:p>
          </p:txBody>
        </p:sp>
        <p:sp>
          <p:nvSpPr>
            <p:cNvPr id="23595" name="Rectangle 75"/>
            <p:cNvSpPr>
              <a:spLocks noChangeArrowheads="1"/>
            </p:cNvSpPr>
            <p:nvPr/>
          </p:nvSpPr>
          <p:spPr bwMode="auto">
            <a:xfrm>
              <a:off x="4953000" y="5029200"/>
              <a:ext cx="9144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200"/>
                <a:t>after</a:t>
              </a:r>
            </a:p>
          </p:txBody>
        </p:sp>
      </p:grpSp>
      <p:grpSp>
        <p:nvGrpSpPr>
          <p:cNvPr id="9" name="Group 78"/>
          <p:cNvGrpSpPr>
            <a:grpSpLocks/>
          </p:cNvGrpSpPr>
          <p:nvPr/>
        </p:nvGrpSpPr>
        <p:grpSpPr bwMode="auto">
          <a:xfrm>
            <a:off x="5791200" y="1600200"/>
            <a:ext cx="3352800" cy="3810000"/>
            <a:chOff x="5791200" y="1600200"/>
            <a:chExt cx="3352800" cy="3810000"/>
          </a:xfrm>
        </p:grpSpPr>
        <p:grpSp>
          <p:nvGrpSpPr>
            <p:cNvPr id="23566" name="Group 74"/>
            <p:cNvGrpSpPr>
              <a:grpSpLocks/>
            </p:cNvGrpSpPr>
            <p:nvPr/>
          </p:nvGrpSpPr>
          <p:grpSpPr bwMode="auto">
            <a:xfrm>
              <a:off x="5791200" y="1600200"/>
              <a:ext cx="3352800" cy="3810000"/>
              <a:chOff x="5791200" y="1600200"/>
              <a:chExt cx="3352800" cy="3810000"/>
            </a:xfrm>
          </p:grpSpPr>
          <p:sp>
            <p:nvSpPr>
              <p:cNvPr id="23568" name="Rectangle 45"/>
              <p:cNvSpPr>
                <a:spLocks noChangeArrowheads="1"/>
              </p:cNvSpPr>
              <p:nvPr/>
            </p:nvSpPr>
            <p:spPr bwMode="auto">
              <a:xfrm>
                <a:off x="5791200" y="4572000"/>
                <a:ext cx="3352800" cy="838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>
                    <a:solidFill>
                      <a:srgbClr val="000099"/>
                    </a:solidFill>
                  </a:rPr>
                  <a:t>visualization of a queue</a:t>
                </a:r>
              </a:p>
              <a:p>
                <a:pPr algn="ctr"/>
                <a:r>
                  <a:rPr lang="en-US">
                    <a:solidFill>
                      <a:srgbClr val="000099"/>
                    </a:solidFill>
                  </a:rPr>
                  <a:t>implemented as a circular array</a:t>
                </a:r>
              </a:p>
              <a:p>
                <a:pPr algn="ctr"/>
                <a:r>
                  <a:rPr lang="en-US">
                    <a:solidFill>
                      <a:srgbClr val="000099"/>
                    </a:solidFill>
                  </a:rPr>
                  <a:t>after insertion of element 10</a:t>
                </a:r>
              </a:p>
            </p:txBody>
          </p:sp>
          <p:grpSp>
            <p:nvGrpSpPr>
              <p:cNvPr id="23569" name="Group 73"/>
              <p:cNvGrpSpPr>
                <a:grpSpLocks/>
              </p:cNvGrpSpPr>
              <p:nvPr/>
            </p:nvGrpSpPr>
            <p:grpSpPr bwMode="auto">
              <a:xfrm>
                <a:off x="6096000" y="1600200"/>
                <a:ext cx="2667000" cy="2667000"/>
                <a:chOff x="5867400" y="1600200"/>
                <a:chExt cx="2667000" cy="2667000"/>
              </a:xfrm>
            </p:grpSpPr>
            <p:grpSp>
              <p:nvGrpSpPr>
                <p:cNvPr id="23570" name="Group 5"/>
                <p:cNvGrpSpPr>
                  <a:grpSpLocks/>
                </p:cNvGrpSpPr>
                <p:nvPr/>
              </p:nvGrpSpPr>
              <p:grpSpPr bwMode="auto">
                <a:xfrm>
                  <a:off x="5943600" y="1752600"/>
                  <a:ext cx="2590800" cy="2514600"/>
                  <a:chOff x="3552" y="960"/>
                  <a:chExt cx="1632" cy="1584"/>
                </a:xfrm>
              </p:grpSpPr>
              <p:sp>
                <p:nvSpPr>
                  <p:cNvPr id="23577" name="Oval 6"/>
                  <p:cNvSpPr>
                    <a:spLocks noChangeArrowheads="1"/>
                  </p:cNvSpPr>
                  <p:nvPr/>
                </p:nvSpPr>
                <p:spPr bwMode="auto">
                  <a:xfrm>
                    <a:off x="3552" y="960"/>
                    <a:ext cx="1632" cy="1584"/>
                  </a:xfrm>
                  <a:prstGeom prst="ellipse">
                    <a:avLst/>
                  </a:prstGeom>
                  <a:solidFill>
                    <a:srgbClr val="66CC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3578" name="Oval 7"/>
                  <p:cNvSpPr>
                    <a:spLocks noChangeArrowheads="1"/>
                  </p:cNvSpPr>
                  <p:nvPr/>
                </p:nvSpPr>
                <p:spPr bwMode="auto">
                  <a:xfrm>
                    <a:off x="3888" y="1344"/>
                    <a:ext cx="912" cy="864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3579" name="Line 8"/>
                  <p:cNvSpPr>
                    <a:spLocks noChangeShapeType="1"/>
                  </p:cNvSpPr>
                  <p:nvPr/>
                </p:nvSpPr>
                <p:spPr bwMode="auto">
                  <a:xfrm>
                    <a:off x="4368" y="960"/>
                    <a:ext cx="0" cy="38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3580" name="Line 9"/>
                  <p:cNvSpPr>
                    <a:spLocks noChangeShapeType="1"/>
                  </p:cNvSpPr>
                  <p:nvPr/>
                </p:nvSpPr>
                <p:spPr bwMode="auto">
                  <a:xfrm>
                    <a:off x="4560" y="2160"/>
                    <a:ext cx="192" cy="28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3581" name="Line 1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704" y="1296"/>
                    <a:ext cx="336" cy="192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3582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4800" y="1872"/>
                    <a:ext cx="336" cy="4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3583" name="Line 1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032" y="2160"/>
                    <a:ext cx="144" cy="28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3584" name="Line 1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600" y="1872"/>
                    <a:ext cx="28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3585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3696" y="1296"/>
                    <a:ext cx="288" cy="192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3571" name="Rectangle 15"/>
                <p:cNvSpPr>
                  <a:spLocks noChangeArrowheads="1"/>
                </p:cNvSpPr>
                <p:nvPr/>
              </p:nvSpPr>
              <p:spPr bwMode="auto">
                <a:xfrm>
                  <a:off x="7010400" y="3810000"/>
                  <a:ext cx="533400" cy="3810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/>
                    <a:t>6</a:t>
                  </a:r>
                </a:p>
              </p:txBody>
            </p:sp>
            <p:sp>
              <p:nvSpPr>
                <p:cNvPr id="23572" name="Rectangle 16"/>
                <p:cNvSpPr>
                  <a:spLocks noChangeArrowheads="1"/>
                </p:cNvSpPr>
                <p:nvPr/>
              </p:nvSpPr>
              <p:spPr bwMode="auto">
                <a:xfrm>
                  <a:off x="7924800" y="2590800"/>
                  <a:ext cx="533400" cy="3810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/>
                    <a:t>4</a:t>
                  </a:r>
                </a:p>
              </p:txBody>
            </p:sp>
            <p:sp>
              <p:nvSpPr>
                <p:cNvPr id="23573" name="Rectangle 17"/>
                <p:cNvSpPr>
                  <a:spLocks noChangeArrowheads="1"/>
                </p:cNvSpPr>
                <p:nvPr/>
              </p:nvSpPr>
              <p:spPr bwMode="auto">
                <a:xfrm>
                  <a:off x="7467600" y="1981200"/>
                  <a:ext cx="533400" cy="3810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/>
                    <a:t>2</a:t>
                  </a:r>
                </a:p>
              </p:txBody>
            </p:sp>
            <p:sp>
              <p:nvSpPr>
                <p:cNvPr id="23574" name="Rectangle 22"/>
                <p:cNvSpPr>
                  <a:spLocks noChangeArrowheads="1"/>
                </p:cNvSpPr>
                <p:nvPr/>
              </p:nvSpPr>
              <p:spPr bwMode="auto">
                <a:xfrm>
                  <a:off x="5867400" y="3744310"/>
                  <a:ext cx="685800" cy="4572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 sz="1400"/>
                    <a:t>rear</a:t>
                  </a:r>
                </a:p>
              </p:txBody>
            </p:sp>
            <p:sp>
              <p:nvSpPr>
                <p:cNvPr id="23575" name="Rectangle 33"/>
                <p:cNvSpPr>
                  <a:spLocks noChangeArrowheads="1"/>
                </p:cNvSpPr>
                <p:nvPr/>
              </p:nvSpPr>
              <p:spPr bwMode="auto">
                <a:xfrm>
                  <a:off x="7696200" y="1600200"/>
                  <a:ext cx="685800" cy="4572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 sz="1400"/>
                    <a:t>front</a:t>
                  </a:r>
                </a:p>
              </p:txBody>
            </p:sp>
            <p:sp>
              <p:nvSpPr>
                <p:cNvPr id="23576" name="Rectangle 70"/>
                <p:cNvSpPr>
                  <a:spLocks noChangeArrowheads="1"/>
                </p:cNvSpPr>
                <p:nvPr/>
              </p:nvSpPr>
              <p:spPr bwMode="auto">
                <a:xfrm>
                  <a:off x="7772400" y="3429000"/>
                  <a:ext cx="533400" cy="3810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/>
                    <a:t>8</a:t>
                  </a:r>
                </a:p>
              </p:txBody>
            </p:sp>
          </p:grpSp>
        </p:grpSp>
        <p:sp>
          <p:nvSpPr>
            <p:cNvPr id="23567" name="Rectangle 15"/>
            <p:cNvSpPr>
              <a:spLocks noChangeArrowheads="1"/>
            </p:cNvSpPr>
            <p:nvPr/>
          </p:nvSpPr>
          <p:spPr bwMode="auto">
            <a:xfrm>
              <a:off x="6466490" y="3492060"/>
              <a:ext cx="5334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10</a:t>
              </a:r>
            </a:p>
          </p:txBody>
        </p:sp>
      </p:grpSp>
      <p:sp>
        <p:nvSpPr>
          <p:cNvPr id="80" name="Title 1"/>
          <p:cNvSpPr txBox="1">
            <a:spLocks/>
          </p:cNvSpPr>
          <p:nvPr/>
        </p:nvSpPr>
        <p:spPr>
          <a:xfrm>
            <a:off x="1365162" y="1160156"/>
            <a:ext cx="7675809" cy="8094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3200" b="1" dirty="0" smtClean="0"/>
              <a:t>Implementation</a:t>
            </a:r>
            <a:r>
              <a:rPr lang="en-US" sz="3200" dirty="0" smtClean="0"/>
              <a:t> – </a:t>
            </a:r>
            <a:r>
              <a:rPr lang="en-US" sz="3200" dirty="0" smtClean="0">
                <a:solidFill>
                  <a:srgbClr val="006600"/>
                </a:solidFill>
              </a:rPr>
              <a:t>using “Circular Array”</a:t>
            </a:r>
            <a:endParaRPr lang="en-US" sz="32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495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6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690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noFill/>
        </p:spPr>
        <p:txBody>
          <a:bodyPr anchor="t"/>
          <a:lstStyle/>
          <a:p>
            <a:r>
              <a:rPr lang="en-US" smtClean="0"/>
              <a:t> </a:t>
            </a:r>
          </a:p>
        </p:txBody>
      </p:sp>
      <p:sp>
        <p:nvSpPr>
          <p:cNvPr id="24579" name="Rectangle 18"/>
          <p:cNvSpPr>
            <a:spLocks noChangeArrowheads="1"/>
          </p:cNvSpPr>
          <p:nvPr/>
        </p:nvSpPr>
        <p:spPr bwMode="auto">
          <a:xfrm>
            <a:off x="6248400" y="17526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0" name="Rectangle 19"/>
          <p:cNvSpPr>
            <a:spLocks noChangeArrowheads="1"/>
          </p:cNvSpPr>
          <p:nvPr/>
        </p:nvSpPr>
        <p:spPr bwMode="auto">
          <a:xfrm>
            <a:off x="5638800" y="24384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1" name="Rectangle 20"/>
          <p:cNvSpPr>
            <a:spLocks noChangeArrowheads="1"/>
          </p:cNvSpPr>
          <p:nvPr/>
        </p:nvSpPr>
        <p:spPr bwMode="auto">
          <a:xfrm>
            <a:off x="5867400" y="32004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2" name="Rectangle 21"/>
          <p:cNvSpPr>
            <a:spLocks noChangeArrowheads="1"/>
          </p:cNvSpPr>
          <p:nvPr/>
        </p:nvSpPr>
        <p:spPr bwMode="auto">
          <a:xfrm>
            <a:off x="6705600" y="35814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56903" name="Rectangle 71"/>
          <p:cNvSpPr>
            <a:spLocks noChangeArrowheads="1"/>
          </p:cNvSpPr>
          <p:nvPr/>
        </p:nvSpPr>
        <p:spPr bwMode="auto">
          <a:xfrm>
            <a:off x="2895600" y="6129866"/>
            <a:ext cx="4038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 dirty="0" err="1">
                <a:solidFill>
                  <a:srgbClr val="A50021"/>
                </a:solidFill>
              </a:rPr>
              <a:t>dequeue</a:t>
            </a:r>
            <a:endParaRPr lang="en-US" sz="2400" b="1" dirty="0">
              <a:solidFill>
                <a:srgbClr val="A50021"/>
              </a:solidFill>
            </a:endParaRPr>
          </a:p>
        </p:txBody>
      </p:sp>
      <p:grpSp>
        <p:nvGrpSpPr>
          <p:cNvPr id="2" name="Group 77"/>
          <p:cNvGrpSpPr>
            <a:grpSpLocks/>
          </p:cNvGrpSpPr>
          <p:nvPr/>
        </p:nvGrpSpPr>
        <p:grpSpPr bwMode="auto">
          <a:xfrm>
            <a:off x="1447796" y="2040461"/>
            <a:ext cx="5181600" cy="2133600"/>
            <a:chOff x="685800" y="1752600"/>
            <a:chExt cx="5181600" cy="2133600"/>
          </a:xfrm>
        </p:grpSpPr>
        <p:grpSp>
          <p:nvGrpSpPr>
            <p:cNvPr id="24641" name="Group 71"/>
            <p:cNvGrpSpPr>
              <a:grpSpLocks/>
            </p:cNvGrpSpPr>
            <p:nvPr/>
          </p:nvGrpSpPr>
          <p:grpSpPr bwMode="auto">
            <a:xfrm>
              <a:off x="685800" y="1752600"/>
              <a:ext cx="5181600" cy="762000"/>
              <a:chOff x="457200" y="914400"/>
              <a:chExt cx="5181600" cy="762000"/>
            </a:xfrm>
          </p:grpSpPr>
          <p:grpSp>
            <p:nvGrpSpPr>
              <p:cNvPr id="24643" name="Group 47"/>
              <p:cNvGrpSpPr>
                <a:grpSpLocks/>
              </p:cNvGrpSpPr>
              <p:nvPr/>
            </p:nvGrpSpPr>
            <p:grpSpPr bwMode="auto">
              <a:xfrm>
                <a:off x="457200" y="914400"/>
                <a:ext cx="4267200" cy="762000"/>
                <a:chOff x="288" y="576"/>
                <a:chExt cx="2688" cy="480"/>
              </a:xfrm>
            </p:grpSpPr>
            <p:sp>
              <p:nvSpPr>
                <p:cNvPr id="24645" name="Rectangle 24"/>
                <p:cNvSpPr>
                  <a:spLocks noChangeArrowheads="1"/>
                </p:cNvSpPr>
                <p:nvPr/>
              </p:nvSpPr>
              <p:spPr bwMode="auto">
                <a:xfrm>
                  <a:off x="672" y="576"/>
                  <a:ext cx="384" cy="240"/>
                </a:xfrm>
                <a:prstGeom prst="rect">
                  <a:avLst/>
                </a:prstGeom>
                <a:solidFill>
                  <a:srgbClr val="66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/>
                    <a:t>4</a:t>
                  </a:r>
                </a:p>
              </p:txBody>
            </p:sp>
            <p:sp>
              <p:nvSpPr>
                <p:cNvPr id="24646" name="Rectangle 25"/>
                <p:cNvSpPr>
                  <a:spLocks noChangeArrowheads="1"/>
                </p:cNvSpPr>
                <p:nvPr/>
              </p:nvSpPr>
              <p:spPr bwMode="auto">
                <a:xfrm>
                  <a:off x="1056" y="576"/>
                  <a:ext cx="384" cy="240"/>
                </a:xfrm>
                <a:prstGeom prst="rect">
                  <a:avLst/>
                </a:prstGeom>
                <a:solidFill>
                  <a:srgbClr val="66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/>
                    <a:t>8</a:t>
                  </a:r>
                </a:p>
              </p:txBody>
            </p:sp>
            <p:sp>
              <p:nvSpPr>
                <p:cNvPr id="24647" name="Rectangle 26"/>
                <p:cNvSpPr>
                  <a:spLocks noChangeArrowheads="1"/>
                </p:cNvSpPr>
                <p:nvPr/>
              </p:nvSpPr>
              <p:spPr bwMode="auto">
                <a:xfrm>
                  <a:off x="1440" y="576"/>
                  <a:ext cx="384" cy="240"/>
                </a:xfrm>
                <a:prstGeom prst="rect">
                  <a:avLst/>
                </a:prstGeom>
                <a:solidFill>
                  <a:srgbClr val="66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/>
                    <a:t>6</a:t>
                  </a:r>
                </a:p>
              </p:txBody>
            </p:sp>
            <p:sp>
              <p:nvSpPr>
                <p:cNvPr id="24648" name="Rectangle 27"/>
                <p:cNvSpPr>
                  <a:spLocks noChangeArrowheads="1"/>
                </p:cNvSpPr>
                <p:nvPr/>
              </p:nvSpPr>
              <p:spPr bwMode="auto">
                <a:xfrm>
                  <a:off x="1824" y="576"/>
                  <a:ext cx="384" cy="240"/>
                </a:xfrm>
                <a:prstGeom prst="rect">
                  <a:avLst/>
                </a:prstGeom>
                <a:solidFill>
                  <a:srgbClr val="66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/>
                    <a:t>10</a:t>
                  </a:r>
                </a:p>
              </p:txBody>
            </p:sp>
            <p:sp>
              <p:nvSpPr>
                <p:cNvPr id="1656860" name="Rectangle 28"/>
                <p:cNvSpPr>
                  <a:spLocks noChangeArrowheads="1"/>
                </p:cNvSpPr>
                <p:nvPr/>
              </p:nvSpPr>
              <p:spPr bwMode="auto">
                <a:xfrm>
                  <a:off x="2208" y="576"/>
                  <a:ext cx="384" cy="24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656861" name="Rectangle 29"/>
                <p:cNvSpPr>
                  <a:spLocks noChangeArrowheads="1"/>
                </p:cNvSpPr>
                <p:nvPr/>
              </p:nvSpPr>
              <p:spPr bwMode="auto">
                <a:xfrm>
                  <a:off x="2592" y="576"/>
                  <a:ext cx="384" cy="24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4651" name="Rectangle 30"/>
                <p:cNvSpPr>
                  <a:spLocks noChangeArrowheads="1"/>
                </p:cNvSpPr>
                <p:nvPr/>
              </p:nvSpPr>
              <p:spPr bwMode="auto">
                <a:xfrm>
                  <a:off x="288" y="576"/>
                  <a:ext cx="384" cy="240"/>
                </a:xfrm>
                <a:prstGeom prst="rect">
                  <a:avLst/>
                </a:prstGeom>
                <a:solidFill>
                  <a:srgbClr val="66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/>
                    <a:t>2</a:t>
                  </a:r>
                </a:p>
              </p:txBody>
            </p:sp>
            <p:sp>
              <p:nvSpPr>
                <p:cNvPr id="24652" name="Rectangle 31"/>
                <p:cNvSpPr>
                  <a:spLocks noChangeArrowheads="1"/>
                </p:cNvSpPr>
                <p:nvPr/>
              </p:nvSpPr>
              <p:spPr bwMode="auto">
                <a:xfrm>
                  <a:off x="288" y="768"/>
                  <a:ext cx="432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 sz="1400"/>
                    <a:t>front</a:t>
                  </a:r>
                </a:p>
              </p:txBody>
            </p:sp>
            <p:sp>
              <p:nvSpPr>
                <p:cNvPr id="24653" name="Rectangle 32"/>
                <p:cNvSpPr>
                  <a:spLocks noChangeArrowheads="1"/>
                </p:cNvSpPr>
                <p:nvPr/>
              </p:nvSpPr>
              <p:spPr bwMode="auto">
                <a:xfrm>
                  <a:off x="1824" y="768"/>
                  <a:ext cx="432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 sz="1400"/>
                    <a:t>rear</a:t>
                  </a:r>
                </a:p>
              </p:txBody>
            </p:sp>
          </p:grpSp>
          <p:sp>
            <p:nvSpPr>
              <p:cNvPr id="24644" name="Rectangle 72"/>
              <p:cNvSpPr>
                <a:spLocks noChangeArrowheads="1"/>
              </p:cNvSpPr>
              <p:nvPr/>
            </p:nvSpPr>
            <p:spPr bwMode="auto">
              <a:xfrm>
                <a:off x="4724400" y="990600"/>
                <a:ext cx="914400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1200"/>
                  <a:t>before</a:t>
                </a:r>
              </a:p>
            </p:txBody>
          </p:sp>
        </p:grpSp>
        <p:sp>
          <p:nvSpPr>
            <p:cNvPr id="24642" name="Rectangle 43"/>
            <p:cNvSpPr>
              <a:spLocks noChangeArrowheads="1"/>
            </p:cNvSpPr>
            <p:nvPr/>
          </p:nvSpPr>
          <p:spPr bwMode="auto">
            <a:xfrm>
              <a:off x="685800" y="3200400"/>
              <a:ext cx="4038600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>
                  <a:solidFill>
                    <a:srgbClr val="000099"/>
                  </a:solidFill>
                </a:rPr>
                <a:t>normal array implementation</a:t>
              </a:r>
            </a:p>
          </p:txBody>
        </p:sp>
      </p:grpSp>
      <p:grpSp>
        <p:nvGrpSpPr>
          <p:cNvPr id="5" name="Group 76"/>
          <p:cNvGrpSpPr>
            <a:grpSpLocks/>
          </p:cNvGrpSpPr>
          <p:nvPr/>
        </p:nvGrpSpPr>
        <p:grpSpPr bwMode="auto">
          <a:xfrm>
            <a:off x="1447796" y="2878661"/>
            <a:ext cx="5181600" cy="762000"/>
            <a:chOff x="685800" y="2590800"/>
            <a:chExt cx="5181600" cy="762000"/>
          </a:xfrm>
        </p:grpSpPr>
        <p:sp>
          <p:nvSpPr>
            <p:cNvPr id="24631" name="Rectangle 49"/>
            <p:cNvSpPr>
              <a:spLocks noChangeArrowheads="1"/>
            </p:cNvSpPr>
            <p:nvPr/>
          </p:nvSpPr>
          <p:spPr bwMode="auto">
            <a:xfrm>
              <a:off x="1295400" y="25908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8</a:t>
              </a:r>
            </a:p>
          </p:txBody>
        </p:sp>
        <p:sp>
          <p:nvSpPr>
            <p:cNvPr id="24632" name="Rectangle 50"/>
            <p:cNvSpPr>
              <a:spLocks noChangeArrowheads="1"/>
            </p:cNvSpPr>
            <p:nvPr/>
          </p:nvSpPr>
          <p:spPr bwMode="auto">
            <a:xfrm>
              <a:off x="1905000" y="25908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6</a:t>
              </a:r>
            </a:p>
          </p:txBody>
        </p:sp>
        <p:sp>
          <p:nvSpPr>
            <p:cNvPr id="24633" name="Rectangle 51"/>
            <p:cNvSpPr>
              <a:spLocks noChangeArrowheads="1"/>
            </p:cNvSpPr>
            <p:nvPr/>
          </p:nvSpPr>
          <p:spPr bwMode="auto">
            <a:xfrm>
              <a:off x="2514600" y="25908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10</a:t>
              </a:r>
            </a:p>
          </p:txBody>
        </p:sp>
        <p:sp>
          <p:nvSpPr>
            <p:cNvPr id="1656884" name="Rectangle 52"/>
            <p:cNvSpPr>
              <a:spLocks noChangeArrowheads="1"/>
            </p:cNvSpPr>
            <p:nvPr/>
          </p:nvSpPr>
          <p:spPr bwMode="auto">
            <a:xfrm>
              <a:off x="3124200" y="25908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656885" name="Rectangle 53"/>
            <p:cNvSpPr>
              <a:spLocks noChangeArrowheads="1"/>
            </p:cNvSpPr>
            <p:nvPr/>
          </p:nvSpPr>
          <p:spPr bwMode="auto">
            <a:xfrm>
              <a:off x="3733800" y="25908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56886" name="Rectangle 54"/>
            <p:cNvSpPr>
              <a:spLocks noChangeArrowheads="1"/>
            </p:cNvSpPr>
            <p:nvPr/>
          </p:nvSpPr>
          <p:spPr bwMode="auto">
            <a:xfrm>
              <a:off x="4343400" y="25908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637" name="Rectangle 55"/>
            <p:cNvSpPr>
              <a:spLocks noChangeArrowheads="1"/>
            </p:cNvSpPr>
            <p:nvPr/>
          </p:nvSpPr>
          <p:spPr bwMode="auto">
            <a:xfrm>
              <a:off x="685800" y="25908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4</a:t>
              </a:r>
            </a:p>
          </p:txBody>
        </p:sp>
        <p:sp>
          <p:nvSpPr>
            <p:cNvPr id="24638" name="Rectangle 56"/>
            <p:cNvSpPr>
              <a:spLocks noChangeArrowheads="1"/>
            </p:cNvSpPr>
            <p:nvPr/>
          </p:nvSpPr>
          <p:spPr bwMode="auto">
            <a:xfrm>
              <a:off x="685800" y="28956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front</a:t>
              </a:r>
            </a:p>
          </p:txBody>
        </p:sp>
        <p:sp>
          <p:nvSpPr>
            <p:cNvPr id="24639" name="Rectangle 57"/>
            <p:cNvSpPr>
              <a:spLocks noChangeArrowheads="1"/>
            </p:cNvSpPr>
            <p:nvPr/>
          </p:nvSpPr>
          <p:spPr bwMode="auto">
            <a:xfrm>
              <a:off x="2514600" y="28956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rear</a:t>
              </a:r>
            </a:p>
          </p:txBody>
        </p:sp>
        <p:sp>
          <p:nvSpPr>
            <p:cNvPr id="24640" name="Rectangle 74"/>
            <p:cNvSpPr>
              <a:spLocks noChangeArrowheads="1"/>
            </p:cNvSpPr>
            <p:nvPr/>
          </p:nvSpPr>
          <p:spPr bwMode="auto">
            <a:xfrm>
              <a:off x="4953000" y="2590800"/>
              <a:ext cx="9144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200"/>
                <a:t>after</a:t>
              </a:r>
            </a:p>
          </p:txBody>
        </p:sp>
      </p:grpSp>
      <p:grpSp>
        <p:nvGrpSpPr>
          <p:cNvPr id="6" name="Group 79"/>
          <p:cNvGrpSpPr>
            <a:grpSpLocks/>
          </p:cNvGrpSpPr>
          <p:nvPr/>
        </p:nvGrpSpPr>
        <p:grpSpPr bwMode="auto">
          <a:xfrm>
            <a:off x="1295396" y="4402661"/>
            <a:ext cx="5334000" cy="1981200"/>
            <a:chOff x="533400" y="4114800"/>
            <a:chExt cx="5334000" cy="1981200"/>
          </a:xfrm>
        </p:grpSpPr>
        <p:grpSp>
          <p:nvGrpSpPr>
            <p:cNvPr id="24619" name="Group 69"/>
            <p:cNvGrpSpPr>
              <a:grpSpLocks/>
            </p:cNvGrpSpPr>
            <p:nvPr/>
          </p:nvGrpSpPr>
          <p:grpSpPr bwMode="auto">
            <a:xfrm>
              <a:off x="609600" y="4114800"/>
              <a:ext cx="5257800" cy="762000"/>
              <a:chOff x="457200" y="3581400"/>
              <a:chExt cx="5257800" cy="762000"/>
            </a:xfrm>
          </p:grpSpPr>
          <p:sp>
            <p:nvSpPr>
              <p:cNvPr id="1656866" name="Rectangle 34"/>
              <p:cNvSpPr>
                <a:spLocks noChangeArrowheads="1"/>
              </p:cNvSpPr>
              <p:nvPr/>
            </p:nvSpPr>
            <p:spPr bwMode="auto">
              <a:xfrm>
                <a:off x="1143000" y="3581400"/>
                <a:ext cx="609600" cy="381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56867" name="Rectangle 35"/>
              <p:cNvSpPr>
                <a:spLocks noChangeArrowheads="1"/>
              </p:cNvSpPr>
              <p:nvPr/>
            </p:nvSpPr>
            <p:spPr bwMode="auto">
              <a:xfrm>
                <a:off x="1752600" y="3581400"/>
                <a:ext cx="609600" cy="381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4623" name="Rectangle 36"/>
              <p:cNvSpPr>
                <a:spLocks noChangeArrowheads="1"/>
              </p:cNvSpPr>
              <p:nvPr/>
            </p:nvSpPr>
            <p:spPr bwMode="auto">
              <a:xfrm>
                <a:off x="2362200" y="3581400"/>
                <a:ext cx="609600" cy="381000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/>
                  <a:t>2</a:t>
                </a:r>
              </a:p>
            </p:txBody>
          </p:sp>
          <p:sp>
            <p:nvSpPr>
              <p:cNvPr id="24624" name="Rectangle 37"/>
              <p:cNvSpPr>
                <a:spLocks noChangeArrowheads="1"/>
              </p:cNvSpPr>
              <p:nvPr/>
            </p:nvSpPr>
            <p:spPr bwMode="auto">
              <a:xfrm>
                <a:off x="2971800" y="3581400"/>
                <a:ext cx="609600" cy="381000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/>
                  <a:t>4</a:t>
                </a:r>
              </a:p>
            </p:txBody>
          </p:sp>
          <p:sp>
            <p:nvSpPr>
              <p:cNvPr id="24625" name="Rectangle 38"/>
              <p:cNvSpPr>
                <a:spLocks noChangeArrowheads="1"/>
              </p:cNvSpPr>
              <p:nvPr/>
            </p:nvSpPr>
            <p:spPr bwMode="auto">
              <a:xfrm>
                <a:off x="3581400" y="3581400"/>
                <a:ext cx="609600" cy="381000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/>
                  <a:t>8</a:t>
                </a:r>
              </a:p>
            </p:txBody>
          </p:sp>
          <p:sp>
            <p:nvSpPr>
              <p:cNvPr id="24626" name="Rectangle 39"/>
              <p:cNvSpPr>
                <a:spLocks noChangeArrowheads="1"/>
              </p:cNvSpPr>
              <p:nvPr/>
            </p:nvSpPr>
            <p:spPr bwMode="auto">
              <a:xfrm>
                <a:off x="4191000" y="3581400"/>
                <a:ext cx="609600" cy="381000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/>
                  <a:t>6</a:t>
                </a:r>
              </a:p>
            </p:txBody>
          </p:sp>
          <p:sp>
            <p:nvSpPr>
              <p:cNvPr id="24627" name="Rectangle 40"/>
              <p:cNvSpPr>
                <a:spLocks noChangeArrowheads="1"/>
              </p:cNvSpPr>
              <p:nvPr/>
            </p:nvSpPr>
            <p:spPr bwMode="auto">
              <a:xfrm>
                <a:off x="533400" y="3581400"/>
                <a:ext cx="609600" cy="381000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/>
                  <a:t>10</a:t>
                </a:r>
              </a:p>
            </p:txBody>
          </p:sp>
          <p:sp>
            <p:nvSpPr>
              <p:cNvPr id="24628" name="Rectangle 41"/>
              <p:cNvSpPr>
                <a:spLocks noChangeArrowheads="1"/>
              </p:cNvSpPr>
              <p:nvPr/>
            </p:nvSpPr>
            <p:spPr bwMode="auto">
              <a:xfrm>
                <a:off x="2362200" y="3886200"/>
                <a:ext cx="6858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1400"/>
                  <a:t>front</a:t>
                </a:r>
              </a:p>
            </p:txBody>
          </p:sp>
          <p:sp>
            <p:nvSpPr>
              <p:cNvPr id="24629" name="Rectangle 42"/>
              <p:cNvSpPr>
                <a:spLocks noChangeArrowheads="1"/>
              </p:cNvSpPr>
              <p:nvPr/>
            </p:nvSpPr>
            <p:spPr bwMode="auto">
              <a:xfrm>
                <a:off x="457200" y="3886200"/>
                <a:ext cx="6858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1400"/>
                  <a:t>rear</a:t>
                </a:r>
              </a:p>
            </p:txBody>
          </p:sp>
          <p:sp>
            <p:nvSpPr>
              <p:cNvPr id="24630" name="Rectangle 73"/>
              <p:cNvSpPr>
                <a:spLocks noChangeArrowheads="1"/>
              </p:cNvSpPr>
              <p:nvPr/>
            </p:nvSpPr>
            <p:spPr bwMode="auto">
              <a:xfrm>
                <a:off x="4800600" y="3657600"/>
                <a:ext cx="914400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1200"/>
                  <a:t>before</a:t>
                </a:r>
              </a:p>
            </p:txBody>
          </p:sp>
        </p:grpSp>
        <p:sp>
          <p:nvSpPr>
            <p:cNvPr id="24620" name="Rectangle 44"/>
            <p:cNvSpPr>
              <a:spLocks noChangeArrowheads="1"/>
            </p:cNvSpPr>
            <p:nvPr/>
          </p:nvSpPr>
          <p:spPr bwMode="auto">
            <a:xfrm>
              <a:off x="533400" y="5410200"/>
              <a:ext cx="4038600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>
                  <a:solidFill>
                    <a:srgbClr val="000099"/>
                  </a:solidFill>
                </a:rPr>
                <a:t>circular array implementation</a:t>
              </a:r>
            </a:p>
          </p:txBody>
        </p:sp>
      </p:grpSp>
      <p:grpSp>
        <p:nvGrpSpPr>
          <p:cNvPr id="8" name="Group 78"/>
          <p:cNvGrpSpPr>
            <a:grpSpLocks/>
          </p:cNvGrpSpPr>
          <p:nvPr/>
        </p:nvGrpSpPr>
        <p:grpSpPr bwMode="auto">
          <a:xfrm>
            <a:off x="1371596" y="5240861"/>
            <a:ext cx="5257800" cy="762000"/>
            <a:chOff x="609600" y="4953000"/>
            <a:chExt cx="5257800" cy="762000"/>
          </a:xfrm>
        </p:grpSpPr>
        <p:sp>
          <p:nvSpPr>
            <p:cNvPr id="1656893" name="Rectangle 61"/>
            <p:cNvSpPr>
              <a:spLocks noChangeArrowheads="1"/>
            </p:cNvSpPr>
            <p:nvPr/>
          </p:nvSpPr>
          <p:spPr bwMode="auto">
            <a:xfrm>
              <a:off x="1295400" y="49530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56894" name="Rectangle 62"/>
            <p:cNvSpPr>
              <a:spLocks noChangeArrowheads="1"/>
            </p:cNvSpPr>
            <p:nvPr/>
          </p:nvSpPr>
          <p:spPr bwMode="auto">
            <a:xfrm>
              <a:off x="1905000" y="49530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56895" name="Rectangle 63"/>
            <p:cNvSpPr>
              <a:spLocks noChangeArrowheads="1"/>
            </p:cNvSpPr>
            <p:nvPr/>
          </p:nvSpPr>
          <p:spPr bwMode="auto">
            <a:xfrm>
              <a:off x="2514600" y="49530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4612" name="Rectangle 64"/>
            <p:cNvSpPr>
              <a:spLocks noChangeArrowheads="1"/>
            </p:cNvSpPr>
            <p:nvPr/>
          </p:nvSpPr>
          <p:spPr bwMode="auto">
            <a:xfrm>
              <a:off x="3124200" y="49530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4</a:t>
              </a:r>
            </a:p>
          </p:txBody>
        </p:sp>
        <p:sp>
          <p:nvSpPr>
            <p:cNvPr id="24613" name="Rectangle 65"/>
            <p:cNvSpPr>
              <a:spLocks noChangeArrowheads="1"/>
            </p:cNvSpPr>
            <p:nvPr/>
          </p:nvSpPr>
          <p:spPr bwMode="auto">
            <a:xfrm>
              <a:off x="3733800" y="49530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8</a:t>
              </a:r>
            </a:p>
          </p:txBody>
        </p:sp>
        <p:sp>
          <p:nvSpPr>
            <p:cNvPr id="24614" name="Rectangle 66"/>
            <p:cNvSpPr>
              <a:spLocks noChangeArrowheads="1"/>
            </p:cNvSpPr>
            <p:nvPr/>
          </p:nvSpPr>
          <p:spPr bwMode="auto">
            <a:xfrm>
              <a:off x="4343400" y="49530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6</a:t>
              </a:r>
            </a:p>
          </p:txBody>
        </p:sp>
        <p:sp>
          <p:nvSpPr>
            <p:cNvPr id="24615" name="Rectangle 67"/>
            <p:cNvSpPr>
              <a:spLocks noChangeArrowheads="1"/>
            </p:cNvSpPr>
            <p:nvPr/>
          </p:nvSpPr>
          <p:spPr bwMode="auto">
            <a:xfrm>
              <a:off x="685800" y="49530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10</a:t>
              </a:r>
            </a:p>
          </p:txBody>
        </p:sp>
        <p:sp>
          <p:nvSpPr>
            <p:cNvPr id="24616" name="Rectangle 68"/>
            <p:cNvSpPr>
              <a:spLocks noChangeArrowheads="1"/>
            </p:cNvSpPr>
            <p:nvPr/>
          </p:nvSpPr>
          <p:spPr bwMode="auto">
            <a:xfrm>
              <a:off x="3048000" y="52578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front</a:t>
              </a:r>
            </a:p>
          </p:txBody>
        </p:sp>
        <p:sp>
          <p:nvSpPr>
            <p:cNvPr id="24617" name="Rectangle 69"/>
            <p:cNvSpPr>
              <a:spLocks noChangeArrowheads="1"/>
            </p:cNvSpPr>
            <p:nvPr/>
          </p:nvSpPr>
          <p:spPr bwMode="auto">
            <a:xfrm>
              <a:off x="609600" y="52578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rear</a:t>
              </a:r>
            </a:p>
          </p:txBody>
        </p:sp>
        <p:sp>
          <p:nvSpPr>
            <p:cNvPr id="24618" name="Rectangle 75"/>
            <p:cNvSpPr>
              <a:spLocks noChangeArrowheads="1"/>
            </p:cNvSpPr>
            <p:nvPr/>
          </p:nvSpPr>
          <p:spPr bwMode="auto">
            <a:xfrm>
              <a:off x="4953000" y="5029200"/>
              <a:ext cx="9144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200"/>
                <a:t>after</a:t>
              </a:r>
            </a:p>
          </p:txBody>
        </p:sp>
      </p:grpSp>
      <p:grpSp>
        <p:nvGrpSpPr>
          <p:cNvPr id="9" name="Group 78"/>
          <p:cNvGrpSpPr>
            <a:grpSpLocks/>
          </p:cNvGrpSpPr>
          <p:nvPr/>
        </p:nvGrpSpPr>
        <p:grpSpPr bwMode="auto">
          <a:xfrm>
            <a:off x="5791200" y="1752600"/>
            <a:ext cx="3441700" cy="3657600"/>
            <a:chOff x="5791200" y="1752600"/>
            <a:chExt cx="3442140" cy="3657600"/>
          </a:xfrm>
        </p:grpSpPr>
        <p:grpSp>
          <p:nvGrpSpPr>
            <p:cNvPr id="24590" name="Group 74"/>
            <p:cNvGrpSpPr>
              <a:grpSpLocks/>
            </p:cNvGrpSpPr>
            <p:nvPr/>
          </p:nvGrpSpPr>
          <p:grpSpPr bwMode="auto">
            <a:xfrm>
              <a:off x="5791200" y="1752600"/>
              <a:ext cx="3442140" cy="3657600"/>
              <a:chOff x="5791200" y="1752600"/>
              <a:chExt cx="3442140" cy="3657600"/>
            </a:xfrm>
          </p:grpSpPr>
          <p:sp>
            <p:nvSpPr>
              <p:cNvPr id="24592" name="Rectangle 45"/>
              <p:cNvSpPr>
                <a:spLocks noChangeArrowheads="1"/>
              </p:cNvSpPr>
              <p:nvPr/>
            </p:nvSpPr>
            <p:spPr bwMode="auto">
              <a:xfrm>
                <a:off x="5791200" y="4572000"/>
                <a:ext cx="3352800" cy="838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>
                    <a:solidFill>
                      <a:srgbClr val="000099"/>
                    </a:solidFill>
                  </a:rPr>
                  <a:t>visualization of a queue</a:t>
                </a:r>
              </a:p>
              <a:p>
                <a:pPr algn="ctr"/>
                <a:r>
                  <a:rPr lang="en-US">
                    <a:solidFill>
                      <a:srgbClr val="000099"/>
                    </a:solidFill>
                  </a:rPr>
                  <a:t>implemented as a circular array</a:t>
                </a:r>
              </a:p>
              <a:p>
                <a:pPr algn="ctr"/>
                <a:r>
                  <a:rPr lang="en-US">
                    <a:solidFill>
                      <a:srgbClr val="000099"/>
                    </a:solidFill>
                  </a:rPr>
                  <a:t>after dequeue operation</a:t>
                </a:r>
              </a:p>
            </p:txBody>
          </p:sp>
          <p:grpSp>
            <p:nvGrpSpPr>
              <p:cNvPr id="24593" name="Group 73"/>
              <p:cNvGrpSpPr>
                <a:grpSpLocks/>
              </p:cNvGrpSpPr>
              <p:nvPr/>
            </p:nvGrpSpPr>
            <p:grpSpPr bwMode="auto">
              <a:xfrm>
                <a:off x="6096000" y="1752600"/>
                <a:ext cx="3137340" cy="2514600"/>
                <a:chOff x="5867400" y="1752600"/>
                <a:chExt cx="3137340" cy="2514600"/>
              </a:xfrm>
            </p:grpSpPr>
            <p:grpSp>
              <p:nvGrpSpPr>
                <p:cNvPr id="24594" name="Group 5"/>
                <p:cNvGrpSpPr>
                  <a:grpSpLocks/>
                </p:cNvGrpSpPr>
                <p:nvPr/>
              </p:nvGrpSpPr>
              <p:grpSpPr bwMode="auto">
                <a:xfrm>
                  <a:off x="5943600" y="1752600"/>
                  <a:ext cx="2590800" cy="2514600"/>
                  <a:chOff x="3552" y="960"/>
                  <a:chExt cx="1632" cy="1584"/>
                </a:xfrm>
              </p:grpSpPr>
              <p:sp>
                <p:nvSpPr>
                  <p:cNvPr id="24600" name="Oval 6"/>
                  <p:cNvSpPr>
                    <a:spLocks noChangeArrowheads="1"/>
                  </p:cNvSpPr>
                  <p:nvPr/>
                </p:nvSpPr>
                <p:spPr bwMode="auto">
                  <a:xfrm>
                    <a:off x="3552" y="960"/>
                    <a:ext cx="1632" cy="1584"/>
                  </a:xfrm>
                  <a:prstGeom prst="ellipse">
                    <a:avLst/>
                  </a:prstGeom>
                  <a:solidFill>
                    <a:srgbClr val="66CC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4601" name="Oval 7"/>
                  <p:cNvSpPr>
                    <a:spLocks noChangeArrowheads="1"/>
                  </p:cNvSpPr>
                  <p:nvPr/>
                </p:nvSpPr>
                <p:spPr bwMode="auto">
                  <a:xfrm>
                    <a:off x="3888" y="1344"/>
                    <a:ext cx="912" cy="864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4602" name="Line 8"/>
                  <p:cNvSpPr>
                    <a:spLocks noChangeShapeType="1"/>
                  </p:cNvSpPr>
                  <p:nvPr/>
                </p:nvSpPr>
                <p:spPr bwMode="auto">
                  <a:xfrm>
                    <a:off x="4368" y="960"/>
                    <a:ext cx="0" cy="38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4603" name="Line 9"/>
                  <p:cNvSpPr>
                    <a:spLocks noChangeShapeType="1"/>
                  </p:cNvSpPr>
                  <p:nvPr/>
                </p:nvSpPr>
                <p:spPr bwMode="auto">
                  <a:xfrm>
                    <a:off x="4560" y="2160"/>
                    <a:ext cx="192" cy="28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4604" name="Line 1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704" y="1296"/>
                    <a:ext cx="336" cy="192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4605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4800" y="1872"/>
                    <a:ext cx="336" cy="4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4606" name="Line 1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032" y="2160"/>
                    <a:ext cx="144" cy="28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4607" name="Line 1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600" y="1872"/>
                    <a:ext cx="28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4608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3696" y="1296"/>
                    <a:ext cx="288" cy="192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4595" name="Rectangle 15"/>
                <p:cNvSpPr>
                  <a:spLocks noChangeArrowheads="1"/>
                </p:cNvSpPr>
                <p:nvPr/>
              </p:nvSpPr>
              <p:spPr bwMode="auto">
                <a:xfrm>
                  <a:off x="7010400" y="3810000"/>
                  <a:ext cx="533400" cy="3810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/>
                    <a:t>6</a:t>
                  </a:r>
                </a:p>
              </p:txBody>
            </p:sp>
            <p:sp>
              <p:nvSpPr>
                <p:cNvPr id="24596" name="Rectangle 16"/>
                <p:cNvSpPr>
                  <a:spLocks noChangeArrowheads="1"/>
                </p:cNvSpPr>
                <p:nvPr/>
              </p:nvSpPr>
              <p:spPr bwMode="auto">
                <a:xfrm>
                  <a:off x="7924800" y="2590800"/>
                  <a:ext cx="533400" cy="3810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/>
                    <a:t>4</a:t>
                  </a:r>
                </a:p>
              </p:txBody>
            </p:sp>
            <p:sp>
              <p:nvSpPr>
                <p:cNvPr id="24597" name="Rectangle 22"/>
                <p:cNvSpPr>
                  <a:spLocks noChangeArrowheads="1"/>
                </p:cNvSpPr>
                <p:nvPr/>
              </p:nvSpPr>
              <p:spPr bwMode="auto">
                <a:xfrm>
                  <a:off x="5867400" y="3744310"/>
                  <a:ext cx="685800" cy="4572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 sz="1400"/>
                    <a:t>rear</a:t>
                  </a:r>
                </a:p>
              </p:txBody>
            </p:sp>
            <p:sp>
              <p:nvSpPr>
                <p:cNvPr id="24598" name="Rectangle 33"/>
                <p:cNvSpPr>
                  <a:spLocks noChangeArrowheads="1"/>
                </p:cNvSpPr>
                <p:nvPr/>
              </p:nvSpPr>
              <p:spPr bwMode="auto">
                <a:xfrm>
                  <a:off x="8318940" y="2157250"/>
                  <a:ext cx="685800" cy="4572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 sz="1400"/>
                    <a:t>front</a:t>
                  </a:r>
                </a:p>
              </p:txBody>
            </p:sp>
            <p:sp>
              <p:nvSpPr>
                <p:cNvPr id="24599" name="Rectangle 70"/>
                <p:cNvSpPr>
                  <a:spLocks noChangeArrowheads="1"/>
                </p:cNvSpPr>
                <p:nvPr/>
              </p:nvSpPr>
              <p:spPr bwMode="auto">
                <a:xfrm>
                  <a:off x="7772400" y="3429000"/>
                  <a:ext cx="533400" cy="3810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/>
                    <a:t>8</a:t>
                  </a:r>
                </a:p>
              </p:txBody>
            </p:sp>
          </p:grpSp>
        </p:grpSp>
        <p:sp>
          <p:nvSpPr>
            <p:cNvPr id="24591" name="Rectangle 15"/>
            <p:cNvSpPr>
              <a:spLocks noChangeArrowheads="1"/>
            </p:cNvSpPr>
            <p:nvPr/>
          </p:nvSpPr>
          <p:spPr bwMode="auto">
            <a:xfrm>
              <a:off x="6466490" y="3492060"/>
              <a:ext cx="5334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10</a:t>
              </a:r>
            </a:p>
          </p:txBody>
        </p:sp>
      </p:grpSp>
      <p:sp>
        <p:nvSpPr>
          <p:cNvPr id="78" name="Title 1"/>
          <p:cNvSpPr txBox="1">
            <a:spLocks/>
          </p:cNvSpPr>
          <p:nvPr/>
        </p:nvSpPr>
        <p:spPr>
          <a:xfrm>
            <a:off x="1365162" y="1160156"/>
            <a:ext cx="7675809" cy="8094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3200" b="1" dirty="0" smtClean="0"/>
              <a:t>Implementation</a:t>
            </a:r>
            <a:r>
              <a:rPr lang="en-US" sz="3200" dirty="0" smtClean="0"/>
              <a:t> – </a:t>
            </a:r>
            <a:r>
              <a:rPr lang="en-US" sz="3200" dirty="0" smtClean="0">
                <a:solidFill>
                  <a:srgbClr val="006600"/>
                </a:solidFill>
              </a:rPr>
              <a:t>using “Circular Array”</a:t>
            </a:r>
            <a:endParaRPr lang="en-US" sz="32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790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6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690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18"/>
          <p:cNvSpPr>
            <a:spLocks noChangeArrowheads="1"/>
          </p:cNvSpPr>
          <p:nvPr/>
        </p:nvSpPr>
        <p:spPr bwMode="auto">
          <a:xfrm>
            <a:off x="6248400" y="17526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4" name="Rectangle 19"/>
          <p:cNvSpPr>
            <a:spLocks noChangeArrowheads="1"/>
          </p:cNvSpPr>
          <p:nvPr/>
        </p:nvSpPr>
        <p:spPr bwMode="auto">
          <a:xfrm>
            <a:off x="5638800" y="24384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5" name="Rectangle 20"/>
          <p:cNvSpPr>
            <a:spLocks noChangeArrowheads="1"/>
          </p:cNvSpPr>
          <p:nvPr/>
        </p:nvSpPr>
        <p:spPr bwMode="auto">
          <a:xfrm>
            <a:off x="5867400" y="32004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6" name="Rectangle 21"/>
          <p:cNvSpPr>
            <a:spLocks noChangeArrowheads="1"/>
          </p:cNvSpPr>
          <p:nvPr/>
        </p:nvSpPr>
        <p:spPr bwMode="auto">
          <a:xfrm>
            <a:off x="6705600" y="35814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56903" name="Rectangle 71"/>
          <p:cNvSpPr>
            <a:spLocks noChangeArrowheads="1"/>
          </p:cNvSpPr>
          <p:nvPr/>
        </p:nvSpPr>
        <p:spPr bwMode="auto">
          <a:xfrm>
            <a:off x="3014131" y="6180664"/>
            <a:ext cx="4038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>
                <a:solidFill>
                  <a:srgbClr val="A50021"/>
                </a:solidFill>
              </a:rPr>
              <a:t>Enqueue element 18</a:t>
            </a:r>
          </a:p>
        </p:txBody>
      </p:sp>
      <p:grpSp>
        <p:nvGrpSpPr>
          <p:cNvPr id="2" name="Group 77"/>
          <p:cNvGrpSpPr>
            <a:grpSpLocks/>
          </p:cNvGrpSpPr>
          <p:nvPr/>
        </p:nvGrpSpPr>
        <p:grpSpPr bwMode="auto">
          <a:xfrm>
            <a:off x="1430860" y="2023539"/>
            <a:ext cx="5181600" cy="2133600"/>
            <a:chOff x="685800" y="1752600"/>
            <a:chExt cx="5181600" cy="2133600"/>
          </a:xfrm>
        </p:grpSpPr>
        <p:grpSp>
          <p:nvGrpSpPr>
            <p:cNvPr id="25667" name="Group 71"/>
            <p:cNvGrpSpPr>
              <a:grpSpLocks/>
            </p:cNvGrpSpPr>
            <p:nvPr/>
          </p:nvGrpSpPr>
          <p:grpSpPr bwMode="auto">
            <a:xfrm>
              <a:off x="685800" y="1752600"/>
              <a:ext cx="5181600" cy="762000"/>
              <a:chOff x="457200" y="914400"/>
              <a:chExt cx="5181600" cy="762000"/>
            </a:xfrm>
          </p:grpSpPr>
          <p:grpSp>
            <p:nvGrpSpPr>
              <p:cNvPr id="25669" name="Group 47"/>
              <p:cNvGrpSpPr>
                <a:grpSpLocks/>
              </p:cNvGrpSpPr>
              <p:nvPr/>
            </p:nvGrpSpPr>
            <p:grpSpPr bwMode="auto">
              <a:xfrm>
                <a:off x="457200" y="914400"/>
                <a:ext cx="4267200" cy="762000"/>
                <a:chOff x="288" y="576"/>
                <a:chExt cx="2688" cy="480"/>
              </a:xfrm>
            </p:grpSpPr>
            <p:sp>
              <p:nvSpPr>
                <p:cNvPr id="25671" name="Rectangle 24"/>
                <p:cNvSpPr>
                  <a:spLocks noChangeArrowheads="1"/>
                </p:cNvSpPr>
                <p:nvPr/>
              </p:nvSpPr>
              <p:spPr bwMode="auto">
                <a:xfrm>
                  <a:off x="672" y="576"/>
                  <a:ext cx="384" cy="240"/>
                </a:xfrm>
                <a:prstGeom prst="rect">
                  <a:avLst/>
                </a:prstGeom>
                <a:solidFill>
                  <a:srgbClr val="66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/>
                    <a:t>8</a:t>
                  </a:r>
                </a:p>
              </p:txBody>
            </p:sp>
            <p:sp>
              <p:nvSpPr>
                <p:cNvPr id="25672" name="Rectangle 25"/>
                <p:cNvSpPr>
                  <a:spLocks noChangeArrowheads="1"/>
                </p:cNvSpPr>
                <p:nvPr/>
              </p:nvSpPr>
              <p:spPr bwMode="auto">
                <a:xfrm>
                  <a:off x="1056" y="576"/>
                  <a:ext cx="384" cy="240"/>
                </a:xfrm>
                <a:prstGeom prst="rect">
                  <a:avLst/>
                </a:prstGeom>
                <a:solidFill>
                  <a:srgbClr val="66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/>
                    <a:t>6</a:t>
                  </a:r>
                </a:p>
              </p:txBody>
            </p:sp>
            <p:sp>
              <p:nvSpPr>
                <p:cNvPr id="25673" name="Rectangle 26"/>
                <p:cNvSpPr>
                  <a:spLocks noChangeArrowheads="1"/>
                </p:cNvSpPr>
                <p:nvPr/>
              </p:nvSpPr>
              <p:spPr bwMode="auto">
                <a:xfrm>
                  <a:off x="1440" y="576"/>
                  <a:ext cx="384" cy="240"/>
                </a:xfrm>
                <a:prstGeom prst="rect">
                  <a:avLst/>
                </a:prstGeom>
                <a:solidFill>
                  <a:srgbClr val="66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/>
                    <a:t>10</a:t>
                  </a:r>
                </a:p>
              </p:txBody>
            </p:sp>
            <p:sp>
              <p:nvSpPr>
                <p:cNvPr id="1656859" name="Rectangle 27"/>
                <p:cNvSpPr>
                  <a:spLocks noChangeArrowheads="1"/>
                </p:cNvSpPr>
                <p:nvPr/>
              </p:nvSpPr>
              <p:spPr bwMode="auto">
                <a:xfrm>
                  <a:off x="1824" y="576"/>
                  <a:ext cx="384" cy="24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1656860" name="Rectangle 28"/>
                <p:cNvSpPr>
                  <a:spLocks noChangeArrowheads="1"/>
                </p:cNvSpPr>
                <p:nvPr/>
              </p:nvSpPr>
              <p:spPr bwMode="auto">
                <a:xfrm>
                  <a:off x="2208" y="576"/>
                  <a:ext cx="384" cy="24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656861" name="Rectangle 29"/>
                <p:cNvSpPr>
                  <a:spLocks noChangeArrowheads="1"/>
                </p:cNvSpPr>
                <p:nvPr/>
              </p:nvSpPr>
              <p:spPr bwMode="auto">
                <a:xfrm>
                  <a:off x="2592" y="576"/>
                  <a:ext cx="384" cy="24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5677" name="Rectangle 30"/>
                <p:cNvSpPr>
                  <a:spLocks noChangeArrowheads="1"/>
                </p:cNvSpPr>
                <p:nvPr/>
              </p:nvSpPr>
              <p:spPr bwMode="auto">
                <a:xfrm>
                  <a:off x="288" y="576"/>
                  <a:ext cx="384" cy="240"/>
                </a:xfrm>
                <a:prstGeom prst="rect">
                  <a:avLst/>
                </a:prstGeom>
                <a:solidFill>
                  <a:srgbClr val="66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/>
                    <a:t>4</a:t>
                  </a:r>
                </a:p>
              </p:txBody>
            </p:sp>
            <p:sp>
              <p:nvSpPr>
                <p:cNvPr id="25678" name="Rectangle 31"/>
                <p:cNvSpPr>
                  <a:spLocks noChangeArrowheads="1"/>
                </p:cNvSpPr>
                <p:nvPr/>
              </p:nvSpPr>
              <p:spPr bwMode="auto">
                <a:xfrm>
                  <a:off x="288" y="768"/>
                  <a:ext cx="432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 sz="1400"/>
                    <a:t>front</a:t>
                  </a:r>
                </a:p>
              </p:txBody>
            </p:sp>
            <p:sp>
              <p:nvSpPr>
                <p:cNvPr id="25679" name="Rectangle 32"/>
                <p:cNvSpPr>
                  <a:spLocks noChangeArrowheads="1"/>
                </p:cNvSpPr>
                <p:nvPr/>
              </p:nvSpPr>
              <p:spPr bwMode="auto">
                <a:xfrm>
                  <a:off x="1440" y="768"/>
                  <a:ext cx="432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 sz="1400"/>
                    <a:t>rear</a:t>
                  </a:r>
                </a:p>
              </p:txBody>
            </p:sp>
          </p:grpSp>
          <p:sp>
            <p:nvSpPr>
              <p:cNvPr id="25670" name="Rectangle 72"/>
              <p:cNvSpPr>
                <a:spLocks noChangeArrowheads="1"/>
              </p:cNvSpPr>
              <p:nvPr/>
            </p:nvSpPr>
            <p:spPr bwMode="auto">
              <a:xfrm>
                <a:off x="4724400" y="990600"/>
                <a:ext cx="914400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1200"/>
                  <a:t>before</a:t>
                </a:r>
              </a:p>
            </p:txBody>
          </p:sp>
        </p:grpSp>
        <p:sp>
          <p:nvSpPr>
            <p:cNvPr id="25668" name="Rectangle 43"/>
            <p:cNvSpPr>
              <a:spLocks noChangeArrowheads="1"/>
            </p:cNvSpPr>
            <p:nvPr/>
          </p:nvSpPr>
          <p:spPr bwMode="auto">
            <a:xfrm>
              <a:off x="685800" y="3200400"/>
              <a:ext cx="4038600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>
                  <a:solidFill>
                    <a:srgbClr val="000099"/>
                  </a:solidFill>
                </a:rPr>
                <a:t>normal array implementation</a:t>
              </a:r>
            </a:p>
          </p:txBody>
        </p:sp>
      </p:grpSp>
      <p:grpSp>
        <p:nvGrpSpPr>
          <p:cNvPr id="5" name="Group 76"/>
          <p:cNvGrpSpPr>
            <a:grpSpLocks/>
          </p:cNvGrpSpPr>
          <p:nvPr/>
        </p:nvGrpSpPr>
        <p:grpSpPr bwMode="auto">
          <a:xfrm>
            <a:off x="1430860" y="2861739"/>
            <a:ext cx="5181600" cy="762000"/>
            <a:chOff x="685800" y="2590800"/>
            <a:chExt cx="5181600" cy="762000"/>
          </a:xfrm>
        </p:grpSpPr>
        <p:sp>
          <p:nvSpPr>
            <p:cNvPr id="25657" name="Rectangle 49"/>
            <p:cNvSpPr>
              <a:spLocks noChangeArrowheads="1"/>
            </p:cNvSpPr>
            <p:nvPr/>
          </p:nvSpPr>
          <p:spPr bwMode="auto">
            <a:xfrm>
              <a:off x="1295400" y="25908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8</a:t>
              </a:r>
            </a:p>
          </p:txBody>
        </p:sp>
        <p:sp>
          <p:nvSpPr>
            <p:cNvPr id="25658" name="Rectangle 50"/>
            <p:cNvSpPr>
              <a:spLocks noChangeArrowheads="1"/>
            </p:cNvSpPr>
            <p:nvPr/>
          </p:nvSpPr>
          <p:spPr bwMode="auto">
            <a:xfrm>
              <a:off x="1905000" y="25908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6</a:t>
              </a:r>
            </a:p>
          </p:txBody>
        </p:sp>
        <p:sp>
          <p:nvSpPr>
            <p:cNvPr id="25659" name="Rectangle 51"/>
            <p:cNvSpPr>
              <a:spLocks noChangeArrowheads="1"/>
            </p:cNvSpPr>
            <p:nvPr/>
          </p:nvSpPr>
          <p:spPr bwMode="auto">
            <a:xfrm>
              <a:off x="2514600" y="25908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10</a:t>
              </a:r>
            </a:p>
          </p:txBody>
        </p:sp>
        <p:sp>
          <p:nvSpPr>
            <p:cNvPr id="25660" name="Rectangle 52"/>
            <p:cNvSpPr>
              <a:spLocks noChangeArrowheads="1"/>
            </p:cNvSpPr>
            <p:nvPr/>
          </p:nvSpPr>
          <p:spPr bwMode="auto">
            <a:xfrm>
              <a:off x="3124200" y="25908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18</a:t>
              </a:r>
            </a:p>
          </p:txBody>
        </p:sp>
        <p:sp>
          <p:nvSpPr>
            <p:cNvPr id="1656885" name="Rectangle 53"/>
            <p:cNvSpPr>
              <a:spLocks noChangeArrowheads="1"/>
            </p:cNvSpPr>
            <p:nvPr/>
          </p:nvSpPr>
          <p:spPr bwMode="auto">
            <a:xfrm>
              <a:off x="3733800" y="25908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56886" name="Rectangle 54"/>
            <p:cNvSpPr>
              <a:spLocks noChangeArrowheads="1"/>
            </p:cNvSpPr>
            <p:nvPr/>
          </p:nvSpPr>
          <p:spPr bwMode="auto">
            <a:xfrm>
              <a:off x="4343400" y="25908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663" name="Rectangle 55"/>
            <p:cNvSpPr>
              <a:spLocks noChangeArrowheads="1"/>
            </p:cNvSpPr>
            <p:nvPr/>
          </p:nvSpPr>
          <p:spPr bwMode="auto">
            <a:xfrm>
              <a:off x="685800" y="25908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4</a:t>
              </a:r>
            </a:p>
          </p:txBody>
        </p:sp>
        <p:sp>
          <p:nvSpPr>
            <p:cNvPr id="25664" name="Rectangle 56"/>
            <p:cNvSpPr>
              <a:spLocks noChangeArrowheads="1"/>
            </p:cNvSpPr>
            <p:nvPr/>
          </p:nvSpPr>
          <p:spPr bwMode="auto">
            <a:xfrm>
              <a:off x="685800" y="28956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front</a:t>
              </a:r>
            </a:p>
          </p:txBody>
        </p:sp>
        <p:sp>
          <p:nvSpPr>
            <p:cNvPr id="25665" name="Rectangle 57"/>
            <p:cNvSpPr>
              <a:spLocks noChangeArrowheads="1"/>
            </p:cNvSpPr>
            <p:nvPr/>
          </p:nvSpPr>
          <p:spPr bwMode="auto">
            <a:xfrm>
              <a:off x="3124200" y="28956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rear</a:t>
              </a:r>
            </a:p>
          </p:txBody>
        </p:sp>
        <p:sp>
          <p:nvSpPr>
            <p:cNvPr id="25666" name="Rectangle 74"/>
            <p:cNvSpPr>
              <a:spLocks noChangeArrowheads="1"/>
            </p:cNvSpPr>
            <p:nvPr/>
          </p:nvSpPr>
          <p:spPr bwMode="auto">
            <a:xfrm>
              <a:off x="4953000" y="2590800"/>
              <a:ext cx="9144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200"/>
                <a:t>after</a:t>
              </a:r>
            </a:p>
          </p:txBody>
        </p:sp>
      </p:grpSp>
      <p:grpSp>
        <p:nvGrpSpPr>
          <p:cNvPr id="6" name="Group 79"/>
          <p:cNvGrpSpPr>
            <a:grpSpLocks/>
          </p:cNvGrpSpPr>
          <p:nvPr/>
        </p:nvGrpSpPr>
        <p:grpSpPr bwMode="auto">
          <a:xfrm>
            <a:off x="1278460" y="4385739"/>
            <a:ext cx="5334000" cy="1981200"/>
            <a:chOff x="533400" y="4114800"/>
            <a:chExt cx="5334000" cy="1981200"/>
          </a:xfrm>
        </p:grpSpPr>
        <p:grpSp>
          <p:nvGrpSpPr>
            <p:cNvPr id="25645" name="Group 69"/>
            <p:cNvGrpSpPr>
              <a:grpSpLocks/>
            </p:cNvGrpSpPr>
            <p:nvPr/>
          </p:nvGrpSpPr>
          <p:grpSpPr bwMode="auto">
            <a:xfrm>
              <a:off x="685800" y="4114800"/>
              <a:ext cx="5181600" cy="762000"/>
              <a:chOff x="533400" y="3581400"/>
              <a:chExt cx="5181600" cy="762000"/>
            </a:xfrm>
          </p:grpSpPr>
          <p:sp>
            <p:nvSpPr>
              <p:cNvPr id="1656866" name="Rectangle 34"/>
              <p:cNvSpPr>
                <a:spLocks noChangeArrowheads="1"/>
              </p:cNvSpPr>
              <p:nvPr/>
            </p:nvSpPr>
            <p:spPr bwMode="auto">
              <a:xfrm>
                <a:off x="1143000" y="3581400"/>
                <a:ext cx="609600" cy="381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56867" name="Rectangle 35"/>
              <p:cNvSpPr>
                <a:spLocks noChangeArrowheads="1"/>
              </p:cNvSpPr>
              <p:nvPr/>
            </p:nvSpPr>
            <p:spPr bwMode="auto">
              <a:xfrm>
                <a:off x="1752600" y="3581400"/>
                <a:ext cx="609600" cy="381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56868" name="Rectangle 36"/>
              <p:cNvSpPr>
                <a:spLocks noChangeArrowheads="1"/>
              </p:cNvSpPr>
              <p:nvPr/>
            </p:nvSpPr>
            <p:spPr bwMode="auto">
              <a:xfrm>
                <a:off x="2362200" y="3581400"/>
                <a:ext cx="609600" cy="381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5650" name="Rectangle 37"/>
              <p:cNvSpPr>
                <a:spLocks noChangeArrowheads="1"/>
              </p:cNvSpPr>
              <p:nvPr/>
            </p:nvSpPr>
            <p:spPr bwMode="auto">
              <a:xfrm>
                <a:off x="2971800" y="3581400"/>
                <a:ext cx="609600" cy="381000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/>
                  <a:t>4</a:t>
                </a:r>
              </a:p>
            </p:txBody>
          </p:sp>
          <p:sp>
            <p:nvSpPr>
              <p:cNvPr id="25651" name="Rectangle 38"/>
              <p:cNvSpPr>
                <a:spLocks noChangeArrowheads="1"/>
              </p:cNvSpPr>
              <p:nvPr/>
            </p:nvSpPr>
            <p:spPr bwMode="auto">
              <a:xfrm>
                <a:off x="3581400" y="3581400"/>
                <a:ext cx="609600" cy="381000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/>
                  <a:t>8</a:t>
                </a:r>
              </a:p>
            </p:txBody>
          </p:sp>
          <p:sp>
            <p:nvSpPr>
              <p:cNvPr id="25652" name="Rectangle 39"/>
              <p:cNvSpPr>
                <a:spLocks noChangeArrowheads="1"/>
              </p:cNvSpPr>
              <p:nvPr/>
            </p:nvSpPr>
            <p:spPr bwMode="auto">
              <a:xfrm>
                <a:off x="4191000" y="3581400"/>
                <a:ext cx="609600" cy="381000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/>
                  <a:t>6</a:t>
                </a:r>
              </a:p>
            </p:txBody>
          </p:sp>
          <p:sp>
            <p:nvSpPr>
              <p:cNvPr id="25653" name="Rectangle 40"/>
              <p:cNvSpPr>
                <a:spLocks noChangeArrowheads="1"/>
              </p:cNvSpPr>
              <p:nvPr/>
            </p:nvSpPr>
            <p:spPr bwMode="auto">
              <a:xfrm>
                <a:off x="533400" y="3581400"/>
                <a:ext cx="609600" cy="381000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/>
                  <a:t>10</a:t>
                </a:r>
              </a:p>
            </p:txBody>
          </p:sp>
          <p:sp>
            <p:nvSpPr>
              <p:cNvPr id="25654" name="Rectangle 41"/>
              <p:cNvSpPr>
                <a:spLocks noChangeArrowheads="1"/>
              </p:cNvSpPr>
              <p:nvPr/>
            </p:nvSpPr>
            <p:spPr bwMode="auto">
              <a:xfrm>
                <a:off x="2895600" y="3886200"/>
                <a:ext cx="6858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1400"/>
                  <a:t>front</a:t>
                </a:r>
              </a:p>
            </p:txBody>
          </p:sp>
          <p:sp>
            <p:nvSpPr>
              <p:cNvPr id="25655" name="Rectangle 42"/>
              <p:cNvSpPr>
                <a:spLocks noChangeArrowheads="1"/>
              </p:cNvSpPr>
              <p:nvPr/>
            </p:nvSpPr>
            <p:spPr bwMode="auto">
              <a:xfrm>
                <a:off x="533400" y="3886200"/>
                <a:ext cx="6858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1400"/>
                  <a:t>rear</a:t>
                </a:r>
              </a:p>
            </p:txBody>
          </p:sp>
          <p:sp>
            <p:nvSpPr>
              <p:cNvPr id="25656" name="Rectangle 73"/>
              <p:cNvSpPr>
                <a:spLocks noChangeArrowheads="1"/>
              </p:cNvSpPr>
              <p:nvPr/>
            </p:nvSpPr>
            <p:spPr bwMode="auto">
              <a:xfrm>
                <a:off x="4800600" y="3657600"/>
                <a:ext cx="914400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1200"/>
                  <a:t>before</a:t>
                </a:r>
              </a:p>
            </p:txBody>
          </p:sp>
        </p:grpSp>
        <p:sp>
          <p:nvSpPr>
            <p:cNvPr id="25646" name="Rectangle 44"/>
            <p:cNvSpPr>
              <a:spLocks noChangeArrowheads="1"/>
            </p:cNvSpPr>
            <p:nvPr/>
          </p:nvSpPr>
          <p:spPr bwMode="auto">
            <a:xfrm>
              <a:off x="533400" y="5410200"/>
              <a:ext cx="4038600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>
                  <a:solidFill>
                    <a:srgbClr val="000099"/>
                  </a:solidFill>
                </a:rPr>
                <a:t>circular array implementation</a:t>
              </a:r>
            </a:p>
          </p:txBody>
        </p:sp>
      </p:grpSp>
      <p:grpSp>
        <p:nvGrpSpPr>
          <p:cNvPr id="8" name="Group 78"/>
          <p:cNvGrpSpPr>
            <a:grpSpLocks/>
          </p:cNvGrpSpPr>
          <p:nvPr/>
        </p:nvGrpSpPr>
        <p:grpSpPr bwMode="auto">
          <a:xfrm>
            <a:off x="1430860" y="5223939"/>
            <a:ext cx="5181600" cy="762000"/>
            <a:chOff x="685800" y="4953000"/>
            <a:chExt cx="5181600" cy="762000"/>
          </a:xfrm>
        </p:grpSpPr>
        <p:sp>
          <p:nvSpPr>
            <p:cNvPr id="25635" name="Rectangle 61"/>
            <p:cNvSpPr>
              <a:spLocks noChangeArrowheads="1"/>
            </p:cNvSpPr>
            <p:nvPr/>
          </p:nvSpPr>
          <p:spPr bwMode="auto">
            <a:xfrm>
              <a:off x="1295400" y="49530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18</a:t>
              </a:r>
            </a:p>
          </p:txBody>
        </p:sp>
        <p:sp>
          <p:nvSpPr>
            <p:cNvPr id="1656894" name="Rectangle 62"/>
            <p:cNvSpPr>
              <a:spLocks noChangeArrowheads="1"/>
            </p:cNvSpPr>
            <p:nvPr/>
          </p:nvSpPr>
          <p:spPr bwMode="auto">
            <a:xfrm>
              <a:off x="1905000" y="49530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56895" name="Rectangle 63"/>
            <p:cNvSpPr>
              <a:spLocks noChangeArrowheads="1"/>
            </p:cNvSpPr>
            <p:nvPr/>
          </p:nvSpPr>
          <p:spPr bwMode="auto">
            <a:xfrm>
              <a:off x="2514600" y="49530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5638" name="Rectangle 64"/>
            <p:cNvSpPr>
              <a:spLocks noChangeArrowheads="1"/>
            </p:cNvSpPr>
            <p:nvPr/>
          </p:nvSpPr>
          <p:spPr bwMode="auto">
            <a:xfrm>
              <a:off x="3124200" y="49530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4</a:t>
              </a:r>
            </a:p>
          </p:txBody>
        </p:sp>
        <p:sp>
          <p:nvSpPr>
            <p:cNvPr id="25639" name="Rectangle 65"/>
            <p:cNvSpPr>
              <a:spLocks noChangeArrowheads="1"/>
            </p:cNvSpPr>
            <p:nvPr/>
          </p:nvSpPr>
          <p:spPr bwMode="auto">
            <a:xfrm>
              <a:off x="3733800" y="49530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8</a:t>
              </a:r>
            </a:p>
          </p:txBody>
        </p:sp>
        <p:sp>
          <p:nvSpPr>
            <p:cNvPr id="25640" name="Rectangle 66"/>
            <p:cNvSpPr>
              <a:spLocks noChangeArrowheads="1"/>
            </p:cNvSpPr>
            <p:nvPr/>
          </p:nvSpPr>
          <p:spPr bwMode="auto">
            <a:xfrm>
              <a:off x="4343400" y="49530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6</a:t>
              </a:r>
            </a:p>
          </p:txBody>
        </p:sp>
        <p:sp>
          <p:nvSpPr>
            <p:cNvPr id="25641" name="Rectangle 67"/>
            <p:cNvSpPr>
              <a:spLocks noChangeArrowheads="1"/>
            </p:cNvSpPr>
            <p:nvPr/>
          </p:nvSpPr>
          <p:spPr bwMode="auto">
            <a:xfrm>
              <a:off x="685800" y="49530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10</a:t>
              </a:r>
            </a:p>
          </p:txBody>
        </p:sp>
        <p:sp>
          <p:nvSpPr>
            <p:cNvPr id="25642" name="Rectangle 68"/>
            <p:cNvSpPr>
              <a:spLocks noChangeArrowheads="1"/>
            </p:cNvSpPr>
            <p:nvPr/>
          </p:nvSpPr>
          <p:spPr bwMode="auto">
            <a:xfrm>
              <a:off x="3048000" y="52578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front</a:t>
              </a:r>
            </a:p>
          </p:txBody>
        </p:sp>
        <p:sp>
          <p:nvSpPr>
            <p:cNvPr id="25643" name="Rectangle 69"/>
            <p:cNvSpPr>
              <a:spLocks noChangeArrowheads="1"/>
            </p:cNvSpPr>
            <p:nvPr/>
          </p:nvSpPr>
          <p:spPr bwMode="auto">
            <a:xfrm>
              <a:off x="1295400" y="52578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rear</a:t>
              </a:r>
            </a:p>
          </p:txBody>
        </p:sp>
        <p:sp>
          <p:nvSpPr>
            <p:cNvPr id="25644" name="Rectangle 75"/>
            <p:cNvSpPr>
              <a:spLocks noChangeArrowheads="1"/>
            </p:cNvSpPr>
            <p:nvPr/>
          </p:nvSpPr>
          <p:spPr bwMode="auto">
            <a:xfrm>
              <a:off x="4953000" y="5029200"/>
              <a:ext cx="9144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200"/>
                <a:t>after</a:t>
              </a:r>
            </a:p>
          </p:txBody>
        </p:sp>
      </p:grpSp>
      <p:grpSp>
        <p:nvGrpSpPr>
          <p:cNvPr id="9" name="Group 78"/>
          <p:cNvGrpSpPr>
            <a:grpSpLocks/>
          </p:cNvGrpSpPr>
          <p:nvPr/>
        </p:nvGrpSpPr>
        <p:grpSpPr bwMode="auto">
          <a:xfrm>
            <a:off x="5791410" y="1752600"/>
            <a:ext cx="3441488" cy="3657600"/>
            <a:chOff x="5791200" y="1752600"/>
            <a:chExt cx="3442140" cy="3657600"/>
          </a:xfrm>
        </p:grpSpPr>
        <p:grpSp>
          <p:nvGrpSpPr>
            <p:cNvPr id="25614" name="Group 78"/>
            <p:cNvGrpSpPr>
              <a:grpSpLocks/>
            </p:cNvGrpSpPr>
            <p:nvPr/>
          </p:nvGrpSpPr>
          <p:grpSpPr bwMode="auto">
            <a:xfrm>
              <a:off x="5791200" y="1752600"/>
              <a:ext cx="3442140" cy="3657600"/>
              <a:chOff x="5791200" y="1752600"/>
              <a:chExt cx="3442140" cy="3657600"/>
            </a:xfrm>
          </p:grpSpPr>
          <p:grpSp>
            <p:nvGrpSpPr>
              <p:cNvPr id="25616" name="Group 74"/>
              <p:cNvGrpSpPr>
                <a:grpSpLocks/>
              </p:cNvGrpSpPr>
              <p:nvPr/>
            </p:nvGrpSpPr>
            <p:grpSpPr bwMode="auto">
              <a:xfrm>
                <a:off x="5791200" y="1752600"/>
                <a:ext cx="3442140" cy="3657600"/>
                <a:chOff x="5791200" y="1752600"/>
                <a:chExt cx="3442140" cy="3657600"/>
              </a:xfrm>
            </p:grpSpPr>
            <p:sp>
              <p:nvSpPr>
                <p:cNvPr id="25618" name="Rectangle 45"/>
                <p:cNvSpPr>
                  <a:spLocks noChangeArrowheads="1"/>
                </p:cNvSpPr>
                <p:nvPr/>
              </p:nvSpPr>
              <p:spPr bwMode="auto">
                <a:xfrm>
                  <a:off x="5791200" y="4572000"/>
                  <a:ext cx="3352800" cy="8382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r>
                    <a:rPr lang="en-US">
                      <a:solidFill>
                        <a:srgbClr val="000099"/>
                      </a:solidFill>
                    </a:rPr>
                    <a:t>visualization of a queue</a:t>
                  </a:r>
                </a:p>
                <a:p>
                  <a:pPr algn="ctr"/>
                  <a:r>
                    <a:rPr lang="en-US">
                      <a:solidFill>
                        <a:srgbClr val="000099"/>
                      </a:solidFill>
                    </a:rPr>
                    <a:t>implemented as a circular array</a:t>
                  </a:r>
                </a:p>
                <a:p>
                  <a:pPr algn="ctr"/>
                  <a:r>
                    <a:rPr lang="en-US">
                      <a:solidFill>
                        <a:srgbClr val="000099"/>
                      </a:solidFill>
                    </a:rPr>
                    <a:t>after insertion of element 18</a:t>
                  </a:r>
                </a:p>
              </p:txBody>
            </p:sp>
            <p:grpSp>
              <p:nvGrpSpPr>
                <p:cNvPr id="25619" name="Group 73"/>
                <p:cNvGrpSpPr>
                  <a:grpSpLocks/>
                </p:cNvGrpSpPr>
                <p:nvPr/>
              </p:nvGrpSpPr>
              <p:grpSpPr bwMode="auto">
                <a:xfrm>
                  <a:off x="5814274" y="1752600"/>
                  <a:ext cx="3419066" cy="2514600"/>
                  <a:chOff x="5585674" y="1752600"/>
                  <a:chExt cx="3419066" cy="2514600"/>
                </a:xfrm>
              </p:grpSpPr>
              <p:grpSp>
                <p:nvGrpSpPr>
                  <p:cNvPr id="25620" name="Group 5"/>
                  <p:cNvGrpSpPr>
                    <a:grpSpLocks/>
                  </p:cNvGrpSpPr>
                  <p:nvPr/>
                </p:nvGrpSpPr>
                <p:grpSpPr bwMode="auto">
                  <a:xfrm>
                    <a:off x="5943600" y="1752600"/>
                    <a:ext cx="2590800" cy="2514600"/>
                    <a:chOff x="3552" y="960"/>
                    <a:chExt cx="1632" cy="1584"/>
                  </a:xfrm>
                </p:grpSpPr>
                <p:sp>
                  <p:nvSpPr>
                    <p:cNvPr id="25626" name="Oval 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52" y="960"/>
                      <a:ext cx="1632" cy="1584"/>
                    </a:xfrm>
                    <a:prstGeom prst="ellipse">
                      <a:avLst/>
                    </a:prstGeom>
                    <a:solidFill>
                      <a:srgbClr val="66CCFF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5627" name="Oval 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888" y="1344"/>
                      <a:ext cx="912" cy="864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5628" name="Line 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68" y="960"/>
                      <a:ext cx="0" cy="384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5629" name="Line 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560" y="2160"/>
                      <a:ext cx="192" cy="28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5630" name="Line 10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4704" y="1296"/>
                      <a:ext cx="336" cy="192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5631" name="Line 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0" y="1872"/>
                      <a:ext cx="336" cy="4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5632" name="Line 12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32" y="2160"/>
                      <a:ext cx="144" cy="28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5633" name="Line 13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600" y="1872"/>
                      <a:ext cx="288" cy="144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5634" name="Line 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696" y="1296"/>
                      <a:ext cx="288" cy="192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25621" name="Rectangle 15"/>
                  <p:cNvSpPr>
                    <a:spLocks noChangeArrowheads="1"/>
                  </p:cNvSpPr>
                  <p:nvPr/>
                </p:nvSpPr>
                <p:spPr bwMode="auto">
                  <a:xfrm>
                    <a:off x="7010400" y="3810000"/>
                    <a:ext cx="533400" cy="3810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r>
                      <a:rPr lang="en-US"/>
                      <a:t>6</a:t>
                    </a:r>
                  </a:p>
                </p:txBody>
              </p:sp>
              <p:sp>
                <p:nvSpPr>
                  <p:cNvPr id="25622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7924800" y="2590800"/>
                    <a:ext cx="533400" cy="3810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r>
                      <a:rPr lang="en-US"/>
                      <a:t>4</a:t>
                    </a:r>
                  </a:p>
                </p:txBody>
              </p:sp>
              <p:sp>
                <p:nvSpPr>
                  <p:cNvPr id="25623" name="Rectangle 22"/>
                  <p:cNvSpPr>
                    <a:spLocks noChangeArrowheads="1"/>
                  </p:cNvSpPr>
                  <p:nvPr/>
                </p:nvSpPr>
                <p:spPr bwMode="auto">
                  <a:xfrm>
                    <a:off x="5585674" y="2391983"/>
                    <a:ext cx="685800" cy="4572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r>
                      <a:rPr lang="en-US" sz="1400" dirty="0"/>
                      <a:t>rear</a:t>
                    </a:r>
                  </a:p>
                </p:txBody>
              </p:sp>
              <p:sp>
                <p:nvSpPr>
                  <p:cNvPr id="25624" name="Rectangle 33"/>
                  <p:cNvSpPr>
                    <a:spLocks noChangeArrowheads="1"/>
                  </p:cNvSpPr>
                  <p:nvPr/>
                </p:nvSpPr>
                <p:spPr bwMode="auto">
                  <a:xfrm>
                    <a:off x="8318940" y="2157250"/>
                    <a:ext cx="685800" cy="4572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r>
                      <a:rPr lang="en-US" sz="1400"/>
                      <a:t>front</a:t>
                    </a:r>
                  </a:p>
                </p:txBody>
              </p:sp>
              <p:sp>
                <p:nvSpPr>
                  <p:cNvPr id="25625" name="Rectangle 70"/>
                  <p:cNvSpPr>
                    <a:spLocks noChangeArrowheads="1"/>
                  </p:cNvSpPr>
                  <p:nvPr/>
                </p:nvSpPr>
                <p:spPr bwMode="auto">
                  <a:xfrm>
                    <a:off x="7772400" y="3429000"/>
                    <a:ext cx="533400" cy="3810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r>
                      <a:rPr lang="en-US"/>
                      <a:t>8</a:t>
                    </a:r>
                  </a:p>
                </p:txBody>
              </p:sp>
            </p:grpSp>
          </p:grpSp>
          <p:sp>
            <p:nvSpPr>
              <p:cNvPr id="25617" name="Rectangle 15"/>
              <p:cNvSpPr>
                <a:spLocks noChangeArrowheads="1"/>
              </p:cNvSpPr>
              <p:nvPr/>
            </p:nvSpPr>
            <p:spPr bwMode="auto">
              <a:xfrm>
                <a:off x="6466490" y="3492060"/>
                <a:ext cx="533400" cy="381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/>
                  <a:t>10</a:t>
                </a:r>
              </a:p>
            </p:txBody>
          </p:sp>
        </p:grpSp>
        <p:sp>
          <p:nvSpPr>
            <p:cNvPr id="25615" name="Rectangle 15"/>
            <p:cNvSpPr>
              <a:spLocks noChangeArrowheads="1"/>
            </p:cNvSpPr>
            <p:nvPr/>
          </p:nvSpPr>
          <p:spPr bwMode="auto">
            <a:xfrm>
              <a:off x="6227380" y="2688020"/>
              <a:ext cx="5334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18</a:t>
              </a:r>
            </a:p>
          </p:txBody>
        </p:sp>
      </p:grpSp>
      <p:sp>
        <p:nvSpPr>
          <p:cNvPr id="81" name="Title 1"/>
          <p:cNvSpPr txBox="1">
            <a:spLocks/>
          </p:cNvSpPr>
          <p:nvPr/>
        </p:nvSpPr>
        <p:spPr>
          <a:xfrm>
            <a:off x="1365162" y="1160156"/>
            <a:ext cx="7675809" cy="8094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3200" b="1" dirty="0" smtClean="0"/>
              <a:t>Implementation</a:t>
            </a:r>
            <a:r>
              <a:rPr lang="en-US" sz="3200" dirty="0" smtClean="0"/>
              <a:t> – </a:t>
            </a:r>
            <a:r>
              <a:rPr lang="en-US" sz="3200" dirty="0" smtClean="0">
                <a:solidFill>
                  <a:srgbClr val="006600"/>
                </a:solidFill>
              </a:rPr>
              <a:t>using “Circular Array”</a:t>
            </a:r>
            <a:endParaRPr lang="en-US" sz="32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333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6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690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noFill/>
        </p:spPr>
        <p:txBody>
          <a:bodyPr anchor="t"/>
          <a:lstStyle/>
          <a:p>
            <a:r>
              <a:rPr lang="en-US" smtClean="0"/>
              <a:t> </a:t>
            </a:r>
          </a:p>
        </p:txBody>
      </p:sp>
      <p:sp>
        <p:nvSpPr>
          <p:cNvPr id="26627" name="Rectangle 18"/>
          <p:cNvSpPr>
            <a:spLocks noChangeArrowheads="1"/>
          </p:cNvSpPr>
          <p:nvPr/>
        </p:nvSpPr>
        <p:spPr bwMode="auto">
          <a:xfrm>
            <a:off x="6248400" y="17526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28" name="Rectangle 19"/>
          <p:cNvSpPr>
            <a:spLocks noChangeArrowheads="1"/>
          </p:cNvSpPr>
          <p:nvPr/>
        </p:nvSpPr>
        <p:spPr bwMode="auto">
          <a:xfrm>
            <a:off x="5638800" y="24384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29" name="Rectangle 20"/>
          <p:cNvSpPr>
            <a:spLocks noChangeArrowheads="1"/>
          </p:cNvSpPr>
          <p:nvPr/>
        </p:nvSpPr>
        <p:spPr bwMode="auto">
          <a:xfrm>
            <a:off x="5867400" y="32004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0" name="Rectangle 21"/>
          <p:cNvSpPr>
            <a:spLocks noChangeArrowheads="1"/>
          </p:cNvSpPr>
          <p:nvPr/>
        </p:nvSpPr>
        <p:spPr bwMode="auto">
          <a:xfrm>
            <a:off x="6705600" y="35814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56903" name="Rectangle 71"/>
          <p:cNvSpPr>
            <a:spLocks noChangeArrowheads="1"/>
          </p:cNvSpPr>
          <p:nvPr/>
        </p:nvSpPr>
        <p:spPr bwMode="auto">
          <a:xfrm>
            <a:off x="2895600" y="6180662"/>
            <a:ext cx="4038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>
                <a:solidFill>
                  <a:srgbClr val="A50021"/>
                </a:solidFill>
              </a:rPr>
              <a:t>dequeue</a:t>
            </a:r>
          </a:p>
        </p:txBody>
      </p:sp>
      <p:grpSp>
        <p:nvGrpSpPr>
          <p:cNvPr id="2" name="Group 77"/>
          <p:cNvGrpSpPr>
            <a:grpSpLocks/>
          </p:cNvGrpSpPr>
          <p:nvPr/>
        </p:nvGrpSpPr>
        <p:grpSpPr bwMode="auto">
          <a:xfrm>
            <a:off x="1396998" y="1955797"/>
            <a:ext cx="5181600" cy="2133600"/>
            <a:chOff x="685800" y="1752600"/>
            <a:chExt cx="5181600" cy="2133600"/>
          </a:xfrm>
        </p:grpSpPr>
        <p:grpSp>
          <p:nvGrpSpPr>
            <p:cNvPr id="26690" name="Group 71"/>
            <p:cNvGrpSpPr>
              <a:grpSpLocks/>
            </p:cNvGrpSpPr>
            <p:nvPr/>
          </p:nvGrpSpPr>
          <p:grpSpPr bwMode="auto">
            <a:xfrm>
              <a:off x="685800" y="1752600"/>
              <a:ext cx="5181600" cy="762000"/>
              <a:chOff x="457200" y="914400"/>
              <a:chExt cx="5181600" cy="762000"/>
            </a:xfrm>
          </p:grpSpPr>
          <p:grpSp>
            <p:nvGrpSpPr>
              <p:cNvPr id="26692" name="Group 47"/>
              <p:cNvGrpSpPr>
                <a:grpSpLocks/>
              </p:cNvGrpSpPr>
              <p:nvPr/>
            </p:nvGrpSpPr>
            <p:grpSpPr bwMode="auto">
              <a:xfrm>
                <a:off x="457200" y="914400"/>
                <a:ext cx="4267200" cy="762000"/>
                <a:chOff x="288" y="576"/>
                <a:chExt cx="2688" cy="480"/>
              </a:xfrm>
            </p:grpSpPr>
            <p:sp>
              <p:nvSpPr>
                <p:cNvPr id="26694" name="Rectangle 24"/>
                <p:cNvSpPr>
                  <a:spLocks noChangeArrowheads="1"/>
                </p:cNvSpPr>
                <p:nvPr/>
              </p:nvSpPr>
              <p:spPr bwMode="auto">
                <a:xfrm>
                  <a:off x="672" y="576"/>
                  <a:ext cx="384" cy="240"/>
                </a:xfrm>
                <a:prstGeom prst="rect">
                  <a:avLst/>
                </a:prstGeom>
                <a:solidFill>
                  <a:srgbClr val="66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/>
                    <a:t>8</a:t>
                  </a:r>
                </a:p>
              </p:txBody>
            </p:sp>
            <p:sp>
              <p:nvSpPr>
                <p:cNvPr id="26695" name="Rectangle 25"/>
                <p:cNvSpPr>
                  <a:spLocks noChangeArrowheads="1"/>
                </p:cNvSpPr>
                <p:nvPr/>
              </p:nvSpPr>
              <p:spPr bwMode="auto">
                <a:xfrm>
                  <a:off x="1056" y="576"/>
                  <a:ext cx="384" cy="240"/>
                </a:xfrm>
                <a:prstGeom prst="rect">
                  <a:avLst/>
                </a:prstGeom>
                <a:solidFill>
                  <a:srgbClr val="66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/>
                    <a:t>6</a:t>
                  </a:r>
                </a:p>
              </p:txBody>
            </p:sp>
            <p:sp>
              <p:nvSpPr>
                <p:cNvPr id="26696" name="Rectangle 26"/>
                <p:cNvSpPr>
                  <a:spLocks noChangeArrowheads="1"/>
                </p:cNvSpPr>
                <p:nvPr/>
              </p:nvSpPr>
              <p:spPr bwMode="auto">
                <a:xfrm>
                  <a:off x="1440" y="576"/>
                  <a:ext cx="384" cy="240"/>
                </a:xfrm>
                <a:prstGeom prst="rect">
                  <a:avLst/>
                </a:prstGeom>
                <a:solidFill>
                  <a:srgbClr val="66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/>
                    <a:t>10</a:t>
                  </a:r>
                </a:p>
              </p:txBody>
            </p:sp>
            <p:sp>
              <p:nvSpPr>
                <p:cNvPr id="26697" name="Rectangle 27"/>
                <p:cNvSpPr>
                  <a:spLocks noChangeArrowheads="1"/>
                </p:cNvSpPr>
                <p:nvPr/>
              </p:nvSpPr>
              <p:spPr bwMode="auto">
                <a:xfrm>
                  <a:off x="1824" y="576"/>
                  <a:ext cx="384" cy="240"/>
                </a:xfrm>
                <a:prstGeom prst="rect">
                  <a:avLst/>
                </a:prstGeom>
                <a:solidFill>
                  <a:srgbClr val="66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/>
                    <a:t>18</a:t>
                  </a:r>
                </a:p>
              </p:txBody>
            </p:sp>
            <p:sp>
              <p:nvSpPr>
                <p:cNvPr id="1656860" name="Rectangle 28"/>
                <p:cNvSpPr>
                  <a:spLocks noChangeArrowheads="1"/>
                </p:cNvSpPr>
                <p:nvPr/>
              </p:nvSpPr>
              <p:spPr bwMode="auto">
                <a:xfrm>
                  <a:off x="2208" y="576"/>
                  <a:ext cx="384" cy="24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656861" name="Rectangle 29"/>
                <p:cNvSpPr>
                  <a:spLocks noChangeArrowheads="1"/>
                </p:cNvSpPr>
                <p:nvPr/>
              </p:nvSpPr>
              <p:spPr bwMode="auto">
                <a:xfrm>
                  <a:off x="2592" y="576"/>
                  <a:ext cx="384" cy="24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6700" name="Rectangle 30"/>
                <p:cNvSpPr>
                  <a:spLocks noChangeArrowheads="1"/>
                </p:cNvSpPr>
                <p:nvPr/>
              </p:nvSpPr>
              <p:spPr bwMode="auto">
                <a:xfrm>
                  <a:off x="288" y="576"/>
                  <a:ext cx="384" cy="240"/>
                </a:xfrm>
                <a:prstGeom prst="rect">
                  <a:avLst/>
                </a:prstGeom>
                <a:solidFill>
                  <a:srgbClr val="66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/>
                    <a:t>4</a:t>
                  </a:r>
                </a:p>
              </p:txBody>
            </p:sp>
            <p:sp>
              <p:nvSpPr>
                <p:cNvPr id="26701" name="Rectangle 31"/>
                <p:cNvSpPr>
                  <a:spLocks noChangeArrowheads="1"/>
                </p:cNvSpPr>
                <p:nvPr/>
              </p:nvSpPr>
              <p:spPr bwMode="auto">
                <a:xfrm>
                  <a:off x="288" y="768"/>
                  <a:ext cx="432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 sz="1400"/>
                    <a:t>front</a:t>
                  </a:r>
                </a:p>
              </p:txBody>
            </p:sp>
            <p:sp>
              <p:nvSpPr>
                <p:cNvPr id="26702" name="Rectangle 32"/>
                <p:cNvSpPr>
                  <a:spLocks noChangeArrowheads="1"/>
                </p:cNvSpPr>
                <p:nvPr/>
              </p:nvSpPr>
              <p:spPr bwMode="auto">
                <a:xfrm>
                  <a:off x="1824" y="768"/>
                  <a:ext cx="432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 sz="1400"/>
                    <a:t>rear</a:t>
                  </a:r>
                </a:p>
              </p:txBody>
            </p:sp>
          </p:grpSp>
          <p:sp>
            <p:nvSpPr>
              <p:cNvPr id="26693" name="Rectangle 72"/>
              <p:cNvSpPr>
                <a:spLocks noChangeArrowheads="1"/>
              </p:cNvSpPr>
              <p:nvPr/>
            </p:nvSpPr>
            <p:spPr bwMode="auto">
              <a:xfrm>
                <a:off x="4724400" y="990600"/>
                <a:ext cx="914400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1200"/>
                  <a:t>before</a:t>
                </a:r>
              </a:p>
            </p:txBody>
          </p:sp>
        </p:grpSp>
        <p:sp>
          <p:nvSpPr>
            <p:cNvPr id="26691" name="Rectangle 43"/>
            <p:cNvSpPr>
              <a:spLocks noChangeArrowheads="1"/>
            </p:cNvSpPr>
            <p:nvPr/>
          </p:nvSpPr>
          <p:spPr bwMode="auto">
            <a:xfrm>
              <a:off x="685800" y="3200400"/>
              <a:ext cx="4038600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>
                  <a:solidFill>
                    <a:srgbClr val="000099"/>
                  </a:solidFill>
                </a:rPr>
                <a:t>normal array implementation</a:t>
              </a:r>
            </a:p>
          </p:txBody>
        </p:sp>
      </p:grpSp>
      <p:grpSp>
        <p:nvGrpSpPr>
          <p:cNvPr id="5" name="Group 76"/>
          <p:cNvGrpSpPr>
            <a:grpSpLocks/>
          </p:cNvGrpSpPr>
          <p:nvPr/>
        </p:nvGrpSpPr>
        <p:grpSpPr bwMode="auto">
          <a:xfrm>
            <a:off x="1396998" y="2793997"/>
            <a:ext cx="5181600" cy="762000"/>
            <a:chOff x="685800" y="2590800"/>
            <a:chExt cx="5181600" cy="762000"/>
          </a:xfrm>
        </p:grpSpPr>
        <p:sp>
          <p:nvSpPr>
            <p:cNvPr id="26680" name="Rectangle 49"/>
            <p:cNvSpPr>
              <a:spLocks noChangeArrowheads="1"/>
            </p:cNvSpPr>
            <p:nvPr/>
          </p:nvSpPr>
          <p:spPr bwMode="auto">
            <a:xfrm>
              <a:off x="1295400" y="25908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6</a:t>
              </a:r>
            </a:p>
          </p:txBody>
        </p:sp>
        <p:sp>
          <p:nvSpPr>
            <p:cNvPr id="26681" name="Rectangle 50"/>
            <p:cNvSpPr>
              <a:spLocks noChangeArrowheads="1"/>
            </p:cNvSpPr>
            <p:nvPr/>
          </p:nvSpPr>
          <p:spPr bwMode="auto">
            <a:xfrm>
              <a:off x="1905000" y="25908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10</a:t>
              </a:r>
            </a:p>
          </p:txBody>
        </p:sp>
        <p:sp>
          <p:nvSpPr>
            <p:cNvPr id="26682" name="Rectangle 51"/>
            <p:cNvSpPr>
              <a:spLocks noChangeArrowheads="1"/>
            </p:cNvSpPr>
            <p:nvPr/>
          </p:nvSpPr>
          <p:spPr bwMode="auto">
            <a:xfrm>
              <a:off x="2514600" y="25908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18</a:t>
              </a:r>
            </a:p>
          </p:txBody>
        </p:sp>
        <p:sp>
          <p:nvSpPr>
            <p:cNvPr id="1656884" name="Rectangle 52"/>
            <p:cNvSpPr>
              <a:spLocks noChangeArrowheads="1"/>
            </p:cNvSpPr>
            <p:nvPr/>
          </p:nvSpPr>
          <p:spPr bwMode="auto">
            <a:xfrm>
              <a:off x="3124200" y="25908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656885" name="Rectangle 53"/>
            <p:cNvSpPr>
              <a:spLocks noChangeArrowheads="1"/>
            </p:cNvSpPr>
            <p:nvPr/>
          </p:nvSpPr>
          <p:spPr bwMode="auto">
            <a:xfrm>
              <a:off x="3733800" y="25908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56886" name="Rectangle 54"/>
            <p:cNvSpPr>
              <a:spLocks noChangeArrowheads="1"/>
            </p:cNvSpPr>
            <p:nvPr/>
          </p:nvSpPr>
          <p:spPr bwMode="auto">
            <a:xfrm>
              <a:off x="4343400" y="25908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6686" name="Rectangle 55"/>
            <p:cNvSpPr>
              <a:spLocks noChangeArrowheads="1"/>
            </p:cNvSpPr>
            <p:nvPr/>
          </p:nvSpPr>
          <p:spPr bwMode="auto">
            <a:xfrm>
              <a:off x="685800" y="25908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8</a:t>
              </a:r>
            </a:p>
          </p:txBody>
        </p:sp>
        <p:sp>
          <p:nvSpPr>
            <p:cNvPr id="26687" name="Rectangle 56"/>
            <p:cNvSpPr>
              <a:spLocks noChangeArrowheads="1"/>
            </p:cNvSpPr>
            <p:nvPr/>
          </p:nvSpPr>
          <p:spPr bwMode="auto">
            <a:xfrm>
              <a:off x="685800" y="28956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front</a:t>
              </a:r>
            </a:p>
          </p:txBody>
        </p:sp>
        <p:sp>
          <p:nvSpPr>
            <p:cNvPr id="26688" name="Rectangle 57"/>
            <p:cNvSpPr>
              <a:spLocks noChangeArrowheads="1"/>
            </p:cNvSpPr>
            <p:nvPr/>
          </p:nvSpPr>
          <p:spPr bwMode="auto">
            <a:xfrm>
              <a:off x="2514600" y="28956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rear</a:t>
              </a:r>
            </a:p>
          </p:txBody>
        </p:sp>
        <p:sp>
          <p:nvSpPr>
            <p:cNvPr id="26689" name="Rectangle 74"/>
            <p:cNvSpPr>
              <a:spLocks noChangeArrowheads="1"/>
            </p:cNvSpPr>
            <p:nvPr/>
          </p:nvSpPr>
          <p:spPr bwMode="auto">
            <a:xfrm>
              <a:off x="4953000" y="2590800"/>
              <a:ext cx="9144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200"/>
                <a:t>after</a:t>
              </a:r>
            </a:p>
          </p:txBody>
        </p:sp>
      </p:grpSp>
      <p:grpSp>
        <p:nvGrpSpPr>
          <p:cNvPr id="6" name="Group 79"/>
          <p:cNvGrpSpPr>
            <a:grpSpLocks/>
          </p:cNvGrpSpPr>
          <p:nvPr/>
        </p:nvGrpSpPr>
        <p:grpSpPr bwMode="auto">
          <a:xfrm>
            <a:off x="1244598" y="4317997"/>
            <a:ext cx="5334000" cy="1981200"/>
            <a:chOff x="533400" y="4114800"/>
            <a:chExt cx="5334000" cy="1981200"/>
          </a:xfrm>
        </p:grpSpPr>
        <p:grpSp>
          <p:nvGrpSpPr>
            <p:cNvPr id="26668" name="Group 69"/>
            <p:cNvGrpSpPr>
              <a:grpSpLocks/>
            </p:cNvGrpSpPr>
            <p:nvPr/>
          </p:nvGrpSpPr>
          <p:grpSpPr bwMode="auto">
            <a:xfrm>
              <a:off x="685800" y="4114800"/>
              <a:ext cx="5181600" cy="762000"/>
              <a:chOff x="533400" y="3581400"/>
              <a:chExt cx="5181600" cy="762000"/>
            </a:xfrm>
          </p:grpSpPr>
          <p:sp>
            <p:nvSpPr>
              <p:cNvPr id="26670" name="Rectangle 34"/>
              <p:cNvSpPr>
                <a:spLocks noChangeArrowheads="1"/>
              </p:cNvSpPr>
              <p:nvPr/>
            </p:nvSpPr>
            <p:spPr bwMode="auto">
              <a:xfrm>
                <a:off x="1143000" y="3581400"/>
                <a:ext cx="609600" cy="381000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/>
                  <a:t>18</a:t>
                </a:r>
              </a:p>
            </p:txBody>
          </p:sp>
          <p:sp>
            <p:nvSpPr>
              <p:cNvPr id="1656867" name="Rectangle 35"/>
              <p:cNvSpPr>
                <a:spLocks noChangeArrowheads="1"/>
              </p:cNvSpPr>
              <p:nvPr/>
            </p:nvSpPr>
            <p:spPr bwMode="auto">
              <a:xfrm>
                <a:off x="1752600" y="3581400"/>
                <a:ext cx="609600" cy="381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56868" name="Rectangle 36"/>
              <p:cNvSpPr>
                <a:spLocks noChangeArrowheads="1"/>
              </p:cNvSpPr>
              <p:nvPr/>
            </p:nvSpPr>
            <p:spPr bwMode="auto">
              <a:xfrm>
                <a:off x="2362200" y="3581400"/>
                <a:ext cx="609600" cy="381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6673" name="Rectangle 37"/>
              <p:cNvSpPr>
                <a:spLocks noChangeArrowheads="1"/>
              </p:cNvSpPr>
              <p:nvPr/>
            </p:nvSpPr>
            <p:spPr bwMode="auto">
              <a:xfrm>
                <a:off x="2971800" y="3581400"/>
                <a:ext cx="609600" cy="381000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/>
                  <a:t>4</a:t>
                </a:r>
              </a:p>
            </p:txBody>
          </p:sp>
          <p:sp>
            <p:nvSpPr>
              <p:cNvPr id="26674" name="Rectangle 38"/>
              <p:cNvSpPr>
                <a:spLocks noChangeArrowheads="1"/>
              </p:cNvSpPr>
              <p:nvPr/>
            </p:nvSpPr>
            <p:spPr bwMode="auto">
              <a:xfrm>
                <a:off x="3581400" y="3581400"/>
                <a:ext cx="609600" cy="381000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/>
                  <a:t>8</a:t>
                </a:r>
              </a:p>
            </p:txBody>
          </p:sp>
          <p:sp>
            <p:nvSpPr>
              <p:cNvPr id="26675" name="Rectangle 39"/>
              <p:cNvSpPr>
                <a:spLocks noChangeArrowheads="1"/>
              </p:cNvSpPr>
              <p:nvPr/>
            </p:nvSpPr>
            <p:spPr bwMode="auto">
              <a:xfrm>
                <a:off x="4191000" y="3581400"/>
                <a:ext cx="609600" cy="381000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/>
                  <a:t>6</a:t>
                </a:r>
              </a:p>
            </p:txBody>
          </p:sp>
          <p:sp>
            <p:nvSpPr>
              <p:cNvPr id="26676" name="Rectangle 40"/>
              <p:cNvSpPr>
                <a:spLocks noChangeArrowheads="1"/>
              </p:cNvSpPr>
              <p:nvPr/>
            </p:nvSpPr>
            <p:spPr bwMode="auto">
              <a:xfrm>
                <a:off x="533400" y="3581400"/>
                <a:ext cx="609600" cy="381000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/>
                  <a:t>10</a:t>
                </a:r>
              </a:p>
            </p:txBody>
          </p:sp>
          <p:sp>
            <p:nvSpPr>
              <p:cNvPr id="26677" name="Rectangle 41"/>
              <p:cNvSpPr>
                <a:spLocks noChangeArrowheads="1"/>
              </p:cNvSpPr>
              <p:nvPr/>
            </p:nvSpPr>
            <p:spPr bwMode="auto">
              <a:xfrm>
                <a:off x="2895600" y="3886200"/>
                <a:ext cx="6858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1400"/>
                  <a:t>front</a:t>
                </a:r>
              </a:p>
            </p:txBody>
          </p:sp>
          <p:sp>
            <p:nvSpPr>
              <p:cNvPr id="26678" name="Rectangle 42"/>
              <p:cNvSpPr>
                <a:spLocks noChangeArrowheads="1"/>
              </p:cNvSpPr>
              <p:nvPr/>
            </p:nvSpPr>
            <p:spPr bwMode="auto">
              <a:xfrm>
                <a:off x="1143000" y="3886200"/>
                <a:ext cx="6858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1400"/>
                  <a:t>rear</a:t>
                </a:r>
              </a:p>
            </p:txBody>
          </p:sp>
          <p:sp>
            <p:nvSpPr>
              <p:cNvPr id="26679" name="Rectangle 73"/>
              <p:cNvSpPr>
                <a:spLocks noChangeArrowheads="1"/>
              </p:cNvSpPr>
              <p:nvPr/>
            </p:nvSpPr>
            <p:spPr bwMode="auto">
              <a:xfrm>
                <a:off x="4800600" y="3657600"/>
                <a:ext cx="914400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1200"/>
                  <a:t>before</a:t>
                </a:r>
              </a:p>
            </p:txBody>
          </p:sp>
        </p:grpSp>
        <p:sp>
          <p:nvSpPr>
            <p:cNvPr id="26669" name="Rectangle 44"/>
            <p:cNvSpPr>
              <a:spLocks noChangeArrowheads="1"/>
            </p:cNvSpPr>
            <p:nvPr/>
          </p:nvSpPr>
          <p:spPr bwMode="auto">
            <a:xfrm>
              <a:off x="533400" y="5410200"/>
              <a:ext cx="4038600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>
                  <a:solidFill>
                    <a:srgbClr val="000099"/>
                  </a:solidFill>
                </a:rPr>
                <a:t>circular array implementation</a:t>
              </a:r>
            </a:p>
          </p:txBody>
        </p:sp>
      </p:grpSp>
      <p:grpSp>
        <p:nvGrpSpPr>
          <p:cNvPr id="8" name="Group 78"/>
          <p:cNvGrpSpPr>
            <a:grpSpLocks/>
          </p:cNvGrpSpPr>
          <p:nvPr/>
        </p:nvGrpSpPr>
        <p:grpSpPr bwMode="auto">
          <a:xfrm>
            <a:off x="1396998" y="5156197"/>
            <a:ext cx="5181600" cy="762000"/>
            <a:chOff x="685800" y="4953000"/>
            <a:chExt cx="5181600" cy="762000"/>
          </a:xfrm>
        </p:grpSpPr>
        <p:sp>
          <p:nvSpPr>
            <p:cNvPr id="26658" name="Rectangle 61"/>
            <p:cNvSpPr>
              <a:spLocks noChangeArrowheads="1"/>
            </p:cNvSpPr>
            <p:nvPr/>
          </p:nvSpPr>
          <p:spPr bwMode="auto">
            <a:xfrm>
              <a:off x="1295400" y="49530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18</a:t>
              </a:r>
            </a:p>
          </p:txBody>
        </p:sp>
        <p:sp>
          <p:nvSpPr>
            <p:cNvPr id="1656894" name="Rectangle 62"/>
            <p:cNvSpPr>
              <a:spLocks noChangeArrowheads="1"/>
            </p:cNvSpPr>
            <p:nvPr/>
          </p:nvSpPr>
          <p:spPr bwMode="auto">
            <a:xfrm>
              <a:off x="1905000" y="49530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56895" name="Rectangle 63"/>
            <p:cNvSpPr>
              <a:spLocks noChangeArrowheads="1"/>
            </p:cNvSpPr>
            <p:nvPr/>
          </p:nvSpPr>
          <p:spPr bwMode="auto">
            <a:xfrm>
              <a:off x="2514600" y="49530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656896" name="Rectangle 64"/>
            <p:cNvSpPr>
              <a:spLocks noChangeArrowheads="1"/>
            </p:cNvSpPr>
            <p:nvPr/>
          </p:nvSpPr>
          <p:spPr bwMode="auto">
            <a:xfrm>
              <a:off x="3124200" y="49530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6662" name="Rectangle 65"/>
            <p:cNvSpPr>
              <a:spLocks noChangeArrowheads="1"/>
            </p:cNvSpPr>
            <p:nvPr/>
          </p:nvSpPr>
          <p:spPr bwMode="auto">
            <a:xfrm>
              <a:off x="3733800" y="49530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8</a:t>
              </a:r>
            </a:p>
          </p:txBody>
        </p:sp>
        <p:sp>
          <p:nvSpPr>
            <p:cNvPr id="26663" name="Rectangle 66"/>
            <p:cNvSpPr>
              <a:spLocks noChangeArrowheads="1"/>
            </p:cNvSpPr>
            <p:nvPr/>
          </p:nvSpPr>
          <p:spPr bwMode="auto">
            <a:xfrm>
              <a:off x="4343400" y="49530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6</a:t>
              </a:r>
            </a:p>
          </p:txBody>
        </p:sp>
        <p:sp>
          <p:nvSpPr>
            <p:cNvPr id="26664" name="Rectangle 67"/>
            <p:cNvSpPr>
              <a:spLocks noChangeArrowheads="1"/>
            </p:cNvSpPr>
            <p:nvPr/>
          </p:nvSpPr>
          <p:spPr bwMode="auto">
            <a:xfrm>
              <a:off x="685800" y="49530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10</a:t>
              </a:r>
            </a:p>
          </p:txBody>
        </p:sp>
        <p:sp>
          <p:nvSpPr>
            <p:cNvPr id="26665" name="Rectangle 68"/>
            <p:cNvSpPr>
              <a:spLocks noChangeArrowheads="1"/>
            </p:cNvSpPr>
            <p:nvPr/>
          </p:nvSpPr>
          <p:spPr bwMode="auto">
            <a:xfrm>
              <a:off x="3657600" y="52578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front</a:t>
              </a:r>
            </a:p>
          </p:txBody>
        </p:sp>
        <p:sp>
          <p:nvSpPr>
            <p:cNvPr id="26666" name="Rectangle 69"/>
            <p:cNvSpPr>
              <a:spLocks noChangeArrowheads="1"/>
            </p:cNvSpPr>
            <p:nvPr/>
          </p:nvSpPr>
          <p:spPr bwMode="auto">
            <a:xfrm>
              <a:off x="1295400" y="52578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rear</a:t>
              </a:r>
            </a:p>
          </p:txBody>
        </p:sp>
        <p:sp>
          <p:nvSpPr>
            <p:cNvPr id="26667" name="Rectangle 75"/>
            <p:cNvSpPr>
              <a:spLocks noChangeArrowheads="1"/>
            </p:cNvSpPr>
            <p:nvPr/>
          </p:nvSpPr>
          <p:spPr bwMode="auto">
            <a:xfrm>
              <a:off x="4953000" y="5029200"/>
              <a:ext cx="9144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200"/>
                <a:t>after</a:t>
              </a:r>
            </a:p>
          </p:txBody>
        </p:sp>
      </p:grpSp>
      <p:grpSp>
        <p:nvGrpSpPr>
          <p:cNvPr id="9" name="Group 78"/>
          <p:cNvGrpSpPr>
            <a:grpSpLocks/>
          </p:cNvGrpSpPr>
          <p:nvPr/>
        </p:nvGrpSpPr>
        <p:grpSpPr bwMode="auto">
          <a:xfrm>
            <a:off x="5791418" y="1752600"/>
            <a:ext cx="3352583" cy="3657600"/>
            <a:chOff x="5791200" y="1752600"/>
            <a:chExt cx="3352800" cy="3657600"/>
          </a:xfrm>
        </p:grpSpPr>
        <p:grpSp>
          <p:nvGrpSpPr>
            <p:cNvPr id="26638" name="Group 78"/>
            <p:cNvGrpSpPr>
              <a:grpSpLocks/>
            </p:cNvGrpSpPr>
            <p:nvPr/>
          </p:nvGrpSpPr>
          <p:grpSpPr bwMode="auto">
            <a:xfrm>
              <a:off x="5791200" y="1752600"/>
              <a:ext cx="3352800" cy="3657600"/>
              <a:chOff x="5791200" y="1752600"/>
              <a:chExt cx="3352800" cy="3657600"/>
            </a:xfrm>
          </p:grpSpPr>
          <p:grpSp>
            <p:nvGrpSpPr>
              <p:cNvPr id="26640" name="Group 74"/>
              <p:cNvGrpSpPr>
                <a:grpSpLocks/>
              </p:cNvGrpSpPr>
              <p:nvPr/>
            </p:nvGrpSpPr>
            <p:grpSpPr bwMode="auto">
              <a:xfrm>
                <a:off x="5791200" y="1752600"/>
                <a:ext cx="3352800" cy="3657600"/>
                <a:chOff x="5791200" y="1752600"/>
                <a:chExt cx="3352800" cy="3657600"/>
              </a:xfrm>
            </p:grpSpPr>
            <p:sp>
              <p:nvSpPr>
                <p:cNvPr id="26642" name="Rectangle 45"/>
                <p:cNvSpPr>
                  <a:spLocks noChangeArrowheads="1"/>
                </p:cNvSpPr>
                <p:nvPr/>
              </p:nvSpPr>
              <p:spPr bwMode="auto">
                <a:xfrm>
                  <a:off x="5791200" y="4572000"/>
                  <a:ext cx="3352800" cy="8382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r>
                    <a:rPr lang="en-US">
                      <a:solidFill>
                        <a:srgbClr val="000099"/>
                      </a:solidFill>
                    </a:rPr>
                    <a:t>visualization of a queue</a:t>
                  </a:r>
                </a:p>
                <a:p>
                  <a:pPr algn="ctr"/>
                  <a:r>
                    <a:rPr lang="en-US">
                      <a:solidFill>
                        <a:srgbClr val="000099"/>
                      </a:solidFill>
                    </a:rPr>
                    <a:t>implemented as a circular array</a:t>
                  </a:r>
                </a:p>
                <a:p>
                  <a:pPr algn="ctr"/>
                  <a:r>
                    <a:rPr lang="en-US">
                      <a:solidFill>
                        <a:srgbClr val="000099"/>
                      </a:solidFill>
                    </a:rPr>
                    <a:t>after dequeue operation</a:t>
                  </a:r>
                </a:p>
              </p:txBody>
            </p:sp>
            <p:grpSp>
              <p:nvGrpSpPr>
                <p:cNvPr id="26643" name="Group 73"/>
                <p:cNvGrpSpPr>
                  <a:grpSpLocks/>
                </p:cNvGrpSpPr>
                <p:nvPr/>
              </p:nvGrpSpPr>
              <p:grpSpPr bwMode="auto">
                <a:xfrm>
                  <a:off x="5831200" y="1752600"/>
                  <a:ext cx="3312800" cy="2514600"/>
                  <a:chOff x="5602600" y="1752600"/>
                  <a:chExt cx="3312800" cy="2514600"/>
                </a:xfrm>
              </p:grpSpPr>
              <p:grpSp>
                <p:nvGrpSpPr>
                  <p:cNvPr id="26644" name="Group 5"/>
                  <p:cNvGrpSpPr>
                    <a:grpSpLocks/>
                  </p:cNvGrpSpPr>
                  <p:nvPr/>
                </p:nvGrpSpPr>
                <p:grpSpPr bwMode="auto">
                  <a:xfrm>
                    <a:off x="5943600" y="1752600"/>
                    <a:ext cx="2590800" cy="2514600"/>
                    <a:chOff x="3552" y="960"/>
                    <a:chExt cx="1632" cy="1584"/>
                  </a:xfrm>
                </p:grpSpPr>
                <p:sp>
                  <p:nvSpPr>
                    <p:cNvPr id="26649" name="Oval 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52" y="960"/>
                      <a:ext cx="1632" cy="1584"/>
                    </a:xfrm>
                    <a:prstGeom prst="ellipse">
                      <a:avLst/>
                    </a:prstGeom>
                    <a:solidFill>
                      <a:srgbClr val="66CCFF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650" name="Oval 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888" y="1344"/>
                      <a:ext cx="912" cy="864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651" name="Line 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68" y="960"/>
                      <a:ext cx="0" cy="384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652" name="Line 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560" y="2160"/>
                      <a:ext cx="192" cy="28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653" name="Line 10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4704" y="1296"/>
                      <a:ext cx="336" cy="192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654" name="Line 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0" y="1872"/>
                      <a:ext cx="336" cy="4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655" name="Line 12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32" y="2160"/>
                      <a:ext cx="144" cy="28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656" name="Line 13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600" y="1872"/>
                      <a:ext cx="288" cy="144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657" name="Line 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696" y="1296"/>
                      <a:ext cx="288" cy="192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26645" name="Rectangle 15"/>
                  <p:cNvSpPr>
                    <a:spLocks noChangeArrowheads="1"/>
                  </p:cNvSpPr>
                  <p:nvPr/>
                </p:nvSpPr>
                <p:spPr bwMode="auto">
                  <a:xfrm>
                    <a:off x="7010400" y="3810000"/>
                    <a:ext cx="533400" cy="3810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r>
                      <a:rPr lang="en-US"/>
                      <a:t>6</a:t>
                    </a:r>
                  </a:p>
                </p:txBody>
              </p:sp>
              <p:sp>
                <p:nvSpPr>
                  <p:cNvPr id="26646" name="Rectangle 22"/>
                  <p:cNvSpPr>
                    <a:spLocks noChangeArrowheads="1"/>
                  </p:cNvSpPr>
                  <p:nvPr/>
                </p:nvSpPr>
                <p:spPr bwMode="auto">
                  <a:xfrm>
                    <a:off x="5602600" y="2341181"/>
                    <a:ext cx="685800" cy="4572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r>
                      <a:rPr lang="en-US" sz="1400" dirty="0"/>
                      <a:t>rear</a:t>
                    </a:r>
                  </a:p>
                </p:txBody>
              </p:sp>
              <p:sp>
                <p:nvSpPr>
                  <p:cNvPr id="26647" name="Rectangle 33"/>
                  <p:cNvSpPr>
                    <a:spLocks noChangeArrowheads="1"/>
                  </p:cNvSpPr>
                  <p:nvPr/>
                </p:nvSpPr>
                <p:spPr bwMode="auto">
                  <a:xfrm>
                    <a:off x="8229600" y="3581400"/>
                    <a:ext cx="685800" cy="4572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r>
                      <a:rPr lang="en-US" sz="1400"/>
                      <a:t>front</a:t>
                    </a:r>
                  </a:p>
                </p:txBody>
              </p:sp>
              <p:sp>
                <p:nvSpPr>
                  <p:cNvPr id="26648" name="Rectangle 70"/>
                  <p:cNvSpPr>
                    <a:spLocks noChangeArrowheads="1"/>
                  </p:cNvSpPr>
                  <p:nvPr/>
                </p:nvSpPr>
                <p:spPr bwMode="auto">
                  <a:xfrm>
                    <a:off x="7772400" y="3429000"/>
                    <a:ext cx="533400" cy="3810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r>
                      <a:rPr lang="en-US"/>
                      <a:t>8</a:t>
                    </a:r>
                  </a:p>
                </p:txBody>
              </p:sp>
            </p:grpSp>
          </p:grpSp>
          <p:sp>
            <p:nvSpPr>
              <p:cNvPr id="26641" name="Rectangle 15"/>
              <p:cNvSpPr>
                <a:spLocks noChangeArrowheads="1"/>
              </p:cNvSpPr>
              <p:nvPr/>
            </p:nvSpPr>
            <p:spPr bwMode="auto">
              <a:xfrm>
                <a:off x="6466490" y="3492060"/>
                <a:ext cx="533400" cy="381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/>
                  <a:t>10</a:t>
                </a:r>
              </a:p>
            </p:txBody>
          </p:sp>
        </p:grpSp>
        <p:sp>
          <p:nvSpPr>
            <p:cNvPr id="26639" name="Rectangle 15"/>
            <p:cNvSpPr>
              <a:spLocks noChangeArrowheads="1"/>
            </p:cNvSpPr>
            <p:nvPr/>
          </p:nvSpPr>
          <p:spPr bwMode="auto">
            <a:xfrm>
              <a:off x="6227380" y="2688020"/>
              <a:ext cx="5334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18</a:t>
              </a:r>
            </a:p>
          </p:txBody>
        </p:sp>
      </p:grpSp>
      <p:sp>
        <p:nvSpPr>
          <p:cNvPr id="79" name="Title 1"/>
          <p:cNvSpPr txBox="1">
            <a:spLocks/>
          </p:cNvSpPr>
          <p:nvPr/>
        </p:nvSpPr>
        <p:spPr>
          <a:xfrm>
            <a:off x="1365162" y="1160156"/>
            <a:ext cx="7675809" cy="8094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3200" b="1" dirty="0" smtClean="0"/>
              <a:t>Implementation</a:t>
            </a:r>
            <a:r>
              <a:rPr lang="en-US" sz="3200" dirty="0" smtClean="0"/>
              <a:t> – </a:t>
            </a:r>
            <a:r>
              <a:rPr lang="en-US" sz="3200" dirty="0" smtClean="0">
                <a:solidFill>
                  <a:srgbClr val="006600"/>
                </a:solidFill>
              </a:rPr>
              <a:t>using “Circular Array”</a:t>
            </a:r>
            <a:endParaRPr lang="en-US" sz="32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828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6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690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noFill/>
        </p:spPr>
        <p:txBody>
          <a:bodyPr anchor="t"/>
          <a:lstStyle/>
          <a:p>
            <a:r>
              <a:rPr lang="en-US" smtClean="0"/>
              <a:t> </a:t>
            </a:r>
          </a:p>
        </p:txBody>
      </p:sp>
      <p:sp>
        <p:nvSpPr>
          <p:cNvPr id="27651" name="Rectangle 18"/>
          <p:cNvSpPr>
            <a:spLocks noChangeArrowheads="1"/>
          </p:cNvSpPr>
          <p:nvPr/>
        </p:nvSpPr>
        <p:spPr bwMode="auto">
          <a:xfrm>
            <a:off x="6248400" y="17526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52" name="Rectangle 19"/>
          <p:cNvSpPr>
            <a:spLocks noChangeArrowheads="1"/>
          </p:cNvSpPr>
          <p:nvPr/>
        </p:nvSpPr>
        <p:spPr bwMode="auto">
          <a:xfrm>
            <a:off x="5638800" y="24384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53" name="Rectangle 20"/>
          <p:cNvSpPr>
            <a:spLocks noChangeArrowheads="1"/>
          </p:cNvSpPr>
          <p:nvPr/>
        </p:nvSpPr>
        <p:spPr bwMode="auto">
          <a:xfrm>
            <a:off x="5867400" y="32004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54" name="Rectangle 21"/>
          <p:cNvSpPr>
            <a:spLocks noChangeArrowheads="1"/>
          </p:cNvSpPr>
          <p:nvPr/>
        </p:nvSpPr>
        <p:spPr bwMode="auto">
          <a:xfrm>
            <a:off x="6705600" y="35814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56903" name="Rectangle 71"/>
          <p:cNvSpPr>
            <a:spLocks noChangeArrowheads="1"/>
          </p:cNvSpPr>
          <p:nvPr/>
        </p:nvSpPr>
        <p:spPr bwMode="auto">
          <a:xfrm>
            <a:off x="2895600" y="6180666"/>
            <a:ext cx="4038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 dirty="0" err="1">
                <a:solidFill>
                  <a:srgbClr val="A50021"/>
                </a:solidFill>
              </a:rPr>
              <a:t>dequeue</a:t>
            </a:r>
            <a:endParaRPr lang="en-US" sz="2400" b="1" dirty="0">
              <a:solidFill>
                <a:srgbClr val="A50021"/>
              </a:solidFill>
            </a:endParaRPr>
          </a:p>
        </p:txBody>
      </p:sp>
      <p:grpSp>
        <p:nvGrpSpPr>
          <p:cNvPr id="2" name="Group 77"/>
          <p:cNvGrpSpPr>
            <a:grpSpLocks/>
          </p:cNvGrpSpPr>
          <p:nvPr/>
        </p:nvGrpSpPr>
        <p:grpSpPr bwMode="auto">
          <a:xfrm>
            <a:off x="1413923" y="2057394"/>
            <a:ext cx="5181600" cy="2133600"/>
            <a:chOff x="685800" y="1752600"/>
            <a:chExt cx="5181600" cy="2133600"/>
          </a:xfrm>
        </p:grpSpPr>
        <p:grpSp>
          <p:nvGrpSpPr>
            <p:cNvPr id="27713" name="Group 71"/>
            <p:cNvGrpSpPr>
              <a:grpSpLocks/>
            </p:cNvGrpSpPr>
            <p:nvPr/>
          </p:nvGrpSpPr>
          <p:grpSpPr bwMode="auto">
            <a:xfrm>
              <a:off x="685800" y="1752600"/>
              <a:ext cx="5181600" cy="762000"/>
              <a:chOff x="457200" y="914400"/>
              <a:chExt cx="5181600" cy="762000"/>
            </a:xfrm>
          </p:grpSpPr>
          <p:grpSp>
            <p:nvGrpSpPr>
              <p:cNvPr id="27715" name="Group 47"/>
              <p:cNvGrpSpPr>
                <a:grpSpLocks/>
              </p:cNvGrpSpPr>
              <p:nvPr/>
            </p:nvGrpSpPr>
            <p:grpSpPr bwMode="auto">
              <a:xfrm>
                <a:off x="457200" y="914400"/>
                <a:ext cx="4267200" cy="762000"/>
                <a:chOff x="288" y="576"/>
                <a:chExt cx="2688" cy="480"/>
              </a:xfrm>
            </p:grpSpPr>
            <p:sp>
              <p:nvSpPr>
                <p:cNvPr id="27717" name="Rectangle 24"/>
                <p:cNvSpPr>
                  <a:spLocks noChangeArrowheads="1"/>
                </p:cNvSpPr>
                <p:nvPr/>
              </p:nvSpPr>
              <p:spPr bwMode="auto">
                <a:xfrm>
                  <a:off x="672" y="576"/>
                  <a:ext cx="384" cy="240"/>
                </a:xfrm>
                <a:prstGeom prst="rect">
                  <a:avLst/>
                </a:prstGeom>
                <a:solidFill>
                  <a:srgbClr val="66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/>
                    <a:t>6</a:t>
                  </a:r>
                </a:p>
              </p:txBody>
            </p:sp>
            <p:sp>
              <p:nvSpPr>
                <p:cNvPr id="27718" name="Rectangle 25"/>
                <p:cNvSpPr>
                  <a:spLocks noChangeArrowheads="1"/>
                </p:cNvSpPr>
                <p:nvPr/>
              </p:nvSpPr>
              <p:spPr bwMode="auto">
                <a:xfrm>
                  <a:off x="1056" y="576"/>
                  <a:ext cx="384" cy="240"/>
                </a:xfrm>
                <a:prstGeom prst="rect">
                  <a:avLst/>
                </a:prstGeom>
                <a:solidFill>
                  <a:srgbClr val="66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 dirty="0"/>
                    <a:t>10</a:t>
                  </a:r>
                </a:p>
              </p:txBody>
            </p:sp>
            <p:sp>
              <p:nvSpPr>
                <p:cNvPr id="27719" name="Rectangle 26"/>
                <p:cNvSpPr>
                  <a:spLocks noChangeArrowheads="1"/>
                </p:cNvSpPr>
                <p:nvPr/>
              </p:nvSpPr>
              <p:spPr bwMode="auto">
                <a:xfrm>
                  <a:off x="1440" y="576"/>
                  <a:ext cx="384" cy="240"/>
                </a:xfrm>
                <a:prstGeom prst="rect">
                  <a:avLst/>
                </a:prstGeom>
                <a:solidFill>
                  <a:srgbClr val="66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/>
                    <a:t>18</a:t>
                  </a:r>
                </a:p>
              </p:txBody>
            </p:sp>
            <p:sp>
              <p:nvSpPr>
                <p:cNvPr id="1656859" name="Rectangle 27"/>
                <p:cNvSpPr>
                  <a:spLocks noChangeArrowheads="1"/>
                </p:cNvSpPr>
                <p:nvPr/>
              </p:nvSpPr>
              <p:spPr bwMode="auto">
                <a:xfrm>
                  <a:off x="1824" y="576"/>
                  <a:ext cx="384" cy="24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1656860" name="Rectangle 28"/>
                <p:cNvSpPr>
                  <a:spLocks noChangeArrowheads="1"/>
                </p:cNvSpPr>
                <p:nvPr/>
              </p:nvSpPr>
              <p:spPr bwMode="auto">
                <a:xfrm>
                  <a:off x="2208" y="576"/>
                  <a:ext cx="384" cy="24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656861" name="Rectangle 29"/>
                <p:cNvSpPr>
                  <a:spLocks noChangeArrowheads="1"/>
                </p:cNvSpPr>
                <p:nvPr/>
              </p:nvSpPr>
              <p:spPr bwMode="auto">
                <a:xfrm>
                  <a:off x="2592" y="576"/>
                  <a:ext cx="384" cy="24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7723" name="Rectangle 30"/>
                <p:cNvSpPr>
                  <a:spLocks noChangeArrowheads="1"/>
                </p:cNvSpPr>
                <p:nvPr/>
              </p:nvSpPr>
              <p:spPr bwMode="auto">
                <a:xfrm>
                  <a:off x="288" y="576"/>
                  <a:ext cx="384" cy="240"/>
                </a:xfrm>
                <a:prstGeom prst="rect">
                  <a:avLst/>
                </a:prstGeom>
                <a:solidFill>
                  <a:srgbClr val="66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/>
                    <a:t>8</a:t>
                  </a:r>
                </a:p>
              </p:txBody>
            </p:sp>
            <p:sp>
              <p:nvSpPr>
                <p:cNvPr id="27724" name="Rectangle 31"/>
                <p:cNvSpPr>
                  <a:spLocks noChangeArrowheads="1"/>
                </p:cNvSpPr>
                <p:nvPr/>
              </p:nvSpPr>
              <p:spPr bwMode="auto">
                <a:xfrm>
                  <a:off x="288" y="768"/>
                  <a:ext cx="432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 sz="1400"/>
                    <a:t>front</a:t>
                  </a:r>
                </a:p>
              </p:txBody>
            </p:sp>
            <p:sp>
              <p:nvSpPr>
                <p:cNvPr id="27725" name="Rectangle 32"/>
                <p:cNvSpPr>
                  <a:spLocks noChangeArrowheads="1"/>
                </p:cNvSpPr>
                <p:nvPr/>
              </p:nvSpPr>
              <p:spPr bwMode="auto">
                <a:xfrm>
                  <a:off x="1440" y="768"/>
                  <a:ext cx="432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 sz="1400"/>
                    <a:t>rear</a:t>
                  </a:r>
                </a:p>
              </p:txBody>
            </p:sp>
          </p:grpSp>
          <p:sp>
            <p:nvSpPr>
              <p:cNvPr id="27716" name="Rectangle 72"/>
              <p:cNvSpPr>
                <a:spLocks noChangeArrowheads="1"/>
              </p:cNvSpPr>
              <p:nvPr/>
            </p:nvSpPr>
            <p:spPr bwMode="auto">
              <a:xfrm>
                <a:off x="4724400" y="990600"/>
                <a:ext cx="914400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1200"/>
                  <a:t>before</a:t>
                </a:r>
              </a:p>
            </p:txBody>
          </p:sp>
        </p:grpSp>
        <p:sp>
          <p:nvSpPr>
            <p:cNvPr id="27714" name="Rectangle 43"/>
            <p:cNvSpPr>
              <a:spLocks noChangeArrowheads="1"/>
            </p:cNvSpPr>
            <p:nvPr/>
          </p:nvSpPr>
          <p:spPr bwMode="auto">
            <a:xfrm>
              <a:off x="685800" y="3200400"/>
              <a:ext cx="4038600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>
                  <a:solidFill>
                    <a:srgbClr val="000099"/>
                  </a:solidFill>
                </a:rPr>
                <a:t>normal array implementation</a:t>
              </a:r>
            </a:p>
          </p:txBody>
        </p:sp>
      </p:grpSp>
      <p:grpSp>
        <p:nvGrpSpPr>
          <p:cNvPr id="5" name="Group 76"/>
          <p:cNvGrpSpPr>
            <a:grpSpLocks/>
          </p:cNvGrpSpPr>
          <p:nvPr/>
        </p:nvGrpSpPr>
        <p:grpSpPr bwMode="auto">
          <a:xfrm>
            <a:off x="1413923" y="2895594"/>
            <a:ext cx="5181600" cy="762000"/>
            <a:chOff x="685800" y="2590800"/>
            <a:chExt cx="5181600" cy="762000"/>
          </a:xfrm>
        </p:grpSpPr>
        <p:sp>
          <p:nvSpPr>
            <p:cNvPr id="27703" name="Rectangle 49"/>
            <p:cNvSpPr>
              <a:spLocks noChangeArrowheads="1"/>
            </p:cNvSpPr>
            <p:nvPr/>
          </p:nvSpPr>
          <p:spPr bwMode="auto">
            <a:xfrm>
              <a:off x="1295400" y="25908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10</a:t>
              </a:r>
            </a:p>
          </p:txBody>
        </p:sp>
        <p:sp>
          <p:nvSpPr>
            <p:cNvPr id="27704" name="Rectangle 50"/>
            <p:cNvSpPr>
              <a:spLocks noChangeArrowheads="1"/>
            </p:cNvSpPr>
            <p:nvPr/>
          </p:nvSpPr>
          <p:spPr bwMode="auto">
            <a:xfrm>
              <a:off x="1905000" y="25908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18</a:t>
              </a:r>
            </a:p>
          </p:txBody>
        </p:sp>
        <p:sp>
          <p:nvSpPr>
            <p:cNvPr id="1656883" name="Rectangle 51"/>
            <p:cNvSpPr>
              <a:spLocks noChangeArrowheads="1"/>
            </p:cNvSpPr>
            <p:nvPr/>
          </p:nvSpPr>
          <p:spPr bwMode="auto">
            <a:xfrm>
              <a:off x="2514600" y="25908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656884" name="Rectangle 52"/>
            <p:cNvSpPr>
              <a:spLocks noChangeArrowheads="1"/>
            </p:cNvSpPr>
            <p:nvPr/>
          </p:nvSpPr>
          <p:spPr bwMode="auto">
            <a:xfrm>
              <a:off x="3124200" y="25908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656885" name="Rectangle 53"/>
            <p:cNvSpPr>
              <a:spLocks noChangeArrowheads="1"/>
            </p:cNvSpPr>
            <p:nvPr/>
          </p:nvSpPr>
          <p:spPr bwMode="auto">
            <a:xfrm>
              <a:off x="3733800" y="25908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56886" name="Rectangle 54"/>
            <p:cNvSpPr>
              <a:spLocks noChangeArrowheads="1"/>
            </p:cNvSpPr>
            <p:nvPr/>
          </p:nvSpPr>
          <p:spPr bwMode="auto">
            <a:xfrm>
              <a:off x="4343400" y="25908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7709" name="Rectangle 55"/>
            <p:cNvSpPr>
              <a:spLocks noChangeArrowheads="1"/>
            </p:cNvSpPr>
            <p:nvPr/>
          </p:nvSpPr>
          <p:spPr bwMode="auto">
            <a:xfrm>
              <a:off x="685800" y="25908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6</a:t>
              </a:r>
            </a:p>
          </p:txBody>
        </p:sp>
        <p:sp>
          <p:nvSpPr>
            <p:cNvPr id="27710" name="Rectangle 56"/>
            <p:cNvSpPr>
              <a:spLocks noChangeArrowheads="1"/>
            </p:cNvSpPr>
            <p:nvPr/>
          </p:nvSpPr>
          <p:spPr bwMode="auto">
            <a:xfrm>
              <a:off x="685800" y="28956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front</a:t>
              </a:r>
            </a:p>
          </p:txBody>
        </p:sp>
        <p:sp>
          <p:nvSpPr>
            <p:cNvPr id="27711" name="Rectangle 57"/>
            <p:cNvSpPr>
              <a:spLocks noChangeArrowheads="1"/>
            </p:cNvSpPr>
            <p:nvPr/>
          </p:nvSpPr>
          <p:spPr bwMode="auto">
            <a:xfrm>
              <a:off x="1905000" y="28956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rear</a:t>
              </a:r>
            </a:p>
          </p:txBody>
        </p:sp>
        <p:sp>
          <p:nvSpPr>
            <p:cNvPr id="27712" name="Rectangle 74"/>
            <p:cNvSpPr>
              <a:spLocks noChangeArrowheads="1"/>
            </p:cNvSpPr>
            <p:nvPr/>
          </p:nvSpPr>
          <p:spPr bwMode="auto">
            <a:xfrm>
              <a:off x="4953000" y="2590800"/>
              <a:ext cx="9144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200" dirty="0"/>
                <a:t>after</a:t>
              </a:r>
            </a:p>
          </p:txBody>
        </p:sp>
      </p:grpSp>
      <p:grpSp>
        <p:nvGrpSpPr>
          <p:cNvPr id="6" name="Group 79"/>
          <p:cNvGrpSpPr>
            <a:grpSpLocks/>
          </p:cNvGrpSpPr>
          <p:nvPr/>
        </p:nvGrpSpPr>
        <p:grpSpPr bwMode="auto">
          <a:xfrm>
            <a:off x="1261523" y="4419594"/>
            <a:ext cx="5334000" cy="1981200"/>
            <a:chOff x="533400" y="4114800"/>
            <a:chExt cx="5334000" cy="1981200"/>
          </a:xfrm>
        </p:grpSpPr>
        <p:grpSp>
          <p:nvGrpSpPr>
            <p:cNvPr id="27691" name="Group 69"/>
            <p:cNvGrpSpPr>
              <a:grpSpLocks/>
            </p:cNvGrpSpPr>
            <p:nvPr/>
          </p:nvGrpSpPr>
          <p:grpSpPr bwMode="auto">
            <a:xfrm>
              <a:off x="685800" y="4114800"/>
              <a:ext cx="5181600" cy="762000"/>
              <a:chOff x="533400" y="3581400"/>
              <a:chExt cx="5181600" cy="762000"/>
            </a:xfrm>
          </p:grpSpPr>
          <p:sp>
            <p:nvSpPr>
              <p:cNvPr id="27693" name="Rectangle 34"/>
              <p:cNvSpPr>
                <a:spLocks noChangeArrowheads="1"/>
              </p:cNvSpPr>
              <p:nvPr/>
            </p:nvSpPr>
            <p:spPr bwMode="auto">
              <a:xfrm>
                <a:off x="1143000" y="3581400"/>
                <a:ext cx="609600" cy="381000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/>
                  <a:t>18</a:t>
                </a:r>
              </a:p>
            </p:txBody>
          </p:sp>
          <p:sp>
            <p:nvSpPr>
              <p:cNvPr id="1656867" name="Rectangle 35"/>
              <p:cNvSpPr>
                <a:spLocks noChangeArrowheads="1"/>
              </p:cNvSpPr>
              <p:nvPr/>
            </p:nvSpPr>
            <p:spPr bwMode="auto">
              <a:xfrm>
                <a:off x="1752600" y="3581400"/>
                <a:ext cx="609600" cy="381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56868" name="Rectangle 36"/>
              <p:cNvSpPr>
                <a:spLocks noChangeArrowheads="1"/>
              </p:cNvSpPr>
              <p:nvPr/>
            </p:nvSpPr>
            <p:spPr bwMode="auto">
              <a:xfrm>
                <a:off x="2362200" y="3581400"/>
                <a:ext cx="609600" cy="381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656869" name="Rectangle 37"/>
              <p:cNvSpPr>
                <a:spLocks noChangeArrowheads="1"/>
              </p:cNvSpPr>
              <p:nvPr/>
            </p:nvSpPr>
            <p:spPr bwMode="auto">
              <a:xfrm>
                <a:off x="2971800" y="3581400"/>
                <a:ext cx="609600" cy="381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7697" name="Rectangle 38"/>
              <p:cNvSpPr>
                <a:spLocks noChangeArrowheads="1"/>
              </p:cNvSpPr>
              <p:nvPr/>
            </p:nvSpPr>
            <p:spPr bwMode="auto">
              <a:xfrm>
                <a:off x="3581400" y="3581400"/>
                <a:ext cx="609600" cy="381000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/>
                  <a:t>8</a:t>
                </a:r>
              </a:p>
            </p:txBody>
          </p:sp>
          <p:sp>
            <p:nvSpPr>
              <p:cNvPr id="27698" name="Rectangle 39"/>
              <p:cNvSpPr>
                <a:spLocks noChangeArrowheads="1"/>
              </p:cNvSpPr>
              <p:nvPr/>
            </p:nvSpPr>
            <p:spPr bwMode="auto">
              <a:xfrm>
                <a:off x="4191000" y="3581400"/>
                <a:ext cx="609600" cy="381000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/>
                  <a:t>6</a:t>
                </a:r>
              </a:p>
            </p:txBody>
          </p:sp>
          <p:sp>
            <p:nvSpPr>
              <p:cNvPr id="27699" name="Rectangle 40"/>
              <p:cNvSpPr>
                <a:spLocks noChangeArrowheads="1"/>
              </p:cNvSpPr>
              <p:nvPr/>
            </p:nvSpPr>
            <p:spPr bwMode="auto">
              <a:xfrm>
                <a:off x="533400" y="3581400"/>
                <a:ext cx="609600" cy="381000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/>
                  <a:t>10</a:t>
                </a:r>
              </a:p>
            </p:txBody>
          </p:sp>
          <p:sp>
            <p:nvSpPr>
              <p:cNvPr id="27700" name="Rectangle 41"/>
              <p:cNvSpPr>
                <a:spLocks noChangeArrowheads="1"/>
              </p:cNvSpPr>
              <p:nvPr/>
            </p:nvSpPr>
            <p:spPr bwMode="auto">
              <a:xfrm>
                <a:off x="3505200" y="3886200"/>
                <a:ext cx="6858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1400"/>
                  <a:t>front</a:t>
                </a:r>
              </a:p>
            </p:txBody>
          </p:sp>
          <p:sp>
            <p:nvSpPr>
              <p:cNvPr id="27701" name="Rectangle 42"/>
              <p:cNvSpPr>
                <a:spLocks noChangeArrowheads="1"/>
              </p:cNvSpPr>
              <p:nvPr/>
            </p:nvSpPr>
            <p:spPr bwMode="auto">
              <a:xfrm>
                <a:off x="1143000" y="3886200"/>
                <a:ext cx="6858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1400"/>
                  <a:t>rear</a:t>
                </a:r>
              </a:p>
            </p:txBody>
          </p:sp>
          <p:sp>
            <p:nvSpPr>
              <p:cNvPr id="27702" name="Rectangle 73"/>
              <p:cNvSpPr>
                <a:spLocks noChangeArrowheads="1"/>
              </p:cNvSpPr>
              <p:nvPr/>
            </p:nvSpPr>
            <p:spPr bwMode="auto">
              <a:xfrm>
                <a:off x="4800600" y="3657600"/>
                <a:ext cx="914400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1200"/>
                  <a:t>before</a:t>
                </a:r>
              </a:p>
            </p:txBody>
          </p:sp>
        </p:grpSp>
        <p:sp>
          <p:nvSpPr>
            <p:cNvPr id="27692" name="Rectangle 44"/>
            <p:cNvSpPr>
              <a:spLocks noChangeArrowheads="1"/>
            </p:cNvSpPr>
            <p:nvPr/>
          </p:nvSpPr>
          <p:spPr bwMode="auto">
            <a:xfrm>
              <a:off x="533400" y="5410200"/>
              <a:ext cx="4038600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>
                  <a:solidFill>
                    <a:srgbClr val="000099"/>
                  </a:solidFill>
                </a:rPr>
                <a:t>circular array implementation</a:t>
              </a:r>
            </a:p>
          </p:txBody>
        </p:sp>
      </p:grpSp>
      <p:grpSp>
        <p:nvGrpSpPr>
          <p:cNvPr id="8" name="Group 78"/>
          <p:cNvGrpSpPr>
            <a:grpSpLocks/>
          </p:cNvGrpSpPr>
          <p:nvPr/>
        </p:nvGrpSpPr>
        <p:grpSpPr bwMode="auto">
          <a:xfrm>
            <a:off x="1413923" y="5257794"/>
            <a:ext cx="5181600" cy="762000"/>
            <a:chOff x="685800" y="4953000"/>
            <a:chExt cx="5181600" cy="762000"/>
          </a:xfrm>
        </p:grpSpPr>
        <p:sp>
          <p:nvSpPr>
            <p:cNvPr id="27681" name="Rectangle 61"/>
            <p:cNvSpPr>
              <a:spLocks noChangeArrowheads="1"/>
            </p:cNvSpPr>
            <p:nvPr/>
          </p:nvSpPr>
          <p:spPr bwMode="auto">
            <a:xfrm>
              <a:off x="1295400" y="49530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18</a:t>
              </a:r>
            </a:p>
          </p:txBody>
        </p:sp>
        <p:sp>
          <p:nvSpPr>
            <p:cNvPr id="1656894" name="Rectangle 62"/>
            <p:cNvSpPr>
              <a:spLocks noChangeArrowheads="1"/>
            </p:cNvSpPr>
            <p:nvPr/>
          </p:nvSpPr>
          <p:spPr bwMode="auto">
            <a:xfrm>
              <a:off x="1905000" y="49530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56895" name="Rectangle 63"/>
            <p:cNvSpPr>
              <a:spLocks noChangeArrowheads="1"/>
            </p:cNvSpPr>
            <p:nvPr/>
          </p:nvSpPr>
          <p:spPr bwMode="auto">
            <a:xfrm>
              <a:off x="2514600" y="49530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656896" name="Rectangle 64"/>
            <p:cNvSpPr>
              <a:spLocks noChangeArrowheads="1"/>
            </p:cNvSpPr>
            <p:nvPr/>
          </p:nvSpPr>
          <p:spPr bwMode="auto">
            <a:xfrm>
              <a:off x="3124200" y="49530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656897" name="Rectangle 65"/>
            <p:cNvSpPr>
              <a:spLocks noChangeArrowheads="1"/>
            </p:cNvSpPr>
            <p:nvPr/>
          </p:nvSpPr>
          <p:spPr bwMode="auto">
            <a:xfrm>
              <a:off x="3733800" y="49530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7686" name="Rectangle 66"/>
            <p:cNvSpPr>
              <a:spLocks noChangeArrowheads="1"/>
            </p:cNvSpPr>
            <p:nvPr/>
          </p:nvSpPr>
          <p:spPr bwMode="auto">
            <a:xfrm>
              <a:off x="4343400" y="49530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6</a:t>
              </a:r>
            </a:p>
          </p:txBody>
        </p:sp>
        <p:sp>
          <p:nvSpPr>
            <p:cNvPr id="27687" name="Rectangle 67"/>
            <p:cNvSpPr>
              <a:spLocks noChangeArrowheads="1"/>
            </p:cNvSpPr>
            <p:nvPr/>
          </p:nvSpPr>
          <p:spPr bwMode="auto">
            <a:xfrm>
              <a:off x="685800" y="49530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10</a:t>
              </a:r>
            </a:p>
          </p:txBody>
        </p:sp>
        <p:sp>
          <p:nvSpPr>
            <p:cNvPr id="27688" name="Rectangle 68"/>
            <p:cNvSpPr>
              <a:spLocks noChangeArrowheads="1"/>
            </p:cNvSpPr>
            <p:nvPr/>
          </p:nvSpPr>
          <p:spPr bwMode="auto">
            <a:xfrm>
              <a:off x="4343400" y="52578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front</a:t>
              </a:r>
            </a:p>
          </p:txBody>
        </p:sp>
        <p:sp>
          <p:nvSpPr>
            <p:cNvPr id="27689" name="Rectangle 69"/>
            <p:cNvSpPr>
              <a:spLocks noChangeArrowheads="1"/>
            </p:cNvSpPr>
            <p:nvPr/>
          </p:nvSpPr>
          <p:spPr bwMode="auto">
            <a:xfrm>
              <a:off x="1295400" y="52578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rear</a:t>
              </a:r>
            </a:p>
          </p:txBody>
        </p:sp>
        <p:sp>
          <p:nvSpPr>
            <p:cNvPr id="27690" name="Rectangle 75"/>
            <p:cNvSpPr>
              <a:spLocks noChangeArrowheads="1"/>
            </p:cNvSpPr>
            <p:nvPr/>
          </p:nvSpPr>
          <p:spPr bwMode="auto">
            <a:xfrm>
              <a:off x="4953000" y="5029200"/>
              <a:ext cx="9144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200"/>
                <a:t>after</a:t>
              </a:r>
            </a:p>
          </p:txBody>
        </p:sp>
      </p:grpSp>
      <p:grpSp>
        <p:nvGrpSpPr>
          <p:cNvPr id="9" name="Group 78"/>
          <p:cNvGrpSpPr>
            <a:grpSpLocks/>
          </p:cNvGrpSpPr>
          <p:nvPr/>
        </p:nvGrpSpPr>
        <p:grpSpPr bwMode="auto">
          <a:xfrm>
            <a:off x="5791418" y="1752600"/>
            <a:ext cx="3352583" cy="3657600"/>
            <a:chOff x="5791200" y="1752600"/>
            <a:chExt cx="3352800" cy="3657600"/>
          </a:xfrm>
        </p:grpSpPr>
        <p:grpSp>
          <p:nvGrpSpPr>
            <p:cNvPr id="27662" name="Group 78"/>
            <p:cNvGrpSpPr>
              <a:grpSpLocks/>
            </p:cNvGrpSpPr>
            <p:nvPr/>
          </p:nvGrpSpPr>
          <p:grpSpPr bwMode="auto">
            <a:xfrm>
              <a:off x="5791200" y="1752600"/>
              <a:ext cx="3352800" cy="3657600"/>
              <a:chOff x="5791200" y="1752600"/>
              <a:chExt cx="3352800" cy="3657600"/>
            </a:xfrm>
          </p:grpSpPr>
          <p:grpSp>
            <p:nvGrpSpPr>
              <p:cNvPr id="27664" name="Group 74"/>
              <p:cNvGrpSpPr>
                <a:grpSpLocks/>
              </p:cNvGrpSpPr>
              <p:nvPr/>
            </p:nvGrpSpPr>
            <p:grpSpPr bwMode="auto">
              <a:xfrm>
                <a:off x="5791200" y="1752600"/>
                <a:ext cx="3352800" cy="3657600"/>
                <a:chOff x="5791200" y="1752600"/>
                <a:chExt cx="3352800" cy="3657600"/>
              </a:xfrm>
            </p:grpSpPr>
            <p:sp>
              <p:nvSpPr>
                <p:cNvPr id="27666" name="Rectangle 45"/>
                <p:cNvSpPr>
                  <a:spLocks noChangeArrowheads="1"/>
                </p:cNvSpPr>
                <p:nvPr/>
              </p:nvSpPr>
              <p:spPr bwMode="auto">
                <a:xfrm>
                  <a:off x="5791200" y="4572000"/>
                  <a:ext cx="3352800" cy="8382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r>
                    <a:rPr lang="en-US">
                      <a:solidFill>
                        <a:srgbClr val="000099"/>
                      </a:solidFill>
                    </a:rPr>
                    <a:t>visualization of a queue</a:t>
                  </a:r>
                </a:p>
                <a:p>
                  <a:pPr algn="ctr"/>
                  <a:r>
                    <a:rPr lang="en-US">
                      <a:solidFill>
                        <a:srgbClr val="000099"/>
                      </a:solidFill>
                    </a:rPr>
                    <a:t>implemented as a circular array</a:t>
                  </a:r>
                </a:p>
                <a:p>
                  <a:pPr algn="ctr"/>
                  <a:r>
                    <a:rPr lang="en-US">
                      <a:solidFill>
                        <a:srgbClr val="000099"/>
                      </a:solidFill>
                    </a:rPr>
                    <a:t>after dequeue operation</a:t>
                  </a:r>
                </a:p>
              </p:txBody>
            </p:sp>
            <p:grpSp>
              <p:nvGrpSpPr>
                <p:cNvPr id="27667" name="Group 73"/>
                <p:cNvGrpSpPr>
                  <a:grpSpLocks/>
                </p:cNvGrpSpPr>
                <p:nvPr/>
              </p:nvGrpSpPr>
              <p:grpSpPr bwMode="auto">
                <a:xfrm>
                  <a:off x="5831200" y="1752600"/>
                  <a:ext cx="2931800" cy="2895600"/>
                  <a:chOff x="5602600" y="1752600"/>
                  <a:chExt cx="2931800" cy="2895600"/>
                </a:xfrm>
              </p:grpSpPr>
              <p:grpSp>
                <p:nvGrpSpPr>
                  <p:cNvPr id="27668" name="Group 5"/>
                  <p:cNvGrpSpPr>
                    <a:grpSpLocks/>
                  </p:cNvGrpSpPr>
                  <p:nvPr/>
                </p:nvGrpSpPr>
                <p:grpSpPr bwMode="auto">
                  <a:xfrm>
                    <a:off x="5943600" y="1752600"/>
                    <a:ext cx="2590800" cy="2514600"/>
                    <a:chOff x="3552" y="960"/>
                    <a:chExt cx="1632" cy="1584"/>
                  </a:xfrm>
                </p:grpSpPr>
                <p:sp>
                  <p:nvSpPr>
                    <p:cNvPr id="27672" name="Oval 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52" y="960"/>
                      <a:ext cx="1632" cy="1584"/>
                    </a:xfrm>
                    <a:prstGeom prst="ellipse">
                      <a:avLst/>
                    </a:prstGeom>
                    <a:solidFill>
                      <a:srgbClr val="66CCFF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673" name="Oval 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888" y="1344"/>
                      <a:ext cx="912" cy="864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674" name="Line 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68" y="960"/>
                      <a:ext cx="0" cy="384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675" name="Line 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560" y="2160"/>
                      <a:ext cx="192" cy="28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676" name="Line 10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4704" y="1296"/>
                      <a:ext cx="336" cy="192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677" name="Line 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0" y="1872"/>
                      <a:ext cx="336" cy="4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678" name="Line 12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32" y="2160"/>
                      <a:ext cx="144" cy="28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679" name="Line 13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600" y="1872"/>
                      <a:ext cx="288" cy="144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680" name="Line 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696" y="1296"/>
                      <a:ext cx="288" cy="192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27669" name="Rectangle 15"/>
                  <p:cNvSpPr>
                    <a:spLocks noChangeArrowheads="1"/>
                  </p:cNvSpPr>
                  <p:nvPr/>
                </p:nvSpPr>
                <p:spPr bwMode="auto">
                  <a:xfrm>
                    <a:off x="7010400" y="3810000"/>
                    <a:ext cx="533400" cy="3810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r>
                      <a:rPr lang="en-US"/>
                      <a:t>6</a:t>
                    </a:r>
                  </a:p>
                </p:txBody>
              </p:sp>
              <p:sp>
                <p:nvSpPr>
                  <p:cNvPr id="27670" name="Rectangle 22"/>
                  <p:cNvSpPr>
                    <a:spLocks noChangeArrowheads="1"/>
                  </p:cNvSpPr>
                  <p:nvPr/>
                </p:nvSpPr>
                <p:spPr bwMode="auto">
                  <a:xfrm>
                    <a:off x="5602600" y="2408915"/>
                    <a:ext cx="685800" cy="4572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r>
                      <a:rPr lang="en-US" sz="1400" dirty="0"/>
                      <a:t>rear</a:t>
                    </a:r>
                  </a:p>
                </p:txBody>
              </p:sp>
              <p:sp>
                <p:nvSpPr>
                  <p:cNvPr id="27671" name="Rectangle 33"/>
                  <p:cNvSpPr>
                    <a:spLocks noChangeArrowheads="1"/>
                  </p:cNvSpPr>
                  <p:nvPr/>
                </p:nvSpPr>
                <p:spPr bwMode="auto">
                  <a:xfrm>
                    <a:off x="7010400" y="4191000"/>
                    <a:ext cx="685800" cy="4572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r>
                      <a:rPr lang="en-US" sz="1400"/>
                      <a:t>front</a:t>
                    </a:r>
                  </a:p>
                </p:txBody>
              </p:sp>
            </p:grpSp>
          </p:grpSp>
          <p:sp>
            <p:nvSpPr>
              <p:cNvPr id="27665" name="Rectangle 15"/>
              <p:cNvSpPr>
                <a:spLocks noChangeArrowheads="1"/>
              </p:cNvSpPr>
              <p:nvPr/>
            </p:nvSpPr>
            <p:spPr bwMode="auto">
              <a:xfrm>
                <a:off x="6466490" y="3492060"/>
                <a:ext cx="533400" cy="381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/>
                  <a:t>10</a:t>
                </a:r>
              </a:p>
            </p:txBody>
          </p:sp>
        </p:grpSp>
        <p:sp>
          <p:nvSpPr>
            <p:cNvPr id="27663" name="Rectangle 15"/>
            <p:cNvSpPr>
              <a:spLocks noChangeArrowheads="1"/>
            </p:cNvSpPr>
            <p:nvPr/>
          </p:nvSpPr>
          <p:spPr bwMode="auto">
            <a:xfrm>
              <a:off x="6227380" y="2688020"/>
              <a:ext cx="5334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18</a:t>
              </a:r>
            </a:p>
          </p:txBody>
        </p:sp>
      </p:grpSp>
      <p:sp>
        <p:nvSpPr>
          <p:cNvPr id="78" name="Title 1"/>
          <p:cNvSpPr txBox="1">
            <a:spLocks/>
          </p:cNvSpPr>
          <p:nvPr/>
        </p:nvSpPr>
        <p:spPr>
          <a:xfrm>
            <a:off x="1365162" y="1160156"/>
            <a:ext cx="7675809" cy="8094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3200" b="1" dirty="0" smtClean="0"/>
              <a:t>Implementation</a:t>
            </a:r>
            <a:r>
              <a:rPr lang="en-US" sz="3200" dirty="0" smtClean="0"/>
              <a:t> – </a:t>
            </a:r>
            <a:r>
              <a:rPr lang="en-US" sz="3200" dirty="0" smtClean="0">
                <a:solidFill>
                  <a:srgbClr val="006600"/>
                </a:solidFill>
              </a:rPr>
              <a:t>using “Circular Array”</a:t>
            </a:r>
            <a:endParaRPr lang="en-US" sz="32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969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6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690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noFill/>
        </p:spPr>
        <p:txBody>
          <a:bodyPr anchor="t"/>
          <a:lstStyle/>
          <a:p>
            <a:r>
              <a:rPr lang="en-US" smtClean="0"/>
              <a:t> </a:t>
            </a:r>
          </a:p>
        </p:txBody>
      </p:sp>
      <p:sp>
        <p:nvSpPr>
          <p:cNvPr id="28675" name="Rectangle 18"/>
          <p:cNvSpPr>
            <a:spLocks noChangeArrowheads="1"/>
          </p:cNvSpPr>
          <p:nvPr/>
        </p:nvSpPr>
        <p:spPr bwMode="auto">
          <a:xfrm>
            <a:off x="6248400" y="17526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76" name="Rectangle 19"/>
          <p:cNvSpPr>
            <a:spLocks noChangeArrowheads="1"/>
          </p:cNvSpPr>
          <p:nvPr/>
        </p:nvSpPr>
        <p:spPr bwMode="auto">
          <a:xfrm>
            <a:off x="5638800" y="24384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77" name="Rectangle 20"/>
          <p:cNvSpPr>
            <a:spLocks noChangeArrowheads="1"/>
          </p:cNvSpPr>
          <p:nvPr/>
        </p:nvSpPr>
        <p:spPr bwMode="auto">
          <a:xfrm>
            <a:off x="5867400" y="32004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78" name="Rectangle 21"/>
          <p:cNvSpPr>
            <a:spLocks noChangeArrowheads="1"/>
          </p:cNvSpPr>
          <p:nvPr/>
        </p:nvSpPr>
        <p:spPr bwMode="auto">
          <a:xfrm>
            <a:off x="6705600" y="35814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56903" name="Rectangle 71"/>
          <p:cNvSpPr>
            <a:spLocks noChangeArrowheads="1"/>
          </p:cNvSpPr>
          <p:nvPr/>
        </p:nvSpPr>
        <p:spPr bwMode="auto">
          <a:xfrm>
            <a:off x="2861734" y="6180662"/>
            <a:ext cx="4038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 dirty="0" err="1">
                <a:solidFill>
                  <a:srgbClr val="A50021"/>
                </a:solidFill>
              </a:rPr>
              <a:t>dequeue</a:t>
            </a:r>
            <a:endParaRPr lang="en-US" sz="2400" b="1" dirty="0">
              <a:solidFill>
                <a:srgbClr val="A50021"/>
              </a:solidFill>
            </a:endParaRPr>
          </a:p>
        </p:txBody>
      </p:sp>
      <p:grpSp>
        <p:nvGrpSpPr>
          <p:cNvPr id="2" name="Group 77"/>
          <p:cNvGrpSpPr>
            <a:grpSpLocks/>
          </p:cNvGrpSpPr>
          <p:nvPr/>
        </p:nvGrpSpPr>
        <p:grpSpPr bwMode="auto">
          <a:xfrm>
            <a:off x="1413932" y="2006599"/>
            <a:ext cx="5181600" cy="2133600"/>
            <a:chOff x="685800" y="1752600"/>
            <a:chExt cx="5181600" cy="2133600"/>
          </a:xfrm>
        </p:grpSpPr>
        <p:grpSp>
          <p:nvGrpSpPr>
            <p:cNvPr id="28736" name="Group 71"/>
            <p:cNvGrpSpPr>
              <a:grpSpLocks/>
            </p:cNvGrpSpPr>
            <p:nvPr/>
          </p:nvGrpSpPr>
          <p:grpSpPr bwMode="auto">
            <a:xfrm>
              <a:off x="685800" y="1752600"/>
              <a:ext cx="5181600" cy="762000"/>
              <a:chOff x="457200" y="914400"/>
              <a:chExt cx="5181600" cy="762000"/>
            </a:xfrm>
          </p:grpSpPr>
          <p:grpSp>
            <p:nvGrpSpPr>
              <p:cNvPr id="28738" name="Group 47"/>
              <p:cNvGrpSpPr>
                <a:grpSpLocks/>
              </p:cNvGrpSpPr>
              <p:nvPr/>
            </p:nvGrpSpPr>
            <p:grpSpPr bwMode="auto">
              <a:xfrm>
                <a:off x="457200" y="914400"/>
                <a:ext cx="4267200" cy="762000"/>
                <a:chOff x="288" y="576"/>
                <a:chExt cx="2688" cy="480"/>
              </a:xfrm>
            </p:grpSpPr>
            <p:sp>
              <p:nvSpPr>
                <p:cNvPr id="28740" name="Rectangle 24"/>
                <p:cNvSpPr>
                  <a:spLocks noChangeArrowheads="1"/>
                </p:cNvSpPr>
                <p:nvPr/>
              </p:nvSpPr>
              <p:spPr bwMode="auto">
                <a:xfrm>
                  <a:off x="672" y="576"/>
                  <a:ext cx="384" cy="240"/>
                </a:xfrm>
                <a:prstGeom prst="rect">
                  <a:avLst/>
                </a:prstGeom>
                <a:solidFill>
                  <a:srgbClr val="66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/>
                    <a:t>10</a:t>
                  </a:r>
                </a:p>
              </p:txBody>
            </p:sp>
            <p:sp>
              <p:nvSpPr>
                <p:cNvPr id="28741" name="Rectangle 25"/>
                <p:cNvSpPr>
                  <a:spLocks noChangeArrowheads="1"/>
                </p:cNvSpPr>
                <p:nvPr/>
              </p:nvSpPr>
              <p:spPr bwMode="auto">
                <a:xfrm>
                  <a:off x="1056" y="576"/>
                  <a:ext cx="384" cy="240"/>
                </a:xfrm>
                <a:prstGeom prst="rect">
                  <a:avLst/>
                </a:prstGeom>
                <a:solidFill>
                  <a:srgbClr val="66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 dirty="0"/>
                    <a:t>18</a:t>
                  </a:r>
                </a:p>
              </p:txBody>
            </p:sp>
            <p:sp>
              <p:nvSpPr>
                <p:cNvPr id="1656858" name="Rectangle 26"/>
                <p:cNvSpPr>
                  <a:spLocks noChangeArrowheads="1"/>
                </p:cNvSpPr>
                <p:nvPr/>
              </p:nvSpPr>
              <p:spPr bwMode="auto">
                <a:xfrm>
                  <a:off x="1440" y="576"/>
                  <a:ext cx="384" cy="24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1656859" name="Rectangle 27"/>
                <p:cNvSpPr>
                  <a:spLocks noChangeArrowheads="1"/>
                </p:cNvSpPr>
                <p:nvPr/>
              </p:nvSpPr>
              <p:spPr bwMode="auto">
                <a:xfrm>
                  <a:off x="1824" y="576"/>
                  <a:ext cx="384" cy="24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1656860" name="Rectangle 28"/>
                <p:cNvSpPr>
                  <a:spLocks noChangeArrowheads="1"/>
                </p:cNvSpPr>
                <p:nvPr/>
              </p:nvSpPr>
              <p:spPr bwMode="auto">
                <a:xfrm>
                  <a:off x="2208" y="576"/>
                  <a:ext cx="384" cy="24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656861" name="Rectangle 29"/>
                <p:cNvSpPr>
                  <a:spLocks noChangeArrowheads="1"/>
                </p:cNvSpPr>
                <p:nvPr/>
              </p:nvSpPr>
              <p:spPr bwMode="auto">
                <a:xfrm>
                  <a:off x="2592" y="576"/>
                  <a:ext cx="384" cy="24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8746" name="Rectangle 30"/>
                <p:cNvSpPr>
                  <a:spLocks noChangeArrowheads="1"/>
                </p:cNvSpPr>
                <p:nvPr/>
              </p:nvSpPr>
              <p:spPr bwMode="auto">
                <a:xfrm>
                  <a:off x="288" y="576"/>
                  <a:ext cx="384" cy="240"/>
                </a:xfrm>
                <a:prstGeom prst="rect">
                  <a:avLst/>
                </a:prstGeom>
                <a:solidFill>
                  <a:srgbClr val="66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/>
                    <a:t>6</a:t>
                  </a:r>
                </a:p>
              </p:txBody>
            </p:sp>
            <p:sp>
              <p:nvSpPr>
                <p:cNvPr id="28747" name="Rectangle 31"/>
                <p:cNvSpPr>
                  <a:spLocks noChangeArrowheads="1"/>
                </p:cNvSpPr>
                <p:nvPr/>
              </p:nvSpPr>
              <p:spPr bwMode="auto">
                <a:xfrm>
                  <a:off x="288" y="768"/>
                  <a:ext cx="432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 sz="1400"/>
                    <a:t>front</a:t>
                  </a:r>
                </a:p>
              </p:txBody>
            </p:sp>
            <p:sp>
              <p:nvSpPr>
                <p:cNvPr id="28748" name="Rectangle 32"/>
                <p:cNvSpPr>
                  <a:spLocks noChangeArrowheads="1"/>
                </p:cNvSpPr>
                <p:nvPr/>
              </p:nvSpPr>
              <p:spPr bwMode="auto">
                <a:xfrm>
                  <a:off x="1056" y="768"/>
                  <a:ext cx="432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 sz="1400"/>
                    <a:t>rear</a:t>
                  </a:r>
                </a:p>
              </p:txBody>
            </p:sp>
          </p:grpSp>
          <p:sp>
            <p:nvSpPr>
              <p:cNvPr id="28739" name="Rectangle 72"/>
              <p:cNvSpPr>
                <a:spLocks noChangeArrowheads="1"/>
              </p:cNvSpPr>
              <p:nvPr/>
            </p:nvSpPr>
            <p:spPr bwMode="auto">
              <a:xfrm>
                <a:off x="4724400" y="990600"/>
                <a:ext cx="914400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1200"/>
                  <a:t>before</a:t>
                </a:r>
              </a:p>
            </p:txBody>
          </p:sp>
        </p:grpSp>
        <p:sp>
          <p:nvSpPr>
            <p:cNvPr id="28737" name="Rectangle 43"/>
            <p:cNvSpPr>
              <a:spLocks noChangeArrowheads="1"/>
            </p:cNvSpPr>
            <p:nvPr/>
          </p:nvSpPr>
          <p:spPr bwMode="auto">
            <a:xfrm>
              <a:off x="685800" y="3200400"/>
              <a:ext cx="4038600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>
                  <a:solidFill>
                    <a:srgbClr val="000099"/>
                  </a:solidFill>
                </a:rPr>
                <a:t>normal array implementation</a:t>
              </a:r>
            </a:p>
          </p:txBody>
        </p:sp>
      </p:grpSp>
      <p:grpSp>
        <p:nvGrpSpPr>
          <p:cNvPr id="5" name="Group 76"/>
          <p:cNvGrpSpPr>
            <a:grpSpLocks/>
          </p:cNvGrpSpPr>
          <p:nvPr/>
        </p:nvGrpSpPr>
        <p:grpSpPr bwMode="auto">
          <a:xfrm>
            <a:off x="1413932" y="2844799"/>
            <a:ext cx="5181600" cy="762000"/>
            <a:chOff x="685800" y="2590800"/>
            <a:chExt cx="5181600" cy="762000"/>
          </a:xfrm>
        </p:grpSpPr>
        <p:sp>
          <p:nvSpPr>
            <p:cNvPr id="28726" name="Rectangle 49"/>
            <p:cNvSpPr>
              <a:spLocks noChangeArrowheads="1"/>
            </p:cNvSpPr>
            <p:nvPr/>
          </p:nvSpPr>
          <p:spPr bwMode="auto">
            <a:xfrm>
              <a:off x="1295400" y="25908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18</a:t>
              </a:r>
            </a:p>
          </p:txBody>
        </p:sp>
        <p:sp>
          <p:nvSpPr>
            <p:cNvPr id="1656882" name="Rectangle 50"/>
            <p:cNvSpPr>
              <a:spLocks noChangeArrowheads="1"/>
            </p:cNvSpPr>
            <p:nvPr/>
          </p:nvSpPr>
          <p:spPr bwMode="auto">
            <a:xfrm>
              <a:off x="1905000" y="25908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656883" name="Rectangle 51"/>
            <p:cNvSpPr>
              <a:spLocks noChangeArrowheads="1"/>
            </p:cNvSpPr>
            <p:nvPr/>
          </p:nvSpPr>
          <p:spPr bwMode="auto">
            <a:xfrm>
              <a:off x="2514600" y="25908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656884" name="Rectangle 52"/>
            <p:cNvSpPr>
              <a:spLocks noChangeArrowheads="1"/>
            </p:cNvSpPr>
            <p:nvPr/>
          </p:nvSpPr>
          <p:spPr bwMode="auto">
            <a:xfrm>
              <a:off x="3124200" y="25908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656885" name="Rectangle 53"/>
            <p:cNvSpPr>
              <a:spLocks noChangeArrowheads="1"/>
            </p:cNvSpPr>
            <p:nvPr/>
          </p:nvSpPr>
          <p:spPr bwMode="auto">
            <a:xfrm>
              <a:off x="3733800" y="25908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56886" name="Rectangle 54"/>
            <p:cNvSpPr>
              <a:spLocks noChangeArrowheads="1"/>
            </p:cNvSpPr>
            <p:nvPr/>
          </p:nvSpPr>
          <p:spPr bwMode="auto">
            <a:xfrm>
              <a:off x="4343400" y="25908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8732" name="Rectangle 55"/>
            <p:cNvSpPr>
              <a:spLocks noChangeArrowheads="1"/>
            </p:cNvSpPr>
            <p:nvPr/>
          </p:nvSpPr>
          <p:spPr bwMode="auto">
            <a:xfrm>
              <a:off x="685800" y="25908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10</a:t>
              </a:r>
            </a:p>
          </p:txBody>
        </p:sp>
        <p:sp>
          <p:nvSpPr>
            <p:cNvPr id="28733" name="Rectangle 56"/>
            <p:cNvSpPr>
              <a:spLocks noChangeArrowheads="1"/>
            </p:cNvSpPr>
            <p:nvPr/>
          </p:nvSpPr>
          <p:spPr bwMode="auto">
            <a:xfrm>
              <a:off x="685800" y="28956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front</a:t>
              </a:r>
            </a:p>
          </p:txBody>
        </p:sp>
        <p:sp>
          <p:nvSpPr>
            <p:cNvPr id="28734" name="Rectangle 57"/>
            <p:cNvSpPr>
              <a:spLocks noChangeArrowheads="1"/>
            </p:cNvSpPr>
            <p:nvPr/>
          </p:nvSpPr>
          <p:spPr bwMode="auto">
            <a:xfrm>
              <a:off x="1295400" y="28956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rear</a:t>
              </a:r>
            </a:p>
          </p:txBody>
        </p:sp>
        <p:sp>
          <p:nvSpPr>
            <p:cNvPr id="28735" name="Rectangle 74"/>
            <p:cNvSpPr>
              <a:spLocks noChangeArrowheads="1"/>
            </p:cNvSpPr>
            <p:nvPr/>
          </p:nvSpPr>
          <p:spPr bwMode="auto">
            <a:xfrm>
              <a:off x="4953000" y="2590800"/>
              <a:ext cx="9144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200"/>
                <a:t>after</a:t>
              </a:r>
            </a:p>
          </p:txBody>
        </p:sp>
      </p:grpSp>
      <p:grpSp>
        <p:nvGrpSpPr>
          <p:cNvPr id="6" name="Group 79"/>
          <p:cNvGrpSpPr>
            <a:grpSpLocks/>
          </p:cNvGrpSpPr>
          <p:nvPr/>
        </p:nvGrpSpPr>
        <p:grpSpPr bwMode="auto">
          <a:xfrm>
            <a:off x="1261532" y="4368799"/>
            <a:ext cx="5334000" cy="1981200"/>
            <a:chOff x="533400" y="4114800"/>
            <a:chExt cx="5334000" cy="1981200"/>
          </a:xfrm>
        </p:grpSpPr>
        <p:grpSp>
          <p:nvGrpSpPr>
            <p:cNvPr id="28714" name="Group 69"/>
            <p:cNvGrpSpPr>
              <a:grpSpLocks/>
            </p:cNvGrpSpPr>
            <p:nvPr/>
          </p:nvGrpSpPr>
          <p:grpSpPr bwMode="auto">
            <a:xfrm>
              <a:off x="685800" y="4114800"/>
              <a:ext cx="5181600" cy="762000"/>
              <a:chOff x="533400" y="3581400"/>
              <a:chExt cx="5181600" cy="762000"/>
            </a:xfrm>
          </p:grpSpPr>
          <p:sp>
            <p:nvSpPr>
              <p:cNvPr id="28716" name="Rectangle 34"/>
              <p:cNvSpPr>
                <a:spLocks noChangeArrowheads="1"/>
              </p:cNvSpPr>
              <p:nvPr/>
            </p:nvSpPr>
            <p:spPr bwMode="auto">
              <a:xfrm>
                <a:off x="1143000" y="3581400"/>
                <a:ext cx="609600" cy="381000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/>
                  <a:t>18</a:t>
                </a:r>
              </a:p>
            </p:txBody>
          </p:sp>
          <p:sp>
            <p:nvSpPr>
              <p:cNvPr id="1656867" name="Rectangle 35"/>
              <p:cNvSpPr>
                <a:spLocks noChangeArrowheads="1"/>
              </p:cNvSpPr>
              <p:nvPr/>
            </p:nvSpPr>
            <p:spPr bwMode="auto">
              <a:xfrm>
                <a:off x="1752600" y="3581400"/>
                <a:ext cx="609600" cy="381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56868" name="Rectangle 36"/>
              <p:cNvSpPr>
                <a:spLocks noChangeArrowheads="1"/>
              </p:cNvSpPr>
              <p:nvPr/>
            </p:nvSpPr>
            <p:spPr bwMode="auto">
              <a:xfrm>
                <a:off x="2362200" y="3581400"/>
                <a:ext cx="609600" cy="381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656869" name="Rectangle 37"/>
              <p:cNvSpPr>
                <a:spLocks noChangeArrowheads="1"/>
              </p:cNvSpPr>
              <p:nvPr/>
            </p:nvSpPr>
            <p:spPr bwMode="auto">
              <a:xfrm>
                <a:off x="2971800" y="3581400"/>
                <a:ext cx="609600" cy="381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656870" name="Rectangle 38"/>
              <p:cNvSpPr>
                <a:spLocks noChangeArrowheads="1"/>
              </p:cNvSpPr>
              <p:nvPr/>
            </p:nvSpPr>
            <p:spPr bwMode="auto">
              <a:xfrm>
                <a:off x="3581400" y="3581400"/>
                <a:ext cx="609600" cy="381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8721" name="Rectangle 39"/>
              <p:cNvSpPr>
                <a:spLocks noChangeArrowheads="1"/>
              </p:cNvSpPr>
              <p:nvPr/>
            </p:nvSpPr>
            <p:spPr bwMode="auto">
              <a:xfrm>
                <a:off x="4191000" y="3581400"/>
                <a:ext cx="609600" cy="381000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/>
                  <a:t>6</a:t>
                </a:r>
              </a:p>
            </p:txBody>
          </p:sp>
          <p:sp>
            <p:nvSpPr>
              <p:cNvPr id="28722" name="Rectangle 40"/>
              <p:cNvSpPr>
                <a:spLocks noChangeArrowheads="1"/>
              </p:cNvSpPr>
              <p:nvPr/>
            </p:nvSpPr>
            <p:spPr bwMode="auto">
              <a:xfrm>
                <a:off x="533400" y="3581400"/>
                <a:ext cx="609600" cy="381000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/>
                  <a:t>10</a:t>
                </a:r>
              </a:p>
            </p:txBody>
          </p:sp>
          <p:sp>
            <p:nvSpPr>
              <p:cNvPr id="28723" name="Rectangle 41"/>
              <p:cNvSpPr>
                <a:spLocks noChangeArrowheads="1"/>
              </p:cNvSpPr>
              <p:nvPr/>
            </p:nvSpPr>
            <p:spPr bwMode="auto">
              <a:xfrm>
                <a:off x="4191000" y="3886200"/>
                <a:ext cx="6858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1400"/>
                  <a:t>front</a:t>
                </a:r>
              </a:p>
            </p:txBody>
          </p:sp>
          <p:sp>
            <p:nvSpPr>
              <p:cNvPr id="28724" name="Rectangle 42"/>
              <p:cNvSpPr>
                <a:spLocks noChangeArrowheads="1"/>
              </p:cNvSpPr>
              <p:nvPr/>
            </p:nvSpPr>
            <p:spPr bwMode="auto">
              <a:xfrm>
                <a:off x="1143000" y="3886200"/>
                <a:ext cx="6858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1400"/>
                  <a:t>rear</a:t>
                </a:r>
              </a:p>
            </p:txBody>
          </p:sp>
          <p:sp>
            <p:nvSpPr>
              <p:cNvPr id="28725" name="Rectangle 73"/>
              <p:cNvSpPr>
                <a:spLocks noChangeArrowheads="1"/>
              </p:cNvSpPr>
              <p:nvPr/>
            </p:nvSpPr>
            <p:spPr bwMode="auto">
              <a:xfrm>
                <a:off x="4800600" y="3657600"/>
                <a:ext cx="914400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1200"/>
                  <a:t>before</a:t>
                </a:r>
              </a:p>
            </p:txBody>
          </p:sp>
        </p:grpSp>
        <p:sp>
          <p:nvSpPr>
            <p:cNvPr id="28715" name="Rectangle 44"/>
            <p:cNvSpPr>
              <a:spLocks noChangeArrowheads="1"/>
            </p:cNvSpPr>
            <p:nvPr/>
          </p:nvSpPr>
          <p:spPr bwMode="auto">
            <a:xfrm>
              <a:off x="533400" y="5410200"/>
              <a:ext cx="4038600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>
                  <a:solidFill>
                    <a:srgbClr val="000099"/>
                  </a:solidFill>
                </a:rPr>
                <a:t>circular array implementation</a:t>
              </a:r>
            </a:p>
          </p:txBody>
        </p:sp>
      </p:grpSp>
      <p:grpSp>
        <p:nvGrpSpPr>
          <p:cNvPr id="8" name="Group 78"/>
          <p:cNvGrpSpPr>
            <a:grpSpLocks/>
          </p:cNvGrpSpPr>
          <p:nvPr/>
        </p:nvGrpSpPr>
        <p:grpSpPr bwMode="auto">
          <a:xfrm>
            <a:off x="1413932" y="5206999"/>
            <a:ext cx="5181600" cy="762000"/>
            <a:chOff x="685800" y="4953000"/>
            <a:chExt cx="5181600" cy="762000"/>
          </a:xfrm>
        </p:grpSpPr>
        <p:sp>
          <p:nvSpPr>
            <p:cNvPr id="28704" name="Rectangle 61"/>
            <p:cNvSpPr>
              <a:spLocks noChangeArrowheads="1"/>
            </p:cNvSpPr>
            <p:nvPr/>
          </p:nvSpPr>
          <p:spPr bwMode="auto">
            <a:xfrm>
              <a:off x="1295400" y="49530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18</a:t>
              </a:r>
            </a:p>
          </p:txBody>
        </p:sp>
        <p:sp>
          <p:nvSpPr>
            <p:cNvPr id="1656894" name="Rectangle 62"/>
            <p:cNvSpPr>
              <a:spLocks noChangeArrowheads="1"/>
            </p:cNvSpPr>
            <p:nvPr/>
          </p:nvSpPr>
          <p:spPr bwMode="auto">
            <a:xfrm>
              <a:off x="1905000" y="49530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56895" name="Rectangle 63"/>
            <p:cNvSpPr>
              <a:spLocks noChangeArrowheads="1"/>
            </p:cNvSpPr>
            <p:nvPr/>
          </p:nvSpPr>
          <p:spPr bwMode="auto">
            <a:xfrm>
              <a:off x="2514600" y="49530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656896" name="Rectangle 64"/>
            <p:cNvSpPr>
              <a:spLocks noChangeArrowheads="1"/>
            </p:cNvSpPr>
            <p:nvPr/>
          </p:nvSpPr>
          <p:spPr bwMode="auto">
            <a:xfrm>
              <a:off x="3124200" y="49530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656897" name="Rectangle 65"/>
            <p:cNvSpPr>
              <a:spLocks noChangeArrowheads="1"/>
            </p:cNvSpPr>
            <p:nvPr/>
          </p:nvSpPr>
          <p:spPr bwMode="auto">
            <a:xfrm>
              <a:off x="3733800" y="49530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656898" name="Rectangle 66"/>
            <p:cNvSpPr>
              <a:spLocks noChangeArrowheads="1"/>
            </p:cNvSpPr>
            <p:nvPr/>
          </p:nvSpPr>
          <p:spPr bwMode="auto">
            <a:xfrm>
              <a:off x="4343400" y="49530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8710" name="Rectangle 67"/>
            <p:cNvSpPr>
              <a:spLocks noChangeArrowheads="1"/>
            </p:cNvSpPr>
            <p:nvPr/>
          </p:nvSpPr>
          <p:spPr bwMode="auto">
            <a:xfrm>
              <a:off x="685800" y="49530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10</a:t>
              </a:r>
            </a:p>
          </p:txBody>
        </p:sp>
        <p:sp>
          <p:nvSpPr>
            <p:cNvPr id="28711" name="Rectangle 68"/>
            <p:cNvSpPr>
              <a:spLocks noChangeArrowheads="1"/>
            </p:cNvSpPr>
            <p:nvPr/>
          </p:nvSpPr>
          <p:spPr bwMode="auto">
            <a:xfrm>
              <a:off x="685800" y="52578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front</a:t>
              </a:r>
            </a:p>
          </p:txBody>
        </p:sp>
        <p:sp>
          <p:nvSpPr>
            <p:cNvPr id="28712" name="Rectangle 69"/>
            <p:cNvSpPr>
              <a:spLocks noChangeArrowheads="1"/>
            </p:cNvSpPr>
            <p:nvPr/>
          </p:nvSpPr>
          <p:spPr bwMode="auto">
            <a:xfrm>
              <a:off x="1295400" y="52578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rear</a:t>
              </a:r>
            </a:p>
          </p:txBody>
        </p:sp>
        <p:sp>
          <p:nvSpPr>
            <p:cNvPr id="28713" name="Rectangle 75"/>
            <p:cNvSpPr>
              <a:spLocks noChangeArrowheads="1"/>
            </p:cNvSpPr>
            <p:nvPr/>
          </p:nvSpPr>
          <p:spPr bwMode="auto">
            <a:xfrm>
              <a:off x="4953000" y="5029200"/>
              <a:ext cx="9144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200"/>
                <a:t>after</a:t>
              </a:r>
            </a:p>
          </p:txBody>
        </p:sp>
      </p:grpSp>
      <p:grpSp>
        <p:nvGrpSpPr>
          <p:cNvPr id="9" name="Group 78"/>
          <p:cNvGrpSpPr>
            <a:grpSpLocks/>
          </p:cNvGrpSpPr>
          <p:nvPr/>
        </p:nvGrpSpPr>
        <p:grpSpPr bwMode="auto">
          <a:xfrm>
            <a:off x="5746750" y="1752600"/>
            <a:ext cx="3397250" cy="3657600"/>
            <a:chOff x="5746530" y="1752600"/>
            <a:chExt cx="3397470" cy="3657600"/>
          </a:xfrm>
        </p:grpSpPr>
        <p:grpSp>
          <p:nvGrpSpPr>
            <p:cNvPr id="28686" name="Group 78"/>
            <p:cNvGrpSpPr>
              <a:grpSpLocks/>
            </p:cNvGrpSpPr>
            <p:nvPr/>
          </p:nvGrpSpPr>
          <p:grpSpPr bwMode="auto">
            <a:xfrm>
              <a:off x="5746530" y="1752600"/>
              <a:ext cx="3397470" cy="3657600"/>
              <a:chOff x="5746530" y="1752600"/>
              <a:chExt cx="3397470" cy="3657600"/>
            </a:xfrm>
          </p:grpSpPr>
          <p:grpSp>
            <p:nvGrpSpPr>
              <p:cNvPr id="28688" name="Group 74"/>
              <p:cNvGrpSpPr>
                <a:grpSpLocks/>
              </p:cNvGrpSpPr>
              <p:nvPr/>
            </p:nvGrpSpPr>
            <p:grpSpPr bwMode="auto">
              <a:xfrm>
                <a:off x="5746530" y="1752600"/>
                <a:ext cx="3397470" cy="3657600"/>
                <a:chOff x="5746530" y="1752600"/>
                <a:chExt cx="3397470" cy="3657600"/>
              </a:xfrm>
            </p:grpSpPr>
            <p:sp>
              <p:nvSpPr>
                <p:cNvPr id="28690" name="Rectangle 45"/>
                <p:cNvSpPr>
                  <a:spLocks noChangeArrowheads="1"/>
                </p:cNvSpPr>
                <p:nvPr/>
              </p:nvSpPr>
              <p:spPr bwMode="auto">
                <a:xfrm>
                  <a:off x="5791200" y="4572000"/>
                  <a:ext cx="3352800" cy="8382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r>
                    <a:rPr lang="en-US">
                      <a:solidFill>
                        <a:srgbClr val="000099"/>
                      </a:solidFill>
                    </a:rPr>
                    <a:t>visualization of a queue</a:t>
                  </a:r>
                </a:p>
                <a:p>
                  <a:pPr algn="ctr"/>
                  <a:r>
                    <a:rPr lang="en-US">
                      <a:solidFill>
                        <a:srgbClr val="000099"/>
                      </a:solidFill>
                    </a:rPr>
                    <a:t>implemented as a circular array</a:t>
                  </a:r>
                </a:p>
                <a:p>
                  <a:pPr algn="ctr"/>
                  <a:r>
                    <a:rPr lang="en-US">
                      <a:solidFill>
                        <a:srgbClr val="000099"/>
                      </a:solidFill>
                    </a:rPr>
                    <a:t>after dequeue operation</a:t>
                  </a:r>
                </a:p>
              </p:txBody>
            </p:sp>
            <p:grpSp>
              <p:nvGrpSpPr>
                <p:cNvPr id="28691" name="Group 73"/>
                <p:cNvGrpSpPr>
                  <a:grpSpLocks/>
                </p:cNvGrpSpPr>
                <p:nvPr/>
              </p:nvGrpSpPr>
              <p:grpSpPr bwMode="auto">
                <a:xfrm>
                  <a:off x="5746530" y="1752600"/>
                  <a:ext cx="3016470" cy="2580290"/>
                  <a:chOff x="5517930" y="1752600"/>
                  <a:chExt cx="3016470" cy="2580290"/>
                </a:xfrm>
              </p:grpSpPr>
              <p:grpSp>
                <p:nvGrpSpPr>
                  <p:cNvPr id="28692" name="Group 5"/>
                  <p:cNvGrpSpPr>
                    <a:grpSpLocks/>
                  </p:cNvGrpSpPr>
                  <p:nvPr/>
                </p:nvGrpSpPr>
                <p:grpSpPr bwMode="auto">
                  <a:xfrm>
                    <a:off x="5943600" y="1752600"/>
                    <a:ext cx="2590800" cy="2514600"/>
                    <a:chOff x="3552" y="960"/>
                    <a:chExt cx="1632" cy="1584"/>
                  </a:xfrm>
                </p:grpSpPr>
                <p:sp>
                  <p:nvSpPr>
                    <p:cNvPr id="28695" name="Oval 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52" y="960"/>
                      <a:ext cx="1632" cy="1584"/>
                    </a:xfrm>
                    <a:prstGeom prst="ellipse">
                      <a:avLst/>
                    </a:prstGeom>
                    <a:solidFill>
                      <a:srgbClr val="66CCFF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696" name="Oval 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888" y="1344"/>
                      <a:ext cx="912" cy="864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697" name="Line 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68" y="960"/>
                      <a:ext cx="0" cy="384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698" name="Line 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560" y="2160"/>
                      <a:ext cx="192" cy="28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699" name="Line 10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4704" y="1296"/>
                      <a:ext cx="336" cy="192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700" name="Line 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0" y="1872"/>
                      <a:ext cx="336" cy="4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701" name="Line 12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32" y="2160"/>
                      <a:ext cx="144" cy="28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702" name="Line 13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600" y="1872"/>
                      <a:ext cx="288" cy="144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703" name="Line 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696" y="1296"/>
                      <a:ext cx="288" cy="192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28693" name="Rectangle 22"/>
                  <p:cNvSpPr>
                    <a:spLocks noChangeArrowheads="1"/>
                  </p:cNvSpPr>
                  <p:nvPr/>
                </p:nvSpPr>
                <p:spPr bwMode="auto">
                  <a:xfrm>
                    <a:off x="5517930" y="2950780"/>
                    <a:ext cx="685800" cy="4572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r>
                      <a:rPr lang="en-US" sz="1400"/>
                      <a:t>rear</a:t>
                    </a:r>
                  </a:p>
                </p:txBody>
              </p:sp>
              <p:sp>
                <p:nvSpPr>
                  <p:cNvPr id="28694" name="Rectangle 33"/>
                  <p:cNvSpPr>
                    <a:spLocks noChangeArrowheads="1"/>
                  </p:cNvSpPr>
                  <p:nvPr/>
                </p:nvSpPr>
                <p:spPr bwMode="auto">
                  <a:xfrm>
                    <a:off x="6009290" y="3875690"/>
                    <a:ext cx="685800" cy="4572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r>
                      <a:rPr lang="en-US" sz="1400"/>
                      <a:t>front</a:t>
                    </a:r>
                  </a:p>
                </p:txBody>
              </p:sp>
            </p:grpSp>
          </p:grpSp>
          <p:sp>
            <p:nvSpPr>
              <p:cNvPr id="28689" name="Rectangle 15"/>
              <p:cNvSpPr>
                <a:spLocks noChangeArrowheads="1"/>
              </p:cNvSpPr>
              <p:nvPr/>
            </p:nvSpPr>
            <p:spPr bwMode="auto">
              <a:xfrm>
                <a:off x="6466490" y="3492060"/>
                <a:ext cx="533400" cy="381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/>
                  <a:t>10</a:t>
                </a:r>
              </a:p>
            </p:txBody>
          </p:sp>
        </p:grpSp>
        <p:sp>
          <p:nvSpPr>
            <p:cNvPr id="28687" name="Rectangle 15"/>
            <p:cNvSpPr>
              <a:spLocks noChangeArrowheads="1"/>
            </p:cNvSpPr>
            <p:nvPr/>
          </p:nvSpPr>
          <p:spPr bwMode="auto">
            <a:xfrm>
              <a:off x="6227380" y="2688020"/>
              <a:ext cx="5334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18</a:t>
              </a:r>
            </a:p>
          </p:txBody>
        </p:sp>
      </p:grpSp>
      <p:sp>
        <p:nvSpPr>
          <p:cNvPr id="77" name="Title 1"/>
          <p:cNvSpPr txBox="1">
            <a:spLocks/>
          </p:cNvSpPr>
          <p:nvPr/>
        </p:nvSpPr>
        <p:spPr>
          <a:xfrm>
            <a:off x="1365162" y="1160156"/>
            <a:ext cx="7675809" cy="8094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3200" b="1" dirty="0" smtClean="0"/>
              <a:t>Implementation</a:t>
            </a:r>
            <a:r>
              <a:rPr lang="en-US" sz="3200" dirty="0" smtClean="0"/>
              <a:t> – </a:t>
            </a:r>
            <a:r>
              <a:rPr lang="en-US" sz="3200" dirty="0" smtClean="0">
                <a:solidFill>
                  <a:srgbClr val="006600"/>
                </a:solidFill>
              </a:rPr>
              <a:t>using “Circular Array”</a:t>
            </a:r>
            <a:endParaRPr lang="en-US" sz="32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887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6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690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noFill/>
        </p:spPr>
        <p:txBody>
          <a:bodyPr anchor="t"/>
          <a:lstStyle/>
          <a:p>
            <a:r>
              <a:rPr lang="en-US" smtClean="0"/>
              <a:t> </a:t>
            </a:r>
          </a:p>
        </p:txBody>
      </p:sp>
      <p:sp>
        <p:nvSpPr>
          <p:cNvPr id="29699" name="Rectangle 18"/>
          <p:cNvSpPr>
            <a:spLocks noChangeArrowheads="1"/>
          </p:cNvSpPr>
          <p:nvPr/>
        </p:nvSpPr>
        <p:spPr bwMode="auto">
          <a:xfrm>
            <a:off x="6248400" y="17526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0" name="Rectangle 19"/>
          <p:cNvSpPr>
            <a:spLocks noChangeArrowheads="1"/>
          </p:cNvSpPr>
          <p:nvPr/>
        </p:nvSpPr>
        <p:spPr bwMode="auto">
          <a:xfrm>
            <a:off x="5638800" y="24384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1" name="Rectangle 20"/>
          <p:cNvSpPr>
            <a:spLocks noChangeArrowheads="1"/>
          </p:cNvSpPr>
          <p:nvPr/>
        </p:nvSpPr>
        <p:spPr bwMode="auto">
          <a:xfrm>
            <a:off x="5867400" y="32004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2" name="Rectangle 21"/>
          <p:cNvSpPr>
            <a:spLocks noChangeArrowheads="1"/>
          </p:cNvSpPr>
          <p:nvPr/>
        </p:nvSpPr>
        <p:spPr bwMode="auto">
          <a:xfrm>
            <a:off x="6705600" y="35814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56903" name="Rectangle 71"/>
          <p:cNvSpPr>
            <a:spLocks noChangeArrowheads="1"/>
          </p:cNvSpPr>
          <p:nvPr/>
        </p:nvSpPr>
        <p:spPr bwMode="auto">
          <a:xfrm>
            <a:off x="2963332" y="6163730"/>
            <a:ext cx="4038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 dirty="0" err="1">
                <a:solidFill>
                  <a:srgbClr val="A50021"/>
                </a:solidFill>
              </a:rPr>
              <a:t>Enqueue</a:t>
            </a:r>
            <a:r>
              <a:rPr lang="en-US" sz="2400" b="1" dirty="0">
                <a:solidFill>
                  <a:srgbClr val="A50021"/>
                </a:solidFill>
              </a:rPr>
              <a:t> element 9</a:t>
            </a:r>
          </a:p>
        </p:txBody>
      </p:sp>
      <p:grpSp>
        <p:nvGrpSpPr>
          <p:cNvPr id="2" name="Group 77"/>
          <p:cNvGrpSpPr>
            <a:grpSpLocks/>
          </p:cNvGrpSpPr>
          <p:nvPr/>
        </p:nvGrpSpPr>
        <p:grpSpPr bwMode="auto">
          <a:xfrm>
            <a:off x="1413926" y="2057394"/>
            <a:ext cx="5181600" cy="2133600"/>
            <a:chOff x="685800" y="1752600"/>
            <a:chExt cx="5181600" cy="2133600"/>
          </a:xfrm>
        </p:grpSpPr>
        <p:grpSp>
          <p:nvGrpSpPr>
            <p:cNvPr id="29761" name="Group 71"/>
            <p:cNvGrpSpPr>
              <a:grpSpLocks/>
            </p:cNvGrpSpPr>
            <p:nvPr/>
          </p:nvGrpSpPr>
          <p:grpSpPr bwMode="auto">
            <a:xfrm>
              <a:off x="685800" y="1752600"/>
              <a:ext cx="5181600" cy="762000"/>
              <a:chOff x="457200" y="914400"/>
              <a:chExt cx="5181600" cy="762000"/>
            </a:xfrm>
          </p:grpSpPr>
          <p:grpSp>
            <p:nvGrpSpPr>
              <p:cNvPr id="29763" name="Group 47"/>
              <p:cNvGrpSpPr>
                <a:grpSpLocks/>
              </p:cNvGrpSpPr>
              <p:nvPr/>
            </p:nvGrpSpPr>
            <p:grpSpPr bwMode="auto">
              <a:xfrm>
                <a:off x="457200" y="914400"/>
                <a:ext cx="4267200" cy="762000"/>
                <a:chOff x="288" y="576"/>
                <a:chExt cx="2688" cy="480"/>
              </a:xfrm>
            </p:grpSpPr>
            <p:sp>
              <p:nvSpPr>
                <p:cNvPr id="29765" name="Rectangle 24"/>
                <p:cNvSpPr>
                  <a:spLocks noChangeArrowheads="1"/>
                </p:cNvSpPr>
                <p:nvPr/>
              </p:nvSpPr>
              <p:spPr bwMode="auto">
                <a:xfrm>
                  <a:off x="672" y="576"/>
                  <a:ext cx="384" cy="240"/>
                </a:xfrm>
                <a:prstGeom prst="rect">
                  <a:avLst/>
                </a:prstGeom>
                <a:solidFill>
                  <a:srgbClr val="66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/>
                    <a:t>18</a:t>
                  </a:r>
                </a:p>
              </p:txBody>
            </p:sp>
            <p:sp>
              <p:nvSpPr>
                <p:cNvPr id="1656857" name="Rectangle 25"/>
                <p:cNvSpPr>
                  <a:spLocks noChangeArrowheads="1"/>
                </p:cNvSpPr>
                <p:nvPr/>
              </p:nvSpPr>
              <p:spPr bwMode="auto">
                <a:xfrm>
                  <a:off x="1056" y="576"/>
                  <a:ext cx="384" cy="24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1656858" name="Rectangle 26"/>
                <p:cNvSpPr>
                  <a:spLocks noChangeArrowheads="1"/>
                </p:cNvSpPr>
                <p:nvPr/>
              </p:nvSpPr>
              <p:spPr bwMode="auto">
                <a:xfrm>
                  <a:off x="1440" y="576"/>
                  <a:ext cx="384" cy="24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1656859" name="Rectangle 27"/>
                <p:cNvSpPr>
                  <a:spLocks noChangeArrowheads="1"/>
                </p:cNvSpPr>
                <p:nvPr/>
              </p:nvSpPr>
              <p:spPr bwMode="auto">
                <a:xfrm>
                  <a:off x="1824" y="576"/>
                  <a:ext cx="384" cy="24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1656860" name="Rectangle 28"/>
                <p:cNvSpPr>
                  <a:spLocks noChangeArrowheads="1"/>
                </p:cNvSpPr>
                <p:nvPr/>
              </p:nvSpPr>
              <p:spPr bwMode="auto">
                <a:xfrm>
                  <a:off x="2208" y="576"/>
                  <a:ext cx="384" cy="24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656861" name="Rectangle 29"/>
                <p:cNvSpPr>
                  <a:spLocks noChangeArrowheads="1"/>
                </p:cNvSpPr>
                <p:nvPr/>
              </p:nvSpPr>
              <p:spPr bwMode="auto">
                <a:xfrm>
                  <a:off x="2592" y="576"/>
                  <a:ext cx="384" cy="24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9771" name="Rectangle 30"/>
                <p:cNvSpPr>
                  <a:spLocks noChangeArrowheads="1"/>
                </p:cNvSpPr>
                <p:nvPr/>
              </p:nvSpPr>
              <p:spPr bwMode="auto">
                <a:xfrm>
                  <a:off x="288" y="576"/>
                  <a:ext cx="384" cy="240"/>
                </a:xfrm>
                <a:prstGeom prst="rect">
                  <a:avLst/>
                </a:prstGeom>
                <a:solidFill>
                  <a:srgbClr val="66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/>
                    <a:t>10</a:t>
                  </a:r>
                </a:p>
              </p:txBody>
            </p:sp>
            <p:sp>
              <p:nvSpPr>
                <p:cNvPr id="29772" name="Rectangle 31"/>
                <p:cNvSpPr>
                  <a:spLocks noChangeArrowheads="1"/>
                </p:cNvSpPr>
                <p:nvPr/>
              </p:nvSpPr>
              <p:spPr bwMode="auto">
                <a:xfrm>
                  <a:off x="288" y="768"/>
                  <a:ext cx="432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 sz="1400"/>
                    <a:t>front</a:t>
                  </a:r>
                </a:p>
              </p:txBody>
            </p:sp>
            <p:sp>
              <p:nvSpPr>
                <p:cNvPr id="29773" name="Rectangle 32"/>
                <p:cNvSpPr>
                  <a:spLocks noChangeArrowheads="1"/>
                </p:cNvSpPr>
                <p:nvPr/>
              </p:nvSpPr>
              <p:spPr bwMode="auto">
                <a:xfrm>
                  <a:off x="672" y="768"/>
                  <a:ext cx="432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 sz="1400"/>
                    <a:t>rear</a:t>
                  </a:r>
                </a:p>
              </p:txBody>
            </p:sp>
          </p:grpSp>
          <p:sp>
            <p:nvSpPr>
              <p:cNvPr id="29764" name="Rectangle 72"/>
              <p:cNvSpPr>
                <a:spLocks noChangeArrowheads="1"/>
              </p:cNvSpPr>
              <p:nvPr/>
            </p:nvSpPr>
            <p:spPr bwMode="auto">
              <a:xfrm>
                <a:off x="4724400" y="990600"/>
                <a:ext cx="914400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1200"/>
                  <a:t>before</a:t>
                </a:r>
              </a:p>
            </p:txBody>
          </p:sp>
        </p:grpSp>
        <p:sp>
          <p:nvSpPr>
            <p:cNvPr id="29762" name="Rectangle 43"/>
            <p:cNvSpPr>
              <a:spLocks noChangeArrowheads="1"/>
            </p:cNvSpPr>
            <p:nvPr/>
          </p:nvSpPr>
          <p:spPr bwMode="auto">
            <a:xfrm>
              <a:off x="685800" y="3200400"/>
              <a:ext cx="4038600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>
                  <a:solidFill>
                    <a:srgbClr val="000099"/>
                  </a:solidFill>
                </a:rPr>
                <a:t>normal array implementation</a:t>
              </a:r>
            </a:p>
          </p:txBody>
        </p:sp>
      </p:grpSp>
      <p:grpSp>
        <p:nvGrpSpPr>
          <p:cNvPr id="5" name="Group 76"/>
          <p:cNvGrpSpPr>
            <a:grpSpLocks/>
          </p:cNvGrpSpPr>
          <p:nvPr/>
        </p:nvGrpSpPr>
        <p:grpSpPr bwMode="auto">
          <a:xfrm>
            <a:off x="1413926" y="2895594"/>
            <a:ext cx="5181600" cy="762000"/>
            <a:chOff x="685800" y="2590800"/>
            <a:chExt cx="5181600" cy="762000"/>
          </a:xfrm>
        </p:grpSpPr>
        <p:sp>
          <p:nvSpPr>
            <p:cNvPr id="29751" name="Rectangle 49"/>
            <p:cNvSpPr>
              <a:spLocks noChangeArrowheads="1"/>
            </p:cNvSpPr>
            <p:nvPr/>
          </p:nvSpPr>
          <p:spPr bwMode="auto">
            <a:xfrm>
              <a:off x="1295400" y="25908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18</a:t>
              </a:r>
            </a:p>
          </p:txBody>
        </p:sp>
        <p:sp>
          <p:nvSpPr>
            <p:cNvPr id="29752" name="Rectangle 50"/>
            <p:cNvSpPr>
              <a:spLocks noChangeArrowheads="1"/>
            </p:cNvSpPr>
            <p:nvPr/>
          </p:nvSpPr>
          <p:spPr bwMode="auto">
            <a:xfrm>
              <a:off x="1905000" y="25908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9</a:t>
              </a:r>
            </a:p>
          </p:txBody>
        </p:sp>
        <p:sp>
          <p:nvSpPr>
            <p:cNvPr id="1656883" name="Rectangle 51"/>
            <p:cNvSpPr>
              <a:spLocks noChangeArrowheads="1"/>
            </p:cNvSpPr>
            <p:nvPr/>
          </p:nvSpPr>
          <p:spPr bwMode="auto">
            <a:xfrm>
              <a:off x="2514600" y="25908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656884" name="Rectangle 52"/>
            <p:cNvSpPr>
              <a:spLocks noChangeArrowheads="1"/>
            </p:cNvSpPr>
            <p:nvPr/>
          </p:nvSpPr>
          <p:spPr bwMode="auto">
            <a:xfrm>
              <a:off x="3124200" y="25908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656885" name="Rectangle 53"/>
            <p:cNvSpPr>
              <a:spLocks noChangeArrowheads="1"/>
            </p:cNvSpPr>
            <p:nvPr/>
          </p:nvSpPr>
          <p:spPr bwMode="auto">
            <a:xfrm>
              <a:off x="3733800" y="25908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56886" name="Rectangle 54"/>
            <p:cNvSpPr>
              <a:spLocks noChangeArrowheads="1"/>
            </p:cNvSpPr>
            <p:nvPr/>
          </p:nvSpPr>
          <p:spPr bwMode="auto">
            <a:xfrm>
              <a:off x="4343400" y="25908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757" name="Rectangle 55"/>
            <p:cNvSpPr>
              <a:spLocks noChangeArrowheads="1"/>
            </p:cNvSpPr>
            <p:nvPr/>
          </p:nvSpPr>
          <p:spPr bwMode="auto">
            <a:xfrm>
              <a:off x="685800" y="25908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10</a:t>
              </a:r>
            </a:p>
          </p:txBody>
        </p:sp>
        <p:sp>
          <p:nvSpPr>
            <p:cNvPr id="29758" name="Rectangle 56"/>
            <p:cNvSpPr>
              <a:spLocks noChangeArrowheads="1"/>
            </p:cNvSpPr>
            <p:nvPr/>
          </p:nvSpPr>
          <p:spPr bwMode="auto">
            <a:xfrm>
              <a:off x="685800" y="28956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front</a:t>
              </a:r>
            </a:p>
          </p:txBody>
        </p:sp>
        <p:sp>
          <p:nvSpPr>
            <p:cNvPr id="29759" name="Rectangle 57"/>
            <p:cNvSpPr>
              <a:spLocks noChangeArrowheads="1"/>
            </p:cNvSpPr>
            <p:nvPr/>
          </p:nvSpPr>
          <p:spPr bwMode="auto">
            <a:xfrm>
              <a:off x="1905000" y="28956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rear</a:t>
              </a:r>
            </a:p>
          </p:txBody>
        </p:sp>
        <p:sp>
          <p:nvSpPr>
            <p:cNvPr id="29760" name="Rectangle 74"/>
            <p:cNvSpPr>
              <a:spLocks noChangeArrowheads="1"/>
            </p:cNvSpPr>
            <p:nvPr/>
          </p:nvSpPr>
          <p:spPr bwMode="auto">
            <a:xfrm>
              <a:off x="4953000" y="2590800"/>
              <a:ext cx="9144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200"/>
                <a:t>after</a:t>
              </a:r>
            </a:p>
          </p:txBody>
        </p:sp>
      </p:grpSp>
      <p:grpSp>
        <p:nvGrpSpPr>
          <p:cNvPr id="6" name="Group 79"/>
          <p:cNvGrpSpPr>
            <a:grpSpLocks/>
          </p:cNvGrpSpPr>
          <p:nvPr/>
        </p:nvGrpSpPr>
        <p:grpSpPr bwMode="auto">
          <a:xfrm>
            <a:off x="1261526" y="4419594"/>
            <a:ext cx="5334000" cy="1981200"/>
            <a:chOff x="533400" y="4114800"/>
            <a:chExt cx="5334000" cy="1981200"/>
          </a:xfrm>
        </p:grpSpPr>
        <p:grpSp>
          <p:nvGrpSpPr>
            <p:cNvPr id="29739" name="Group 69"/>
            <p:cNvGrpSpPr>
              <a:grpSpLocks/>
            </p:cNvGrpSpPr>
            <p:nvPr/>
          </p:nvGrpSpPr>
          <p:grpSpPr bwMode="auto">
            <a:xfrm>
              <a:off x="685800" y="4114800"/>
              <a:ext cx="5181600" cy="762000"/>
              <a:chOff x="533400" y="3581400"/>
              <a:chExt cx="5181600" cy="762000"/>
            </a:xfrm>
          </p:grpSpPr>
          <p:sp>
            <p:nvSpPr>
              <p:cNvPr id="29741" name="Rectangle 34"/>
              <p:cNvSpPr>
                <a:spLocks noChangeArrowheads="1"/>
              </p:cNvSpPr>
              <p:nvPr/>
            </p:nvSpPr>
            <p:spPr bwMode="auto">
              <a:xfrm>
                <a:off x="1143000" y="3581400"/>
                <a:ext cx="609600" cy="381000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/>
                  <a:t>18</a:t>
                </a:r>
              </a:p>
            </p:txBody>
          </p:sp>
          <p:sp>
            <p:nvSpPr>
              <p:cNvPr id="1656867" name="Rectangle 35"/>
              <p:cNvSpPr>
                <a:spLocks noChangeArrowheads="1"/>
              </p:cNvSpPr>
              <p:nvPr/>
            </p:nvSpPr>
            <p:spPr bwMode="auto">
              <a:xfrm>
                <a:off x="1752600" y="3581400"/>
                <a:ext cx="609600" cy="381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56868" name="Rectangle 36"/>
              <p:cNvSpPr>
                <a:spLocks noChangeArrowheads="1"/>
              </p:cNvSpPr>
              <p:nvPr/>
            </p:nvSpPr>
            <p:spPr bwMode="auto">
              <a:xfrm>
                <a:off x="2362200" y="3581400"/>
                <a:ext cx="609600" cy="381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656869" name="Rectangle 37"/>
              <p:cNvSpPr>
                <a:spLocks noChangeArrowheads="1"/>
              </p:cNvSpPr>
              <p:nvPr/>
            </p:nvSpPr>
            <p:spPr bwMode="auto">
              <a:xfrm>
                <a:off x="2971800" y="3581400"/>
                <a:ext cx="609600" cy="381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656870" name="Rectangle 38"/>
              <p:cNvSpPr>
                <a:spLocks noChangeArrowheads="1"/>
              </p:cNvSpPr>
              <p:nvPr/>
            </p:nvSpPr>
            <p:spPr bwMode="auto">
              <a:xfrm>
                <a:off x="3581400" y="3581400"/>
                <a:ext cx="609600" cy="381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656871" name="Rectangle 39"/>
              <p:cNvSpPr>
                <a:spLocks noChangeArrowheads="1"/>
              </p:cNvSpPr>
              <p:nvPr/>
            </p:nvSpPr>
            <p:spPr bwMode="auto">
              <a:xfrm>
                <a:off x="4191000" y="3581400"/>
                <a:ext cx="609600" cy="381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9747" name="Rectangle 40"/>
              <p:cNvSpPr>
                <a:spLocks noChangeArrowheads="1"/>
              </p:cNvSpPr>
              <p:nvPr/>
            </p:nvSpPr>
            <p:spPr bwMode="auto">
              <a:xfrm>
                <a:off x="533400" y="3581400"/>
                <a:ext cx="609600" cy="381000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/>
                  <a:t>10</a:t>
                </a:r>
              </a:p>
            </p:txBody>
          </p:sp>
          <p:sp>
            <p:nvSpPr>
              <p:cNvPr id="29748" name="Rectangle 41"/>
              <p:cNvSpPr>
                <a:spLocks noChangeArrowheads="1"/>
              </p:cNvSpPr>
              <p:nvPr/>
            </p:nvSpPr>
            <p:spPr bwMode="auto">
              <a:xfrm>
                <a:off x="533400" y="3886200"/>
                <a:ext cx="6858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1400"/>
                  <a:t>front</a:t>
                </a:r>
              </a:p>
            </p:txBody>
          </p:sp>
          <p:sp>
            <p:nvSpPr>
              <p:cNvPr id="29749" name="Rectangle 42"/>
              <p:cNvSpPr>
                <a:spLocks noChangeArrowheads="1"/>
              </p:cNvSpPr>
              <p:nvPr/>
            </p:nvSpPr>
            <p:spPr bwMode="auto">
              <a:xfrm>
                <a:off x="1143000" y="3886200"/>
                <a:ext cx="6858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1400"/>
                  <a:t>rear</a:t>
                </a:r>
              </a:p>
            </p:txBody>
          </p:sp>
          <p:sp>
            <p:nvSpPr>
              <p:cNvPr id="29750" name="Rectangle 73"/>
              <p:cNvSpPr>
                <a:spLocks noChangeArrowheads="1"/>
              </p:cNvSpPr>
              <p:nvPr/>
            </p:nvSpPr>
            <p:spPr bwMode="auto">
              <a:xfrm>
                <a:off x="4800600" y="3657600"/>
                <a:ext cx="914400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1200"/>
                  <a:t>before</a:t>
                </a:r>
              </a:p>
            </p:txBody>
          </p:sp>
        </p:grpSp>
        <p:sp>
          <p:nvSpPr>
            <p:cNvPr id="29740" name="Rectangle 44"/>
            <p:cNvSpPr>
              <a:spLocks noChangeArrowheads="1"/>
            </p:cNvSpPr>
            <p:nvPr/>
          </p:nvSpPr>
          <p:spPr bwMode="auto">
            <a:xfrm>
              <a:off x="533400" y="5410200"/>
              <a:ext cx="4038600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>
                  <a:solidFill>
                    <a:srgbClr val="000099"/>
                  </a:solidFill>
                </a:rPr>
                <a:t>circular array implementation</a:t>
              </a:r>
            </a:p>
          </p:txBody>
        </p:sp>
      </p:grpSp>
      <p:grpSp>
        <p:nvGrpSpPr>
          <p:cNvPr id="8" name="Group 78"/>
          <p:cNvGrpSpPr>
            <a:grpSpLocks/>
          </p:cNvGrpSpPr>
          <p:nvPr/>
        </p:nvGrpSpPr>
        <p:grpSpPr bwMode="auto">
          <a:xfrm>
            <a:off x="1413926" y="5257794"/>
            <a:ext cx="5181600" cy="762000"/>
            <a:chOff x="685800" y="4953000"/>
            <a:chExt cx="5181600" cy="762000"/>
          </a:xfrm>
        </p:grpSpPr>
        <p:sp>
          <p:nvSpPr>
            <p:cNvPr id="29729" name="Rectangle 61"/>
            <p:cNvSpPr>
              <a:spLocks noChangeArrowheads="1"/>
            </p:cNvSpPr>
            <p:nvPr/>
          </p:nvSpPr>
          <p:spPr bwMode="auto">
            <a:xfrm>
              <a:off x="1295400" y="49530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18</a:t>
              </a:r>
            </a:p>
          </p:txBody>
        </p:sp>
        <p:sp>
          <p:nvSpPr>
            <p:cNvPr id="29730" name="Rectangle 62"/>
            <p:cNvSpPr>
              <a:spLocks noChangeArrowheads="1"/>
            </p:cNvSpPr>
            <p:nvPr/>
          </p:nvSpPr>
          <p:spPr bwMode="auto">
            <a:xfrm>
              <a:off x="1905000" y="49530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9</a:t>
              </a:r>
            </a:p>
          </p:txBody>
        </p:sp>
        <p:sp>
          <p:nvSpPr>
            <p:cNvPr id="1656895" name="Rectangle 63"/>
            <p:cNvSpPr>
              <a:spLocks noChangeArrowheads="1"/>
            </p:cNvSpPr>
            <p:nvPr/>
          </p:nvSpPr>
          <p:spPr bwMode="auto">
            <a:xfrm>
              <a:off x="2514600" y="49530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656896" name="Rectangle 64"/>
            <p:cNvSpPr>
              <a:spLocks noChangeArrowheads="1"/>
            </p:cNvSpPr>
            <p:nvPr/>
          </p:nvSpPr>
          <p:spPr bwMode="auto">
            <a:xfrm>
              <a:off x="3124200" y="49530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656897" name="Rectangle 65"/>
            <p:cNvSpPr>
              <a:spLocks noChangeArrowheads="1"/>
            </p:cNvSpPr>
            <p:nvPr/>
          </p:nvSpPr>
          <p:spPr bwMode="auto">
            <a:xfrm>
              <a:off x="3733800" y="49530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656898" name="Rectangle 66"/>
            <p:cNvSpPr>
              <a:spLocks noChangeArrowheads="1"/>
            </p:cNvSpPr>
            <p:nvPr/>
          </p:nvSpPr>
          <p:spPr bwMode="auto">
            <a:xfrm>
              <a:off x="4343400" y="49530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9735" name="Rectangle 67"/>
            <p:cNvSpPr>
              <a:spLocks noChangeArrowheads="1"/>
            </p:cNvSpPr>
            <p:nvPr/>
          </p:nvSpPr>
          <p:spPr bwMode="auto">
            <a:xfrm>
              <a:off x="685800" y="49530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10</a:t>
              </a:r>
            </a:p>
          </p:txBody>
        </p:sp>
        <p:sp>
          <p:nvSpPr>
            <p:cNvPr id="29736" name="Rectangle 68"/>
            <p:cNvSpPr>
              <a:spLocks noChangeArrowheads="1"/>
            </p:cNvSpPr>
            <p:nvPr/>
          </p:nvSpPr>
          <p:spPr bwMode="auto">
            <a:xfrm>
              <a:off x="685800" y="52578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front</a:t>
              </a:r>
            </a:p>
          </p:txBody>
        </p:sp>
        <p:sp>
          <p:nvSpPr>
            <p:cNvPr id="29737" name="Rectangle 69"/>
            <p:cNvSpPr>
              <a:spLocks noChangeArrowheads="1"/>
            </p:cNvSpPr>
            <p:nvPr/>
          </p:nvSpPr>
          <p:spPr bwMode="auto">
            <a:xfrm>
              <a:off x="1905000" y="52578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rear</a:t>
              </a:r>
            </a:p>
          </p:txBody>
        </p:sp>
        <p:sp>
          <p:nvSpPr>
            <p:cNvPr id="29738" name="Rectangle 75"/>
            <p:cNvSpPr>
              <a:spLocks noChangeArrowheads="1"/>
            </p:cNvSpPr>
            <p:nvPr/>
          </p:nvSpPr>
          <p:spPr bwMode="auto">
            <a:xfrm>
              <a:off x="4953000" y="5029200"/>
              <a:ext cx="9144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200"/>
                <a:t>after</a:t>
              </a:r>
            </a:p>
          </p:txBody>
        </p:sp>
      </p:grpSp>
      <p:grpSp>
        <p:nvGrpSpPr>
          <p:cNvPr id="9" name="Group 78"/>
          <p:cNvGrpSpPr>
            <a:grpSpLocks/>
          </p:cNvGrpSpPr>
          <p:nvPr/>
        </p:nvGrpSpPr>
        <p:grpSpPr bwMode="auto">
          <a:xfrm>
            <a:off x="5791200" y="1597025"/>
            <a:ext cx="3352800" cy="3813175"/>
            <a:chOff x="5791200" y="1597570"/>
            <a:chExt cx="3352800" cy="3812630"/>
          </a:xfrm>
        </p:grpSpPr>
        <p:grpSp>
          <p:nvGrpSpPr>
            <p:cNvPr id="29711" name="Group 78"/>
            <p:cNvGrpSpPr>
              <a:grpSpLocks/>
            </p:cNvGrpSpPr>
            <p:nvPr/>
          </p:nvGrpSpPr>
          <p:grpSpPr bwMode="auto">
            <a:xfrm>
              <a:off x="5791200" y="1597570"/>
              <a:ext cx="3352800" cy="3812630"/>
              <a:chOff x="5791200" y="1597570"/>
              <a:chExt cx="3352800" cy="3812630"/>
            </a:xfrm>
          </p:grpSpPr>
          <p:grpSp>
            <p:nvGrpSpPr>
              <p:cNvPr id="29713" name="Group 74"/>
              <p:cNvGrpSpPr>
                <a:grpSpLocks/>
              </p:cNvGrpSpPr>
              <p:nvPr/>
            </p:nvGrpSpPr>
            <p:grpSpPr bwMode="auto">
              <a:xfrm>
                <a:off x="5791200" y="1597570"/>
                <a:ext cx="3352800" cy="3812630"/>
                <a:chOff x="5791200" y="1597570"/>
                <a:chExt cx="3352800" cy="3812630"/>
              </a:xfrm>
            </p:grpSpPr>
            <p:sp>
              <p:nvSpPr>
                <p:cNvPr id="29715" name="Rectangle 45"/>
                <p:cNvSpPr>
                  <a:spLocks noChangeArrowheads="1"/>
                </p:cNvSpPr>
                <p:nvPr/>
              </p:nvSpPr>
              <p:spPr bwMode="auto">
                <a:xfrm>
                  <a:off x="5791200" y="4572000"/>
                  <a:ext cx="3352800" cy="8382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r>
                    <a:rPr lang="en-US">
                      <a:solidFill>
                        <a:srgbClr val="000099"/>
                      </a:solidFill>
                    </a:rPr>
                    <a:t>visualization of a queue</a:t>
                  </a:r>
                </a:p>
                <a:p>
                  <a:pPr algn="ctr"/>
                  <a:r>
                    <a:rPr lang="en-US">
                      <a:solidFill>
                        <a:srgbClr val="000099"/>
                      </a:solidFill>
                    </a:rPr>
                    <a:t>implemented as a circular array</a:t>
                  </a:r>
                </a:p>
                <a:p>
                  <a:pPr algn="ctr"/>
                  <a:r>
                    <a:rPr lang="en-US">
                      <a:solidFill>
                        <a:srgbClr val="000099"/>
                      </a:solidFill>
                    </a:rPr>
                    <a:t>after insertion of element 9</a:t>
                  </a:r>
                </a:p>
              </p:txBody>
            </p:sp>
            <p:grpSp>
              <p:nvGrpSpPr>
                <p:cNvPr id="29716" name="Group 73"/>
                <p:cNvGrpSpPr>
                  <a:grpSpLocks/>
                </p:cNvGrpSpPr>
                <p:nvPr/>
              </p:nvGrpSpPr>
              <p:grpSpPr bwMode="auto">
                <a:xfrm>
                  <a:off x="6172200" y="1597570"/>
                  <a:ext cx="2590800" cy="2735320"/>
                  <a:chOff x="5943600" y="1597570"/>
                  <a:chExt cx="2590800" cy="2735320"/>
                </a:xfrm>
              </p:grpSpPr>
              <p:grpSp>
                <p:nvGrpSpPr>
                  <p:cNvPr id="29717" name="Group 5"/>
                  <p:cNvGrpSpPr>
                    <a:grpSpLocks/>
                  </p:cNvGrpSpPr>
                  <p:nvPr/>
                </p:nvGrpSpPr>
                <p:grpSpPr bwMode="auto">
                  <a:xfrm>
                    <a:off x="5943600" y="1752600"/>
                    <a:ext cx="2590800" cy="2514600"/>
                    <a:chOff x="3552" y="960"/>
                    <a:chExt cx="1632" cy="1584"/>
                  </a:xfrm>
                </p:grpSpPr>
                <p:sp>
                  <p:nvSpPr>
                    <p:cNvPr id="29720" name="Oval 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52" y="960"/>
                      <a:ext cx="1632" cy="1584"/>
                    </a:xfrm>
                    <a:prstGeom prst="ellipse">
                      <a:avLst/>
                    </a:prstGeom>
                    <a:solidFill>
                      <a:srgbClr val="66CCFF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9721" name="Oval 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888" y="1344"/>
                      <a:ext cx="912" cy="864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9722" name="Line 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68" y="960"/>
                      <a:ext cx="0" cy="384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9723" name="Line 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560" y="2160"/>
                      <a:ext cx="192" cy="28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9724" name="Line 10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4704" y="1296"/>
                      <a:ext cx="336" cy="192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9725" name="Line 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0" y="1872"/>
                      <a:ext cx="336" cy="4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9726" name="Line 12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32" y="2160"/>
                      <a:ext cx="144" cy="28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9727" name="Line 13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600" y="1872"/>
                      <a:ext cx="288" cy="144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9728" name="Line 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696" y="1296"/>
                      <a:ext cx="288" cy="192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29718" name="Rectangle 22"/>
                  <p:cNvSpPr>
                    <a:spLocks noChangeArrowheads="1"/>
                  </p:cNvSpPr>
                  <p:nvPr/>
                </p:nvSpPr>
                <p:spPr bwMode="auto">
                  <a:xfrm>
                    <a:off x="6237890" y="1597570"/>
                    <a:ext cx="685800" cy="4572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r>
                      <a:rPr lang="en-US" sz="1400"/>
                      <a:t>rear</a:t>
                    </a:r>
                  </a:p>
                </p:txBody>
              </p:sp>
              <p:sp>
                <p:nvSpPr>
                  <p:cNvPr id="29719" name="Rectangle 33"/>
                  <p:cNvSpPr>
                    <a:spLocks noChangeArrowheads="1"/>
                  </p:cNvSpPr>
                  <p:nvPr/>
                </p:nvSpPr>
                <p:spPr bwMode="auto">
                  <a:xfrm>
                    <a:off x="6009290" y="3875690"/>
                    <a:ext cx="685800" cy="4572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r>
                      <a:rPr lang="en-US" sz="1400"/>
                      <a:t>front</a:t>
                    </a:r>
                  </a:p>
                </p:txBody>
              </p:sp>
            </p:grpSp>
          </p:grpSp>
          <p:sp>
            <p:nvSpPr>
              <p:cNvPr id="29714" name="Rectangle 15"/>
              <p:cNvSpPr>
                <a:spLocks noChangeArrowheads="1"/>
              </p:cNvSpPr>
              <p:nvPr/>
            </p:nvSpPr>
            <p:spPr bwMode="auto">
              <a:xfrm>
                <a:off x="6466490" y="3492060"/>
                <a:ext cx="533400" cy="381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/>
                  <a:t>10</a:t>
                </a:r>
              </a:p>
            </p:txBody>
          </p:sp>
        </p:grpSp>
        <p:sp>
          <p:nvSpPr>
            <p:cNvPr id="29712" name="Rectangle 15"/>
            <p:cNvSpPr>
              <a:spLocks noChangeArrowheads="1"/>
            </p:cNvSpPr>
            <p:nvPr/>
          </p:nvSpPr>
          <p:spPr bwMode="auto">
            <a:xfrm>
              <a:off x="6227380" y="2688020"/>
              <a:ext cx="5334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18</a:t>
              </a:r>
            </a:p>
          </p:txBody>
        </p:sp>
      </p:grpSp>
      <p:sp>
        <p:nvSpPr>
          <p:cNvPr id="29710" name="Rectangle 15"/>
          <p:cNvSpPr>
            <a:spLocks noChangeArrowheads="1"/>
          </p:cNvSpPr>
          <p:nvPr/>
        </p:nvSpPr>
        <p:spPr bwMode="auto">
          <a:xfrm>
            <a:off x="6878638" y="194945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dirty="0"/>
              <a:t>9</a:t>
            </a:r>
          </a:p>
        </p:txBody>
      </p:sp>
      <p:sp>
        <p:nvSpPr>
          <p:cNvPr id="78" name="Title 1"/>
          <p:cNvSpPr txBox="1">
            <a:spLocks/>
          </p:cNvSpPr>
          <p:nvPr/>
        </p:nvSpPr>
        <p:spPr>
          <a:xfrm>
            <a:off x="1365162" y="1160156"/>
            <a:ext cx="7675809" cy="8094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3200" b="1" dirty="0" smtClean="0"/>
              <a:t>Implementation</a:t>
            </a:r>
            <a:r>
              <a:rPr lang="en-US" sz="3200" dirty="0" smtClean="0"/>
              <a:t> – </a:t>
            </a:r>
            <a:r>
              <a:rPr lang="en-US" sz="3200" dirty="0" smtClean="0">
                <a:solidFill>
                  <a:srgbClr val="006600"/>
                </a:solidFill>
              </a:rPr>
              <a:t>using “Circular Array”</a:t>
            </a:r>
            <a:endParaRPr lang="en-US" sz="32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18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6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6903" grpId="0"/>
      <p:bldP spid="29710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noFill/>
        </p:spPr>
        <p:txBody>
          <a:bodyPr anchor="t"/>
          <a:lstStyle/>
          <a:p>
            <a:r>
              <a:rPr lang="en-US" smtClean="0"/>
              <a:t> </a:t>
            </a:r>
          </a:p>
        </p:txBody>
      </p:sp>
      <p:sp>
        <p:nvSpPr>
          <p:cNvPr id="30723" name="Rectangle 18"/>
          <p:cNvSpPr>
            <a:spLocks noChangeArrowheads="1"/>
          </p:cNvSpPr>
          <p:nvPr/>
        </p:nvSpPr>
        <p:spPr bwMode="auto">
          <a:xfrm>
            <a:off x="6248400" y="17526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24" name="Rectangle 19"/>
          <p:cNvSpPr>
            <a:spLocks noChangeArrowheads="1"/>
          </p:cNvSpPr>
          <p:nvPr/>
        </p:nvSpPr>
        <p:spPr bwMode="auto">
          <a:xfrm>
            <a:off x="5638800" y="24384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25" name="Rectangle 20"/>
          <p:cNvSpPr>
            <a:spLocks noChangeArrowheads="1"/>
          </p:cNvSpPr>
          <p:nvPr/>
        </p:nvSpPr>
        <p:spPr bwMode="auto">
          <a:xfrm>
            <a:off x="5867400" y="32004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26" name="Rectangle 21"/>
          <p:cNvSpPr>
            <a:spLocks noChangeArrowheads="1"/>
          </p:cNvSpPr>
          <p:nvPr/>
        </p:nvSpPr>
        <p:spPr bwMode="auto">
          <a:xfrm>
            <a:off x="6705600" y="35814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56903" name="Rectangle 71"/>
          <p:cNvSpPr>
            <a:spLocks noChangeArrowheads="1"/>
          </p:cNvSpPr>
          <p:nvPr/>
        </p:nvSpPr>
        <p:spPr bwMode="auto">
          <a:xfrm>
            <a:off x="2895600" y="6180662"/>
            <a:ext cx="4038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 dirty="0" err="1">
                <a:solidFill>
                  <a:srgbClr val="A50021"/>
                </a:solidFill>
              </a:rPr>
              <a:t>dequeue</a:t>
            </a:r>
            <a:endParaRPr lang="en-US" sz="2400" b="1" dirty="0">
              <a:solidFill>
                <a:srgbClr val="A50021"/>
              </a:solidFill>
            </a:endParaRPr>
          </a:p>
        </p:txBody>
      </p:sp>
      <p:grpSp>
        <p:nvGrpSpPr>
          <p:cNvPr id="2" name="Group 77"/>
          <p:cNvGrpSpPr>
            <a:grpSpLocks/>
          </p:cNvGrpSpPr>
          <p:nvPr/>
        </p:nvGrpSpPr>
        <p:grpSpPr bwMode="auto">
          <a:xfrm>
            <a:off x="1447794" y="1938863"/>
            <a:ext cx="5181600" cy="2133600"/>
            <a:chOff x="685800" y="1752600"/>
            <a:chExt cx="5181600" cy="2133600"/>
          </a:xfrm>
        </p:grpSpPr>
        <p:grpSp>
          <p:nvGrpSpPr>
            <p:cNvPr id="30783" name="Group 71"/>
            <p:cNvGrpSpPr>
              <a:grpSpLocks/>
            </p:cNvGrpSpPr>
            <p:nvPr/>
          </p:nvGrpSpPr>
          <p:grpSpPr bwMode="auto">
            <a:xfrm>
              <a:off x="685800" y="1752600"/>
              <a:ext cx="5181600" cy="762000"/>
              <a:chOff x="457200" y="914400"/>
              <a:chExt cx="5181600" cy="762000"/>
            </a:xfrm>
          </p:grpSpPr>
          <p:grpSp>
            <p:nvGrpSpPr>
              <p:cNvPr id="30785" name="Group 47"/>
              <p:cNvGrpSpPr>
                <a:grpSpLocks/>
              </p:cNvGrpSpPr>
              <p:nvPr/>
            </p:nvGrpSpPr>
            <p:grpSpPr bwMode="auto">
              <a:xfrm>
                <a:off x="457200" y="914400"/>
                <a:ext cx="4267200" cy="762000"/>
                <a:chOff x="288" y="576"/>
                <a:chExt cx="2688" cy="480"/>
              </a:xfrm>
            </p:grpSpPr>
            <p:sp>
              <p:nvSpPr>
                <p:cNvPr id="30787" name="Rectangle 24"/>
                <p:cNvSpPr>
                  <a:spLocks noChangeArrowheads="1"/>
                </p:cNvSpPr>
                <p:nvPr/>
              </p:nvSpPr>
              <p:spPr bwMode="auto">
                <a:xfrm>
                  <a:off x="672" y="576"/>
                  <a:ext cx="384" cy="240"/>
                </a:xfrm>
                <a:prstGeom prst="rect">
                  <a:avLst/>
                </a:prstGeom>
                <a:solidFill>
                  <a:srgbClr val="66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/>
                    <a:t>18</a:t>
                  </a:r>
                </a:p>
              </p:txBody>
            </p:sp>
            <p:sp>
              <p:nvSpPr>
                <p:cNvPr id="30788" name="Rectangle 25"/>
                <p:cNvSpPr>
                  <a:spLocks noChangeArrowheads="1"/>
                </p:cNvSpPr>
                <p:nvPr/>
              </p:nvSpPr>
              <p:spPr bwMode="auto">
                <a:xfrm>
                  <a:off x="1056" y="576"/>
                  <a:ext cx="384" cy="240"/>
                </a:xfrm>
                <a:prstGeom prst="rect">
                  <a:avLst/>
                </a:prstGeom>
                <a:solidFill>
                  <a:srgbClr val="66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/>
                    <a:t>9</a:t>
                  </a:r>
                </a:p>
              </p:txBody>
            </p:sp>
            <p:sp>
              <p:nvSpPr>
                <p:cNvPr id="1656858" name="Rectangle 26"/>
                <p:cNvSpPr>
                  <a:spLocks noChangeArrowheads="1"/>
                </p:cNvSpPr>
                <p:nvPr/>
              </p:nvSpPr>
              <p:spPr bwMode="auto">
                <a:xfrm>
                  <a:off x="1440" y="576"/>
                  <a:ext cx="384" cy="24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1656859" name="Rectangle 27"/>
                <p:cNvSpPr>
                  <a:spLocks noChangeArrowheads="1"/>
                </p:cNvSpPr>
                <p:nvPr/>
              </p:nvSpPr>
              <p:spPr bwMode="auto">
                <a:xfrm>
                  <a:off x="1824" y="576"/>
                  <a:ext cx="384" cy="24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1656860" name="Rectangle 28"/>
                <p:cNvSpPr>
                  <a:spLocks noChangeArrowheads="1"/>
                </p:cNvSpPr>
                <p:nvPr/>
              </p:nvSpPr>
              <p:spPr bwMode="auto">
                <a:xfrm>
                  <a:off x="2208" y="576"/>
                  <a:ext cx="384" cy="24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656861" name="Rectangle 29"/>
                <p:cNvSpPr>
                  <a:spLocks noChangeArrowheads="1"/>
                </p:cNvSpPr>
                <p:nvPr/>
              </p:nvSpPr>
              <p:spPr bwMode="auto">
                <a:xfrm>
                  <a:off x="2592" y="576"/>
                  <a:ext cx="384" cy="24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0793" name="Rectangle 30"/>
                <p:cNvSpPr>
                  <a:spLocks noChangeArrowheads="1"/>
                </p:cNvSpPr>
                <p:nvPr/>
              </p:nvSpPr>
              <p:spPr bwMode="auto">
                <a:xfrm>
                  <a:off x="288" y="576"/>
                  <a:ext cx="384" cy="240"/>
                </a:xfrm>
                <a:prstGeom prst="rect">
                  <a:avLst/>
                </a:prstGeom>
                <a:solidFill>
                  <a:srgbClr val="66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/>
                    <a:t>10</a:t>
                  </a:r>
                </a:p>
              </p:txBody>
            </p:sp>
            <p:sp>
              <p:nvSpPr>
                <p:cNvPr id="30794" name="Rectangle 31"/>
                <p:cNvSpPr>
                  <a:spLocks noChangeArrowheads="1"/>
                </p:cNvSpPr>
                <p:nvPr/>
              </p:nvSpPr>
              <p:spPr bwMode="auto">
                <a:xfrm>
                  <a:off x="288" y="768"/>
                  <a:ext cx="432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 sz="1400"/>
                    <a:t>front</a:t>
                  </a:r>
                </a:p>
              </p:txBody>
            </p:sp>
            <p:sp>
              <p:nvSpPr>
                <p:cNvPr id="30795" name="Rectangle 32"/>
                <p:cNvSpPr>
                  <a:spLocks noChangeArrowheads="1"/>
                </p:cNvSpPr>
                <p:nvPr/>
              </p:nvSpPr>
              <p:spPr bwMode="auto">
                <a:xfrm>
                  <a:off x="1056" y="768"/>
                  <a:ext cx="432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 sz="1400"/>
                    <a:t>rear</a:t>
                  </a:r>
                </a:p>
              </p:txBody>
            </p:sp>
          </p:grpSp>
          <p:sp>
            <p:nvSpPr>
              <p:cNvPr id="30786" name="Rectangle 72"/>
              <p:cNvSpPr>
                <a:spLocks noChangeArrowheads="1"/>
              </p:cNvSpPr>
              <p:nvPr/>
            </p:nvSpPr>
            <p:spPr bwMode="auto">
              <a:xfrm>
                <a:off x="4724400" y="990600"/>
                <a:ext cx="914400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1200"/>
                  <a:t>before</a:t>
                </a:r>
              </a:p>
            </p:txBody>
          </p:sp>
        </p:grpSp>
        <p:sp>
          <p:nvSpPr>
            <p:cNvPr id="30784" name="Rectangle 43"/>
            <p:cNvSpPr>
              <a:spLocks noChangeArrowheads="1"/>
            </p:cNvSpPr>
            <p:nvPr/>
          </p:nvSpPr>
          <p:spPr bwMode="auto">
            <a:xfrm>
              <a:off x="685800" y="3200400"/>
              <a:ext cx="4038600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>
                  <a:solidFill>
                    <a:srgbClr val="000099"/>
                  </a:solidFill>
                </a:rPr>
                <a:t>normal array implementation</a:t>
              </a:r>
            </a:p>
          </p:txBody>
        </p:sp>
      </p:grpSp>
      <p:grpSp>
        <p:nvGrpSpPr>
          <p:cNvPr id="5" name="Group 76"/>
          <p:cNvGrpSpPr>
            <a:grpSpLocks/>
          </p:cNvGrpSpPr>
          <p:nvPr/>
        </p:nvGrpSpPr>
        <p:grpSpPr bwMode="auto">
          <a:xfrm>
            <a:off x="1447794" y="2777063"/>
            <a:ext cx="5181600" cy="762000"/>
            <a:chOff x="685800" y="2590800"/>
            <a:chExt cx="5181600" cy="762000"/>
          </a:xfrm>
        </p:grpSpPr>
        <p:sp>
          <p:nvSpPr>
            <p:cNvPr id="30773" name="Rectangle 49"/>
            <p:cNvSpPr>
              <a:spLocks noChangeArrowheads="1"/>
            </p:cNvSpPr>
            <p:nvPr/>
          </p:nvSpPr>
          <p:spPr bwMode="auto">
            <a:xfrm>
              <a:off x="1295400" y="25908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9</a:t>
              </a:r>
            </a:p>
          </p:txBody>
        </p:sp>
        <p:sp>
          <p:nvSpPr>
            <p:cNvPr id="1656882" name="Rectangle 50"/>
            <p:cNvSpPr>
              <a:spLocks noChangeArrowheads="1"/>
            </p:cNvSpPr>
            <p:nvPr/>
          </p:nvSpPr>
          <p:spPr bwMode="auto">
            <a:xfrm>
              <a:off x="1905000" y="25908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656883" name="Rectangle 51"/>
            <p:cNvSpPr>
              <a:spLocks noChangeArrowheads="1"/>
            </p:cNvSpPr>
            <p:nvPr/>
          </p:nvSpPr>
          <p:spPr bwMode="auto">
            <a:xfrm>
              <a:off x="2514600" y="25908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656884" name="Rectangle 52"/>
            <p:cNvSpPr>
              <a:spLocks noChangeArrowheads="1"/>
            </p:cNvSpPr>
            <p:nvPr/>
          </p:nvSpPr>
          <p:spPr bwMode="auto">
            <a:xfrm>
              <a:off x="3124200" y="25908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656885" name="Rectangle 53"/>
            <p:cNvSpPr>
              <a:spLocks noChangeArrowheads="1"/>
            </p:cNvSpPr>
            <p:nvPr/>
          </p:nvSpPr>
          <p:spPr bwMode="auto">
            <a:xfrm>
              <a:off x="3733800" y="25908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56886" name="Rectangle 54"/>
            <p:cNvSpPr>
              <a:spLocks noChangeArrowheads="1"/>
            </p:cNvSpPr>
            <p:nvPr/>
          </p:nvSpPr>
          <p:spPr bwMode="auto">
            <a:xfrm>
              <a:off x="4343400" y="25908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779" name="Rectangle 55"/>
            <p:cNvSpPr>
              <a:spLocks noChangeArrowheads="1"/>
            </p:cNvSpPr>
            <p:nvPr/>
          </p:nvSpPr>
          <p:spPr bwMode="auto">
            <a:xfrm>
              <a:off x="685800" y="25908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18</a:t>
              </a:r>
            </a:p>
          </p:txBody>
        </p:sp>
        <p:sp>
          <p:nvSpPr>
            <p:cNvPr id="30780" name="Rectangle 56"/>
            <p:cNvSpPr>
              <a:spLocks noChangeArrowheads="1"/>
            </p:cNvSpPr>
            <p:nvPr/>
          </p:nvSpPr>
          <p:spPr bwMode="auto">
            <a:xfrm>
              <a:off x="685800" y="28956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front</a:t>
              </a:r>
            </a:p>
          </p:txBody>
        </p:sp>
        <p:sp>
          <p:nvSpPr>
            <p:cNvPr id="30781" name="Rectangle 57"/>
            <p:cNvSpPr>
              <a:spLocks noChangeArrowheads="1"/>
            </p:cNvSpPr>
            <p:nvPr/>
          </p:nvSpPr>
          <p:spPr bwMode="auto">
            <a:xfrm>
              <a:off x="1295400" y="28956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rear</a:t>
              </a:r>
            </a:p>
          </p:txBody>
        </p:sp>
        <p:sp>
          <p:nvSpPr>
            <p:cNvPr id="30782" name="Rectangle 74"/>
            <p:cNvSpPr>
              <a:spLocks noChangeArrowheads="1"/>
            </p:cNvSpPr>
            <p:nvPr/>
          </p:nvSpPr>
          <p:spPr bwMode="auto">
            <a:xfrm>
              <a:off x="4953000" y="2590800"/>
              <a:ext cx="9144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200"/>
                <a:t>after</a:t>
              </a:r>
            </a:p>
          </p:txBody>
        </p:sp>
      </p:grpSp>
      <p:grpSp>
        <p:nvGrpSpPr>
          <p:cNvPr id="6" name="Group 79"/>
          <p:cNvGrpSpPr>
            <a:grpSpLocks/>
          </p:cNvGrpSpPr>
          <p:nvPr/>
        </p:nvGrpSpPr>
        <p:grpSpPr bwMode="auto">
          <a:xfrm>
            <a:off x="1295394" y="4301063"/>
            <a:ext cx="5334000" cy="1981200"/>
            <a:chOff x="533400" y="4114800"/>
            <a:chExt cx="5334000" cy="1981200"/>
          </a:xfrm>
        </p:grpSpPr>
        <p:grpSp>
          <p:nvGrpSpPr>
            <p:cNvPr id="30761" name="Group 69"/>
            <p:cNvGrpSpPr>
              <a:grpSpLocks/>
            </p:cNvGrpSpPr>
            <p:nvPr/>
          </p:nvGrpSpPr>
          <p:grpSpPr bwMode="auto">
            <a:xfrm>
              <a:off x="685800" y="4114800"/>
              <a:ext cx="5181600" cy="762000"/>
              <a:chOff x="533400" y="3581400"/>
              <a:chExt cx="5181600" cy="762000"/>
            </a:xfrm>
          </p:grpSpPr>
          <p:sp>
            <p:nvSpPr>
              <p:cNvPr id="30763" name="Rectangle 34"/>
              <p:cNvSpPr>
                <a:spLocks noChangeArrowheads="1"/>
              </p:cNvSpPr>
              <p:nvPr/>
            </p:nvSpPr>
            <p:spPr bwMode="auto">
              <a:xfrm>
                <a:off x="1143000" y="3581400"/>
                <a:ext cx="609600" cy="381000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dirty="0"/>
                  <a:t>18</a:t>
                </a:r>
              </a:p>
            </p:txBody>
          </p:sp>
          <p:sp>
            <p:nvSpPr>
              <p:cNvPr id="30764" name="Rectangle 35"/>
              <p:cNvSpPr>
                <a:spLocks noChangeArrowheads="1"/>
              </p:cNvSpPr>
              <p:nvPr/>
            </p:nvSpPr>
            <p:spPr bwMode="auto">
              <a:xfrm>
                <a:off x="1752600" y="3581400"/>
                <a:ext cx="609600" cy="381000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/>
                  <a:t>9</a:t>
                </a:r>
              </a:p>
            </p:txBody>
          </p:sp>
          <p:sp>
            <p:nvSpPr>
              <p:cNvPr id="1656868" name="Rectangle 36"/>
              <p:cNvSpPr>
                <a:spLocks noChangeArrowheads="1"/>
              </p:cNvSpPr>
              <p:nvPr/>
            </p:nvSpPr>
            <p:spPr bwMode="auto">
              <a:xfrm>
                <a:off x="2362200" y="3581400"/>
                <a:ext cx="609600" cy="381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656869" name="Rectangle 37"/>
              <p:cNvSpPr>
                <a:spLocks noChangeArrowheads="1"/>
              </p:cNvSpPr>
              <p:nvPr/>
            </p:nvSpPr>
            <p:spPr bwMode="auto">
              <a:xfrm>
                <a:off x="2971800" y="3581400"/>
                <a:ext cx="609600" cy="381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656870" name="Rectangle 38"/>
              <p:cNvSpPr>
                <a:spLocks noChangeArrowheads="1"/>
              </p:cNvSpPr>
              <p:nvPr/>
            </p:nvSpPr>
            <p:spPr bwMode="auto">
              <a:xfrm>
                <a:off x="3581400" y="3581400"/>
                <a:ext cx="609600" cy="381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656871" name="Rectangle 39"/>
              <p:cNvSpPr>
                <a:spLocks noChangeArrowheads="1"/>
              </p:cNvSpPr>
              <p:nvPr/>
            </p:nvSpPr>
            <p:spPr bwMode="auto">
              <a:xfrm>
                <a:off x="4191000" y="3581400"/>
                <a:ext cx="609600" cy="381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30769" name="Rectangle 40"/>
              <p:cNvSpPr>
                <a:spLocks noChangeArrowheads="1"/>
              </p:cNvSpPr>
              <p:nvPr/>
            </p:nvSpPr>
            <p:spPr bwMode="auto">
              <a:xfrm>
                <a:off x="533400" y="3581400"/>
                <a:ext cx="609600" cy="381000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/>
                  <a:t>10</a:t>
                </a:r>
              </a:p>
            </p:txBody>
          </p:sp>
          <p:sp>
            <p:nvSpPr>
              <p:cNvPr id="30770" name="Rectangle 41"/>
              <p:cNvSpPr>
                <a:spLocks noChangeArrowheads="1"/>
              </p:cNvSpPr>
              <p:nvPr/>
            </p:nvSpPr>
            <p:spPr bwMode="auto">
              <a:xfrm>
                <a:off x="533400" y="3886200"/>
                <a:ext cx="6858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1400"/>
                  <a:t>front</a:t>
                </a:r>
              </a:p>
            </p:txBody>
          </p:sp>
          <p:sp>
            <p:nvSpPr>
              <p:cNvPr id="30771" name="Rectangle 42"/>
              <p:cNvSpPr>
                <a:spLocks noChangeArrowheads="1"/>
              </p:cNvSpPr>
              <p:nvPr/>
            </p:nvSpPr>
            <p:spPr bwMode="auto">
              <a:xfrm>
                <a:off x="1752600" y="3886200"/>
                <a:ext cx="6858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1400"/>
                  <a:t>rear</a:t>
                </a:r>
              </a:p>
            </p:txBody>
          </p:sp>
          <p:sp>
            <p:nvSpPr>
              <p:cNvPr id="30772" name="Rectangle 73"/>
              <p:cNvSpPr>
                <a:spLocks noChangeArrowheads="1"/>
              </p:cNvSpPr>
              <p:nvPr/>
            </p:nvSpPr>
            <p:spPr bwMode="auto">
              <a:xfrm>
                <a:off x="4800600" y="3657600"/>
                <a:ext cx="914400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1200"/>
                  <a:t>before</a:t>
                </a:r>
              </a:p>
            </p:txBody>
          </p:sp>
        </p:grpSp>
        <p:sp>
          <p:nvSpPr>
            <p:cNvPr id="30762" name="Rectangle 44"/>
            <p:cNvSpPr>
              <a:spLocks noChangeArrowheads="1"/>
            </p:cNvSpPr>
            <p:nvPr/>
          </p:nvSpPr>
          <p:spPr bwMode="auto">
            <a:xfrm>
              <a:off x="533400" y="5410200"/>
              <a:ext cx="4038600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>
                  <a:solidFill>
                    <a:srgbClr val="000099"/>
                  </a:solidFill>
                </a:rPr>
                <a:t>circular array implementation</a:t>
              </a:r>
            </a:p>
          </p:txBody>
        </p:sp>
      </p:grpSp>
      <p:grpSp>
        <p:nvGrpSpPr>
          <p:cNvPr id="8" name="Group 78"/>
          <p:cNvGrpSpPr>
            <a:grpSpLocks/>
          </p:cNvGrpSpPr>
          <p:nvPr/>
        </p:nvGrpSpPr>
        <p:grpSpPr bwMode="auto">
          <a:xfrm>
            <a:off x="1447794" y="5139263"/>
            <a:ext cx="5181600" cy="762000"/>
            <a:chOff x="685800" y="4953000"/>
            <a:chExt cx="5181600" cy="762000"/>
          </a:xfrm>
        </p:grpSpPr>
        <p:sp>
          <p:nvSpPr>
            <p:cNvPr id="30751" name="Rectangle 61"/>
            <p:cNvSpPr>
              <a:spLocks noChangeArrowheads="1"/>
            </p:cNvSpPr>
            <p:nvPr/>
          </p:nvSpPr>
          <p:spPr bwMode="auto">
            <a:xfrm>
              <a:off x="1295400" y="49530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18</a:t>
              </a:r>
            </a:p>
          </p:txBody>
        </p:sp>
        <p:sp>
          <p:nvSpPr>
            <p:cNvPr id="30752" name="Rectangle 62"/>
            <p:cNvSpPr>
              <a:spLocks noChangeArrowheads="1"/>
            </p:cNvSpPr>
            <p:nvPr/>
          </p:nvSpPr>
          <p:spPr bwMode="auto">
            <a:xfrm>
              <a:off x="1905000" y="49530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9</a:t>
              </a:r>
            </a:p>
          </p:txBody>
        </p:sp>
        <p:sp>
          <p:nvSpPr>
            <p:cNvPr id="1656895" name="Rectangle 63"/>
            <p:cNvSpPr>
              <a:spLocks noChangeArrowheads="1"/>
            </p:cNvSpPr>
            <p:nvPr/>
          </p:nvSpPr>
          <p:spPr bwMode="auto">
            <a:xfrm>
              <a:off x="2514600" y="49530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656896" name="Rectangle 64"/>
            <p:cNvSpPr>
              <a:spLocks noChangeArrowheads="1"/>
            </p:cNvSpPr>
            <p:nvPr/>
          </p:nvSpPr>
          <p:spPr bwMode="auto">
            <a:xfrm>
              <a:off x="3124200" y="49530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656897" name="Rectangle 65"/>
            <p:cNvSpPr>
              <a:spLocks noChangeArrowheads="1"/>
            </p:cNvSpPr>
            <p:nvPr/>
          </p:nvSpPr>
          <p:spPr bwMode="auto">
            <a:xfrm>
              <a:off x="3733800" y="49530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656898" name="Rectangle 66"/>
            <p:cNvSpPr>
              <a:spLocks noChangeArrowheads="1"/>
            </p:cNvSpPr>
            <p:nvPr/>
          </p:nvSpPr>
          <p:spPr bwMode="auto">
            <a:xfrm>
              <a:off x="4343400" y="49530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656899" name="Rectangle 67"/>
            <p:cNvSpPr>
              <a:spLocks noChangeArrowheads="1"/>
            </p:cNvSpPr>
            <p:nvPr/>
          </p:nvSpPr>
          <p:spPr bwMode="auto">
            <a:xfrm>
              <a:off x="685800" y="49530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0758" name="Rectangle 68"/>
            <p:cNvSpPr>
              <a:spLocks noChangeArrowheads="1"/>
            </p:cNvSpPr>
            <p:nvPr/>
          </p:nvSpPr>
          <p:spPr bwMode="auto">
            <a:xfrm>
              <a:off x="1295400" y="52578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front</a:t>
              </a:r>
            </a:p>
          </p:txBody>
        </p:sp>
        <p:sp>
          <p:nvSpPr>
            <p:cNvPr id="30759" name="Rectangle 69"/>
            <p:cNvSpPr>
              <a:spLocks noChangeArrowheads="1"/>
            </p:cNvSpPr>
            <p:nvPr/>
          </p:nvSpPr>
          <p:spPr bwMode="auto">
            <a:xfrm>
              <a:off x="1905000" y="52578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rear</a:t>
              </a:r>
            </a:p>
          </p:txBody>
        </p:sp>
        <p:sp>
          <p:nvSpPr>
            <p:cNvPr id="30760" name="Rectangle 75"/>
            <p:cNvSpPr>
              <a:spLocks noChangeArrowheads="1"/>
            </p:cNvSpPr>
            <p:nvPr/>
          </p:nvSpPr>
          <p:spPr bwMode="auto">
            <a:xfrm>
              <a:off x="4953000" y="5029200"/>
              <a:ext cx="9144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200"/>
                <a:t>after</a:t>
              </a:r>
            </a:p>
          </p:txBody>
        </p:sp>
      </p:grpSp>
      <p:grpSp>
        <p:nvGrpSpPr>
          <p:cNvPr id="9" name="Group 78"/>
          <p:cNvGrpSpPr>
            <a:grpSpLocks/>
          </p:cNvGrpSpPr>
          <p:nvPr/>
        </p:nvGrpSpPr>
        <p:grpSpPr bwMode="auto">
          <a:xfrm>
            <a:off x="5715000" y="1597025"/>
            <a:ext cx="3429000" cy="3813175"/>
            <a:chOff x="5715000" y="1597570"/>
            <a:chExt cx="3429000" cy="3812630"/>
          </a:xfrm>
        </p:grpSpPr>
        <p:grpSp>
          <p:nvGrpSpPr>
            <p:cNvPr id="30735" name="Group 74"/>
            <p:cNvGrpSpPr>
              <a:grpSpLocks/>
            </p:cNvGrpSpPr>
            <p:nvPr/>
          </p:nvGrpSpPr>
          <p:grpSpPr bwMode="auto">
            <a:xfrm>
              <a:off x="5715000" y="1597570"/>
              <a:ext cx="3429000" cy="3812630"/>
              <a:chOff x="5715000" y="1597570"/>
              <a:chExt cx="3429000" cy="3812630"/>
            </a:xfrm>
          </p:grpSpPr>
          <p:sp>
            <p:nvSpPr>
              <p:cNvPr id="30737" name="Rectangle 45"/>
              <p:cNvSpPr>
                <a:spLocks noChangeArrowheads="1"/>
              </p:cNvSpPr>
              <p:nvPr/>
            </p:nvSpPr>
            <p:spPr bwMode="auto">
              <a:xfrm>
                <a:off x="5791200" y="4572000"/>
                <a:ext cx="3352800" cy="838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>
                    <a:solidFill>
                      <a:srgbClr val="000099"/>
                    </a:solidFill>
                  </a:rPr>
                  <a:t>visualization of a queue</a:t>
                </a:r>
              </a:p>
              <a:p>
                <a:pPr algn="ctr"/>
                <a:r>
                  <a:rPr lang="en-US">
                    <a:solidFill>
                      <a:srgbClr val="000099"/>
                    </a:solidFill>
                  </a:rPr>
                  <a:t>implemented as a circular array</a:t>
                </a:r>
              </a:p>
              <a:p>
                <a:pPr algn="ctr"/>
                <a:r>
                  <a:rPr lang="en-US">
                    <a:solidFill>
                      <a:srgbClr val="000099"/>
                    </a:solidFill>
                  </a:rPr>
                  <a:t>after dequeue operation</a:t>
                </a:r>
              </a:p>
            </p:txBody>
          </p:sp>
          <p:grpSp>
            <p:nvGrpSpPr>
              <p:cNvPr id="30738" name="Group 73"/>
              <p:cNvGrpSpPr>
                <a:grpSpLocks/>
              </p:cNvGrpSpPr>
              <p:nvPr/>
            </p:nvGrpSpPr>
            <p:grpSpPr bwMode="auto">
              <a:xfrm>
                <a:off x="5715000" y="1597570"/>
                <a:ext cx="3048000" cy="2669630"/>
                <a:chOff x="5486400" y="1597570"/>
                <a:chExt cx="3048000" cy="2669630"/>
              </a:xfrm>
            </p:grpSpPr>
            <p:grpSp>
              <p:nvGrpSpPr>
                <p:cNvPr id="30739" name="Group 5"/>
                <p:cNvGrpSpPr>
                  <a:grpSpLocks/>
                </p:cNvGrpSpPr>
                <p:nvPr/>
              </p:nvGrpSpPr>
              <p:grpSpPr bwMode="auto">
                <a:xfrm>
                  <a:off x="5943600" y="1752600"/>
                  <a:ext cx="2590800" cy="2514600"/>
                  <a:chOff x="3552" y="960"/>
                  <a:chExt cx="1632" cy="1584"/>
                </a:xfrm>
              </p:grpSpPr>
              <p:sp>
                <p:nvSpPr>
                  <p:cNvPr id="30742" name="Oval 6"/>
                  <p:cNvSpPr>
                    <a:spLocks noChangeArrowheads="1"/>
                  </p:cNvSpPr>
                  <p:nvPr/>
                </p:nvSpPr>
                <p:spPr bwMode="auto">
                  <a:xfrm>
                    <a:off x="3552" y="960"/>
                    <a:ext cx="1632" cy="1584"/>
                  </a:xfrm>
                  <a:prstGeom prst="ellipse">
                    <a:avLst/>
                  </a:prstGeom>
                  <a:solidFill>
                    <a:srgbClr val="66CC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0743" name="Oval 7"/>
                  <p:cNvSpPr>
                    <a:spLocks noChangeArrowheads="1"/>
                  </p:cNvSpPr>
                  <p:nvPr/>
                </p:nvSpPr>
                <p:spPr bwMode="auto">
                  <a:xfrm>
                    <a:off x="3888" y="1344"/>
                    <a:ext cx="912" cy="864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0744" name="Line 8"/>
                  <p:cNvSpPr>
                    <a:spLocks noChangeShapeType="1"/>
                  </p:cNvSpPr>
                  <p:nvPr/>
                </p:nvSpPr>
                <p:spPr bwMode="auto">
                  <a:xfrm>
                    <a:off x="4368" y="960"/>
                    <a:ext cx="0" cy="38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0745" name="Line 9"/>
                  <p:cNvSpPr>
                    <a:spLocks noChangeShapeType="1"/>
                  </p:cNvSpPr>
                  <p:nvPr/>
                </p:nvSpPr>
                <p:spPr bwMode="auto">
                  <a:xfrm>
                    <a:off x="4560" y="2160"/>
                    <a:ext cx="192" cy="28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0746" name="Line 1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704" y="1296"/>
                    <a:ext cx="336" cy="192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0747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4800" y="1872"/>
                    <a:ext cx="336" cy="4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0748" name="Line 1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032" y="2160"/>
                    <a:ext cx="144" cy="28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0749" name="Line 1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600" y="1872"/>
                    <a:ext cx="28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0750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3696" y="1296"/>
                    <a:ext cx="288" cy="192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30740" name="Rectangle 22"/>
                <p:cNvSpPr>
                  <a:spLocks noChangeArrowheads="1"/>
                </p:cNvSpPr>
                <p:nvPr/>
              </p:nvSpPr>
              <p:spPr bwMode="auto">
                <a:xfrm>
                  <a:off x="6237890" y="1597570"/>
                  <a:ext cx="685800" cy="4572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 sz="1400"/>
                    <a:t>rear</a:t>
                  </a:r>
                </a:p>
              </p:txBody>
            </p:sp>
            <p:sp>
              <p:nvSpPr>
                <p:cNvPr id="30741" name="Rectangle 33"/>
                <p:cNvSpPr>
                  <a:spLocks noChangeArrowheads="1"/>
                </p:cNvSpPr>
                <p:nvPr/>
              </p:nvSpPr>
              <p:spPr bwMode="auto">
                <a:xfrm>
                  <a:off x="5486400" y="3048000"/>
                  <a:ext cx="685800" cy="4572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 sz="1400"/>
                    <a:t>front</a:t>
                  </a:r>
                </a:p>
              </p:txBody>
            </p:sp>
          </p:grpSp>
        </p:grpSp>
        <p:sp>
          <p:nvSpPr>
            <p:cNvPr id="30736" name="Rectangle 15"/>
            <p:cNvSpPr>
              <a:spLocks noChangeArrowheads="1"/>
            </p:cNvSpPr>
            <p:nvPr/>
          </p:nvSpPr>
          <p:spPr bwMode="auto">
            <a:xfrm>
              <a:off x="6227380" y="2688020"/>
              <a:ext cx="5334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18</a:t>
              </a:r>
            </a:p>
          </p:txBody>
        </p:sp>
      </p:grpSp>
      <p:sp>
        <p:nvSpPr>
          <p:cNvPr id="30734" name="Rectangle 15"/>
          <p:cNvSpPr>
            <a:spLocks noChangeArrowheads="1"/>
          </p:cNvSpPr>
          <p:nvPr/>
        </p:nvSpPr>
        <p:spPr bwMode="auto">
          <a:xfrm>
            <a:off x="6878638" y="194945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dirty="0"/>
              <a:t>9</a:t>
            </a:r>
          </a:p>
        </p:txBody>
      </p:sp>
      <p:sp>
        <p:nvSpPr>
          <p:cNvPr id="77" name="Title 1"/>
          <p:cNvSpPr txBox="1">
            <a:spLocks/>
          </p:cNvSpPr>
          <p:nvPr/>
        </p:nvSpPr>
        <p:spPr>
          <a:xfrm>
            <a:off x="1365162" y="1160156"/>
            <a:ext cx="7675809" cy="8094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3200" b="1" dirty="0" smtClean="0"/>
              <a:t>Implementation</a:t>
            </a:r>
            <a:r>
              <a:rPr lang="en-US" sz="3200" dirty="0" smtClean="0"/>
              <a:t> – </a:t>
            </a:r>
            <a:r>
              <a:rPr lang="en-US" sz="3200" dirty="0" smtClean="0">
                <a:solidFill>
                  <a:srgbClr val="006600"/>
                </a:solidFill>
              </a:rPr>
              <a:t>using “Circular Array”</a:t>
            </a:r>
            <a:endParaRPr lang="en-US" sz="32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239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6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6903" grpId="0"/>
      <p:bldP spid="30734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noFill/>
        </p:spPr>
        <p:txBody>
          <a:bodyPr anchor="t"/>
          <a:lstStyle/>
          <a:p>
            <a:r>
              <a:rPr lang="en-US" smtClean="0"/>
              <a:t> </a:t>
            </a:r>
          </a:p>
        </p:txBody>
      </p:sp>
      <p:sp>
        <p:nvSpPr>
          <p:cNvPr id="31747" name="Rectangle 18"/>
          <p:cNvSpPr>
            <a:spLocks noChangeArrowheads="1"/>
          </p:cNvSpPr>
          <p:nvPr/>
        </p:nvSpPr>
        <p:spPr bwMode="auto">
          <a:xfrm>
            <a:off x="6248400" y="17526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48" name="Rectangle 19"/>
          <p:cNvSpPr>
            <a:spLocks noChangeArrowheads="1"/>
          </p:cNvSpPr>
          <p:nvPr/>
        </p:nvSpPr>
        <p:spPr bwMode="auto">
          <a:xfrm>
            <a:off x="5638800" y="24384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49" name="Rectangle 20"/>
          <p:cNvSpPr>
            <a:spLocks noChangeArrowheads="1"/>
          </p:cNvSpPr>
          <p:nvPr/>
        </p:nvSpPr>
        <p:spPr bwMode="auto">
          <a:xfrm>
            <a:off x="5867400" y="32004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0" name="Rectangle 21"/>
          <p:cNvSpPr>
            <a:spLocks noChangeArrowheads="1"/>
          </p:cNvSpPr>
          <p:nvPr/>
        </p:nvSpPr>
        <p:spPr bwMode="auto">
          <a:xfrm>
            <a:off x="6705600" y="35814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56903" name="Rectangle 71"/>
          <p:cNvSpPr>
            <a:spLocks noChangeArrowheads="1"/>
          </p:cNvSpPr>
          <p:nvPr/>
        </p:nvSpPr>
        <p:spPr bwMode="auto">
          <a:xfrm>
            <a:off x="2895600" y="6163729"/>
            <a:ext cx="4038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 dirty="0" err="1">
                <a:solidFill>
                  <a:srgbClr val="A50021"/>
                </a:solidFill>
              </a:rPr>
              <a:t>dequeue</a:t>
            </a:r>
            <a:endParaRPr lang="en-US" sz="2400" b="1" dirty="0">
              <a:solidFill>
                <a:srgbClr val="A50021"/>
              </a:solidFill>
            </a:endParaRPr>
          </a:p>
        </p:txBody>
      </p:sp>
      <p:grpSp>
        <p:nvGrpSpPr>
          <p:cNvPr id="2" name="Group 77"/>
          <p:cNvGrpSpPr>
            <a:grpSpLocks/>
          </p:cNvGrpSpPr>
          <p:nvPr/>
        </p:nvGrpSpPr>
        <p:grpSpPr bwMode="auto">
          <a:xfrm>
            <a:off x="1566326" y="2108195"/>
            <a:ext cx="5181600" cy="2133600"/>
            <a:chOff x="685800" y="1752600"/>
            <a:chExt cx="5181600" cy="2133600"/>
          </a:xfrm>
        </p:grpSpPr>
        <p:grpSp>
          <p:nvGrpSpPr>
            <p:cNvPr id="31803" name="Group 71"/>
            <p:cNvGrpSpPr>
              <a:grpSpLocks/>
            </p:cNvGrpSpPr>
            <p:nvPr/>
          </p:nvGrpSpPr>
          <p:grpSpPr bwMode="auto">
            <a:xfrm>
              <a:off x="685800" y="1752600"/>
              <a:ext cx="5181600" cy="762000"/>
              <a:chOff x="457200" y="914400"/>
              <a:chExt cx="5181600" cy="762000"/>
            </a:xfrm>
          </p:grpSpPr>
          <p:grpSp>
            <p:nvGrpSpPr>
              <p:cNvPr id="31805" name="Group 47"/>
              <p:cNvGrpSpPr>
                <a:grpSpLocks/>
              </p:cNvGrpSpPr>
              <p:nvPr/>
            </p:nvGrpSpPr>
            <p:grpSpPr bwMode="auto">
              <a:xfrm>
                <a:off x="457200" y="914400"/>
                <a:ext cx="4267200" cy="762000"/>
                <a:chOff x="288" y="576"/>
                <a:chExt cx="2688" cy="480"/>
              </a:xfrm>
            </p:grpSpPr>
            <p:sp>
              <p:nvSpPr>
                <p:cNvPr id="31807" name="Rectangle 24"/>
                <p:cNvSpPr>
                  <a:spLocks noChangeArrowheads="1"/>
                </p:cNvSpPr>
                <p:nvPr/>
              </p:nvSpPr>
              <p:spPr bwMode="auto">
                <a:xfrm>
                  <a:off x="672" y="576"/>
                  <a:ext cx="384" cy="240"/>
                </a:xfrm>
                <a:prstGeom prst="rect">
                  <a:avLst/>
                </a:prstGeom>
                <a:solidFill>
                  <a:srgbClr val="66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/>
                    <a:t>9</a:t>
                  </a:r>
                </a:p>
              </p:txBody>
            </p:sp>
            <p:sp>
              <p:nvSpPr>
                <p:cNvPr id="1656857" name="Rectangle 25"/>
                <p:cNvSpPr>
                  <a:spLocks noChangeArrowheads="1"/>
                </p:cNvSpPr>
                <p:nvPr/>
              </p:nvSpPr>
              <p:spPr bwMode="auto">
                <a:xfrm>
                  <a:off x="1056" y="576"/>
                  <a:ext cx="384" cy="24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1656858" name="Rectangle 26"/>
                <p:cNvSpPr>
                  <a:spLocks noChangeArrowheads="1"/>
                </p:cNvSpPr>
                <p:nvPr/>
              </p:nvSpPr>
              <p:spPr bwMode="auto">
                <a:xfrm>
                  <a:off x="1440" y="576"/>
                  <a:ext cx="384" cy="24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1656859" name="Rectangle 27"/>
                <p:cNvSpPr>
                  <a:spLocks noChangeArrowheads="1"/>
                </p:cNvSpPr>
                <p:nvPr/>
              </p:nvSpPr>
              <p:spPr bwMode="auto">
                <a:xfrm>
                  <a:off x="1824" y="576"/>
                  <a:ext cx="384" cy="24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1656860" name="Rectangle 28"/>
                <p:cNvSpPr>
                  <a:spLocks noChangeArrowheads="1"/>
                </p:cNvSpPr>
                <p:nvPr/>
              </p:nvSpPr>
              <p:spPr bwMode="auto">
                <a:xfrm>
                  <a:off x="2208" y="576"/>
                  <a:ext cx="384" cy="24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656861" name="Rectangle 29"/>
                <p:cNvSpPr>
                  <a:spLocks noChangeArrowheads="1"/>
                </p:cNvSpPr>
                <p:nvPr/>
              </p:nvSpPr>
              <p:spPr bwMode="auto">
                <a:xfrm>
                  <a:off x="2592" y="576"/>
                  <a:ext cx="384" cy="24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1813" name="Rectangle 30"/>
                <p:cNvSpPr>
                  <a:spLocks noChangeArrowheads="1"/>
                </p:cNvSpPr>
                <p:nvPr/>
              </p:nvSpPr>
              <p:spPr bwMode="auto">
                <a:xfrm>
                  <a:off x="288" y="576"/>
                  <a:ext cx="384" cy="240"/>
                </a:xfrm>
                <a:prstGeom prst="rect">
                  <a:avLst/>
                </a:prstGeom>
                <a:solidFill>
                  <a:srgbClr val="66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/>
                    <a:t>18</a:t>
                  </a:r>
                </a:p>
              </p:txBody>
            </p:sp>
            <p:sp>
              <p:nvSpPr>
                <p:cNvPr id="31814" name="Rectangle 31"/>
                <p:cNvSpPr>
                  <a:spLocks noChangeArrowheads="1"/>
                </p:cNvSpPr>
                <p:nvPr/>
              </p:nvSpPr>
              <p:spPr bwMode="auto">
                <a:xfrm>
                  <a:off x="288" y="768"/>
                  <a:ext cx="432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 sz="1400"/>
                    <a:t>front</a:t>
                  </a:r>
                </a:p>
              </p:txBody>
            </p:sp>
            <p:sp>
              <p:nvSpPr>
                <p:cNvPr id="31815" name="Rectangle 32"/>
                <p:cNvSpPr>
                  <a:spLocks noChangeArrowheads="1"/>
                </p:cNvSpPr>
                <p:nvPr/>
              </p:nvSpPr>
              <p:spPr bwMode="auto">
                <a:xfrm>
                  <a:off x="672" y="768"/>
                  <a:ext cx="432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 sz="1400"/>
                    <a:t>rear</a:t>
                  </a:r>
                </a:p>
              </p:txBody>
            </p:sp>
          </p:grpSp>
          <p:sp>
            <p:nvSpPr>
              <p:cNvPr id="31806" name="Rectangle 72"/>
              <p:cNvSpPr>
                <a:spLocks noChangeArrowheads="1"/>
              </p:cNvSpPr>
              <p:nvPr/>
            </p:nvSpPr>
            <p:spPr bwMode="auto">
              <a:xfrm>
                <a:off x="4724400" y="990600"/>
                <a:ext cx="914400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1200"/>
                  <a:t>before</a:t>
                </a:r>
              </a:p>
            </p:txBody>
          </p:sp>
        </p:grpSp>
        <p:sp>
          <p:nvSpPr>
            <p:cNvPr id="31804" name="Rectangle 43"/>
            <p:cNvSpPr>
              <a:spLocks noChangeArrowheads="1"/>
            </p:cNvSpPr>
            <p:nvPr/>
          </p:nvSpPr>
          <p:spPr bwMode="auto">
            <a:xfrm>
              <a:off x="685800" y="3200400"/>
              <a:ext cx="4038600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>
                  <a:solidFill>
                    <a:srgbClr val="000099"/>
                  </a:solidFill>
                </a:rPr>
                <a:t>normal array implementation</a:t>
              </a:r>
            </a:p>
          </p:txBody>
        </p:sp>
      </p:grpSp>
      <p:grpSp>
        <p:nvGrpSpPr>
          <p:cNvPr id="5" name="Group 76"/>
          <p:cNvGrpSpPr>
            <a:grpSpLocks/>
          </p:cNvGrpSpPr>
          <p:nvPr/>
        </p:nvGrpSpPr>
        <p:grpSpPr bwMode="auto">
          <a:xfrm>
            <a:off x="1566326" y="2946395"/>
            <a:ext cx="5181600" cy="762000"/>
            <a:chOff x="685800" y="2590800"/>
            <a:chExt cx="5181600" cy="762000"/>
          </a:xfrm>
        </p:grpSpPr>
        <p:sp>
          <p:nvSpPr>
            <p:cNvPr id="1656881" name="Rectangle 49"/>
            <p:cNvSpPr>
              <a:spLocks noChangeArrowheads="1"/>
            </p:cNvSpPr>
            <p:nvPr/>
          </p:nvSpPr>
          <p:spPr bwMode="auto">
            <a:xfrm>
              <a:off x="1295400" y="25908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656882" name="Rectangle 50"/>
            <p:cNvSpPr>
              <a:spLocks noChangeArrowheads="1"/>
            </p:cNvSpPr>
            <p:nvPr/>
          </p:nvSpPr>
          <p:spPr bwMode="auto">
            <a:xfrm>
              <a:off x="1905000" y="25908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656883" name="Rectangle 51"/>
            <p:cNvSpPr>
              <a:spLocks noChangeArrowheads="1"/>
            </p:cNvSpPr>
            <p:nvPr/>
          </p:nvSpPr>
          <p:spPr bwMode="auto">
            <a:xfrm>
              <a:off x="2514600" y="25908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656884" name="Rectangle 52"/>
            <p:cNvSpPr>
              <a:spLocks noChangeArrowheads="1"/>
            </p:cNvSpPr>
            <p:nvPr/>
          </p:nvSpPr>
          <p:spPr bwMode="auto">
            <a:xfrm>
              <a:off x="3124200" y="25908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656885" name="Rectangle 53"/>
            <p:cNvSpPr>
              <a:spLocks noChangeArrowheads="1"/>
            </p:cNvSpPr>
            <p:nvPr/>
          </p:nvSpPr>
          <p:spPr bwMode="auto">
            <a:xfrm>
              <a:off x="3733800" y="25908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56886" name="Rectangle 54"/>
            <p:cNvSpPr>
              <a:spLocks noChangeArrowheads="1"/>
            </p:cNvSpPr>
            <p:nvPr/>
          </p:nvSpPr>
          <p:spPr bwMode="auto">
            <a:xfrm>
              <a:off x="4343400" y="25908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1800" name="Rectangle 55"/>
            <p:cNvSpPr>
              <a:spLocks noChangeArrowheads="1"/>
            </p:cNvSpPr>
            <p:nvPr/>
          </p:nvSpPr>
          <p:spPr bwMode="auto">
            <a:xfrm>
              <a:off x="685800" y="25908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9</a:t>
              </a:r>
            </a:p>
          </p:txBody>
        </p:sp>
        <p:sp>
          <p:nvSpPr>
            <p:cNvPr id="31801" name="Rectangle 57"/>
            <p:cNvSpPr>
              <a:spLocks noChangeArrowheads="1"/>
            </p:cNvSpPr>
            <p:nvPr/>
          </p:nvSpPr>
          <p:spPr bwMode="auto">
            <a:xfrm>
              <a:off x="685800" y="28956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front/rear</a:t>
              </a:r>
            </a:p>
          </p:txBody>
        </p:sp>
        <p:sp>
          <p:nvSpPr>
            <p:cNvPr id="31802" name="Rectangle 74"/>
            <p:cNvSpPr>
              <a:spLocks noChangeArrowheads="1"/>
            </p:cNvSpPr>
            <p:nvPr/>
          </p:nvSpPr>
          <p:spPr bwMode="auto">
            <a:xfrm>
              <a:off x="4953000" y="2590800"/>
              <a:ext cx="9144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200"/>
                <a:t>after</a:t>
              </a:r>
            </a:p>
          </p:txBody>
        </p:sp>
      </p:grpSp>
      <p:grpSp>
        <p:nvGrpSpPr>
          <p:cNvPr id="6" name="Group 79"/>
          <p:cNvGrpSpPr>
            <a:grpSpLocks/>
          </p:cNvGrpSpPr>
          <p:nvPr/>
        </p:nvGrpSpPr>
        <p:grpSpPr bwMode="auto">
          <a:xfrm>
            <a:off x="1413926" y="4470395"/>
            <a:ext cx="5334000" cy="1981200"/>
            <a:chOff x="533400" y="4114800"/>
            <a:chExt cx="5334000" cy="1981200"/>
          </a:xfrm>
        </p:grpSpPr>
        <p:grpSp>
          <p:nvGrpSpPr>
            <p:cNvPr id="31782" name="Group 69"/>
            <p:cNvGrpSpPr>
              <a:grpSpLocks/>
            </p:cNvGrpSpPr>
            <p:nvPr/>
          </p:nvGrpSpPr>
          <p:grpSpPr bwMode="auto">
            <a:xfrm>
              <a:off x="685800" y="4114800"/>
              <a:ext cx="5181600" cy="762000"/>
              <a:chOff x="533400" y="3581400"/>
              <a:chExt cx="5181600" cy="762000"/>
            </a:xfrm>
          </p:grpSpPr>
          <p:sp>
            <p:nvSpPr>
              <p:cNvPr id="31784" name="Rectangle 34"/>
              <p:cNvSpPr>
                <a:spLocks noChangeArrowheads="1"/>
              </p:cNvSpPr>
              <p:nvPr/>
            </p:nvSpPr>
            <p:spPr bwMode="auto">
              <a:xfrm>
                <a:off x="1143000" y="3581400"/>
                <a:ext cx="609600" cy="381000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/>
                  <a:t>18</a:t>
                </a:r>
              </a:p>
            </p:txBody>
          </p:sp>
          <p:sp>
            <p:nvSpPr>
              <p:cNvPr id="31785" name="Rectangle 35"/>
              <p:cNvSpPr>
                <a:spLocks noChangeArrowheads="1"/>
              </p:cNvSpPr>
              <p:nvPr/>
            </p:nvSpPr>
            <p:spPr bwMode="auto">
              <a:xfrm>
                <a:off x="1752600" y="3581400"/>
                <a:ext cx="609600" cy="381000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dirty="0"/>
                  <a:t>9</a:t>
                </a:r>
              </a:p>
            </p:txBody>
          </p:sp>
          <p:sp>
            <p:nvSpPr>
              <p:cNvPr id="1656868" name="Rectangle 36"/>
              <p:cNvSpPr>
                <a:spLocks noChangeArrowheads="1"/>
              </p:cNvSpPr>
              <p:nvPr/>
            </p:nvSpPr>
            <p:spPr bwMode="auto">
              <a:xfrm>
                <a:off x="2362200" y="3581400"/>
                <a:ext cx="609600" cy="381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656869" name="Rectangle 37"/>
              <p:cNvSpPr>
                <a:spLocks noChangeArrowheads="1"/>
              </p:cNvSpPr>
              <p:nvPr/>
            </p:nvSpPr>
            <p:spPr bwMode="auto">
              <a:xfrm>
                <a:off x="2971800" y="3581400"/>
                <a:ext cx="609600" cy="381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656870" name="Rectangle 38"/>
              <p:cNvSpPr>
                <a:spLocks noChangeArrowheads="1"/>
              </p:cNvSpPr>
              <p:nvPr/>
            </p:nvSpPr>
            <p:spPr bwMode="auto">
              <a:xfrm>
                <a:off x="3581400" y="3581400"/>
                <a:ext cx="609600" cy="381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656871" name="Rectangle 39"/>
              <p:cNvSpPr>
                <a:spLocks noChangeArrowheads="1"/>
              </p:cNvSpPr>
              <p:nvPr/>
            </p:nvSpPr>
            <p:spPr bwMode="auto">
              <a:xfrm>
                <a:off x="4191000" y="3581400"/>
                <a:ext cx="609600" cy="381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656872" name="Rectangle 40"/>
              <p:cNvSpPr>
                <a:spLocks noChangeArrowheads="1"/>
              </p:cNvSpPr>
              <p:nvPr/>
            </p:nvSpPr>
            <p:spPr bwMode="auto">
              <a:xfrm>
                <a:off x="533400" y="3581400"/>
                <a:ext cx="609600" cy="381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31791" name="Rectangle 41"/>
              <p:cNvSpPr>
                <a:spLocks noChangeArrowheads="1"/>
              </p:cNvSpPr>
              <p:nvPr/>
            </p:nvSpPr>
            <p:spPr bwMode="auto">
              <a:xfrm>
                <a:off x="1143000" y="3886200"/>
                <a:ext cx="6858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1400"/>
                  <a:t>front</a:t>
                </a:r>
              </a:p>
            </p:txBody>
          </p:sp>
          <p:sp>
            <p:nvSpPr>
              <p:cNvPr id="31792" name="Rectangle 42"/>
              <p:cNvSpPr>
                <a:spLocks noChangeArrowheads="1"/>
              </p:cNvSpPr>
              <p:nvPr/>
            </p:nvSpPr>
            <p:spPr bwMode="auto">
              <a:xfrm>
                <a:off x="1752600" y="3886200"/>
                <a:ext cx="6858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1400"/>
                  <a:t>rear</a:t>
                </a:r>
              </a:p>
            </p:txBody>
          </p:sp>
          <p:sp>
            <p:nvSpPr>
              <p:cNvPr id="31793" name="Rectangle 73"/>
              <p:cNvSpPr>
                <a:spLocks noChangeArrowheads="1"/>
              </p:cNvSpPr>
              <p:nvPr/>
            </p:nvSpPr>
            <p:spPr bwMode="auto">
              <a:xfrm>
                <a:off x="4800600" y="3657600"/>
                <a:ext cx="914400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1200"/>
                  <a:t>before</a:t>
                </a:r>
              </a:p>
            </p:txBody>
          </p:sp>
        </p:grpSp>
        <p:sp>
          <p:nvSpPr>
            <p:cNvPr id="31783" name="Rectangle 44"/>
            <p:cNvSpPr>
              <a:spLocks noChangeArrowheads="1"/>
            </p:cNvSpPr>
            <p:nvPr/>
          </p:nvSpPr>
          <p:spPr bwMode="auto">
            <a:xfrm>
              <a:off x="533400" y="5410200"/>
              <a:ext cx="4038600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>
                  <a:solidFill>
                    <a:srgbClr val="000099"/>
                  </a:solidFill>
                </a:rPr>
                <a:t>circular array implementation</a:t>
              </a:r>
            </a:p>
          </p:txBody>
        </p:sp>
      </p:grpSp>
      <p:grpSp>
        <p:nvGrpSpPr>
          <p:cNvPr id="8" name="Group 78"/>
          <p:cNvGrpSpPr>
            <a:grpSpLocks/>
          </p:cNvGrpSpPr>
          <p:nvPr/>
        </p:nvGrpSpPr>
        <p:grpSpPr bwMode="auto">
          <a:xfrm>
            <a:off x="1566326" y="5308595"/>
            <a:ext cx="5181600" cy="762000"/>
            <a:chOff x="685800" y="4953000"/>
            <a:chExt cx="5181600" cy="762000"/>
          </a:xfrm>
        </p:grpSpPr>
        <p:sp>
          <p:nvSpPr>
            <p:cNvPr id="1656893" name="Rectangle 61"/>
            <p:cNvSpPr>
              <a:spLocks noChangeArrowheads="1"/>
            </p:cNvSpPr>
            <p:nvPr/>
          </p:nvSpPr>
          <p:spPr bwMode="auto">
            <a:xfrm>
              <a:off x="1295400" y="49530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1774" name="Rectangle 62"/>
            <p:cNvSpPr>
              <a:spLocks noChangeArrowheads="1"/>
            </p:cNvSpPr>
            <p:nvPr/>
          </p:nvSpPr>
          <p:spPr bwMode="auto">
            <a:xfrm>
              <a:off x="1905000" y="4953000"/>
              <a:ext cx="609600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9</a:t>
              </a:r>
            </a:p>
          </p:txBody>
        </p:sp>
        <p:sp>
          <p:nvSpPr>
            <p:cNvPr id="1656895" name="Rectangle 63"/>
            <p:cNvSpPr>
              <a:spLocks noChangeArrowheads="1"/>
            </p:cNvSpPr>
            <p:nvPr/>
          </p:nvSpPr>
          <p:spPr bwMode="auto">
            <a:xfrm>
              <a:off x="2514600" y="49530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656896" name="Rectangle 64"/>
            <p:cNvSpPr>
              <a:spLocks noChangeArrowheads="1"/>
            </p:cNvSpPr>
            <p:nvPr/>
          </p:nvSpPr>
          <p:spPr bwMode="auto">
            <a:xfrm>
              <a:off x="3124200" y="49530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656897" name="Rectangle 65"/>
            <p:cNvSpPr>
              <a:spLocks noChangeArrowheads="1"/>
            </p:cNvSpPr>
            <p:nvPr/>
          </p:nvSpPr>
          <p:spPr bwMode="auto">
            <a:xfrm>
              <a:off x="3733800" y="49530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656898" name="Rectangle 66"/>
            <p:cNvSpPr>
              <a:spLocks noChangeArrowheads="1"/>
            </p:cNvSpPr>
            <p:nvPr/>
          </p:nvSpPr>
          <p:spPr bwMode="auto">
            <a:xfrm>
              <a:off x="4343400" y="49530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656899" name="Rectangle 67"/>
            <p:cNvSpPr>
              <a:spLocks noChangeArrowheads="1"/>
            </p:cNvSpPr>
            <p:nvPr/>
          </p:nvSpPr>
          <p:spPr bwMode="auto">
            <a:xfrm>
              <a:off x="685800" y="49530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1780" name="Rectangle 69"/>
            <p:cNvSpPr>
              <a:spLocks noChangeArrowheads="1"/>
            </p:cNvSpPr>
            <p:nvPr/>
          </p:nvSpPr>
          <p:spPr bwMode="auto">
            <a:xfrm>
              <a:off x="1905000" y="52578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front/rear</a:t>
              </a:r>
            </a:p>
          </p:txBody>
        </p:sp>
        <p:sp>
          <p:nvSpPr>
            <p:cNvPr id="31781" name="Rectangle 75"/>
            <p:cNvSpPr>
              <a:spLocks noChangeArrowheads="1"/>
            </p:cNvSpPr>
            <p:nvPr/>
          </p:nvSpPr>
          <p:spPr bwMode="auto">
            <a:xfrm>
              <a:off x="4953000" y="5029200"/>
              <a:ext cx="9144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200"/>
                <a:t>after</a:t>
              </a:r>
            </a:p>
          </p:txBody>
        </p:sp>
      </p:grpSp>
      <p:grpSp>
        <p:nvGrpSpPr>
          <p:cNvPr id="31757" name="Group 74"/>
          <p:cNvGrpSpPr>
            <a:grpSpLocks/>
          </p:cNvGrpSpPr>
          <p:nvPr/>
        </p:nvGrpSpPr>
        <p:grpSpPr bwMode="auto">
          <a:xfrm>
            <a:off x="5791200" y="2065863"/>
            <a:ext cx="3352800" cy="3886200"/>
            <a:chOff x="5791200" y="1524000"/>
            <a:chExt cx="3352800" cy="3886200"/>
          </a:xfrm>
        </p:grpSpPr>
        <p:sp>
          <p:nvSpPr>
            <p:cNvPr id="31759" name="Rectangle 45"/>
            <p:cNvSpPr>
              <a:spLocks noChangeArrowheads="1"/>
            </p:cNvSpPr>
            <p:nvPr/>
          </p:nvSpPr>
          <p:spPr bwMode="auto">
            <a:xfrm>
              <a:off x="5791200" y="4572000"/>
              <a:ext cx="3352800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>
                  <a:solidFill>
                    <a:srgbClr val="000099"/>
                  </a:solidFill>
                </a:rPr>
                <a:t>visualization of a queue</a:t>
              </a:r>
            </a:p>
            <a:p>
              <a:pPr algn="ctr"/>
              <a:r>
                <a:rPr lang="en-US">
                  <a:solidFill>
                    <a:srgbClr val="000099"/>
                  </a:solidFill>
                </a:rPr>
                <a:t>implemented as a circular array</a:t>
              </a:r>
            </a:p>
            <a:p>
              <a:pPr algn="ctr"/>
              <a:r>
                <a:rPr lang="en-US">
                  <a:solidFill>
                    <a:srgbClr val="000099"/>
                  </a:solidFill>
                </a:rPr>
                <a:t>after dequeue operation</a:t>
              </a:r>
            </a:p>
          </p:txBody>
        </p:sp>
        <p:grpSp>
          <p:nvGrpSpPr>
            <p:cNvPr id="31760" name="Group 73"/>
            <p:cNvGrpSpPr>
              <a:grpSpLocks/>
            </p:cNvGrpSpPr>
            <p:nvPr/>
          </p:nvGrpSpPr>
          <p:grpSpPr bwMode="auto">
            <a:xfrm>
              <a:off x="6161690" y="1524000"/>
              <a:ext cx="2601310" cy="2743200"/>
              <a:chOff x="5933090" y="1524000"/>
              <a:chExt cx="2601310" cy="2743200"/>
            </a:xfrm>
          </p:grpSpPr>
          <p:grpSp>
            <p:nvGrpSpPr>
              <p:cNvPr id="31761" name="Group 5"/>
              <p:cNvGrpSpPr>
                <a:grpSpLocks/>
              </p:cNvGrpSpPr>
              <p:nvPr/>
            </p:nvGrpSpPr>
            <p:grpSpPr bwMode="auto">
              <a:xfrm>
                <a:off x="5943600" y="1752600"/>
                <a:ext cx="2590800" cy="2514600"/>
                <a:chOff x="3552" y="960"/>
                <a:chExt cx="1632" cy="1584"/>
              </a:xfrm>
            </p:grpSpPr>
            <p:sp>
              <p:nvSpPr>
                <p:cNvPr id="31764" name="Oval 6"/>
                <p:cNvSpPr>
                  <a:spLocks noChangeArrowheads="1"/>
                </p:cNvSpPr>
                <p:nvPr/>
              </p:nvSpPr>
              <p:spPr bwMode="auto">
                <a:xfrm>
                  <a:off x="3552" y="960"/>
                  <a:ext cx="1632" cy="1584"/>
                </a:xfrm>
                <a:prstGeom prst="ellipse">
                  <a:avLst/>
                </a:prstGeom>
                <a:solidFill>
                  <a:srgbClr val="66C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765" name="Oval 7"/>
                <p:cNvSpPr>
                  <a:spLocks noChangeArrowheads="1"/>
                </p:cNvSpPr>
                <p:nvPr/>
              </p:nvSpPr>
              <p:spPr bwMode="auto">
                <a:xfrm>
                  <a:off x="3888" y="1344"/>
                  <a:ext cx="912" cy="864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766" name="Line 8"/>
                <p:cNvSpPr>
                  <a:spLocks noChangeShapeType="1"/>
                </p:cNvSpPr>
                <p:nvPr/>
              </p:nvSpPr>
              <p:spPr bwMode="auto">
                <a:xfrm>
                  <a:off x="4368" y="960"/>
                  <a:ext cx="0" cy="38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767" name="Line 9"/>
                <p:cNvSpPr>
                  <a:spLocks noChangeShapeType="1"/>
                </p:cNvSpPr>
                <p:nvPr/>
              </p:nvSpPr>
              <p:spPr bwMode="auto">
                <a:xfrm>
                  <a:off x="4560" y="2160"/>
                  <a:ext cx="192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768" name="Line 10"/>
                <p:cNvSpPr>
                  <a:spLocks noChangeShapeType="1"/>
                </p:cNvSpPr>
                <p:nvPr/>
              </p:nvSpPr>
              <p:spPr bwMode="auto">
                <a:xfrm flipV="1">
                  <a:off x="4704" y="1296"/>
                  <a:ext cx="336" cy="19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769" name="Line 11"/>
                <p:cNvSpPr>
                  <a:spLocks noChangeShapeType="1"/>
                </p:cNvSpPr>
                <p:nvPr/>
              </p:nvSpPr>
              <p:spPr bwMode="auto">
                <a:xfrm>
                  <a:off x="4800" y="1872"/>
                  <a:ext cx="336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770" name="Line 12"/>
                <p:cNvSpPr>
                  <a:spLocks noChangeShapeType="1"/>
                </p:cNvSpPr>
                <p:nvPr/>
              </p:nvSpPr>
              <p:spPr bwMode="auto">
                <a:xfrm flipH="1">
                  <a:off x="4032" y="2160"/>
                  <a:ext cx="144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771" name="Line 13"/>
                <p:cNvSpPr>
                  <a:spLocks noChangeShapeType="1"/>
                </p:cNvSpPr>
                <p:nvPr/>
              </p:nvSpPr>
              <p:spPr bwMode="auto">
                <a:xfrm flipH="1">
                  <a:off x="3600" y="1872"/>
                  <a:ext cx="28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772" name="Line 14"/>
                <p:cNvSpPr>
                  <a:spLocks noChangeShapeType="1"/>
                </p:cNvSpPr>
                <p:nvPr/>
              </p:nvSpPr>
              <p:spPr bwMode="auto">
                <a:xfrm>
                  <a:off x="3696" y="1296"/>
                  <a:ext cx="288" cy="19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31762" name="Rectangle 22"/>
              <p:cNvSpPr>
                <a:spLocks noChangeArrowheads="1"/>
              </p:cNvSpPr>
              <p:nvPr/>
            </p:nvSpPr>
            <p:spPr bwMode="auto">
              <a:xfrm>
                <a:off x="6400800" y="1524000"/>
                <a:ext cx="6858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1400"/>
                  <a:t>rear</a:t>
                </a:r>
              </a:p>
            </p:txBody>
          </p:sp>
          <p:sp>
            <p:nvSpPr>
              <p:cNvPr id="31763" name="Rectangle 33"/>
              <p:cNvSpPr>
                <a:spLocks noChangeArrowheads="1"/>
              </p:cNvSpPr>
              <p:nvPr/>
            </p:nvSpPr>
            <p:spPr bwMode="auto">
              <a:xfrm>
                <a:off x="5933090" y="1763110"/>
                <a:ext cx="6858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1400"/>
                  <a:t>front</a:t>
                </a:r>
              </a:p>
            </p:txBody>
          </p:sp>
        </p:grpSp>
      </p:grpSp>
      <p:sp>
        <p:nvSpPr>
          <p:cNvPr id="31758" name="Rectangle 15"/>
          <p:cNvSpPr>
            <a:spLocks noChangeArrowheads="1"/>
          </p:cNvSpPr>
          <p:nvPr/>
        </p:nvSpPr>
        <p:spPr bwMode="auto">
          <a:xfrm>
            <a:off x="6878638" y="2457447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dirty="0"/>
              <a:t>9</a:t>
            </a:r>
          </a:p>
        </p:txBody>
      </p:sp>
      <p:sp>
        <p:nvSpPr>
          <p:cNvPr id="72" name="Title 1"/>
          <p:cNvSpPr txBox="1">
            <a:spLocks/>
          </p:cNvSpPr>
          <p:nvPr/>
        </p:nvSpPr>
        <p:spPr>
          <a:xfrm>
            <a:off x="1365162" y="1160156"/>
            <a:ext cx="7675809" cy="8094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3200" b="1" dirty="0" smtClean="0"/>
              <a:t>Implementation</a:t>
            </a:r>
            <a:r>
              <a:rPr lang="en-US" sz="3200" dirty="0" smtClean="0"/>
              <a:t> – </a:t>
            </a:r>
            <a:r>
              <a:rPr lang="en-US" sz="3200" dirty="0" smtClean="0">
                <a:solidFill>
                  <a:srgbClr val="006600"/>
                </a:solidFill>
              </a:rPr>
              <a:t>using “Circular Array”</a:t>
            </a:r>
            <a:endParaRPr lang="en-US" sz="32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5947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6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6903" grpId="0"/>
      <p:bldP spid="3175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Queues</a:t>
            </a:r>
            <a:r>
              <a:rPr lang="en-US" dirty="0" smtClean="0"/>
              <a:t> - </a:t>
            </a:r>
            <a:r>
              <a:rPr lang="en-US" dirty="0" smtClean="0">
                <a:solidFill>
                  <a:srgbClr val="006600"/>
                </a:solidFill>
              </a:rPr>
              <a:t>Introduction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Definition</a:t>
            </a:r>
          </a:p>
          <a:p>
            <a:pPr lvl="1"/>
            <a:r>
              <a:rPr lang="en-US" dirty="0"/>
              <a:t>A data structure that stores information in the form of a typical waiting line</a:t>
            </a:r>
          </a:p>
          <a:p>
            <a:pPr lvl="1"/>
            <a:r>
              <a:rPr lang="en-US" dirty="0" smtClean="0"/>
              <a:t>Placing a value one after the other</a:t>
            </a:r>
          </a:p>
          <a:p>
            <a:r>
              <a:rPr lang="en-US" dirty="0" smtClean="0"/>
              <a:t>Example</a:t>
            </a:r>
          </a:p>
          <a:p>
            <a:pPr lvl="1"/>
            <a:r>
              <a:rPr lang="en-US" dirty="0" smtClean="0"/>
              <a:t>Queue in Al-</a:t>
            </a:r>
            <a:r>
              <a:rPr lang="en-US" dirty="0" err="1" smtClean="0"/>
              <a:t>Baik</a:t>
            </a:r>
            <a:endParaRPr lang="en-US" dirty="0" smtClean="0"/>
          </a:p>
          <a:p>
            <a:pPr lvl="1"/>
            <a:r>
              <a:rPr lang="en-US" dirty="0" smtClean="0"/>
              <a:t>Queue at Airport</a:t>
            </a:r>
          </a:p>
          <a:p>
            <a:pPr lvl="1"/>
            <a:r>
              <a:rPr lang="en-US" dirty="0" smtClean="0"/>
              <a:t>Queue at Bus Stop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3774" y="4033095"/>
            <a:ext cx="1532585" cy="115083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0560" y="4608511"/>
            <a:ext cx="2013531" cy="120811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3774" y="5331854"/>
            <a:ext cx="1532171" cy="1107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160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noFill/>
        </p:spPr>
        <p:txBody>
          <a:bodyPr anchor="t"/>
          <a:lstStyle/>
          <a:p>
            <a:r>
              <a:rPr lang="en-US" smtClean="0"/>
              <a:t> </a:t>
            </a:r>
          </a:p>
        </p:txBody>
      </p:sp>
      <p:sp>
        <p:nvSpPr>
          <p:cNvPr id="32771" name="Rectangle 18"/>
          <p:cNvSpPr>
            <a:spLocks noChangeArrowheads="1"/>
          </p:cNvSpPr>
          <p:nvPr/>
        </p:nvSpPr>
        <p:spPr bwMode="auto">
          <a:xfrm>
            <a:off x="6248400" y="17526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2" name="Rectangle 19"/>
          <p:cNvSpPr>
            <a:spLocks noChangeArrowheads="1"/>
          </p:cNvSpPr>
          <p:nvPr/>
        </p:nvSpPr>
        <p:spPr bwMode="auto">
          <a:xfrm>
            <a:off x="5638800" y="24384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3" name="Rectangle 20"/>
          <p:cNvSpPr>
            <a:spLocks noChangeArrowheads="1"/>
          </p:cNvSpPr>
          <p:nvPr/>
        </p:nvSpPr>
        <p:spPr bwMode="auto">
          <a:xfrm>
            <a:off x="5867400" y="32004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4" name="Rectangle 21"/>
          <p:cNvSpPr>
            <a:spLocks noChangeArrowheads="1"/>
          </p:cNvSpPr>
          <p:nvPr/>
        </p:nvSpPr>
        <p:spPr bwMode="auto">
          <a:xfrm>
            <a:off x="6705600" y="35814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56903" name="Rectangle 71"/>
          <p:cNvSpPr>
            <a:spLocks noChangeArrowheads="1"/>
          </p:cNvSpPr>
          <p:nvPr/>
        </p:nvSpPr>
        <p:spPr bwMode="auto">
          <a:xfrm>
            <a:off x="2895600" y="6149664"/>
            <a:ext cx="4038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 dirty="0" err="1">
                <a:solidFill>
                  <a:srgbClr val="A50021"/>
                </a:solidFill>
              </a:rPr>
              <a:t>dequeue</a:t>
            </a:r>
            <a:r>
              <a:rPr lang="en-US" sz="2400" b="1" dirty="0">
                <a:solidFill>
                  <a:srgbClr val="A50021"/>
                </a:solidFill>
              </a:rPr>
              <a:t> </a:t>
            </a:r>
          </a:p>
        </p:txBody>
      </p:sp>
      <p:grpSp>
        <p:nvGrpSpPr>
          <p:cNvPr id="2" name="Group 77"/>
          <p:cNvGrpSpPr>
            <a:grpSpLocks/>
          </p:cNvGrpSpPr>
          <p:nvPr/>
        </p:nvGrpSpPr>
        <p:grpSpPr bwMode="auto">
          <a:xfrm>
            <a:off x="1419902" y="2023059"/>
            <a:ext cx="5181600" cy="2133600"/>
            <a:chOff x="685800" y="1752600"/>
            <a:chExt cx="5181600" cy="2133600"/>
          </a:xfrm>
        </p:grpSpPr>
        <p:grpSp>
          <p:nvGrpSpPr>
            <p:cNvPr id="32826" name="Group 71"/>
            <p:cNvGrpSpPr>
              <a:grpSpLocks/>
            </p:cNvGrpSpPr>
            <p:nvPr/>
          </p:nvGrpSpPr>
          <p:grpSpPr bwMode="auto">
            <a:xfrm>
              <a:off x="685800" y="1752600"/>
              <a:ext cx="5181600" cy="762000"/>
              <a:chOff x="457200" y="914400"/>
              <a:chExt cx="5181600" cy="762000"/>
            </a:xfrm>
          </p:grpSpPr>
          <p:grpSp>
            <p:nvGrpSpPr>
              <p:cNvPr id="32828" name="Group 47"/>
              <p:cNvGrpSpPr>
                <a:grpSpLocks/>
              </p:cNvGrpSpPr>
              <p:nvPr/>
            </p:nvGrpSpPr>
            <p:grpSpPr bwMode="auto">
              <a:xfrm>
                <a:off x="457200" y="914400"/>
                <a:ext cx="4267200" cy="762000"/>
                <a:chOff x="288" y="576"/>
                <a:chExt cx="2688" cy="480"/>
              </a:xfrm>
            </p:grpSpPr>
            <p:sp>
              <p:nvSpPr>
                <p:cNvPr id="1656856" name="Rectangle 24"/>
                <p:cNvSpPr>
                  <a:spLocks noChangeArrowheads="1"/>
                </p:cNvSpPr>
                <p:nvPr/>
              </p:nvSpPr>
              <p:spPr bwMode="auto">
                <a:xfrm>
                  <a:off x="672" y="576"/>
                  <a:ext cx="384" cy="24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1656857" name="Rectangle 25"/>
                <p:cNvSpPr>
                  <a:spLocks noChangeArrowheads="1"/>
                </p:cNvSpPr>
                <p:nvPr/>
              </p:nvSpPr>
              <p:spPr bwMode="auto">
                <a:xfrm>
                  <a:off x="1056" y="576"/>
                  <a:ext cx="384" cy="24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1656858" name="Rectangle 26"/>
                <p:cNvSpPr>
                  <a:spLocks noChangeArrowheads="1"/>
                </p:cNvSpPr>
                <p:nvPr/>
              </p:nvSpPr>
              <p:spPr bwMode="auto">
                <a:xfrm>
                  <a:off x="1440" y="576"/>
                  <a:ext cx="384" cy="24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1656859" name="Rectangle 27"/>
                <p:cNvSpPr>
                  <a:spLocks noChangeArrowheads="1"/>
                </p:cNvSpPr>
                <p:nvPr/>
              </p:nvSpPr>
              <p:spPr bwMode="auto">
                <a:xfrm>
                  <a:off x="1824" y="576"/>
                  <a:ext cx="384" cy="24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1656860" name="Rectangle 28"/>
                <p:cNvSpPr>
                  <a:spLocks noChangeArrowheads="1"/>
                </p:cNvSpPr>
                <p:nvPr/>
              </p:nvSpPr>
              <p:spPr bwMode="auto">
                <a:xfrm>
                  <a:off x="2208" y="576"/>
                  <a:ext cx="384" cy="24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656861" name="Rectangle 29"/>
                <p:cNvSpPr>
                  <a:spLocks noChangeArrowheads="1"/>
                </p:cNvSpPr>
                <p:nvPr/>
              </p:nvSpPr>
              <p:spPr bwMode="auto">
                <a:xfrm>
                  <a:off x="2592" y="576"/>
                  <a:ext cx="384" cy="24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2836" name="Rectangle 30"/>
                <p:cNvSpPr>
                  <a:spLocks noChangeArrowheads="1"/>
                </p:cNvSpPr>
                <p:nvPr/>
              </p:nvSpPr>
              <p:spPr bwMode="auto">
                <a:xfrm>
                  <a:off x="288" y="576"/>
                  <a:ext cx="384" cy="240"/>
                </a:xfrm>
                <a:prstGeom prst="rect">
                  <a:avLst/>
                </a:prstGeom>
                <a:solidFill>
                  <a:srgbClr val="66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/>
                    <a:t>9</a:t>
                  </a:r>
                </a:p>
              </p:txBody>
            </p:sp>
            <p:sp>
              <p:nvSpPr>
                <p:cNvPr id="32837" name="Rectangle 31"/>
                <p:cNvSpPr>
                  <a:spLocks noChangeArrowheads="1"/>
                </p:cNvSpPr>
                <p:nvPr/>
              </p:nvSpPr>
              <p:spPr bwMode="auto">
                <a:xfrm>
                  <a:off x="288" y="768"/>
                  <a:ext cx="432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 sz="1400"/>
                    <a:t>front/rear</a:t>
                  </a:r>
                </a:p>
              </p:txBody>
            </p:sp>
          </p:grpSp>
          <p:sp>
            <p:nvSpPr>
              <p:cNvPr id="32829" name="Rectangle 72"/>
              <p:cNvSpPr>
                <a:spLocks noChangeArrowheads="1"/>
              </p:cNvSpPr>
              <p:nvPr/>
            </p:nvSpPr>
            <p:spPr bwMode="auto">
              <a:xfrm>
                <a:off x="4724400" y="990600"/>
                <a:ext cx="914400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1200"/>
                  <a:t>before</a:t>
                </a:r>
              </a:p>
            </p:txBody>
          </p:sp>
        </p:grpSp>
        <p:sp>
          <p:nvSpPr>
            <p:cNvPr id="32827" name="Rectangle 43"/>
            <p:cNvSpPr>
              <a:spLocks noChangeArrowheads="1"/>
            </p:cNvSpPr>
            <p:nvPr/>
          </p:nvSpPr>
          <p:spPr bwMode="auto">
            <a:xfrm>
              <a:off x="685800" y="3200400"/>
              <a:ext cx="4038600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>
                  <a:solidFill>
                    <a:srgbClr val="000099"/>
                  </a:solidFill>
                </a:rPr>
                <a:t>normal array implementation</a:t>
              </a:r>
            </a:p>
          </p:txBody>
        </p:sp>
      </p:grpSp>
      <p:grpSp>
        <p:nvGrpSpPr>
          <p:cNvPr id="5" name="Group 76"/>
          <p:cNvGrpSpPr>
            <a:grpSpLocks/>
          </p:cNvGrpSpPr>
          <p:nvPr/>
        </p:nvGrpSpPr>
        <p:grpSpPr bwMode="auto">
          <a:xfrm>
            <a:off x="1419902" y="2861259"/>
            <a:ext cx="5181600" cy="762000"/>
            <a:chOff x="685800" y="2590800"/>
            <a:chExt cx="5181600" cy="762000"/>
          </a:xfrm>
        </p:grpSpPr>
        <p:sp>
          <p:nvSpPr>
            <p:cNvPr id="1656881" name="Rectangle 49"/>
            <p:cNvSpPr>
              <a:spLocks noChangeArrowheads="1"/>
            </p:cNvSpPr>
            <p:nvPr/>
          </p:nvSpPr>
          <p:spPr bwMode="auto">
            <a:xfrm>
              <a:off x="1295400" y="25908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656882" name="Rectangle 50"/>
            <p:cNvSpPr>
              <a:spLocks noChangeArrowheads="1"/>
            </p:cNvSpPr>
            <p:nvPr/>
          </p:nvSpPr>
          <p:spPr bwMode="auto">
            <a:xfrm>
              <a:off x="1905000" y="25908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656883" name="Rectangle 51"/>
            <p:cNvSpPr>
              <a:spLocks noChangeArrowheads="1"/>
            </p:cNvSpPr>
            <p:nvPr/>
          </p:nvSpPr>
          <p:spPr bwMode="auto">
            <a:xfrm>
              <a:off x="2514600" y="25908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656884" name="Rectangle 52"/>
            <p:cNvSpPr>
              <a:spLocks noChangeArrowheads="1"/>
            </p:cNvSpPr>
            <p:nvPr/>
          </p:nvSpPr>
          <p:spPr bwMode="auto">
            <a:xfrm>
              <a:off x="3124200" y="25908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656885" name="Rectangle 53"/>
            <p:cNvSpPr>
              <a:spLocks noChangeArrowheads="1"/>
            </p:cNvSpPr>
            <p:nvPr/>
          </p:nvSpPr>
          <p:spPr bwMode="auto">
            <a:xfrm>
              <a:off x="3733800" y="25908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56886" name="Rectangle 54"/>
            <p:cNvSpPr>
              <a:spLocks noChangeArrowheads="1"/>
            </p:cNvSpPr>
            <p:nvPr/>
          </p:nvSpPr>
          <p:spPr bwMode="auto">
            <a:xfrm>
              <a:off x="4343400" y="25908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56887" name="Rectangle 55"/>
            <p:cNvSpPr>
              <a:spLocks noChangeArrowheads="1"/>
            </p:cNvSpPr>
            <p:nvPr/>
          </p:nvSpPr>
          <p:spPr bwMode="auto">
            <a:xfrm>
              <a:off x="685800" y="25908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2824" name="Rectangle 57"/>
            <p:cNvSpPr>
              <a:spLocks noChangeArrowheads="1"/>
            </p:cNvSpPr>
            <p:nvPr/>
          </p:nvSpPr>
          <p:spPr bwMode="auto">
            <a:xfrm>
              <a:off x="685800" y="28956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front/rear</a:t>
              </a:r>
            </a:p>
          </p:txBody>
        </p:sp>
        <p:sp>
          <p:nvSpPr>
            <p:cNvPr id="32825" name="Rectangle 74"/>
            <p:cNvSpPr>
              <a:spLocks noChangeArrowheads="1"/>
            </p:cNvSpPr>
            <p:nvPr/>
          </p:nvSpPr>
          <p:spPr bwMode="auto">
            <a:xfrm>
              <a:off x="4953000" y="2590800"/>
              <a:ext cx="9144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200"/>
                <a:t>after</a:t>
              </a:r>
            </a:p>
          </p:txBody>
        </p:sp>
      </p:grpSp>
      <p:grpSp>
        <p:nvGrpSpPr>
          <p:cNvPr id="6" name="Group 79"/>
          <p:cNvGrpSpPr>
            <a:grpSpLocks/>
          </p:cNvGrpSpPr>
          <p:nvPr/>
        </p:nvGrpSpPr>
        <p:grpSpPr bwMode="auto">
          <a:xfrm>
            <a:off x="1267502" y="4385259"/>
            <a:ext cx="5334000" cy="1981200"/>
            <a:chOff x="533400" y="4114800"/>
            <a:chExt cx="5334000" cy="1981200"/>
          </a:xfrm>
        </p:grpSpPr>
        <p:grpSp>
          <p:nvGrpSpPr>
            <p:cNvPr id="32806" name="Group 69"/>
            <p:cNvGrpSpPr>
              <a:grpSpLocks/>
            </p:cNvGrpSpPr>
            <p:nvPr/>
          </p:nvGrpSpPr>
          <p:grpSpPr bwMode="auto">
            <a:xfrm>
              <a:off x="685800" y="4114800"/>
              <a:ext cx="5181600" cy="762000"/>
              <a:chOff x="533400" y="3581400"/>
              <a:chExt cx="5181600" cy="762000"/>
            </a:xfrm>
          </p:grpSpPr>
          <p:sp>
            <p:nvSpPr>
              <p:cNvPr id="1656866" name="Rectangle 34"/>
              <p:cNvSpPr>
                <a:spLocks noChangeArrowheads="1"/>
              </p:cNvSpPr>
              <p:nvPr/>
            </p:nvSpPr>
            <p:spPr bwMode="auto">
              <a:xfrm>
                <a:off x="1143000" y="3581400"/>
                <a:ext cx="609600" cy="381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32809" name="Rectangle 35"/>
              <p:cNvSpPr>
                <a:spLocks noChangeArrowheads="1"/>
              </p:cNvSpPr>
              <p:nvPr/>
            </p:nvSpPr>
            <p:spPr bwMode="auto">
              <a:xfrm>
                <a:off x="1752600" y="3581400"/>
                <a:ext cx="609600" cy="381000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/>
                  <a:t>9</a:t>
                </a:r>
              </a:p>
            </p:txBody>
          </p:sp>
          <p:sp>
            <p:nvSpPr>
              <p:cNvPr id="1656868" name="Rectangle 36"/>
              <p:cNvSpPr>
                <a:spLocks noChangeArrowheads="1"/>
              </p:cNvSpPr>
              <p:nvPr/>
            </p:nvSpPr>
            <p:spPr bwMode="auto">
              <a:xfrm>
                <a:off x="2362200" y="3581400"/>
                <a:ext cx="609600" cy="381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656869" name="Rectangle 37"/>
              <p:cNvSpPr>
                <a:spLocks noChangeArrowheads="1"/>
              </p:cNvSpPr>
              <p:nvPr/>
            </p:nvSpPr>
            <p:spPr bwMode="auto">
              <a:xfrm>
                <a:off x="2971800" y="3581400"/>
                <a:ext cx="609600" cy="381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656870" name="Rectangle 38"/>
              <p:cNvSpPr>
                <a:spLocks noChangeArrowheads="1"/>
              </p:cNvSpPr>
              <p:nvPr/>
            </p:nvSpPr>
            <p:spPr bwMode="auto">
              <a:xfrm>
                <a:off x="3581400" y="3581400"/>
                <a:ext cx="609600" cy="381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656871" name="Rectangle 39"/>
              <p:cNvSpPr>
                <a:spLocks noChangeArrowheads="1"/>
              </p:cNvSpPr>
              <p:nvPr/>
            </p:nvSpPr>
            <p:spPr bwMode="auto">
              <a:xfrm>
                <a:off x="4191000" y="3581400"/>
                <a:ext cx="609600" cy="381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656872" name="Rectangle 40"/>
              <p:cNvSpPr>
                <a:spLocks noChangeArrowheads="1"/>
              </p:cNvSpPr>
              <p:nvPr/>
            </p:nvSpPr>
            <p:spPr bwMode="auto">
              <a:xfrm>
                <a:off x="533400" y="3581400"/>
                <a:ext cx="609600" cy="381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32815" name="Rectangle 42"/>
              <p:cNvSpPr>
                <a:spLocks noChangeArrowheads="1"/>
              </p:cNvSpPr>
              <p:nvPr/>
            </p:nvSpPr>
            <p:spPr bwMode="auto">
              <a:xfrm>
                <a:off x="1752600" y="3886200"/>
                <a:ext cx="6858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1400"/>
                  <a:t>front/rear</a:t>
                </a:r>
              </a:p>
            </p:txBody>
          </p:sp>
          <p:sp>
            <p:nvSpPr>
              <p:cNvPr id="32816" name="Rectangle 73"/>
              <p:cNvSpPr>
                <a:spLocks noChangeArrowheads="1"/>
              </p:cNvSpPr>
              <p:nvPr/>
            </p:nvSpPr>
            <p:spPr bwMode="auto">
              <a:xfrm>
                <a:off x="4800600" y="3657600"/>
                <a:ext cx="914400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1200"/>
                  <a:t>before</a:t>
                </a:r>
              </a:p>
            </p:txBody>
          </p:sp>
        </p:grpSp>
        <p:sp>
          <p:nvSpPr>
            <p:cNvPr id="32807" name="Rectangle 44"/>
            <p:cNvSpPr>
              <a:spLocks noChangeArrowheads="1"/>
            </p:cNvSpPr>
            <p:nvPr/>
          </p:nvSpPr>
          <p:spPr bwMode="auto">
            <a:xfrm>
              <a:off x="533400" y="5410200"/>
              <a:ext cx="4038600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>
                  <a:solidFill>
                    <a:srgbClr val="000099"/>
                  </a:solidFill>
                </a:rPr>
                <a:t>circular array implementation</a:t>
              </a:r>
            </a:p>
          </p:txBody>
        </p:sp>
      </p:grpSp>
      <p:grpSp>
        <p:nvGrpSpPr>
          <p:cNvPr id="8" name="Group 78"/>
          <p:cNvGrpSpPr>
            <a:grpSpLocks/>
          </p:cNvGrpSpPr>
          <p:nvPr/>
        </p:nvGrpSpPr>
        <p:grpSpPr bwMode="auto">
          <a:xfrm>
            <a:off x="1419902" y="5223459"/>
            <a:ext cx="5181600" cy="762000"/>
            <a:chOff x="685800" y="4953000"/>
            <a:chExt cx="5181600" cy="762000"/>
          </a:xfrm>
        </p:grpSpPr>
        <p:sp>
          <p:nvSpPr>
            <p:cNvPr id="1656893" name="Rectangle 61"/>
            <p:cNvSpPr>
              <a:spLocks noChangeArrowheads="1"/>
            </p:cNvSpPr>
            <p:nvPr/>
          </p:nvSpPr>
          <p:spPr bwMode="auto">
            <a:xfrm>
              <a:off x="1295400" y="49530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656894" name="Rectangle 62"/>
            <p:cNvSpPr>
              <a:spLocks noChangeArrowheads="1"/>
            </p:cNvSpPr>
            <p:nvPr/>
          </p:nvSpPr>
          <p:spPr bwMode="auto">
            <a:xfrm>
              <a:off x="1905000" y="49530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656895" name="Rectangle 63"/>
            <p:cNvSpPr>
              <a:spLocks noChangeArrowheads="1"/>
            </p:cNvSpPr>
            <p:nvPr/>
          </p:nvSpPr>
          <p:spPr bwMode="auto">
            <a:xfrm>
              <a:off x="2514600" y="49530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656896" name="Rectangle 64"/>
            <p:cNvSpPr>
              <a:spLocks noChangeArrowheads="1"/>
            </p:cNvSpPr>
            <p:nvPr/>
          </p:nvSpPr>
          <p:spPr bwMode="auto">
            <a:xfrm>
              <a:off x="3124200" y="49530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656897" name="Rectangle 65"/>
            <p:cNvSpPr>
              <a:spLocks noChangeArrowheads="1"/>
            </p:cNvSpPr>
            <p:nvPr/>
          </p:nvSpPr>
          <p:spPr bwMode="auto">
            <a:xfrm>
              <a:off x="3733800" y="49530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656898" name="Rectangle 66"/>
            <p:cNvSpPr>
              <a:spLocks noChangeArrowheads="1"/>
            </p:cNvSpPr>
            <p:nvPr/>
          </p:nvSpPr>
          <p:spPr bwMode="auto">
            <a:xfrm>
              <a:off x="4343400" y="49530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656899" name="Rectangle 67"/>
            <p:cNvSpPr>
              <a:spLocks noChangeArrowheads="1"/>
            </p:cNvSpPr>
            <p:nvPr/>
          </p:nvSpPr>
          <p:spPr bwMode="auto">
            <a:xfrm>
              <a:off x="685800" y="4953000"/>
              <a:ext cx="609600" cy="381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2804" name="Rectangle 69"/>
            <p:cNvSpPr>
              <a:spLocks noChangeArrowheads="1"/>
            </p:cNvSpPr>
            <p:nvPr/>
          </p:nvSpPr>
          <p:spPr bwMode="auto">
            <a:xfrm>
              <a:off x="1905000" y="52578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/>
                <a:t>front/rear</a:t>
              </a:r>
            </a:p>
          </p:txBody>
        </p:sp>
        <p:sp>
          <p:nvSpPr>
            <p:cNvPr id="32805" name="Rectangle 75"/>
            <p:cNvSpPr>
              <a:spLocks noChangeArrowheads="1"/>
            </p:cNvSpPr>
            <p:nvPr/>
          </p:nvSpPr>
          <p:spPr bwMode="auto">
            <a:xfrm>
              <a:off x="4953000" y="5029200"/>
              <a:ext cx="9144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200"/>
                <a:t>after</a:t>
              </a:r>
            </a:p>
          </p:txBody>
        </p:sp>
      </p:grpSp>
      <p:grpSp>
        <p:nvGrpSpPr>
          <p:cNvPr id="32781" name="Group 74"/>
          <p:cNvGrpSpPr>
            <a:grpSpLocks/>
          </p:cNvGrpSpPr>
          <p:nvPr/>
        </p:nvGrpSpPr>
        <p:grpSpPr bwMode="auto">
          <a:xfrm>
            <a:off x="5791200" y="2309616"/>
            <a:ext cx="3352800" cy="3886200"/>
            <a:chOff x="5791200" y="1524000"/>
            <a:chExt cx="3352800" cy="3886200"/>
          </a:xfrm>
        </p:grpSpPr>
        <p:sp>
          <p:nvSpPr>
            <p:cNvPr id="32783" name="Rectangle 45"/>
            <p:cNvSpPr>
              <a:spLocks noChangeArrowheads="1"/>
            </p:cNvSpPr>
            <p:nvPr/>
          </p:nvSpPr>
          <p:spPr bwMode="auto">
            <a:xfrm>
              <a:off x="5791200" y="4572000"/>
              <a:ext cx="3352800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>
                  <a:solidFill>
                    <a:srgbClr val="000099"/>
                  </a:solidFill>
                </a:rPr>
                <a:t>visualization of a queue</a:t>
              </a:r>
            </a:p>
            <a:p>
              <a:pPr algn="ctr"/>
              <a:r>
                <a:rPr lang="en-US">
                  <a:solidFill>
                    <a:srgbClr val="000099"/>
                  </a:solidFill>
                </a:rPr>
                <a:t>implemented as a circular array</a:t>
              </a:r>
            </a:p>
            <a:p>
              <a:pPr algn="ctr"/>
              <a:r>
                <a:rPr lang="en-US">
                  <a:solidFill>
                    <a:srgbClr val="000099"/>
                  </a:solidFill>
                </a:rPr>
                <a:t>after dequeue operation</a:t>
              </a:r>
            </a:p>
          </p:txBody>
        </p:sp>
        <p:grpSp>
          <p:nvGrpSpPr>
            <p:cNvPr id="32784" name="Group 73"/>
            <p:cNvGrpSpPr>
              <a:grpSpLocks/>
            </p:cNvGrpSpPr>
            <p:nvPr/>
          </p:nvGrpSpPr>
          <p:grpSpPr bwMode="auto">
            <a:xfrm>
              <a:off x="6161690" y="1524000"/>
              <a:ext cx="2601310" cy="2743200"/>
              <a:chOff x="5933090" y="1524000"/>
              <a:chExt cx="2601310" cy="2743200"/>
            </a:xfrm>
          </p:grpSpPr>
          <p:grpSp>
            <p:nvGrpSpPr>
              <p:cNvPr id="32785" name="Group 5"/>
              <p:cNvGrpSpPr>
                <a:grpSpLocks/>
              </p:cNvGrpSpPr>
              <p:nvPr/>
            </p:nvGrpSpPr>
            <p:grpSpPr bwMode="auto">
              <a:xfrm>
                <a:off x="5943600" y="1752600"/>
                <a:ext cx="2590800" cy="2514600"/>
                <a:chOff x="3552" y="960"/>
                <a:chExt cx="1632" cy="1584"/>
              </a:xfrm>
            </p:grpSpPr>
            <p:sp>
              <p:nvSpPr>
                <p:cNvPr id="32788" name="Oval 6"/>
                <p:cNvSpPr>
                  <a:spLocks noChangeArrowheads="1"/>
                </p:cNvSpPr>
                <p:nvPr/>
              </p:nvSpPr>
              <p:spPr bwMode="auto">
                <a:xfrm>
                  <a:off x="3552" y="960"/>
                  <a:ext cx="1632" cy="1584"/>
                </a:xfrm>
                <a:prstGeom prst="ellipse">
                  <a:avLst/>
                </a:prstGeom>
                <a:solidFill>
                  <a:srgbClr val="66C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789" name="Oval 7"/>
                <p:cNvSpPr>
                  <a:spLocks noChangeArrowheads="1"/>
                </p:cNvSpPr>
                <p:nvPr/>
              </p:nvSpPr>
              <p:spPr bwMode="auto">
                <a:xfrm>
                  <a:off x="3888" y="1344"/>
                  <a:ext cx="912" cy="864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790" name="Line 8"/>
                <p:cNvSpPr>
                  <a:spLocks noChangeShapeType="1"/>
                </p:cNvSpPr>
                <p:nvPr/>
              </p:nvSpPr>
              <p:spPr bwMode="auto">
                <a:xfrm>
                  <a:off x="4368" y="960"/>
                  <a:ext cx="0" cy="38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791" name="Line 9"/>
                <p:cNvSpPr>
                  <a:spLocks noChangeShapeType="1"/>
                </p:cNvSpPr>
                <p:nvPr/>
              </p:nvSpPr>
              <p:spPr bwMode="auto">
                <a:xfrm>
                  <a:off x="4560" y="2160"/>
                  <a:ext cx="192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792" name="Line 10"/>
                <p:cNvSpPr>
                  <a:spLocks noChangeShapeType="1"/>
                </p:cNvSpPr>
                <p:nvPr/>
              </p:nvSpPr>
              <p:spPr bwMode="auto">
                <a:xfrm flipV="1">
                  <a:off x="4704" y="1296"/>
                  <a:ext cx="336" cy="19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793" name="Line 11"/>
                <p:cNvSpPr>
                  <a:spLocks noChangeShapeType="1"/>
                </p:cNvSpPr>
                <p:nvPr/>
              </p:nvSpPr>
              <p:spPr bwMode="auto">
                <a:xfrm>
                  <a:off x="4800" y="1872"/>
                  <a:ext cx="336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794" name="Line 12"/>
                <p:cNvSpPr>
                  <a:spLocks noChangeShapeType="1"/>
                </p:cNvSpPr>
                <p:nvPr/>
              </p:nvSpPr>
              <p:spPr bwMode="auto">
                <a:xfrm flipH="1">
                  <a:off x="4032" y="2160"/>
                  <a:ext cx="144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795" name="Line 13"/>
                <p:cNvSpPr>
                  <a:spLocks noChangeShapeType="1"/>
                </p:cNvSpPr>
                <p:nvPr/>
              </p:nvSpPr>
              <p:spPr bwMode="auto">
                <a:xfrm flipH="1">
                  <a:off x="3600" y="1872"/>
                  <a:ext cx="28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796" name="Line 14"/>
                <p:cNvSpPr>
                  <a:spLocks noChangeShapeType="1"/>
                </p:cNvSpPr>
                <p:nvPr/>
              </p:nvSpPr>
              <p:spPr bwMode="auto">
                <a:xfrm>
                  <a:off x="3696" y="1296"/>
                  <a:ext cx="288" cy="19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32786" name="Rectangle 22"/>
              <p:cNvSpPr>
                <a:spLocks noChangeArrowheads="1"/>
              </p:cNvSpPr>
              <p:nvPr/>
            </p:nvSpPr>
            <p:spPr bwMode="auto">
              <a:xfrm>
                <a:off x="6400800" y="1524000"/>
                <a:ext cx="6858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1400"/>
                  <a:t>rear</a:t>
                </a:r>
              </a:p>
            </p:txBody>
          </p:sp>
          <p:sp>
            <p:nvSpPr>
              <p:cNvPr id="32787" name="Rectangle 33"/>
              <p:cNvSpPr>
                <a:spLocks noChangeArrowheads="1"/>
              </p:cNvSpPr>
              <p:nvPr/>
            </p:nvSpPr>
            <p:spPr bwMode="auto">
              <a:xfrm>
                <a:off x="5933090" y="1763110"/>
                <a:ext cx="6858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1400"/>
                  <a:t>front</a:t>
                </a:r>
              </a:p>
            </p:txBody>
          </p:sp>
        </p:grpSp>
      </p:grpSp>
      <p:sp>
        <p:nvSpPr>
          <p:cNvPr id="69" name="Title 1"/>
          <p:cNvSpPr txBox="1">
            <a:spLocks/>
          </p:cNvSpPr>
          <p:nvPr/>
        </p:nvSpPr>
        <p:spPr>
          <a:xfrm>
            <a:off x="1365162" y="1160156"/>
            <a:ext cx="7675809" cy="8094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3200" b="1" dirty="0" smtClean="0"/>
              <a:t>Implementation</a:t>
            </a:r>
            <a:r>
              <a:rPr lang="en-US" sz="3200" dirty="0" smtClean="0"/>
              <a:t> – </a:t>
            </a:r>
            <a:r>
              <a:rPr lang="en-US" sz="3200" dirty="0" smtClean="0">
                <a:solidFill>
                  <a:srgbClr val="006600"/>
                </a:solidFill>
              </a:rPr>
              <a:t>using “Circular Array”</a:t>
            </a:r>
            <a:endParaRPr lang="en-US" sz="32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88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6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690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41</a:t>
            </a:fld>
            <a:endParaRPr lang="en-US"/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152822" y="4391697"/>
          <a:ext cx="10073003" cy="1900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404" y="1187219"/>
            <a:ext cx="7804596" cy="2586291"/>
          </a:xfrm>
        </p:spPr>
      </p:pic>
    </p:spTree>
    <p:extLst>
      <p:ext uri="{BB962C8B-B14F-4D97-AF65-F5344CB8AC3E}">
        <p14:creationId xmlns:p14="http://schemas.microsoft.com/office/powerpoint/2010/main" val="4199370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Queues</a:t>
            </a:r>
            <a:r>
              <a:rPr lang="en-US" dirty="0" smtClean="0"/>
              <a:t> - </a:t>
            </a:r>
            <a:r>
              <a:rPr lang="en-US" dirty="0" smtClean="0">
                <a:solidFill>
                  <a:srgbClr val="006600"/>
                </a:solidFill>
              </a:rPr>
              <a:t>Introduction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to the </a:t>
            </a:r>
            <a:r>
              <a:rPr lang="en-US" dirty="0" smtClean="0">
                <a:solidFill>
                  <a:srgbClr val="0000FF"/>
                </a:solidFill>
              </a:rPr>
              <a:t>rear</a:t>
            </a:r>
            <a:r>
              <a:rPr lang="en-US" dirty="0" smtClean="0"/>
              <a:t> of queue</a:t>
            </a:r>
            <a:endParaRPr lang="en-US" dirty="0"/>
          </a:p>
          <a:p>
            <a:r>
              <a:rPr lang="en-US" dirty="0"/>
              <a:t>Remove </a:t>
            </a:r>
            <a:r>
              <a:rPr lang="en-US" dirty="0" smtClean="0"/>
              <a:t>from </a:t>
            </a:r>
            <a:r>
              <a:rPr lang="en-US" dirty="0" smtClean="0">
                <a:solidFill>
                  <a:srgbClr val="0000FF"/>
                </a:solidFill>
              </a:rPr>
              <a:t>front</a:t>
            </a:r>
            <a:endParaRPr lang="en-US" dirty="0">
              <a:solidFill>
                <a:srgbClr val="0000FF"/>
              </a:solidFill>
            </a:endParaRPr>
          </a:p>
          <a:p>
            <a:r>
              <a:rPr lang="en-US" dirty="0" smtClean="0"/>
              <a:t>Abstract </a:t>
            </a:r>
            <a:r>
              <a:rPr lang="en-US" dirty="0"/>
              <a:t>Data Type (ADT</a:t>
            </a:r>
            <a:r>
              <a:rPr lang="en-US" dirty="0" smtClean="0"/>
              <a:t>)</a:t>
            </a:r>
          </a:p>
          <a:p>
            <a:r>
              <a:rPr lang="en-US" dirty="0" smtClean="0"/>
              <a:t>Logical data structure</a:t>
            </a:r>
          </a:p>
          <a:p>
            <a:r>
              <a:rPr lang="en-US" dirty="0" smtClean="0"/>
              <a:t>Implementation</a:t>
            </a:r>
          </a:p>
          <a:p>
            <a:pPr lvl="1"/>
            <a:r>
              <a:rPr lang="en-US" dirty="0" smtClean="0"/>
              <a:t>Arrays</a:t>
            </a:r>
          </a:p>
          <a:p>
            <a:pPr lvl="1"/>
            <a:r>
              <a:rPr lang="en-US" dirty="0" smtClean="0"/>
              <a:t>Linked List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803" y="2054312"/>
            <a:ext cx="2013531" cy="1208119"/>
          </a:xfrm>
          <a:prstGeom prst="rect">
            <a:avLst/>
          </a:prstGeom>
        </p:spPr>
      </p:pic>
      <p:grpSp>
        <p:nvGrpSpPr>
          <p:cNvPr id="14" name="Group 52"/>
          <p:cNvGrpSpPr>
            <a:grpSpLocks/>
          </p:cNvGrpSpPr>
          <p:nvPr/>
        </p:nvGrpSpPr>
        <p:grpSpPr bwMode="auto">
          <a:xfrm>
            <a:off x="6096991" y="5354704"/>
            <a:ext cx="2678360" cy="479940"/>
            <a:chOff x="2798762" y="4981575"/>
            <a:chExt cx="3429000" cy="838200"/>
          </a:xfrm>
        </p:grpSpPr>
        <p:sp>
          <p:nvSpPr>
            <p:cNvPr id="15" name="AutoShape 38"/>
            <p:cNvSpPr>
              <a:spLocks noChangeArrowheads="1"/>
            </p:cNvSpPr>
            <p:nvPr/>
          </p:nvSpPr>
          <p:spPr bwMode="auto">
            <a:xfrm>
              <a:off x="3332162" y="4981575"/>
              <a:ext cx="2362200" cy="838200"/>
            </a:xfrm>
            <a:prstGeom prst="flowChartMagneticDrum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6" name="Line 39"/>
            <p:cNvSpPr>
              <a:spLocks noChangeShapeType="1"/>
            </p:cNvSpPr>
            <p:nvPr/>
          </p:nvSpPr>
          <p:spPr bwMode="auto">
            <a:xfrm>
              <a:off x="2798762" y="5438775"/>
              <a:ext cx="838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" name="Line 40"/>
            <p:cNvSpPr>
              <a:spLocks noChangeShapeType="1"/>
            </p:cNvSpPr>
            <p:nvPr/>
          </p:nvSpPr>
          <p:spPr bwMode="auto">
            <a:xfrm>
              <a:off x="5313362" y="5438775"/>
              <a:ext cx="914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9229" y="3810754"/>
            <a:ext cx="1532585" cy="1150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042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Queues</a:t>
            </a:r>
            <a:r>
              <a:rPr lang="en-US" dirty="0" smtClean="0"/>
              <a:t> - </a:t>
            </a:r>
            <a:r>
              <a:rPr lang="en-US" dirty="0" smtClean="0">
                <a:solidFill>
                  <a:srgbClr val="006600"/>
                </a:solidFill>
              </a:rPr>
              <a:t>Introduction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Access Policy</a:t>
            </a:r>
            <a:endParaRPr lang="en-US" b="1" dirty="0"/>
          </a:p>
          <a:p>
            <a:pPr lvl="1" algn="just"/>
            <a:r>
              <a:rPr lang="en-US" dirty="0"/>
              <a:t>The first element that is inserted into the queue is the first element that will leave the queue</a:t>
            </a:r>
          </a:p>
          <a:p>
            <a:r>
              <a:rPr lang="en-US" b="1" dirty="0" smtClean="0"/>
              <a:t>First In First Out</a:t>
            </a:r>
          </a:p>
          <a:p>
            <a:pPr lvl="1"/>
            <a:r>
              <a:rPr lang="en-US" dirty="0" smtClean="0"/>
              <a:t>FIFO</a:t>
            </a:r>
          </a:p>
          <a:p>
            <a:r>
              <a:rPr lang="en-US" b="1" dirty="0" smtClean="0"/>
              <a:t>Processing End</a:t>
            </a:r>
          </a:p>
          <a:p>
            <a:pPr lvl="1"/>
            <a:r>
              <a:rPr lang="en-US" dirty="0" smtClean="0"/>
              <a:t>Front </a:t>
            </a:r>
            <a:r>
              <a:rPr lang="en-US" sz="1800" dirty="0" smtClean="0">
                <a:solidFill>
                  <a:srgbClr val="0000FF"/>
                </a:solidFill>
              </a:rPr>
              <a:t>(to remove)</a:t>
            </a:r>
          </a:p>
          <a:p>
            <a:pPr lvl="1"/>
            <a:r>
              <a:rPr lang="en-US" dirty="0" smtClean="0"/>
              <a:t>Rear </a:t>
            </a:r>
            <a:r>
              <a:rPr lang="en-US" sz="1800" dirty="0" smtClean="0">
                <a:solidFill>
                  <a:srgbClr val="0000FF"/>
                </a:solidFill>
              </a:rPr>
              <a:t>(to add)</a:t>
            </a:r>
            <a:endParaRPr lang="en-US" sz="1800" dirty="0">
              <a:solidFill>
                <a:srgbClr val="0000FF"/>
              </a:solidFill>
            </a:endParaRPr>
          </a:p>
          <a:p>
            <a:pPr lvl="1"/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6</a:t>
            </a:fld>
            <a:endParaRPr lang="en-US"/>
          </a:p>
        </p:txBody>
      </p:sp>
      <p:grpSp>
        <p:nvGrpSpPr>
          <p:cNvPr id="14" name="Group 52"/>
          <p:cNvGrpSpPr>
            <a:grpSpLocks/>
          </p:cNvGrpSpPr>
          <p:nvPr/>
        </p:nvGrpSpPr>
        <p:grpSpPr bwMode="auto">
          <a:xfrm>
            <a:off x="5564868" y="3845046"/>
            <a:ext cx="2678360" cy="479940"/>
            <a:chOff x="2798762" y="4981575"/>
            <a:chExt cx="3429000" cy="838200"/>
          </a:xfrm>
        </p:grpSpPr>
        <p:sp>
          <p:nvSpPr>
            <p:cNvPr id="15" name="AutoShape 38"/>
            <p:cNvSpPr>
              <a:spLocks noChangeArrowheads="1"/>
            </p:cNvSpPr>
            <p:nvPr/>
          </p:nvSpPr>
          <p:spPr bwMode="auto">
            <a:xfrm>
              <a:off x="3332162" y="4981575"/>
              <a:ext cx="2362200" cy="838200"/>
            </a:xfrm>
            <a:prstGeom prst="flowChartMagneticDrum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6" name="Line 39"/>
            <p:cNvSpPr>
              <a:spLocks noChangeShapeType="1"/>
            </p:cNvSpPr>
            <p:nvPr/>
          </p:nvSpPr>
          <p:spPr bwMode="auto">
            <a:xfrm>
              <a:off x="2798762" y="5438775"/>
              <a:ext cx="838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" name="Line 40"/>
            <p:cNvSpPr>
              <a:spLocks noChangeShapeType="1"/>
            </p:cNvSpPr>
            <p:nvPr/>
          </p:nvSpPr>
          <p:spPr bwMode="auto">
            <a:xfrm>
              <a:off x="5313362" y="5438775"/>
              <a:ext cx="914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7766442" y="3635276"/>
            <a:ext cx="650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front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391540" y="4217439"/>
            <a:ext cx="567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303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Queues</a:t>
            </a:r>
            <a:r>
              <a:rPr lang="en-US" dirty="0" smtClean="0"/>
              <a:t> – </a:t>
            </a:r>
            <a:r>
              <a:rPr lang="en-US" dirty="0" smtClean="0">
                <a:solidFill>
                  <a:srgbClr val="006600"/>
                </a:solidFill>
              </a:rPr>
              <a:t>Summary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Abstract Data </a:t>
            </a:r>
            <a:r>
              <a:rPr lang="en-US" dirty="0" smtClean="0"/>
              <a:t>Type (ADT)</a:t>
            </a:r>
          </a:p>
          <a:p>
            <a:r>
              <a:rPr lang="en-US" dirty="0" smtClean="0"/>
              <a:t>Logical Data Structure</a:t>
            </a:r>
          </a:p>
          <a:p>
            <a:r>
              <a:rPr lang="en-US" dirty="0" smtClean="0"/>
              <a:t>Linear Data Structure</a:t>
            </a:r>
          </a:p>
          <a:p>
            <a:r>
              <a:rPr lang="en-US" dirty="0" smtClean="0"/>
              <a:t>Homogeneous</a:t>
            </a:r>
          </a:p>
          <a:p>
            <a:r>
              <a:rPr lang="en-US" dirty="0" smtClean="0"/>
              <a:t>Accessible only from both ends </a:t>
            </a:r>
            <a:r>
              <a:rPr lang="en-US" dirty="0" err="1" smtClean="0"/>
              <a:t>i</a:t>
            </a:r>
            <a:r>
              <a:rPr lang="en-US" dirty="0" smtClean="0"/>
              <a:t>. e. front &amp; rear</a:t>
            </a:r>
          </a:p>
          <a:p>
            <a:r>
              <a:rPr lang="en-US" dirty="0" smtClean="0"/>
              <a:t>Access policy is </a:t>
            </a:r>
            <a:r>
              <a:rPr lang="en-US" dirty="0" smtClean="0"/>
              <a:t>FIFO</a:t>
            </a:r>
            <a:endParaRPr lang="en-US" dirty="0" smtClean="0"/>
          </a:p>
          <a:p>
            <a:r>
              <a:rPr lang="en-US" dirty="0" smtClean="0"/>
              <a:t>Implemented using Arrays or Linked List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6015955" y="1244821"/>
            <a:ext cx="3025016" cy="951495"/>
            <a:chOff x="6015955" y="1244821"/>
            <a:chExt cx="3025016" cy="951495"/>
          </a:xfrm>
        </p:grpSpPr>
        <p:grpSp>
          <p:nvGrpSpPr>
            <p:cNvPr id="13" name="Group 52"/>
            <p:cNvGrpSpPr>
              <a:grpSpLocks/>
            </p:cNvGrpSpPr>
            <p:nvPr/>
          </p:nvGrpSpPr>
          <p:grpSpPr bwMode="auto">
            <a:xfrm>
              <a:off x="6189283" y="1454591"/>
              <a:ext cx="2678360" cy="479940"/>
              <a:chOff x="2798762" y="4981575"/>
              <a:chExt cx="3429000" cy="838200"/>
            </a:xfrm>
          </p:grpSpPr>
          <p:sp>
            <p:nvSpPr>
              <p:cNvPr id="14" name="AutoShape 38"/>
              <p:cNvSpPr>
                <a:spLocks noChangeArrowheads="1"/>
              </p:cNvSpPr>
              <p:nvPr/>
            </p:nvSpPr>
            <p:spPr bwMode="auto">
              <a:xfrm>
                <a:off x="3332162" y="4981575"/>
                <a:ext cx="2362200" cy="838200"/>
              </a:xfrm>
              <a:prstGeom prst="flowChartMagneticDrum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Georgia" pitchFamily="18" charset="0"/>
                </a:endParaRPr>
              </a:p>
            </p:txBody>
          </p:sp>
          <p:sp>
            <p:nvSpPr>
              <p:cNvPr id="15" name="Line 39"/>
              <p:cNvSpPr>
                <a:spLocks noChangeShapeType="1"/>
              </p:cNvSpPr>
              <p:nvPr/>
            </p:nvSpPr>
            <p:spPr bwMode="auto">
              <a:xfrm>
                <a:off x="2798762" y="5438775"/>
                <a:ext cx="8382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" name="Line 40"/>
              <p:cNvSpPr>
                <a:spLocks noChangeShapeType="1"/>
              </p:cNvSpPr>
              <p:nvPr/>
            </p:nvSpPr>
            <p:spPr bwMode="auto">
              <a:xfrm>
                <a:off x="5313362" y="5438775"/>
                <a:ext cx="9144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8390857" y="1244821"/>
              <a:ext cx="6501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front</a:t>
              </a:r>
              <a:endParaRPr 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015955" y="1826984"/>
              <a:ext cx="5679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rear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46365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QUEUES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8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2800" dirty="0" smtClean="0"/>
              <a:t>Basic Operations</a:t>
            </a:r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2800" dirty="0" smtClean="0"/>
              <a:t>&amp;</a:t>
            </a:r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2800" dirty="0" smtClean="0"/>
              <a:t>Its Use</a:t>
            </a:r>
          </a:p>
        </p:txBody>
      </p:sp>
    </p:spTree>
    <p:extLst>
      <p:ext uri="{BB962C8B-B14F-4D97-AF65-F5344CB8AC3E}">
        <p14:creationId xmlns:p14="http://schemas.microsoft.com/office/powerpoint/2010/main" val="3565831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Queues</a:t>
            </a:r>
            <a:r>
              <a:rPr lang="en-US" dirty="0"/>
              <a:t> – </a:t>
            </a:r>
            <a:r>
              <a:rPr lang="en-US" dirty="0">
                <a:solidFill>
                  <a:srgbClr val="006600"/>
                </a:solidFill>
              </a:rPr>
              <a:t>Basic Operation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enqueue</a:t>
            </a:r>
            <a:endParaRPr lang="en-US" dirty="0" smtClean="0"/>
          </a:p>
          <a:p>
            <a:r>
              <a:rPr lang="en-US" dirty="0" err="1" smtClean="0"/>
              <a:t>dequeue</a:t>
            </a:r>
            <a:endParaRPr lang="en-US" dirty="0" smtClean="0"/>
          </a:p>
          <a:p>
            <a:r>
              <a:rPr lang="en-US" dirty="0" smtClean="0"/>
              <a:t>peek</a:t>
            </a:r>
          </a:p>
          <a:p>
            <a:r>
              <a:rPr lang="en-US" dirty="0" err="1" smtClean="0"/>
              <a:t>isEmpty</a:t>
            </a:r>
            <a:endParaRPr lang="en-US" dirty="0" smtClean="0"/>
          </a:p>
          <a:p>
            <a:r>
              <a:rPr lang="en-US" dirty="0" err="1" smtClean="0"/>
              <a:t>isFull</a:t>
            </a:r>
            <a:endParaRPr lang="en-US" dirty="0" smtClean="0"/>
          </a:p>
          <a:p>
            <a:r>
              <a:rPr lang="en-US" dirty="0" smtClean="0"/>
              <a:t>clear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6005847" y="1695313"/>
            <a:ext cx="3025016" cy="951495"/>
            <a:chOff x="6015955" y="1244821"/>
            <a:chExt cx="3025016" cy="951495"/>
          </a:xfrm>
        </p:grpSpPr>
        <p:grpSp>
          <p:nvGrpSpPr>
            <p:cNvPr id="6" name="Group 52"/>
            <p:cNvGrpSpPr>
              <a:grpSpLocks/>
            </p:cNvGrpSpPr>
            <p:nvPr/>
          </p:nvGrpSpPr>
          <p:grpSpPr bwMode="auto">
            <a:xfrm>
              <a:off x="6189283" y="1454591"/>
              <a:ext cx="2678360" cy="479940"/>
              <a:chOff x="2798762" y="4981575"/>
              <a:chExt cx="3429000" cy="838200"/>
            </a:xfrm>
          </p:grpSpPr>
          <p:sp>
            <p:nvSpPr>
              <p:cNvPr id="9" name="AutoShape 38"/>
              <p:cNvSpPr>
                <a:spLocks noChangeArrowheads="1"/>
              </p:cNvSpPr>
              <p:nvPr/>
            </p:nvSpPr>
            <p:spPr bwMode="auto">
              <a:xfrm>
                <a:off x="3332162" y="4981575"/>
                <a:ext cx="2362200" cy="838200"/>
              </a:xfrm>
              <a:prstGeom prst="flowChartMagneticDrum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Georgia" pitchFamily="18" charset="0"/>
                </a:endParaRPr>
              </a:p>
            </p:txBody>
          </p:sp>
          <p:sp>
            <p:nvSpPr>
              <p:cNvPr id="10" name="Line 39"/>
              <p:cNvSpPr>
                <a:spLocks noChangeShapeType="1"/>
              </p:cNvSpPr>
              <p:nvPr/>
            </p:nvSpPr>
            <p:spPr bwMode="auto">
              <a:xfrm>
                <a:off x="2798762" y="5438775"/>
                <a:ext cx="8382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" name="Line 40"/>
              <p:cNvSpPr>
                <a:spLocks noChangeShapeType="1"/>
              </p:cNvSpPr>
              <p:nvPr/>
            </p:nvSpPr>
            <p:spPr bwMode="auto">
              <a:xfrm>
                <a:off x="5313362" y="5438775"/>
                <a:ext cx="9144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8390857" y="1244821"/>
              <a:ext cx="6501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front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015955" y="1826984"/>
              <a:ext cx="5679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rear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837705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3623</TotalTime>
  <Words>1637</Words>
  <Application>Microsoft Office PowerPoint</Application>
  <PresentationFormat>On-screen Show (4:3)</PresentationFormat>
  <Paragraphs>918</Paragraphs>
  <Slides>41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6" baseType="lpstr">
      <vt:lpstr>Arial</vt:lpstr>
      <vt:lpstr>Calibri</vt:lpstr>
      <vt:lpstr>Courier New</vt:lpstr>
      <vt:lpstr>Georgia</vt:lpstr>
      <vt:lpstr>Office Theme</vt:lpstr>
      <vt:lpstr>PowerPoint Presentation</vt:lpstr>
      <vt:lpstr>QUEUES</vt:lpstr>
      <vt:lpstr>Queues - Introduction</vt:lpstr>
      <vt:lpstr>Queues - Introduction</vt:lpstr>
      <vt:lpstr>Queues - Introduction</vt:lpstr>
      <vt:lpstr>Queues - Introduction</vt:lpstr>
      <vt:lpstr>Queues – Summary</vt:lpstr>
      <vt:lpstr>QUEUES</vt:lpstr>
      <vt:lpstr>Queues – Basic Operation</vt:lpstr>
      <vt:lpstr>Queues – Basic Operation</vt:lpstr>
      <vt:lpstr>Queues – Basic Operation</vt:lpstr>
      <vt:lpstr>Queues – Basic Operation</vt:lpstr>
      <vt:lpstr>Queues – Basic Operation</vt:lpstr>
      <vt:lpstr>Queues – Basic Operation</vt:lpstr>
      <vt:lpstr>Queues – Basic Operation</vt:lpstr>
      <vt:lpstr> </vt:lpstr>
      <vt:lpstr>Queues – Basic Operation</vt:lpstr>
      <vt:lpstr>QUEUES</vt:lpstr>
      <vt:lpstr>Implementation – “Brute Force” method</vt:lpstr>
      <vt:lpstr>Implementation – “Brute Force” method</vt:lpstr>
      <vt:lpstr>Implementation – “Brute Force” method</vt:lpstr>
      <vt:lpstr>Implementation – “Brute Force” method</vt:lpstr>
      <vt:lpstr>QUEUES</vt:lpstr>
      <vt:lpstr>Implementation – “Unrealistic” method</vt:lpstr>
      <vt:lpstr>Implementation – “Unrealistic” method</vt:lpstr>
      <vt:lpstr>Implementation – “Unrealistic” method</vt:lpstr>
      <vt:lpstr>Implementation – “Unrealistic” method</vt:lpstr>
      <vt:lpstr>QUEUES</vt:lpstr>
      <vt:lpstr>Implementation – using “Circular Array”</vt:lpstr>
      <vt:lpstr> </vt:lpstr>
      <vt:lpstr>PowerPoint Presentation</vt:lpstr>
      <vt:lpstr> </vt:lpstr>
      <vt:lpstr>PowerPoint Presentation</vt:lpstr>
      <vt:lpstr> </vt:lpstr>
      <vt:lpstr> </vt:lpstr>
      <vt:lpstr> </vt:lpstr>
      <vt:lpstr> </vt:lpstr>
      <vt:lpstr> </vt:lpstr>
      <vt:lpstr> </vt:lpstr>
      <vt:lpstr>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MOHAMAD OMEIR SHWDARI RAMADAN</cp:lastModifiedBy>
  <cp:revision>590</cp:revision>
  <dcterms:created xsi:type="dcterms:W3CDTF">2019-05-22T20:50:59Z</dcterms:created>
  <dcterms:modified xsi:type="dcterms:W3CDTF">2019-10-21T06:02:18Z</dcterms:modified>
</cp:coreProperties>
</file>