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505" r:id="rId2"/>
    <p:sldId id="508" r:id="rId3"/>
    <p:sldId id="528" r:id="rId4"/>
    <p:sldId id="507" r:id="rId5"/>
    <p:sldId id="529" r:id="rId6"/>
    <p:sldId id="530" r:id="rId7"/>
    <p:sldId id="531" r:id="rId8"/>
    <p:sldId id="532" r:id="rId9"/>
    <p:sldId id="533" r:id="rId10"/>
    <p:sldId id="534" r:id="rId11"/>
    <p:sldId id="535" r:id="rId12"/>
    <p:sldId id="50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000" b="1" i="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dirty="0" smtClean="0">
              <a:solidFill>
                <a:srgbClr val="FFFF00"/>
              </a:solidFill>
            </a:rPr>
            <a:t>(Quran 20 : 25-28)</a:t>
          </a:r>
          <a:endParaRPr lang="en-US" sz="2000" b="1" dirty="0">
            <a:solidFill>
              <a:srgbClr val="FFFF00"/>
            </a:solidFill>
            <a:latin typeface="+mj-lt"/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 custLinFactNeighborX="-252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D2C15A2E-F265-4E83-96D0-995A90E88EBF}" type="pres">
      <dgm:prSet presAssocID="{160298CF-D651-4443-B55A-DF5768370C12}" presName="txShp" presStyleLbl="node1" presStyleIdx="0" presStyleCnt="1" custScaleX="129448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A7FA9557-86F3-4D6C-8926-9E21206F3345}" type="presOf" srcId="{160298CF-D651-4443-B55A-DF5768370C12}" destId="{D2C15A2E-F265-4E83-96D0-995A90E88EBF}" srcOrd="0" destOrd="0" presId="urn:microsoft.com/office/officeart/2005/8/layout/vList3"/>
    <dgm:cxn modelId="{058BDB4F-FA6B-4686-A4DF-0DE2C4EBB019}" type="presOf" srcId="{816C78C8-E966-4B7E-8D03-C3617DCE2AE7}" destId="{E8A93B39-86E4-4E2D-ADB5-63BB251ED922}" srcOrd="0" destOrd="0" presId="urn:microsoft.com/office/officeart/2005/8/layout/vList3"/>
    <dgm:cxn modelId="{6F4FF8CA-D1DA-4F77-95EC-1F56E919DB6B}" type="presParOf" srcId="{E8A93B39-86E4-4E2D-ADB5-63BB251ED922}" destId="{BD7346C7-6971-492F-9741-DB24D68F8AC9}" srcOrd="0" destOrd="0" presId="urn:microsoft.com/office/officeart/2005/8/layout/vList3"/>
    <dgm:cxn modelId="{F8A3E962-A0CC-4123-BB6A-F56CD71F4FF7}" type="presParOf" srcId="{BD7346C7-6971-492F-9741-DB24D68F8AC9}" destId="{CDEFADC2-8A87-4F86-99C7-5152EDF32688}" srcOrd="0" destOrd="0" presId="urn:microsoft.com/office/officeart/2005/8/layout/vList3"/>
    <dgm:cxn modelId="{3C23B0F5-3822-4775-836D-A4482142C670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800" b="0" i="0" dirty="0" smtClean="0"/>
            <a:t>Allah (Alone) is Sufficient for us, and He is the Best Disposer of affairs (for us).</a:t>
          </a:r>
          <a:r>
            <a:rPr lang="en-US" sz="1800" b="1" i="0" dirty="0" smtClean="0">
              <a:solidFill>
                <a:srgbClr val="FFFF00"/>
              </a:solidFill>
            </a:rPr>
            <a:t>(Quran 3 : 173)</a:t>
          </a:r>
          <a:endParaRPr lang="en-US" sz="2800" b="1" dirty="0">
            <a:solidFill>
              <a:srgbClr val="FFFF00"/>
            </a:solidFill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2C15A2E-F265-4E83-96D0-995A90E88EBF}" type="pres">
      <dgm:prSet presAssocID="{160298CF-D651-4443-B55A-DF5768370C12}" presName="txShp" presStyleLbl="node1" presStyleIdx="0" presStyleCnt="1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117F1E3B-BE58-4BB3-9D6D-A081111744C8}" type="presOf" srcId="{160298CF-D651-4443-B55A-DF5768370C12}" destId="{D2C15A2E-F265-4E83-96D0-995A90E88EBF}" srcOrd="0" destOrd="0" presId="urn:microsoft.com/office/officeart/2005/8/layout/vList3"/>
    <dgm:cxn modelId="{D5A5DC0B-DE72-494B-98C1-9C491B8A06D1}" type="presOf" srcId="{816C78C8-E966-4B7E-8D03-C3617DCE2AE7}" destId="{E8A93B39-86E4-4E2D-ADB5-63BB251ED922}" srcOrd="0" destOrd="0" presId="urn:microsoft.com/office/officeart/2005/8/layout/vList3"/>
    <dgm:cxn modelId="{66B2A65E-F824-49F2-BC3B-D7D03AACE765}" type="presParOf" srcId="{E8A93B39-86E4-4E2D-ADB5-63BB251ED922}" destId="{BD7346C7-6971-492F-9741-DB24D68F8AC9}" srcOrd="0" destOrd="0" presId="urn:microsoft.com/office/officeart/2005/8/layout/vList3"/>
    <dgm:cxn modelId="{6CB1909F-B00D-44D2-BDFB-9673E8792B00}" type="presParOf" srcId="{BD7346C7-6971-492F-9741-DB24D68F8AC9}" destId="{CDEFADC2-8A87-4F86-99C7-5152EDF32688}" srcOrd="0" destOrd="0" presId="urn:microsoft.com/office/officeart/2005/8/layout/vList3"/>
    <dgm:cxn modelId="{8A402C9D-48EB-4398-BDD4-B8E0AD4FA998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613275" y="0"/>
          <a:ext cx="6420832" cy="17854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43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kern="120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kern="1200" dirty="0" smtClean="0">
              <a:solidFill>
                <a:srgbClr val="FFFF00"/>
              </a:solidFill>
            </a:rPr>
            <a:t>(Quran 20 : 25-28)</a:t>
          </a:r>
          <a:endParaRPr lang="en-US" sz="2000" b="1" kern="1200" dirty="0">
            <a:solidFill>
              <a:srgbClr val="FFFF00"/>
            </a:solidFill>
            <a:latin typeface="+mj-lt"/>
          </a:endParaRPr>
        </a:p>
      </dsp:txBody>
      <dsp:txXfrm rot="10800000">
        <a:off x="1059643" y="0"/>
        <a:ext cx="5974464" cy="1785471"/>
      </dsp:txXfrm>
    </dsp:sp>
    <dsp:sp modelId="{CDEFADC2-8A87-4F86-99C7-5152EDF32688}">
      <dsp:nvSpPr>
        <dsp:cNvPr id="0" name=""/>
        <dsp:cNvSpPr/>
      </dsp:nvSpPr>
      <dsp:spPr>
        <a:xfrm>
          <a:off x="0" y="0"/>
          <a:ext cx="1785471" cy="17854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2179960" y="0"/>
          <a:ext cx="6698546" cy="19004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05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/>
            <a:t>Allah (Alone) is Sufficient for us, and He is the Best Disposer of affairs (for us).</a:t>
          </a:r>
          <a:r>
            <a:rPr lang="en-US" sz="1800" b="1" i="0" kern="1200" dirty="0" smtClean="0">
              <a:solidFill>
                <a:srgbClr val="FFFF00"/>
              </a:solidFill>
            </a:rPr>
            <a:t>(Quran 3 : 173)</a:t>
          </a:r>
          <a:endParaRPr lang="en-US" sz="2800" b="1" kern="1200" dirty="0">
            <a:solidFill>
              <a:srgbClr val="FFFF00"/>
            </a:solidFill>
          </a:endParaRPr>
        </a:p>
      </dsp:txBody>
      <dsp:txXfrm rot="10800000">
        <a:off x="2655075" y="0"/>
        <a:ext cx="6223431" cy="1900462"/>
      </dsp:txXfrm>
    </dsp:sp>
    <dsp:sp modelId="{CDEFADC2-8A87-4F86-99C7-5152EDF32688}">
      <dsp:nvSpPr>
        <dsp:cNvPr id="0" name=""/>
        <dsp:cNvSpPr/>
      </dsp:nvSpPr>
      <dsp:spPr>
        <a:xfrm>
          <a:off x="1212112" y="0"/>
          <a:ext cx="1900462" cy="190046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F355-61BA-4311-8A59-24A886FCB911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894F-0A84-4B40-9A74-1D544CC8A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743" y="123827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6943" y="4073179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8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62" y="2156535"/>
            <a:ext cx="767580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218" y="6292157"/>
            <a:ext cx="954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06600"/>
                </a:solidFill>
              </a:defRPr>
            </a:lvl1pPr>
          </a:lstStyle>
          <a:p>
            <a:pPr algn="ctr"/>
            <a:fld id="{DDC76627-6CEE-4E3A-AF80-81DF9B174472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36374" y="995"/>
            <a:ext cx="739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150" y="-3473251"/>
            <a:ext cx="87491" cy="91442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6" y="41735"/>
            <a:ext cx="972911" cy="972911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14" y="73066"/>
            <a:ext cx="762000" cy="91024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81200" y="1861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/>
                </a:solidFill>
              </a:rPr>
              <a:t>Data Structures</a:t>
            </a:r>
            <a:r>
              <a:rPr lang="en-US" sz="3200" b="1" i="1" baseline="0" dirty="0" smtClean="0">
                <a:solidFill>
                  <a:schemeClr val="tx2"/>
                </a:solidFill>
              </a:rPr>
              <a:t> - I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656428" y="613983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“No</a:t>
            </a:r>
            <a:r>
              <a:rPr lang="en-US" b="1" baseline="0" dirty="0" smtClean="0">
                <a:solidFill>
                  <a:srgbClr val="FF0000"/>
                </a:solidFill>
              </a:rPr>
              <a:t> Bonus” marks for this course anymore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0495" y="1333710"/>
            <a:ext cx="769121" cy="4914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en-US" sz="3200" b="1" dirty="0" smtClean="0"/>
              <a:t>CPCS 204</a:t>
            </a:r>
            <a:endParaRPr lang="en-US" sz="32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60211" y="6324889"/>
            <a:ext cx="368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Jonathan (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Yahya</a:t>
            </a:r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Cazalas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220494" y="6349505"/>
            <a:ext cx="265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Muhammad</a:t>
            </a:r>
            <a:r>
              <a:rPr lang="en-US" sz="1400" b="1" kern="1200" baseline="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 Umair </a:t>
            </a:r>
            <a:r>
              <a:rPr lang="en-US" sz="1400" b="1" kern="1200" baseline="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Ramzan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00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alibri" panose="020F050202020403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1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345476" y="4506686"/>
          <a:ext cx="7458892" cy="178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859110" y="669701"/>
            <a:ext cx="4056845" cy="270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2" y="1578643"/>
            <a:ext cx="7675563" cy="2367907"/>
          </a:xfrm>
        </p:spPr>
      </p:pic>
    </p:spTree>
    <p:extLst>
      <p:ext uri="{BB962C8B-B14F-4D97-AF65-F5344CB8AC3E}">
        <p14:creationId xmlns:p14="http://schemas.microsoft.com/office/powerpoint/2010/main" val="23856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Linked List - </a:t>
            </a:r>
            <a:r>
              <a:rPr lang="en-US" b="1" dirty="0" smtClean="0">
                <a:solidFill>
                  <a:srgbClr val="006600"/>
                </a:solidFill>
              </a:rPr>
              <a:t>Circular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b="1" dirty="0" smtClean="0">
                <a:solidFill>
                  <a:srgbClr val="006600"/>
                </a:solidFill>
              </a:rPr>
              <a:t>next</a:t>
            </a:r>
            <a:r>
              <a:rPr lang="en-US" dirty="0" smtClean="0"/>
              <a:t> </a:t>
            </a:r>
            <a:r>
              <a:rPr lang="en-US" dirty="0"/>
              <a:t>contains address of </a:t>
            </a:r>
            <a:r>
              <a:rPr lang="en-US" b="1" dirty="0">
                <a:solidFill>
                  <a:srgbClr val="006600"/>
                </a:solidFill>
              </a:rPr>
              <a:t>successor</a:t>
            </a:r>
            <a:r>
              <a:rPr lang="en-US" dirty="0"/>
              <a:t> node</a:t>
            </a:r>
          </a:p>
          <a:p>
            <a:pPr lvl="1"/>
            <a:r>
              <a:rPr lang="en-US" b="1" dirty="0" err="1">
                <a:solidFill>
                  <a:srgbClr val="006600"/>
                </a:solidFill>
              </a:rPr>
              <a:t>prev</a:t>
            </a:r>
            <a:r>
              <a:rPr lang="en-US" dirty="0"/>
              <a:t> contains address of </a:t>
            </a:r>
            <a:r>
              <a:rPr lang="en-US" b="1" dirty="0">
                <a:solidFill>
                  <a:srgbClr val="006600"/>
                </a:solidFill>
              </a:rPr>
              <a:t>predecessor</a:t>
            </a:r>
            <a:r>
              <a:rPr lang="en-US" dirty="0"/>
              <a:t> node</a:t>
            </a:r>
          </a:p>
          <a:p>
            <a:pPr lvl="1"/>
            <a:r>
              <a:rPr lang="en-US" b="1" dirty="0">
                <a:solidFill>
                  <a:srgbClr val="006600"/>
                </a:solidFill>
              </a:rPr>
              <a:t>next</a:t>
            </a:r>
            <a:r>
              <a:rPr lang="en-US" dirty="0"/>
              <a:t> of </a:t>
            </a:r>
            <a:r>
              <a:rPr lang="en-US" b="1" dirty="0">
                <a:solidFill>
                  <a:srgbClr val="006600"/>
                </a:solidFill>
              </a:rPr>
              <a:t>last</a:t>
            </a:r>
            <a:r>
              <a:rPr lang="en-US" dirty="0"/>
              <a:t> node contains address of </a:t>
            </a:r>
            <a:r>
              <a:rPr lang="en-US" b="1" dirty="0" smtClean="0">
                <a:solidFill>
                  <a:srgbClr val="006600"/>
                </a:solidFill>
              </a:rPr>
              <a:t>first</a:t>
            </a:r>
            <a:endParaRPr lang="en-US" b="1" dirty="0">
              <a:solidFill>
                <a:srgbClr val="006600"/>
              </a:solidFill>
            </a:endParaRPr>
          </a:p>
          <a:p>
            <a:pPr lvl="1"/>
            <a:r>
              <a:rPr lang="en-US" b="1" dirty="0" err="1">
                <a:solidFill>
                  <a:srgbClr val="006600"/>
                </a:solidFill>
              </a:rPr>
              <a:t>prev</a:t>
            </a:r>
            <a:r>
              <a:rPr lang="en-US" dirty="0"/>
              <a:t> of </a:t>
            </a:r>
            <a:r>
              <a:rPr lang="en-US" b="1" dirty="0">
                <a:solidFill>
                  <a:srgbClr val="006600"/>
                </a:solidFill>
              </a:rPr>
              <a:t>first</a:t>
            </a:r>
            <a:r>
              <a:rPr lang="en-US" dirty="0"/>
              <a:t> node contains address of </a:t>
            </a:r>
            <a:r>
              <a:rPr lang="en-US" b="1" dirty="0" smtClean="0">
                <a:solidFill>
                  <a:srgbClr val="006600"/>
                </a:solidFill>
              </a:rPr>
              <a:t>last</a:t>
            </a:r>
            <a:endParaRPr lang="en-US" b="1" dirty="0">
              <a:solidFill>
                <a:srgbClr val="0066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519" y="4196037"/>
            <a:ext cx="6811094" cy="1523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924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Linked </a:t>
            </a:r>
            <a:r>
              <a:rPr lang="en-US" dirty="0" smtClean="0"/>
              <a:t>List – </a:t>
            </a:r>
            <a:r>
              <a:rPr lang="en-US" b="1" dirty="0" smtClean="0">
                <a:solidFill>
                  <a:srgbClr val="006600"/>
                </a:solidFill>
              </a:rPr>
              <a:t>Misc.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double-linked list object has data fields:</a:t>
            </a:r>
          </a:p>
          <a:p>
            <a:pPr lvl="1"/>
            <a:r>
              <a:rPr lang="en-US" dirty="0" smtClean="0"/>
              <a:t>head </a:t>
            </a:r>
            <a:r>
              <a:rPr lang="en-US" dirty="0"/>
              <a:t>(a reference to the first list Node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tail (a reference to the last list Node</a:t>
            </a:r>
            <a:r>
              <a:rPr lang="en-US" dirty="0" smtClean="0"/>
              <a:t>)</a:t>
            </a:r>
          </a:p>
          <a:p>
            <a:r>
              <a:rPr lang="en-US" dirty="0"/>
              <a:t>Insertion at either end is </a:t>
            </a:r>
            <a:r>
              <a:rPr lang="en-US" b="1" dirty="0">
                <a:solidFill>
                  <a:srgbClr val="006600"/>
                </a:solidFill>
              </a:rPr>
              <a:t>O(1</a:t>
            </a:r>
            <a:r>
              <a:rPr lang="en-US" b="1" dirty="0" smtClean="0">
                <a:solidFill>
                  <a:srgbClr val="006600"/>
                </a:solidFill>
              </a:rPr>
              <a:t>)</a:t>
            </a:r>
          </a:p>
          <a:p>
            <a:r>
              <a:rPr lang="en-US" dirty="0"/>
              <a:t>insertion elsewhere is still </a:t>
            </a:r>
            <a:r>
              <a:rPr lang="en-US" b="1" dirty="0">
                <a:solidFill>
                  <a:srgbClr val="006600"/>
                </a:solidFill>
              </a:rPr>
              <a:t>O(n)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2" descr="C:\Documents and Settings\Administrator\My Documents\Koffman\PPTs\JPEGS\JWCL233_Koffman JPG files\ch02\w0038-n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60079" y="3574212"/>
            <a:ext cx="19018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9288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52822" y="4391697"/>
          <a:ext cx="10073003" cy="19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4" y="1187219"/>
            <a:ext cx="7804596" cy="2586291"/>
          </a:xfrm>
        </p:spPr>
      </p:pic>
    </p:spTree>
    <p:extLst>
      <p:ext uri="{BB962C8B-B14F-4D97-AF65-F5344CB8AC3E}">
        <p14:creationId xmlns:p14="http://schemas.microsoft.com/office/powerpoint/2010/main" val="419937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solidFill>
                  <a:srgbClr val="006600"/>
                </a:solidFill>
              </a:rPr>
              <a:t>Linked List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Variants or Types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54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6600"/>
                </a:solidFill>
              </a:rPr>
              <a:t>Limitations</a:t>
            </a:r>
            <a:r>
              <a:rPr lang="en-US" dirty="0"/>
              <a:t> of a </a:t>
            </a:r>
            <a:r>
              <a:rPr lang="en-US" dirty="0" smtClean="0"/>
              <a:t>Single linked </a:t>
            </a:r>
            <a:r>
              <a:rPr lang="en-US" dirty="0"/>
              <a:t>list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Insertion at the front is </a:t>
            </a:r>
            <a:r>
              <a:rPr lang="en-US" b="1" dirty="0">
                <a:solidFill>
                  <a:srgbClr val="006600"/>
                </a:solidFill>
              </a:rPr>
              <a:t>O(1)</a:t>
            </a:r>
          </a:p>
          <a:p>
            <a:r>
              <a:rPr lang="en-US" dirty="0"/>
              <a:t>insertion at other positions is </a:t>
            </a:r>
            <a:r>
              <a:rPr lang="en-US" b="1" dirty="0">
                <a:solidFill>
                  <a:srgbClr val="006600"/>
                </a:solidFill>
              </a:rPr>
              <a:t>O(</a:t>
            </a:r>
            <a:r>
              <a:rPr lang="en-US" b="1" i="1" dirty="0">
                <a:solidFill>
                  <a:srgbClr val="006600"/>
                </a:solidFill>
              </a:rPr>
              <a:t>n</a:t>
            </a:r>
            <a:r>
              <a:rPr lang="en-US" b="1" dirty="0">
                <a:solidFill>
                  <a:srgbClr val="006600"/>
                </a:solidFill>
              </a:rPr>
              <a:t>)</a:t>
            </a:r>
          </a:p>
          <a:p>
            <a:r>
              <a:rPr lang="en-US" dirty="0"/>
              <a:t>Insertion is convenient only </a:t>
            </a:r>
            <a:r>
              <a:rPr lang="en-US" b="1" dirty="0">
                <a:solidFill>
                  <a:srgbClr val="006600"/>
                </a:solidFill>
              </a:rPr>
              <a:t>after a referenced node</a:t>
            </a:r>
          </a:p>
          <a:p>
            <a:r>
              <a:rPr lang="en-US" dirty="0"/>
              <a:t>Removing a node requires a reference to the </a:t>
            </a:r>
            <a:r>
              <a:rPr lang="en-US" b="1" dirty="0">
                <a:solidFill>
                  <a:srgbClr val="006600"/>
                </a:solidFill>
              </a:rPr>
              <a:t>previous node</a:t>
            </a:r>
          </a:p>
          <a:p>
            <a:r>
              <a:rPr lang="en-US" dirty="0"/>
              <a:t>We can traverse the list </a:t>
            </a:r>
            <a:r>
              <a:rPr lang="en-US" b="1" dirty="0">
                <a:solidFill>
                  <a:srgbClr val="006600"/>
                </a:solidFill>
              </a:rPr>
              <a:t>only in the forward </a:t>
            </a:r>
            <a:r>
              <a:rPr lang="en-US" dirty="0"/>
              <a:t>direction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158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Linked List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6600"/>
                </a:solidFill>
              </a:rPr>
              <a:t>Single Linked List</a:t>
            </a:r>
          </a:p>
          <a:p>
            <a:endParaRPr lang="en-US" dirty="0" smtClean="0"/>
          </a:p>
          <a:p>
            <a:r>
              <a:rPr lang="en-US" dirty="0" smtClean="0"/>
              <a:t>Circular Linked List</a:t>
            </a:r>
          </a:p>
          <a:p>
            <a:endParaRPr lang="en-US" dirty="0" smtClean="0"/>
          </a:p>
          <a:p>
            <a:r>
              <a:rPr lang="en-US" dirty="0" smtClean="0"/>
              <a:t>Double Linked List</a:t>
            </a:r>
          </a:p>
          <a:p>
            <a:endParaRPr lang="en-US" dirty="0" smtClean="0"/>
          </a:p>
          <a:p>
            <a:r>
              <a:rPr lang="en-US" dirty="0" smtClean="0"/>
              <a:t>Circular Double Linked List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09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Linked Lists -  </a:t>
            </a:r>
            <a:r>
              <a:rPr lang="en-US" b="1" dirty="0" smtClean="0">
                <a:solidFill>
                  <a:srgbClr val="006600"/>
                </a:solidFill>
              </a:rPr>
              <a:t>Circular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Circular Linked List</a:t>
            </a:r>
          </a:p>
          <a:p>
            <a:pPr lvl="1"/>
            <a:r>
              <a:rPr lang="en-US" dirty="0" smtClean="0"/>
              <a:t>Last node </a:t>
            </a:r>
            <a:r>
              <a:rPr lang="en-US" b="1" dirty="0" smtClean="0">
                <a:solidFill>
                  <a:srgbClr val="006600"/>
                </a:solidFill>
              </a:rPr>
              <a:t>next</a:t>
            </a:r>
            <a:r>
              <a:rPr lang="en-US" dirty="0" smtClean="0"/>
              <a:t> contains the address of </a:t>
            </a:r>
            <a:r>
              <a:rPr lang="en-US" b="1" dirty="0" smtClean="0">
                <a:solidFill>
                  <a:srgbClr val="006600"/>
                </a:solidFill>
              </a:rPr>
              <a:t>first</a:t>
            </a:r>
            <a:r>
              <a:rPr lang="en-US" dirty="0" smtClean="0"/>
              <a:t> node</a:t>
            </a:r>
          </a:p>
          <a:p>
            <a:pPr lvl="1"/>
            <a:r>
              <a:rPr lang="en-US" dirty="0" smtClean="0"/>
              <a:t>None of next part contains </a:t>
            </a:r>
            <a:r>
              <a:rPr lang="en-US" b="1" dirty="0" smtClean="0">
                <a:solidFill>
                  <a:srgbClr val="006600"/>
                </a:solidFill>
              </a:rPr>
              <a:t>null</a:t>
            </a:r>
          </a:p>
          <a:p>
            <a:pPr lvl="1"/>
            <a:r>
              <a:rPr lang="en-US" dirty="0" smtClean="0"/>
              <a:t>Visit all elements from </a:t>
            </a:r>
            <a:r>
              <a:rPr lang="en-US" b="1" dirty="0" smtClean="0">
                <a:solidFill>
                  <a:srgbClr val="006600"/>
                </a:solidFill>
              </a:rPr>
              <a:t>any starting point</a:t>
            </a:r>
          </a:p>
          <a:p>
            <a:r>
              <a:rPr lang="en-US" b="1" dirty="0" smtClean="0">
                <a:solidFill>
                  <a:srgbClr val="006600"/>
                </a:solidFill>
              </a:rPr>
              <a:t>Disadvantage:</a:t>
            </a:r>
            <a:r>
              <a:rPr lang="en-US" dirty="0" smtClean="0"/>
              <a:t> Must </a:t>
            </a:r>
            <a:r>
              <a:rPr lang="en-US" dirty="0"/>
              <a:t>avoid an infinite </a:t>
            </a:r>
            <a:r>
              <a:rPr lang="en-US" dirty="0" smtClean="0"/>
              <a:t>loop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2445578" y="5198034"/>
            <a:ext cx="5514975" cy="687611"/>
            <a:chOff x="2445578" y="5198034"/>
            <a:chExt cx="5514975" cy="68761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45578" y="5198034"/>
              <a:ext cx="5514975" cy="428625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>
            <a:xfrm flipH="1">
              <a:off x="7907628" y="5399468"/>
              <a:ext cx="1409" cy="4861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>
              <a:off x="2640169" y="5847008"/>
              <a:ext cx="528174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2640169" y="5525037"/>
              <a:ext cx="0" cy="32197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67113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162" y="1126290"/>
            <a:ext cx="7675809" cy="809491"/>
          </a:xfrm>
        </p:spPr>
        <p:txBody>
          <a:bodyPr/>
          <a:lstStyle/>
          <a:p>
            <a:r>
              <a:rPr lang="en-US" dirty="0"/>
              <a:t>Linked Lists -  </a:t>
            </a:r>
            <a:r>
              <a:rPr lang="en-US" b="1" dirty="0" smtClean="0">
                <a:solidFill>
                  <a:srgbClr val="006600"/>
                </a:solidFill>
              </a:rPr>
              <a:t>Double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Double Linked List</a:t>
            </a:r>
          </a:p>
          <a:p>
            <a:pPr lvl="1"/>
            <a:r>
              <a:rPr lang="en-US" dirty="0" smtClean="0"/>
              <a:t>Two ways connectivity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next</a:t>
            </a:r>
            <a:r>
              <a:rPr lang="en-US" dirty="0" smtClean="0"/>
              <a:t> contains address of </a:t>
            </a:r>
            <a:r>
              <a:rPr lang="en-US" b="1" dirty="0" smtClean="0">
                <a:solidFill>
                  <a:srgbClr val="006600"/>
                </a:solidFill>
              </a:rPr>
              <a:t>successor</a:t>
            </a:r>
            <a:r>
              <a:rPr lang="en-US" dirty="0" smtClean="0"/>
              <a:t> node</a:t>
            </a:r>
          </a:p>
          <a:p>
            <a:pPr lvl="1"/>
            <a:r>
              <a:rPr lang="en-US" b="1" dirty="0" err="1" smtClean="0">
                <a:solidFill>
                  <a:srgbClr val="006600"/>
                </a:solidFill>
              </a:rPr>
              <a:t>prev</a:t>
            </a:r>
            <a:r>
              <a:rPr lang="en-US" dirty="0" smtClean="0"/>
              <a:t> contains address of </a:t>
            </a:r>
            <a:r>
              <a:rPr lang="en-US" b="1" dirty="0" smtClean="0">
                <a:solidFill>
                  <a:srgbClr val="006600"/>
                </a:solidFill>
              </a:rPr>
              <a:t>predecessor</a:t>
            </a:r>
            <a:r>
              <a:rPr lang="en-US" dirty="0" smtClean="0"/>
              <a:t> node</a:t>
            </a:r>
          </a:p>
          <a:p>
            <a:pPr lvl="1"/>
            <a:r>
              <a:rPr lang="en-US" b="1" dirty="0" smtClean="0">
                <a:solidFill>
                  <a:srgbClr val="006600"/>
                </a:solidFill>
              </a:rPr>
              <a:t>next</a:t>
            </a:r>
            <a:r>
              <a:rPr lang="en-US" dirty="0" smtClean="0"/>
              <a:t> of </a:t>
            </a:r>
            <a:r>
              <a:rPr lang="en-US" b="1" dirty="0" smtClean="0">
                <a:solidFill>
                  <a:srgbClr val="006600"/>
                </a:solidFill>
              </a:rPr>
              <a:t>last</a:t>
            </a:r>
            <a:r>
              <a:rPr lang="en-US" dirty="0" smtClean="0"/>
              <a:t> node contains </a:t>
            </a:r>
            <a:r>
              <a:rPr lang="en-US" b="1" dirty="0" smtClean="0">
                <a:solidFill>
                  <a:srgbClr val="006600"/>
                </a:solidFill>
              </a:rPr>
              <a:t>null</a:t>
            </a:r>
          </a:p>
          <a:p>
            <a:pPr lvl="1"/>
            <a:r>
              <a:rPr lang="en-US" b="1" dirty="0" err="1" smtClean="0">
                <a:solidFill>
                  <a:srgbClr val="006600"/>
                </a:solidFill>
              </a:rPr>
              <a:t>prev</a:t>
            </a:r>
            <a:r>
              <a:rPr lang="en-US" dirty="0" smtClean="0"/>
              <a:t> of </a:t>
            </a:r>
            <a:r>
              <a:rPr lang="en-US" b="1" dirty="0" smtClean="0">
                <a:solidFill>
                  <a:srgbClr val="006600"/>
                </a:solidFill>
              </a:rPr>
              <a:t>first</a:t>
            </a:r>
            <a:r>
              <a:rPr lang="en-US" dirty="0" smtClean="0"/>
              <a:t> node contains </a:t>
            </a:r>
            <a:r>
              <a:rPr lang="en-US" b="1" dirty="0" smtClean="0">
                <a:solidFill>
                  <a:srgbClr val="006600"/>
                </a:solidFill>
              </a:rPr>
              <a:t>null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2" descr="C:\Documents and Settings\Administrator\My Documents\Koffman\PPTs\JPEGS\JWCL233_Koffman JPG files\ch02\w0033-n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21546" y="1803618"/>
            <a:ext cx="30194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3371" y="4831489"/>
            <a:ext cx="5759390" cy="1460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98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Linked List - </a:t>
            </a:r>
            <a:r>
              <a:rPr lang="en-US" b="1" dirty="0" smtClean="0">
                <a:solidFill>
                  <a:srgbClr val="006600"/>
                </a:solidFill>
              </a:rPr>
              <a:t>Node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2" descr="C:\Documents and Settings\Administrator\My Documents\Koffman\PPTs\JPEGS\JWCL233_Koffman JPG files\ch02\w0033-n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76220" y="1244821"/>
            <a:ext cx="1782004" cy="80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365162" y="2149419"/>
            <a:ext cx="7675809" cy="378565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DLLnode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public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data;</a:t>
            </a:r>
          </a:p>
          <a:p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public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DLLnode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next;</a:t>
            </a:r>
          </a:p>
          <a:p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public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DLLnode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prev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en-US" sz="1600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DLLnode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i) {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this(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, null, null);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endParaRPr lang="en-US" sz="1600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public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DLLnode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i,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DLLnode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n,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DLLnode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p) {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data =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next = n;</a:t>
            </a:r>
          </a:p>
          <a:p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prev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p;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128471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Linked List - </a:t>
            </a:r>
            <a:r>
              <a:rPr lang="en-US" b="1" dirty="0" smtClean="0">
                <a:solidFill>
                  <a:srgbClr val="006600"/>
                </a:solidFill>
              </a:rPr>
              <a:t>Insertion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7" name="Group 8"/>
          <p:cNvGrpSpPr>
            <a:grpSpLocks/>
          </p:cNvGrpSpPr>
          <p:nvPr/>
        </p:nvGrpSpPr>
        <p:grpSpPr bwMode="auto">
          <a:xfrm>
            <a:off x="3515783" y="2405497"/>
            <a:ext cx="1421767" cy="1221209"/>
            <a:chOff x="1648" y="1481"/>
            <a:chExt cx="1073" cy="1056"/>
          </a:xfrm>
        </p:grpSpPr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1648" y="1817"/>
              <a:ext cx="1073" cy="72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</a:rPr>
                <a:t>next =</a:t>
              </a:r>
            </a:p>
            <a:p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</a:rPr>
                <a:t>     </a:t>
              </a:r>
              <a:r>
                <a:rPr lang="en-US" sz="1600" dirty="0" smtClean="0">
                  <a:solidFill>
                    <a:srgbClr val="000000"/>
                  </a:solidFill>
                  <a:latin typeface="Courier New" pitchFamily="49" charset="0"/>
                </a:rPr>
                <a:t>= </a:t>
              </a:r>
              <a:r>
                <a:rPr lang="en-US" sz="1600" dirty="0" err="1">
                  <a:solidFill>
                    <a:srgbClr val="000000"/>
                  </a:solidFill>
                  <a:latin typeface="Courier New" pitchFamily="49" charset="0"/>
                </a:rPr>
                <a:t>prev</a:t>
              </a:r>
              <a:endParaRPr lang="en-US" sz="1600" dirty="0">
                <a:solidFill>
                  <a:srgbClr val="000000"/>
                </a:solidFill>
                <a:latin typeface="Courier New" pitchFamily="49" charset="0"/>
              </a:endParaRPr>
            </a:p>
            <a:p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</a:rPr>
                <a:t>data </a:t>
              </a:r>
              <a:r>
                <a:rPr lang="en-US" sz="1600" dirty="0" smtClean="0">
                  <a:solidFill>
                    <a:srgbClr val="000000"/>
                  </a:solidFill>
                  <a:latin typeface="Courier New" pitchFamily="49" charset="0"/>
                </a:rPr>
                <a:t>=“Sam"</a:t>
              </a:r>
              <a:endParaRPr lang="en-US" sz="1600" dirty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/>
          </p:nvSpPr>
          <p:spPr bwMode="auto">
            <a:xfrm>
              <a:off x="2229" y="1977"/>
              <a:ext cx="447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11"/>
            <p:cNvSpPr>
              <a:spLocks noChangeArrowheads="1"/>
            </p:cNvSpPr>
            <p:nvPr/>
          </p:nvSpPr>
          <p:spPr bwMode="auto">
            <a:xfrm>
              <a:off x="1648" y="1481"/>
              <a:ext cx="1073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u="sng" dirty="0" err="1" smtClean="0">
                  <a:solidFill>
                    <a:srgbClr val="C0504D"/>
                  </a:solidFill>
                  <a:latin typeface="Courier New" pitchFamily="49" charset="0"/>
                </a:rPr>
                <a:t>DLLnode</a:t>
              </a:r>
              <a:endParaRPr lang="en-US" sz="1600" u="sng" dirty="0">
                <a:solidFill>
                  <a:srgbClr val="C0504D"/>
                </a:solidFill>
                <a:latin typeface="Courier New" pitchFamily="49" charset="0"/>
              </a:endParaRPr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1677" y="2129"/>
              <a:ext cx="447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cxnSp>
        <p:nvCxnSpPr>
          <p:cNvPr id="12" name="AutoShape 14"/>
          <p:cNvCxnSpPr>
            <a:cxnSpLocks noChangeShapeType="1"/>
          </p:cNvCxnSpPr>
          <p:nvPr/>
        </p:nvCxnSpPr>
        <p:spPr bwMode="auto">
          <a:xfrm flipV="1">
            <a:off x="4877526" y="2636787"/>
            <a:ext cx="1406466" cy="397818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</p:cxnSp>
      <p:grpSp>
        <p:nvGrpSpPr>
          <p:cNvPr id="13" name="Group 15"/>
          <p:cNvGrpSpPr>
            <a:grpSpLocks/>
          </p:cNvGrpSpPr>
          <p:nvPr/>
        </p:nvGrpSpPr>
        <p:grpSpPr bwMode="auto">
          <a:xfrm>
            <a:off x="6283992" y="2442503"/>
            <a:ext cx="1412351" cy="1221209"/>
            <a:chOff x="1648" y="1481"/>
            <a:chExt cx="1073" cy="1056"/>
          </a:xfrm>
        </p:grpSpPr>
        <p:sp>
          <p:nvSpPr>
            <p:cNvPr id="14" name="Rectangle 16"/>
            <p:cNvSpPr>
              <a:spLocks noChangeArrowheads="1"/>
            </p:cNvSpPr>
            <p:nvPr/>
          </p:nvSpPr>
          <p:spPr bwMode="auto">
            <a:xfrm>
              <a:off x="1648" y="1817"/>
              <a:ext cx="1073" cy="72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</a:rPr>
                <a:t>next = null</a:t>
              </a:r>
            </a:p>
            <a:p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</a:rPr>
                <a:t>     </a:t>
              </a:r>
              <a:r>
                <a:rPr lang="en-US" sz="1600" dirty="0" smtClean="0">
                  <a:solidFill>
                    <a:srgbClr val="000000"/>
                  </a:solidFill>
                  <a:latin typeface="Courier New" pitchFamily="49" charset="0"/>
                </a:rPr>
                <a:t>= </a:t>
              </a:r>
              <a:r>
                <a:rPr lang="en-US" sz="1600" dirty="0" err="1">
                  <a:solidFill>
                    <a:srgbClr val="000000"/>
                  </a:solidFill>
                  <a:latin typeface="Courier New" pitchFamily="49" charset="0"/>
                </a:rPr>
                <a:t>prev</a:t>
              </a:r>
              <a:endParaRPr lang="en-US" sz="1600" dirty="0">
                <a:solidFill>
                  <a:srgbClr val="000000"/>
                </a:solidFill>
                <a:latin typeface="Courier New" pitchFamily="49" charset="0"/>
              </a:endParaRPr>
            </a:p>
            <a:p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</a:rPr>
                <a:t>data </a:t>
              </a:r>
              <a:r>
                <a:rPr lang="en-US" sz="1600" dirty="0" smtClean="0">
                  <a:solidFill>
                    <a:srgbClr val="000000"/>
                  </a:solidFill>
                  <a:latin typeface="Courier New" pitchFamily="49" charset="0"/>
                </a:rPr>
                <a:t>=“Ali"</a:t>
              </a:r>
              <a:endParaRPr lang="en-US" sz="1600" dirty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1648" y="1481"/>
              <a:ext cx="1073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u="sng" dirty="0" err="1" smtClean="0">
                  <a:solidFill>
                    <a:srgbClr val="C0504D"/>
                  </a:solidFill>
                  <a:latin typeface="Courier New" pitchFamily="49" charset="0"/>
                </a:rPr>
                <a:t>DLL</a:t>
              </a:r>
              <a:r>
                <a:rPr lang="en-US" sz="1600" u="sng" dirty="0" err="1">
                  <a:solidFill>
                    <a:srgbClr val="C0504D"/>
                  </a:solidFill>
                  <a:latin typeface="Courier New" pitchFamily="49" charset="0"/>
                </a:rPr>
                <a:t>n</a:t>
              </a:r>
              <a:r>
                <a:rPr lang="en-US" sz="1600" u="sng" dirty="0" err="1" smtClean="0">
                  <a:solidFill>
                    <a:srgbClr val="C0504D"/>
                  </a:solidFill>
                  <a:latin typeface="Courier New" pitchFamily="49" charset="0"/>
                </a:rPr>
                <a:t>ode</a:t>
              </a:r>
              <a:endParaRPr lang="en-US" sz="1600" u="sng" dirty="0">
                <a:solidFill>
                  <a:srgbClr val="C0504D"/>
                </a:solidFill>
                <a:latin typeface="Courier New" pitchFamily="49" charset="0"/>
              </a:endParaRPr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1677" y="2129"/>
              <a:ext cx="447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cxnSp>
        <p:nvCxnSpPr>
          <p:cNvPr id="17" name="AutoShape 26"/>
          <p:cNvCxnSpPr>
            <a:cxnSpLocks noChangeShapeType="1"/>
          </p:cNvCxnSpPr>
          <p:nvPr/>
        </p:nvCxnSpPr>
        <p:spPr bwMode="auto">
          <a:xfrm flipH="1" flipV="1">
            <a:off x="4937550" y="3210385"/>
            <a:ext cx="1384104" cy="370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</p:cxnSp>
      <p:grpSp>
        <p:nvGrpSpPr>
          <p:cNvPr id="18" name="Group 29"/>
          <p:cNvGrpSpPr>
            <a:grpSpLocks/>
          </p:cNvGrpSpPr>
          <p:nvPr/>
        </p:nvGrpSpPr>
        <p:grpSpPr bwMode="auto">
          <a:xfrm>
            <a:off x="5288284" y="4445472"/>
            <a:ext cx="1515924" cy="1221209"/>
            <a:chOff x="1648" y="1481"/>
            <a:chExt cx="1073" cy="1056"/>
          </a:xfrm>
        </p:grpSpPr>
        <p:sp>
          <p:nvSpPr>
            <p:cNvPr id="19" name="Rectangle 30"/>
            <p:cNvSpPr>
              <a:spLocks noChangeArrowheads="1"/>
            </p:cNvSpPr>
            <p:nvPr/>
          </p:nvSpPr>
          <p:spPr bwMode="auto">
            <a:xfrm>
              <a:off x="1648" y="1817"/>
              <a:ext cx="1073" cy="72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</a:rPr>
                <a:t>next =</a:t>
              </a:r>
            </a:p>
            <a:p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</a:rPr>
                <a:t>     </a:t>
              </a:r>
              <a:r>
                <a:rPr lang="en-US" sz="1600" dirty="0" smtClean="0">
                  <a:solidFill>
                    <a:srgbClr val="000000"/>
                  </a:solidFill>
                  <a:latin typeface="Courier New" pitchFamily="49" charset="0"/>
                </a:rPr>
                <a:t>= </a:t>
              </a:r>
              <a:r>
                <a:rPr lang="en-US" sz="1600" dirty="0" err="1">
                  <a:solidFill>
                    <a:srgbClr val="000000"/>
                  </a:solidFill>
                  <a:latin typeface="Courier New" pitchFamily="49" charset="0"/>
                </a:rPr>
                <a:t>prev</a:t>
              </a:r>
              <a:endParaRPr lang="en-US" sz="1600" dirty="0">
                <a:solidFill>
                  <a:srgbClr val="000000"/>
                </a:solidFill>
                <a:latin typeface="Courier New" pitchFamily="49" charset="0"/>
              </a:endParaRPr>
            </a:p>
            <a:p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</a:rPr>
                <a:t>data </a:t>
              </a:r>
              <a:r>
                <a:rPr lang="en-US" sz="1600" dirty="0" smtClean="0">
                  <a:solidFill>
                    <a:srgbClr val="000000"/>
                  </a:solidFill>
                  <a:latin typeface="Courier New" pitchFamily="49" charset="0"/>
                </a:rPr>
                <a:t>=“</a:t>
              </a:r>
              <a:r>
                <a:rPr lang="en-US" sz="1600" dirty="0" err="1" smtClean="0">
                  <a:solidFill>
                    <a:srgbClr val="000000"/>
                  </a:solidFill>
                  <a:latin typeface="Courier New" pitchFamily="49" charset="0"/>
                </a:rPr>
                <a:t>Ala</a:t>
              </a:r>
              <a:r>
                <a:rPr lang="en-US" sz="1600" dirty="0" smtClean="0">
                  <a:solidFill>
                    <a:srgbClr val="000000"/>
                  </a:solidFill>
                  <a:latin typeface="Courier New" pitchFamily="49" charset="0"/>
                </a:rPr>
                <a:t>"</a:t>
              </a:r>
              <a:endParaRPr lang="en-US" sz="1600" dirty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sp>
          <p:nvSpPr>
            <p:cNvPr id="20" name="Rectangle 31"/>
            <p:cNvSpPr>
              <a:spLocks noChangeArrowheads="1"/>
            </p:cNvSpPr>
            <p:nvPr/>
          </p:nvSpPr>
          <p:spPr bwMode="auto">
            <a:xfrm>
              <a:off x="2229" y="1977"/>
              <a:ext cx="447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" name="Rectangle 32"/>
            <p:cNvSpPr>
              <a:spLocks noChangeArrowheads="1"/>
            </p:cNvSpPr>
            <p:nvPr/>
          </p:nvSpPr>
          <p:spPr bwMode="auto">
            <a:xfrm>
              <a:off x="1648" y="1481"/>
              <a:ext cx="1073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u="sng" dirty="0" err="1" smtClean="0">
                  <a:solidFill>
                    <a:srgbClr val="C0504D"/>
                  </a:solidFill>
                  <a:latin typeface="Courier New" pitchFamily="49" charset="0"/>
                </a:rPr>
                <a:t>DLLnode</a:t>
              </a:r>
              <a:endParaRPr lang="en-US" sz="1600" u="sng" dirty="0">
                <a:solidFill>
                  <a:srgbClr val="C0504D"/>
                </a:solidFill>
                <a:latin typeface="Courier New" pitchFamily="49" charset="0"/>
              </a:endParaRPr>
            </a:p>
          </p:txBody>
        </p:sp>
        <p:sp>
          <p:nvSpPr>
            <p:cNvPr id="22" name="Rectangle 33"/>
            <p:cNvSpPr>
              <a:spLocks noChangeArrowheads="1"/>
            </p:cNvSpPr>
            <p:nvPr/>
          </p:nvSpPr>
          <p:spPr bwMode="auto">
            <a:xfrm>
              <a:off x="1677" y="2129"/>
              <a:ext cx="447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cxnSp>
        <p:nvCxnSpPr>
          <p:cNvPr id="23" name="AutoShape 37"/>
          <p:cNvCxnSpPr>
            <a:cxnSpLocks noChangeShapeType="1"/>
            <a:stCxn id="19" idx="1"/>
            <a:endCxn id="8" idx="2"/>
          </p:cNvCxnSpPr>
          <p:nvPr/>
        </p:nvCxnSpPr>
        <p:spPr bwMode="auto">
          <a:xfrm rot="10800000">
            <a:off x="4226668" y="3626706"/>
            <a:ext cx="1061617" cy="1623653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24" name="AutoShape 38"/>
          <p:cNvCxnSpPr>
            <a:cxnSpLocks noChangeShapeType="1"/>
            <a:stCxn id="20" idx="3"/>
            <a:endCxn id="14" idx="2"/>
          </p:cNvCxnSpPr>
          <p:nvPr/>
        </p:nvCxnSpPr>
        <p:spPr bwMode="auto">
          <a:xfrm flipV="1">
            <a:off x="6740633" y="3663713"/>
            <a:ext cx="249535" cy="1410867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25" name="AutoShape 39"/>
          <p:cNvCxnSpPr>
            <a:cxnSpLocks noChangeShapeType="1"/>
            <a:stCxn id="16" idx="1"/>
            <a:endCxn id="21" idx="0"/>
          </p:cNvCxnSpPr>
          <p:nvPr/>
        </p:nvCxnSpPr>
        <p:spPr bwMode="auto">
          <a:xfrm rot="10800000" flipV="1">
            <a:off x="6046247" y="3247391"/>
            <a:ext cx="275917" cy="1198080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26" name="AutoShape 40"/>
          <p:cNvCxnSpPr>
            <a:cxnSpLocks noChangeShapeType="1"/>
            <a:stCxn id="9" idx="3"/>
            <a:endCxn id="21" idx="0"/>
          </p:cNvCxnSpPr>
          <p:nvPr/>
        </p:nvCxnSpPr>
        <p:spPr bwMode="auto">
          <a:xfrm>
            <a:off x="4877924" y="3034605"/>
            <a:ext cx="1168322" cy="1410867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27" name="AutoShape 46"/>
          <p:cNvCxnSpPr>
            <a:cxnSpLocks noChangeShapeType="1"/>
          </p:cNvCxnSpPr>
          <p:nvPr/>
        </p:nvCxnSpPr>
        <p:spPr bwMode="auto">
          <a:xfrm rot="10800000">
            <a:off x="2781361" y="3034605"/>
            <a:ext cx="773263" cy="17578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28" name="AutoShape 46"/>
          <p:cNvCxnSpPr>
            <a:cxnSpLocks noChangeShapeType="1"/>
          </p:cNvCxnSpPr>
          <p:nvPr/>
        </p:nvCxnSpPr>
        <p:spPr bwMode="auto">
          <a:xfrm>
            <a:off x="2781361" y="2386994"/>
            <a:ext cx="734423" cy="212786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</p:cxnSp>
      <p:sp>
        <p:nvSpPr>
          <p:cNvPr id="29" name="TextBox 10"/>
          <p:cNvSpPr txBox="1">
            <a:spLocks noChangeArrowheads="1"/>
          </p:cNvSpPr>
          <p:nvPr/>
        </p:nvSpPr>
        <p:spPr bwMode="auto">
          <a:xfrm>
            <a:off x="2555384" y="2192710"/>
            <a:ext cx="1355857" cy="201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0"/>
              <a:t>from predecessor</a:t>
            </a:r>
          </a:p>
        </p:txBody>
      </p:sp>
      <p:sp>
        <p:nvSpPr>
          <p:cNvPr id="30" name="TextBox 58"/>
          <p:cNvSpPr txBox="1">
            <a:spLocks noChangeArrowheads="1"/>
          </p:cNvSpPr>
          <p:nvPr/>
        </p:nvSpPr>
        <p:spPr bwMode="auto">
          <a:xfrm>
            <a:off x="2230909" y="3042700"/>
            <a:ext cx="11777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0" dirty="0"/>
              <a:t>to predecessor</a:t>
            </a:r>
          </a:p>
        </p:txBody>
      </p:sp>
      <p:sp>
        <p:nvSpPr>
          <p:cNvPr id="31" name="Rectangle 41"/>
          <p:cNvSpPr>
            <a:spLocks noChangeArrowheads="1"/>
          </p:cNvSpPr>
          <p:nvPr/>
        </p:nvSpPr>
        <p:spPr bwMode="auto">
          <a:xfrm>
            <a:off x="7887011" y="2151656"/>
            <a:ext cx="844867" cy="29084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helpPtr</a:t>
            </a:r>
            <a:endParaRPr lang="en-US" sz="1600" dirty="0">
              <a:solidFill>
                <a:srgbClr val="000000"/>
              </a:solidFill>
              <a:latin typeface="Courier New" pitchFamily="49" charset="0"/>
            </a:endParaRPr>
          </a:p>
        </p:txBody>
      </p:sp>
      <p:cxnSp>
        <p:nvCxnSpPr>
          <p:cNvPr id="32" name="AutoShape 42"/>
          <p:cNvCxnSpPr>
            <a:cxnSpLocks noChangeShapeType="1"/>
            <a:stCxn id="31" idx="1"/>
            <a:endCxn id="15" idx="0"/>
          </p:cNvCxnSpPr>
          <p:nvPr/>
        </p:nvCxnSpPr>
        <p:spPr bwMode="auto">
          <a:xfrm rot="10800000" flipV="1">
            <a:off x="6990169" y="2297079"/>
            <a:ext cx="896843" cy="145423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</p:cxnSp>
      <p:sp>
        <p:nvSpPr>
          <p:cNvPr id="33" name="Rectangle 41"/>
          <p:cNvSpPr>
            <a:spLocks noChangeArrowheads="1"/>
          </p:cNvSpPr>
          <p:nvPr/>
        </p:nvSpPr>
        <p:spPr bwMode="auto">
          <a:xfrm>
            <a:off x="7623064" y="3905990"/>
            <a:ext cx="941876" cy="27964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newNode</a:t>
            </a:r>
            <a:endParaRPr lang="en-US" sz="1600" dirty="0">
              <a:solidFill>
                <a:srgbClr val="000000"/>
              </a:solidFill>
              <a:latin typeface="Courier New" pitchFamily="49" charset="0"/>
            </a:endParaRPr>
          </a:p>
        </p:txBody>
      </p:sp>
      <p:cxnSp>
        <p:nvCxnSpPr>
          <p:cNvPr id="34" name="AutoShape 42"/>
          <p:cNvCxnSpPr>
            <a:cxnSpLocks noChangeShapeType="1"/>
            <a:stCxn id="33" idx="1"/>
            <a:endCxn id="21" idx="3"/>
          </p:cNvCxnSpPr>
          <p:nvPr/>
        </p:nvCxnSpPr>
        <p:spPr bwMode="auto">
          <a:xfrm rot="10800000" flipV="1">
            <a:off x="6804210" y="4045810"/>
            <a:ext cx="818855" cy="59394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</p:cxnSp>
      <p:sp>
        <p:nvSpPr>
          <p:cNvPr id="38" name="Rectangle 43"/>
          <p:cNvSpPr>
            <a:spLocks noChangeArrowheads="1"/>
          </p:cNvSpPr>
          <p:nvPr/>
        </p:nvSpPr>
        <p:spPr bwMode="auto">
          <a:xfrm>
            <a:off x="318143" y="4615095"/>
            <a:ext cx="3908523" cy="16176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spcAft>
                <a:spcPts val="600"/>
              </a:spcAft>
            </a:pPr>
            <a:r>
              <a:rPr lang="en-US" sz="1300" b="1" dirty="0" err="1" smtClean="0">
                <a:solidFill>
                  <a:schemeClr val="bg1"/>
                </a:solidFill>
                <a:latin typeface="Courier New" pitchFamily="49" charset="0"/>
              </a:rPr>
              <a:t>DLLnode</a:t>
            </a:r>
            <a:r>
              <a:rPr lang="en-US" sz="1300" b="1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r>
              <a:rPr lang="en-US" sz="1300" b="1" dirty="0" err="1">
                <a:solidFill>
                  <a:schemeClr val="bg1"/>
                </a:solidFill>
                <a:latin typeface="Courier New" pitchFamily="49" charset="0"/>
              </a:rPr>
              <a:t>newNode</a:t>
            </a:r>
            <a:r>
              <a:rPr lang="en-US" sz="1300" b="1" dirty="0">
                <a:solidFill>
                  <a:schemeClr val="bg1"/>
                </a:solidFill>
                <a:latin typeface="Courier New" pitchFamily="49" charset="0"/>
              </a:rPr>
              <a:t>= new </a:t>
            </a:r>
            <a:r>
              <a:rPr lang="en-US" sz="1300" b="1" dirty="0" err="1" smtClean="0">
                <a:solidFill>
                  <a:schemeClr val="bg1"/>
                </a:solidFill>
                <a:latin typeface="Courier New" pitchFamily="49" charset="0"/>
              </a:rPr>
              <a:t>DLLnode</a:t>
            </a:r>
            <a:r>
              <a:rPr lang="en-US" sz="1300" b="1" smtClean="0">
                <a:solidFill>
                  <a:schemeClr val="bg1"/>
                </a:solidFill>
                <a:latin typeface="Courier New" pitchFamily="49" charset="0"/>
              </a:rPr>
              <a:t>(“Ala");</a:t>
            </a:r>
            <a:endParaRPr lang="en-US" sz="1300" b="1" dirty="0">
              <a:solidFill>
                <a:schemeClr val="bg1"/>
              </a:solidFill>
              <a:latin typeface="Courier New" pitchFamily="49" charset="0"/>
            </a:endParaRPr>
          </a:p>
          <a:p>
            <a:pPr>
              <a:spcAft>
                <a:spcPts val="600"/>
              </a:spcAft>
            </a:pPr>
            <a:r>
              <a:rPr lang="en-US" sz="1300" b="1" dirty="0" err="1" smtClean="0">
                <a:solidFill>
                  <a:schemeClr val="bg1"/>
                </a:solidFill>
                <a:latin typeface="Courier New" pitchFamily="49" charset="0"/>
              </a:rPr>
              <a:t>newNode.next</a:t>
            </a:r>
            <a:r>
              <a:rPr lang="en-US" sz="1300" b="1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r>
              <a:rPr lang="en-US" sz="1300" b="1" dirty="0">
                <a:solidFill>
                  <a:schemeClr val="bg1"/>
                </a:solidFill>
                <a:latin typeface="Courier New" pitchFamily="49" charset="0"/>
              </a:rPr>
              <a:t>= </a:t>
            </a:r>
            <a:r>
              <a:rPr lang="en-US" sz="1300" b="1" dirty="0" err="1" smtClean="0">
                <a:solidFill>
                  <a:schemeClr val="bg1"/>
                </a:solidFill>
                <a:latin typeface="Courier New" pitchFamily="49" charset="0"/>
              </a:rPr>
              <a:t>helpPtr</a:t>
            </a:r>
            <a:r>
              <a:rPr lang="en-US" sz="1300" b="1" dirty="0" smtClean="0">
                <a:solidFill>
                  <a:schemeClr val="bg1"/>
                </a:solidFill>
                <a:latin typeface="Courier New" pitchFamily="49" charset="0"/>
              </a:rPr>
              <a:t>; </a:t>
            </a:r>
            <a:endParaRPr lang="en-US" sz="1300" b="1" dirty="0">
              <a:solidFill>
                <a:schemeClr val="bg1"/>
              </a:solidFill>
              <a:latin typeface="Courier New" pitchFamily="49" charset="0"/>
            </a:endParaRPr>
          </a:p>
          <a:p>
            <a:pPr>
              <a:spcAft>
                <a:spcPts val="600"/>
              </a:spcAft>
            </a:pPr>
            <a:r>
              <a:rPr lang="en-US" sz="1300" b="1" dirty="0" err="1">
                <a:solidFill>
                  <a:schemeClr val="bg1"/>
                </a:solidFill>
                <a:latin typeface="Courier New" pitchFamily="49" charset="0"/>
              </a:rPr>
              <a:t>newNode.prev</a:t>
            </a:r>
            <a:r>
              <a:rPr lang="en-US" sz="1300" b="1" dirty="0">
                <a:solidFill>
                  <a:schemeClr val="bg1"/>
                </a:solidFill>
                <a:latin typeface="Courier New" pitchFamily="49" charset="0"/>
              </a:rPr>
              <a:t> = </a:t>
            </a:r>
            <a:r>
              <a:rPr lang="en-US" sz="1300" b="1" dirty="0" err="1" smtClean="0">
                <a:solidFill>
                  <a:schemeClr val="bg1"/>
                </a:solidFill>
                <a:latin typeface="Courier New" pitchFamily="49" charset="0"/>
              </a:rPr>
              <a:t>helpPtr.prev</a:t>
            </a:r>
            <a:r>
              <a:rPr lang="en-US" sz="1300" b="1" dirty="0">
                <a:solidFill>
                  <a:schemeClr val="bg1"/>
                </a:solidFill>
                <a:latin typeface="Courier New" pitchFamily="49" charset="0"/>
              </a:rPr>
              <a:t>;</a:t>
            </a:r>
          </a:p>
          <a:p>
            <a:pPr>
              <a:spcAft>
                <a:spcPts val="600"/>
              </a:spcAft>
            </a:pPr>
            <a:r>
              <a:rPr lang="en-US" sz="1300" b="1" dirty="0" err="1" smtClean="0">
                <a:solidFill>
                  <a:schemeClr val="bg1"/>
                </a:solidFill>
                <a:latin typeface="Courier New" pitchFamily="49" charset="0"/>
              </a:rPr>
              <a:t>helpPtr.prev.next</a:t>
            </a:r>
            <a:r>
              <a:rPr lang="en-US" sz="1300" b="1" dirty="0" smtClean="0">
                <a:solidFill>
                  <a:schemeClr val="bg1"/>
                </a:solidFill>
                <a:latin typeface="Courier New" pitchFamily="49" charset="0"/>
              </a:rPr>
              <a:t> = </a:t>
            </a:r>
            <a:r>
              <a:rPr lang="en-US" sz="1300" b="1" dirty="0" err="1">
                <a:solidFill>
                  <a:schemeClr val="bg1"/>
                </a:solidFill>
                <a:latin typeface="Courier New" pitchFamily="49" charset="0"/>
              </a:rPr>
              <a:t>newNode</a:t>
            </a:r>
            <a:r>
              <a:rPr lang="en-US" sz="1300" b="1" dirty="0">
                <a:solidFill>
                  <a:schemeClr val="bg1"/>
                </a:solidFill>
                <a:latin typeface="Courier New" pitchFamily="49" charset="0"/>
              </a:rPr>
              <a:t>;</a:t>
            </a:r>
          </a:p>
          <a:p>
            <a:pPr>
              <a:spcAft>
                <a:spcPts val="600"/>
              </a:spcAft>
            </a:pPr>
            <a:r>
              <a:rPr lang="en-US" sz="1300" b="1" dirty="0" err="1" smtClean="0">
                <a:solidFill>
                  <a:schemeClr val="bg1"/>
                </a:solidFill>
                <a:latin typeface="Courier New" pitchFamily="49" charset="0"/>
              </a:rPr>
              <a:t>helpPtr.prev</a:t>
            </a:r>
            <a:r>
              <a:rPr lang="en-US" sz="1300" b="1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r>
              <a:rPr lang="en-US" sz="1300" b="1" dirty="0">
                <a:solidFill>
                  <a:schemeClr val="bg1"/>
                </a:solidFill>
                <a:latin typeface="Courier New" pitchFamily="49" charset="0"/>
              </a:rPr>
              <a:t>= </a:t>
            </a:r>
            <a:r>
              <a:rPr lang="en-US" sz="1300" b="1" dirty="0" err="1" smtClean="0">
                <a:solidFill>
                  <a:schemeClr val="bg1"/>
                </a:solidFill>
                <a:latin typeface="Courier New" pitchFamily="49" charset="0"/>
              </a:rPr>
              <a:t>newNode</a:t>
            </a:r>
            <a:r>
              <a:rPr lang="en-US" sz="1300" b="1" dirty="0" smtClean="0">
                <a:solidFill>
                  <a:schemeClr val="bg1"/>
                </a:solidFill>
                <a:latin typeface="Courier New" pitchFamily="49" charset="0"/>
              </a:rPr>
              <a:t>;</a:t>
            </a:r>
            <a:endParaRPr lang="en-US" sz="1300" b="1" dirty="0">
              <a:solidFill>
                <a:schemeClr val="bg1"/>
              </a:solidFill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545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Linked List - </a:t>
            </a:r>
            <a:r>
              <a:rPr lang="en-US" b="1" dirty="0" smtClean="0">
                <a:solidFill>
                  <a:srgbClr val="006600"/>
                </a:solidFill>
              </a:rPr>
              <a:t>Deletion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35" name="Group 8"/>
          <p:cNvGrpSpPr>
            <a:grpSpLocks/>
          </p:cNvGrpSpPr>
          <p:nvPr/>
        </p:nvGrpSpPr>
        <p:grpSpPr bwMode="auto">
          <a:xfrm>
            <a:off x="2190562" y="2161419"/>
            <a:ext cx="1557143" cy="1178177"/>
            <a:chOff x="1648" y="1481"/>
            <a:chExt cx="1073" cy="1056"/>
          </a:xfrm>
        </p:grpSpPr>
        <p:sp>
          <p:nvSpPr>
            <p:cNvPr id="36" name="Rectangle 9"/>
            <p:cNvSpPr>
              <a:spLocks noChangeArrowheads="1"/>
            </p:cNvSpPr>
            <p:nvPr/>
          </p:nvSpPr>
          <p:spPr bwMode="auto">
            <a:xfrm>
              <a:off x="1648" y="1817"/>
              <a:ext cx="1073" cy="72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</a:rPr>
                <a:t>next =</a:t>
              </a:r>
            </a:p>
            <a:p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</a:rPr>
                <a:t>      = </a:t>
              </a:r>
              <a:r>
                <a:rPr lang="en-US" sz="1600" dirty="0" err="1">
                  <a:solidFill>
                    <a:srgbClr val="000000"/>
                  </a:solidFill>
                  <a:latin typeface="Courier New" pitchFamily="49" charset="0"/>
                </a:rPr>
                <a:t>prev</a:t>
              </a:r>
              <a:endParaRPr lang="en-US" sz="1600" dirty="0">
                <a:solidFill>
                  <a:srgbClr val="000000"/>
                </a:solidFill>
                <a:latin typeface="Courier New" pitchFamily="49" charset="0"/>
              </a:endParaRPr>
            </a:p>
            <a:p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</a:rPr>
                <a:t>data = </a:t>
              </a:r>
              <a:r>
                <a:rPr lang="en-US" sz="1600" dirty="0" smtClean="0">
                  <a:solidFill>
                    <a:srgbClr val="000000"/>
                  </a:solidFill>
                  <a:latin typeface="Courier New" pitchFamily="49" charset="0"/>
                </a:rPr>
                <a:t>"Bob"</a:t>
              </a:r>
              <a:endParaRPr lang="en-US" sz="1600" dirty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sp>
          <p:nvSpPr>
            <p:cNvPr id="37" name="Rectangle 10"/>
            <p:cNvSpPr>
              <a:spLocks noChangeArrowheads="1"/>
            </p:cNvSpPr>
            <p:nvPr/>
          </p:nvSpPr>
          <p:spPr bwMode="auto">
            <a:xfrm>
              <a:off x="2229" y="1977"/>
              <a:ext cx="447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" name="Rectangle 11"/>
            <p:cNvSpPr>
              <a:spLocks noChangeArrowheads="1"/>
            </p:cNvSpPr>
            <p:nvPr/>
          </p:nvSpPr>
          <p:spPr bwMode="auto">
            <a:xfrm>
              <a:off x="1648" y="1481"/>
              <a:ext cx="1073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u="sng">
                  <a:solidFill>
                    <a:srgbClr val="C0504D"/>
                  </a:solidFill>
                  <a:latin typeface="Courier New" pitchFamily="49" charset="0"/>
                </a:rPr>
                <a:t>Node</a:t>
              </a:r>
            </a:p>
          </p:txBody>
        </p:sp>
        <p:sp>
          <p:nvSpPr>
            <p:cNvPr id="40" name="Rectangle 12"/>
            <p:cNvSpPr>
              <a:spLocks noChangeArrowheads="1"/>
            </p:cNvSpPr>
            <p:nvPr/>
          </p:nvSpPr>
          <p:spPr bwMode="auto">
            <a:xfrm>
              <a:off x="1677" y="2129"/>
              <a:ext cx="447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cxnSp>
        <p:nvCxnSpPr>
          <p:cNvPr id="41" name="AutoShape 14"/>
          <p:cNvCxnSpPr>
            <a:cxnSpLocks noChangeShapeType="1"/>
            <a:stCxn id="37" idx="3"/>
            <a:endCxn id="45" idx="1"/>
          </p:cNvCxnSpPr>
          <p:nvPr/>
        </p:nvCxnSpPr>
        <p:spPr bwMode="auto">
          <a:xfrm>
            <a:off x="3682935" y="2768359"/>
            <a:ext cx="945125" cy="737477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</p:cxnSp>
      <p:grpSp>
        <p:nvGrpSpPr>
          <p:cNvPr id="42" name="Group 15"/>
          <p:cNvGrpSpPr>
            <a:grpSpLocks/>
          </p:cNvGrpSpPr>
          <p:nvPr/>
        </p:nvGrpSpPr>
        <p:grpSpPr bwMode="auto">
          <a:xfrm>
            <a:off x="4628059" y="3318399"/>
            <a:ext cx="1528062" cy="1178177"/>
            <a:chOff x="1648" y="1481"/>
            <a:chExt cx="1073" cy="1056"/>
          </a:xfrm>
        </p:grpSpPr>
        <p:sp>
          <p:nvSpPr>
            <p:cNvPr id="43" name="Rectangle 16"/>
            <p:cNvSpPr>
              <a:spLocks noChangeArrowheads="1"/>
            </p:cNvSpPr>
            <p:nvPr/>
          </p:nvSpPr>
          <p:spPr bwMode="auto">
            <a:xfrm>
              <a:off x="1648" y="1817"/>
              <a:ext cx="1073" cy="72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</a:rPr>
                <a:t>next =</a:t>
              </a:r>
            </a:p>
            <a:p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</a:rPr>
                <a:t>      = </a:t>
              </a:r>
              <a:r>
                <a:rPr lang="en-US" sz="1600" dirty="0" err="1">
                  <a:solidFill>
                    <a:srgbClr val="000000"/>
                  </a:solidFill>
                  <a:latin typeface="Courier New" pitchFamily="49" charset="0"/>
                </a:rPr>
                <a:t>prev</a:t>
              </a:r>
              <a:endParaRPr lang="en-US" sz="1600" dirty="0">
                <a:solidFill>
                  <a:srgbClr val="000000"/>
                </a:solidFill>
                <a:latin typeface="Courier New" pitchFamily="49" charset="0"/>
              </a:endParaRPr>
            </a:p>
            <a:p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</a:rPr>
                <a:t>data = </a:t>
              </a:r>
              <a:r>
                <a:rPr lang="en-US" sz="1600" dirty="0" smtClean="0">
                  <a:solidFill>
                    <a:srgbClr val="000000"/>
                  </a:solidFill>
                  <a:latin typeface="Courier New" pitchFamily="49" charset="0"/>
                </a:rPr>
                <a:t>“</a:t>
              </a:r>
              <a:r>
                <a:rPr lang="en-US" sz="1600" dirty="0" err="1" smtClean="0">
                  <a:solidFill>
                    <a:srgbClr val="000000"/>
                  </a:solidFill>
                  <a:latin typeface="Courier New" pitchFamily="49" charset="0"/>
                </a:rPr>
                <a:t>Ala</a:t>
              </a:r>
              <a:r>
                <a:rPr lang="en-US" sz="1600" dirty="0" smtClean="0">
                  <a:solidFill>
                    <a:srgbClr val="000000"/>
                  </a:solidFill>
                  <a:latin typeface="Courier New" pitchFamily="49" charset="0"/>
                </a:rPr>
                <a:t>"</a:t>
              </a:r>
              <a:endParaRPr lang="en-US" sz="1600" dirty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sp>
          <p:nvSpPr>
            <p:cNvPr id="44" name="Rectangle 17"/>
            <p:cNvSpPr>
              <a:spLocks noChangeArrowheads="1"/>
            </p:cNvSpPr>
            <p:nvPr/>
          </p:nvSpPr>
          <p:spPr bwMode="auto">
            <a:xfrm>
              <a:off x="2229" y="1977"/>
              <a:ext cx="447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5" name="Rectangle 18"/>
            <p:cNvSpPr>
              <a:spLocks noChangeArrowheads="1"/>
            </p:cNvSpPr>
            <p:nvPr/>
          </p:nvSpPr>
          <p:spPr bwMode="auto">
            <a:xfrm>
              <a:off x="1648" y="1481"/>
              <a:ext cx="1073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u="sng">
                  <a:solidFill>
                    <a:srgbClr val="C0504D"/>
                  </a:solidFill>
                  <a:latin typeface="Courier New" pitchFamily="49" charset="0"/>
                </a:rPr>
                <a:t>Node</a:t>
              </a:r>
            </a:p>
          </p:txBody>
        </p:sp>
        <p:sp>
          <p:nvSpPr>
            <p:cNvPr id="46" name="Rectangle 19"/>
            <p:cNvSpPr>
              <a:spLocks noChangeArrowheads="1"/>
            </p:cNvSpPr>
            <p:nvPr/>
          </p:nvSpPr>
          <p:spPr bwMode="auto">
            <a:xfrm>
              <a:off x="1677" y="2129"/>
              <a:ext cx="447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7" name="Group 20"/>
          <p:cNvGrpSpPr>
            <a:grpSpLocks/>
          </p:cNvGrpSpPr>
          <p:nvPr/>
        </p:nvGrpSpPr>
        <p:grpSpPr bwMode="auto">
          <a:xfrm>
            <a:off x="6651817" y="2161419"/>
            <a:ext cx="1627201" cy="1178177"/>
            <a:chOff x="1648" y="1481"/>
            <a:chExt cx="1073" cy="1056"/>
          </a:xfrm>
        </p:grpSpPr>
        <p:sp>
          <p:nvSpPr>
            <p:cNvPr id="48" name="Rectangle 21"/>
            <p:cNvSpPr>
              <a:spLocks noChangeArrowheads="1"/>
            </p:cNvSpPr>
            <p:nvPr/>
          </p:nvSpPr>
          <p:spPr bwMode="auto">
            <a:xfrm>
              <a:off x="1648" y="1817"/>
              <a:ext cx="1073" cy="72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</a:rPr>
                <a:t>next =</a:t>
              </a:r>
            </a:p>
            <a:p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</a:rPr>
                <a:t>      = </a:t>
              </a:r>
              <a:r>
                <a:rPr lang="en-US" sz="1600" dirty="0" err="1">
                  <a:solidFill>
                    <a:srgbClr val="000000"/>
                  </a:solidFill>
                  <a:latin typeface="Courier New" pitchFamily="49" charset="0"/>
                </a:rPr>
                <a:t>prev</a:t>
              </a:r>
              <a:endParaRPr lang="en-US" sz="1600" dirty="0">
                <a:solidFill>
                  <a:srgbClr val="000000"/>
                </a:solidFill>
                <a:latin typeface="Courier New" pitchFamily="49" charset="0"/>
              </a:endParaRPr>
            </a:p>
            <a:p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</a:rPr>
                <a:t>data = </a:t>
              </a:r>
              <a:r>
                <a:rPr lang="en-US" sz="1600" dirty="0" smtClean="0">
                  <a:solidFill>
                    <a:srgbClr val="000000"/>
                  </a:solidFill>
                  <a:latin typeface="Courier New" pitchFamily="49" charset="0"/>
                </a:rPr>
                <a:t>“Ali"</a:t>
              </a:r>
              <a:endParaRPr lang="en-US" sz="1600" dirty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sp>
          <p:nvSpPr>
            <p:cNvPr id="49" name="Rectangle 22"/>
            <p:cNvSpPr>
              <a:spLocks noChangeArrowheads="1"/>
            </p:cNvSpPr>
            <p:nvPr/>
          </p:nvSpPr>
          <p:spPr bwMode="auto">
            <a:xfrm>
              <a:off x="2229" y="1977"/>
              <a:ext cx="447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0" name="Rectangle 23"/>
            <p:cNvSpPr>
              <a:spLocks noChangeArrowheads="1"/>
            </p:cNvSpPr>
            <p:nvPr/>
          </p:nvSpPr>
          <p:spPr bwMode="auto">
            <a:xfrm>
              <a:off x="1648" y="1481"/>
              <a:ext cx="1073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u="sng">
                  <a:solidFill>
                    <a:srgbClr val="C0504D"/>
                  </a:solidFill>
                  <a:latin typeface="Courier New" pitchFamily="49" charset="0"/>
                </a:rPr>
                <a:t>Node</a:t>
              </a:r>
            </a:p>
          </p:txBody>
        </p:sp>
        <p:sp>
          <p:nvSpPr>
            <p:cNvPr id="51" name="Rectangle 24"/>
            <p:cNvSpPr>
              <a:spLocks noChangeArrowheads="1"/>
            </p:cNvSpPr>
            <p:nvPr/>
          </p:nvSpPr>
          <p:spPr bwMode="auto">
            <a:xfrm>
              <a:off x="1677" y="2129"/>
              <a:ext cx="447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cxnSp>
        <p:nvCxnSpPr>
          <p:cNvPr id="52" name="AutoShape 25"/>
          <p:cNvCxnSpPr>
            <a:cxnSpLocks noChangeShapeType="1"/>
            <a:stCxn id="44" idx="3"/>
            <a:endCxn id="48" idx="2"/>
          </p:cNvCxnSpPr>
          <p:nvPr/>
        </p:nvCxnSpPr>
        <p:spPr bwMode="auto">
          <a:xfrm flipV="1">
            <a:off x="6092036" y="3339596"/>
            <a:ext cx="1373381" cy="585742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53" name="AutoShape 26"/>
          <p:cNvCxnSpPr>
            <a:cxnSpLocks noChangeShapeType="1"/>
            <a:stCxn id="46" idx="1"/>
            <a:endCxn id="36" idx="2"/>
          </p:cNvCxnSpPr>
          <p:nvPr/>
        </p:nvCxnSpPr>
        <p:spPr bwMode="auto">
          <a:xfrm flipH="1" flipV="1">
            <a:off x="2969134" y="3339596"/>
            <a:ext cx="1700224" cy="75532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54" name="AutoShape 27"/>
          <p:cNvCxnSpPr>
            <a:cxnSpLocks noChangeShapeType="1"/>
            <a:stCxn id="51" idx="1"/>
            <a:endCxn id="43" idx="3"/>
          </p:cNvCxnSpPr>
          <p:nvPr/>
        </p:nvCxnSpPr>
        <p:spPr bwMode="auto">
          <a:xfrm flipH="1">
            <a:off x="6156122" y="2937945"/>
            <a:ext cx="540638" cy="115698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</p:cxnSp>
      <p:sp>
        <p:nvSpPr>
          <p:cNvPr id="55" name="Rectangle 38"/>
          <p:cNvSpPr>
            <a:spLocks noChangeArrowheads="1"/>
          </p:cNvSpPr>
          <p:nvPr/>
        </p:nvSpPr>
        <p:spPr bwMode="auto">
          <a:xfrm>
            <a:off x="4795935" y="2054312"/>
            <a:ext cx="818227" cy="21421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helpPtr</a:t>
            </a:r>
            <a:endParaRPr lang="en-US" sz="1600" dirty="0">
              <a:solidFill>
                <a:srgbClr val="000000"/>
              </a:solidFill>
              <a:latin typeface="Courier New" pitchFamily="49" charset="0"/>
            </a:endParaRPr>
          </a:p>
        </p:txBody>
      </p:sp>
      <p:cxnSp>
        <p:nvCxnSpPr>
          <p:cNvPr id="56" name="AutoShape 39"/>
          <p:cNvCxnSpPr>
            <a:cxnSpLocks noChangeShapeType="1"/>
            <a:stCxn id="55" idx="2"/>
            <a:endCxn id="45" idx="0"/>
          </p:cNvCxnSpPr>
          <p:nvPr/>
        </p:nvCxnSpPr>
        <p:spPr bwMode="auto">
          <a:xfrm rot="16200000" flipH="1">
            <a:off x="4773633" y="2699941"/>
            <a:ext cx="1049872" cy="187042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57" name="AutoShape 25"/>
          <p:cNvCxnSpPr>
            <a:cxnSpLocks noChangeShapeType="1"/>
            <a:stCxn id="49" idx="3"/>
          </p:cNvCxnSpPr>
          <p:nvPr/>
        </p:nvCxnSpPr>
        <p:spPr bwMode="auto">
          <a:xfrm flipV="1">
            <a:off x="8210281" y="2348856"/>
            <a:ext cx="721732" cy="419503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58" name="AutoShape 26"/>
          <p:cNvCxnSpPr>
            <a:cxnSpLocks noChangeShapeType="1"/>
            <a:stCxn id="40" idx="1"/>
          </p:cNvCxnSpPr>
          <p:nvPr/>
        </p:nvCxnSpPr>
        <p:spPr bwMode="auto">
          <a:xfrm flipH="1">
            <a:off x="1474118" y="2937945"/>
            <a:ext cx="758744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59" name="AutoShape 14"/>
          <p:cNvCxnSpPr>
            <a:cxnSpLocks noChangeShapeType="1"/>
            <a:stCxn id="37" idx="3"/>
            <a:endCxn id="50" idx="1"/>
          </p:cNvCxnSpPr>
          <p:nvPr/>
        </p:nvCxnSpPr>
        <p:spPr bwMode="auto">
          <a:xfrm flipV="1">
            <a:off x="3682935" y="2348856"/>
            <a:ext cx="2968882" cy="419503"/>
          </a:xfrm>
          <a:prstGeom prst="curvedConnector3">
            <a:avLst>
              <a:gd name="adj1" fmla="val 19301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60" name="AutoShape 27"/>
          <p:cNvCxnSpPr>
            <a:cxnSpLocks noChangeShapeType="1"/>
            <a:stCxn id="51" idx="1"/>
            <a:endCxn id="36" idx="3"/>
          </p:cNvCxnSpPr>
          <p:nvPr/>
        </p:nvCxnSpPr>
        <p:spPr bwMode="auto">
          <a:xfrm flipH="1">
            <a:off x="3747705" y="2937945"/>
            <a:ext cx="294905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</p:cxnSp>
      <p:sp>
        <p:nvSpPr>
          <p:cNvPr id="61" name="Rectangle 40"/>
          <p:cNvSpPr>
            <a:spLocks noChangeArrowheads="1"/>
          </p:cNvSpPr>
          <p:nvPr/>
        </p:nvSpPr>
        <p:spPr bwMode="auto">
          <a:xfrm>
            <a:off x="1382651" y="4684014"/>
            <a:ext cx="4914631" cy="126821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en-US" sz="1600" b="1" dirty="0" err="1">
                <a:solidFill>
                  <a:schemeClr val="bg1"/>
                </a:solidFill>
                <a:latin typeface="Courier New" pitchFamily="49" charset="0"/>
              </a:rPr>
              <a:t>helpPtr.prev.next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</a:rPr>
              <a:t> =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</a:rPr>
              <a:t>helpPtr.next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</a:rPr>
              <a:t>;</a:t>
            </a:r>
          </a:p>
          <a:p>
            <a:endParaRPr lang="en-US" sz="1600" b="1" dirty="0">
              <a:solidFill>
                <a:schemeClr val="bg1"/>
              </a:solidFill>
              <a:latin typeface="Courier New" pitchFamily="49" charset="0"/>
            </a:endParaRPr>
          </a:p>
          <a:p>
            <a:r>
              <a:rPr lang="en-US" sz="1600" b="1" dirty="0" err="1">
                <a:solidFill>
                  <a:schemeClr val="bg1"/>
                </a:solidFill>
                <a:latin typeface="Courier New" pitchFamily="49" charset="0"/>
              </a:rPr>
              <a:t>helpPtr.next.prev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</a:rPr>
              <a:t> =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itchFamily="49" charset="0"/>
              </a:rPr>
              <a:t>helpPtr.prev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</a:rPr>
              <a:t>;</a:t>
            </a:r>
            <a:endParaRPr lang="en-US" sz="1600" b="1" dirty="0">
              <a:solidFill>
                <a:schemeClr val="bg1"/>
              </a:solidFill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174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2286</TotalTime>
  <Words>433</Words>
  <Application>Microsoft Office PowerPoint</Application>
  <PresentationFormat>On-screen Show (4:3)</PresentationFormat>
  <Paragraphs>109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Linked List</vt:lpstr>
      <vt:lpstr>Limitations of a Single linked list</vt:lpstr>
      <vt:lpstr>Linked List Types</vt:lpstr>
      <vt:lpstr>Linked Lists -  Circular </vt:lpstr>
      <vt:lpstr>Linked Lists -  Double </vt:lpstr>
      <vt:lpstr>Double Linked List - Node</vt:lpstr>
      <vt:lpstr>Double Linked List - Insertion</vt:lpstr>
      <vt:lpstr>Double Linked List - Deletion</vt:lpstr>
      <vt:lpstr>Double Linked List - Circular</vt:lpstr>
      <vt:lpstr>Double Linked List – Misc.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328</cp:revision>
  <dcterms:created xsi:type="dcterms:W3CDTF">2019-05-22T20:50:59Z</dcterms:created>
  <dcterms:modified xsi:type="dcterms:W3CDTF">2019-11-30T18:07:45Z</dcterms:modified>
</cp:coreProperties>
</file>