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5"/>
  </p:notesMasterIdLst>
  <p:sldIdLst>
    <p:sldId id="505" r:id="rId2"/>
    <p:sldId id="507" r:id="rId3"/>
    <p:sldId id="508" r:id="rId4"/>
    <p:sldId id="509" r:id="rId5"/>
    <p:sldId id="510" r:id="rId6"/>
    <p:sldId id="511" r:id="rId7"/>
    <p:sldId id="512" r:id="rId8"/>
    <p:sldId id="513" r:id="rId9"/>
    <p:sldId id="514" r:id="rId10"/>
    <p:sldId id="515" r:id="rId11"/>
    <p:sldId id="516" r:id="rId12"/>
    <p:sldId id="519" r:id="rId13"/>
    <p:sldId id="517" r:id="rId14"/>
    <p:sldId id="518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539" r:id="rId35"/>
    <p:sldId id="540" r:id="rId36"/>
    <p:sldId id="541" r:id="rId37"/>
    <p:sldId id="542" r:id="rId38"/>
    <p:sldId id="543" r:id="rId39"/>
    <p:sldId id="544" r:id="rId40"/>
    <p:sldId id="545" r:id="rId41"/>
    <p:sldId id="546" r:id="rId42"/>
    <p:sldId id="547" r:id="rId43"/>
    <p:sldId id="548" r:id="rId44"/>
    <p:sldId id="549" r:id="rId45"/>
    <p:sldId id="550" r:id="rId46"/>
    <p:sldId id="551" r:id="rId47"/>
    <p:sldId id="552" r:id="rId48"/>
    <p:sldId id="553" r:id="rId49"/>
    <p:sldId id="554" r:id="rId50"/>
    <p:sldId id="555" r:id="rId51"/>
    <p:sldId id="556" r:id="rId52"/>
    <p:sldId id="557" r:id="rId53"/>
    <p:sldId id="558" r:id="rId54"/>
    <p:sldId id="559" r:id="rId55"/>
    <p:sldId id="560" r:id="rId56"/>
    <p:sldId id="561" r:id="rId57"/>
    <p:sldId id="562" r:id="rId58"/>
    <p:sldId id="563" r:id="rId59"/>
    <p:sldId id="564" r:id="rId60"/>
    <p:sldId id="565" r:id="rId61"/>
    <p:sldId id="566" r:id="rId62"/>
    <p:sldId id="567" r:id="rId63"/>
    <p:sldId id="506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13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image" Target="../media/image77.png"/><Relationship Id="rId21" Type="http://schemas.openxmlformats.org/officeDocument/2006/relationships/image" Target="../media/image95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" Type="http://schemas.openxmlformats.org/officeDocument/2006/relationships/image" Target="../media/image76.png"/><Relationship Id="rId16" Type="http://schemas.openxmlformats.org/officeDocument/2006/relationships/image" Target="../media/image90.png"/><Relationship Id="rId20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19" Type="http://schemas.openxmlformats.org/officeDocument/2006/relationships/image" Target="../media/image93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Relationship Id="rId22" Type="http://schemas.openxmlformats.org/officeDocument/2006/relationships/image" Target="../media/image9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Methods - </a:t>
            </a:r>
            <a:r>
              <a:rPr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725583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03066" y="2452314"/>
            <a:ext cx="3631122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(count ==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true;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false;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3066" y="4832465"/>
            <a:ext cx="3764172" cy="83099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return (count ==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59" y="2452314"/>
            <a:ext cx="3634189" cy="334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5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Methods - </a:t>
            </a:r>
            <a:r>
              <a:rPr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725583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43464" y="2420078"/>
            <a:ext cx="4182555" cy="9233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return (count ==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2496" y="5454269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85386" y="6250194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False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02712" y="2480408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99645" y="2124150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84384" y="2678270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11233" y="267827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59069" y="448200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972837" y="27963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7137780" y="448441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5</a:t>
            </a:r>
          </a:p>
        </p:txBody>
      </p:sp>
      <p:cxnSp>
        <p:nvCxnSpPr>
          <p:cNvPr id="38" name="Straight Arrow Connector 37"/>
          <p:cNvCxnSpPr>
            <a:stCxn id="32" idx="3"/>
          </p:cNvCxnSpPr>
          <p:nvPr/>
        </p:nvCxnSpPr>
        <p:spPr>
          <a:xfrm>
            <a:off x="6180999" y="2308816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008632" y="30243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65404" y="4060273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6644115" y="406268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173860" y="4071734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7752571" y="407173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524430"/>
              </p:ext>
            </p:extLst>
          </p:nvPr>
        </p:nvGraphicFramePr>
        <p:xfrm>
          <a:off x="6180999" y="32316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1627768" y="3820624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824701" y="3464366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09440" y="4018486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036289" y="4018486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484125" y="5822216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1897893" y="4136584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3062836" y="582462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3</a:t>
            </a:r>
          </a:p>
        </p:txBody>
      </p:sp>
      <p:cxnSp>
        <p:nvCxnSpPr>
          <p:cNvPr id="52" name="Straight Arrow Connector 51"/>
          <p:cNvCxnSpPr>
            <a:stCxn id="46" idx="3"/>
          </p:cNvCxnSpPr>
          <p:nvPr/>
        </p:nvCxnSpPr>
        <p:spPr>
          <a:xfrm>
            <a:off x="2106055" y="3649032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1933688" y="4364521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90460" y="5400489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2569171" y="540290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098916" y="5411950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677627" y="541195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364"/>
              </p:ext>
            </p:extLst>
          </p:nvPr>
        </p:nvGraphicFramePr>
        <p:xfrm>
          <a:off x="2106055" y="4571904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56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4" grpId="0"/>
      <p:bldP spid="55" grpId="0" animBg="1"/>
      <p:bldP spid="56" grpId="0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Queues Methods - </a:t>
            </a:r>
            <a:r>
              <a:rPr lang="en-US" sz="3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(value)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Circular Array</a:t>
            </a:r>
          </a:p>
          <a:p>
            <a:r>
              <a:rPr lang="en-US" dirty="0" smtClean="0"/>
              <a:t>Check the queue is full or not</a:t>
            </a:r>
          </a:p>
          <a:p>
            <a:r>
              <a:rPr lang="en-US" dirty="0" smtClean="0"/>
              <a:t>Value will be store at “rear”</a:t>
            </a:r>
          </a:p>
          <a:p>
            <a:r>
              <a:rPr lang="en-US" dirty="0" smtClean="0"/>
              <a:t>Circular increment in “rear”</a:t>
            </a:r>
          </a:p>
          <a:p>
            <a:pPr lvl="1"/>
            <a:r>
              <a:rPr lang="en-US" dirty="0" smtClean="0"/>
              <a:t>rear = (rear + 1) % </a:t>
            </a:r>
            <a:r>
              <a:rPr lang="en-US" dirty="0" err="1" smtClean="0"/>
              <a:t>maxSize</a:t>
            </a:r>
            <a:r>
              <a:rPr lang="en-US" dirty="0" smtClean="0"/>
              <a:t>;</a:t>
            </a:r>
          </a:p>
          <a:p>
            <a:r>
              <a:rPr lang="en-US" dirty="0" smtClean="0"/>
              <a:t>Linear increment in “count”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ount++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06936" y="18819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cxnSp>
        <p:nvCxnSpPr>
          <p:cNvPr id="6" name="Curved Connector 5"/>
          <p:cNvCxnSpPr/>
          <p:nvPr/>
        </p:nvCxnSpPr>
        <p:spPr>
          <a:xfrm rot="16200000" flipH="1">
            <a:off x="6742731" y="21099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729045"/>
              </p:ext>
            </p:extLst>
          </p:nvPr>
        </p:nvGraphicFramePr>
        <p:xfrm>
          <a:off x="6915098" y="23172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41168" y="3145871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7519879" y="3148282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4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49624" y="3157332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28335" y="3157332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2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39226" y="3472017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17937" y="347442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2</a:t>
            </a:r>
            <a:endParaRPr lang="en-US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17667" y="3711729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cxnSp>
        <p:nvCxnSpPr>
          <p:cNvPr id="17" name="Curved Connector 16"/>
          <p:cNvCxnSpPr/>
          <p:nvPr/>
        </p:nvCxnSpPr>
        <p:spPr>
          <a:xfrm rot="16200000" flipH="1">
            <a:off x="6753462" y="3939666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854888"/>
              </p:ext>
            </p:extLst>
          </p:nvPr>
        </p:nvGraphicFramePr>
        <p:xfrm>
          <a:off x="6925829" y="4147049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951899" y="4975632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7530610" y="4978043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0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60355" y="4987093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8639066" y="4987093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2</a:t>
            </a:r>
            <a:endParaRPr lang="en-US" sz="1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949957" y="5301778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7528668" y="5304189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3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24010" y="5650927"/>
            <a:ext cx="22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r</a:t>
            </a:r>
            <a:r>
              <a:rPr lang="en-US" b="1" dirty="0" smtClean="0">
                <a:solidFill>
                  <a:srgbClr val="006600"/>
                </a:solidFill>
              </a:rPr>
              <a:t>ear = (4+1)%5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24009" y="5960648"/>
            <a:ext cx="22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r</a:t>
            </a:r>
            <a:r>
              <a:rPr lang="en-US" b="1" dirty="0" smtClean="0">
                <a:solidFill>
                  <a:srgbClr val="006600"/>
                </a:solidFill>
              </a:rPr>
              <a:t>ear = 5%5 = 0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92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(value)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68233" y="2463745"/>
            <a:ext cx="6269665" cy="267765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()){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queue[rear] = value;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rear = (rear + 1) %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count++;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2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(value)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725583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20634" y="4578561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02712" y="2480408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99645" y="2124150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84384" y="2678270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11233" y="267827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59069" y="448200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972837" y="27963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7137780" y="448441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cxnSp>
        <p:nvCxnSpPr>
          <p:cNvPr id="38" name="Straight Arrow Connector 37"/>
          <p:cNvCxnSpPr>
            <a:stCxn id="32" idx="3"/>
          </p:cNvCxnSpPr>
          <p:nvPr/>
        </p:nvCxnSpPr>
        <p:spPr>
          <a:xfrm>
            <a:off x="6180999" y="2308816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008632" y="30243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65404" y="4060273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6644115" y="406268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173860" y="4071734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7752571" y="407173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117285"/>
              </p:ext>
            </p:extLst>
          </p:nvPr>
        </p:nvGraphicFramePr>
        <p:xfrm>
          <a:off x="6180999" y="32316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1627768" y="3939155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265904" y="3938496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09440" y="4137017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036289" y="413701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484125" y="5940747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1897893" y="4255115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3062836" y="594315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FF"/>
                </a:solidFill>
              </a:rPr>
              <a:t>3</a:t>
            </a:r>
            <a:endParaRPr lang="en-US" sz="1000" b="1" dirty="0">
              <a:solidFill>
                <a:srgbClr val="0000FF"/>
              </a:solidFill>
            </a:endParaRPr>
          </a:p>
        </p:txBody>
      </p:sp>
      <p:cxnSp>
        <p:nvCxnSpPr>
          <p:cNvPr id="52" name="Straight Arrow Connector 51"/>
          <p:cNvCxnSpPr>
            <a:stCxn id="46" idx="3"/>
          </p:cNvCxnSpPr>
          <p:nvPr/>
        </p:nvCxnSpPr>
        <p:spPr>
          <a:xfrm>
            <a:off x="1547258" y="4123162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1933688" y="4483052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90460" y="551902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2569171" y="552143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FF"/>
                </a:solidFill>
              </a:rPr>
              <a:t>4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98916" y="5530481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677627" y="553048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660828"/>
              </p:ext>
            </p:extLst>
          </p:nvPr>
        </p:nvGraphicFramePr>
        <p:xfrm>
          <a:off x="2106055" y="4690435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2136038"/>
            <a:ext cx="4165213" cy="176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6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4" grpId="0"/>
      <p:bldP spid="55" grpId="0" animBg="1"/>
      <p:bldP spid="56" grpId="0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Queues Methods - </a:t>
            </a:r>
            <a:r>
              <a:rPr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Circular Array</a:t>
            </a:r>
          </a:p>
          <a:p>
            <a:r>
              <a:rPr lang="en-US" sz="2800" dirty="0" smtClean="0"/>
              <a:t>Check the queue is empty or not</a:t>
            </a:r>
          </a:p>
          <a:p>
            <a:r>
              <a:rPr lang="en-US" sz="2800" dirty="0" smtClean="0"/>
              <a:t>Value will be removed from “front”</a:t>
            </a:r>
          </a:p>
          <a:p>
            <a:r>
              <a:rPr lang="en-US" sz="2800" dirty="0" smtClean="0"/>
              <a:t>Circular increment in “front”</a:t>
            </a:r>
          </a:p>
          <a:p>
            <a:pPr lvl="1"/>
            <a:r>
              <a:rPr lang="en-US" sz="2400" dirty="0" smtClean="0"/>
              <a:t>front = (front + 1) % </a:t>
            </a:r>
            <a:r>
              <a:rPr lang="en-US" sz="2400" dirty="0" err="1" smtClean="0"/>
              <a:t>maxSize</a:t>
            </a:r>
            <a:r>
              <a:rPr lang="en-US" sz="2400" dirty="0" smtClean="0"/>
              <a:t>;</a:t>
            </a:r>
          </a:p>
          <a:p>
            <a:r>
              <a:rPr lang="en-US" sz="2800" dirty="0" smtClean="0"/>
              <a:t>Linear decrement in “count”</a:t>
            </a:r>
          </a:p>
          <a:p>
            <a:pPr lvl="1"/>
            <a:r>
              <a:rPr lang="en-US" sz="2400" dirty="0" smtClean="0"/>
              <a:t>count--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06936" y="18819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cxnSp>
        <p:nvCxnSpPr>
          <p:cNvPr id="6" name="Curved Connector 5"/>
          <p:cNvCxnSpPr/>
          <p:nvPr/>
        </p:nvCxnSpPr>
        <p:spPr>
          <a:xfrm rot="16200000" flipH="1">
            <a:off x="6742731" y="21099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58892"/>
              </p:ext>
            </p:extLst>
          </p:nvPr>
        </p:nvGraphicFramePr>
        <p:xfrm>
          <a:off x="6915098" y="23172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41168" y="3145871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7519879" y="3148282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4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49624" y="3157332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28335" y="3157332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2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39226" y="3472017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17937" y="347442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2</a:t>
            </a:r>
            <a:endParaRPr 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17667" y="4494239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cxnSp>
        <p:nvCxnSpPr>
          <p:cNvPr id="15" name="Curved Connector 14"/>
          <p:cNvCxnSpPr/>
          <p:nvPr/>
        </p:nvCxnSpPr>
        <p:spPr>
          <a:xfrm rot="16200000" flipH="1">
            <a:off x="6753462" y="4722176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148100"/>
              </p:ext>
            </p:extLst>
          </p:nvPr>
        </p:nvGraphicFramePr>
        <p:xfrm>
          <a:off x="6925829" y="4929559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951899" y="5758142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7530610" y="5760553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8060355" y="5769603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8639066" y="5769603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3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9957" y="6084288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528668" y="6086699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1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8842" y="3795752"/>
            <a:ext cx="22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front = (2+1)%5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8841" y="4105473"/>
            <a:ext cx="22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front = 3%5 = 3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2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68233" y="2463745"/>
            <a:ext cx="6638356" cy="30469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 ) {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()){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 = queue[front];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front = (front + 1) %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count--;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value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27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20634" y="4578561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02712" y="2480408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99645" y="2124150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84384" y="2678270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11233" y="267827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59069" y="448200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972837" y="27963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7137780" y="448441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</a:t>
            </a:r>
            <a:endParaRPr lang="en-US" sz="1000" dirty="0"/>
          </a:p>
        </p:txBody>
      </p:sp>
      <p:cxnSp>
        <p:nvCxnSpPr>
          <p:cNvPr id="38" name="Straight Arrow Connector 37"/>
          <p:cNvCxnSpPr>
            <a:stCxn id="32" idx="3"/>
          </p:cNvCxnSpPr>
          <p:nvPr/>
        </p:nvCxnSpPr>
        <p:spPr>
          <a:xfrm>
            <a:off x="6180999" y="2308816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008632" y="30243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65404" y="4060273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6644115" y="406268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173860" y="4071734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7752571" y="407173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026902"/>
              </p:ext>
            </p:extLst>
          </p:nvPr>
        </p:nvGraphicFramePr>
        <p:xfrm>
          <a:off x="6180999" y="32316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1627768" y="3939155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265904" y="3938496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09440" y="4137017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036289" y="413701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484125" y="5940747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1897893" y="4255115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3062836" y="594315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FF"/>
                </a:solidFill>
              </a:rPr>
              <a:t>2</a:t>
            </a:r>
            <a:endParaRPr lang="en-US" sz="1000" b="1" dirty="0">
              <a:solidFill>
                <a:srgbClr val="0000FF"/>
              </a:solidFill>
            </a:endParaRPr>
          </a:p>
        </p:txBody>
      </p:sp>
      <p:cxnSp>
        <p:nvCxnSpPr>
          <p:cNvPr id="52" name="Straight Arrow Connector 51"/>
          <p:cNvCxnSpPr>
            <a:stCxn id="46" idx="3"/>
          </p:cNvCxnSpPr>
          <p:nvPr/>
        </p:nvCxnSpPr>
        <p:spPr>
          <a:xfrm>
            <a:off x="1547258" y="4123162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1933688" y="4483052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90460" y="551902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2569171" y="552143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3098916" y="5530481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677627" y="553048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FF"/>
                </a:solidFill>
              </a:rPr>
              <a:t>2</a:t>
            </a:r>
            <a:endParaRPr lang="en-US" sz="1000" b="1" dirty="0">
              <a:solidFill>
                <a:srgbClr val="0000FF"/>
              </a:solidFill>
            </a:endParaRPr>
          </a:p>
        </p:txBody>
      </p: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71704"/>
              </p:ext>
            </p:extLst>
          </p:nvPr>
        </p:nvGraphicFramePr>
        <p:xfrm>
          <a:off x="2106055" y="4690435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167" y="2167142"/>
            <a:ext cx="3721579" cy="176008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5179321" y="5922825"/>
            <a:ext cx="1464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Value = 3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78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4" grpId="0"/>
      <p:bldP spid="55" grpId="0" animBg="1"/>
      <p:bldP spid="56" grpId="0"/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Queues Methods - 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peek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Circular Array</a:t>
            </a:r>
          </a:p>
          <a:p>
            <a:endParaRPr lang="en-US" dirty="0" smtClean="0"/>
          </a:p>
          <a:p>
            <a:r>
              <a:rPr lang="en-US" dirty="0" smtClean="0"/>
              <a:t>Check the queue is empty or not</a:t>
            </a:r>
          </a:p>
          <a:p>
            <a:endParaRPr lang="en-US" dirty="0" smtClean="0"/>
          </a:p>
          <a:p>
            <a:r>
              <a:rPr lang="en-US" dirty="0" smtClean="0"/>
              <a:t>Value will be returned from “front”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0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peek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68233" y="2463745"/>
            <a:ext cx="4794902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peek( ) {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()){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queue[front];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62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peek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20634" y="4578561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02712" y="2480408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99645" y="2124150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84384" y="2678270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11233" y="267827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59069" y="448200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972837" y="27963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7137780" y="448441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</a:t>
            </a:r>
            <a:endParaRPr lang="en-US" sz="1000" dirty="0"/>
          </a:p>
        </p:txBody>
      </p:sp>
      <p:cxnSp>
        <p:nvCxnSpPr>
          <p:cNvPr id="38" name="Straight Arrow Connector 37"/>
          <p:cNvCxnSpPr>
            <a:stCxn id="32" idx="3"/>
          </p:cNvCxnSpPr>
          <p:nvPr/>
        </p:nvCxnSpPr>
        <p:spPr>
          <a:xfrm>
            <a:off x="6180999" y="2308816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008632" y="30243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65404" y="4060273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6644115" y="406268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173860" y="4071734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7752571" y="407173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6180999" y="32316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1627768" y="3939155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265904" y="3938496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09440" y="4137017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036289" y="413701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484125" y="5940747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1897893" y="4255115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3062836" y="594315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</a:t>
            </a:r>
            <a:endParaRPr lang="en-US" sz="1000" dirty="0"/>
          </a:p>
        </p:txBody>
      </p:sp>
      <p:cxnSp>
        <p:nvCxnSpPr>
          <p:cNvPr id="52" name="Straight Arrow Connector 51"/>
          <p:cNvCxnSpPr>
            <a:stCxn id="46" idx="3"/>
          </p:cNvCxnSpPr>
          <p:nvPr/>
        </p:nvCxnSpPr>
        <p:spPr>
          <a:xfrm>
            <a:off x="1547258" y="4123162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1933688" y="4483052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90460" y="551902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2569171" y="552143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3098916" y="5530481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677627" y="553048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1</a:t>
            </a:r>
            <a:endParaRPr lang="en-US" sz="1000" b="1" dirty="0"/>
          </a:p>
        </p:txBody>
      </p: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61510"/>
              </p:ext>
            </p:extLst>
          </p:nvPr>
        </p:nvGraphicFramePr>
        <p:xfrm>
          <a:off x="2106055" y="4690435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5179321" y="5922825"/>
            <a:ext cx="1464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Value = 3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399" y="2111316"/>
            <a:ext cx="4150999" cy="176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4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4" grpId="0"/>
      <p:bldP spid="55" grpId="0" animBg="1"/>
      <p:bldP spid="56" grpId="0"/>
      <p:bldP spid="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Queues Methods - 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clear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Circular Array</a:t>
            </a:r>
          </a:p>
          <a:p>
            <a:endParaRPr lang="en-US" dirty="0" smtClean="0"/>
          </a:p>
          <a:p>
            <a:r>
              <a:rPr lang="en-US" dirty="0" smtClean="0"/>
              <a:t>Check the queue is empty or not</a:t>
            </a:r>
          </a:p>
          <a:p>
            <a:endParaRPr lang="en-US" dirty="0" smtClean="0"/>
          </a:p>
          <a:p>
            <a:r>
              <a:rPr lang="en-US" dirty="0" smtClean="0"/>
              <a:t>Apply “</a:t>
            </a:r>
            <a:r>
              <a:rPr lang="en-US" dirty="0" err="1" smtClean="0"/>
              <a:t>dequeue</a:t>
            </a:r>
            <a:r>
              <a:rPr lang="en-US" dirty="0" smtClean="0"/>
              <a:t>” repeatedly  until queue become empty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3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clear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68233" y="2463745"/>
            <a:ext cx="5900974" cy="230832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clear( ) {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while (!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()){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 =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(value);</a:t>
            </a:r>
          </a:p>
          <a:p>
            <a:r>
              <a:rPr lang="en-US" sz="2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36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clear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97075" y="3162219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6262269" y="1525052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618102" y="1291925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43941" y="1709266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670790" y="1709266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7238607" y="3472778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6532394" y="1827364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7817318" y="3475189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</a:t>
            </a:r>
            <a:endParaRPr lang="en-US" sz="10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8479181" y="1591032"/>
            <a:ext cx="253221" cy="82840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568189" y="2055301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24961" y="3091269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7203672" y="309368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733417" y="3102730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8312128" y="310273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287733"/>
              </p:ext>
            </p:extLst>
          </p:nvPr>
        </p:nvGraphicFramePr>
        <p:xfrm>
          <a:off x="6740556" y="2262684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2123304"/>
            <a:ext cx="4212645" cy="1723329"/>
          </a:xfrm>
          <a:prstGeom prst="rect">
            <a:avLst/>
          </a:prstGeom>
        </p:spPr>
      </p:pic>
      <p:sp>
        <p:nvSpPr>
          <p:cNvPr id="62" name="Oval 61"/>
          <p:cNvSpPr/>
          <p:nvPr/>
        </p:nvSpPr>
        <p:spPr>
          <a:xfrm>
            <a:off x="6269834" y="4040162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6481188" y="3643592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051506" y="4238024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7678355" y="423802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>
            <a:off x="7126191" y="6041754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6539959" y="4356122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7704902" y="6044165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6748121" y="3868570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Curved Connector 69"/>
          <p:cNvCxnSpPr/>
          <p:nvPr/>
        </p:nvCxnSpPr>
        <p:spPr>
          <a:xfrm rot="16200000" flipH="1">
            <a:off x="6575754" y="4584059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632526" y="5620027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7211237" y="562243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7740982" y="5631488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8319693" y="563148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graphicFrame>
        <p:nvGraphicFramePr>
          <p:cNvPr id="75" name="Table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391327"/>
              </p:ext>
            </p:extLst>
          </p:nvPr>
        </p:nvGraphicFramePr>
        <p:xfrm>
          <a:off x="6748121" y="4791442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65162" y="3994241"/>
            <a:ext cx="791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ront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146834" y="3994241"/>
            <a:ext cx="791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count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020713" y="3994241"/>
            <a:ext cx="177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Printing Values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593700" y="452161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79" name="TextBox 78"/>
          <p:cNvSpPr txBox="1"/>
          <p:nvPr/>
        </p:nvSpPr>
        <p:spPr>
          <a:xfrm>
            <a:off x="2279838" y="452161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966359" y="4781298"/>
            <a:ext cx="4886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3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9620" y="493332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82" name="TextBox 81"/>
          <p:cNvSpPr txBox="1"/>
          <p:nvPr/>
        </p:nvSpPr>
        <p:spPr>
          <a:xfrm>
            <a:off x="2295758" y="493332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3516408" y="4794820"/>
            <a:ext cx="33410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8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926911" y="4794820"/>
            <a:ext cx="57520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10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609620" y="538526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3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295758" y="538526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1609620" y="5795533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89" name="TextBox 88"/>
          <p:cNvSpPr txBox="1"/>
          <p:nvPr/>
        </p:nvSpPr>
        <p:spPr>
          <a:xfrm>
            <a:off x="2295758" y="5795533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5354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  <p:bldP spid="64" grpId="0"/>
      <p:bldP spid="65" grpId="0" animBg="1"/>
      <p:bldP spid="66" grpId="0"/>
      <p:bldP spid="67" grpId="0"/>
      <p:bldP spid="68" grpId="0" animBg="1"/>
      <p:bldP spid="71" grpId="0"/>
      <p:bldP spid="72" grpId="0" animBg="1"/>
      <p:bldP spid="73" grpId="0"/>
      <p:bldP spid="74" grpId="0" animBg="1"/>
      <p:bldP spid="80" grpId="0"/>
      <p:bldP spid="81" grpId="0" animBg="1"/>
      <p:bldP spid="82" grpId="0" animBg="1"/>
      <p:bldP spid="84" grpId="0"/>
      <p:bldP spid="85" grpId="0"/>
      <p:bldP spid="86" grpId="0" animBg="1"/>
      <p:bldP spid="87" grpId="0" animBg="1"/>
      <p:bldP spid="88" grpId="0" animBg="1"/>
      <p:bldP spid="8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br>
              <a:rPr lang="en-US" sz="6600" b="1" dirty="0" smtClean="0">
                <a:solidFill>
                  <a:srgbClr val="006600"/>
                </a:solidFill>
              </a:rPr>
            </a:br>
            <a:r>
              <a:rPr lang="en-US" sz="6600" b="1" dirty="0" smtClean="0">
                <a:solidFill>
                  <a:srgbClr val="006600"/>
                </a:solidFill>
              </a:rPr>
              <a:t>Implementation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41812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492097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Linked List</a:t>
            </a:r>
          </a:p>
          <a:p>
            <a:pPr lvl="1"/>
            <a:r>
              <a:rPr lang="en-US" dirty="0" smtClean="0"/>
              <a:t>Insertion</a:t>
            </a:r>
          </a:p>
          <a:p>
            <a:pPr lvl="2"/>
            <a:r>
              <a:rPr lang="en-US" sz="2000" dirty="0" smtClean="0"/>
              <a:t>first, last, </a:t>
            </a:r>
            <a:r>
              <a:rPr lang="en-US" sz="2000" dirty="0"/>
              <a:t>Anywhere</a:t>
            </a:r>
            <a:endParaRPr lang="en-US" sz="2000" dirty="0" smtClean="0"/>
          </a:p>
          <a:p>
            <a:pPr lvl="1"/>
            <a:r>
              <a:rPr lang="en-US" dirty="0" smtClean="0"/>
              <a:t>Deletion</a:t>
            </a:r>
          </a:p>
          <a:p>
            <a:pPr lvl="2"/>
            <a:r>
              <a:rPr lang="en-US" sz="2000" dirty="0"/>
              <a:t>first, last, </a:t>
            </a:r>
            <a:r>
              <a:rPr lang="en-US" sz="2000" dirty="0" smtClean="0"/>
              <a:t>Anywhere</a:t>
            </a:r>
          </a:p>
          <a:p>
            <a:pPr lvl="1"/>
            <a:r>
              <a:rPr lang="en-US" dirty="0" smtClean="0"/>
              <a:t>Traversal</a:t>
            </a:r>
          </a:p>
          <a:p>
            <a:pPr lvl="1"/>
            <a:r>
              <a:rPr lang="en-US" dirty="0" smtClean="0"/>
              <a:t>Searching</a:t>
            </a:r>
          </a:p>
          <a:p>
            <a:pPr lvl="1"/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57259" y="2156535"/>
            <a:ext cx="4183711" cy="40204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Linked List as Queue</a:t>
            </a: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enqueue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Only at rear</a:t>
            </a: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dequeue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Only from front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peek </a:t>
            </a:r>
            <a:endParaRPr lang="en-US" dirty="0">
              <a:solidFill>
                <a:srgbClr val="006600"/>
              </a:solidFill>
            </a:endParaRPr>
          </a:p>
          <a:p>
            <a:pPr lvl="2"/>
            <a:r>
              <a:rPr lang="en-US" dirty="0">
                <a:solidFill>
                  <a:srgbClr val="006600"/>
                </a:solidFill>
              </a:rPr>
              <a:t>Return the value at </a:t>
            </a:r>
            <a:r>
              <a:rPr lang="en-US" dirty="0" smtClean="0">
                <a:solidFill>
                  <a:srgbClr val="006600"/>
                </a:solidFill>
              </a:rPr>
              <a:t>front</a:t>
            </a:r>
            <a:endParaRPr lang="en-US" dirty="0">
              <a:solidFill>
                <a:srgbClr val="006600"/>
              </a:solidFill>
            </a:endParaRP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isEmpty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count == 0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clear</a:t>
            </a:r>
          </a:p>
          <a:p>
            <a:pPr lvl="2"/>
            <a:r>
              <a:rPr lang="en-US" dirty="0">
                <a:solidFill>
                  <a:srgbClr val="006600"/>
                </a:solidFill>
              </a:rPr>
              <a:t>Remove all values of queues</a:t>
            </a:r>
          </a:p>
        </p:txBody>
      </p:sp>
    </p:spTree>
    <p:extLst>
      <p:ext uri="{BB962C8B-B14F-4D97-AF65-F5344CB8AC3E}">
        <p14:creationId xmlns:p14="http://schemas.microsoft.com/office/powerpoint/2010/main" val="37570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 Linked List – </a:t>
            </a:r>
            <a:r>
              <a:rPr lang="en-US" b="1" dirty="0">
                <a:solidFill>
                  <a:srgbClr val="006600"/>
                </a:solidFill>
              </a:rPr>
              <a:t>Node </a:t>
            </a:r>
            <a:r>
              <a:rPr lang="en-US" b="1" dirty="0" smtClean="0">
                <a:solidFill>
                  <a:srgbClr val="006600"/>
                </a:solidFill>
              </a:rPr>
              <a:t>Class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675808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0272" y="2179470"/>
            <a:ext cx="6605587" cy="409342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20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sz="20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next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public </a:t>
            </a:r>
            <a:r>
              <a:rPr lang="en-US" sz="20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data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next = null;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20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data = </a:t>
            </a:r>
            <a:r>
              <a:rPr lang="en-US" sz="20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next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n;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63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Queue Linked List </a:t>
            </a:r>
            <a:r>
              <a:rPr lang="en-US" smtClean="0"/>
              <a:t>– </a:t>
            </a:r>
            <a:r>
              <a:rPr lang="en-US" sz="3600" b="1" smtClean="0">
                <a:solidFill>
                  <a:srgbClr val="006600"/>
                </a:solidFill>
              </a:rPr>
              <a:t>Queue </a:t>
            </a:r>
            <a:r>
              <a:rPr lang="en-US" sz="3600" b="1" dirty="0" smtClean="0">
                <a:solidFill>
                  <a:srgbClr val="006600"/>
                </a:solidFill>
              </a:rPr>
              <a:t>LL Class 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7675808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5162" y="2156535"/>
            <a:ext cx="7140697" cy="317009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20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QueueLL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sz="20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sz="20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	public </a:t>
            </a:r>
            <a:r>
              <a:rPr lang="en-US" sz="2000" b="1" dirty="0" err="1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QueueLL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20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		front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null;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null;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// POP, PUSH, TOP and more...</a:t>
            </a:r>
          </a:p>
          <a:p>
            <a:r>
              <a:rPr lang="en-US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4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</a:t>
            </a:r>
            <a:r>
              <a:rPr lang="en-US" dirty="0" err="1" smtClean="0"/>
              <a:t>LinkedList</a:t>
            </a:r>
            <a:r>
              <a:rPr lang="en-US" dirty="0" smtClean="0"/>
              <a:t> </a:t>
            </a:r>
            <a:r>
              <a:rPr lang="en-US" dirty="0" smtClean="0"/>
              <a:t>- </a:t>
            </a:r>
            <a:r>
              <a:rPr lang="en-US" b="1" dirty="0" smtClean="0">
                <a:solidFill>
                  <a:srgbClr val="006600"/>
                </a:solidFill>
              </a:rPr>
              <a:t>Methods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518861" cy="4020428"/>
          </a:xfrm>
        </p:spPr>
        <p:txBody>
          <a:bodyPr>
            <a:normAutofit lnSpcReduction="10000"/>
          </a:bodyPr>
          <a:lstStyle/>
          <a:p>
            <a:r>
              <a:rPr lang="en-US" sz="2500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5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 value)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peek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25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clear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Methods - </a:t>
            </a:r>
            <a:r>
              <a:rPr lang="en-US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25600" y="2352022"/>
            <a:ext cx="6942667" cy="138499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return </a:t>
            </a:r>
            <a:r>
              <a:rPr lang="en-US" sz="28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null;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8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91843" y="4133160"/>
            <a:ext cx="1876424" cy="1006462"/>
            <a:chOff x="6691843" y="4929023"/>
            <a:chExt cx="1876424" cy="1006462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6691843" y="5249685"/>
              <a:ext cx="1876424" cy="685800"/>
              <a:chOff x="2909888" y="2514600"/>
              <a:chExt cx="1876424" cy="685800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3138488" y="2514600"/>
                <a:ext cx="381000" cy="38100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Line 16"/>
              <p:cNvSpPr>
                <a:spLocks noChangeShapeType="1"/>
              </p:cNvSpPr>
              <p:nvPr/>
            </p:nvSpPr>
            <p:spPr bwMode="auto">
              <a:xfrm>
                <a:off x="3290888" y="2698596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Rectangle 19"/>
              <p:cNvSpPr>
                <a:spLocks noChangeArrowheads="1"/>
              </p:cNvSpPr>
              <p:nvPr/>
            </p:nvSpPr>
            <p:spPr bwMode="auto">
              <a:xfrm>
                <a:off x="2909888" y="2895600"/>
                <a:ext cx="609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dirty="0" smtClean="0"/>
                  <a:t>front</a:t>
                </a:r>
                <a:endParaRPr lang="en-US" dirty="0"/>
              </a:p>
            </p:txBody>
          </p:sp>
          <p:sp>
            <p:nvSpPr>
              <p:cNvPr id="10" name="Rectangle 25"/>
              <p:cNvSpPr>
                <a:spLocks noChangeArrowheads="1"/>
              </p:cNvSpPr>
              <p:nvPr/>
            </p:nvSpPr>
            <p:spPr bwMode="auto">
              <a:xfrm>
                <a:off x="4176712" y="2543176"/>
                <a:ext cx="609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dirty="0" smtClean="0"/>
                  <a:t>null</a:t>
                </a:r>
                <a:endParaRPr lang="en-US" dirty="0"/>
              </a:p>
            </p:txBody>
          </p:sp>
        </p:grp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6692917" y="4929023"/>
              <a:ext cx="609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996643" y="5331854"/>
            <a:ext cx="70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400905" y="4455251"/>
            <a:ext cx="907783" cy="49333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08690" y="4455251"/>
            <a:ext cx="398337" cy="49333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26699" y="451915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3176619" y="4455251"/>
            <a:ext cx="907783" cy="49333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084405" y="4455251"/>
            <a:ext cx="398337" cy="49333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53512" y="451477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4975233" y="4455251"/>
            <a:ext cx="907783" cy="49333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883020" y="4455251"/>
            <a:ext cx="398337" cy="49333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3041" y="45191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22" name="Curved Connector 21"/>
          <p:cNvCxnSpPr>
            <a:endCxn id="16" idx="1"/>
          </p:cNvCxnSpPr>
          <p:nvPr/>
        </p:nvCxnSpPr>
        <p:spPr bwMode="auto">
          <a:xfrm>
            <a:off x="2500395" y="4701627"/>
            <a:ext cx="676223" cy="29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3" name="Curved Connector 22"/>
          <p:cNvCxnSpPr/>
          <p:nvPr/>
        </p:nvCxnSpPr>
        <p:spPr bwMode="auto">
          <a:xfrm flipV="1">
            <a:off x="4298243" y="4701629"/>
            <a:ext cx="677298" cy="1211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4" name="Curved Connector 23"/>
          <p:cNvCxnSpPr/>
          <p:nvPr/>
        </p:nvCxnSpPr>
        <p:spPr bwMode="auto">
          <a:xfrm rot="5400000" flipH="1" flipV="1">
            <a:off x="6145632" y="4322859"/>
            <a:ext cx="315325" cy="44221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121623" y="4122215"/>
            <a:ext cx="568482" cy="199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1651657" y="5234235"/>
            <a:ext cx="398336" cy="19926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66987" y="5375942"/>
            <a:ext cx="702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front</a:t>
            </a:r>
            <a:endParaRPr lang="en-US" sz="2000" dirty="0"/>
          </a:p>
        </p:txBody>
      </p:sp>
      <p:cxnSp>
        <p:nvCxnSpPr>
          <p:cNvPr id="28" name="Curved Connector 27"/>
          <p:cNvCxnSpPr>
            <a:endCxn id="13" idx="2"/>
          </p:cNvCxnSpPr>
          <p:nvPr/>
        </p:nvCxnSpPr>
        <p:spPr bwMode="auto">
          <a:xfrm rot="16200000" flipV="1">
            <a:off x="1648914" y="5154468"/>
            <a:ext cx="413879" cy="211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5275394" y="5200372"/>
            <a:ext cx="398336" cy="19926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90724" y="5342079"/>
            <a:ext cx="612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rear</a:t>
            </a:r>
            <a:endParaRPr lang="en-US" sz="2000" dirty="0"/>
          </a:p>
        </p:txBody>
      </p:sp>
      <p:cxnSp>
        <p:nvCxnSpPr>
          <p:cNvPr id="34" name="Curved Connector 33"/>
          <p:cNvCxnSpPr/>
          <p:nvPr/>
        </p:nvCxnSpPr>
        <p:spPr bwMode="auto">
          <a:xfrm rot="16200000" flipV="1">
            <a:off x="5272651" y="5120605"/>
            <a:ext cx="413879" cy="211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3389581" y="5749962"/>
            <a:ext cx="70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False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1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 animBg="1"/>
      <p:bldP spid="14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5" grpId="0"/>
      <p:bldP spid="26" grpId="0" animBg="1"/>
      <p:bldP spid="27" grpId="0"/>
      <p:bldP spid="32" grpId="0" animBg="1"/>
      <p:bldP spid="33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Linked List</a:t>
            </a:r>
          </a:p>
          <a:p>
            <a:r>
              <a:rPr lang="en-US" dirty="0" smtClean="0"/>
              <a:t>Accessibility</a:t>
            </a:r>
          </a:p>
          <a:p>
            <a:pPr lvl="1"/>
            <a:r>
              <a:rPr lang="en-US" dirty="0" smtClean="0"/>
              <a:t>Front &amp; Rear, FIFO</a:t>
            </a:r>
          </a:p>
          <a:p>
            <a:r>
              <a:rPr lang="en-US" dirty="0" smtClean="0"/>
              <a:t>Operations</a:t>
            </a:r>
          </a:p>
          <a:p>
            <a:pPr lvl="1"/>
            <a:r>
              <a:rPr lang="en-US" dirty="0" err="1" smtClean="0"/>
              <a:t>enqueue</a:t>
            </a:r>
            <a:endParaRPr lang="en-US" dirty="0" smtClean="0"/>
          </a:p>
          <a:p>
            <a:pPr lvl="1"/>
            <a:r>
              <a:rPr lang="en-US" dirty="0" err="1" smtClean="0"/>
              <a:t>dequeue</a:t>
            </a:r>
            <a:endParaRPr lang="en-US" dirty="0" smtClean="0"/>
          </a:p>
          <a:p>
            <a:pPr lvl="1"/>
            <a:r>
              <a:rPr lang="en-US" dirty="0" smtClean="0"/>
              <a:t>peek</a:t>
            </a:r>
          </a:p>
          <a:p>
            <a:pPr lvl="1"/>
            <a:r>
              <a:rPr lang="en-US" dirty="0" err="1" smtClean="0"/>
              <a:t>isEmpty</a:t>
            </a:r>
            <a:endParaRPr lang="en-US" dirty="0" smtClean="0"/>
          </a:p>
          <a:p>
            <a:pPr lvl="1"/>
            <a:r>
              <a:rPr lang="en-US" dirty="0" err="1" smtClean="0"/>
              <a:t>isFull</a:t>
            </a:r>
            <a:endParaRPr lang="en-US" dirty="0" smtClean="0"/>
          </a:p>
          <a:p>
            <a:pPr lvl="1"/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334933" y="2156535"/>
            <a:ext cx="4488023" cy="1444724"/>
            <a:chOff x="5391540" y="3635276"/>
            <a:chExt cx="3025016" cy="951495"/>
          </a:xfrm>
        </p:grpSpPr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5564868" y="3845046"/>
              <a:ext cx="2678360" cy="479940"/>
              <a:chOff x="2798762" y="4981575"/>
              <a:chExt cx="3429000" cy="838200"/>
            </a:xfrm>
          </p:grpSpPr>
          <p:sp>
            <p:nvSpPr>
              <p:cNvPr id="10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1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766442" y="3635276"/>
              <a:ext cx="650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front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91540" y="4217439"/>
              <a:ext cx="56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0896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Queues Methods - </a:t>
            </a:r>
            <a:r>
              <a:rPr lang="en-US" sz="3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(value)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82416" y="2239517"/>
            <a:ext cx="5833653" cy="224676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data) 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null){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(data, 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else{</a:t>
            </a:r>
            <a:endParaRPr lang="en-US" sz="14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rear.next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new </a:t>
            </a:r>
            <a:r>
              <a:rPr lang="en-US" sz="14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QueueNode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(data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rear.next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4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 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rear.next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378890" y="4896177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247164" y="4896177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2452" y="4975526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70506" y="4975526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7528527" y="4239008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5237" y="3965834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12" name="Curved Connector 11"/>
          <p:cNvCxnSpPr/>
          <p:nvPr/>
        </p:nvCxnSpPr>
        <p:spPr bwMode="auto">
          <a:xfrm>
            <a:off x="7719488" y="4365590"/>
            <a:ext cx="861209" cy="1244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535225" y="4305380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cxnSp>
        <p:nvCxnSpPr>
          <p:cNvPr id="14" name="Curved Connector 13"/>
          <p:cNvCxnSpPr/>
          <p:nvPr/>
        </p:nvCxnSpPr>
        <p:spPr bwMode="auto">
          <a:xfrm rot="16200000" flipH="1">
            <a:off x="7496984" y="4588160"/>
            <a:ext cx="550618" cy="11693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3269369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113943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73808" y="57586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4921436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66011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0252" y="5767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594809" y="5715655"/>
            <a:ext cx="844572" cy="48700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439384" y="5715654"/>
            <a:ext cx="405851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0111" y="57851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cxnSp>
        <p:nvCxnSpPr>
          <p:cNvPr id="24" name="Curved Connector 23"/>
          <p:cNvCxnSpPr>
            <a:endCxn id="18" idx="1"/>
          </p:cNvCxnSpPr>
          <p:nvPr/>
        </p:nvCxnSpPr>
        <p:spPr bwMode="auto">
          <a:xfrm>
            <a:off x="4292299" y="5958869"/>
            <a:ext cx="629136" cy="28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5" name="Curved Connector 24"/>
          <p:cNvCxnSpPr/>
          <p:nvPr/>
        </p:nvCxnSpPr>
        <p:spPr bwMode="auto">
          <a:xfrm flipV="1">
            <a:off x="5984189" y="5969120"/>
            <a:ext cx="630136" cy="1196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400601" y="5771360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570830" y="5147362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82234" y="4848430"/>
            <a:ext cx="4716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29" name="Curved Connector 28"/>
          <p:cNvCxnSpPr/>
          <p:nvPr/>
        </p:nvCxnSpPr>
        <p:spPr bwMode="auto">
          <a:xfrm rot="5400000">
            <a:off x="1518433" y="5517028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1342255" y="5717504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210529" y="5717504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55817" y="5796853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29</a:t>
            </a:r>
            <a:endParaRPr lang="en-US" dirty="0"/>
          </a:p>
        </p:txBody>
      </p:sp>
      <p:cxnSp>
        <p:nvCxnSpPr>
          <p:cNvPr id="33" name="Curved Connector 32"/>
          <p:cNvCxnSpPr>
            <a:endCxn id="15" idx="1"/>
          </p:cNvCxnSpPr>
          <p:nvPr/>
        </p:nvCxnSpPr>
        <p:spPr bwMode="auto">
          <a:xfrm flipV="1">
            <a:off x="2375785" y="5959156"/>
            <a:ext cx="893584" cy="22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34" name="Curved Connector 33"/>
          <p:cNvCxnSpPr/>
          <p:nvPr/>
        </p:nvCxnSpPr>
        <p:spPr bwMode="auto">
          <a:xfrm rot="10800000" flipH="1" flipV="1">
            <a:off x="5500163" y="5242152"/>
            <a:ext cx="1710971" cy="4351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298329" y="4410871"/>
            <a:ext cx="1741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data </a:t>
            </a:r>
            <a:r>
              <a:rPr lang="en-US" sz="2800" b="1" dirty="0">
                <a:solidFill>
                  <a:srgbClr val="FF0000"/>
                </a:solidFill>
              </a:rPr>
              <a:t>= </a:t>
            </a:r>
            <a:r>
              <a:rPr lang="en-US" sz="2800" b="1" dirty="0" smtClean="0">
                <a:solidFill>
                  <a:srgbClr val="FF0000"/>
                </a:solidFill>
              </a:rPr>
              <a:t>13</a:t>
            </a:r>
            <a:endParaRPr lang="en-US" sz="2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5277804" y="5132335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89208" y="4833403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  <p:cxnSp>
        <p:nvCxnSpPr>
          <p:cNvPr id="38" name="Curved Connector 37"/>
          <p:cNvCxnSpPr/>
          <p:nvPr/>
        </p:nvCxnSpPr>
        <p:spPr bwMode="auto">
          <a:xfrm rot="5400000">
            <a:off x="5225407" y="5502001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5698239" y="5750017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845235" y="3950102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6186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3" grpId="0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6" grpId="0"/>
      <p:bldP spid="27" grpId="0" animBg="1"/>
      <p:bldP spid="28" grpId="0"/>
      <p:bldP spid="30" grpId="0" animBg="1"/>
      <p:bldP spid="31" grpId="0" animBg="1"/>
      <p:bldP spid="32" grpId="0"/>
      <p:bldP spid="35" grpId="0"/>
      <p:bldP spid="36" grpId="0" animBg="1"/>
      <p:bldP spid="37" grpId="0"/>
      <p:bldP spid="42" grpId="0"/>
      <p:bldP spid="42" grpId="1"/>
      <p:bldP spid="4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802" y="999848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 smtClean="0"/>
              <a:t>Queues Methods - </a:t>
            </a:r>
            <a:r>
              <a:rPr lang="en-US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57802" y="1683428"/>
            <a:ext cx="5833653" cy="267765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 ) {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 !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){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 =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.data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if (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.next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 ){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.next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rear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.next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.next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return value;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378890" y="4896177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247164" y="4896177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2452" y="4975526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70506" y="4975526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7528527" y="4239008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5237" y="3965834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12" name="Curved Connector 11"/>
          <p:cNvCxnSpPr/>
          <p:nvPr/>
        </p:nvCxnSpPr>
        <p:spPr bwMode="auto">
          <a:xfrm>
            <a:off x="7719488" y="4365590"/>
            <a:ext cx="861209" cy="1244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535225" y="4305380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cxnSp>
        <p:nvCxnSpPr>
          <p:cNvPr id="14" name="Curved Connector 13"/>
          <p:cNvCxnSpPr/>
          <p:nvPr/>
        </p:nvCxnSpPr>
        <p:spPr bwMode="auto">
          <a:xfrm rot="16200000" flipH="1">
            <a:off x="7496984" y="4588160"/>
            <a:ext cx="550618" cy="11693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3269369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113943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73808" y="57586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4921436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66011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0252" y="5767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594809" y="5715655"/>
            <a:ext cx="844572" cy="48700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439384" y="5715654"/>
            <a:ext cx="405851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0111" y="57851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</a:t>
            </a:r>
            <a:endParaRPr lang="en-US" dirty="0"/>
          </a:p>
        </p:txBody>
      </p:sp>
      <p:cxnSp>
        <p:nvCxnSpPr>
          <p:cNvPr id="24" name="Curved Connector 23"/>
          <p:cNvCxnSpPr>
            <a:endCxn id="18" idx="1"/>
          </p:cNvCxnSpPr>
          <p:nvPr/>
        </p:nvCxnSpPr>
        <p:spPr bwMode="auto">
          <a:xfrm>
            <a:off x="4292299" y="5958869"/>
            <a:ext cx="629136" cy="28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5" name="Curved Connector 24"/>
          <p:cNvCxnSpPr/>
          <p:nvPr/>
        </p:nvCxnSpPr>
        <p:spPr bwMode="auto">
          <a:xfrm flipV="1">
            <a:off x="5984189" y="5969120"/>
            <a:ext cx="630136" cy="1196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400601" y="5771360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570830" y="5147362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82234" y="4848430"/>
            <a:ext cx="4716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29" name="Curved Connector 28"/>
          <p:cNvCxnSpPr/>
          <p:nvPr/>
        </p:nvCxnSpPr>
        <p:spPr bwMode="auto">
          <a:xfrm rot="5400000">
            <a:off x="1518433" y="5517028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1342255" y="5717504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210529" y="5717504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55817" y="5796853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cxnSp>
        <p:nvCxnSpPr>
          <p:cNvPr id="33" name="Curved Connector 32"/>
          <p:cNvCxnSpPr>
            <a:endCxn id="15" idx="1"/>
          </p:cNvCxnSpPr>
          <p:nvPr/>
        </p:nvCxnSpPr>
        <p:spPr bwMode="auto">
          <a:xfrm flipV="1">
            <a:off x="2375785" y="5959156"/>
            <a:ext cx="893584" cy="22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100253" y="4287783"/>
            <a:ext cx="1939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</a:t>
            </a:r>
            <a:r>
              <a:rPr lang="en-US" sz="2800" b="1" dirty="0" smtClean="0">
                <a:solidFill>
                  <a:srgbClr val="FF0000"/>
                </a:solidFill>
              </a:rPr>
              <a:t>alue = 13</a:t>
            </a:r>
            <a:endParaRPr lang="en-US" sz="2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6836148" y="5132335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7552" y="4833403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  <p:cxnSp>
        <p:nvCxnSpPr>
          <p:cNvPr id="38" name="Curved Connector 37"/>
          <p:cNvCxnSpPr/>
          <p:nvPr/>
        </p:nvCxnSpPr>
        <p:spPr bwMode="auto">
          <a:xfrm rot="5400000">
            <a:off x="6783751" y="5502001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7845235" y="3950102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  <p:cxnSp>
        <p:nvCxnSpPr>
          <p:cNvPr id="40" name="Curved Connector 39"/>
          <p:cNvCxnSpPr/>
          <p:nvPr/>
        </p:nvCxnSpPr>
        <p:spPr bwMode="auto">
          <a:xfrm rot="10800000" flipH="1" flipV="1">
            <a:off x="1791481" y="5254374"/>
            <a:ext cx="1710971" cy="4351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0946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/>
      <p:bldP spid="8" grpId="1"/>
      <p:bldP spid="9" grpId="0"/>
      <p:bldP spid="9" grpId="1"/>
      <p:bldP spid="10" grpId="0" animBg="1"/>
      <p:bldP spid="11" grpId="0"/>
      <p:bldP spid="13" grpId="0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6" grpId="0"/>
      <p:bldP spid="27" grpId="0" animBg="1"/>
      <p:bldP spid="28" grpId="0"/>
      <p:bldP spid="30" grpId="0" animBg="1"/>
      <p:bldP spid="30" grpId="1" animBg="1"/>
      <p:bldP spid="31" grpId="0" animBg="1"/>
      <p:bldP spid="31" grpId="1" animBg="1"/>
      <p:bldP spid="32" grpId="0"/>
      <p:bldP spid="32" grpId="1"/>
      <p:bldP spid="35" grpId="0"/>
      <p:bldP spid="36" grpId="0" animBg="1"/>
      <p:bldP spid="37" grpId="0"/>
      <p:bldP spid="4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802" y="999848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 smtClean="0"/>
              <a:t>Queues Methods - 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peek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82416" y="1963941"/>
            <a:ext cx="5833653" cy="181588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peek( ) {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( !</a:t>
            </a:r>
            <a:r>
              <a:rPr lang="en-US" sz="2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){</a:t>
            </a:r>
          </a:p>
          <a:p>
            <a:r>
              <a:rPr lang="en-US" sz="2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US" sz="2800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en-US" sz="2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.data</a:t>
            </a:r>
            <a:r>
              <a:rPr lang="en-US" sz="2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8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378890" y="4896177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247164" y="4896177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2452" y="4975526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70506" y="4975526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7528527" y="4239008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5237" y="3965834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14" name="Curved Connector 13"/>
          <p:cNvCxnSpPr/>
          <p:nvPr/>
        </p:nvCxnSpPr>
        <p:spPr bwMode="auto">
          <a:xfrm rot="16200000" flipH="1">
            <a:off x="7496984" y="4588160"/>
            <a:ext cx="550618" cy="11693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3269369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113943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73808" y="57586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4921436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66011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0252" y="5767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594809" y="5715655"/>
            <a:ext cx="844572" cy="48700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439384" y="5715654"/>
            <a:ext cx="405851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0111" y="57851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</a:t>
            </a:r>
            <a:endParaRPr lang="en-US" dirty="0"/>
          </a:p>
        </p:txBody>
      </p:sp>
      <p:cxnSp>
        <p:nvCxnSpPr>
          <p:cNvPr id="24" name="Curved Connector 23"/>
          <p:cNvCxnSpPr>
            <a:endCxn id="18" idx="1"/>
          </p:cNvCxnSpPr>
          <p:nvPr/>
        </p:nvCxnSpPr>
        <p:spPr bwMode="auto">
          <a:xfrm>
            <a:off x="4292299" y="5958869"/>
            <a:ext cx="629136" cy="28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5" name="Curved Connector 24"/>
          <p:cNvCxnSpPr/>
          <p:nvPr/>
        </p:nvCxnSpPr>
        <p:spPr bwMode="auto">
          <a:xfrm flipV="1">
            <a:off x="5984189" y="5969120"/>
            <a:ext cx="630136" cy="1196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400601" y="5771360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570830" y="5147362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82234" y="4848430"/>
            <a:ext cx="4716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29" name="Curved Connector 28"/>
          <p:cNvCxnSpPr/>
          <p:nvPr/>
        </p:nvCxnSpPr>
        <p:spPr bwMode="auto">
          <a:xfrm rot="5400000">
            <a:off x="1518433" y="5517028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1342255" y="5717504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210529" y="5717504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55817" y="5796853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cxnSp>
        <p:nvCxnSpPr>
          <p:cNvPr id="33" name="Curved Connector 32"/>
          <p:cNvCxnSpPr>
            <a:endCxn id="15" idx="1"/>
          </p:cNvCxnSpPr>
          <p:nvPr/>
        </p:nvCxnSpPr>
        <p:spPr bwMode="auto">
          <a:xfrm flipV="1">
            <a:off x="2375785" y="5959156"/>
            <a:ext cx="893584" cy="22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100253" y="4287783"/>
            <a:ext cx="1939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</a:t>
            </a:r>
            <a:r>
              <a:rPr lang="en-US" sz="2800" b="1" dirty="0" smtClean="0">
                <a:solidFill>
                  <a:srgbClr val="FF0000"/>
                </a:solidFill>
              </a:rPr>
              <a:t>alue = 13</a:t>
            </a:r>
            <a:endParaRPr lang="en-US" sz="2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6836148" y="5132335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7552" y="4833403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  <p:cxnSp>
        <p:nvCxnSpPr>
          <p:cNvPr id="38" name="Curved Connector 37"/>
          <p:cNvCxnSpPr/>
          <p:nvPr/>
        </p:nvCxnSpPr>
        <p:spPr bwMode="auto">
          <a:xfrm rot="5400000">
            <a:off x="6783751" y="5502001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7845235" y="3950102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8562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6" grpId="0"/>
      <p:bldP spid="27" grpId="0" animBg="1"/>
      <p:bldP spid="28" grpId="0"/>
      <p:bldP spid="30" grpId="0" animBg="1"/>
      <p:bldP spid="31" grpId="0" animBg="1"/>
      <p:bldP spid="32" grpId="0"/>
      <p:bldP spid="35" grpId="0"/>
      <p:bldP spid="36" grpId="0" animBg="1"/>
      <p:bldP spid="37" grpId="0"/>
      <p:bldP spid="4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802" y="999848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 smtClean="0"/>
              <a:t>Queues Methods - 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clear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24854" y="2023572"/>
            <a:ext cx="5833653" cy="138499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clear( ) {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while 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(!</a:t>
            </a:r>
            <a:r>
              <a:rPr lang="en-US" sz="14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()){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 = </a:t>
            </a:r>
            <a:r>
              <a:rPr lang="en-US" sz="14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(value);</a:t>
            </a:r>
          </a:p>
          <a:p>
            <a:r>
              <a:rPr lang="en-US" sz="14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378890" y="4896177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247164" y="4896177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2452" y="4975526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70506" y="4975526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7528527" y="4239008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5237" y="3965834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12" name="Curved Connector 11"/>
          <p:cNvCxnSpPr/>
          <p:nvPr/>
        </p:nvCxnSpPr>
        <p:spPr bwMode="auto">
          <a:xfrm>
            <a:off x="7719488" y="4365590"/>
            <a:ext cx="861209" cy="1244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535225" y="4305380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cxnSp>
        <p:nvCxnSpPr>
          <p:cNvPr id="14" name="Curved Connector 13"/>
          <p:cNvCxnSpPr/>
          <p:nvPr/>
        </p:nvCxnSpPr>
        <p:spPr bwMode="auto">
          <a:xfrm rot="16200000" flipH="1">
            <a:off x="7496984" y="4588160"/>
            <a:ext cx="550618" cy="11693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3269369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113943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73808" y="57586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4921436" y="5715654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66011" y="5715654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0252" y="5767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594809" y="5715655"/>
            <a:ext cx="844572" cy="48700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439384" y="5715654"/>
            <a:ext cx="405851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0111" y="57851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</a:t>
            </a:r>
            <a:endParaRPr lang="en-US" dirty="0"/>
          </a:p>
        </p:txBody>
      </p:sp>
      <p:cxnSp>
        <p:nvCxnSpPr>
          <p:cNvPr id="24" name="Curved Connector 23"/>
          <p:cNvCxnSpPr>
            <a:endCxn id="18" idx="1"/>
          </p:cNvCxnSpPr>
          <p:nvPr/>
        </p:nvCxnSpPr>
        <p:spPr bwMode="auto">
          <a:xfrm>
            <a:off x="4292299" y="5958869"/>
            <a:ext cx="629136" cy="28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5" name="Curved Connector 24"/>
          <p:cNvCxnSpPr/>
          <p:nvPr/>
        </p:nvCxnSpPr>
        <p:spPr bwMode="auto">
          <a:xfrm flipV="1">
            <a:off x="5984189" y="5969120"/>
            <a:ext cx="630136" cy="1196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400601" y="5771360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570830" y="5147362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82234" y="4848430"/>
            <a:ext cx="4716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front</a:t>
            </a:r>
            <a:endParaRPr lang="en-US" sz="1100" dirty="0"/>
          </a:p>
        </p:txBody>
      </p:sp>
      <p:cxnSp>
        <p:nvCxnSpPr>
          <p:cNvPr id="29" name="Curved Connector 28"/>
          <p:cNvCxnSpPr/>
          <p:nvPr/>
        </p:nvCxnSpPr>
        <p:spPr bwMode="auto">
          <a:xfrm rot="5400000">
            <a:off x="1518433" y="5517028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1342255" y="5717504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210529" y="5717504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55817" y="5796853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cxnSp>
        <p:nvCxnSpPr>
          <p:cNvPr id="33" name="Curved Connector 32"/>
          <p:cNvCxnSpPr>
            <a:endCxn id="15" idx="1"/>
          </p:cNvCxnSpPr>
          <p:nvPr/>
        </p:nvCxnSpPr>
        <p:spPr bwMode="auto">
          <a:xfrm flipV="1">
            <a:off x="2375785" y="5959156"/>
            <a:ext cx="893584" cy="22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1276277" y="3500887"/>
            <a:ext cx="2419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Printing values</a:t>
            </a:r>
            <a:endParaRPr lang="en-US" sz="2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6836148" y="5132335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7552" y="4833403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  <p:cxnSp>
        <p:nvCxnSpPr>
          <p:cNvPr id="38" name="Curved Connector 37"/>
          <p:cNvCxnSpPr/>
          <p:nvPr/>
        </p:nvCxnSpPr>
        <p:spPr bwMode="auto">
          <a:xfrm rot="5400000">
            <a:off x="6783751" y="5502001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7845235" y="3950102"/>
            <a:ext cx="535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  <p:cxnSp>
        <p:nvCxnSpPr>
          <p:cNvPr id="40" name="Curved Connector 39"/>
          <p:cNvCxnSpPr/>
          <p:nvPr/>
        </p:nvCxnSpPr>
        <p:spPr bwMode="auto">
          <a:xfrm rot="10800000" flipH="1" flipV="1">
            <a:off x="1791481" y="5254374"/>
            <a:ext cx="1710971" cy="4351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7713826" y="2699273"/>
            <a:ext cx="585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13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57803" y="4024107"/>
            <a:ext cx="43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13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781888" y="5241034"/>
            <a:ext cx="3524208" cy="32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275125" y="5273944"/>
            <a:ext cx="0" cy="441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1756130" y="5251765"/>
            <a:ext cx="4515881" cy="15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188127" y="5228155"/>
            <a:ext cx="880484" cy="474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975132" y="4024107"/>
            <a:ext cx="43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50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92461" y="4024107"/>
            <a:ext cx="43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8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17109" y="4024107"/>
            <a:ext cx="43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29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56" name="Curved Connector 55"/>
          <p:cNvCxnSpPr>
            <a:stCxn id="27" idx="0"/>
          </p:cNvCxnSpPr>
          <p:nvPr/>
        </p:nvCxnSpPr>
        <p:spPr>
          <a:xfrm rot="5400000" flipH="1" flipV="1">
            <a:off x="1996552" y="4735104"/>
            <a:ext cx="171836" cy="65268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363835" y="4754101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603693" y="4638070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rear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858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/>
      <p:bldP spid="8" grpId="1"/>
      <p:bldP spid="9" grpId="0"/>
      <p:bldP spid="9" grpId="1"/>
      <p:bldP spid="10" grpId="0" animBg="1"/>
      <p:bldP spid="11" grpId="0"/>
      <p:bldP spid="13" grpId="0"/>
      <p:bldP spid="15" grpId="0" animBg="1"/>
      <p:bldP spid="15" grpId="1" animBg="1"/>
      <p:bldP spid="16" grpId="0" animBg="1"/>
      <p:bldP spid="16" grpId="1" animBg="1"/>
      <p:bldP spid="17" grpId="0"/>
      <p:bldP spid="17" grpId="1"/>
      <p:bldP spid="18" grpId="0" animBg="1"/>
      <p:bldP spid="18" grpId="1" animBg="1"/>
      <p:bldP spid="19" grpId="0" animBg="1"/>
      <p:bldP spid="19" grpId="1" animBg="1"/>
      <p:bldP spid="20" grpId="0"/>
      <p:bldP spid="20" grpId="1"/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7" grpId="0" animBg="1"/>
      <p:bldP spid="28" grpId="0"/>
      <p:bldP spid="30" grpId="0" animBg="1"/>
      <p:bldP spid="30" grpId="1" animBg="1"/>
      <p:bldP spid="31" grpId="0" animBg="1"/>
      <p:bldP spid="31" grpId="1" animBg="1"/>
      <p:bldP spid="32" grpId="0"/>
      <p:bldP spid="32" grpId="1"/>
      <p:bldP spid="35" grpId="0"/>
      <p:bldP spid="36" grpId="0" animBg="1"/>
      <p:bldP spid="36" grpId="1" animBg="1"/>
      <p:bldP spid="37" grpId="0"/>
      <p:bldP spid="37" grpId="1"/>
      <p:bldP spid="43" grpId="0"/>
      <p:bldP spid="39" grpId="0"/>
      <p:bldP spid="3" grpId="0"/>
      <p:bldP spid="52" grpId="0"/>
      <p:bldP spid="53" grpId="0"/>
      <p:bldP spid="54" grpId="0"/>
      <p:bldP spid="57" grpId="0"/>
      <p:bldP spid="5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0593" y="2305319"/>
            <a:ext cx="7300073" cy="3706014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rgbClr val="006600"/>
                </a:solidFill>
              </a:rPr>
              <a:t>Review Questions</a:t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Queues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9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general, a queue Abstract Data Type allows</a:t>
            </a:r>
            <a:r>
              <a:rPr lang="en-US" dirty="0" smtClean="0"/>
              <a:t>: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Insertions </a:t>
            </a:r>
            <a:r>
              <a:rPr lang="en-US" dirty="0"/>
              <a:t>and removals anywhere</a:t>
            </a:r>
            <a:r>
              <a:rPr lang="en-US" dirty="0" smtClean="0"/>
              <a:t>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Insertions and removals only at one end</a:t>
            </a:r>
            <a:r>
              <a:rPr lang="en-US" dirty="0" smtClean="0"/>
              <a:t>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Insertions at the back and removals from the front</a:t>
            </a:r>
            <a:r>
              <a:rPr lang="en-US" dirty="0" smtClean="0"/>
              <a:t>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None of the above.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4005330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0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Suppose a queue of size </a:t>
            </a:r>
            <a:r>
              <a:rPr lang="en-US" b="1" dirty="0">
                <a:solidFill>
                  <a:srgbClr val="0000FF"/>
                </a:solidFill>
              </a:rPr>
              <a:t>40</a:t>
            </a:r>
            <a:r>
              <a:rPr lang="en-US" b="1" dirty="0"/>
              <a:t> </a:t>
            </a:r>
            <a:r>
              <a:rPr lang="en-US" dirty="0"/>
              <a:t>is implemented using a circular array. How many </a:t>
            </a:r>
            <a:r>
              <a:rPr lang="en-US" dirty="0" smtClean="0"/>
              <a:t>items are </a:t>
            </a:r>
            <a:r>
              <a:rPr lang="en-US" dirty="0"/>
              <a:t>in the queue of the </a:t>
            </a:r>
            <a:r>
              <a:rPr lang="en-US" b="1" dirty="0">
                <a:solidFill>
                  <a:srgbClr val="0000FF"/>
                </a:solidFill>
              </a:rPr>
              <a:t>front</a:t>
            </a:r>
            <a:r>
              <a:rPr lang="en-US" b="1" dirty="0"/>
              <a:t> </a:t>
            </a:r>
            <a:r>
              <a:rPr lang="en-US" dirty="0"/>
              <a:t>is index </a:t>
            </a:r>
            <a:r>
              <a:rPr lang="en-US" b="1" dirty="0">
                <a:solidFill>
                  <a:srgbClr val="0000FF"/>
                </a:solidFill>
              </a:rPr>
              <a:t>38</a:t>
            </a:r>
            <a:r>
              <a:rPr lang="en-US" b="1" dirty="0"/>
              <a:t> </a:t>
            </a:r>
            <a:r>
              <a:rPr lang="en-US" dirty="0"/>
              <a:t>and the </a:t>
            </a:r>
            <a:r>
              <a:rPr lang="en-US" b="1" dirty="0"/>
              <a:t>rear </a:t>
            </a:r>
            <a:r>
              <a:rPr lang="en-US" dirty="0"/>
              <a:t>is index </a:t>
            </a:r>
            <a:r>
              <a:rPr lang="en-US" b="1" dirty="0">
                <a:solidFill>
                  <a:srgbClr val="0000FF"/>
                </a:solidFill>
              </a:rPr>
              <a:t>9</a:t>
            </a:r>
            <a:r>
              <a:rPr lang="en-US" dirty="0" smtClean="0"/>
              <a:t>? </a:t>
            </a:r>
            <a:r>
              <a:rPr lang="en-US" sz="1400" i="1" dirty="0" smtClean="0">
                <a:solidFill>
                  <a:srgbClr val="006600"/>
                </a:solidFill>
              </a:rPr>
              <a:t>(front &amp; rear both were initialized with “0”)</a:t>
            </a:r>
            <a:endParaRPr lang="en-US" sz="1400" i="1" dirty="0">
              <a:solidFill>
                <a:srgbClr val="006600"/>
              </a:solidFill>
            </a:endParaRPr>
          </a:p>
          <a:p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10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11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12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4665732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0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Suppose a queue of size </a:t>
            </a:r>
            <a:r>
              <a:rPr lang="en-US" dirty="0">
                <a:solidFill>
                  <a:srgbClr val="0000FF"/>
                </a:solidFill>
              </a:rPr>
              <a:t>30</a:t>
            </a:r>
            <a:r>
              <a:rPr lang="en-US" dirty="0"/>
              <a:t> is implemented using a circular array. How many items are in the queue of the front is index </a:t>
            </a:r>
            <a:r>
              <a:rPr lang="en-US" dirty="0">
                <a:solidFill>
                  <a:srgbClr val="0000FF"/>
                </a:solidFill>
              </a:rPr>
              <a:t>27</a:t>
            </a:r>
            <a:r>
              <a:rPr lang="en-US" dirty="0"/>
              <a:t> and the rear is index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 smtClean="0"/>
              <a:t>?</a:t>
            </a:r>
            <a:r>
              <a:rPr lang="en-US" i="1" dirty="0">
                <a:solidFill>
                  <a:srgbClr val="006600"/>
                </a:solidFill>
              </a:rPr>
              <a:t> </a:t>
            </a:r>
            <a:r>
              <a:rPr lang="en-US" sz="1500" i="1" dirty="0">
                <a:solidFill>
                  <a:srgbClr val="006600"/>
                </a:solidFill>
              </a:rPr>
              <a:t>(front &amp; rear both were initialized with “0”)</a:t>
            </a:r>
          </a:p>
          <a:p>
            <a:pPr algn="just"/>
            <a:endParaRPr lang="en-US" dirty="0"/>
          </a:p>
          <a:p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9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10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11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4293201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7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Suppose a queue of size </a:t>
            </a:r>
            <a:r>
              <a:rPr lang="en-US" dirty="0">
                <a:solidFill>
                  <a:srgbClr val="0000FF"/>
                </a:solidFill>
              </a:rPr>
              <a:t>50</a:t>
            </a:r>
            <a:r>
              <a:rPr lang="en-US" dirty="0"/>
              <a:t> is implemented using a circular array. How many items are in the queue if the front is at index </a:t>
            </a:r>
            <a:r>
              <a:rPr lang="en-US" dirty="0">
                <a:solidFill>
                  <a:srgbClr val="0000FF"/>
                </a:solidFill>
              </a:rPr>
              <a:t>45</a:t>
            </a:r>
            <a:r>
              <a:rPr lang="en-US" dirty="0"/>
              <a:t> and the rear is at index </a:t>
            </a:r>
            <a:r>
              <a:rPr lang="en-US" dirty="0">
                <a:solidFill>
                  <a:srgbClr val="0000FF"/>
                </a:solidFill>
              </a:rPr>
              <a:t>4</a:t>
            </a:r>
            <a:r>
              <a:rPr lang="en-US" dirty="0" smtClean="0"/>
              <a:t>? </a:t>
            </a:r>
            <a:r>
              <a:rPr lang="en-US" sz="1500" i="1" dirty="0">
                <a:solidFill>
                  <a:srgbClr val="006600"/>
                </a:solidFill>
              </a:rPr>
              <a:t>(front &amp; rear both were initialized with “0”)</a:t>
            </a:r>
          </a:p>
          <a:p>
            <a:pPr algn="just"/>
            <a:endParaRPr lang="en-US" dirty="0"/>
          </a:p>
          <a:p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9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10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11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4293204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Which of the following is the most appropriate way to implement a queue using a singly-linked list?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err="1" smtClean="0"/>
              <a:t>Enqueue</a:t>
            </a:r>
            <a:r>
              <a:rPr lang="en-US" dirty="0" smtClean="0"/>
              <a:t> </a:t>
            </a:r>
            <a:r>
              <a:rPr lang="en-US" dirty="0"/>
              <a:t>at the head, </a:t>
            </a:r>
            <a:r>
              <a:rPr lang="en-US" dirty="0" err="1"/>
              <a:t>dequeue</a:t>
            </a:r>
            <a:r>
              <a:rPr lang="en-US" dirty="0"/>
              <a:t> at the tail.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 err="1"/>
              <a:t>Enqueue</a:t>
            </a:r>
            <a:r>
              <a:rPr lang="en-US" dirty="0"/>
              <a:t> at the tail, </a:t>
            </a:r>
            <a:r>
              <a:rPr lang="en-US" dirty="0" err="1"/>
              <a:t>dequeue</a:t>
            </a:r>
            <a:r>
              <a:rPr lang="en-US" dirty="0"/>
              <a:t> at the head.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Both </a:t>
            </a:r>
            <a:r>
              <a:rPr lang="en-US" dirty="0" err="1"/>
              <a:t>enqueue</a:t>
            </a:r>
            <a:r>
              <a:rPr lang="en-US" dirty="0"/>
              <a:t> and </a:t>
            </a:r>
            <a:r>
              <a:rPr lang="en-US" dirty="0" err="1"/>
              <a:t>dequeue</a:t>
            </a:r>
            <a:r>
              <a:rPr lang="en-US" dirty="0"/>
              <a:t> at the head.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Both </a:t>
            </a:r>
            <a:r>
              <a:rPr lang="en-US" dirty="0" err="1"/>
              <a:t>enqueue</a:t>
            </a:r>
            <a:r>
              <a:rPr lang="en-US" dirty="0"/>
              <a:t> and </a:t>
            </a:r>
            <a:r>
              <a:rPr lang="en-US" dirty="0" err="1"/>
              <a:t>dequeue</a:t>
            </a:r>
            <a:r>
              <a:rPr lang="en-US" dirty="0"/>
              <a:t> at the tail.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19975" y="3988403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6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Queues</a:t>
            </a:r>
            <a:br>
              <a:rPr lang="en-US" sz="6600" b="1" dirty="0" smtClean="0">
                <a:solidFill>
                  <a:srgbClr val="006600"/>
                </a:solidFill>
              </a:rPr>
            </a:br>
            <a:r>
              <a:rPr lang="en-US" sz="6600" b="1" dirty="0" smtClean="0">
                <a:solidFill>
                  <a:srgbClr val="006600"/>
                </a:solidFill>
              </a:rPr>
              <a:t>Implementation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29864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/>
              <a:t>Which of the following is the property of “queue”?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Last in, Last Out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First in, First Out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Accessed by both ends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May be implemented using </a:t>
            </a:r>
            <a:r>
              <a:rPr lang="en-US" dirty="0" smtClean="0"/>
              <a:t>Arrays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All of above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19975" y="4885870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4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/>
              <a:t>Which of the following is not an “operation” of the queue?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 err="1"/>
              <a:t>Enqueue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 err="1"/>
              <a:t>Dequeue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Peek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err="1"/>
              <a:t>isFull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Clear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None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5343064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/>
              <a:t>Which of the following is kept movable while implementing queue using “brute force” method?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Front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Rear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Both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None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3988401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6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/>
              <a:t>Which of the following is kept movable while implementing queue using “circular array”?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Front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Rear</a:t>
            </a:r>
            <a:endParaRPr lang="en-US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Both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None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4445597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6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/>
              <a:t>How much time it will take to apply </a:t>
            </a:r>
            <a:r>
              <a:rPr lang="en-US" sz="2400" b="1" dirty="0">
                <a:solidFill>
                  <a:srgbClr val="0000FF"/>
                </a:solidFill>
              </a:rPr>
              <a:t>“clear( )”</a:t>
            </a:r>
            <a:r>
              <a:rPr lang="en-US" b="1" dirty="0"/>
              <a:t> operation on queue?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O(1)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O(n)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O(log n)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It is not an operation of queue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03042" y="3548131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5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 circular queue is implemented using an array of size 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. The array index starts with 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front is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, and rear is </a:t>
            </a:r>
            <a:r>
              <a:rPr lang="en-US" dirty="0">
                <a:solidFill>
                  <a:srgbClr val="0000FF"/>
                </a:solidFill>
              </a:rPr>
              <a:t>9</a:t>
            </a:r>
            <a:r>
              <a:rPr lang="en-US" dirty="0"/>
              <a:t>. The insertion of next element takes place at the array index.</a:t>
            </a:r>
            <a:endParaRPr lang="en-US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0</a:t>
            </a:r>
            <a:endParaRPr lang="en-US" sz="2400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7</a:t>
            </a:r>
            <a:endParaRPr lang="en-US" sz="2400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9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786825" y="3980006"/>
            <a:ext cx="425003" cy="4507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4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4"/>
            <a:ext cx="7675809" cy="41356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>
                <a:solidFill>
                  <a:srgbClr val="0000FF"/>
                </a:solidFill>
              </a:rPr>
              <a:t>(12 points) </a:t>
            </a:r>
            <a:r>
              <a:rPr lang="en-US" b="1" dirty="0"/>
              <a:t>Queues and Stacks. </a:t>
            </a:r>
            <a:r>
              <a:rPr lang="en-US" dirty="0"/>
              <a:t>Let </a:t>
            </a:r>
            <a:r>
              <a:rPr lang="en-US" b="1" dirty="0"/>
              <a:t>Q </a:t>
            </a:r>
            <a:r>
              <a:rPr lang="en-US" dirty="0"/>
              <a:t>be a queue and S be a stack. The methods </a:t>
            </a:r>
            <a:r>
              <a:rPr lang="en-US" dirty="0" err="1"/>
              <a:t>dequeue</a:t>
            </a:r>
            <a:r>
              <a:rPr lang="en-US" dirty="0"/>
              <a:t> and pop obey the convention that they return whatever they remove. Assume that Q and S are initially empty and that </a:t>
            </a:r>
            <a:r>
              <a:rPr lang="en-US" dirty="0" err="1"/>
              <a:t>i</a:t>
            </a:r>
            <a:r>
              <a:rPr lang="en-US" dirty="0"/>
              <a:t> has been declared as an int. </a:t>
            </a:r>
            <a:r>
              <a:rPr lang="en-US" u="sng" dirty="0"/>
              <a:t>What would be printed</a:t>
            </a:r>
            <a:r>
              <a:rPr lang="en-US" dirty="0"/>
              <a:t> by the following code fragment (</a:t>
            </a:r>
            <a:r>
              <a:rPr lang="en-US" b="1" dirty="0"/>
              <a:t>put answer in the box</a:t>
            </a:r>
            <a:r>
              <a:rPr lang="en-US" dirty="0" smtClean="0"/>
              <a:t>)?</a:t>
            </a:r>
          </a:p>
          <a:p>
            <a:pPr algn="just"/>
            <a:r>
              <a:rPr lang="en-US" dirty="0"/>
              <a:t>Also, tell us the final contents of the queue and stack after execution of the code fragment.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066" y="2122044"/>
            <a:ext cx="1076325" cy="276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825" y="4788827"/>
            <a:ext cx="2190750" cy="2762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925" y="5615562"/>
            <a:ext cx="2114550" cy="276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3066" y="2626340"/>
            <a:ext cx="352425" cy="247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1127" y="2626340"/>
            <a:ext cx="342900" cy="2476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9663" y="2631102"/>
            <a:ext cx="333375" cy="2381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0917" y="2631191"/>
            <a:ext cx="333375" cy="2381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9928" y="2626340"/>
            <a:ext cx="342900" cy="2476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8464" y="2626340"/>
            <a:ext cx="342900" cy="2476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51036" y="2635864"/>
            <a:ext cx="323850" cy="228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8354" y="2635864"/>
            <a:ext cx="323850" cy="228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02475" y="5222921"/>
            <a:ext cx="342900" cy="2476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51036" y="5239854"/>
            <a:ext cx="342900" cy="238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41817" y="6065687"/>
            <a:ext cx="352425" cy="2667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50512" y="5787814"/>
            <a:ext cx="333375" cy="238125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349375" y="6360182"/>
          <a:ext cx="6096000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48393" y="6408294"/>
            <a:ext cx="352425" cy="266700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8369793" y="3687034"/>
          <a:ext cx="740850" cy="2966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40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42372" y="6344773"/>
            <a:ext cx="352425" cy="2667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9549" y="6427344"/>
            <a:ext cx="352425" cy="247650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 flipH="1">
            <a:off x="1536612" y="6370531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42372" y="5960214"/>
            <a:ext cx="352425" cy="2667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0705" y="6429457"/>
            <a:ext cx="333375" cy="23812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379277" y="1352282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 =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86168" y="1375748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152656" y="6394141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629825" y="5919424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61960" y="6420883"/>
            <a:ext cx="352425" cy="2667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1896" y="5604230"/>
            <a:ext cx="333375" cy="23812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324741" y="1375748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714589" y="6394140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8629825" y="5566928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2566" y="6433261"/>
            <a:ext cx="323850" cy="2286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60196" y="5219671"/>
            <a:ext cx="352425" cy="2667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6779003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319182" y="6405288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8629825" y="5191899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32014" y="6430408"/>
            <a:ext cx="342900" cy="24765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8771" y="4873212"/>
            <a:ext cx="323850" cy="2286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7162899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3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3951457" y="6389849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8647649" y="4816870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47133" y="4485796"/>
            <a:ext cx="342900" cy="24765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7563268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6412" y="6434133"/>
            <a:ext cx="342900" cy="23812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65162" y="2054312"/>
            <a:ext cx="2447925" cy="13049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21179" y="3449175"/>
            <a:ext cx="4657725" cy="132397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20774" y="4879242"/>
            <a:ext cx="114300" cy="2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4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9" grpId="0"/>
      <p:bldP spid="44" grpId="0"/>
      <p:bldP spid="50" grpId="0"/>
      <p:bldP spid="5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4"/>
            <a:ext cx="7675809" cy="41356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>
                <a:solidFill>
                  <a:srgbClr val="0000FF"/>
                </a:solidFill>
              </a:rPr>
              <a:t>(12 points) </a:t>
            </a:r>
            <a:r>
              <a:rPr lang="en-US" b="1" dirty="0"/>
              <a:t>Queues and Stacks. </a:t>
            </a:r>
            <a:r>
              <a:rPr lang="en-US" dirty="0"/>
              <a:t>Let </a:t>
            </a:r>
            <a:r>
              <a:rPr lang="en-US" b="1" dirty="0"/>
              <a:t>Q </a:t>
            </a:r>
            <a:r>
              <a:rPr lang="en-US" dirty="0"/>
              <a:t>be a queue and S be a stack. The methods </a:t>
            </a:r>
            <a:r>
              <a:rPr lang="en-US" dirty="0" err="1"/>
              <a:t>dequeue</a:t>
            </a:r>
            <a:r>
              <a:rPr lang="en-US" dirty="0"/>
              <a:t> and pop obey the convention that they return whatever they remove. Assume that Q and S are initially empty and that </a:t>
            </a:r>
            <a:r>
              <a:rPr lang="en-US" dirty="0" err="1"/>
              <a:t>i</a:t>
            </a:r>
            <a:r>
              <a:rPr lang="en-US" dirty="0"/>
              <a:t> has been declared as an int. </a:t>
            </a:r>
            <a:r>
              <a:rPr lang="en-US" u="sng" dirty="0"/>
              <a:t>What would be printed</a:t>
            </a:r>
            <a:r>
              <a:rPr lang="en-US" dirty="0"/>
              <a:t> by the following code fragment (</a:t>
            </a:r>
            <a:r>
              <a:rPr lang="en-US" b="1" dirty="0"/>
              <a:t>put answer in the box</a:t>
            </a:r>
            <a:r>
              <a:rPr lang="en-US" dirty="0" smtClean="0"/>
              <a:t>)?</a:t>
            </a:r>
          </a:p>
          <a:p>
            <a:pPr algn="just"/>
            <a:r>
              <a:rPr lang="en-US" dirty="0"/>
              <a:t>Also, tell us the final contents of the queue and stack after execution of the code fragment.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2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066" y="2122044"/>
            <a:ext cx="1076325" cy="276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0975" y="2973255"/>
            <a:ext cx="2190750" cy="2762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529" y="3608457"/>
            <a:ext cx="2114550" cy="276225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1349375" y="6360182"/>
          <a:ext cx="6096000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8369793" y="3687034"/>
          <a:ext cx="740850" cy="2966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40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379277" y="1352282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 =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47531" y="1375748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24741" y="1375748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20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45763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30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368063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40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162" y="2054312"/>
            <a:ext cx="2447925" cy="1857375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7774" y="4027818"/>
            <a:ext cx="4676775" cy="15621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1651" y="2509596"/>
            <a:ext cx="361950" cy="24765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4549" y="2518814"/>
            <a:ext cx="352425" cy="2286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3079" y="2509596"/>
            <a:ext cx="361950" cy="24765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2652" y="2516911"/>
            <a:ext cx="352425" cy="2286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38450" y="2516911"/>
            <a:ext cx="333375" cy="2286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55002" y="2516911"/>
            <a:ext cx="314325" cy="2286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9165" y="6424006"/>
            <a:ext cx="361950" cy="24765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8302" y="6429720"/>
            <a:ext cx="352425" cy="228600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3460" y="6443056"/>
            <a:ext cx="352425" cy="228600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73072" y="6443056"/>
            <a:ext cx="314325" cy="22860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44584" y="6429720"/>
            <a:ext cx="361950" cy="228600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42809" y="6424006"/>
            <a:ext cx="514350" cy="22860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68881" y="6353897"/>
            <a:ext cx="342900" cy="2286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68881" y="5995825"/>
            <a:ext cx="352425" cy="2286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9870" y="5619526"/>
            <a:ext cx="361950" cy="24765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9831" y="5242404"/>
            <a:ext cx="361950" cy="24765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9831" y="4867201"/>
            <a:ext cx="361950" cy="24765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49831" y="4476498"/>
            <a:ext cx="352425" cy="228600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478393" y="4125422"/>
            <a:ext cx="495300" cy="238125"/>
          </a:xfrm>
          <a:prstGeom prst="rect">
            <a:avLst/>
          </a:prstGeom>
        </p:spPr>
      </p:pic>
      <p:cxnSp>
        <p:nvCxnSpPr>
          <p:cNvPr id="79" name="Straight Connector 78"/>
          <p:cNvCxnSpPr/>
          <p:nvPr/>
        </p:nvCxnSpPr>
        <p:spPr>
          <a:xfrm flipH="1">
            <a:off x="1510925" y="6373195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8637284" y="5193101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101105" y="6382720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8651572" y="4818049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2711562" y="6360910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8637284" y="4441797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3329076" y="6373194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6" name="Picture 8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88562" y="3314668"/>
            <a:ext cx="361950" cy="228600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24934" y="3314668"/>
            <a:ext cx="514350" cy="228600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96613" y="4997484"/>
            <a:ext cx="342900" cy="22860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4622" y="4706335"/>
            <a:ext cx="352425" cy="22860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3675" y="4401947"/>
            <a:ext cx="361950" cy="24765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16123" y="4101734"/>
            <a:ext cx="495300" cy="2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7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9" grpId="0"/>
      <p:bldP spid="44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492097" cy="4020428"/>
          </a:xfrm>
        </p:spPr>
        <p:txBody>
          <a:bodyPr>
            <a:normAutofit/>
          </a:bodyPr>
          <a:lstStyle/>
          <a:p>
            <a:r>
              <a:rPr lang="en-US" dirty="0" smtClean="0"/>
              <a:t>Array</a:t>
            </a:r>
          </a:p>
          <a:p>
            <a:pPr lvl="1"/>
            <a:r>
              <a:rPr lang="en-US" dirty="0" smtClean="0"/>
              <a:t>Insertion</a:t>
            </a:r>
          </a:p>
          <a:p>
            <a:pPr lvl="2"/>
            <a:r>
              <a:rPr lang="en-US" sz="2000" dirty="0" smtClean="0"/>
              <a:t>first, last, </a:t>
            </a:r>
            <a:r>
              <a:rPr lang="en-US" sz="2000" dirty="0"/>
              <a:t>Anywhere</a:t>
            </a:r>
            <a:endParaRPr lang="en-US" sz="2000" dirty="0" smtClean="0"/>
          </a:p>
          <a:p>
            <a:pPr lvl="1"/>
            <a:r>
              <a:rPr lang="en-US" dirty="0" smtClean="0"/>
              <a:t>Deletion</a:t>
            </a:r>
          </a:p>
          <a:p>
            <a:pPr lvl="2"/>
            <a:r>
              <a:rPr lang="en-US" sz="2000" dirty="0"/>
              <a:t>first, last, </a:t>
            </a:r>
            <a:r>
              <a:rPr lang="en-US" sz="2000" dirty="0" smtClean="0"/>
              <a:t>Anywhere</a:t>
            </a:r>
          </a:p>
          <a:p>
            <a:pPr lvl="1"/>
            <a:r>
              <a:rPr lang="en-US" dirty="0" smtClean="0"/>
              <a:t>Traversal</a:t>
            </a:r>
          </a:p>
          <a:p>
            <a:pPr lvl="1"/>
            <a:r>
              <a:rPr lang="en-US" dirty="0" smtClean="0"/>
              <a:t>Searching</a:t>
            </a:r>
          </a:p>
          <a:p>
            <a:pPr lvl="1"/>
            <a:r>
              <a:rPr lang="en-US" dirty="0" smtClean="0"/>
              <a:t>Sorting</a:t>
            </a:r>
          </a:p>
          <a:p>
            <a:pPr lvl="1"/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57259" y="2156535"/>
            <a:ext cx="4183711" cy="40204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Array as Queue</a:t>
            </a: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enqueue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Only at rear</a:t>
            </a: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dequeue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Only from front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peek </a:t>
            </a:r>
            <a:endParaRPr lang="en-US" dirty="0">
              <a:solidFill>
                <a:srgbClr val="006600"/>
              </a:solidFill>
            </a:endParaRPr>
          </a:p>
          <a:p>
            <a:pPr lvl="2"/>
            <a:r>
              <a:rPr lang="en-US" sz="2200" dirty="0">
                <a:solidFill>
                  <a:srgbClr val="006600"/>
                </a:solidFill>
              </a:rPr>
              <a:t>Return the value at </a:t>
            </a:r>
            <a:r>
              <a:rPr lang="en-US" sz="2200" dirty="0" smtClean="0">
                <a:solidFill>
                  <a:srgbClr val="006600"/>
                </a:solidFill>
              </a:rPr>
              <a:t>front</a:t>
            </a:r>
            <a:endParaRPr lang="en-US" sz="2200" dirty="0">
              <a:solidFill>
                <a:srgbClr val="006600"/>
              </a:solidFill>
            </a:endParaRP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isEmpty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count == 0</a:t>
            </a:r>
          </a:p>
          <a:p>
            <a:pPr lvl="1"/>
            <a:r>
              <a:rPr lang="en-US" dirty="0" err="1" smtClean="0">
                <a:solidFill>
                  <a:srgbClr val="006600"/>
                </a:solidFill>
              </a:rPr>
              <a:t>isFull</a:t>
            </a:r>
            <a:endParaRPr lang="en-US" dirty="0" smtClean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count == </a:t>
            </a:r>
            <a:r>
              <a:rPr lang="en-US" dirty="0" err="1" smtClean="0">
                <a:solidFill>
                  <a:srgbClr val="006600"/>
                </a:solidFill>
              </a:rPr>
              <a:t>maxSize</a:t>
            </a:r>
            <a:endParaRPr lang="en-US" dirty="0" smtClean="0">
              <a:solidFill>
                <a:srgbClr val="006600"/>
              </a:solidFill>
            </a:endParaRP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clear</a:t>
            </a:r>
          </a:p>
          <a:p>
            <a:pPr lvl="2"/>
            <a:r>
              <a:rPr lang="en-US" sz="2200" dirty="0" smtClean="0">
                <a:solidFill>
                  <a:srgbClr val="006600"/>
                </a:solidFill>
              </a:rPr>
              <a:t>Remove all values of queues</a:t>
            </a:r>
          </a:p>
        </p:txBody>
      </p:sp>
    </p:spTree>
    <p:extLst>
      <p:ext uri="{BB962C8B-B14F-4D97-AF65-F5344CB8AC3E}">
        <p14:creationId xmlns:p14="http://schemas.microsoft.com/office/powerpoint/2010/main" val="143275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4"/>
            <a:ext cx="7675809" cy="41356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(10 points) </a:t>
            </a:r>
            <a:r>
              <a:rPr lang="en-US" b="1" dirty="0"/>
              <a:t>Queues &amp; Stacks.</a:t>
            </a:r>
            <a:r>
              <a:rPr lang="en-US" dirty="0"/>
              <a:t>    Let </a:t>
            </a:r>
            <a:r>
              <a:rPr lang="en-US" b="1" dirty="0"/>
              <a:t>Q</a:t>
            </a:r>
            <a:r>
              <a:rPr lang="en-US" dirty="0"/>
              <a:t> be a queue and S be a stack. The methods </a:t>
            </a:r>
            <a:r>
              <a:rPr lang="en-US" dirty="0" err="1"/>
              <a:t>dequeue</a:t>
            </a:r>
            <a:r>
              <a:rPr lang="en-US" dirty="0"/>
              <a:t> and pop obey the convention that they return whatever they remove.  Assume that Q and S are initially empty and that counter has been declared as an int.  </a:t>
            </a:r>
            <a:r>
              <a:rPr lang="en-US" u="sng" dirty="0"/>
              <a:t>What would be printed</a:t>
            </a:r>
            <a:r>
              <a:rPr lang="en-US" dirty="0"/>
              <a:t> by the following code fragment (</a:t>
            </a:r>
            <a:r>
              <a:rPr lang="en-US" b="1" u="sng" dirty="0"/>
              <a:t>put answer in the box</a:t>
            </a:r>
            <a:r>
              <a:rPr lang="en-US" dirty="0"/>
              <a:t>)?</a:t>
            </a:r>
            <a:endParaRPr lang="en-US" dirty="0" smtClean="0"/>
          </a:p>
          <a:p>
            <a:pPr algn="just"/>
            <a:r>
              <a:rPr lang="en-US" dirty="0"/>
              <a:t>Also, tell us the final contents of the queue and stack after execution of the code fragment.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1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066" y="2122044"/>
            <a:ext cx="1076325" cy="276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0975" y="2973255"/>
            <a:ext cx="2190750" cy="2762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529" y="3608457"/>
            <a:ext cx="2114550" cy="276225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349375" y="6360182"/>
          <a:ext cx="6096000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8369793" y="3687034"/>
          <a:ext cx="740850" cy="2966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40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238273" y="1464900"/>
            <a:ext cx="1093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counter =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30863" y="1375748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08073" y="1375748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29095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51395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3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165" y="2061415"/>
            <a:ext cx="3448050" cy="2124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9165" y="4262180"/>
            <a:ext cx="5047343" cy="1839112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8102358" y="1387956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517444" y="1378835"/>
            <a:ext cx="60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371602" y="6371824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493621" y="6275232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89786" y="6371824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60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1521527" y="6393358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493621" y="5905900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569333" y="6371907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2139286" y="6391379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484775" y="2393175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60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H="1">
            <a:off x="8618348" y="5925455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5853404" y="2397258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193957" y="6371824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493621" y="5556123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 flipH="1">
            <a:off x="2720657" y="6371824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6208250" y="2401341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H="1">
            <a:off x="8643121" y="5550511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547884" y="2398212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30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811709" y="6371824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493621" y="5156011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 flipH="1">
            <a:off x="3360945" y="6365698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76974" y="2401341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8643121" y="5175566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212802" y="2393175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426455" y="6371824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468848" y="4825789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41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952836" y="6365698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515234" y="2393175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41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8642300" y="4811770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799393" y="2375808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54959" y="6371907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492800" y="4423120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4582834" y="6377804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083552" y="2372922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413611" y="2374701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42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8647320" y="4448878"/>
            <a:ext cx="177518" cy="33022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676528" y="6371907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494144" y="4073710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12802" y="3267396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43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51395" y="3267396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44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57326" y="4185490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257326" y="3843736"/>
            <a:ext cx="47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43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2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9" grpId="0"/>
      <p:bldP spid="44" grpId="0"/>
      <p:bldP spid="50" grpId="0"/>
      <p:bldP spid="51" grpId="0"/>
      <p:bldP spid="52" grpId="0"/>
      <p:bldP spid="53" grpId="0"/>
      <p:bldP spid="54" grpId="0"/>
      <p:bldP spid="55" grpId="0"/>
      <p:bldP spid="57" grpId="0"/>
      <p:bldP spid="92" grpId="0"/>
      <p:bldP spid="94" grpId="0"/>
      <p:bldP spid="96" grpId="0"/>
      <p:bldP spid="97" grpId="0"/>
      <p:bldP spid="99" grpId="0"/>
      <p:bldP spid="101" grpId="0"/>
      <p:bldP spid="103" grpId="0"/>
      <p:bldP spid="104" grpId="0"/>
      <p:bldP spid="105" grpId="0"/>
      <p:bldP spid="107" grpId="0"/>
      <p:bldP spid="109" grpId="0"/>
      <p:bldP spid="110" grpId="0"/>
      <p:bldP spid="111" grpId="0"/>
      <p:bldP spid="46" grpId="0"/>
      <p:bldP spid="48" grpId="0"/>
      <p:bldP spid="49" grpId="0"/>
      <p:bldP spid="61" grpId="0"/>
      <p:bldP spid="63" grpId="0"/>
      <p:bldP spid="64" grpId="0"/>
      <p:bldP spid="66" grpId="0"/>
      <p:bldP spid="68" grpId="0"/>
      <p:bldP spid="69" grpId="0"/>
      <p:bldP spid="70" grpId="0"/>
      <p:bldP spid="71" grpId="0"/>
      <p:bldP spid="7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(12 points) </a:t>
            </a:r>
            <a:r>
              <a:rPr lang="en-US" b="1" dirty="0"/>
              <a:t>Queue/Stack Code. </a:t>
            </a:r>
            <a:r>
              <a:rPr lang="en-US" dirty="0"/>
              <a:t>Assume that you have an existing </a:t>
            </a:r>
            <a:r>
              <a:rPr lang="en-US" b="1" u="heavy" dirty="0"/>
              <a:t>queue</a:t>
            </a:r>
            <a:r>
              <a:rPr lang="en-US" b="1" dirty="0"/>
              <a:t> </a:t>
            </a:r>
            <a:r>
              <a:rPr lang="en-US" dirty="0"/>
              <a:t>of </a:t>
            </a:r>
            <a:r>
              <a:rPr lang="en-US" dirty="0" err="1"/>
              <a:t>int</a:t>
            </a:r>
            <a:r>
              <a:rPr lang="en-US" dirty="0"/>
              <a:t> values, </a:t>
            </a:r>
            <a:r>
              <a:rPr lang="en-US" b="1" i="1" dirty="0"/>
              <a:t>Q</a:t>
            </a:r>
            <a:r>
              <a:rPr lang="en-US" dirty="0"/>
              <a:t>, and you also have an initially empty </a:t>
            </a:r>
            <a:r>
              <a:rPr lang="en-US" b="1" u="heavy" dirty="0"/>
              <a:t>stack</a:t>
            </a:r>
            <a:r>
              <a:rPr lang="en-US" b="1" dirty="0"/>
              <a:t> </a:t>
            </a:r>
            <a:r>
              <a:rPr lang="en-US" dirty="0"/>
              <a:t>of </a:t>
            </a:r>
            <a:r>
              <a:rPr lang="en-US" dirty="0" err="1"/>
              <a:t>int</a:t>
            </a:r>
            <a:r>
              <a:rPr lang="en-US" dirty="0"/>
              <a:t> values, </a:t>
            </a:r>
            <a:r>
              <a:rPr lang="en-US" b="1" i="1" dirty="0"/>
              <a:t>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Write a method, </a:t>
            </a:r>
            <a:r>
              <a:rPr lang="en-US" dirty="0" err="1"/>
              <a:t>copyOddValues</a:t>
            </a:r>
            <a:r>
              <a:rPr lang="en-US" dirty="0"/>
              <a:t>, that will copy all </a:t>
            </a:r>
            <a:r>
              <a:rPr lang="en-US" i="1" u="sng" dirty="0"/>
              <a:t>odd</a:t>
            </a:r>
            <a:r>
              <a:rPr lang="en-US" i="1" dirty="0"/>
              <a:t> </a:t>
            </a:r>
            <a:r>
              <a:rPr lang="en-US" dirty="0"/>
              <a:t>data values of the queue (from beginning to end) into the stack. The queue should then return to its original form. You should use the </a:t>
            </a:r>
            <a:r>
              <a:rPr lang="en-US" dirty="0" err="1"/>
              <a:t>enqueue</a:t>
            </a:r>
            <a:r>
              <a:rPr lang="en-US" dirty="0"/>
              <a:t>, </a:t>
            </a:r>
            <a:r>
              <a:rPr lang="en-US" dirty="0" err="1"/>
              <a:t>dequeue</a:t>
            </a:r>
            <a:r>
              <a:rPr lang="en-US" dirty="0"/>
              <a:t>, push, and pop operations of queues and stacks.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u="heavy" dirty="0" smtClean="0"/>
              <a:t>EXAMPLE</a:t>
            </a:r>
          </a:p>
          <a:p>
            <a:pPr marL="0" indent="0">
              <a:buNone/>
            </a:pPr>
            <a:r>
              <a:rPr lang="en-US" b="1" u="sng" dirty="0"/>
              <a:t>Before</a:t>
            </a:r>
            <a:r>
              <a:rPr lang="en-US" u="sng" dirty="0"/>
              <a:t> running </a:t>
            </a:r>
            <a:r>
              <a:rPr lang="en-US" u="sng" dirty="0" smtClean="0"/>
              <a:t>method</a:t>
            </a:r>
          </a:p>
          <a:p>
            <a:pPr marL="457200" lvl="1" indent="0">
              <a:buNone/>
            </a:pPr>
            <a:r>
              <a:rPr lang="en-US" dirty="0" smtClean="0"/>
              <a:t>Queue</a:t>
            </a:r>
            <a:r>
              <a:rPr lang="en-US" dirty="0"/>
              <a:t>: [ 12, 4, 7, 2, 11, 9, 6, 15, 3, 8 ]</a:t>
            </a:r>
          </a:p>
          <a:p>
            <a:pPr marL="457200" lvl="1" indent="0">
              <a:buNone/>
            </a:pPr>
            <a:r>
              <a:rPr lang="en-US" dirty="0"/>
              <a:t>Stack: [ 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b="1" u="sng" dirty="0"/>
              <a:t>After </a:t>
            </a:r>
            <a:r>
              <a:rPr lang="en-US" u="sng" dirty="0"/>
              <a:t>running method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Queue: 12, 4, 7, 2, 11, 9, 6, 15, 3, 8</a:t>
            </a:r>
          </a:p>
          <a:p>
            <a:pPr marL="457200" lvl="1" indent="0">
              <a:buNone/>
            </a:pPr>
            <a:r>
              <a:rPr lang="en-US" dirty="0"/>
              <a:t>Stack: 3, 15, 9, 11,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7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253" y="2156535"/>
            <a:ext cx="7667625" cy="285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162" y="6006407"/>
            <a:ext cx="161925" cy="285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791" y="2527575"/>
            <a:ext cx="1352550" cy="295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6791" y="5127102"/>
            <a:ext cx="190500" cy="2952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6791" y="2893847"/>
            <a:ext cx="1485900" cy="2857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6791" y="3240546"/>
            <a:ext cx="3295650" cy="304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0825" y="3657091"/>
            <a:ext cx="3257550" cy="2571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0825" y="4015345"/>
            <a:ext cx="2771775" cy="304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32691" y="4455093"/>
            <a:ext cx="2381250" cy="2571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90825" y="4779478"/>
            <a:ext cx="619125" cy="2952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46791" y="5403079"/>
            <a:ext cx="3800475" cy="2952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06133" y="5755068"/>
            <a:ext cx="2809875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1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(12 points) </a:t>
            </a:r>
            <a:r>
              <a:rPr lang="en-US" b="1" dirty="0"/>
              <a:t>Stack Code.</a:t>
            </a:r>
            <a:r>
              <a:rPr lang="en-US" dirty="0"/>
              <a:t>  </a:t>
            </a:r>
            <a:r>
              <a:rPr lang="en-US" b="1" dirty="0"/>
              <a:t>Queue/Stack Code.</a:t>
            </a:r>
            <a:r>
              <a:rPr lang="en-US" dirty="0"/>
              <a:t>  Assume that you have an existing </a:t>
            </a:r>
            <a:r>
              <a:rPr lang="en-US" b="1" u="sng" dirty="0"/>
              <a:t>queue</a:t>
            </a:r>
            <a:r>
              <a:rPr lang="en-US" dirty="0"/>
              <a:t> of </a:t>
            </a:r>
            <a:r>
              <a:rPr lang="en-US" dirty="0" err="1"/>
              <a:t>int</a:t>
            </a:r>
            <a:r>
              <a:rPr lang="en-US" dirty="0"/>
              <a:t> values, </a:t>
            </a:r>
            <a:r>
              <a:rPr lang="en-US" b="1" i="1" dirty="0"/>
              <a:t>Q</a:t>
            </a:r>
            <a:r>
              <a:rPr lang="en-US" dirty="0"/>
              <a:t>, and you also have an initially empty </a:t>
            </a:r>
            <a:r>
              <a:rPr lang="en-US" b="1" u="sng" dirty="0"/>
              <a:t>stack</a:t>
            </a:r>
            <a:r>
              <a:rPr lang="en-US" dirty="0"/>
              <a:t> of </a:t>
            </a:r>
            <a:r>
              <a:rPr lang="en-US" dirty="0" err="1"/>
              <a:t>int</a:t>
            </a:r>
            <a:r>
              <a:rPr lang="en-US" dirty="0"/>
              <a:t> values, </a:t>
            </a:r>
            <a:r>
              <a:rPr lang="en-US" b="1" i="1" dirty="0"/>
              <a:t>S</a:t>
            </a:r>
            <a:r>
              <a:rPr lang="en-US" dirty="0"/>
              <a:t>.</a:t>
            </a:r>
            <a:endParaRPr lang="en-US" dirty="0" smtClean="0"/>
          </a:p>
          <a:p>
            <a:pPr algn="just"/>
            <a:r>
              <a:rPr lang="en-US" dirty="0"/>
              <a:t>Write a method, </a:t>
            </a:r>
            <a:r>
              <a:rPr lang="en-US" dirty="0" err="1"/>
              <a:t>moveEvenValues</a:t>
            </a:r>
            <a:r>
              <a:rPr lang="en-US" dirty="0"/>
              <a:t>, that will move all </a:t>
            </a:r>
            <a:r>
              <a:rPr lang="en-US" i="1" u="sng" dirty="0"/>
              <a:t>even</a:t>
            </a:r>
            <a:r>
              <a:rPr lang="en-US" dirty="0"/>
              <a:t> data values of the queue (from beginning to end) into the stack. The queue should retain the </a:t>
            </a:r>
            <a:r>
              <a:rPr lang="en-US" i="1" u="sng" dirty="0"/>
              <a:t>odd</a:t>
            </a:r>
            <a:r>
              <a:rPr lang="en-US" dirty="0"/>
              <a:t> data values when the method is over. You should use the </a:t>
            </a:r>
            <a:r>
              <a:rPr lang="en-US" dirty="0" err="1"/>
              <a:t>enqueue</a:t>
            </a:r>
            <a:r>
              <a:rPr lang="en-US" dirty="0"/>
              <a:t>, </a:t>
            </a:r>
            <a:r>
              <a:rPr lang="en-US" dirty="0" err="1"/>
              <a:t>dequeue</a:t>
            </a:r>
            <a:r>
              <a:rPr lang="en-US" dirty="0"/>
              <a:t>, push, and pop operations of queues and stacks.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3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u="heavy" dirty="0" smtClean="0"/>
              <a:t>EXAMPLE</a:t>
            </a:r>
          </a:p>
          <a:p>
            <a:pPr marL="0" indent="0">
              <a:buNone/>
            </a:pPr>
            <a:r>
              <a:rPr lang="en-US" b="1" u="sng" dirty="0"/>
              <a:t>Before</a:t>
            </a:r>
            <a:r>
              <a:rPr lang="en-US" u="sng" dirty="0"/>
              <a:t> running </a:t>
            </a:r>
            <a:r>
              <a:rPr lang="en-US" u="sng" dirty="0" smtClean="0"/>
              <a:t>method</a:t>
            </a:r>
          </a:p>
          <a:p>
            <a:pPr marL="457200" lvl="1" indent="0">
              <a:buNone/>
            </a:pPr>
            <a:r>
              <a:rPr lang="en-US" dirty="0" smtClean="0"/>
              <a:t>Queue</a:t>
            </a:r>
            <a:r>
              <a:rPr lang="en-US" dirty="0"/>
              <a:t>: [ 12, 4, 7, 2, 11, 9, 6, 15, 3, 8 ]</a:t>
            </a:r>
          </a:p>
          <a:p>
            <a:pPr marL="457200" lvl="1" indent="0">
              <a:buNone/>
            </a:pPr>
            <a:r>
              <a:rPr lang="en-US" dirty="0"/>
              <a:t>Stack: [ 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b="1" u="sng" dirty="0"/>
              <a:t>After </a:t>
            </a:r>
            <a:r>
              <a:rPr lang="en-US" u="sng" dirty="0"/>
              <a:t>running method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Queue:  [7, 11, 9, 15, 3] </a:t>
            </a:r>
          </a:p>
          <a:p>
            <a:pPr marL="457200" lvl="1" indent="0">
              <a:buNone/>
            </a:pPr>
            <a:r>
              <a:rPr lang="en-US" dirty="0"/>
              <a:t>Stack:  [12, 4, 2, 6, 8]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5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2054312"/>
            <a:ext cx="7368029" cy="2450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162" y="5891212"/>
            <a:ext cx="152400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1617" y="2265484"/>
            <a:ext cx="1562100" cy="26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8550" y="2575410"/>
            <a:ext cx="1247775" cy="2381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8550" y="2837913"/>
            <a:ext cx="3286125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691" y="3188572"/>
            <a:ext cx="3714750" cy="2857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7808" y="3533107"/>
            <a:ext cx="3086100" cy="29527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13717" y="3904100"/>
            <a:ext cx="2190750" cy="285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5691" y="4248635"/>
            <a:ext cx="666750" cy="2381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13717" y="4608854"/>
            <a:ext cx="2190750" cy="27622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68550" y="4902009"/>
            <a:ext cx="142875" cy="24765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68550" y="5199755"/>
            <a:ext cx="3543300" cy="266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2437" y="5542543"/>
            <a:ext cx="2505075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1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Write a method which returns the </a:t>
            </a:r>
            <a:r>
              <a:rPr lang="en-US" b="1" dirty="0">
                <a:solidFill>
                  <a:srgbClr val="0000FF"/>
                </a:solidFill>
              </a:rPr>
              <a:t>maximum value</a:t>
            </a:r>
            <a:r>
              <a:rPr lang="en-US" dirty="0"/>
              <a:t> from the data stored in a </a:t>
            </a:r>
            <a:r>
              <a:rPr lang="en-US" b="1" dirty="0">
                <a:solidFill>
                  <a:srgbClr val="0000FF"/>
                </a:solidFill>
              </a:rPr>
              <a:t>queue</a:t>
            </a:r>
            <a:r>
              <a:rPr lang="en-US" dirty="0"/>
              <a:t>. You may use the standard functions like </a:t>
            </a:r>
            <a:r>
              <a:rPr lang="en-US" dirty="0" err="1"/>
              <a:t>enqueue</a:t>
            </a:r>
            <a:r>
              <a:rPr lang="en-US" dirty="0"/>
              <a:t>( ) and </a:t>
            </a:r>
            <a:r>
              <a:rPr lang="en-US" dirty="0" err="1"/>
              <a:t>dequeue</a:t>
            </a:r>
            <a:r>
              <a:rPr lang="en-US" dirty="0"/>
              <a:t>( ) </a:t>
            </a:r>
            <a:r>
              <a:rPr lang="en-US" dirty="0" err="1"/>
              <a:t>etc</a:t>
            </a:r>
            <a:r>
              <a:rPr lang="en-US" dirty="0"/>
              <a:t> for manipulation of the queue. Before returning the </a:t>
            </a:r>
            <a:r>
              <a:rPr lang="en-US" b="1" dirty="0">
                <a:solidFill>
                  <a:srgbClr val="0000FF"/>
                </a:solidFill>
              </a:rPr>
              <a:t>maximum value</a:t>
            </a:r>
            <a:r>
              <a:rPr lang="en-US" dirty="0"/>
              <a:t>, the queue must be in its original status.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2054312"/>
            <a:ext cx="5133975" cy="276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112" y="2330537"/>
            <a:ext cx="1400175" cy="276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112" y="2606762"/>
            <a:ext cx="3048000" cy="2857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112" y="2997153"/>
            <a:ext cx="2905125" cy="285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4437" y="3387544"/>
            <a:ext cx="3314700" cy="2762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4437" y="3728012"/>
            <a:ext cx="2314575" cy="2762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7287" y="4069365"/>
            <a:ext cx="1571625" cy="2476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4437" y="4355652"/>
            <a:ext cx="1933575" cy="2476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7112" y="4605262"/>
            <a:ext cx="161925" cy="2476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7112" y="4953667"/>
            <a:ext cx="3105150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89162" y="5289916"/>
            <a:ext cx="2228850" cy="2476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7112" y="5647167"/>
            <a:ext cx="1466850" cy="21907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65162" y="5879480"/>
            <a:ext cx="133350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2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 Array - </a:t>
            </a:r>
            <a:r>
              <a:rPr lang="en-US" b="1" dirty="0" smtClean="0">
                <a:solidFill>
                  <a:srgbClr val="006600"/>
                </a:solidFill>
              </a:rPr>
              <a:t>Class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2156535"/>
            <a:ext cx="4644220" cy="424731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QueueArray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 queue;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front;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rear;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count;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Constructor and methods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QueueArray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size)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size;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queue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new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maxSize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front = 0;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rear = 0;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count = 0;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59904" y="2156535"/>
            <a:ext cx="2654894" cy="5232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QueueArray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Q;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 = new </a:t>
            </a:r>
            <a:r>
              <a:rPr lang="en-US" sz="1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QueueArray</a:t>
            </a:r>
            <a:r>
              <a:rPr lang="en-US" sz="1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(5);</a:t>
            </a:r>
          </a:p>
        </p:txBody>
      </p:sp>
      <p:sp>
        <p:nvSpPr>
          <p:cNvPr id="7" name="Oval 6"/>
          <p:cNvSpPr/>
          <p:nvPr/>
        </p:nvSpPr>
        <p:spPr>
          <a:xfrm>
            <a:off x="6159905" y="3191606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56838" y="2835348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1577" y="3389468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568426" y="3389468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016262" y="5193198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6430030" y="3507566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7594973" y="5195609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cxnSp>
        <p:nvCxnSpPr>
          <p:cNvPr id="11" name="Straight Arrow Connector 10"/>
          <p:cNvCxnSpPr>
            <a:stCxn id="8" idx="3"/>
          </p:cNvCxnSpPr>
          <p:nvPr/>
        </p:nvCxnSpPr>
        <p:spPr>
          <a:xfrm>
            <a:off x="6638192" y="3020014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6200000" flipH="1">
            <a:off x="6465825" y="3735503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22597" y="4771471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7101308" y="4773882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31053" y="4782932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8209764" y="4782932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0081"/>
              </p:ext>
            </p:extLst>
          </p:nvPr>
        </p:nvGraphicFramePr>
        <p:xfrm>
          <a:off x="6638192" y="3942886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78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  <p:bldP spid="16" grpId="0"/>
      <p:bldP spid="17" grpId="0"/>
      <p:bldP spid="18" grpId="0" animBg="1"/>
      <p:bldP spid="22" grpId="0"/>
      <p:bldP spid="23" grpId="0" animBg="1"/>
      <p:bldP spid="24" grpId="0"/>
      <p:bldP spid="2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b="1" dirty="0"/>
              <a:t>Queue/Stack Code.</a:t>
            </a:r>
            <a:r>
              <a:rPr lang="en-US" dirty="0"/>
              <a:t>  Assume that you have an existing </a:t>
            </a:r>
            <a:r>
              <a:rPr lang="en-US" b="1" u="sng" dirty="0"/>
              <a:t>stack</a:t>
            </a:r>
            <a:r>
              <a:rPr lang="en-US" dirty="0"/>
              <a:t> </a:t>
            </a:r>
            <a:r>
              <a:rPr lang="en-US" b="1" i="1" dirty="0"/>
              <a:t>S</a:t>
            </a:r>
            <a:r>
              <a:rPr lang="en-US" dirty="0"/>
              <a:t>, of </a:t>
            </a:r>
            <a:r>
              <a:rPr lang="en-US" dirty="0" err="1"/>
              <a:t>int</a:t>
            </a:r>
            <a:r>
              <a:rPr lang="en-US" dirty="0"/>
              <a:t> values.</a:t>
            </a:r>
            <a:endParaRPr lang="en-US" dirty="0" smtClean="0"/>
          </a:p>
          <a:p>
            <a:pPr algn="just"/>
            <a:r>
              <a:rPr lang="en-US" dirty="0"/>
              <a:t>Write a method, </a:t>
            </a:r>
            <a:r>
              <a:rPr lang="en-US" b="1" dirty="0" err="1"/>
              <a:t>distributeStackValues</a:t>
            </a:r>
            <a:r>
              <a:rPr lang="en-US" dirty="0"/>
              <a:t>(), that will move all </a:t>
            </a:r>
            <a:r>
              <a:rPr lang="en-US" b="1" i="1" u="sng" dirty="0"/>
              <a:t>values which are greater than 50</a:t>
            </a:r>
            <a:r>
              <a:rPr lang="en-US" dirty="0"/>
              <a:t> to queue and </a:t>
            </a:r>
            <a:r>
              <a:rPr lang="en-US" b="1" i="1" u="sng" dirty="0"/>
              <a:t>remaining values</a:t>
            </a:r>
            <a:r>
              <a:rPr lang="en-US" dirty="0"/>
              <a:t> to another queue. The method should then </a:t>
            </a:r>
            <a:r>
              <a:rPr lang="en-US" b="1" dirty="0"/>
              <a:t>print data values of the two queues</a:t>
            </a:r>
            <a:r>
              <a:rPr lang="en-US" dirty="0"/>
              <a:t>. Assume that the </a:t>
            </a:r>
            <a:r>
              <a:rPr lang="en-US" dirty="0" err="1"/>
              <a:t>enqueue</a:t>
            </a:r>
            <a:r>
              <a:rPr lang="en-US" dirty="0"/>
              <a:t>, </a:t>
            </a:r>
            <a:r>
              <a:rPr lang="en-US" dirty="0" err="1"/>
              <a:t>dequeue</a:t>
            </a:r>
            <a:r>
              <a:rPr lang="en-US" dirty="0"/>
              <a:t>, push, and pop etc. operations of queues and stacks are available. You should create two queues to accommodate the values of defined stack.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9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u="heavy" dirty="0" smtClean="0"/>
              <a:t>EXAMPLE</a:t>
            </a:r>
          </a:p>
          <a:p>
            <a:pPr marL="0" indent="0">
              <a:buNone/>
            </a:pPr>
            <a:r>
              <a:rPr lang="en-US" b="1" u="sng" dirty="0"/>
              <a:t>Before</a:t>
            </a:r>
            <a:r>
              <a:rPr lang="en-US" u="sng" dirty="0"/>
              <a:t> running method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Stack: [ 100, 40, 60, 88, 11, 95, 73, 15, 3, 8]</a:t>
            </a:r>
          </a:p>
          <a:p>
            <a:pPr marL="457200" lvl="1" indent="0">
              <a:buNone/>
            </a:pPr>
            <a:r>
              <a:rPr lang="en-US" dirty="0"/>
              <a:t>100: is on top of </a:t>
            </a:r>
            <a:r>
              <a:rPr lang="en-US" dirty="0" smtClean="0"/>
              <a:t>stack</a:t>
            </a:r>
          </a:p>
          <a:p>
            <a:pPr marL="0" indent="0">
              <a:buNone/>
            </a:pPr>
            <a:r>
              <a:rPr lang="en-US" b="1" u="sng" dirty="0" smtClean="0"/>
              <a:t>After </a:t>
            </a:r>
            <a:r>
              <a:rPr lang="en-US" u="sng" dirty="0"/>
              <a:t>running method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Values in queue1: 100, 60, 88, 95, 73</a:t>
            </a:r>
          </a:p>
          <a:p>
            <a:pPr marL="457200" lvl="1" indent="0">
              <a:buNone/>
            </a:pPr>
            <a:r>
              <a:rPr lang="en-US" dirty="0"/>
              <a:t>Values in queue2: 40, 11, 15, 3,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1949537"/>
            <a:ext cx="6181725" cy="209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099" y="2159087"/>
            <a:ext cx="2447925" cy="219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149" y="2378162"/>
            <a:ext cx="2428875" cy="209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8099" y="2597237"/>
            <a:ext cx="2686050" cy="228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5116" y="2835362"/>
            <a:ext cx="2552700" cy="2190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2049" y="3077807"/>
            <a:ext cx="1295400" cy="200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6103" y="3301202"/>
            <a:ext cx="1990725" cy="2190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5116" y="3548227"/>
            <a:ext cx="485775" cy="2000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03424" y="3802661"/>
            <a:ext cx="1990725" cy="2095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7149" y="4012211"/>
            <a:ext cx="123825" cy="2095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27149" y="4221761"/>
            <a:ext cx="4295775" cy="1905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30763" y="4453796"/>
            <a:ext cx="2190750" cy="219075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2624137" y="4731339"/>
            <a:ext cx="4088870" cy="209550"/>
            <a:chOff x="2641070" y="4714406"/>
            <a:chExt cx="4088870" cy="20955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641070" y="4714406"/>
              <a:ext cx="3943350" cy="20955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625165" y="4735304"/>
              <a:ext cx="104775" cy="161925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08099" y="5006350"/>
            <a:ext cx="2343150" cy="20955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08099" y="5262189"/>
            <a:ext cx="4305300" cy="1905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27149" y="5521914"/>
            <a:ext cx="2209800" cy="209550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2624137" y="5734986"/>
            <a:ext cx="4040717" cy="219873"/>
            <a:chOff x="2624137" y="5734986"/>
            <a:chExt cx="4040717" cy="219873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624137" y="5745309"/>
              <a:ext cx="3933825" cy="20955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550554" y="5734986"/>
              <a:ext cx="114300" cy="209550"/>
            </a:xfrm>
            <a:prstGeom prst="rect">
              <a:avLst/>
            </a:prstGeom>
          </p:spPr>
        </p:pic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008099" y="6020320"/>
            <a:ext cx="2314575" cy="20002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365162" y="6183777"/>
            <a:ext cx="1143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1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Array - </a:t>
            </a:r>
            <a:r>
              <a:rPr lang="en-US" b="1" dirty="0" smtClean="0">
                <a:solidFill>
                  <a:srgbClr val="006600"/>
                </a:solidFill>
              </a:rPr>
              <a:t>Methods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518861" cy="4020428"/>
          </a:xfrm>
        </p:spPr>
        <p:txBody>
          <a:bodyPr>
            <a:normAutofit fontScale="85000" lnSpcReduction="20000"/>
          </a:bodyPr>
          <a:lstStyle/>
          <a:p>
            <a:r>
              <a:rPr lang="en-US" sz="2500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isFull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5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enqueue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 value)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dequeue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5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peek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sz="2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25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clear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>
              <a:latin typeface="Courier New" pitchFamily="49" charset="0"/>
              <a:cs typeface="Courier New" pitchFamily="49" charset="0"/>
            </a:endParaRPr>
          </a:p>
          <a:p>
            <a:endParaRPr lang="en-US" sz="2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2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Methods - </a:t>
            </a:r>
            <a:r>
              <a:rPr lang="en-US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725583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03066" y="2452314"/>
            <a:ext cx="3768980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(count == 0)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true;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false;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3066" y="4832465"/>
            <a:ext cx="3768980" cy="9233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return (count == 0);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59" y="2452314"/>
            <a:ext cx="3634189" cy="334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3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Methods - </a:t>
            </a:r>
            <a:r>
              <a:rPr lang="en-US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725583" cy="4020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43464" y="2420078"/>
            <a:ext cx="3768980" cy="9233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return (count == 0);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2496" y="5454269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True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85386" y="6250194"/>
            <a:ext cx="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False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02712" y="2480408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99645" y="2124150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84384" y="2678270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11233" y="267827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59069" y="4482000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972837" y="2796368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7137780" y="4484411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cxnSp>
        <p:nvCxnSpPr>
          <p:cNvPr id="38" name="Straight Arrow Connector 37"/>
          <p:cNvCxnSpPr>
            <a:stCxn id="32" idx="3"/>
          </p:cNvCxnSpPr>
          <p:nvPr/>
        </p:nvCxnSpPr>
        <p:spPr>
          <a:xfrm>
            <a:off x="6180999" y="2308816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6008632" y="3024305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65404" y="4060273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6644115" y="406268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173860" y="4071734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7752571" y="4071734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701190"/>
              </p:ext>
            </p:extLst>
          </p:nvPr>
        </p:nvGraphicFramePr>
        <p:xfrm>
          <a:off x="6180999" y="3231688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1627768" y="3820624"/>
            <a:ext cx="2817042" cy="23563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824701" y="3464366"/>
            <a:ext cx="28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Q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09440" y="4018486"/>
            <a:ext cx="65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maxSize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036289" y="4018486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484125" y="5822216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count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1897893" y="4136584"/>
            <a:ext cx="575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queue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3062836" y="5824627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3</a:t>
            </a:r>
          </a:p>
        </p:txBody>
      </p:sp>
      <p:cxnSp>
        <p:nvCxnSpPr>
          <p:cNvPr id="52" name="Straight Arrow Connector 51"/>
          <p:cNvCxnSpPr>
            <a:stCxn id="46" idx="3"/>
          </p:cNvCxnSpPr>
          <p:nvPr/>
        </p:nvCxnSpPr>
        <p:spPr>
          <a:xfrm>
            <a:off x="2106055" y="3649032"/>
            <a:ext cx="378070" cy="251343"/>
          </a:xfrm>
          <a:prstGeom prst="straightConnector1">
            <a:avLst/>
          </a:prstGeom>
          <a:ln>
            <a:solidFill>
              <a:srgbClr val="0066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1933688" y="4364521"/>
            <a:ext cx="264420" cy="172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90460" y="5400489"/>
            <a:ext cx="580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rear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2569171" y="540290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098916" y="5411950"/>
            <a:ext cx="57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677627" y="5411950"/>
            <a:ext cx="334107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0</a:t>
            </a:r>
            <a:endParaRPr lang="en-US" sz="1000" dirty="0"/>
          </a:p>
        </p:txBody>
      </p: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266438"/>
              </p:ext>
            </p:extLst>
          </p:nvPr>
        </p:nvGraphicFramePr>
        <p:xfrm>
          <a:off x="2106055" y="4571904"/>
          <a:ext cx="20927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85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3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6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4" grpId="0"/>
      <p:bldP spid="55" grpId="0" animBg="1"/>
      <p:bldP spid="56" grpId="0"/>
      <p:bldP spid="5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4257</TotalTime>
  <Words>2404</Words>
  <Application>Microsoft Office PowerPoint</Application>
  <PresentationFormat>On-screen Show (4:3)</PresentationFormat>
  <Paragraphs>876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8" baseType="lpstr">
      <vt:lpstr>Arial</vt:lpstr>
      <vt:lpstr>Calibri</vt:lpstr>
      <vt:lpstr>Courier New</vt:lpstr>
      <vt:lpstr>Georgia</vt:lpstr>
      <vt:lpstr>Office Theme</vt:lpstr>
      <vt:lpstr>PowerPoint Presentation</vt:lpstr>
      <vt:lpstr>QUEUES</vt:lpstr>
      <vt:lpstr>Implementation - Introduction</vt:lpstr>
      <vt:lpstr>Queues Implementation</vt:lpstr>
      <vt:lpstr>Array Implementation</vt:lpstr>
      <vt:lpstr>Queue Array - Class</vt:lpstr>
      <vt:lpstr>Queues Array - Methods</vt:lpstr>
      <vt:lpstr>Queues Methods - isEmpty()</vt:lpstr>
      <vt:lpstr>Queues Methods - isEmpty()</vt:lpstr>
      <vt:lpstr>Queues Methods - isFull()</vt:lpstr>
      <vt:lpstr>Queues Methods - isFull()</vt:lpstr>
      <vt:lpstr>Queues Methods - enqueue(value)</vt:lpstr>
      <vt:lpstr>Queues Methods - enqueue(value)</vt:lpstr>
      <vt:lpstr>Queues Methods - enqueue(value)</vt:lpstr>
      <vt:lpstr>Queues Methods - dequeue()</vt:lpstr>
      <vt:lpstr>Queues Methods - dequeue()</vt:lpstr>
      <vt:lpstr>Queues Methods - dequeue()</vt:lpstr>
      <vt:lpstr>Queues Methods - peek()</vt:lpstr>
      <vt:lpstr>Queues Methods - peek()</vt:lpstr>
      <vt:lpstr>Queues Methods - peek()</vt:lpstr>
      <vt:lpstr>Queues Methods - clear()</vt:lpstr>
      <vt:lpstr>Queues Methods - clear()</vt:lpstr>
      <vt:lpstr>Queues Methods - clear()</vt:lpstr>
      <vt:lpstr>Queues Implementation</vt:lpstr>
      <vt:lpstr>Linked List Implementation</vt:lpstr>
      <vt:lpstr>Queue Linked List – Node Class</vt:lpstr>
      <vt:lpstr>Queue Linked List – Queue LL Class </vt:lpstr>
      <vt:lpstr>Queues LinkedList - Methods</vt:lpstr>
      <vt:lpstr>Queues Methods - isEmpty()</vt:lpstr>
      <vt:lpstr>Queues Methods - enqueue(value)</vt:lpstr>
      <vt:lpstr>Queues Methods - dequeue()</vt:lpstr>
      <vt:lpstr>Queues Methods - peek()</vt:lpstr>
      <vt:lpstr>Queues Methods - clear()</vt:lpstr>
      <vt:lpstr>Review Questions Queues </vt:lpstr>
      <vt:lpstr>MCQ</vt:lpstr>
      <vt:lpstr>MCQ</vt:lpstr>
      <vt:lpstr>MCQ</vt:lpstr>
      <vt:lpstr>MCQ</vt:lpstr>
      <vt:lpstr>MCQ</vt:lpstr>
      <vt:lpstr>MCQ</vt:lpstr>
      <vt:lpstr>MCQ</vt:lpstr>
      <vt:lpstr>MCQ</vt:lpstr>
      <vt:lpstr>MCQ</vt:lpstr>
      <vt:lpstr>MCQ</vt:lpstr>
      <vt:lpstr>MCQ</vt:lpstr>
      <vt:lpstr>Tracing Question</vt:lpstr>
      <vt:lpstr>Tracing Question</vt:lpstr>
      <vt:lpstr>Tracing Question</vt:lpstr>
      <vt:lpstr>Tracing Question</vt:lpstr>
      <vt:lpstr>Tracing Question</vt:lpstr>
      <vt:lpstr>Tracing Question</vt:lpstr>
      <vt:lpstr>Coding Question</vt:lpstr>
      <vt:lpstr>Coding Question</vt:lpstr>
      <vt:lpstr>Solution</vt:lpstr>
      <vt:lpstr>Coding Question</vt:lpstr>
      <vt:lpstr>Coding Question</vt:lpstr>
      <vt:lpstr>Solution</vt:lpstr>
      <vt:lpstr>Coding Question</vt:lpstr>
      <vt:lpstr>Solution</vt:lpstr>
      <vt:lpstr>Coding Question</vt:lpstr>
      <vt:lpstr>Coding Question</vt:lpstr>
      <vt:lpstr>Solution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MOHAMAD OMEIR SHWDARI RAMADAN</cp:lastModifiedBy>
  <cp:revision>689</cp:revision>
  <dcterms:created xsi:type="dcterms:W3CDTF">2019-05-22T20:50:59Z</dcterms:created>
  <dcterms:modified xsi:type="dcterms:W3CDTF">2019-10-23T06:34:14Z</dcterms:modified>
</cp:coreProperties>
</file>