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5"/>
  </p:notesMasterIdLst>
  <p:sldIdLst>
    <p:sldId id="505" r:id="rId2"/>
    <p:sldId id="507" r:id="rId3"/>
    <p:sldId id="508" r:id="rId4"/>
    <p:sldId id="509" r:id="rId5"/>
    <p:sldId id="559" r:id="rId6"/>
    <p:sldId id="511" r:id="rId7"/>
    <p:sldId id="531" r:id="rId8"/>
    <p:sldId id="515" r:id="rId9"/>
    <p:sldId id="558" r:id="rId10"/>
    <p:sldId id="513" r:id="rId11"/>
    <p:sldId id="514" r:id="rId12"/>
    <p:sldId id="516" r:id="rId13"/>
    <p:sldId id="517" r:id="rId14"/>
    <p:sldId id="518" r:id="rId15"/>
    <p:sldId id="519" r:id="rId16"/>
    <p:sldId id="520" r:id="rId17"/>
    <p:sldId id="521" r:id="rId18"/>
    <p:sldId id="560" r:id="rId19"/>
    <p:sldId id="522" r:id="rId20"/>
    <p:sldId id="523" r:id="rId21"/>
    <p:sldId id="524" r:id="rId22"/>
    <p:sldId id="525" r:id="rId23"/>
    <p:sldId id="506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000" b="1" i="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dirty="0" smtClean="0">
              <a:solidFill>
                <a:srgbClr val="FFFF00"/>
              </a:solidFill>
            </a:rPr>
            <a:t>(Quran 20 : 25-28)</a:t>
          </a:r>
          <a:endParaRPr lang="en-US" sz="2000" b="1" dirty="0">
            <a:solidFill>
              <a:srgbClr val="FFFF00"/>
            </a:solidFill>
            <a:latin typeface="+mj-lt"/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 custLinFactNeighborX="-2524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n-US"/>
        </a:p>
      </dgm:t>
    </dgm:pt>
    <dgm:pt modelId="{D2C15A2E-F265-4E83-96D0-995A90E88EBF}" type="pres">
      <dgm:prSet presAssocID="{160298CF-D651-4443-B55A-DF5768370C12}" presName="txShp" presStyleLbl="node1" presStyleIdx="0" presStyleCnt="1" custScaleX="129448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A7FA9557-86F3-4D6C-8926-9E21206F3345}" type="presOf" srcId="{160298CF-D651-4443-B55A-DF5768370C12}" destId="{D2C15A2E-F265-4E83-96D0-995A90E88EBF}" srcOrd="0" destOrd="0" presId="urn:microsoft.com/office/officeart/2005/8/layout/vList3"/>
    <dgm:cxn modelId="{058BDB4F-FA6B-4686-A4DF-0DE2C4EBB019}" type="presOf" srcId="{816C78C8-E966-4B7E-8D03-C3617DCE2AE7}" destId="{E8A93B39-86E4-4E2D-ADB5-63BB251ED922}" srcOrd="0" destOrd="0" presId="urn:microsoft.com/office/officeart/2005/8/layout/vList3"/>
    <dgm:cxn modelId="{6F4FF8CA-D1DA-4F77-95EC-1F56E919DB6B}" type="presParOf" srcId="{E8A93B39-86E4-4E2D-ADB5-63BB251ED922}" destId="{BD7346C7-6971-492F-9741-DB24D68F8AC9}" srcOrd="0" destOrd="0" presId="urn:microsoft.com/office/officeart/2005/8/layout/vList3"/>
    <dgm:cxn modelId="{F8A3E962-A0CC-4123-BB6A-F56CD71F4FF7}" type="presParOf" srcId="{BD7346C7-6971-492F-9741-DB24D68F8AC9}" destId="{CDEFADC2-8A87-4F86-99C7-5152EDF32688}" srcOrd="0" destOrd="0" presId="urn:microsoft.com/office/officeart/2005/8/layout/vList3"/>
    <dgm:cxn modelId="{3C23B0F5-3822-4775-836D-A4482142C670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800" b="0" i="0" dirty="0" smtClean="0"/>
            <a:t>Allah (Alone) is Sufficient for us, and He is the Best Disposer of affairs (for us).</a:t>
          </a:r>
          <a:r>
            <a:rPr lang="en-US" sz="1800" b="1" i="0" dirty="0" smtClean="0">
              <a:solidFill>
                <a:srgbClr val="FFFF00"/>
              </a:solidFill>
            </a:rPr>
            <a:t>(Quran 3 : 173)</a:t>
          </a:r>
          <a:endParaRPr lang="en-US" sz="2800" b="1" dirty="0">
            <a:solidFill>
              <a:srgbClr val="FFFF00"/>
            </a:solidFill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D2C15A2E-F265-4E83-96D0-995A90E88EBF}" type="pres">
      <dgm:prSet presAssocID="{160298CF-D651-4443-B55A-DF5768370C12}" presName="txShp" presStyleLbl="node1" presStyleIdx="0" presStyleCnt="1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117F1E3B-BE58-4BB3-9D6D-A081111744C8}" type="presOf" srcId="{160298CF-D651-4443-B55A-DF5768370C12}" destId="{D2C15A2E-F265-4E83-96D0-995A90E88EBF}" srcOrd="0" destOrd="0" presId="urn:microsoft.com/office/officeart/2005/8/layout/vList3"/>
    <dgm:cxn modelId="{D5A5DC0B-DE72-494B-98C1-9C491B8A06D1}" type="presOf" srcId="{816C78C8-E966-4B7E-8D03-C3617DCE2AE7}" destId="{E8A93B39-86E4-4E2D-ADB5-63BB251ED922}" srcOrd="0" destOrd="0" presId="urn:microsoft.com/office/officeart/2005/8/layout/vList3"/>
    <dgm:cxn modelId="{66B2A65E-F824-49F2-BC3B-D7D03AACE765}" type="presParOf" srcId="{E8A93B39-86E4-4E2D-ADB5-63BB251ED922}" destId="{BD7346C7-6971-492F-9741-DB24D68F8AC9}" srcOrd="0" destOrd="0" presId="urn:microsoft.com/office/officeart/2005/8/layout/vList3"/>
    <dgm:cxn modelId="{6CB1909F-B00D-44D2-BDFB-9673E8792B00}" type="presParOf" srcId="{BD7346C7-6971-492F-9741-DB24D68F8AC9}" destId="{CDEFADC2-8A87-4F86-99C7-5152EDF32688}" srcOrd="0" destOrd="0" presId="urn:microsoft.com/office/officeart/2005/8/layout/vList3"/>
    <dgm:cxn modelId="{8A402C9D-48EB-4398-BDD4-B8E0AD4FA998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613275" y="0"/>
          <a:ext cx="6420832" cy="178547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343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0" kern="120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kern="1200" dirty="0" smtClean="0">
              <a:solidFill>
                <a:srgbClr val="FFFF00"/>
              </a:solidFill>
            </a:rPr>
            <a:t>(Quran 20 : 25-28)</a:t>
          </a:r>
          <a:endParaRPr lang="en-US" sz="2000" b="1" kern="1200" dirty="0">
            <a:solidFill>
              <a:srgbClr val="FFFF00"/>
            </a:solidFill>
            <a:latin typeface="+mj-lt"/>
          </a:endParaRPr>
        </a:p>
      </dsp:txBody>
      <dsp:txXfrm rot="10800000">
        <a:off x="1059643" y="0"/>
        <a:ext cx="5974464" cy="1785471"/>
      </dsp:txXfrm>
    </dsp:sp>
    <dsp:sp modelId="{CDEFADC2-8A87-4F86-99C7-5152EDF32688}">
      <dsp:nvSpPr>
        <dsp:cNvPr id="0" name=""/>
        <dsp:cNvSpPr/>
      </dsp:nvSpPr>
      <dsp:spPr>
        <a:xfrm>
          <a:off x="0" y="0"/>
          <a:ext cx="1785471" cy="178547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2179960" y="0"/>
          <a:ext cx="6698546" cy="190046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051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/>
            <a:t>Allah (Alone) is Sufficient for us, and He is the Best Disposer of affairs (for us).</a:t>
          </a:r>
          <a:r>
            <a:rPr lang="en-US" sz="1800" b="1" i="0" kern="1200" dirty="0" smtClean="0">
              <a:solidFill>
                <a:srgbClr val="FFFF00"/>
              </a:solidFill>
            </a:rPr>
            <a:t>(Quran 3 : 173)</a:t>
          </a:r>
          <a:endParaRPr lang="en-US" sz="2800" b="1" kern="1200" dirty="0">
            <a:solidFill>
              <a:srgbClr val="FFFF00"/>
            </a:solidFill>
          </a:endParaRPr>
        </a:p>
      </dsp:txBody>
      <dsp:txXfrm rot="10800000">
        <a:off x="2655075" y="0"/>
        <a:ext cx="6223431" cy="1900462"/>
      </dsp:txXfrm>
    </dsp:sp>
    <dsp:sp modelId="{CDEFADC2-8A87-4F86-99C7-5152EDF32688}">
      <dsp:nvSpPr>
        <dsp:cNvPr id="0" name=""/>
        <dsp:cNvSpPr/>
      </dsp:nvSpPr>
      <dsp:spPr>
        <a:xfrm>
          <a:off x="1212112" y="0"/>
          <a:ext cx="1900462" cy="190046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9F355-61BA-4311-8A59-24A886FCB911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D894F-0A84-4B40-9A74-1D544CC8A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9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9743" y="123827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6943" y="4073179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49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4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53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88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9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85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2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2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8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0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162" y="2156535"/>
            <a:ext cx="7675809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218" y="6292157"/>
            <a:ext cx="954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rgbClr val="006600"/>
                </a:solidFill>
              </a:defRPr>
            </a:lvl1pPr>
          </a:lstStyle>
          <a:p>
            <a:pPr algn="ctr"/>
            <a:fld id="{DDC76627-6CEE-4E3A-AF80-81DF9B174472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36374" y="995"/>
            <a:ext cx="7393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28150" y="-3473251"/>
            <a:ext cx="87491" cy="91442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26" y="41735"/>
            <a:ext cx="972911" cy="972911"/>
          </a:xfrm>
          <a:prstGeom prst="rect">
            <a:avLst/>
          </a:prstGeom>
          <a:solidFill>
            <a:schemeClr val="tx2"/>
          </a:solidFill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214" y="73066"/>
            <a:ext cx="762000" cy="910249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81200" y="18615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tx2"/>
                </a:solidFill>
              </a:rPr>
              <a:t>Data Structures</a:t>
            </a:r>
            <a:r>
              <a:rPr lang="en-US" sz="3200" b="1" i="1" baseline="0" dirty="0" smtClean="0">
                <a:solidFill>
                  <a:schemeClr val="tx2"/>
                </a:solidFill>
              </a:rPr>
              <a:t> - I</a:t>
            </a:r>
            <a:endParaRPr lang="en-US" sz="3200" b="1" i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656428" y="613983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“No</a:t>
            </a:r>
            <a:r>
              <a:rPr lang="en-US" b="1" baseline="0" dirty="0" smtClean="0">
                <a:solidFill>
                  <a:srgbClr val="FF0000"/>
                </a:solidFill>
              </a:rPr>
              <a:t> Bonus” marks for this course anymore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30495" y="1333710"/>
            <a:ext cx="769121" cy="49146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wordArtVert" wrap="square" rtlCol="0">
            <a:spAutoFit/>
          </a:bodyPr>
          <a:lstStyle/>
          <a:p>
            <a:pPr algn="ctr"/>
            <a:r>
              <a:rPr lang="en-US" sz="3200" b="1" dirty="0" smtClean="0"/>
              <a:t>CPCS 204</a:t>
            </a:r>
            <a:endParaRPr lang="en-US" sz="3200" b="1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60211" y="6324889"/>
            <a:ext cx="368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Jonathan (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Yahya</a:t>
            </a:r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Cazalas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220494" y="6349505"/>
            <a:ext cx="2653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Muhammad</a:t>
            </a:r>
            <a:r>
              <a:rPr lang="en-US" sz="1400" b="1" kern="1200" baseline="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 Umair </a:t>
            </a:r>
            <a:r>
              <a:rPr lang="en-US" sz="1400" b="1" kern="1200" baseline="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Ramzan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500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6600"/>
        </a:buClr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alibri" panose="020F050202020403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345476" y="4506686"/>
          <a:ext cx="7458892" cy="1785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2859110" y="669701"/>
            <a:ext cx="4056845" cy="2704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92" y="1578643"/>
            <a:ext cx="7675563" cy="2367907"/>
          </a:xfrm>
        </p:spPr>
      </p:pic>
    </p:spTree>
    <p:extLst>
      <p:ext uri="{BB962C8B-B14F-4D97-AF65-F5344CB8AC3E}">
        <p14:creationId xmlns:p14="http://schemas.microsoft.com/office/powerpoint/2010/main" val="238569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Node - </a:t>
            </a:r>
            <a:r>
              <a:rPr lang="en-US" b="1" dirty="0" smtClean="0">
                <a:solidFill>
                  <a:srgbClr val="006600"/>
                </a:solidFill>
              </a:rPr>
              <a:t>Creation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Box 4"/>
          <p:cNvSpPr txBox="1">
            <a:spLocks noChangeAspect="1" noChangeArrowheads="1"/>
          </p:cNvSpPr>
          <p:nvPr/>
        </p:nvSpPr>
        <p:spPr bwMode="auto">
          <a:xfrm>
            <a:off x="1365162" y="2002797"/>
            <a:ext cx="5273382" cy="92333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a = new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(1);</a:t>
            </a:r>
          </a:p>
          <a:p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b = new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(2);</a:t>
            </a:r>
          </a:p>
          <a:p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c = new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(3);</a:t>
            </a:r>
          </a:p>
        </p:txBody>
      </p:sp>
      <p:grpSp>
        <p:nvGrpSpPr>
          <p:cNvPr id="6" name="Group 13"/>
          <p:cNvGrpSpPr>
            <a:grpSpLocks noChangeAspect="1"/>
          </p:cNvGrpSpPr>
          <p:nvPr/>
        </p:nvGrpSpPr>
        <p:grpSpPr bwMode="auto">
          <a:xfrm>
            <a:off x="1470344" y="3092000"/>
            <a:ext cx="1788160" cy="1005840"/>
            <a:chOff x="672" y="2832"/>
            <a:chExt cx="1536" cy="864"/>
          </a:xfrm>
        </p:grpSpPr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672" y="3072"/>
              <a:ext cx="768" cy="432"/>
            </a:xfrm>
            <a:prstGeom prst="rect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440" y="3072"/>
              <a:ext cx="768" cy="432"/>
            </a:xfrm>
            <a:prstGeom prst="rect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720" y="3465"/>
              <a:ext cx="528" cy="23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r>
                <a:rPr lang="en-US"/>
                <a:t>data</a:t>
              </a: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1488" y="3465"/>
              <a:ext cx="528" cy="23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r>
                <a:rPr lang="en-US"/>
                <a:t>next</a:t>
              </a:r>
            </a:p>
          </p:txBody>
        </p:sp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>
              <a:off x="912" y="3120"/>
              <a:ext cx="336" cy="28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r>
                <a:rPr lang="en-US" sz="2400"/>
                <a:t>1</a:t>
              </a:r>
            </a:p>
          </p:txBody>
        </p:sp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1488" y="3120"/>
              <a:ext cx="624" cy="28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r>
                <a:rPr lang="en-US" sz="2400" dirty="0" smtClean="0"/>
                <a:t>null</a:t>
              </a:r>
              <a:endParaRPr lang="en-US" sz="2400" dirty="0"/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672" y="2832"/>
              <a:ext cx="528" cy="23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r>
                <a:rPr lang="en-US"/>
                <a:t>a</a:t>
              </a:r>
            </a:p>
          </p:txBody>
        </p:sp>
      </p:grpSp>
      <p:grpSp>
        <p:nvGrpSpPr>
          <p:cNvPr id="14" name="Group 14"/>
          <p:cNvGrpSpPr>
            <a:grpSpLocks noChangeAspect="1"/>
          </p:cNvGrpSpPr>
          <p:nvPr/>
        </p:nvGrpSpPr>
        <p:grpSpPr bwMode="auto">
          <a:xfrm>
            <a:off x="4289744" y="3092000"/>
            <a:ext cx="1788160" cy="1005840"/>
            <a:chOff x="672" y="2832"/>
            <a:chExt cx="1536" cy="864"/>
          </a:xfrm>
        </p:grpSpPr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672" y="3072"/>
              <a:ext cx="768" cy="432"/>
            </a:xfrm>
            <a:prstGeom prst="rect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1440" y="3072"/>
              <a:ext cx="768" cy="432"/>
            </a:xfrm>
            <a:prstGeom prst="rect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Text Box 17"/>
            <p:cNvSpPr txBox="1">
              <a:spLocks noChangeArrowheads="1"/>
            </p:cNvSpPr>
            <p:nvPr/>
          </p:nvSpPr>
          <p:spPr bwMode="auto">
            <a:xfrm>
              <a:off x="720" y="3465"/>
              <a:ext cx="528" cy="23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r>
                <a:rPr lang="en-US"/>
                <a:t>data</a:t>
              </a:r>
            </a:p>
          </p:txBody>
        </p:sp>
        <p:sp>
          <p:nvSpPr>
            <p:cNvPr id="18" name="Text Box 18"/>
            <p:cNvSpPr txBox="1">
              <a:spLocks noChangeArrowheads="1"/>
            </p:cNvSpPr>
            <p:nvPr/>
          </p:nvSpPr>
          <p:spPr bwMode="auto">
            <a:xfrm>
              <a:off x="1488" y="3465"/>
              <a:ext cx="528" cy="23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r>
                <a:rPr lang="en-US"/>
                <a:t>next</a:t>
              </a:r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912" y="3120"/>
              <a:ext cx="336" cy="28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r>
                <a:rPr lang="en-US" sz="2400"/>
                <a:t>2</a:t>
              </a:r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1488" y="3120"/>
              <a:ext cx="624" cy="28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r>
                <a:rPr lang="en-US" sz="2400" dirty="0" smtClean="0"/>
                <a:t>null</a:t>
              </a:r>
              <a:endParaRPr lang="en-US" sz="2400" dirty="0"/>
            </a:p>
          </p:txBody>
        </p:sp>
        <p:sp>
          <p:nvSpPr>
            <p:cNvPr id="21" name="Text Box 21"/>
            <p:cNvSpPr txBox="1">
              <a:spLocks noChangeArrowheads="1"/>
            </p:cNvSpPr>
            <p:nvPr/>
          </p:nvSpPr>
          <p:spPr bwMode="auto">
            <a:xfrm>
              <a:off x="672" y="2832"/>
              <a:ext cx="528" cy="23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r>
                <a:rPr lang="en-US"/>
                <a:t>b</a:t>
              </a:r>
            </a:p>
          </p:txBody>
        </p:sp>
      </p:grpSp>
      <p:grpSp>
        <p:nvGrpSpPr>
          <p:cNvPr id="30" name="Group 22"/>
          <p:cNvGrpSpPr>
            <a:grpSpLocks noChangeAspect="1"/>
          </p:cNvGrpSpPr>
          <p:nvPr/>
        </p:nvGrpSpPr>
        <p:grpSpPr bwMode="auto">
          <a:xfrm>
            <a:off x="7109144" y="3092000"/>
            <a:ext cx="1788160" cy="1005840"/>
            <a:chOff x="672" y="2832"/>
            <a:chExt cx="1536" cy="864"/>
          </a:xfrm>
        </p:grpSpPr>
        <p:sp>
          <p:nvSpPr>
            <p:cNvPr id="31" name="Rectangle 23"/>
            <p:cNvSpPr>
              <a:spLocks noChangeArrowheads="1"/>
            </p:cNvSpPr>
            <p:nvPr/>
          </p:nvSpPr>
          <p:spPr bwMode="auto">
            <a:xfrm>
              <a:off x="672" y="3072"/>
              <a:ext cx="768" cy="432"/>
            </a:xfrm>
            <a:prstGeom prst="rect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Rectangle 24"/>
            <p:cNvSpPr>
              <a:spLocks noChangeArrowheads="1"/>
            </p:cNvSpPr>
            <p:nvPr/>
          </p:nvSpPr>
          <p:spPr bwMode="auto">
            <a:xfrm>
              <a:off x="1440" y="3072"/>
              <a:ext cx="768" cy="432"/>
            </a:xfrm>
            <a:prstGeom prst="rect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Text Box 25"/>
            <p:cNvSpPr txBox="1">
              <a:spLocks noChangeArrowheads="1"/>
            </p:cNvSpPr>
            <p:nvPr/>
          </p:nvSpPr>
          <p:spPr bwMode="auto">
            <a:xfrm>
              <a:off x="720" y="3465"/>
              <a:ext cx="528" cy="23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r>
                <a:rPr lang="en-US"/>
                <a:t>data</a:t>
              </a:r>
            </a:p>
          </p:txBody>
        </p:sp>
        <p:sp>
          <p:nvSpPr>
            <p:cNvPr id="34" name="Text Box 26"/>
            <p:cNvSpPr txBox="1">
              <a:spLocks noChangeArrowheads="1"/>
            </p:cNvSpPr>
            <p:nvPr/>
          </p:nvSpPr>
          <p:spPr bwMode="auto">
            <a:xfrm>
              <a:off x="1488" y="3465"/>
              <a:ext cx="528" cy="23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r>
                <a:rPr lang="en-US"/>
                <a:t>next</a:t>
              </a:r>
            </a:p>
          </p:txBody>
        </p:sp>
        <p:sp>
          <p:nvSpPr>
            <p:cNvPr id="35" name="Text Box 27"/>
            <p:cNvSpPr txBox="1">
              <a:spLocks noChangeArrowheads="1"/>
            </p:cNvSpPr>
            <p:nvPr/>
          </p:nvSpPr>
          <p:spPr bwMode="auto">
            <a:xfrm>
              <a:off x="912" y="3120"/>
              <a:ext cx="336" cy="28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r>
                <a:rPr lang="en-US" sz="2400" dirty="0"/>
                <a:t>3</a:t>
              </a:r>
            </a:p>
          </p:txBody>
        </p:sp>
        <p:sp>
          <p:nvSpPr>
            <p:cNvPr id="36" name="Text Box 28"/>
            <p:cNvSpPr txBox="1">
              <a:spLocks noChangeArrowheads="1"/>
            </p:cNvSpPr>
            <p:nvPr/>
          </p:nvSpPr>
          <p:spPr bwMode="auto">
            <a:xfrm>
              <a:off x="1488" y="3120"/>
              <a:ext cx="624" cy="28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r>
                <a:rPr lang="en-US" sz="2400" dirty="0" smtClean="0"/>
                <a:t>null</a:t>
              </a:r>
              <a:endParaRPr lang="en-US" sz="2400" dirty="0"/>
            </a:p>
          </p:txBody>
        </p:sp>
        <p:sp>
          <p:nvSpPr>
            <p:cNvPr id="37" name="Text Box 29"/>
            <p:cNvSpPr txBox="1">
              <a:spLocks noChangeArrowheads="1"/>
            </p:cNvSpPr>
            <p:nvPr/>
          </p:nvSpPr>
          <p:spPr bwMode="auto">
            <a:xfrm>
              <a:off x="672" y="2832"/>
              <a:ext cx="528" cy="23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r>
                <a:rPr lang="en-US"/>
                <a:t>c</a:t>
              </a:r>
            </a:p>
          </p:txBody>
        </p:sp>
      </p:grp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1471360" y="4555359"/>
            <a:ext cx="5257800" cy="646331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a.next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b;</a:t>
            </a:r>
          </a:p>
          <a:p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b.next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c;</a:t>
            </a:r>
          </a:p>
        </p:txBody>
      </p:sp>
      <p:sp>
        <p:nvSpPr>
          <p:cNvPr id="40" name="Rectangle 39"/>
          <p:cNvSpPr/>
          <p:nvPr/>
        </p:nvSpPr>
        <p:spPr>
          <a:xfrm>
            <a:off x="2420304" y="3427280"/>
            <a:ext cx="614680" cy="40163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43"/>
          <p:cNvCxnSpPr>
            <a:stCxn id="8" idx="3"/>
            <a:endCxn id="15" idx="1"/>
          </p:cNvCxnSpPr>
          <p:nvPr/>
        </p:nvCxnSpPr>
        <p:spPr>
          <a:xfrm>
            <a:off x="3258504" y="3622860"/>
            <a:ext cx="103124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5280344" y="3439058"/>
            <a:ext cx="614680" cy="40163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6077904" y="3641627"/>
            <a:ext cx="103124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349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8" grpId="0" build="allAtOnce" animBg="1"/>
      <p:bldP spid="40" grpId="0" animBg="1"/>
      <p:bldP spid="4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Node - </a:t>
            </a:r>
            <a:r>
              <a:rPr lang="en-US" b="1" dirty="0" smtClean="0">
                <a:solidFill>
                  <a:srgbClr val="006600"/>
                </a:solidFill>
              </a:rPr>
              <a:t>Access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470344" y="2195888"/>
            <a:ext cx="7426960" cy="1005840"/>
            <a:chOff x="1470344" y="3092000"/>
            <a:chExt cx="7426960" cy="1005840"/>
          </a:xfrm>
        </p:grpSpPr>
        <p:grpSp>
          <p:nvGrpSpPr>
            <p:cNvPr id="6" name="Group 13"/>
            <p:cNvGrpSpPr>
              <a:grpSpLocks noChangeAspect="1"/>
            </p:cNvGrpSpPr>
            <p:nvPr/>
          </p:nvGrpSpPr>
          <p:grpSpPr bwMode="auto">
            <a:xfrm>
              <a:off x="1470344" y="3092000"/>
              <a:ext cx="1788160" cy="1005840"/>
              <a:chOff x="672" y="2832"/>
              <a:chExt cx="1536" cy="864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672" y="3072"/>
                <a:ext cx="768" cy="432"/>
              </a:xfrm>
              <a:prstGeom prst="rect">
                <a:avLst/>
              </a:prstGeom>
              <a:solidFill>
                <a:srgbClr val="FFFF00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1440" y="3072"/>
                <a:ext cx="768" cy="432"/>
              </a:xfrm>
              <a:prstGeom prst="rect">
                <a:avLst/>
              </a:prstGeom>
              <a:solidFill>
                <a:srgbClr val="FFFF00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Text Box 7"/>
              <p:cNvSpPr txBox="1">
                <a:spLocks noChangeArrowheads="1"/>
              </p:cNvSpPr>
              <p:nvPr/>
            </p:nvSpPr>
            <p:spPr bwMode="auto">
              <a:xfrm>
                <a:off x="720" y="3465"/>
                <a:ext cx="528" cy="231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r>
                  <a:rPr lang="en-US"/>
                  <a:t>data</a:t>
                </a:r>
              </a:p>
            </p:txBody>
          </p:sp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1488" y="3465"/>
                <a:ext cx="528" cy="231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r>
                  <a:rPr lang="en-US"/>
                  <a:t>next</a:t>
                </a:r>
              </a:p>
            </p:txBody>
          </p:sp>
          <p:sp>
            <p:nvSpPr>
              <p:cNvPr id="11" name="Text Box 10"/>
              <p:cNvSpPr txBox="1">
                <a:spLocks noChangeArrowheads="1"/>
              </p:cNvSpPr>
              <p:nvPr/>
            </p:nvSpPr>
            <p:spPr bwMode="auto">
              <a:xfrm>
                <a:off x="912" y="3120"/>
                <a:ext cx="336" cy="288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r>
                  <a:rPr lang="en-US" sz="2400"/>
                  <a:t>1</a:t>
                </a:r>
              </a:p>
            </p:txBody>
          </p:sp>
          <p:sp>
            <p:nvSpPr>
              <p:cNvPr id="12" name="Text Box 11"/>
              <p:cNvSpPr txBox="1">
                <a:spLocks noChangeArrowheads="1"/>
              </p:cNvSpPr>
              <p:nvPr/>
            </p:nvSpPr>
            <p:spPr bwMode="auto">
              <a:xfrm>
                <a:off x="1488" y="3120"/>
                <a:ext cx="624" cy="288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r>
                  <a:rPr lang="en-US" sz="2400" dirty="0" smtClean="0"/>
                  <a:t>null</a:t>
                </a:r>
                <a:endParaRPr lang="en-US" sz="2400" dirty="0"/>
              </a:p>
            </p:txBody>
          </p:sp>
          <p:sp>
            <p:nvSpPr>
              <p:cNvPr id="13" name="Text Box 12"/>
              <p:cNvSpPr txBox="1">
                <a:spLocks noChangeArrowheads="1"/>
              </p:cNvSpPr>
              <p:nvPr/>
            </p:nvSpPr>
            <p:spPr bwMode="auto">
              <a:xfrm>
                <a:off x="672" y="2832"/>
                <a:ext cx="528" cy="231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r>
                  <a:rPr lang="en-US"/>
                  <a:t>a</a:t>
                </a:r>
              </a:p>
            </p:txBody>
          </p:sp>
        </p:grpSp>
        <p:grpSp>
          <p:nvGrpSpPr>
            <p:cNvPr id="14" name="Group 14"/>
            <p:cNvGrpSpPr>
              <a:grpSpLocks noChangeAspect="1"/>
            </p:cNvGrpSpPr>
            <p:nvPr/>
          </p:nvGrpSpPr>
          <p:grpSpPr bwMode="auto">
            <a:xfrm>
              <a:off x="4289744" y="3092000"/>
              <a:ext cx="1788160" cy="1005840"/>
              <a:chOff x="672" y="2832"/>
              <a:chExt cx="1536" cy="864"/>
            </a:xfrm>
          </p:grpSpPr>
          <p:sp>
            <p:nvSpPr>
              <p:cNvPr id="15" name="Rectangle 15"/>
              <p:cNvSpPr>
                <a:spLocks noChangeArrowheads="1"/>
              </p:cNvSpPr>
              <p:nvPr/>
            </p:nvSpPr>
            <p:spPr bwMode="auto">
              <a:xfrm>
                <a:off x="672" y="3072"/>
                <a:ext cx="768" cy="432"/>
              </a:xfrm>
              <a:prstGeom prst="rect">
                <a:avLst/>
              </a:prstGeom>
              <a:solidFill>
                <a:srgbClr val="FFFF00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Rectangle 16"/>
              <p:cNvSpPr>
                <a:spLocks noChangeArrowheads="1"/>
              </p:cNvSpPr>
              <p:nvPr/>
            </p:nvSpPr>
            <p:spPr bwMode="auto">
              <a:xfrm>
                <a:off x="1440" y="3072"/>
                <a:ext cx="768" cy="432"/>
              </a:xfrm>
              <a:prstGeom prst="rect">
                <a:avLst/>
              </a:prstGeom>
              <a:solidFill>
                <a:srgbClr val="FFFF00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Text Box 17"/>
              <p:cNvSpPr txBox="1">
                <a:spLocks noChangeArrowheads="1"/>
              </p:cNvSpPr>
              <p:nvPr/>
            </p:nvSpPr>
            <p:spPr bwMode="auto">
              <a:xfrm>
                <a:off x="720" y="3465"/>
                <a:ext cx="528" cy="231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r>
                  <a:rPr lang="en-US"/>
                  <a:t>data</a:t>
                </a:r>
              </a:p>
            </p:txBody>
          </p:sp>
          <p:sp>
            <p:nvSpPr>
              <p:cNvPr id="18" name="Text Box 18"/>
              <p:cNvSpPr txBox="1">
                <a:spLocks noChangeArrowheads="1"/>
              </p:cNvSpPr>
              <p:nvPr/>
            </p:nvSpPr>
            <p:spPr bwMode="auto">
              <a:xfrm>
                <a:off x="1488" y="3465"/>
                <a:ext cx="528" cy="231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r>
                  <a:rPr lang="en-US"/>
                  <a:t>next</a:t>
                </a:r>
              </a:p>
            </p:txBody>
          </p:sp>
          <p:sp>
            <p:nvSpPr>
              <p:cNvPr id="19" name="Text Box 19"/>
              <p:cNvSpPr txBox="1">
                <a:spLocks noChangeArrowheads="1"/>
              </p:cNvSpPr>
              <p:nvPr/>
            </p:nvSpPr>
            <p:spPr bwMode="auto">
              <a:xfrm>
                <a:off x="912" y="3120"/>
                <a:ext cx="336" cy="288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r>
                  <a:rPr lang="en-US" sz="2400"/>
                  <a:t>2</a:t>
                </a:r>
              </a:p>
            </p:txBody>
          </p:sp>
          <p:sp>
            <p:nvSpPr>
              <p:cNvPr id="20" name="Text Box 20"/>
              <p:cNvSpPr txBox="1">
                <a:spLocks noChangeArrowheads="1"/>
              </p:cNvSpPr>
              <p:nvPr/>
            </p:nvSpPr>
            <p:spPr bwMode="auto">
              <a:xfrm>
                <a:off x="1488" y="3120"/>
                <a:ext cx="624" cy="288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r>
                  <a:rPr lang="en-US" sz="2400" dirty="0" smtClean="0"/>
                  <a:t>null</a:t>
                </a:r>
                <a:endParaRPr lang="en-US" sz="2400" dirty="0"/>
              </a:p>
            </p:txBody>
          </p:sp>
          <p:sp>
            <p:nvSpPr>
              <p:cNvPr id="21" name="Text Box 21"/>
              <p:cNvSpPr txBox="1">
                <a:spLocks noChangeArrowheads="1"/>
              </p:cNvSpPr>
              <p:nvPr/>
            </p:nvSpPr>
            <p:spPr bwMode="auto">
              <a:xfrm>
                <a:off x="672" y="2832"/>
                <a:ext cx="528" cy="231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r>
                  <a:rPr lang="en-US"/>
                  <a:t>b</a:t>
                </a:r>
              </a:p>
            </p:txBody>
          </p:sp>
        </p:grpSp>
        <p:grpSp>
          <p:nvGrpSpPr>
            <p:cNvPr id="30" name="Group 22"/>
            <p:cNvGrpSpPr>
              <a:grpSpLocks noChangeAspect="1"/>
            </p:cNvGrpSpPr>
            <p:nvPr/>
          </p:nvGrpSpPr>
          <p:grpSpPr bwMode="auto">
            <a:xfrm>
              <a:off x="7109144" y="3092000"/>
              <a:ext cx="1788160" cy="1005840"/>
              <a:chOff x="672" y="2832"/>
              <a:chExt cx="1536" cy="864"/>
            </a:xfrm>
          </p:grpSpPr>
          <p:sp>
            <p:nvSpPr>
              <p:cNvPr id="31" name="Rectangle 23"/>
              <p:cNvSpPr>
                <a:spLocks noChangeArrowheads="1"/>
              </p:cNvSpPr>
              <p:nvPr/>
            </p:nvSpPr>
            <p:spPr bwMode="auto">
              <a:xfrm>
                <a:off x="672" y="3072"/>
                <a:ext cx="768" cy="432"/>
              </a:xfrm>
              <a:prstGeom prst="rect">
                <a:avLst/>
              </a:prstGeom>
              <a:solidFill>
                <a:srgbClr val="FFFF00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Rectangle 24"/>
              <p:cNvSpPr>
                <a:spLocks noChangeArrowheads="1"/>
              </p:cNvSpPr>
              <p:nvPr/>
            </p:nvSpPr>
            <p:spPr bwMode="auto">
              <a:xfrm>
                <a:off x="1440" y="3072"/>
                <a:ext cx="768" cy="432"/>
              </a:xfrm>
              <a:prstGeom prst="rect">
                <a:avLst/>
              </a:prstGeom>
              <a:solidFill>
                <a:srgbClr val="FFFF00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Text Box 25"/>
              <p:cNvSpPr txBox="1">
                <a:spLocks noChangeArrowheads="1"/>
              </p:cNvSpPr>
              <p:nvPr/>
            </p:nvSpPr>
            <p:spPr bwMode="auto">
              <a:xfrm>
                <a:off x="720" y="3465"/>
                <a:ext cx="528" cy="231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r>
                  <a:rPr lang="en-US"/>
                  <a:t>data</a:t>
                </a:r>
              </a:p>
            </p:txBody>
          </p:sp>
          <p:sp>
            <p:nvSpPr>
              <p:cNvPr id="34" name="Text Box 26"/>
              <p:cNvSpPr txBox="1">
                <a:spLocks noChangeArrowheads="1"/>
              </p:cNvSpPr>
              <p:nvPr/>
            </p:nvSpPr>
            <p:spPr bwMode="auto">
              <a:xfrm>
                <a:off x="1488" y="3465"/>
                <a:ext cx="528" cy="231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r>
                  <a:rPr lang="en-US"/>
                  <a:t>next</a:t>
                </a:r>
              </a:p>
            </p:txBody>
          </p:sp>
          <p:sp>
            <p:nvSpPr>
              <p:cNvPr id="35" name="Text Box 27"/>
              <p:cNvSpPr txBox="1">
                <a:spLocks noChangeArrowheads="1"/>
              </p:cNvSpPr>
              <p:nvPr/>
            </p:nvSpPr>
            <p:spPr bwMode="auto">
              <a:xfrm>
                <a:off x="912" y="3120"/>
                <a:ext cx="336" cy="288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r>
                  <a:rPr lang="en-US" sz="2400" dirty="0"/>
                  <a:t>3</a:t>
                </a:r>
              </a:p>
            </p:txBody>
          </p:sp>
          <p:sp>
            <p:nvSpPr>
              <p:cNvPr id="36" name="Text Box 28"/>
              <p:cNvSpPr txBox="1">
                <a:spLocks noChangeArrowheads="1"/>
              </p:cNvSpPr>
              <p:nvPr/>
            </p:nvSpPr>
            <p:spPr bwMode="auto">
              <a:xfrm>
                <a:off x="1488" y="3120"/>
                <a:ext cx="624" cy="288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r>
                  <a:rPr lang="en-US" sz="2400" dirty="0" smtClean="0"/>
                  <a:t>null</a:t>
                </a:r>
                <a:endParaRPr lang="en-US" sz="2400" dirty="0"/>
              </a:p>
            </p:txBody>
          </p:sp>
          <p:sp>
            <p:nvSpPr>
              <p:cNvPr id="37" name="Text Box 29"/>
              <p:cNvSpPr txBox="1">
                <a:spLocks noChangeArrowheads="1"/>
              </p:cNvSpPr>
              <p:nvPr/>
            </p:nvSpPr>
            <p:spPr bwMode="auto">
              <a:xfrm>
                <a:off x="672" y="2832"/>
                <a:ext cx="528" cy="231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r>
                  <a:rPr lang="en-US"/>
                  <a:t>c</a:t>
                </a:r>
              </a:p>
            </p:txBody>
          </p:sp>
        </p:grpSp>
        <p:sp>
          <p:nvSpPr>
            <p:cNvPr id="40" name="Rectangle 39"/>
            <p:cNvSpPr/>
            <p:nvPr/>
          </p:nvSpPr>
          <p:spPr>
            <a:xfrm>
              <a:off x="2420304" y="3427280"/>
              <a:ext cx="614680" cy="40163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Arrow Connector 43"/>
            <p:cNvCxnSpPr>
              <a:stCxn id="8" idx="3"/>
              <a:endCxn id="15" idx="1"/>
            </p:cNvCxnSpPr>
            <p:nvPr/>
          </p:nvCxnSpPr>
          <p:spPr>
            <a:xfrm>
              <a:off x="3258504" y="3622860"/>
              <a:ext cx="1031240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/>
            <p:cNvSpPr/>
            <p:nvPr/>
          </p:nvSpPr>
          <p:spPr>
            <a:xfrm>
              <a:off x="5280344" y="3439058"/>
              <a:ext cx="614680" cy="40163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>
              <a:off x="6077904" y="3641627"/>
              <a:ext cx="1031240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7050474" y="3733800"/>
            <a:ext cx="183896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rtl="1"/>
            <a:r>
              <a:rPr lang="en-US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1 is printed</a:t>
            </a:r>
          </a:p>
          <a:p>
            <a:pPr rtl="1"/>
            <a:r>
              <a:rPr lang="en-US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2 is printed</a:t>
            </a:r>
          </a:p>
          <a:p>
            <a:pPr rtl="1"/>
            <a:r>
              <a:rPr lang="en-US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3 is printed</a:t>
            </a:r>
          </a:p>
          <a:p>
            <a:pPr rtl="1"/>
            <a:r>
              <a:rPr lang="en-US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3 is printed</a:t>
            </a:r>
          </a:p>
          <a:p>
            <a:pPr rtl="1"/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ERROR!</a:t>
            </a:r>
            <a:endParaRPr lang="en-US" b="1" dirty="0">
              <a:solidFill>
                <a:schemeClr val="accent2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1752600" y="3733800"/>
            <a:ext cx="5257800" cy="147732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System.out.print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a.data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System.out.print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a.next.data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System.out.print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a.next.next.data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System.out.print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b.next.data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System.out.print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c.next.data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2643017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Linked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dirty="0"/>
              <a:t>You can think of each node as a </a:t>
            </a:r>
            <a:r>
              <a:rPr lang="en-US" b="1" dirty="0">
                <a:solidFill>
                  <a:srgbClr val="006600"/>
                </a:solidFill>
              </a:rPr>
              <a:t>record</a:t>
            </a:r>
          </a:p>
          <a:p>
            <a:pPr lvl="1" algn="just"/>
            <a:r>
              <a:rPr lang="en-US" dirty="0"/>
              <a:t>The </a:t>
            </a:r>
            <a:r>
              <a:rPr lang="en-US" b="1" dirty="0">
                <a:solidFill>
                  <a:srgbClr val="006600"/>
                </a:solidFill>
              </a:rPr>
              <a:t>first part </a:t>
            </a:r>
            <a:r>
              <a:rPr lang="en-US" dirty="0"/>
              <a:t>of the record is all the necessary </a:t>
            </a:r>
            <a:r>
              <a:rPr lang="en-US" b="1" dirty="0">
                <a:solidFill>
                  <a:srgbClr val="006600"/>
                </a:solidFill>
              </a:rPr>
              <a:t>data</a:t>
            </a:r>
          </a:p>
          <a:p>
            <a:pPr lvl="1" algn="just"/>
            <a:r>
              <a:rPr lang="en-US" dirty="0"/>
              <a:t>The final part of the record is a field that stores a pointer to the </a:t>
            </a:r>
            <a:r>
              <a:rPr lang="en-US" b="1" dirty="0">
                <a:solidFill>
                  <a:srgbClr val="006600"/>
                </a:solidFill>
              </a:rPr>
              <a:t>next node </a:t>
            </a:r>
            <a:r>
              <a:rPr lang="en-US" dirty="0"/>
              <a:t>in the list</a:t>
            </a:r>
          </a:p>
          <a:p>
            <a:pPr lvl="2"/>
            <a:endParaRPr lang="en-US" sz="2000" dirty="0"/>
          </a:p>
          <a:p>
            <a:pPr lvl="2"/>
            <a:endParaRPr lang="en-US" sz="2000" dirty="0"/>
          </a:p>
          <a:p>
            <a:pPr lvl="2"/>
            <a:endParaRPr lang="en-US" sz="2000" dirty="0"/>
          </a:p>
          <a:p>
            <a:pPr lvl="2"/>
            <a:endParaRPr lang="en-US" sz="2000" dirty="0"/>
          </a:p>
          <a:p>
            <a:pPr lvl="1"/>
            <a:r>
              <a:rPr lang="en-US" dirty="0"/>
              <a:t>So who knows where is node 50?</a:t>
            </a:r>
          </a:p>
          <a:p>
            <a:pPr lvl="2"/>
            <a:r>
              <a:rPr lang="en-US" sz="2100" dirty="0"/>
              <a:t>The next of node 20.</a:t>
            </a:r>
          </a:p>
          <a:p>
            <a:pPr lvl="1"/>
            <a:r>
              <a:rPr lang="en-US" dirty="0"/>
              <a:t>And who knows where is node 20?</a:t>
            </a:r>
          </a:p>
          <a:p>
            <a:pPr lvl="2"/>
            <a:r>
              <a:rPr lang="en-US" sz="2100" dirty="0"/>
              <a:t>The next of node 10.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685468" y="3394659"/>
            <a:ext cx="7035196" cy="1347629"/>
            <a:chOff x="1576414" y="3986371"/>
            <a:chExt cx="7035196" cy="1347629"/>
          </a:xfrm>
        </p:grpSpPr>
        <p:sp>
          <p:nvSpPr>
            <p:cNvPr id="6" name="Rectangle 5"/>
            <p:cNvSpPr/>
            <p:nvPr/>
          </p:nvSpPr>
          <p:spPr bwMode="auto">
            <a:xfrm>
              <a:off x="1576414" y="4419600"/>
              <a:ext cx="868273" cy="914400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2444688" y="4419600"/>
              <a:ext cx="381000" cy="914400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789977" y="469213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4191000" y="4419600"/>
              <a:ext cx="868273" cy="914400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5059274" y="4419600"/>
              <a:ext cx="381000" cy="914400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404563" y="469213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</a:t>
              </a: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6858000" y="4419600"/>
              <a:ext cx="868273" cy="914400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7726274" y="4419600"/>
              <a:ext cx="381000" cy="914400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071563" y="469213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50</a:t>
              </a:r>
              <a:endParaRPr lang="en-US" dirty="0"/>
            </a:p>
          </p:txBody>
        </p:sp>
        <p:cxnSp>
          <p:nvCxnSpPr>
            <p:cNvPr id="15" name="Curved Connector 14"/>
            <p:cNvCxnSpPr>
              <a:endCxn id="9" idx="1"/>
            </p:cNvCxnSpPr>
            <p:nvPr/>
          </p:nvCxnSpPr>
          <p:spPr bwMode="auto">
            <a:xfrm flipV="1">
              <a:off x="2658250" y="4876800"/>
              <a:ext cx="1532750" cy="535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  <p:cxnSp>
          <p:nvCxnSpPr>
            <p:cNvPr id="16" name="Curved Connector 15"/>
            <p:cNvCxnSpPr/>
            <p:nvPr/>
          </p:nvCxnSpPr>
          <p:spPr bwMode="auto">
            <a:xfrm>
              <a:off x="5249774" y="4876265"/>
              <a:ext cx="1608521" cy="1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  <p:cxnSp>
          <p:nvCxnSpPr>
            <p:cNvPr id="17" name="Curved Connector 16"/>
            <p:cNvCxnSpPr/>
            <p:nvPr/>
          </p:nvCxnSpPr>
          <p:spPr bwMode="auto">
            <a:xfrm rot="5400000" flipH="1" flipV="1">
              <a:off x="7836028" y="4372552"/>
              <a:ext cx="584458" cy="422966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  <p:sp>
          <p:nvSpPr>
            <p:cNvPr id="18" name="TextBox 17"/>
            <p:cNvSpPr txBox="1"/>
            <p:nvPr/>
          </p:nvSpPr>
          <p:spPr>
            <a:xfrm>
              <a:off x="8067871" y="3986371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null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49060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Linked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u="sng" dirty="0"/>
              <a:t>Head of the list</a:t>
            </a:r>
          </a:p>
          <a:p>
            <a:pPr lvl="1"/>
            <a:r>
              <a:rPr lang="en-US" dirty="0"/>
              <a:t>Each node of the list is created dynamically and points to the next node</a:t>
            </a:r>
          </a:p>
          <a:p>
            <a:pPr lvl="2"/>
            <a:r>
              <a:rPr lang="en-US" dirty="0"/>
              <a:t>So from the first node, we can get to the second node</a:t>
            </a:r>
          </a:p>
          <a:p>
            <a:pPr lvl="2"/>
            <a:r>
              <a:rPr lang="en-US" dirty="0"/>
              <a:t>From the second node, we can get to the third node</a:t>
            </a:r>
          </a:p>
          <a:p>
            <a:pPr lvl="2"/>
            <a:r>
              <a:rPr lang="en-US" dirty="0"/>
              <a:t>and so on</a:t>
            </a:r>
          </a:p>
          <a:p>
            <a:pPr lvl="1"/>
            <a:r>
              <a:rPr lang="en-US" dirty="0" smtClean="0"/>
              <a:t>You </a:t>
            </a:r>
            <a:r>
              <a:rPr lang="en-US" dirty="0"/>
              <a:t>must have a reference variable that simply points to the first node of the list</a:t>
            </a:r>
          </a:p>
          <a:p>
            <a:pPr lvl="2"/>
            <a:r>
              <a:rPr lang="en-US" dirty="0"/>
              <a:t>Usually this variable is named </a:t>
            </a:r>
            <a:r>
              <a:rPr lang="en-US" b="1" dirty="0">
                <a:solidFill>
                  <a:srgbClr val="00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head</a:t>
            </a:r>
            <a:endParaRPr lang="en-US" b="1" dirty="0">
              <a:solidFill>
                <a:srgbClr val="006600"/>
              </a:solidFill>
              <a:cs typeface="Courier New" panose="02070309020205020404" pitchFamily="49" charset="0"/>
            </a:endParaRPr>
          </a:p>
          <a:p>
            <a:pPr lvl="2"/>
            <a:r>
              <a:rPr lang="en-US" dirty="0">
                <a:cs typeface="Courier New" panose="02070309020205020404" pitchFamily="49" charset="0"/>
              </a:rPr>
              <a:t>This variable has ONE goal in life: </a:t>
            </a:r>
            <a:r>
              <a:rPr lang="en-US" b="1" dirty="0">
                <a:solidFill>
                  <a:srgbClr val="006600"/>
                </a:solidFill>
                <a:cs typeface="Courier New" panose="02070309020205020404" pitchFamily="49" charset="0"/>
              </a:rPr>
              <a:t>point to the first node!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28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Linked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So we will need two Java Classes</a:t>
            </a:r>
          </a:p>
          <a:p>
            <a:pPr marL="914400" lvl="1" indent="-457200">
              <a:buClr>
                <a:schemeClr val="tx1"/>
              </a:buClr>
              <a:buSzPct val="85000"/>
              <a:buFont typeface="+mj-lt"/>
              <a:buAutoNum type="arabicPeriod"/>
            </a:pPr>
            <a:r>
              <a:rPr lang="en-US" dirty="0"/>
              <a:t>The first class is for the individual nodes of the linked list</a:t>
            </a:r>
          </a:p>
          <a:p>
            <a:pPr lvl="2"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class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Llnode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 lvl="2">
              <a:buNone/>
            </a:pPr>
            <a:r>
              <a:rPr lang="en-US" i="1" dirty="0">
                <a:cs typeface="Courier New" pitchFamily="49" charset="0"/>
              </a:rPr>
              <a:t>- We use this class to make individual node objects.</a:t>
            </a:r>
          </a:p>
          <a:p>
            <a:pPr marL="914400" lvl="1" indent="-457200">
              <a:buClr>
                <a:schemeClr val="tx1"/>
              </a:buClr>
              <a:buSzPct val="85000"/>
              <a:buFont typeface="+mj-lt"/>
              <a:buAutoNum type="arabicPeriod"/>
            </a:pPr>
            <a:r>
              <a:rPr lang="en-US" dirty="0"/>
              <a:t>The second class is a class that </a:t>
            </a:r>
            <a:r>
              <a:rPr lang="en-US" b="1" u="sng" dirty="0"/>
              <a:t>controls the list</a:t>
            </a:r>
            <a:r>
              <a:rPr lang="en-US" dirty="0"/>
              <a:t> and stores access to the actual list</a:t>
            </a:r>
          </a:p>
          <a:p>
            <a:pPr lvl="2"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class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LinkedList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 lvl="2"/>
            <a:r>
              <a:rPr lang="en-US" dirty="0"/>
              <a:t>This class defines the head/front reference variable</a:t>
            </a:r>
          </a:p>
          <a:p>
            <a:pPr lvl="2"/>
            <a:r>
              <a:rPr lang="en-US" dirty="0"/>
              <a:t>It can also define a “tail” (or end of list) reference variable</a:t>
            </a:r>
          </a:p>
          <a:p>
            <a:pPr lvl="3"/>
            <a:r>
              <a:rPr lang="en-US" dirty="0"/>
              <a:t>Depends on your own implementation</a:t>
            </a:r>
          </a:p>
          <a:p>
            <a:pPr lvl="2"/>
            <a:r>
              <a:rPr lang="en-US" dirty="0"/>
              <a:t>This class also defines many methods that operate on the list</a:t>
            </a:r>
          </a:p>
          <a:p>
            <a:pPr lvl="3"/>
            <a:r>
              <a:rPr lang="en-US" dirty="0"/>
              <a:t>insertion, deletion, searching, printing nodes, etc.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622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– </a:t>
            </a:r>
            <a:r>
              <a:rPr lang="en-US" b="1" dirty="0" err="1" smtClean="0">
                <a:solidFill>
                  <a:srgbClr val="006600"/>
                </a:solidFill>
              </a:rPr>
              <a:t>LinkedList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365162" y="2044840"/>
            <a:ext cx="7620000" cy="424731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LinkedList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private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head;</a:t>
            </a:r>
          </a:p>
          <a:p>
            <a:endParaRPr lang="en-US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// Constructor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public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LinkedList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 {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head = null;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endParaRPr lang="en-US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// Example Method to check if list is empty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public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isEmpty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 {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return head == null;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endParaRPr lang="en-US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// All methods will be written here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5400" y="2245729"/>
            <a:ext cx="3768980" cy="175432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public 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isEmpty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 {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if (head == null)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return true;</a:t>
            </a:r>
          </a:p>
          <a:p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else</a:t>
            </a:r>
          </a:p>
          <a:p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return false;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76588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Visual </a:t>
            </a:r>
            <a:r>
              <a:rPr lang="en-US" dirty="0" smtClean="0"/>
              <a:t>Representation- </a:t>
            </a:r>
            <a:r>
              <a:rPr lang="en-US" sz="3600" b="1" dirty="0" err="1" smtClean="0">
                <a:solidFill>
                  <a:srgbClr val="006600"/>
                </a:solidFill>
              </a:rPr>
              <a:t>LinkedList</a:t>
            </a:r>
            <a:r>
              <a:rPr lang="en-US" b="1" dirty="0" smtClean="0">
                <a:solidFill>
                  <a:srgbClr val="006600"/>
                </a:solidFill>
              </a:rPr>
              <a:t> </a:t>
            </a:r>
            <a:r>
              <a:rPr lang="en-US" sz="4000" dirty="0"/>
              <a:t>class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1450848" y="2417588"/>
            <a:ext cx="7466160" cy="3352800"/>
            <a:chOff x="1066800" y="2655332"/>
            <a:chExt cx="7466160" cy="3352800"/>
          </a:xfrm>
        </p:grpSpPr>
        <p:sp>
          <p:nvSpPr>
            <p:cNvPr id="26" name="Rounded Rectangle 25"/>
            <p:cNvSpPr/>
            <p:nvPr/>
          </p:nvSpPr>
          <p:spPr bwMode="auto">
            <a:xfrm>
              <a:off x="1066800" y="2655332"/>
              <a:ext cx="2971800" cy="3352800"/>
            </a:xfrm>
            <a:prstGeom prst="round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371600" y="2883932"/>
              <a:ext cx="7360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head</a:t>
              </a:r>
              <a:endParaRPr lang="en-US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4683813" y="2872998"/>
              <a:ext cx="3849147" cy="3034963"/>
              <a:chOff x="4683813" y="2872998"/>
              <a:chExt cx="3849147" cy="3034963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4683813" y="2872998"/>
                <a:ext cx="1249274" cy="914400"/>
                <a:chOff x="4683813" y="2872998"/>
                <a:chExt cx="1249274" cy="914400"/>
              </a:xfrm>
            </p:grpSpPr>
            <p:sp>
              <p:nvSpPr>
                <p:cNvPr id="45" name="Rectangle 44"/>
                <p:cNvSpPr/>
                <p:nvPr/>
              </p:nvSpPr>
              <p:spPr bwMode="auto">
                <a:xfrm>
                  <a:off x="4683813" y="2872998"/>
                  <a:ext cx="868273" cy="914400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46" name="Rectangle 45"/>
                <p:cNvSpPr/>
                <p:nvPr/>
              </p:nvSpPr>
              <p:spPr bwMode="auto">
                <a:xfrm>
                  <a:off x="5552087" y="2872998"/>
                  <a:ext cx="381000" cy="914400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47" name="TextBox 46"/>
                <p:cNvSpPr txBox="1"/>
                <p:nvPr/>
              </p:nvSpPr>
              <p:spPr>
                <a:xfrm>
                  <a:off x="4897376" y="3145532"/>
                  <a:ext cx="4411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10</a:t>
                  </a:r>
                  <a:endParaRPr lang="en-US" dirty="0"/>
                </a:p>
              </p:txBody>
            </p:sp>
          </p:grpSp>
          <p:grpSp>
            <p:nvGrpSpPr>
              <p:cNvPr id="33" name="Group 32"/>
              <p:cNvGrpSpPr/>
              <p:nvPr/>
            </p:nvGrpSpPr>
            <p:grpSpPr>
              <a:xfrm>
                <a:off x="7283686" y="2872998"/>
                <a:ext cx="1249274" cy="914400"/>
                <a:chOff x="7283686" y="2872998"/>
                <a:chExt cx="1249274" cy="914400"/>
              </a:xfrm>
            </p:grpSpPr>
            <p:sp>
              <p:nvSpPr>
                <p:cNvPr id="42" name="Rectangle 41"/>
                <p:cNvSpPr/>
                <p:nvPr/>
              </p:nvSpPr>
              <p:spPr bwMode="auto">
                <a:xfrm>
                  <a:off x="7283686" y="2872998"/>
                  <a:ext cx="868273" cy="914400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43" name="Rectangle 42"/>
                <p:cNvSpPr/>
                <p:nvPr/>
              </p:nvSpPr>
              <p:spPr bwMode="auto">
                <a:xfrm>
                  <a:off x="8151960" y="2872998"/>
                  <a:ext cx="381000" cy="914400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>
                  <a:off x="7497249" y="3145532"/>
                  <a:ext cx="4411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20</a:t>
                  </a:r>
                  <a:endParaRPr lang="en-US" dirty="0"/>
                </a:p>
              </p:txBody>
            </p:sp>
          </p:grpSp>
          <p:cxnSp>
            <p:nvCxnSpPr>
              <p:cNvPr id="34" name="Curved Connector 33"/>
              <p:cNvCxnSpPr>
                <a:endCxn id="42" idx="1"/>
              </p:cNvCxnSpPr>
              <p:nvPr/>
            </p:nvCxnSpPr>
            <p:spPr bwMode="auto">
              <a:xfrm flipV="1">
                <a:off x="5750936" y="3330198"/>
                <a:ext cx="1532750" cy="535"/>
              </a:xfrm>
              <a:prstGeom prst="curvedConnector3">
                <a:avLst>
                  <a:gd name="adj1" fmla="val 50000"/>
                </a:avLst>
              </a:prstGeom>
              <a:solidFill>
                <a:schemeClr val="accent1"/>
              </a:solidFill>
              <a:ln w="19050" cap="sq" cmpd="sng" algn="ctr">
                <a:solidFill>
                  <a:schemeClr val="tx1"/>
                </a:solidFill>
                <a:prstDash val="solid"/>
                <a:round/>
                <a:headEnd type="oval" w="med" len="med"/>
                <a:tailEnd type="triangle" w="med" len="med"/>
              </a:ln>
              <a:effectLst/>
            </p:spPr>
          </p:cxnSp>
          <p:grpSp>
            <p:nvGrpSpPr>
              <p:cNvPr id="35" name="Group 34"/>
              <p:cNvGrpSpPr/>
              <p:nvPr/>
            </p:nvGrpSpPr>
            <p:grpSpPr>
              <a:xfrm>
                <a:off x="6629400" y="4560332"/>
                <a:ext cx="1753610" cy="1347629"/>
                <a:chOff x="7350813" y="4724400"/>
                <a:chExt cx="1753610" cy="1347629"/>
              </a:xfrm>
            </p:grpSpPr>
            <p:sp>
              <p:nvSpPr>
                <p:cNvPr id="37" name="Rectangle 36"/>
                <p:cNvSpPr/>
                <p:nvPr/>
              </p:nvSpPr>
              <p:spPr bwMode="auto">
                <a:xfrm>
                  <a:off x="7350813" y="5157629"/>
                  <a:ext cx="868273" cy="914400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38" name="Rectangle 37"/>
                <p:cNvSpPr/>
                <p:nvPr/>
              </p:nvSpPr>
              <p:spPr bwMode="auto">
                <a:xfrm>
                  <a:off x="8219087" y="5157629"/>
                  <a:ext cx="381000" cy="914400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7564376" y="5430163"/>
                  <a:ext cx="4411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50</a:t>
                  </a:r>
                  <a:endParaRPr lang="en-US" dirty="0"/>
                </a:p>
              </p:txBody>
            </p:sp>
            <p:cxnSp>
              <p:nvCxnSpPr>
                <p:cNvPr id="40" name="Curved Connector 39"/>
                <p:cNvCxnSpPr/>
                <p:nvPr/>
              </p:nvCxnSpPr>
              <p:spPr bwMode="auto">
                <a:xfrm rot="5400000" flipH="1" flipV="1">
                  <a:off x="8328841" y="5110581"/>
                  <a:ext cx="584458" cy="422966"/>
                </a:xfrm>
                <a:prstGeom prst="curvedConnector3">
                  <a:avLst>
                    <a:gd name="adj1" fmla="val 50000"/>
                  </a:avLst>
                </a:prstGeom>
                <a:solidFill>
                  <a:schemeClr val="accent1"/>
                </a:solidFill>
                <a:ln w="19050" cap="sq" cmpd="sng" algn="ctr">
                  <a:solidFill>
                    <a:schemeClr val="tx1"/>
                  </a:solidFill>
                  <a:prstDash val="solid"/>
                  <a:round/>
                  <a:headEnd type="oval" w="med" len="med"/>
                  <a:tailEnd type="triangle" w="med" len="med"/>
                </a:ln>
                <a:effectLst/>
              </p:spPr>
            </p:cxnSp>
            <p:sp>
              <p:nvSpPr>
                <p:cNvPr id="41" name="TextBox 40"/>
                <p:cNvSpPr txBox="1"/>
                <p:nvPr/>
              </p:nvSpPr>
              <p:spPr>
                <a:xfrm>
                  <a:off x="8560684" y="4724400"/>
                  <a:ext cx="54373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null</a:t>
                  </a:r>
                  <a:endParaRPr lang="en-US" dirty="0"/>
                </a:p>
              </p:txBody>
            </p:sp>
          </p:grpSp>
          <p:cxnSp>
            <p:nvCxnSpPr>
              <p:cNvPr id="36" name="Curved Connector 35"/>
              <p:cNvCxnSpPr>
                <a:endCxn id="37" idx="0"/>
              </p:cNvCxnSpPr>
              <p:nvPr/>
            </p:nvCxnSpPr>
            <p:spPr bwMode="auto">
              <a:xfrm rot="5400000">
                <a:off x="6891593" y="3502143"/>
                <a:ext cx="1663363" cy="1319473"/>
              </a:xfrm>
              <a:prstGeom prst="curvedConnector3">
                <a:avLst/>
              </a:prstGeom>
              <a:solidFill>
                <a:schemeClr val="accent1"/>
              </a:solidFill>
              <a:ln w="19050" cap="sq" cmpd="sng" algn="ctr">
                <a:solidFill>
                  <a:schemeClr val="tx1"/>
                </a:solidFill>
                <a:prstDash val="solid"/>
                <a:round/>
                <a:headEnd type="oval" w="med" len="med"/>
                <a:tailEnd type="triangle" w="med" len="med"/>
              </a:ln>
              <a:effectLst/>
            </p:spPr>
          </p:cxnSp>
        </p:grpSp>
        <p:cxnSp>
          <p:nvCxnSpPr>
            <p:cNvPr id="30" name="Curved Connector 29"/>
            <p:cNvCxnSpPr>
              <a:endCxn id="45" idx="1"/>
            </p:cNvCxnSpPr>
            <p:nvPr/>
          </p:nvCxnSpPr>
          <p:spPr bwMode="auto">
            <a:xfrm flipV="1">
              <a:off x="1720413" y="3330198"/>
              <a:ext cx="2963400" cy="7034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  <p:sp>
          <p:nvSpPr>
            <p:cNvPr id="31" name="TextBox 30"/>
            <p:cNvSpPr txBox="1"/>
            <p:nvPr/>
          </p:nvSpPr>
          <p:spPr>
            <a:xfrm>
              <a:off x="1371600" y="3977193"/>
              <a:ext cx="2146742" cy="1754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insert()</a:t>
              </a:r>
            </a:p>
            <a:p>
              <a:r>
                <a:rPr lang="en-US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delete()</a:t>
              </a:r>
            </a:p>
            <a:p>
              <a:r>
                <a:rPr lang="en-US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search()</a:t>
              </a:r>
            </a:p>
            <a:p>
              <a:r>
                <a:rPr lang="en-US" dirty="0" smtClean="0"/>
                <a:t>…</a:t>
              </a:r>
            </a:p>
            <a:p>
              <a:r>
                <a:rPr lang="en-US" dirty="0" smtClean="0"/>
                <a:t>Many methods that</a:t>
              </a:r>
            </a:p>
            <a:p>
              <a:r>
                <a:rPr lang="en-US" dirty="0" smtClean="0"/>
                <a:t>operate on the list.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6595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solidFill>
                  <a:srgbClr val="006600"/>
                </a:solidFill>
              </a:rPr>
              <a:t>Linked List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5400" dirty="0" smtClean="0"/>
              <a:t>Operations</a:t>
            </a:r>
            <a:endParaRPr lang="en-US" sz="5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55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Empty</a:t>
            </a:r>
          </a:p>
          <a:p>
            <a:r>
              <a:rPr lang="en-US" dirty="0" smtClean="0"/>
              <a:t>Traversing</a:t>
            </a:r>
            <a:endParaRPr lang="en-US" dirty="0"/>
          </a:p>
          <a:p>
            <a:r>
              <a:rPr lang="en-US" smtClean="0"/>
              <a:t>Searching</a:t>
            </a:r>
          </a:p>
          <a:p>
            <a:r>
              <a:rPr lang="en-US" dirty="0" smtClean="0"/>
              <a:t>Insertion</a:t>
            </a:r>
          </a:p>
          <a:p>
            <a:r>
              <a:rPr lang="en-US" dirty="0" smtClean="0"/>
              <a:t>Deletion</a:t>
            </a:r>
          </a:p>
          <a:p>
            <a:r>
              <a:rPr lang="en-US" dirty="0" smtClean="0"/>
              <a:t>Merging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7622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Linked List – </a:t>
            </a:r>
            <a:r>
              <a:rPr lang="en-US" b="1" dirty="0" err="1" smtClean="0">
                <a:solidFill>
                  <a:srgbClr val="006600"/>
                </a:solidFill>
              </a:rPr>
              <a:t>isEmpty</a:t>
            </a:r>
            <a:r>
              <a:rPr lang="en-US" b="1" dirty="0" smtClean="0">
                <a:solidFill>
                  <a:srgbClr val="006600"/>
                </a:solidFill>
              </a:rPr>
              <a:t>( 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3718902" cy="413562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There is no nodes in the list</a:t>
            </a:r>
          </a:p>
          <a:p>
            <a:r>
              <a:rPr lang="en-US" dirty="0" smtClean="0"/>
              <a:t>Head points to null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isFull</a:t>
            </a:r>
            <a:r>
              <a:rPr lang="en-US" dirty="0" smtClean="0"/>
              <a:t>( )</a:t>
            </a:r>
          </a:p>
          <a:p>
            <a:pPr lvl="1"/>
            <a:r>
              <a:rPr lang="en-US" u="sng" dirty="0" smtClean="0">
                <a:solidFill>
                  <a:srgbClr val="FF0000"/>
                </a:solidFill>
              </a:rPr>
              <a:t>Not Needed</a:t>
            </a:r>
            <a:endParaRPr lang="en-US" u="sng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084065" y="2138247"/>
            <a:ext cx="3956906" cy="3139321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LinkedList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private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head;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// Constructor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public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LinkedList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 {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head = null;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endParaRPr lang="en-US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isEmpty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 {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return head == null;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1987296" y="3747699"/>
            <a:ext cx="2209800" cy="1143000"/>
            <a:chOff x="2895600" y="2514600"/>
            <a:chExt cx="2209800" cy="1143000"/>
          </a:xfrm>
        </p:grpSpPr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138488" y="2514600"/>
              <a:ext cx="381000" cy="381000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16"/>
            <p:cNvSpPr>
              <a:spLocks noChangeShapeType="1"/>
            </p:cNvSpPr>
            <p:nvPr/>
          </p:nvSpPr>
          <p:spPr bwMode="auto">
            <a:xfrm>
              <a:off x="3290888" y="2698596"/>
              <a:ext cx="914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9"/>
            <p:cNvSpPr>
              <a:spLocks noChangeArrowheads="1"/>
            </p:cNvSpPr>
            <p:nvPr/>
          </p:nvSpPr>
          <p:spPr bwMode="auto">
            <a:xfrm>
              <a:off x="2909888" y="2895600"/>
              <a:ext cx="6096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 smtClean="0"/>
                <a:t>head</a:t>
              </a:r>
              <a:endParaRPr lang="en-US" dirty="0"/>
            </a:p>
          </p:txBody>
        </p:sp>
        <p:sp>
          <p:nvSpPr>
            <p:cNvPr id="10" name="Rectangle 25"/>
            <p:cNvSpPr>
              <a:spLocks noChangeArrowheads="1"/>
            </p:cNvSpPr>
            <p:nvPr/>
          </p:nvSpPr>
          <p:spPr bwMode="auto">
            <a:xfrm>
              <a:off x="4176712" y="2543176"/>
              <a:ext cx="6096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 smtClean="0"/>
                <a:t>null</a:t>
              </a:r>
              <a:endParaRPr lang="en-US" dirty="0"/>
            </a:p>
          </p:txBody>
        </p:sp>
        <p:sp>
          <p:nvSpPr>
            <p:cNvPr id="11" name="Rectangle 26"/>
            <p:cNvSpPr>
              <a:spLocks noChangeArrowheads="1"/>
            </p:cNvSpPr>
            <p:nvPr/>
          </p:nvSpPr>
          <p:spPr bwMode="auto">
            <a:xfrm>
              <a:off x="2895600" y="3276600"/>
              <a:ext cx="22098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i="1"/>
                <a:t>An empty linked list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30739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solidFill>
                  <a:srgbClr val="006600"/>
                </a:solidFill>
              </a:rPr>
              <a:t>Linked List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5400" dirty="0" smtClean="0"/>
              <a:t>Introduction</a:t>
            </a:r>
            <a:endParaRPr lang="en-US" sz="5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64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1177" y="5786444"/>
            <a:ext cx="6113351" cy="3993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Linked List – </a:t>
            </a:r>
            <a:r>
              <a:rPr lang="en-US" b="1" dirty="0" smtClean="0">
                <a:solidFill>
                  <a:srgbClr val="006600"/>
                </a:solidFill>
              </a:rPr>
              <a:t>Traverse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1177" y="2136863"/>
            <a:ext cx="6481751" cy="355176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Display the list data</a:t>
            </a:r>
          </a:p>
          <a:p>
            <a:r>
              <a:rPr lang="en-US" sz="2400" dirty="0" smtClean="0"/>
              <a:t>Head points to first node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/>
              <a:t>linked list is </a:t>
            </a:r>
            <a:r>
              <a:rPr lang="en-US" sz="2400" dirty="0">
                <a:solidFill>
                  <a:srgbClr val="FF0000"/>
                </a:solidFill>
              </a:rPr>
              <a:t>no more accessible</a:t>
            </a:r>
          </a:p>
          <a:p>
            <a:r>
              <a:rPr lang="en-US" sz="2400" dirty="0" smtClean="0"/>
              <a:t>Lost the address of first node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50731" y="2982309"/>
            <a:ext cx="7576255" cy="1754326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void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printAllNodes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 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while (head != null) 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System.out.print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head.data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+ “ ”);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head =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head.next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693962" y="1578759"/>
            <a:ext cx="4854830" cy="433495"/>
            <a:chOff x="1576414" y="3881777"/>
            <a:chExt cx="6646214" cy="914402"/>
          </a:xfrm>
        </p:grpSpPr>
        <p:sp>
          <p:nvSpPr>
            <p:cNvPr id="13" name="Rectangle 12"/>
            <p:cNvSpPr/>
            <p:nvPr/>
          </p:nvSpPr>
          <p:spPr bwMode="auto">
            <a:xfrm>
              <a:off x="1576414" y="3881778"/>
              <a:ext cx="868272" cy="91440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2444688" y="3881778"/>
              <a:ext cx="381000" cy="91440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49009" y="3947948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4191000" y="3881778"/>
              <a:ext cx="868272" cy="91440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5059274" y="3881778"/>
              <a:ext cx="381000" cy="91440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320338" y="3969109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</a:t>
              </a:r>
              <a:endParaRPr lang="en-US" dirty="0"/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6857999" y="3881778"/>
              <a:ext cx="868272" cy="91440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7726275" y="3881777"/>
              <a:ext cx="381000" cy="914402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048501" y="3947948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50</a:t>
              </a:r>
              <a:endParaRPr lang="en-US" dirty="0"/>
            </a:p>
          </p:txBody>
        </p:sp>
        <p:cxnSp>
          <p:nvCxnSpPr>
            <p:cNvPr id="22" name="Curved Connector 21"/>
            <p:cNvCxnSpPr>
              <a:endCxn id="16" idx="1"/>
            </p:cNvCxnSpPr>
            <p:nvPr/>
          </p:nvCxnSpPr>
          <p:spPr bwMode="auto">
            <a:xfrm flipV="1">
              <a:off x="2658250" y="4338977"/>
              <a:ext cx="1532750" cy="536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  <p:cxnSp>
          <p:nvCxnSpPr>
            <p:cNvPr id="23" name="Curved Connector 22"/>
            <p:cNvCxnSpPr/>
            <p:nvPr/>
          </p:nvCxnSpPr>
          <p:spPr bwMode="auto">
            <a:xfrm>
              <a:off x="5249774" y="4338444"/>
              <a:ext cx="1608521" cy="0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  <p:sp>
          <p:nvSpPr>
            <p:cNvPr id="25" name="TextBox 24"/>
            <p:cNvSpPr txBox="1"/>
            <p:nvPr/>
          </p:nvSpPr>
          <p:spPr>
            <a:xfrm>
              <a:off x="7680149" y="4071601"/>
              <a:ext cx="542479" cy="551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null</a:t>
              </a:r>
              <a:endParaRPr lang="en-US" sz="1100" dirty="0"/>
            </a:p>
          </p:txBody>
        </p:sp>
      </p:grpSp>
      <p:grpSp>
        <p:nvGrpSpPr>
          <p:cNvPr id="6" name="Group 5"/>
          <p:cNvGrpSpPr/>
          <p:nvPr/>
        </p:nvGrpSpPr>
        <p:grpSpPr>
          <a:xfrm rot="5400000">
            <a:off x="3152686" y="828987"/>
            <a:ext cx="586291" cy="929347"/>
            <a:chOff x="2869792" y="544196"/>
            <a:chExt cx="586291" cy="843941"/>
          </a:xfrm>
        </p:grpSpPr>
        <p:sp>
          <p:nvSpPr>
            <p:cNvPr id="31" name="Rectangle 30"/>
            <p:cNvSpPr/>
            <p:nvPr/>
          </p:nvSpPr>
          <p:spPr bwMode="auto">
            <a:xfrm>
              <a:off x="2869792" y="1213045"/>
              <a:ext cx="278307" cy="175092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cxnSp>
          <p:nvCxnSpPr>
            <p:cNvPr id="32" name="Curved Connector 31"/>
            <p:cNvCxnSpPr/>
            <p:nvPr/>
          </p:nvCxnSpPr>
          <p:spPr bwMode="auto">
            <a:xfrm rot="10800000" flipH="1">
              <a:off x="3008945" y="1213045"/>
              <a:ext cx="447138" cy="97941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  <p:sp>
          <p:nvSpPr>
            <p:cNvPr id="33" name="TextBox 32"/>
            <p:cNvSpPr txBox="1"/>
            <p:nvPr/>
          </p:nvSpPr>
          <p:spPr>
            <a:xfrm rot="16200000">
              <a:off x="2739227" y="708344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head</a:t>
              </a:r>
              <a:endParaRPr lang="en-US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698304" y="2472744"/>
            <a:ext cx="427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10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 rot="5400000">
            <a:off x="4944924" y="821018"/>
            <a:ext cx="586291" cy="929347"/>
            <a:chOff x="2869792" y="544196"/>
            <a:chExt cx="586291" cy="843941"/>
          </a:xfrm>
        </p:grpSpPr>
        <p:sp>
          <p:nvSpPr>
            <p:cNvPr id="35" name="Rectangle 34"/>
            <p:cNvSpPr/>
            <p:nvPr/>
          </p:nvSpPr>
          <p:spPr bwMode="auto">
            <a:xfrm>
              <a:off x="2869792" y="1213045"/>
              <a:ext cx="278307" cy="175092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cxnSp>
          <p:nvCxnSpPr>
            <p:cNvPr id="36" name="Curved Connector 35"/>
            <p:cNvCxnSpPr/>
            <p:nvPr/>
          </p:nvCxnSpPr>
          <p:spPr bwMode="auto">
            <a:xfrm rot="10800000" flipH="1">
              <a:off x="3008945" y="1213045"/>
              <a:ext cx="447138" cy="97941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  <p:sp>
          <p:nvSpPr>
            <p:cNvPr id="37" name="TextBox 36"/>
            <p:cNvSpPr txBox="1"/>
            <p:nvPr/>
          </p:nvSpPr>
          <p:spPr>
            <a:xfrm rot="16200000">
              <a:off x="2739227" y="708344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head</a:t>
              </a:r>
              <a:endParaRPr lang="en-US" dirty="0"/>
            </a:p>
          </p:txBody>
        </p:sp>
      </p:grpSp>
      <p:grpSp>
        <p:nvGrpSpPr>
          <p:cNvPr id="38" name="Group 37"/>
          <p:cNvGrpSpPr/>
          <p:nvPr/>
        </p:nvGrpSpPr>
        <p:grpSpPr>
          <a:xfrm rot="5400000">
            <a:off x="6925560" y="828551"/>
            <a:ext cx="586291" cy="929347"/>
            <a:chOff x="2869792" y="544196"/>
            <a:chExt cx="586291" cy="843941"/>
          </a:xfrm>
        </p:grpSpPr>
        <p:sp>
          <p:nvSpPr>
            <p:cNvPr id="39" name="Rectangle 38"/>
            <p:cNvSpPr/>
            <p:nvPr/>
          </p:nvSpPr>
          <p:spPr bwMode="auto">
            <a:xfrm>
              <a:off x="2869792" y="1213045"/>
              <a:ext cx="278307" cy="175092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cxnSp>
          <p:nvCxnSpPr>
            <p:cNvPr id="40" name="Curved Connector 39"/>
            <p:cNvCxnSpPr/>
            <p:nvPr/>
          </p:nvCxnSpPr>
          <p:spPr bwMode="auto">
            <a:xfrm rot="10800000" flipH="1">
              <a:off x="3008945" y="1213045"/>
              <a:ext cx="447138" cy="97941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  <p:sp>
          <p:nvSpPr>
            <p:cNvPr id="41" name="TextBox 40"/>
            <p:cNvSpPr txBox="1"/>
            <p:nvPr/>
          </p:nvSpPr>
          <p:spPr>
            <a:xfrm rot="16200000">
              <a:off x="2739227" y="708344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head</a:t>
              </a:r>
              <a:endParaRPr lang="en-US" dirty="0"/>
            </a:p>
          </p:txBody>
        </p:sp>
      </p:grpSp>
      <p:grpSp>
        <p:nvGrpSpPr>
          <p:cNvPr id="42" name="Group 41"/>
          <p:cNvGrpSpPr/>
          <p:nvPr/>
        </p:nvGrpSpPr>
        <p:grpSpPr>
          <a:xfrm rot="5400000">
            <a:off x="8314700" y="831494"/>
            <a:ext cx="586291" cy="929347"/>
            <a:chOff x="2869792" y="544196"/>
            <a:chExt cx="586291" cy="843941"/>
          </a:xfrm>
        </p:grpSpPr>
        <p:sp>
          <p:nvSpPr>
            <p:cNvPr id="43" name="Rectangle 42"/>
            <p:cNvSpPr/>
            <p:nvPr/>
          </p:nvSpPr>
          <p:spPr bwMode="auto">
            <a:xfrm>
              <a:off x="2869792" y="1213045"/>
              <a:ext cx="278307" cy="175092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cxnSp>
          <p:nvCxnSpPr>
            <p:cNvPr id="44" name="Curved Connector 43"/>
            <p:cNvCxnSpPr/>
            <p:nvPr/>
          </p:nvCxnSpPr>
          <p:spPr bwMode="auto">
            <a:xfrm rot="10800000" flipH="1">
              <a:off x="3008945" y="1213045"/>
              <a:ext cx="447138" cy="97941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  <p:sp>
          <p:nvSpPr>
            <p:cNvPr id="45" name="TextBox 44"/>
            <p:cNvSpPr txBox="1"/>
            <p:nvPr/>
          </p:nvSpPr>
          <p:spPr>
            <a:xfrm rot="16200000">
              <a:off x="2739227" y="708344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head</a:t>
              </a:r>
              <a:endParaRPr lang="en-US" dirty="0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8083465" y="1491214"/>
            <a:ext cx="397183" cy="175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null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5163480" y="2472744"/>
            <a:ext cx="427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20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582023" y="2472744"/>
            <a:ext cx="427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50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529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8" grpId="0"/>
      <p:bldP spid="46" grpId="0"/>
      <p:bldP spid="47" grpId="0"/>
      <p:bldP spid="4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1177" y="5786444"/>
            <a:ext cx="6113351" cy="3993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Linked List – </a:t>
            </a:r>
            <a:r>
              <a:rPr lang="en-US" b="1" dirty="0" smtClean="0">
                <a:solidFill>
                  <a:srgbClr val="006600"/>
                </a:solidFill>
              </a:rPr>
              <a:t>Traverse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1177" y="2136863"/>
            <a:ext cx="6481751" cy="35517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Display the list data</a:t>
            </a:r>
          </a:p>
          <a:p>
            <a:r>
              <a:rPr lang="en-US" sz="2400" dirty="0" smtClean="0"/>
              <a:t>Head points to first node</a:t>
            </a:r>
          </a:p>
          <a:p>
            <a:r>
              <a:rPr lang="en-US" sz="2400" dirty="0" smtClean="0"/>
              <a:t>Use temporary object “</a:t>
            </a:r>
            <a:r>
              <a:rPr lang="en-US" sz="2400" dirty="0" err="1" smtClean="0"/>
              <a:t>helpPtr</a:t>
            </a:r>
            <a:r>
              <a:rPr lang="en-US" sz="2400" dirty="0" smtClean="0"/>
              <a:t>”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49942" y="3523221"/>
            <a:ext cx="7576255" cy="20313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void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printAllNodes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	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head;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while (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!= null) 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System.out.print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helpPtr.data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+ “ ”);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=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helpPtr.next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1577943" y="1303703"/>
            <a:ext cx="5936557" cy="708551"/>
            <a:chOff x="1577943" y="1303703"/>
            <a:chExt cx="5936557" cy="708551"/>
          </a:xfrm>
        </p:grpSpPr>
        <p:grpSp>
          <p:nvGrpSpPr>
            <p:cNvPr id="28" name="Group 27"/>
            <p:cNvGrpSpPr/>
            <p:nvPr/>
          </p:nvGrpSpPr>
          <p:grpSpPr>
            <a:xfrm>
              <a:off x="1753119" y="1578759"/>
              <a:ext cx="5761381" cy="433495"/>
              <a:chOff x="479252" y="4945618"/>
              <a:chExt cx="7887273" cy="914402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1767256" y="4945618"/>
                <a:ext cx="6599269" cy="914402"/>
                <a:chOff x="1576414" y="3881777"/>
                <a:chExt cx="6599269" cy="914402"/>
              </a:xfrm>
            </p:grpSpPr>
            <p:sp>
              <p:nvSpPr>
                <p:cNvPr id="13" name="Rectangle 12"/>
                <p:cNvSpPr/>
                <p:nvPr/>
              </p:nvSpPr>
              <p:spPr bwMode="auto">
                <a:xfrm>
                  <a:off x="1576414" y="3881778"/>
                  <a:ext cx="868272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4" name="Rectangle 13"/>
                <p:cNvSpPr/>
                <p:nvPr/>
              </p:nvSpPr>
              <p:spPr bwMode="auto">
                <a:xfrm>
                  <a:off x="2444688" y="3881778"/>
                  <a:ext cx="381000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1749009" y="3947948"/>
                  <a:ext cx="4411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10</a:t>
                  </a:r>
                  <a:endParaRPr lang="en-US" dirty="0"/>
                </a:p>
              </p:txBody>
            </p:sp>
            <p:sp>
              <p:nvSpPr>
                <p:cNvPr id="16" name="Rectangle 15"/>
                <p:cNvSpPr/>
                <p:nvPr/>
              </p:nvSpPr>
              <p:spPr bwMode="auto">
                <a:xfrm>
                  <a:off x="4191000" y="3881778"/>
                  <a:ext cx="868272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7" name="Rectangle 16"/>
                <p:cNvSpPr/>
                <p:nvPr/>
              </p:nvSpPr>
              <p:spPr bwMode="auto">
                <a:xfrm>
                  <a:off x="5059274" y="3881778"/>
                  <a:ext cx="381000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4320338" y="3969109"/>
                  <a:ext cx="4411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20</a:t>
                  </a:r>
                  <a:endParaRPr lang="en-US" dirty="0"/>
                </a:p>
              </p:txBody>
            </p:sp>
            <p:sp>
              <p:nvSpPr>
                <p:cNvPr id="19" name="Rectangle 18"/>
                <p:cNvSpPr/>
                <p:nvPr/>
              </p:nvSpPr>
              <p:spPr bwMode="auto">
                <a:xfrm>
                  <a:off x="6857999" y="3881778"/>
                  <a:ext cx="868272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0" name="Rectangle 19"/>
                <p:cNvSpPr/>
                <p:nvPr/>
              </p:nvSpPr>
              <p:spPr bwMode="auto">
                <a:xfrm>
                  <a:off x="7726275" y="3881777"/>
                  <a:ext cx="381000" cy="914402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7048501" y="3947948"/>
                  <a:ext cx="4411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50</a:t>
                  </a:r>
                  <a:endParaRPr lang="en-US" dirty="0"/>
                </a:p>
              </p:txBody>
            </p:sp>
            <p:cxnSp>
              <p:nvCxnSpPr>
                <p:cNvPr id="22" name="Curved Connector 21"/>
                <p:cNvCxnSpPr>
                  <a:endCxn id="16" idx="1"/>
                </p:cNvCxnSpPr>
                <p:nvPr/>
              </p:nvCxnSpPr>
              <p:spPr bwMode="auto">
                <a:xfrm flipV="1">
                  <a:off x="2658250" y="4338977"/>
                  <a:ext cx="1532750" cy="536"/>
                </a:xfrm>
                <a:prstGeom prst="curvedConnector3">
                  <a:avLst>
                    <a:gd name="adj1" fmla="val 50000"/>
                  </a:avLst>
                </a:prstGeom>
                <a:solidFill>
                  <a:schemeClr val="accent1"/>
                </a:solidFill>
                <a:ln w="19050" cap="sq" cmpd="sng" algn="ctr">
                  <a:solidFill>
                    <a:schemeClr val="tx1"/>
                  </a:solidFill>
                  <a:prstDash val="solid"/>
                  <a:round/>
                  <a:headEnd type="oval" w="med" len="med"/>
                  <a:tailEnd type="triangle" w="med" len="med"/>
                </a:ln>
                <a:effectLst/>
              </p:spPr>
            </p:cxnSp>
            <p:cxnSp>
              <p:nvCxnSpPr>
                <p:cNvPr id="23" name="Curved Connector 22"/>
                <p:cNvCxnSpPr/>
                <p:nvPr/>
              </p:nvCxnSpPr>
              <p:spPr bwMode="auto">
                <a:xfrm>
                  <a:off x="5249774" y="4338444"/>
                  <a:ext cx="1608521" cy="0"/>
                </a:xfrm>
                <a:prstGeom prst="curvedConnector3">
                  <a:avLst>
                    <a:gd name="adj1" fmla="val 50000"/>
                  </a:avLst>
                </a:prstGeom>
                <a:solidFill>
                  <a:schemeClr val="accent1"/>
                </a:solidFill>
                <a:ln w="19050" cap="sq" cmpd="sng" algn="ctr">
                  <a:solidFill>
                    <a:schemeClr val="tx1"/>
                  </a:solidFill>
                  <a:prstDash val="solid"/>
                  <a:round/>
                  <a:headEnd type="oval" w="med" len="med"/>
                  <a:tailEnd type="triangle" w="med" len="med"/>
                </a:ln>
                <a:effectLst/>
              </p:spPr>
            </p:cxnSp>
            <p:sp>
              <p:nvSpPr>
                <p:cNvPr id="25" name="TextBox 24"/>
                <p:cNvSpPr txBox="1"/>
                <p:nvPr/>
              </p:nvSpPr>
              <p:spPr>
                <a:xfrm>
                  <a:off x="7633204" y="4071601"/>
                  <a:ext cx="542479" cy="5518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/>
                    <a:t>null</a:t>
                  </a:r>
                  <a:endParaRPr lang="en-US" sz="1100" dirty="0"/>
                </a:p>
              </p:txBody>
            </p:sp>
          </p:grpSp>
          <p:sp>
            <p:nvSpPr>
              <p:cNvPr id="26" name="Rectangle 25"/>
              <p:cNvSpPr/>
              <p:nvPr/>
            </p:nvSpPr>
            <p:spPr bwMode="auto">
              <a:xfrm>
                <a:off x="479252" y="5218153"/>
                <a:ext cx="381000" cy="369334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cxnSp>
            <p:nvCxnSpPr>
              <p:cNvPr id="27" name="Curved Connector 26"/>
              <p:cNvCxnSpPr/>
              <p:nvPr/>
            </p:nvCxnSpPr>
            <p:spPr bwMode="auto">
              <a:xfrm>
                <a:off x="669751" y="5424745"/>
                <a:ext cx="1092621" cy="0"/>
              </a:xfrm>
              <a:prstGeom prst="curvedConnector3">
                <a:avLst>
                  <a:gd name="adj1" fmla="val 50000"/>
                </a:avLst>
              </a:prstGeom>
              <a:solidFill>
                <a:schemeClr val="accent1"/>
              </a:solidFill>
              <a:ln w="19050" cap="sq" cmpd="sng" algn="ctr">
                <a:solidFill>
                  <a:schemeClr val="tx1"/>
                </a:solidFill>
                <a:prstDash val="solid"/>
                <a:round/>
                <a:headEnd type="oval" w="med" len="med"/>
                <a:tailEnd type="triangle" w="med" len="med"/>
              </a:ln>
              <a:effectLst/>
            </p:spPr>
          </p:cxnSp>
        </p:grpSp>
        <p:sp>
          <p:nvSpPr>
            <p:cNvPr id="29" name="TextBox 28"/>
            <p:cNvSpPr txBox="1"/>
            <p:nvPr/>
          </p:nvSpPr>
          <p:spPr>
            <a:xfrm>
              <a:off x="1577943" y="1303703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head</a:t>
              </a:r>
              <a:endParaRPr lang="en-US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730918" y="1066025"/>
            <a:ext cx="369125" cy="512071"/>
            <a:chOff x="1889901" y="252530"/>
            <a:chExt cx="369125" cy="512071"/>
          </a:xfrm>
        </p:grpSpPr>
        <p:sp>
          <p:nvSpPr>
            <p:cNvPr id="35" name="Rectangle 34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37" name="Curved Connector 36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grpSp>
        <p:nvGrpSpPr>
          <p:cNvPr id="38" name="Group 37"/>
          <p:cNvGrpSpPr/>
          <p:nvPr/>
        </p:nvGrpSpPr>
        <p:grpSpPr>
          <a:xfrm>
            <a:off x="4698489" y="1076057"/>
            <a:ext cx="369125" cy="512071"/>
            <a:chOff x="1889901" y="252530"/>
            <a:chExt cx="369125" cy="512071"/>
          </a:xfrm>
        </p:grpSpPr>
        <p:sp>
          <p:nvSpPr>
            <p:cNvPr id="39" name="Rectangle 38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41" name="Curved Connector 40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grpSp>
        <p:nvGrpSpPr>
          <p:cNvPr id="42" name="Group 41"/>
          <p:cNvGrpSpPr/>
          <p:nvPr/>
        </p:nvGrpSpPr>
        <p:grpSpPr>
          <a:xfrm>
            <a:off x="6599009" y="1068994"/>
            <a:ext cx="369125" cy="512071"/>
            <a:chOff x="1889901" y="252530"/>
            <a:chExt cx="369125" cy="512071"/>
          </a:xfrm>
        </p:grpSpPr>
        <p:sp>
          <p:nvSpPr>
            <p:cNvPr id="43" name="Rectangle 42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45" name="Curved Connector 44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grpSp>
        <p:nvGrpSpPr>
          <p:cNvPr id="46" name="Group 45"/>
          <p:cNvGrpSpPr/>
          <p:nvPr/>
        </p:nvGrpSpPr>
        <p:grpSpPr>
          <a:xfrm>
            <a:off x="8114534" y="1079904"/>
            <a:ext cx="369125" cy="512071"/>
            <a:chOff x="1889901" y="252530"/>
            <a:chExt cx="369125" cy="512071"/>
          </a:xfrm>
        </p:grpSpPr>
        <p:sp>
          <p:nvSpPr>
            <p:cNvPr id="47" name="Rectangle 46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49" name="Curved Connector 48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sp>
        <p:nvSpPr>
          <p:cNvPr id="50" name="TextBox 49"/>
          <p:cNvSpPr txBox="1"/>
          <p:nvPr/>
        </p:nvSpPr>
        <p:spPr>
          <a:xfrm>
            <a:off x="8316860" y="1488369"/>
            <a:ext cx="397183" cy="175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557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1177" y="5786444"/>
            <a:ext cx="6113351" cy="3993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Linked List – </a:t>
            </a:r>
            <a:r>
              <a:rPr lang="en-US" b="1" dirty="0" smtClean="0">
                <a:solidFill>
                  <a:srgbClr val="006600"/>
                </a:solidFill>
              </a:rPr>
              <a:t>Modifying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1177" y="2136863"/>
            <a:ext cx="6481751" cy="35517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Modify the content of each node</a:t>
            </a:r>
          </a:p>
          <a:p>
            <a:r>
              <a:rPr lang="en-US" sz="2400" dirty="0" smtClean="0"/>
              <a:t>Head points to first node</a:t>
            </a:r>
          </a:p>
          <a:p>
            <a:r>
              <a:rPr lang="en-US" sz="2400" dirty="0"/>
              <a:t>Use temporary object “</a:t>
            </a:r>
            <a:r>
              <a:rPr lang="en-US" sz="2400" dirty="0" err="1"/>
              <a:t>helpPtr</a:t>
            </a:r>
            <a:r>
              <a:rPr lang="en-US" sz="2400" dirty="0"/>
              <a:t>”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351177" y="3657298"/>
            <a:ext cx="7576255" cy="20313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void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printAllNodes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	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head;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while (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!= null) 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helpPtr.data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=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helpPtr.data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+ 10;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=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helpPtr.next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2693962" y="1578759"/>
            <a:ext cx="634243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328206" y="1578759"/>
            <a:ext cx="278307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20037" y="1610129"/>
            <a:ext cx="322242" cy="175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4603827" y="1578759"/>
            <a:ext cx="634243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238071" y="1578759"/>
            <a:ext cx="278307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98304" y="1620161"/>
            <a:ext cx="322242" cy="175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6551977" y="1578759"/>
            <a:ext cx="634243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7186223" y="1578759"/>
            <a:ext cx="278307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91132" y="1610129"/>
            <a:ext cx="322242" cy="175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</a:t>
            </a:r>
            <a:endParaRPr lang="en-US" dirty="0"/>
          </a:p>
        </p:txBody>
      </p:sp>
      <p:cxnSp>
        <p:nvCxnSpPr>
          <p:cNvPr id="22" name="Curved Connector 21"/>
          <p:cNvCxnSpPr>
            <a:endCxn id="16" idx="1"/>
          </p:cNvCxnSpPr>
          <p:nvPr/>
        </p:nvCxnSpPr>
        <p:spPr bwMode="auto">
          <a:xfrm flipV="1">
            <a:off x="3484206" y="1795506"/>
            <a:ext cx="1119621" cy="254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cxnSp>
        <p:nvCxnSpPr>
          <p:cNvPr id="23" name="Curved Connector 22"/>
          <p:cNvCxnSpPr/>
          <p:nvPr/>
        </p:nvCxnSpPr>
        <p:spPr bwMode="auto">
          <a:xfrm>
            <a:off x="5377225" y="1795253"/>
            <a:ext cx="1174969" cy="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7118238" y="1668750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null</a:t>
            </a:r>
            <a:endParaRPr lang="en-US" sz="1100" dirty="0"/>
          </a:p>
        </p:txBody>
      </p:sp>
      <p:sp>
        <p:nvSpPr>
          <p:cNvPr id="26" name="Rectangle 25"/>
          <p:cNvSpPr/>
          <p:nvPr/>
        </p:nvSpPr>
        <p:spPr bwMode="auto">
          <a:xfrm>
            <a:off x="1753119" y="1707961"/>
            <a:ext cx="278307" cy="175092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27" name="Curved Connector 26"/>
          <p:cNvCxnSpPr/>
          <p:nvPr/>
        </p:nvCxnSpPr>
        <p:spPr bwMode="auto">
          <a:xfrm>
            <a:off x="1892272" y="1805901"/>
            <a:ext cx="798122" cy="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1577943" y="130370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head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730918" y="1066025"/>
            <a:ext cx="369125" cy="512071"/>
            <a:chOff x="1889901" y="252530"/>
            <a:chExt cx="369125" cy="512071"/>
          </a:xfrm>
        </p:grpSpPr>
        <p:sp>
          <p:nvSpPr>
            <p:cNvPr id="35" name="Rectangle 34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37" name="Curved Connector 36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grpSp>
        <p:nvGrpSpPr>
          <p:cNvPr id="38" name="Group 37"/>
          <p:cNvGrpSpPr/>
          <p:nvPr/>
        </p:nvGrpSpPr>
        <p:grpSpPr>
          <a:xfrm>
            <a:off x="4698489" y="1076057"/>
            <a:ext cx="369125" cy="512071"/>
            <a:chOff x="1889901" y="252530"/>
            <a:chExt cx="369125" cy="512071"/>
          </a:xfrm>
        </p:grpSpPr>
        <p:sp>
          <p:nvSpPr>
            <p:cNvPr id="39" name="Rectangle 38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41" name="Curved Connector 40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grpSp>
        <p:nvGrpSpPr>
          <p:cNvPr id="42" name="Group 41"/>
          <p:cNvGrpSpPr/>
          <p:nvPr/>
        </p:nvGrpSpPr>
        <p:grpSpPr>
          <a:xfrm>
            <a:off x="6599009" y="1068994"/>
            <a:ext cx="369125" cy="512071"/>
            <a:chOff x="1889901" y="252530"/>
            <a:chExt cx="369125" cy="512071"/>
          </a:xfrm>
        </p:grpSpPr>
        <p:sp>
          <p:nvSpPr>
            <p:cNvPr id="43" name="Rectangle 42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45" name="Curved Connector 44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grpSp>
        <p:nvGrpSpPr>
          <p:cNvPr id="46" name="Group 45"/>
          <p:cNvGrpSpPr/>
          <p:nvPr/>
        </p:nvGrpSpPr>
        <p:grpSpPr>
          <a:xfrm>
            <a:off x="8114534" y="1079904"/>
            <a:ext cx="369125" cy="512071"/>
            <a:chOff x="1889901" y="252530"/>
            <a:chExt cx="369125" cy="512071"/>
          </a:xfrm>
        </p:grpSpPr>
        <p:sp>
          <p:nvSpPr>
            <p:cNvPr id="47" name="Rectangle 46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49" name="Curved Connector 48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sp>
        <p:nvSpPr>
          <p:cNvPr id="50" name="TextBox 49"/>
          <p:cNvSpPr txBox="1"/>
          <p:nvPr/>
        </p:nvSpPr>
        <p:spPr>
          <a:xfrm>
            <a:off x="8316860" y="1488369"/>
            <a:ext cx="397183" cy="175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null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2809998" y="160086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698304" y="163055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84731" y="159781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60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786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15" grpId="0"/>
      <p:bldP spid="18" grpId="0"/>
      <p:bldP spid="21" grpId="0"/>
      <p:bldP spid="50" grpId="0"/>
      <p:bldP spid="51" grpId="0"/>
      <p:bldP spid="52" grpId="0"/>
      <p:bldP spid="5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23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52822" y="4391697"/>
          <a:ext cx="10073003" cy="19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04" y="1187219"/>
            <a:ext cx="7804596" cy="2586291"/>
          </a:xfrm>
        </p:spPr>
      </p:pic>
    </p:spTree>
    <p:extLst>
      <p:ext uri="{BB962C8B-B14F-4D97-AF65-F5344CB8AC3E}">
        <p14:creationId xmlns:p14="http://schemas.microsoft.com/office/powerpoint/2010/main" val="419937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Linked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Abstract Data Type (ADT) or Data Structure</a:t>
            </a:r>
          </a:p>
          <a:p>
            <a:pPr marL="685800" lvl="3">
              <a:spcBef>
                <a:spcPts val="1000"/>
              </a:spcBef>
            </a:pPr>
            <a:r>
              <a:rPr lang="en-US" sz="2800" dirty="0"/>
              <a:t>A linked list is a sequence of nodes in which each </a:t>
            </a:r>
            <a:r>
              <a:rPr lang="en-US" sz="2800" b="1" dirty="0">
                <a:solidFill>
                  <a:srgbClr val="006600"/>
                </a:solidFill>
              </a:rPr>
              <a:t>node</a:t>
            </a:r>
            <a:r>
              <a:rPr lang="en-US" sz="2800" dirty="0"/>
              <a:t> is </a:t>
            </a:r>
            <a:r>
              <a:rPr lang="en-US" sz="2800" b="1" dirty="0"/>
              <a:t>linked to </a:t>
            </a:r>
            <a:r>
              <a:rPr lang="en-US" sz="2800" dirty="0"/>
              <a:t>the </a:t>
            </a:r>
            <a:r>
              <a:rPr lang="en-US" sz="2800" b="1" dirty="0">
                <a:solidFill>
                  <a:srgbClr val="006600"/>
                </a:solidFill>
              </a:rPr>
              <a:t>node following </a:t>
            </a:r>
            <a:r>
              <a:rPr lang="en-US" sz="2800" dirty="0"/>
              <a:t>it.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506" y="4306824"/>
            <a:ext cx="5921119" cy="76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60267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6600"/>
                </a:solidFill>
              </a:rPr>
              <a:t>Linked List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3667302" cy="4020428"/>
          </a:xfrm>
        </p:spPr>
        <p:txBody>
          <a:bodyPr/>
          <a:lstStyle/>
          <a:p>
            <a:r>
              <a:rPr lang="en-US" dirty="0"/>
              <a:t>Static</a:t>
            </a:r>
          </a:p>
          <a:p>
            <a:r>
              <a:rPr lang="en-US" dirty="0"/>
              <a:t>Contiguous</a:t>
            </a:r>
          </a:p>
          <a:p>
            <a:r>
              <a:rPr lang="en-US" dirty="0"/>
              <a:t>Direct Access</a:t>
            </a:r>
          </a:p>
          <a:p>
            <a:r>
              <a:rPr lang="en-US" dirty="0" smtClean="0"/>
              <a:t>Homogenous</a:t>
            </a:r>
          </a:p>
          <a:p>
            <a:r>
              <a:rPr lang="en-US" dirty="0" smtClean="0"/>
              <a:t>Linear</a:t>
            </a:r>
          </a:p>
          <a:p>
            <a:r>
              <a:rPr lang="en-US" dirty="0" smtClean="0"/>
              <a:t>Physical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032465" y="2156535"/>
            <a:ext cx="3865206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6600"/>
                </a:solidFill>
              </a:rPr>
              <a:t>Dynamic</a:t>
            </a:r>
          </a:p>
          <a:p>
            <a:r>
              <a:rPr lang="en-US" b="1" dirty="0" smtClean="0">
                <a:solidFill>
                  <a:srgbClr val="006600"/>
                </a:solidFill>
              </a:rPr>
              <a:t>Non - Contiguous</a:t>
            </a:r>
          </a:p>
          <a:p>
            <a:r>
              <a:rPr lang="en-US" b="1" dirty="0" smtClean="0">
                <a:solidFill>
                  <a:srgbClr val="006600"/>
                </a:solidFill>
              </a:rPr>
              <a:t>No Direct Access</a:t>
            </a:r>
          </a:p>
          <a:p>
            <a:r>
              <a:rPr lang="en-US" b="1" dirty="0" smtClean="0">
                <a:solidFill>
                  <a:srgbClr val="006600"/>
                </a:solidFill>
              </a:rPr>
              <a:t>Homogenous</a:t>
            </a:r>
          </a:p>
          <a:p>
            <a:r>
              <a:rPr lang="en-US" b="1" dirty="0" smtClean="0">
                <a:solidFill>
                  <a:srgbClr val="006600"/>
                </a:solidFill>
              </a:rPr>
              <a:t>Linear</a:t>
            </a:r>
          </a:p>
          <a:p>
            <a:r>
              <a:rPr lang="en-US" b="1" dirty="0" smtClean="0">
                <a:solidFill>
                  <a:srgbClr val="006600"/>
                </a:solidFill>
              </a:rPr>
              <a:t>Physical</a:t>
            </a:r>
            <a:endParaRPr 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68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6600"/>
                </a:solidFill>
              </a:rPr>
              <a:t>Linked List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3667302" cy="4020428"/>
          </a:xfrm>
        </p:spPr>
        <p:txBody>
          <a:bodyPr/>
          <a:lstStyle/>
          <a:p>
            <a:r>
              <a:rPr lang="en-US" dirty="0" smtClean="0"/>
              <a:t>Advantages</a:t>
            </a:r>
          </a:p>
          <a:p>
            <a:pPr lvl="1"/>
            <a:r>
              <a:rPr lang="en-US" dirty="0" smtClean="0"/>
              <a:t>Multiple values</a:t>
            </a:r>
          </a:p>
          <a:p>
            <a:pPr lvl="1"/>
            <a:r>
              <a:rPr lang="en-US" dirty="0" smtClean="0"/>
              <a:t>Direct </a:t>
            </a:r>
            <a:r>
              <a:rPr lang="en-US" dirty="0"/>
              <a:t>Access</a:t>
            </a:r>
          </a:p>
          <a:p>
            <a:r>
              <a:rPr lang="en-US" dirty="0" smtClean="0"/>
              <a:t>Disadvantages</a:t>
            </a:r>
          </a:p>
          <a:p>
            <a:pPr lvl="1"/>
            <a:r>
              <a:rPr lang="en-US" dirty="0" smtClean="0"/>
              <a:t>Static</a:t>
            </a:r>
          </a:p>
          <a:p>
            <a:pPr lvl="1"/>
            <a:r>
              <a:rPr lang="en-US" dirty="0" smtClean="0"/>
              <a:t>Slow Insertion </a:t>
            </a:r>
            <a:r>
              <a:rPr lang="en-US" sz="1400" dirty="0" smtClean="0">
                <a:solidFill>
                  <a:srgbClr val="FF0000"/>
                </a:solidFill>
              </a:rPr>
              <a:t>(shifting)</a:t>
            </a:r>
          </a:p>
          <a:p>
            <a:pPr lvl="1"/>
            <a:r>
              <a:rPr lang="en-US" dirty="0" smtClean="0"/>
              <a:t>Slow Deletion </a:t>
            </a:r>
            <a:r>
              <a:rPr lang="en-US" sz="1400" dirty="0">
                <a:solidFill>
                  <a:srgbClr val="FF0000"/>
                </a:solidFill>
              </a:rPr>
              <a:t>(shifting)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032465" y="2156535"/>
            <a:ext cx="3865206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600"/>
              </a:buClr>
              <a:buFont typeface="Calibri" panose="020F050202020403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6600"/>
                </a:solidFill>
              </a:rPr>
              <a:t>Advantages</a:t>
            </a:r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Dynamic</a:t>
            </a:r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Fast Insertion</a:t>
            </a:r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Fast Deletion</a:t>
            </a:r>
          </a:p>
          <a:p>
            <a:r>
              <a:rPr lang="en-US" b="1" dirty="0" smtClean="0">
                <a:solidFill>
                  <a:srgbClr val="006600"/>
                </a:solidFill>
              </a:rPr>
              <a:t>Disadvantage</a:t>
            </a:r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No Direct Access</a:t>
            </a:r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Accessing is slow</a:t>
            </a:r>
          </a:p>
        </p:txBody>
      </p:sp>
    </p:spTree>
    <p:extLst>
      <p:ext uri="{BB962C8B-B14F-4D97-AF65-F5344CB8AC3E}">
        <p14:creationId xmlns:p14="http://schemas.microsoft.com/office/powerpoint/2010/main" val="1058504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163" y="1244821"/>
            <a:ext cx="2658198" cy="809491"/>
          </a:xfrm>
        </p:spPr>
        <p:txBody>
          <a:bodyPr/>
          <a:lstStyle/>
          <a:p>
            <a:r>
              <a:rPr lang="en-US" dirty="0" smtClean="0"/>
              <a:t>Linked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 linked list is an ordered collection of data</a:t>
            </a:r>
          </a:p>
          <a:p>
            <a:pPr lvl="1"/>
            <a:r>
              <a:rPr lang="en-US" dirty="0"/>
              <a:t>Each element (generally called </a:t>
            </a:r>
            <a:r>
              <a:rPr lang="en-US" b="1" dirty="0">
                <a:solidFill>
                  <a:srgbClr val="006600"/>
                </a:solidFill>
              </a:rPr>
              <a:t>nodes</a:t>
            </a:r>
            <a:r>
              <a:rPr lang="en-US" dirty="0"/>
              <a:t>) contains  the location of the next element in the list</a:t>
            </a:r>
          </a:p>
          <a:p>
            <a:r>
              <a:rPr lang="en-US" dirty="0"/>
              <a:t>Each </a:t>
            </a:r>
            <a:r>
              <a:rPr lang="en-US" b="1" dirty="0">
                <a:solidFill>
                  <a:srgbClr val="006600"/>
                </a:solidFill>
              </a:rPr>
              <a:t>node</a:t>
            </a:r>
            <a:r>
              <a:rPr lang="en-US" dirty="0"/>
              <a:t> essentially has two parts:</a:t>
            </a:r>
          </a:p>
          <a:p>
            <a:pPr lvl="1"/>
            <a:r>
              <a:rPr lang="en-US" dirty="0"/>
              <a:t>The </a:t>
            </a:r>
            <a:r>
              <a:rPr lang="en-US" b="1" u="sng" dirty="0"/>
              <a:t>data </a:t>
            </a:r>
            <a:r>
              <a:rPr lang="en-US" u="sng" dirty="0"/>
              <a:t>part</a:t>
            </a:r>
          </a:p>
          <a:p>
            <a:pPr lvl="2"/>
            <a:r>
              <a:rPr lang="en-US" sz="2200" dirty="0"/>
              <a:t>If this was a list of student records, for example, the data here may consist of a name, PID, social security number, address, phone, email, etc.</a:t>
            </a:r>
          </a:p>
          <a:p>
            <a:pPr lvl="1"/>
            <a:r>
              <a:rPr lang="en-US" dirty="0"/>
              <a:t>The </a:t>
            </a:r>
            <a:r>
              <a:rPr lang="en-US" b="1" u="sng" dirty="0"/>
              <a:t>link</a:t>
            </a:r>
            <a:r>
              <a:rPr lang="en-US" u="sng" dirty="0"/>
              <a:t> part</a:t>
            </a:r>
          </a:p>
          <a:p>
            <a:pPr lvl="2"/>
            <a:r>
              <a:rPr lang="en-US" sz="2200" dirty="0"/>
              <a:t>This link is used to chain the nodes together.</a:t>
            </a:r>
          </a:p>
          <a:p>
            <a:pPr lvl="2"/>
            <a:r>
              <a:rPr lang="en-US" sz="2200" dirty="0"/>
              <a:t>It simply contains a reference that points to the next node in the linked list </a:t>
            </a:r>
          </a:p>
          <a:p>
            <a:pPr lvl="2"/>
            <a:r>
              <a:rPr lang="en-US" sz="2200" dirty="0"/>
              <a:t>Variable is often called “next”</a:t>
            </a:r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361" y="1268566"/>
            <a:ext cx="4882896" cy="76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6553200" y="5580888"/>
            <a:ext cx="2057400" cy="457200"/>
            <a:chOff x="2514600" y="2667000"/>
            <a:chExt cx="1714500" cy="381000"/>
          </a:xfrm>
        </p:grpSpPr>
        <p:grpSp>
          <p:nvGrpSpPr>
            <p:cNvPr id="7" name="Group 9"/>
            <p:cNvGrpSpPr>
              <a:grpSpLocks/>
            </p:cNvGrpSpPr>
            <p:nvPr/>
          </p:nvGrpSpPr>
          <p:grpSpPr bwMode="auto">
            <a:xfrm>
              <a:off x="2514600" y="2667000"/>
              <a:ext cx="1295400" cy="381000"/>
              <a:chOff x="1296" y="864"/>
              <a:chExt cx="816" cy="240"/>
            </a:xfrm>
          </p:grpSpPr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1296" y="864"/>
                <a:ext cx="384" cy="240"/>
              </a:xfrm>
              <a:prstGeom prst="rect">
                <a:avLst/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2000"/>
                  <a:t>data</a:t>
                </a: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1680" y="864"/>
                <a:ext cx="432" cy="240"/>
              </a:xfrm>
              <a:prstGeom prst="rect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2000" dirty="0">
                    <a:solidFill>
                      <a:schemeClr val="bg1"/>
                    </a:solidFill>
                  </a:rPr>
                  <a:t>next</a:t>
                </a:r>
              </a:p>
            </p:txBody>
          </p:sp>
        </p:grpSp>
        <p:sp>
          <p:nvSpPr>
            <p:cNvPr id="8" name="Line 17"/>
            <p:cNvSpPr>
              <a:spLocks noChangeShapeType="1"/>
            </p:cNvSpPr>
            <p:nvPr/>
          </p:nvSpPr>
          <p:spPr bwMode="auto">
            <a:xfrm>
              <a:off x="3733800" y="2864004"/>
              <a:ext cx="4953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17540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Node – </a:t>
            </a:r>
            <a:r>
              <a:rPr lang="en-US" sz="4000" b="1" dirty="0" smtClean="0">
                <a:solidFill>
                  <a:srgbClr val="006600"/>
                </a:solidFill>
              </a:rPr>
              <a:t>Class Declaration</a:t>
            </a:r>
            <a:endParaRPr lang="en-US" sz="40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20971" y="1932352"/>
            <a:ext cx="7620000" cy="424731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private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data;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private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next;</a:t>
            </a:r>
          </a:p>
          <a:p>
            <a:endParaRPr lang="en-US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// Constructor 1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public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i) 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this(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, null);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endParaRPr lang="en-US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// Constructor 2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public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i,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n) 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data =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next = n;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6903720" y="1359987"/>
            <a:ext cx="2057400" cy="457200"/>
            <a:chOff x="2514600" y="2667000"/>
            <a:chExt cx="1714500" cy="381000"/>
          </a:xfrm>
        </p:grpSpPr>
        <p:grpSp>
          <p:nvGrpSpPr>
            <p:cNvPr id="7" name="Group 9"/>
            <p:cNvGrpSpPr>
              <a:grpSpLocks/>
            </p:cNvGrpSpPr>
            <p:nvPr/>
          </p:nvGrpSpPr>
          <p:grpSpPr bwMode="auto">
            <a:xfrm>
              <a:off x="2514600" y="2667000"/>
              <a:ext cx="1295400" cy="381000"/>
              <a:chOff x="1296" y="864"/>
              <a:chExt cx="816" cy="240"/>
            </a:xfrm>
          </p:grpSpPr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1296" y="864"/>
                <a:ext cx="384" cy="240"/>
              </a:xfrm>
              <a:prstGeom prst="rect">
                <a:avLst/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2000" dirty="0"/>
                  <a:t>data</a:t>
                </a: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1680" y="864"/>
                <a:ext cx="432" cy="240"/>
              </a:xfrm>
              <a:prstGeom prst="rect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2000" dirty="0">
                    <a:solidFill>
                      <a:schemeClr val="bg1"/>
                    </a:solidFill>
                  </a:rPr>
                  <a:t>next</a:t>
                </a:r>
              </a:p>
            </p:txBody>
          </p:sp>
        </p:grpSp>
        <p:sp>
          <p:nvSpPr>
            <p:cNvPr id="8" name="Line 17"/>
            <p:cNvSpPr>
              <a:spLocks noChangeShapeType="1"/>
            </p:cNvSpPr>
            <p:nvPr/>
          </p:nvSpPr>
          <p:spPr bwMode="auto">
            <a:xfrm>
              <a:off x="3733800" y="2864004"/>
              <a:ext cx="4953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55287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Node - </a:t>
            </a:r>
            <a:r>
              <a:rPr lang="en-US" b="1" dirty="0" smtClean="0">
                <a:solidFill>
                  <a:srgbClr val="006600"/>
                </a:solidFill>
              </a:rPr>
              <a:t>Structure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675809" cy="1153593"/>
          </a:xfrm>
        </p:spPr>
        <p:txBody>
          <a:bodyPr/>
          <a:lstStyle/>
          <a:p>
            <a:r>
              <a:rPr lang="en-US" sz="2000" dirty="0" smtClean="0"/>
              <a:t>Not limited to </a:t>
            </a:r>
            <a:r>
              <a:rPr lang="en-US" sz="2000" b="1" dirty="0" smtClean="0">
                <a:solidFill>
                  <a:srgbClr val="006600"/>
                </a:solidFill>
              </a:rPr>
              <a:t>TWO</a:t>
            </a:r>
            <a:r>
              <a:rPr lang="en-US" sz="2000" dirty="0" smtClean="0"/>
              <a:t> parts only i.e. data &amp; next</a:t>
            </a:r>
          </a:p>
          <a:p>
            <a:pPr marL="228600" lvl="2" algn="just">
              <a:spcBef>
                <a:spcPts val="1000"/>
              </a:spcBef>
            </a:pPr>
            <a:r>
              <a:rPr lang="en-US" sz="2000" dirty="0"/>
              <a:t>It could be </a:t>
            </a:r>
            <a:r>
              <a:rPr lang="en-US" sz="2000" b="1" dirty="0">
                <a:solidFill>
                  <a:srgbClr val="006600"/>
                </a:solidFill>
              </a:rPr>
              <a:t>20+ separate fields </a:t>
            </a:r>
            <a:r>
              <a:rPr lang="en-US" sz="2000" dirty="0"/>
              <a:t>of information storing name, address, phone, email, etc.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6227064" y="1359987"/>
            <a:ext cx="2057400" cy="457200"/>
            <a:chOff x="2514600" y="2667000"/>
            <a:chExt cx="1714500" cy="381000"/>
          </a:xfrm>
        </p:grpSpPr>
        <p:grpSp>
          <p:nvGrpSpPr>
            <p:cNvPr id="6" name="Group 9"/>
            <p:cNvGrpSpPr>
              <a:grpSpLocks/>
            </p:cNvGrpSpPr>
            <p:nvPr/>
          </p:nvGrpSpPr>
          <p:grpSpPr bwMode="auto">
            <a:xfrm>
              <a:off x="2514600" y="2667000"/>
              <a:ext cx="1295400" cy="381000"/>
              <a:chOff x="1296" y="864"/>
              <a:chExt cx="816" cy="240"/>
            </a:xfrm>
          </p:grpSpPr>
          <p:sp>
            <p:nvSpPr>
              <p:cNvPr id="8" name="Rectangle 7"/>
              <p:cNvSpPr>
                <a:spLocks noChangeArrowheads="1"/>
              </p:cNvSpPr>
              <p:nvPr/>
            </p:nvSpPr>
            <p:spPr bwMode="auto">
              <a:xfrm>
                <a:off x="1296" y="864"/>
                <a:ext cx="384" cy="240"/>
              </a:xfrm>
              <a:prstGeom prst="rect">
                <a:avLst/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2000" dirty="0"/>
                  <a:t>data</a:t>
                </a:r>
              </a:p>
            </p:txBody>
          </p:sp>
          <p:sp>
            <p:nvSpPr>
              <p:cNvPr id="9" name="Rectangle 8"/>
              <p:cNvSpPr>
                <a:spLocks noChangeArrowheads="1"/>
              </p:cNvSpPr>
              <p:nvPr/>
            </p:nvSpPr>
            <p:spPr bwMode="auto">
              <a:xfrm>
                <a:off x="1680" y="864"/>
                <a:ext cx="432" cy="240"/>
              </a:xfrm>
              <a:prstGeom prst="rect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2000" dirty="0">
                    <a:solidFill>
                      <a:schemeClr val="bg1"/>
                    </a:solidFill>
                  </a:rPr>
                  <a:t>next</a:t>
                </a:r>
              </a:p>
            </p:txBody>
          </p:sp>
        </p:grpSp>
        <p:sp>
          <p:nvSpPr>
            <p:cNvPr id="7" name="Line 17"/>
            <p:cNvSpPr>
              <a:spLocks noChangeShapeType="1"/>
            </p:cNvSpPr>
            <p:nvPr/>
          </p:nvSpPr>
          <p:spPr bwMode="auto">
            <a:xfrm>
              <a:off x="3733800" y="2864004"/>
              <a:ext cx="4953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502664" y="3412351"/>
            <a:ext cx="4724400" cy="2308324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private String name;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private String id;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private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gradePoints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private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next;</a:t>
            </a:r>
          </a:p>
          <a:p>
            <a:endParaRPr lang="en-US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// more code here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};</a:t>
            </a:r>
            <a:endParaRPr lang="en-US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11" name="Group 15"/>
          <p:cNvGrpSpPr>
            <a:grpSpLocks/>
          </p:cNvGrpSpPr>
          <p:nvPr/>
        </p:nvGrpSpPr>
        <p:grpSpPr bwMode="auto">
          <a:xfrm>
            <a:off x="4390942" y="2918328"/>
            <a:ext cx="4522013" cy="442912"/>
            <a:chOff x="5133784" y="3290888"/>
            <a:chExt cx="4522239" cy="442912"/>
          </a:xfrm>
        </p:grpSpPr>
        <p:grpSp>
          <p:nvGrpSpPr>
            <p:cNvPr id="12" name="Group 20"/>
            <p:cNvGrpSpPr>
              <a:grpSpLocks/>
            </p:cNvGrpSpPr>
            <p:nvPr/>
          </p:nvGrpSpPr>
          <p:grpSpPr bwMode="auto">
            <a:xfrm>
              <a:off x="6628958" y="3291840"/>
              <a:ext cx="3027065" cy="441960"/>
              <a:chOff x="2382840" y="2667000"/>
              <a:chExt cx="2609537" cy="381000"/>
            </a:xfrm>
          </p:grpSpPr>
          <p:grpSp>
            <p:nvGrpSpPr>
              <p:cNvPr id="15" name="Group 9"/>
              <p:cNvGrpSpPr>
                <a:grpSpLocks/>
              </p:cNvGrpSpPr>
              <p:nvPr/>
            </p:nvGrpSpPr>
            <p:grpSpPr bwMode="auto">
              <a:xfrm>
                <a:off x="2382840" y="2667000"/>
                <a:ext cx="2000253" cy="381000"/>
                <a:chOff x="1213" y="864"/>
                <a:chExt cx="1260" cy="240"/>
              </a:xfrm>
            </p:grpSpPr>
            <p:sp>
              <p:nvSpPr>
                <p:cNvPr id="17" name="Rectangle 7"/>
                <p:cNvSpPr>
                  <a:spLocks noChangeArrowheads="1"/>
                </p:cNvSpPr>
                <p:nvPr/>
              </p:nvSpPr>
              <p:spPr bwMode="auto">
                <a:xfrm>
                  <a:off x="1213" y="864"/>
                  <a:ext cx="828" cy="240"/>
                </a:xfrm>
                <a:prstGeom prst="rect">
                  <a:avLst/>
                </a:prstGeom>
                <a:solidFill>
                  <a:srgbClr val="99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sz="2000" dirty="0" err="1" smtClean="0"/>
                    <a:t>gradePoints</a:t>
                  </a:r>
                  <a:endParaRPr lang="en-US" sz="2000" dirty="0"/>
                </a:p>
              </p:txBody>
            </p:sp>
            <p:sp>
              <p:nvSpPr>
                <p:cNvPr id="18" name="Rectangle 8"/>
                <p:cNvSpPr>
                  <a:spLocks noChangeArrowheads="1"/>
                </p:cNvSpPr>
                <p:nvPr/>
              </p:nvSpPr>
              <p:spPr bwMode="auto">
                <a:xfrm>
                  <a:off x="2041" y="864"/>
                  <a:ext cx="432" cy="240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</a:rPr>
                    <a:t>next</a:t>
                  </a:r>
                </a:p>
              </p:txBody>
            </p:sp>
          </p:grpSp>
          <p:sp>
            <p:nvSpPr>
              <p:cNvPr id="16" name="Line 17"/>
              <p:cNvSpPr>
                <a:spLocks noChangeShapeType="1"/>
              </p:cNvSpPr>
              <p:nvPr/>
            </p:nvSpPr>
            <p:spPr bwMode="auto">
              <a:xfrm>
                <a:off x="4306577" y="2864004"/>
                <a:ext cx="6858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oval" w="med" len="med"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5957696" y="3290888"/>
              <a:ext cx="671704" cy="44196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2000" dirty="0" smtClean="0"/>
                <a:t>id</a:t>
              </a:r>
              <a:endParaRPr lang="en-US" sz="2000" dirty="0"/>
            </a:p>
          </p:txBody>
        </p:sp>
        <p:sp>
          <p:nvSpPr>
            <p:cNvPr id="14" name="Rectangle 7"/>
            <p:cNvSpPr>
              <a:spLocks noChangeArrowheads="1"/>
            </p:cNvSpPr>
            <p:nvPr/>
          </p:nvSpPr>
          <p:spPr bwMode="auto">
            <a:xfrm>
              <a:off x="5133784" y="3290888"/>
              <a:ext cx="826200" cy="441960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2000" dirty="0" smtClean="0"/>
                <a:t>name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55604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Node – </a:t>
            </a:r>
            <a:r>
              <a:rPr lang="en-US" sz="4000" b="1" dirty="0" smtClean="0">
                <a:solidFill>
                  <a:srgbClr val="006600"/>
                </a:solidFill>
              </a:rPr>
              <a:t>Class Declaration</a:t>
            </a:r>
            <a:endParaRPr lang="en-US" sz="4000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20971" y="1932352"/>
            <a:ext cx="7620000" cy="424731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private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data;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private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next;</a:t>
            </a:r>
          </a:p>
          <a:p>
            <a:endParaRPr lang="en-US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// Constructor 1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public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i) 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this(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, null);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endParaRPr lang="en-US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// Constructor 2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public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i,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n) 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data = 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next = n;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6903720" y="1359987"/>
            <a:ext cx="2057400" cy="457200"/>
            <a:chOff x="2514600" y="2667000"/>
            <a:chExt cx="1714500" cy="381000"/>
          </a:xfrm>
        </p:grpSpPr>
        <p:grpSp>
          <p:nvGrpSpPr>
            <p:cNvPr id="7" name="Group 9"/>
            <p:cNvGrpSpPr>
              <a:grpSpLocks/>
            </p:cNvGrpSpPr>
            <p:nvPr/>
          </p:nvGrpSpPr>
          <p:grpSpPr bwMode="auto">
            <a:xfrm>
              <a:off x="2514600" y="2667000"/>
              <a:ext cx="1295400" cy="381000"/>
              <a:chOff x="1296" y="864"/>
              <a:chExt cx="816" cy="240"/>
            </a:xfrm>
          </p:grpSpPr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1296" y="864"/>
                <a:ext cx="384" cy="240"/>
              </a:xfrm>
              <a:prstGeom prst="rect">
                <a:avLst/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2000" dirty="0"/>
                  <a:t>data</a:t>
                </a: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1680" y="864"/>
                <a:ext cx="432" cy="240"/>
              </a:xfrm>
              <a:prstGeom prst="rect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2000" dirty="0">
                    <a:solidFill>
                      <a:schemeClr val="bg1"/>
                    </a:solidFill>
                  </a:rPr>
                  <a:t>next</a:t>
                </a:r>
              </a:p>
            </p:txBody>
          </p:sp>
        </p:grpSp>
        <p:sp>
          <p:nvSpPr>
            <p:cNvPr id="8" name="Line 17"/>
            <p:cNvSpPr>
              <a:spLocks noChangeShapeType="1"/>
            </p:cNvSpPr>
            <p:nvPr/>
          </p:nvSpPr>
          <p:spPr bwMode="auto">
            <a:xfrm>
              <a:off x="3733800" y="2864004"/>
              <a:ext cx="4953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47437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1622</TotalTime>
  <Words>1153</Words>
  <Application>Microsoft Office PowerPoint</Application>
  <PresentationFormat>On-screen Show (4:3)</PresentationFormat>
  <Paragraphs>351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PowerPoint Presentation</vt:lpstr>
      <vt:lpstr>Linked List</vt:lpstr>
      <vt:lpstr>Linked List</vt:lpstr>
      <vt:lpstr>Array vs Linked List</vt:lpstr>
      <vt:lpstr>Array vs Linked List</vt:lpstr>
      <vt:lpstr>Linked List</vt:lpstr>
      <vt:lpstr>Node – Class Declaration</vt:lpstr>
      <vt:lpstr>Node - Structure</vt:lpstr>
      <vt:lpstr>Node – Class Declaration</vt:lpstr>
      <vt:lpstr>Node - Creation</vt:lpstr>
      <vt:lpstr>Node - Access</vt:lpstr>
      <vt:lpstr>Linked List</vt:lpstr>
      <vt:lpstr>Linked List</vt:lpstr>
      <vt:lpstr>Linked List</vt:lpstr>
      <vt:lpstr>Class – LinkedList</vt:lpstr>
      <vt:lpstr>Visual Representation- LinkedList class</vt:lpstr>
      <vt:lpstr>Linked List</vt:lpstr>
      <vt:lpstr>Operations</vt:lpstr>
      <vt:lpstr>Linked List – isEmpty( ) </vt:lpstr>
      <vt:lpstr>Linked List – Traverse </vt:lpstr>
      <vt:lpstr>Linked List – Traverse </vt:lpstr>
      <vt:lpstr>Linked List – Modifying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277</cp:revision>
  <dcterms:created xsi:type="dcterms:W3CDTF">2019-05-22T20:50:59Z</dcterms:created>
  <dcterms:modified xsi:type="dcterms:W3CDTF">2019-11-30T18:05:20Z</dcterms:modified>
</cp:coreProperties>
</file>