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0"/>
  </p:notesMasterIdLst>
  <p:sldIdLst>
    <p:sldId id="505" r:id="rId2"/>
    <p:sldId id="878" r:id="rId3"/>
    <p:sldId id="879" r:id="rId4"/>
    <p:sldId id="880" r:id="rId5"/>
    <p:sldId id="881" r:id="rId6"/>
    <p:sldId id="882" r:id="rId7"/>
    <p:sldId id="883" r:id="rId8"/>
    <p:sldId id="884" r:id="rId9"/>
    <p:sldId id="885" r:id="rId10"/>
    <p:sldId id="886" r:id="rId11"/>
    <p:sldId id="887" r:id="rId12"/>
    <p:sldId id="888" r:id="rId13"/>
    <p:sldId id="889" r:id="rId14"/>
    <p:sldId id="890" r:id="rId15"/>
    <p:sldId id="891" r:id="rId16"/>
    <p:sldId id="892" r:id="rId17"/>
    <p:sldId id="893" r:id="rId18"/>
    <p:sldId id="894" r:id="rId19"/>
    <p:sldId id="895" r:id="rId20"/>
    <p:sldId id="896" r:id="rId21"/>
    <p:sldId id="897" r:id="rId22"/>
    <p:sldId id="898" r:id="rId23"/>
    <p:sldId id="899" r:id="rId24"/>
    <p:sldId id="900" r:id="rId25"/>
    <p:sldId id="901" r:id="rId26"/>
    <p:sldId id="902" r:id="rId27"/>
    <p:sldId id="903" r:id="rId28"/>
    <p:sldId id="506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000" b="1" i="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dirty="0" smtClean="0">
              <a:solidFill>
                <a:srgbClr val="FFFF00"/>
              </a:solidFill>
            </a:rPr>
            <a:t>(Quran 20 : 25-28)</a:t>
          </a:r>
          <a:endParaRPr lang="en-US" sz="2000" b="1" dirty="0">
            <a:solidFill>
              <a:srgbClr val="FFFF00"/>
            </a:solidFill>
            <a:latin typeface="+mj-lt"/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 custLinFactNeighborX="-252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D2C15A2E-F265-4E83-96D0-995A90E88EBF}" type="pres">
      <dgm:prSet presAssocID="{160298CF-D651-4443-B55A-DF5768370C12}" presName="txShp" presStyleLbl="node1" presStyleIdx="0" presStyleCnt="1" custScaleX="129448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A7FA9557-86F3-4D6C-8926-9E21206F3345}" type="presOf" srcId="{160298CF-D651-4443-B55A-DF5768370C12}" destId="{D2C15A2E-F265-4E83-96D0-995A90E88EBF}" srcOrd="0" destOrd="0" presId="urn:microsoft.com/office/officeart/2005/8/layout/vList3"/>
    <dgm:cxn modelId="{058BDB4F-FA6B-4686-A4DF-0DE2C4EBB019}" type="presOf" srcId="{816C78C8-E966-4B7E-8D03-C3617DCE2AE7}" destId="{E8A93B39-86E4-4E2D-ADB5-63BB251ED922}" srcOrd="0" destOrd="0" presId="urn:microsoft.com/office/officeart/2005/8/layout/vList3"/>
    <dgm:cxn modelId="{6F4FF8CA-D1DA-4F77-95EC-1F56E919DB6B}" type="presParOf" srcId="{E8A93B39-86E4-4E2D-ADB5-63BB251ED922}" destId="{BD7346C7-6971-492F-9741-DB24D68F8AC9}" srcOrd="0" destOrd="0" presId="urn:microsoft.com/office/officeart/2005/8/layout/vList3"/>
    <dgm:cxn modelId="{F8A3E962-A0CC-4123-BB6A-F56CD71F4FF7}" type="presParOf" srcId="{BD7346C7-6971-492F-9741-DB24D68F8AC9}" destId="{CDEFADC2-8A87-4F86-99C7-5152EDF32688}" srcOrd="0" destOrd="0" presId="urn:microsoft.com/office/officeart/2005/8/layout/vList3"/>
    <dgm:cxn modelId="{3C23B0F5-3822-4775-836D-A4482142C670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800" b="0" i="0" dirty="0" smtClean="0"/>
            <a:t>Allah (Alone) is Sufficient for us, and He is the Best Disposer of affairs (for us).</a:t>
          </a:r>
          <a:r>
            <a:rPr lang="en-US" sz="1800" b="1" i="0" dirty="0" smtClean="0">
              <a:solidFill>
                <a:srgbClr val="FFFF00"/>
              </a:solidFill>
            </a:rPr>
            <a:t>(Quran 3 : 173)</a:t>
          </a:r>
          <a:endParaRPr lang="en-US" sz="2800" b="1" dirty="0">
            <a:solidFill>
              <a:srgbClr val="FFFF00"/>
            </a:solidFill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2C15A2E-F265-4E83-96D0-995A90E88EBF}" type="pres">
      <dgm:prSet presAssocID="{160298CF-D651-4443-B55A-DF5768370C12}" presName="txShp" presStyleLbl="node1" presStyleIdx="0" presStyleCnt="1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117F1E3B-BE58-4BB3-9D6D-A081111744C8}" type="presOf" srcId="{160298CF-D651-4443-B55A-DF5768370C12}" destId="{D2C15A2E-F265-4E83-96D0-995A90E88EBF}" srcOrd="0" destOrd="0" presId="urn:microsoft.com/office/officeart/2005/8/layout/vList3"/>
    <dgm:cxn modelId="{D5A5DC0B-DE72-494B-98C1-9C491B8A06D1}" type="presOf" srcId="{816C78C8-E966-4B7E-8D03-C3617DCE2AE7}" destId="{E8A93B39-86E4-4E2D-ADB5-63BB251ED922}" srcOrd="0" destOrd="0" presId="urn:microsoft.com/office/officeart/2005/8/layout/vList3"/>
    <dgm:cxn modelId="{66B2A65E-F824-49F2-BC3B-D7D03AACE765}" type="presParOf" srcId="{E8A93B39-86E4-4E2D-ADB5-63BB251ED922}" destId="{BD7346C7-6971-492F-9741-DB24D68F8AC9}" srcOrd="0" destOrd="0" presId="urn:microsoft.com/office/officeart/2005/8/layout/vList3"/>
    <dgm:cxn modelId="{6CB1909F-B00D-44D2-BDFB-9673E8792B00}" type="presParOf" srcId="{BD7346C7-6971-492F-9741-DB24D68F8AC9}" destId="{CDEFADC2-8A87-4F86-99C7-5152EDF32688}" srcOrd="0" destOrd="0" presId="urn:microsoft.com/office/officeart/2005/8/layout/vList3"/>
    <dgm:cxn modelId="{8A402C9D-48EB-4398-BDD4-B8E0AD4FA998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613275" y="0"/>
          <a:ext cx="6420832" cy="17854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43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kern="120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kern="1200" dirty="0" smtClean="0">
              <a:solidFill>
                <a:srgbClr val="FFFF00"/>
              </a:solidFill>
            </a:rPr>
            <a:t>(Quran 20 : 25-28)</a:t>
          </a:r>
          <a:endParaRPr lang="en-US" sz="2000" b="1" kern="1200" dirty="0">
            <a:solidFill>
              <a:srgbClr val="FFFF00"/>
            </a:solidFill>
            <a:latin typeface="+mj-lt"/>
          </a:endParaRPr>
        </a:p>
      </dsp:txBody>
      <dsp:txXfrm rot="10800000">
        <a:off x="1059643" y="0"/>
        <a:ext cx="5974464" cy="1785471"/>
      </dsp:txXfrm>
    </dsp:sp>
    <dsp:sp modelId="{CDEFADC2-8A87-4F86-99C7-5152EDF32688}">
      <dsp:nvSpPr>
        <dsp:cNvPr id="0" name=""/>
        <dsp:cNvSpPr/>
      </dsp:nvSpPr>
      <dsp:spPr>
        <a:xfrm>
          <a:off x="0" y="0"/>
          <a:ext cx="1785471" cy="17854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F355-61BA-4311-8A59-24A886FCB911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894F-0A84-4B40-9A74-1D544CC8A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743" y="123827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6943" y="4073179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8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62" y="2156535"/>
            <a:ext cx="767580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218" y="6292157"/>
            <a:ext cx="954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06600"/>
                </a:solidFill>
              </a:defRPr>
            </a:lvl1pPr>
          </a:lstStyle>
          <a:p>
            <a:pPr algn="ctr"/>
            <a:fld id="{DDC76627-6CEE-4E3A-AF80-81DF9B174472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36374" y="995"/>
            <a:ext cx="739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150" y="-3473251"/>
            <a:ext cx="87491" cy="91442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6" y="41735"/>
            <a:ext cx="972911" cy="972911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14" y="73066"/>
            <a:ext cx="762000" cy="91024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81200" y="1861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/>
                </a:solidFill>
              </a:rPr>
              <a:t>Data Structures</a:t>
            </a:r>
            <a:r>
              <a:rPr lang="en-US" sz="3200" b="1" i="1" baseline="0" dirty="0" smtClean="0">
                <a:solidFill>
                  <a:schemeClr val="tx2"/>
                </a:solidFill>
              </a:rPr>
              <a:t> - I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656428" y="613983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“No</a:t>
            </a:r>
            <a:r>
              <a:rPr lang="en-US" b="1" baseline="0" dirty="0" smtClean="0">
                <a:solidFill>
                  <a:srgbClr val="FF0000"/>
                </a:solidFill>
              </a:rPr>
              <a:t> Bonus” marks for this course anymore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0495" y="1333710"/>
            <a:ext cx="769121" cy="4914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en-US" sz="3200" b="1" dirty="0" smtClean="0"/>
              <a:t>CPCS 204</a:t>
            </a:r>
            <a:endParaRPr lang="en-US" sz="32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60211" y="6324889"/>
            <a:ext cx="368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Jonathan (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Yahya</a:t>
            </a:r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Cazalas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220494" y="6349505"/>
            <a:ext cx="265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Muhammad</a:t>
            </a:r>
            <a:r>
              <a:rPr lang="en-US" sz="1400" b="1" kern="1200" baseline="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 Umair </a:t>
            </a:r>
            <a:r>
              <a:rPr lang="en-US" sz="1400" b="1" kern="1200" baseline="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Ramzan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00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alibri" panose="020F050202020403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345476" y="4506686"/>
          <a:ext cx="7458892" cy="178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859110" y="669701"/>
            <a:ext cx="4056845" cy="270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2" y="1578643"/>
            <a:ext cx="7675563" cy="2367907"/>
          </a:xfrm>
        </p:spPr>
      </p:pic>
    </p:spTree>
    <p:extLst>
      <p:ext uri="{BB962C8B-B14F-4D97-AF65-F5344CB8AC3E}">
        <p14:creationId xmlns:p14="http://schemas.microsoft.com/office/powerpoint/2010/main" val="23856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333500" y="3886200"/>
            <a:ext cx="5562600" cy="2286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Pick a vertex from stack, it is E, mark it as visited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Find E’s first unvisited neighbor, no vertex found, Pop 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Visited Vertices  { A, B, C, D, E</a:t>
            </a:r>
            <a:r>
              <a:rPr lang="en-US" sz="2000" dirty="0" smtClean="0">
                <a:solidFill>
                  <a:srgbClr val="FF3300"/>
                </a:solidFill>
              </a:rPr>
              <a:t> </a:t>
            </a:r>
            <a:r>
              <a:rPr lang="en-US" sz="2000" dirty="0" smtClean="0"/>
              <a:t>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Probing Vertices { </a:t>
            </a:r>
            <a:r>
              <a:rPr lang="en-US" sz="2000" dirty="0" smtClean="0">
                <a:solidFill>
                  <a:srgbClr val="FF3300"/>
                </a:solidFill>
              </a:rPr>
              <a:t>A, B, C, D</a:t>
            </a:r>
            <a:r>
              <a:rPr lang="en-US" sz="2000" dirty="0" smtClean="0"/>
              <a:t> 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Unvisited Vertices { F }</a:t>
            </a:r>
          </a:p>
        </p:txBody>
      </p:sp>
      <p:sp>
        <p:nvSpPr>
          <p:cNvPr id="44037" name="Text Box 49"/>
          <p:cNvSpPr txBox="1">
            <a:spLocks noChangeArrowheads="1"/>
          </p:cNvSpPr>
          <p:nvPr/>
        </p:nvSpPr>
        <p:spPr bwMode="auto">
          <a:xfrm>
            <a:off x="7391400" y="57912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66FF"/>
                </a:solidFill>
                <a:latin typeface="Times New Roman" pitchFamily="18" charset="0"/>
              </a:rPr>
              <a:t>stack</a:t>
            </a:r>
          </a:p>
        </p:txBody>
      </p:sp>
      <p:sp>
        <p:nvSpPr>
          <p:cNvPr id="44038" name="Line 50"/>
          <p:cNvSpPr>
            <a:spLocks noChangeShapeType="1"/>
          </p:cNvSpPr>
          <p:nvPr/>
        </p:nvSpPr>
        <p:spPr bwMode="auto">
          <a:xfrm>
            <a:off x="6400800" y="25908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39" name="Line 51"/>
          <p:cNvSpPr>
            <a:spLocks noChangeShapeType="1"/>
          </p:cNvSpPr>
          <p:nvPr/>
        </p:nvSpPr>
        <p:spPr bwMode="auto">
          <a:xfrm flipH="1">
            <a:off x="6477000" y="18288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40" name="Line 52"/>
          <p:cNvSpPr>
            <a:spLocks noChangeShapeType="1"/>
          </p:cNvSpPr>
          <p:nvPr/>
        </p:nvSpPr>
        <p:spPr bwMode="auto">
          <a:xfrm>
            <a:off x="7086600" y="1524000"/>
            <a:ext cx="304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41" name="Line 53"/>
          <p:cNvSpPr>
            <a:spLocks noChangeShapeType="1"/>
          </p:cNvSpPr>
          <p:nvPr/>
        </p:nvSpPr>
        <p:spPr bwMode="auto">
          <a:xfrm>
            <a:off x="7239000" y="1676400"/>
            <a:ext cx="1295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42" name="Line 54"/>
          <p:cNvSpPr>
            <a:spLocks noChangeShapeType="1"/>
          </p:cNvSpPr>
          <p:nvPr/>
        </p:nvSpPr>
        <p:spPr bwMode="auto">
          <a:xfrm>
            <a:off x="6248400" y="2514600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43" name="Line 55"/>
          <p:cNvSpPr>
            <a:spLocks noChangeShapeType="1"/>
          </p:cNvSpPr>
          <p:nvPr/>
        </p:nvSpPr>
        <p:spPr bwMode="auto">
          <a:xfrm flipH="1">
            <a:off x="8305800" y="27432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44" name="Line 56"/>
          <p:cNvSpPr>
            <a:spLocks noChangeShapeType="1"/>
          </p:cNvSpPr>
          <p:nvPr/>
        </p:nvSpPr>
        <p:spPr bwMode="auto">
          <a:xfrm>
            <a:off x="7467600" y="26670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45" name="Line 57"/>
          <p:cNvSpPr>
            <a:spLocks noChangeShapeType="1"/>
          </p:cNvSpPr>
          <p:nvPr/>
        </p:nvSpPr>
        <p:spPr bwMode="auto">
          <a:xfrm flipV="1">
            <a:off x="6553200" y="3429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46" name="Oval 58"/>
          <p:cNvSpPr>
            <a:spLocks noChangeArrowheads="1"/>
          </p:cNvSpPr>
          <p:nvPr/>
        </p:nvSpPr>
        <p:spPr bwMode="auto">
          <a:xfrm>
            <a:off x="6858000" y="13716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44047" name="Oval 59"/>
          <p:cNvSpPr>
            <a:spLocks noChangeArrowheads="1"/>
          </p:cNvSpPr>
          <p:nvPr/>
        </p:nvSpPr>
        <p:spPr bwMode="auto">
          <a:xfrm>
            <a:off x="6019800" y="22860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44048" name="Oval 60"/>
          <p:cNvSpPr>
            <a:spLocks noChangeArrowheads="1"/>
          </p:cNvSpPr>
          <p:nvPr/>
        </p:nvSpPr>
        <p:spPr bwMode="auto">
          <a:xfrm>
            <a:off x="7162800" y="2438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44049" name="Oval 61"/>
          <p:cNvSpPr>
            <a:spLocks noChangeArrowheads="1"/>
          </p:cNvSpPr>
          <p:nvPr/>
        </p:nvSpPr>
        <p:spPr bwMode="auto">
          <a:xfrm>
            <a:off x="8229600" y="23622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44050" name="Oval 62"/>
          <p:cNvSpPr>
            <a:spLocks noChangeArrowheads="1"/>
          </p:cNvSpPr>
          <p:nvPr/>
        </p:nvSpPr>
        <p:spPr bwMode="auto">
          <a:xfrm>
            <a:off x="6172200" y="32004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44051" name="Oval 63"/>
          <p:cNvSpPr>
            <a:spLocks noChangeArrowheads="1"/>
          </p:cNvSpPr>
          <p:nvPr/>
        </p:nvSpPr>
        <p:spPr bwMode="auto">
          <a:xfrm>
            <a:off x="8001000" y="3124200"/>
            <a:ext cx="533400" cy="533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FFFF00"/>
                </a:solidFill>
                <a:latin typeface="Times New Roman" pitchFamily="18" charset="0"/>
              </a:rPr>
              <a:t>D</a:t>
            </a:r>
          </a:p>
        </p:txBody>
      </p:sp>
      <p:sp>
        <p:nvSpPr>
          <p:cNvPr id="44052" name="Rectangle 64"/>
          <p:cNvSpPr>
            <a:spLocks noChangeArrowheads="1"/>
          </p:cNvSpPr>
          <p:nvPr/>
        </p:nvSpPr>
        <p:spPr bwMode="auto">
          <a:xfrm>
            <a:off x="8153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44053" name="Rectangle 65"/>
          <p:cNvSpPr>
            <a:spLocks noChangeArrowheads="1"/>
          </p:cNvSpPr>
          <p:nvPr/>
        </p:nvSpPr>
        <p:spPr bwMode="auto">
          <a:xfrm>
            <a:off x="8153400" y="4876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44054" name="Rectangle 66"/>
          <p:cNvSpPr>
            <a:spLocks noChangeArrowheads="1"/>
          </p:cNvSpPr>
          <p:nvPr/>
        </p:nvSpPr>
        <p:spPr bwMode="auto">
          <a:xfrm>
            <a:off x="8153400" y="51816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44055" name="Rectangle 67"/>
          <p:cNvSpPr>
            <a:spLocks noChangeArrowheads="1"/>
          </p:cNvSpPr>
          <p:nvPr/>
        </p:nvSpPr>
        <p:spPr bwMode="auto">
          <a:xfrm>
            <a:off x="8153400" y="4267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4056" name="Rectangle 68"/>
          <p:cNvSpPr>
            <a:spLocks noChangeArrowheads="1"/>
          </p:cNvSpPr>
          <p:nvPr/>
        </p:nvSpPr>
        <p:spPr bwMode="auto">
          <a:xfrm>
            <a:off x="8153400" y="5486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44057" name="Rectangle 69"/>
          <p:cNvSpPr>
            <a:spLocks noChangeArrowheads="1"/>
          </p:cNvSpPr>
          <p:nvPr/>
        </p:nvSpPr>
        <p:spPr bwMode="auto">
          <a:xfrm>
            <a:off x="8153400" y="3962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4058" name="Rectangle 70"/>
          <p:cNvSpPr>
            <a:spLocks noChangeArrowheads="1"/>
          </p:cNvSpPr>
          <p:nvPr/>
        </p:nvSpPr>
        <p:spPr bwMode="auto">
          <a:xfrm>
            <a:off x="7010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44059" name="Rectangle 71"/>
          <p:cNvSpPr>
            <a:spLocks noChangeArrowheads="1"/>
          </p:cNvSpPr>
          <p:nvPr/>
        </p:nvSpPr>
        <p:spPr bwMode="auto">
          <a:xfrm>
            <a:off x="7010400" y="4876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44060" name="Rectangle 72"/>
          <p:cNvSpPr>
            <a:spLocks noChangeArrowheads="1"/>
          </p:cNvSpPr>
          <p:nvPr/>
        </p:nvSpPr>
        <p:spPr bwMode="auto">
          <a:xfrm>
            <a:off x="7010400" y="51816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44061" name="Rectangle 73"/>
          <p:cNvSpPr>
            <a:spLocks noChangeArrowheads="1"/>
          </p:cNvSpPr>
          <p:nvPr/>
        </p:nvSpPr>
        <p:spPr bwMode="auto">
          <a:xfrm>
            <a:off x="7010400" y="4267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44062" name="Rectangle 74"/>
          <p:cNvSpPr>
            <a:spLocks noChangeArrowheads="1"/>
          </p:cNvSpPr>
          <p:nvPr/>
        </p:nvSpPr>
        <p:spPr bwMode="auto">
          <a:xfrm>
            <a:off x="7010400" y="5486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44063" name="Rectangle 75"/>
          <p:cNvSpPr>
            <a:spLocks noChangeArrowheads="1"/>
          </p:cNvSpPr>
          <p:nvPr/>
        </p:nvSpPr>
        <p:spPr bwMode="auto">
          <a:xfrm>
            <a:off x="7010400" y="3962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4064" name="AutoShape 76"/>
          <p:cNvSpPr>
            <a:spLocks noChangeArrowheads="1"/>
          </p:cNvSpPr>
          <p:nvPr/>
        </p:nvSpPr>
        <p:spPr bwMode="auto">
          <a:xfrm>
            <a:off x="7543800" y="5181600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/>
          <a:lstStyle/>
          <a:p>
            <a:r>
              <a:rPr lang="en-US" dirty="0" smtClean="0"/>
              <a:t>Traversal - </a:t>
            </a:r>
            <a:r>
              <a:rPr lang="en-US" b="1" dirty="0" smtClean="0">
                <a:solidFill>
                  <a:srgbClr val="006600"/>
                </a:solidFill>
              </a:rPr>
              <a:t>DFS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35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04361" y="3886200"/>
            <a:ext cx="5562600" cy="2286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Pick a vertex from stack, it is D, mark it as visited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Find D’s first unvisited neighbor, push it in stack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Visited Vertices  { A, B, C, D, E</a:t>
            </a:r>
            <a:r>
              <a:rPr lang="en-US" sz="2000" dirty="0" smtClean="0">
                <a:solidFill>
                  <a:srgbClr val="FF3300"/>
                </a:solidFill>
              </a:rPr>
              <a:t> </a:t>
            </a:r>
            <a:r>
              <a:rPr lang="en-US" sz="2000" dirty="0" smtClean="0"/>
              <a:t>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Probing Vertices { </a:t>
            </a:r>
            <a:r>
              <a:rPr lang="en-US" sz="2000" dirty="0" smtClean="0">
                <a:solidFill>
                  <a:srgbClr val="FF3300"/>
                </a:solidFill>
              </a:rPr>
              <a:t>A, B, C, D, F</a:t>
            </a:r>
            <a:r>
              <a:rPr lang="en-US" sz="2000" dirty="0" smtClean="0"/>
              <a:t>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Unvisited Vertices { F }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7391400" y="57912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66FF"/>
                </a:solidFill>
                <a:latin typeface="Times New Roman" pitchFamily="18" charset="0"/>
              </a:rPr>
              <a:t>stack</a:t>
            </a:r>
          </a:p>
        </p:txBody>
      </p:sp>
      <p:sp>
        <p:nvSpPr>
          <p:cNvPr id="45062" name="Line 6"/>
          <p:cNvSpPr>
            <a:spLocks noChangeShapeType="1"/>
          </p:cNvSpPr>
          <p:nvPr/>
        </p:nvSpPr>
        <p:spPr bwMode="auto">
          <a:xfrm>
            <a:off x="6400800" y="25908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63" name="Line 7"/>
          <p:cNvSpPr>
            <a:spLocks noChangeShapeType="1"/>
          </p:cNvSpPr>
          <p:nvPr/>
        </p:nvSpPr>
        <p:spPr bwMode="auto">
          <a:xfrm flipH="1">
            <a:off x="6477000" y="18288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64" name="Line 8"/>
          <p:cNvSpPr>
            <a:spLocks noChangeShapeType="1"/>
          </p:cNvSpPr>
          <p:nvPr/>
        </p:nvSpPr>
        <p:spPr bwMode="auto">
          <a:xfrm>
            <a:off x="7086600" y="1524000"/>
            <a:ext cx="304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65" name="Line 9"/>
          <p:cNvSpPr>
            <a:spLocks noChangeShapeType="1"/>
          </p:cNvSpPr>
          <p:nvPr/>
        </p:nvSpPr>
        <p:spPr bwMode="auto">
          <a:xfrm>
            <a:off x="7239000" y="1676400"/>
            <a:ext cx="1295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66" name="Line 10"/>
          <p:cNvSpPr>
            <a:spLocks noChangeShapeType="1"/>
          </p:cNvSpPr>
          <p:nvPr/>
        </p:nvSpPr>
        <p:spPr bwMode="auto">
          <a:xfrm>
            <a:off x="6248400" y="2514600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67" name="Line 11"/>
          <p:cNvSpPr>
            <a:spLocks noChangeShapeType="1"/>
          </p:cNvSpPr>
          <p:nvPr/>
        </p:nvSpPr>
        <p:spPr bwMode="auto">
          <a:xfrm flipH="1">
            <a:off x="8305800" y="27432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68" name="Line 12"/>
          <p:cNvSpPr>
            <a:spLocks noChangeShapeType="1"/>
          </p:cNvSpPr>
          <p:nvPr/>
        </p:nvSpPr>
        <p:spPr bwMode="auto">
          <a:xfrm>
            <a:off x="7467600" y="26670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69" name="Line 13"/>
          <p:cNvSpPr>
            <a:spLocks noChangeShapeType="1"/>
          </p:cNvSpPr>
          <p:nvPr/>
        </p:nvSpPr>
        <p:spPr bwMode="auto">
          <a:xfrm flipV="1">
            <a:off x="6553200" y="3429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70" name="Oval 14"/>
          <p:cNvSpPr>
            <a:spLocks noChangeArrowheads="1"/>
          </p:cNvSpPr>
          <p:nvPr/>
        </p:nvSpPr>
        <p:spPr bwMode="auto">
          <a:xfrm>
            <a:off x="6858000" y="13716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45071" name="Oval 15"/>
          <p:cNvSpPr>
            <a:spLocks noChangeArrowheads="1"/>
          </p:cNvSpPr>
          <p:nvPr/>
        </p:nvSpPr>
        <p:spPr bwMode="auto">
          <a:xfrm>
            <a:off x="6019800" y="22860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45072" name="Oval 16"/>
          <p:cNvSpPr>
            <a:spLocks noChangeArrowheads="1"/>
          </p:cNvSpPr>
          <p:nvPr/>
        </p:nvSpPr>
        <p:spPr bwMode="auto">
          <a:xfrm>
            <a:off x="7162800" y="2438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45073" name="Oval 17"/>
          <p:cNvSpPr>
            <a:spLocks noChangeArrowheads="1"/>
          </p:cNvSpPr>
          <p:nvPr/>
        </p:nvSpPr>
        <p:spPr bwMode="auto">
          <a:xfrm>
            <a:off x="8229600" y="23622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45074" name="Oval 18"/>
          <p:cNvSpPr>
            <a:spLocks noChangeArrowheads="1"/>
          </p:cNvSpPr>
          <p:nvPr/>
        </p:nvSpPr>
        <p:spPr bwMode="auto">
          <a:xfrm>
            <a:off x="6172200" y="3200400"/>
            <a:ext cx="533400" cy="533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FFFF00"/>
                </a:solidFill>
                <a:latin typeface="Times New Roman" pitchFamily="18" charset="0"/>
              </a:rPr>
              <a:t>F</a:t>
            </a:r>
          </a:p>
        </p:txBody>
      </p:sp>
      <p:sp>
        <p:nvSpPr>
          <p:cNvPr id="45075" name="Oval 19"/>
          <p:cNvSpPr>
            <a:spLocks noChangeArrowheads="1"/>
          </p:cNvSpPr>
          <p:nvPr/>
        </p:nvSpPr>
        <p:spPr bwMode="auto">
          <a:xfrm>
            <a:off x="8001000" y="31242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45076" name="Rectangle 20"/>
          <p:cNvSpPr>
            <a:spLocks noChangeArrowheads="1"/>
          </p:cNvSpPr>
          <p:nvPr/>
        </p:nvSpPr>
        <p:spPr bwMode="auto">
          <a:xfrm>
            <a:off x="8153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45077" name="Rectangle 21"/>
          <p:cNvSpPr>
            <a:spLocks noChangeArrowheads="1"/>
          </p:cNvSpPr>
          <p:nvPr/>
        </p:nvSpPr>
        <p:spPr bwMode="auto">
          <a:xfrm>
            <a:off x="8153400" y="4876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45078" name="Rectangle 22"/>
          <p:cNvSpPr>
            <a:spLocks noChangeArrowheads="1"/>
          </p:cNvSpPr>
          <p:nvPr/>
        </p:nvSpPr>
        <p:spPr bwMode="auto">
          <a:xfrm>
            <a:off x="8153400" y="51816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45079" name="Rectangle 23"/>
          <p:cNvSpPr>
            <a:spLocks noChangeArrowheads="1"/>
          </p:cNvSpPr>
          <p:nvPr/>
        </p:nvSpPr>
        <p:spPr bwMode="auto">
          <a:xfrm>
            <a:off x="8153400" y="4267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45080" name="Rectangle 24"/>
          <p:cNvSpPr>
            <a:spLocks noChangeArrowheads="1"/>
          </p:cNvSpPr>
          <p:nvPr/>
        </p:nvSpPr>
        <p:spPr bwMode="auto">
          <a:xfrm>
            <a:off x="8153400" y="5486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45081" name="Rectangle 25"/>
          <p:cNvSpPr>
            <a:spLocks noChangeArrowheads="1"/>
          </p:cNvSpPr>
          <p:nvPr/>
        </p:nvSpPr>
        <p:spPr bwMode="auto">
          <a:xfrm>
            <a:off x="8153400" y="3962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5082" name="Rectangle 26"/>
          <p:cNvSpPr>
            <a:spLocks noChangeArrowheads="1"/>
          </p:cNvSpPr>
          <p:nvPr/>
        </p:nvSpPr>
        <p:spPr bwMode="auto">
          <a:xfrm>
            <a:off x="7010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45083" name="Rectangle 27"/>
          <p:cNvSpPr>
            <a:spLocks noChangeArrowheads="1"/>
          </p:cNvSpPr>
          <p:nvPr/>
        </p:nvSpPr>
        <p:spPr bwMode="auto">
          <a:xfrm>
            <a:off x="7010400" y="4876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45084" name="Rectangle 28"/>
          <p:cNvSpPr>
            <a:spLocks noChangeArrowheads="1"/>
          </p:cNvSpPr>
          <p:nvPr/>
        </p:nvSpPr>
        <p:spPr bwMode="auto">
          <a:xfrm>
            <a:off x="7010400" y="51816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45085" name="Rectangle 29"/>
          <p:cNvSpPr>
            <a:spLocks noChangeArrowheads="1"/>
          </p:cNvSpPr>
          <p:nvPr/>
        </p:nvSpPr>
        <p:spPr bwMode="auto">
          <a:xfrm>
            <a:off x="7010400" y="4267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5086" name="Rectangle 30"/>
          <p:cNvSpPr>
            <a:spLocks noChangeArrowheads="1"/>
          </p:cNvSpPr>
          <p:nvPr/>
        </p:nvSpPr>
        <p:spPr bwMode="auto">
          <a:xfrm>
            <a:off x="7010400" y="5486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45087" name="Rectangle 31"/>
          <p:cNvSpPr>
            <a:spLocks noChangeArrowheads="1"/>
          </p:cNvSpPr>
          <p:nvPr/>
        </p:nvSpPr>
        <p:spPr bwMode="auto">
          <a:xfrm>
            <a:off x="7010400" y="3962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5088" name="AutoShape 32"/>
          <p:cNvSpPr>
            <a:spLocks noChangeArrowheads="1"/>
          </p:cNvSpPr>
          <p:nvPr/>
        </p:nvSpPr>
        <p:spPr bwMode="auto">
          <a:xfrm>
            <a:off x="7543800" y="5181600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/>
          <a:lstStyle/>
          <a:p>
            <a:r>
              <a:rPr lang="en-US" dirty="0" smtClean="0"/>
              <a:t>Traversal - </a:t>
            </a:r>
            <a:r>
              <a:rPr lang="en-US" b="1" dirty="0" smtClean="0">
                <a:solidFill>
                  <a:srgbClr val="006600"/>
                </a:solidFill>
              </a:rPr>
              <a:t>DFS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19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3962400"/>
            <a:ext cx="5562600" cy="2286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Pick a vertex from stack, it is F, mark it as visited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Find F’s first unvisited neighbor, no vertex found, Pop F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Visited Vertices  { A, B, C, D, E, F</a:t>
            </a:r>
            <a:r>
              <a:rPr lang="en-US" sz="2000" dirty="0" smtClean="0">
                <a:solidFill>
                  <a:srgbClr val="FF3300"/>
                </a:solidFill>
              </a:rPr>
              <a:t> </a:t>
            </a:r>
            <a:r>
              <a:rPr lang="en-US" sz="2000" dirty="0" smtClean="0"/>
              <a:t>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Probing Vertices { </a:t>
            </a:r>
            <a:r>
              <a:rPr lang="en-US" sz="2000" dirty="0" smtClean="0">
                <a:solidFill>
                  <a:srgbClr val="FF3300"/>
                </a:solidFill>
              </a:rPr>
              <a:t>A, B, C, D</a:t>
            </a:r>
            <a:r>
              <a:rPr lang="en-US" sz="2000" dirty="0" smtClean="0"/>
              <a:t>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Unvisited Vertices { }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7391400" y="57912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66FF"/>
                </a:solidFill>
                <a:latin typeface="Times New Roman" pitchFamily="18" charset="0"/>
              </a:rPr>
              <a:t>stack</a:t>
            </a:r>
          </a:p>
        </p:txBody>
      </p:sp>
      <p:sp>
        <p:nvSpPr>
          <p:cNvPr id="46086" name="Line 6"/>
          <p:cNvSpPr>
            <a:spLocks noChangeShapeType="1"/>
          </p:cNvSpPr>
          <p:nvPr/>
        </p:nvSpPr>
        <p:spPr bwMode="auto">
          <a:xfrm>
            <a:off x="6400800" y="25908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87" name="Line 7"/>
          <p:cNvSpPr>
            <a:spLocks noChangeShapeType="1"/>
          </p:cNvSpPr>
          <p:nvPr/>
        </p:nvSpPr>
        <p:spPr bwMode="auto">
          <a:xfrm flipH="1">
            <a:off x="6477000" y="18288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88" name="Line 8"/>
          <p:cNvSpPr>
            <a:spLocks noChangeShapeType="1"/>
          </p:cNvSpPr>
          <p:nvPr/>
        </p:nvSpPr>
        <p:spPr bwMode="auto">
          <a:xfrm>
            <a:off x="7086600" y="1524000"/>
            <a:ext cx="304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89" name="Line 9"/>
          <p:cNvSpPr>
            <a:spLocks noChangeShapeType="1"/>
          </p:cNvSpPr>
          <p:nvPr/>
        </p:nvSpPr>
        <p:spPr bwMode="auto">
          <a:xfrm>
            <a:off x="7239000" y="1676400"/>
            <a:ext cx="1295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0" name="Line 10"/>
          <p:cNvSpPr>
            <a:spLocks noChangeShapeType="1"/>
          </p:cNvSpPr>
          <p:nvPr/>
        </p:nvSpPr>
        <p:spPr bwMode="auto">
          <a:xfrm>
            <a:off x="6248400" y="2514600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1" name="Line 11"/>
          <p:cNvSpPr>
            <a:spLocks noChangeShapeType="1"/>
          </p:cNvSpPr>
          <p:nvPr/>
        </p:nvSpPr>
        <p:spPr bwMode="auto">
          <a:xfrm flipH="1">
            <a:off x="8305800" y="27432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2" name="Line 12"/>
          <p:cNvSpPr>
            <a:spLocks noChangeShapeType="1"/>
          </p:cNvSpPr>
          <p:nvPr/>
        </p:nvSpPr>
        <p:spPr bwMode="auto">
          <a:xfrm>
            <a:off x="7467600" y="26670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3" name="Line 13"/>
          <p:cNvSpPr>
            <a:spLocks noChangeShapeType="1"/>
          </p:cNvSpPr>
          <p:nvPr/>
        </p:nvSpPr>
        <p:spPr bwMode="auto">
          <a:xfrm flipV="1">
            <a:off x="6553200" y="3429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4" name="Oval 14"/>
          <p:cNvSpPr>
            <a:spLocks noChangeArrowheads="1"/>
          </p:cNvSpPr>
          <p:nvPr/>
        </p:nvSpPr>
        <p:spPr bwMode="auto">
          <a:xfrm>
            <a:off x="6858000" y="13716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46095" name="Oval 15"/>
          <p:cNvSpPr>
            <a:spLocks noChangeArrowheads="1"/>
          </p:cNvSpPr>
          <p:nvPr/>
        </p:nvSpPr>
        <p:spPr bwMode="auto">
          <a:xfrm>
            <a:off x="6019800" y="22860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46096" name="Oval 16"/>
          <p:cNvSpPr>
            <a:spLocks noChangeArrowheads="1"/>
          </p:cNvSpPr>
          <p:nvPr/>
        </p:nvSpPr>
        <p:spPr bwMode="auto">
          <a:xfrm>
            <a:off x="7162800" y="2438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46097" name="Oval 17"/>
          <p:cNvSpPr>
            <a:spLocks noChangeArrowheads="1"/>
          </p:cNvSpPr>
          <p:nvPr/>
        </p:nvSpPr>
        <p:spPr bwMode="auto">
          <a:xfrm>
            <a:off x="8229600" y="23622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46098" name="Oval 18"/>
          <p:cNvSpPr>
            <a:spLocks noChangeArrowheads="1"/>
          </p:cNvSpPr>
          <p:nvPr/>
        </p:nvSpPr>
        <p:spPr bwMode="auto">
          <a:xfrm>
            <a:off x="6172200" y="3200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46099" name="Oval 19"/>
          <p:cNvSpPr>
            <a:spLocks noChangeArrowheads="1"/>
          </p:cNvSpPr>
          <p:nvPr/>
        </p:nvSpPr>
        <p:spPr bwMode="auto">
          <a:xfrm>
            <a:off x="8001000" y="31242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46100" name="Rectangle 20"/>
          <p:cNvSpPr>
            <a:spLocks noChangeArrowheads="1"/>
          </p:cNvSpPr>
          <p:nvPr/>
        </p:nvSpPr>
        <p:spPr bwMode="auto">
          <a:xfrm>
            <a:off x="8153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46101" name="Rectangle 21"/>
          <p:cNvSpPr>
            <a:spLocks noChangeArrowheads="1"/>
          </p:cNvSpPr>
          <p:nvPr/>
        </p:nvSpPr>
        <p:spPr bwMode="auto">
          <a:xfrm>
            <a:off x="8153400" y="4876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46102" name="Rectangle 22"/>
          <p:cNvSpPr>
            <a:spLocks noChangeArrowheads="1"/>
          </p:cNvSpPr>
          <p:nvPr/>
        </p:nvSpPr>
        <p:spPr bwMode="auto">
          <a:xfrm>
            <a:off x="8153400" y="51816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46103" name="Rectangle 23"/>
          <p:cNvSpPr>
            <a:spLocks noChangeArrowheads="1"/>
          </p:cNvSpPr>
          <p:nvPr/>
        </p:nvSpPr>
        <p:spPr bwMode="auto">
          <a:xfrm>
            <a:off x="8153400" y="4267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6104" name="Rectangle 24"/>
          <p:cNvSpPr>
            <a:spLocks noChangeArrowheads="1"/>
          </p:cNvSpPr>
          <p:nvPr/>
        </p:nvSpPr>
        <p:spPr bwMode="auto">
          <a:xfrm>
            <a:off x="8153400" y="5486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46105" name="Rectangle 25"/>
          <p:cNvSpPr>
            <a:spLocks noChangeArrowheads="1"/>
          </p:cNvSpPr>
          <p:nvPr/>
        </p:nvSpPr>
        <p:spPr bwMode="auto">
          <a:xfrm>
            <a:off x="8153400" y="3962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6106" name="Rectangle 26"/>
          <p:cNvSpPr>
            <a:spLocks noChangeArrowheads="1"/>
          </p:cNvSpPr>
          <p:nvPr/>
        </p:nvSpPr>
        <p:spPr bwMode="auto">
          <a:xfrm>
            <a:off x="7010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46107" name="Rectangle 27"/>
          <p:cNvSpPr>
            <a:spLocks noChangeArrowheads="1"/>
          </p:cNvSpPr>
          <p:nvPr/>
        </p:nvSpPr>
        <p:spPr bwMode="auto">
          <a:xfrm>
            <a:off x="7010400" y="4876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46108" name="Rectangle 28"/>
          <p:cNvSpPr>
            <a:spLocks noChangeArrowheads="1"/>
          </p:cNvSpPr>
          <p:nvPr/>
        </p:nvSpPr>
        <p:spPr bwMode="auto">
          <a:xfrm>
            <a:off x="7010400" y="51816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46109" name="Rectangle 29"/>
          <p:cNvSpPr>
            <a:spLocks noChangeArrowheads="1"/>
          </p:cNvSpPr>
          <p:nvPr/>
        </p:nvSpPr>
        <p:spPr bwMode="auto">
          <a:xfrm>
            <a:off x="7010400" y="4267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46110" name="Rectangle 30"/>
          <p:cNvSpPr>
            <a:spLocks noChangeArrowheads="1"/>
          </p:cNvSpPr>
          <p:nvPr/>
        </p:nvSpPr>
        <p:spPr bwMode="auto">
          <a:xfrm>
            <a:off x="7010400" y="5486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46111" name="Rectangle 31"/>
          <p:cNvSpPr>
            <a:spLocks noChangeArrowheads="1"/>
          </p:cNvSpPr>
          <p:nvPr/>
        </p:nvSpPr>
        <p:spPr bwMode="auto">
          <a:xfrm>
            <a:off x="7010400" y="3962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6112" name="AutoShape 32"/>
          <p:cNvSpPr>
            <a:spLocks noChangeArrowheads="1"/>
          </p:cNvSpPr>
          <p:nvPr/>
        </p:nvSpPr>
        <p:spPr bwMode="auto">
          <a:xfrm>
            <a:off x="7543800" y="5181600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/>
          <a:lstStyle/>
          <a:p>
            <a:r>
              <a:rPr lang="en-US" dirty="0" smtClean="0"/>
              <a:t>Traversal - </a:t>
            </a:r>
            <a:r>
              <a:rPr lang="en-US" b="1" dirty="0" smtClean="0">
                <a:solidFill>
                  <a:srgbClr val="006600"/>
                </a:solidFill>
              </a:rPr>
              <a:t>DFS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28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3962400"/>
            <a:ext cx="5562600" cy="2286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Pick a vertex from stack, it is D, mark it as visited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Find D’s first unvisited neighbor, no vertex found, Pop D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Visited Vertices  { A, B, C, D, E, F</a:t>
            </a:r>
            <a:r>
              <a:rPr lang="en-US" sz="2000" dirty="0" smtClean="0">
                <a:solidFill>
                  <a:srgbClr val="FF3300"/>
                </a:solidFill>
              </a:rPr>
              <a:t> </a:t>
            </a:r>
            <a:r>
              <a:rPr lang="en-US" sz="2000" dirty="0" smtClean="0"/>
              <a:t>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Probing Vertices { </a:t>
            </a:r>
            <a:r>
              <a:rPr lang="en-US" sz="2000" dirty="0" smtClean="0">
                <a:solidFill>
                  <a:srgbClr val="FF3300"/>
                </a:solidFill>
              </a:rPr>
              <a:t>A, B, C </a:t>
            </a:r>
            <a:r>
              <a:rPr lang="en-US" sz="2000" dirty="0" smtClean="0"/>
              <a:t>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Unvisited Vertices { }</a:t>
            </a:r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7391400" y="57912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66FF"/>
                </a:solidFill>
                <a:latin typeface="Times New Roman" pitchFamily="18" charset="0"/>
              </a:rPr>
              <a:t>stack</a:t>
            </a:r>
          </a:p>
        </p:txBody>
      </p:sp>
      <p:sp>
        <p:nvSpPr>
          <p:cNvPr id="47110" name="Line 6"/>
          <p:cNvSpPr>
            <a:spLocks noChangeShapeType="1"/>
          </p:cNvSpPr>
          <p:nvPr/>
        </p:nvSpPr>
        <p:spPr bwMode="auto">
          <a:xfrm>
            <a:off x="6400800" y="25908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11" name="Line 7"/>
          <p:cNvSpPr>
            <a:spLocks noChangeShapeType="1"/>
          </p:cNvSpPr>
          <p:nvPr/>
        </p:nvSpPr>
        <p:spPr bwMode="auto">
          <a:xfrm flipH="1">
            <a:off x="6477000" y="18288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12" name="Line 8"/>
          <p:cNvSpPr>
            <a:spLocks noChangeShapeType="1"/>
          </p:cNvSpPr>
          <p:nvPr/>
        </p:nvSpPr>
        <p:spPr bwMode="auto">
          <a:xfrm>
            <a:off x="7086600" y="1524000"/>
            <a:ext cx="304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13" name="Line 9"/>
          <p:cNvSpPr>
            <a:spLocks noChangeShapeType="1"/>
          </p:cNvSpPr>
          <p:nvPr/>
        </p:nvSpPr>
        <p:spPr bwMode="auto">
          <a:xfrm>
            <a:off x="7239000" y="1676400"/>
            <a:ext cx="1295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14" name="Line 10"/>
          <p:cNvSpPr>
            <a:spLocks noChangeShapeType="1"/>
          </p:cNvSpPr>
          <p:nvPr/>
        </p:nvSpPr>
        <p:spPr bwMode="auto">
          <a:xfrm>
            <a:off x="6248400" y="2514600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15" name="Line 11"/>
          <p:cNvSpPr>
            <a:spLocks noChangeShapeType="1"/>
          </p:cNvSpPr>
          <p:nvPr/>
        </p:nvSpPr>
        <p:spPr bwMode="auto">
          <a:xfrm flipH="1">
            <a:off x="8305800" y="27432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16" name="Line 12"/>
          <p:cNvSpPr>
            <a:spLocks noChangeShapeType="1"/>
          </p:cNvSpPr>
          <p:nvPr/>
        </p:nvSpPr>
        <p:spPr bwMode="auto">
          <a:xfrm>
            <a:off x="7467600" y="26670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17" name="Line 13"/>
          <p:cNvSpPr>
            <a:spLocks noChangeShapeType="1"/>
          </p:cNvSpPr>
          <p:nvPr/>
        </p:nvSpPr>
        <p:spPr bwMode="auto">
          <a:xfrm flipV="1">
            <a:off x="6553200" y="3429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18" name="Oval 14"/>
          <p:cNvSpPr>
            <a:spLocks noChangeArrowheads="1"/>
          </p:cNvSpPr>
          <p:nvPr/>
        </p:nvSpPr>
        <p:spPr bwMode="auto">
          <a:xfrm>
            <a:off x="6858000" y="13716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47119" name="Oval 15"/>
          <p:cNvSpPr>
            <a:spLocks noChangeArrowheads="1"/>
          </p:cNvSpPr>
          <p:nvPr/>
        </p:nvSpPr>
        <p:spPr bwMode="auto">
          <a:xfrm>
            <a:off x="6019800" y="22860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47120" name="Oval 16"/>
          <p:cNvSpPr>
            <a:spLocks noChangeArrowheads="1"/>
          </p:cNvSpPr>
          <p:nvPr/>
        </p:nvSpPr>
        <p:spPr bwMode="auto">
          <a:xfrm>
            <a:off x="7162800" y="2438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47121" name="Oval 17"/>
          <p:cNvSpPr>
            <a:spLocks noChangeArrowheads="1"/>
          </p:cNvSpPr>
          <p:nvPr/>
        </p:nvSpPr>
        <p:spPr bwMode="auto">
          <a:xfrm>
            <a:off x="8229600" y="23622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47122" name="Oval 18"/>
          <p:cNvSpPr>
            <a:spLocks noChangeArrowheads="1"/>
          </p:cNvSpPr>
          <p:nvPr/>
        </p:nvSpPr>
        <p:spPr bwMode="auto">
          <a:xfrm>
            <a:off x="6172200" y="3200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47123" name="Oval 19"/>
          <p:cNvSpPr>
            <a:spLocks noChangeArrowheads="1"/>
          </p:cNvSpPr>
          <p:nvPr/>
        </p:nvSpPr>
        <p:spPr bwMode="auto">
          <a:xfrm>
            <a:off x="8001000" y="31242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47124" name="Rectangle 20"/>
          <p:cNvSpPr>
            <a:spLocks noChangeArrowheads="1"/>
          </p:cNvSpPr>
          <p:nvPr/>
        </p:nvSpPr>
        <p:spPr bwMode="auto">
          <a:xfrm>
            <a:off x="8153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7125" name="Rectangle 21"/>
          <p:cNvSpPr>
            <a:spLocks noChangeArrowheads="1"/>
          </p:cNvSpPr>
          <p:nvPr/>
        </p:nvSpPr>
        <p:spPr bwMode="auto">
          <a:xfrm>
            <a:off x="8153400" y="4876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47126" name="Rectangle 22"/>
          <p:cNvSpPr>
            <a:spLocks noChangeArrowheads="1"/>
          </p:cNvSpPr>
          <p:nvPr/>
        </p:nvSpPr>
        <p:spPr bwMode="auto">
          <a:xfrm>
            <a:off x="8153400" y="51816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47127" name="Rectangle 23"/>
          <p:cNvSpPr>
            <a:spLocks noChangeArrowheads="1"/>
          </p:cNvSpPr>
          <p:nvPr/>
        </p:nvSpPr>
        <p:spPr bwMode="auto">
          <a:xfrm>
            <a:off x="8153400" y="4267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7128" name="Rectangle 24"/>
          <p:cNvSpPr>
            <a:spLocks noChangeArrowheads="1"/>
          </p:cNvSpPr>
          <p:nvPr/>
        </p:nvSpPr>
        <p:spPr bwMode="auto">
          <a:xfrm>
            <a:off x="8153400" y="5486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47129" name="Rectangle 25"/>
          <p:cNvSpPr>
            <a:spLocks noChangeArrowheads="1"/>
          </p:cNvSpPr>
          <p:nvPr/>
        </p:nvSpPr>
        <p:spPr bwMode="auto">
          <a:xfrm>
            <a:off x="8153400" y="3962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7130" name="Rectangle 26"/>
          <p:cNvSpPr>
            <a:spLocks noChangeArrowheads="1"/>
          </p:cNvSpPr>
          <p:nvPr/>
        </p:nvSpPr>
        <p:spPr bwMode="auto">
          <a:xfrm>
            <a:off x="7010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47131" name="Rectangle 27"/>
          <p:cNvSpPr>
            <a:spLocks noChangeArrowheads="1"/>
          </p:cNvSpPr>
          <p:nvPr/>
        </p:nvSpPr>
        <p:spPr bwMode="auto">
          <a:xfrm>
            <a:off x="7010400" y="4876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47132" name="Rectangle 28"/>
          <p:cNvSpPr>
            <a:spLocks noChangeArrowheads="1"/>
          </p:cNvSpPr>
          <p:nvPr/>
        </p:nvSpPr>
        <p:spPr bwMode="auto">
          <a:xfrm>
            <a:off x="7010400" y="51816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47133" name="Rectangle 29"/>
          <p:cNvSpPr>
            <a:spLocks noChangeArrowheads="1"/>
          </p:cNvSpPr>
          <p:nvPr/>
        </p:nvSpPr>
        <p:spPr bwMode="auto">
          <a:xfrm>
            <a:off x="7010400" y="4267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7134" name="Rectangle 30"/>
          <p:cNvSpPr>
            <a:spLocks noChangeArrowheads="1"/>
          </p:cNvSpPr>
          <p:nvPr/>
        </p:nvSpPr>
        <p:spPr bwMode="auto">
          <a:xfrm>
            <a:off x="7010400" y="5486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47135" name="Rectangle 31"/>
          <p:cNvSpPr>
            <a:spLocks noChangeArrowheads="1"/>
          </p:cNvSpPr>
          <p:nvPr/>
        </p:nvSpPr>
        <p:spPr bwMode="auto">
          <a:xfrm>
            <a:off x="7010400" y="3962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7136" name="AutoShape 32"/>
          <p:cNvSpPr>
            <a:spLocks noChangeArrowheads="1"/>
          </p:cNvSpPr>
          <p:nvPr/>
        </p:nvSpPr>
        <p:spPr bwMode="auto">
          <a:xfrm>
            <a:off x="7543800" y="5181600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/>
          <a:lstStyle/>
          <a:p>
            <a:r>
              <a:rPr lang="en-US" dirty="0" smtClean="0"/>
              <a:t>Traversal - </a:t>
            </a:r>
            <a:r>
              <a:rPr lang="en-US" b="1" dirty="0" smtClean="0">
                <a:solidFill>
                  <a:srgbClr val="006600"/>
                </a:solidFill>
              </a:rPr>
              <a:t>DFS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65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3980329"/>
            <a:ext cx="5562600" cy="2286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Pick a vertex from stack, it is C, mark it as visited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Find C’s first unvisited neighbor, no vertex found, Pop C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Visited Vertices  { A, B, C, D, E, F</a:t>
            </a:r>
            <a:r>
              <a:rPr lang="en-US" sz="2000" dirty="0" smtClean="0">
                <a:solidFill>
                  <a:srgbClr val="FF3300"/>
                </a:solidFill>
              </a:rPr>
              <a:t> </a:t>
            </a:r>
            <a:r>
              <a:rPr lang="en-US" sz="2000" dirty="0" smtClean="0"/>
              <a:t>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Probing Vertices { </a:t>
            </a:r>
            <a:r>
              <a:rPr lang="en-US" sz="2000" dirty="0" smtClean="0">
                <a:solidFill>
                  <a:srgbClr val="FF3300"/>
                </a:solidFill>
              </a:rPr>
              <a:t>A, B </a:t>
            </a:r>
            <a:r>
              <a:rPr lang="en-US" sz="2000" dirty="0" smtClean="0"/>
              <a:t>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Unvisited Vertices { }</a:t>
            </a: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7391400" y="57912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66FF"/>
                </a:solidFill>
                <a:latin typeface="Times New Roman" pitchFamily="18" charset="0"/>
              </a:rPr>
              <a:t>stack</a:t>
            </a:r>
          </a:p>
        </p:txBody>
      </p:sp>
      <p:sp>
        <p:nvSpPr>
          <p:cNvPr id="48134" name="Line 6"/>
          <p:cNvSpPr>
            <a:spLocks noChangeShapeType="1"/>
          </p:cNvSpPr>
          <p:nvPr/>
        </p:nvSpPr>
        <p:spPr bwMode="auto">
          <a:xfrm>
            <a:off x="6400800" y="25908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35" name="Line 7"/>
          <p:cNvSpPr>
            <a:spLocks noChangeShapeType="1"/>
          </p:cNvSpPr>
          <p:nvPr/>
        </p:nvSpPr>
        <p:spPr bwMode="auto">
          <a:xfrm flipH="1">
            <a:off x="6477000" y="18288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36" name="Line 8"/>
          <p:cNvSpPr>
            <a:spLocks noChangeShapeType="1"/>
          </p:cNvSpPr>
          <p:nvPr/>
        </p:nvSpPr>
        <p:spPr bwMode="auto">
          <a:xfrm>
            <a:off x="7086600" y="1524000"/>
            <a:ext cx="304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37" name="Line 9"/>
          <p:cNvSpPr>
            <a:spLocks noChangeShapeType="1"/>
          </p:cNvSpPr>
          <p:nvPr/>
        </p:nvSpPr>
        <p:spPr bwMode="auto">
          <a:xfrm>
            <a:off x="7239000" y="1676400"/>
            <a:ext cx="1295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38" name="Line 10"/>
          <p:cNvSpPr>
            <a:spLocks noChangeShapeType="1"/>
          </p:cNvSpPr>
          <p:nvPr/>
        </p:nvSpPr>
        <p:spPr bwMode="auto">
          <a:xfrm>
            <a:off x="6248400" y="2514600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39" name="Line 11"/>
          <p:cNvSpPr>
            <a:spLocks noChangeShapeType="1"/>
          </p:cNvSpPr>
          <p:nvPr/>
        </p:nvSpPr>
        <p:spPr bwMode="auto">
          <a:xfrm flipH="1">
            <a:off x="8305800" y="27432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40" name="Line 12"/>
          <p:cNvSpPr>
            <a:spLocks noChangeShapeType="1"/>
          </p:cNvSpPr>
          <p:nvPr/>
        </p:nvSpPr>
        <p:spPr bwMode="auto">
          <a:xfrm>
            <a:off x="7467600" y="26670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41" name="Line 13"/>
          <p:cNvSpPr>
            <a:spLocks noChangeShapeType="1"/>
          </p:cNvSpPr>
          <p:nvPr/>
        </p:nvSpPr>
        <p:spPr bwMode="auto">
          <a:xfrm flipV="1">
            <a:off x="6553200" y="3429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42" name="Oval 14"/>
          <p:cNvSpPr>
            <a:spLocks noChangeArrowheads="1"/>
          </p:cNvSpPr>
          <p:nvPr/>
        </p:nvSpPr>
        <p:spPr bwMode="auto">
          <a:xfrm>
            <a:off x="6858000" y="13716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48143" name="Oval 15"/>
          <p:cNvSpPr>
            <a:spLocks noChangeArrowheads="1"/>
          </p:cNvSpPr>
          <p:nvPr/>
        </p:nvSpPr>
        <p:spPr bwMode="auto">
          <a:xfrm>
            <a:off x="6019800" y="22860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48144" name="Oval 16"/>
          <p:cNvSpPr>
            <a:spLocks noChangeArrowheads="1"/>
          </p:cNvSpPr>
          <p:nvPr/>
        </p:nvSpPr>
        <p:spPr bwMode="auto">
          <a:xfrm>
            <a:off x="7162800" y="2438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48145" name="Oval 17"/>
          <p:cNvSpPr>
            <a:spLocks noChangeArrowheads="1"/>
          </p:cNvSpPr>
          <p:nvPr/>
        </p:nvSpPr>
        <p:spPr bwMode="auto">
          <a:xfrm>
            <a:off x="8229600" y="23622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48146" name="Oval 18"/>
          <p:cNvSpPr>
            <a:spLocks noChangeArrowheads="1"/>
          </p:cNvSpPr>
          <p:nvPr/>
        </p:nvSpPr>
        <p:spPr bwMode="auto">
          <a:xfrm>
            <a:off x="6172200" y="3200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48147" name="Oval 19"/>
          <p:cNvSpPr>
            <a:spLocks noChangeArrowheads="1"/>
          </p:cNvSpPr>
          <p:nvPr/>
        </p:nvSpPr>
        <p:spPr bwMode="auto">
          <a:xfrm>
            <a:off x="8001000" y="31242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48148" name="Rectangle 20"/>
          <p:cNvSpPr>
            <a:spLocks noChangeArrowheads="1"/>
          </p:cNvSpPr>
          <p:nvPr/>
        </p:nvSpPr>
        <p:spPr bwMode="auto">
          <a:xfrm>
            <a:off x="8153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8149" name="Rectangle 21"/>
          <p:cNvSpPr>
            <a:spLocks noChangeArrowheads="1"/>
          </p:cNvSpPr>
          <p:nvPr/>
        </p:nvSpPr>
        <p:spPr bwMode="auto">
          <a:xfrm>
            <a:off x="8153400" y="4876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8150" name="Rectangle 22"/>
          <p:cNvSpPr>
            <a:spLocks noChangeArrowheads="1"/>
          </p:cNvSpPr>
          <p:nvPr/>
        </p:nvSpPr>
        <p:spPr bwMode="auto">
          <a:xfrm>
            <a:off x="8153400" y="51816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48151" name="Rectangle 23"/>
          <p:cNvSpPr>
            <a:spLocks noChangeArrowheads="1"/>
          </p:cNvSpPr>
          <p:nvPr/>
        </p:nvSpPr>
        <p:spPr bwMode="auto">
          <a:xfrm>
            <a:off x="8153400" y="4267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8152" name="Rectangle 24"/>
          <p:cNvSpPr>
            <a:spLocks noChangeArrowheads="1"/>
          </p:cNvSpPr>
          <p:nvPr/>
        </p:nvSpPr>
        <p:spPr bwMode="auto">
          <a:xfrm>
            <a:off x="8153400" y="5486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48153" name="Rectangle 25"/>
          <p:cNvSpPr>
            <a:spLocks noChangeArrowheads="1"/>
          </p:cNvSpPr>
          <p:nvPr/>
        </p:nvSpPr>
        <p:spPr bwMode="auto">
          <a:xfrm>
            <a:off x="8153400" y="3962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8154" name="Rectangle 26"/>
          <p:cNvSpPr>
            <a:spLocks noChangeArrowheads="1"/>
          </p:cNvSpPr>
          <p:nvPr/>
        </p:nvSpPr>
        <p:spPr bwMode="auto">
          <a:xfrm>
            <a:off x="7010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8155" name="Rectangle 27"/>
          <p:cNvSpPr>
            <a:spLocks noChangeArrowheads="1"/>
          </p:cNvSpPr>
          <p:nvPr/>
        </p:nvSpPr>
        <p:spPr bwMode="auto">
          <a:xfrm>
            <a:off x="7010400" y="4876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48156" name="Rectangle 28"/>
          <p:cNvSpPr>
            <a:spLocks noChangeArrowheads="1"/>
          </p:cNvSpPr>
          <p:nvPr/>
        </p:nvSpPr>
        <p:spPr bwMode="auto">
          <a:xfrm>
            <a:off x="7010400" y="51816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48157" name="Rectangle 29"/>
          <p:cNvSpPr>
            <a:spLocks noChangeArrowheads="1"/>
          </p:cNvSpPr>
          <p:nvPr/>
        </p:nvSpPr>
        <p:spPr bwMode="auto">
          <a:xfrm>
            <a:off x="7010400" y="4267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8158" name="Rectangle 30"/>
          <p:cNvSpPr>
            <a:spLocks noChangeArrowheads="1"/>
          </p:cNvSpPr>
          <p:nvPr/>
        </p:nvSpPr>
        <p:spPr bwMode="auto">
          <a:xfrm>
            <a:off x="7010400" y="5486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48159" name="Rectangle 31"/>
          <p:cNvSpPr>
            <a:spLocks noChangeArrowheads="1"/>
          </p:cNvSpPr>
          <p:nvPr/>
        </p:nvSpPr>
        <p:spPr bwMode="auto">
          <a:xfrm>
            <a:off x="7010400" y="3962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8160" name="AutoShape 32"/>
          <p:cNvSpPr>
            <a:spLocks noChangeArrowheads="1"/>
          </p:cNvSpPr>
          <p:nvPr/>
        </p:nvSpPr>
        <p:spPr bwMode="auto">
          <a:xfrm>
            <a:off x="7543800" y="5181600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/>
          <a:lstStyle/>
          <a:p>
            <a:r>
              <a:rPr lang="en-US" dirty="0" smtClean="0"/>
              <a:t>Traversal - </a:t>
            </a:r>
            <a:r>
              <a:rPr lang="en-US" b="1" dirty="0" smtClean="0">
                <a:solidFill>
                  <a:srgbClr val="006600"/>
                </a:solidFill>
              </a:rPr>
              <a:t>DFS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52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3962400"/>
            <a:ext cx="5562600" cy="2286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Pick a vertex from stack, it is B, mark it as visited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Find B’s first unvisited neighbor, no vertex found, Pop B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Visited Vertices  { A, B, C, D, E, F</a:t>
            </a:r>
            <a:r>
              <a:rPr lang="en-US" sz="2000" dirty="0" smtClean="0">
                <a:solidFill>
                  <a:srgbClr val="FF3300"/>
                </a:solidFill>
              </a:rPr>
              <a:t> </a:t>
            </a:r>
            <a:r>
              <a:rPr lang="en-US" sz="2000" dirty="0" smtClean="0"/>
              <a:t>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Probing Vertices { </a:t>
            </a:r>
            <a:r>
              <a:rPr lang="en-US" sz="2000" dirty="0" smtClean="0">
                <a:solidFill>
                  <a:srgbClr val="FF3300"/>
                </a:solidFill>
              </a:rPr>
              <a:t>A </a:t>
            </a:r>
            <a:r>
              <a:rPr lang="en-US" sz="2000" dirty="0" smtClean="0"/>
              <a:t>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Unvisited Vertices { }</a:t>
            </a: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7391400" y="57912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66FF"/>
                </a:solidFill>
                <a:latin typeface="Times New Roman" pitchFamily="18" charset="0"/>
              </a:rPr>
              <a:t>stack</a:t>
            </a:r>
          </a:p>
        </p:txBody>
      </p:sp>
      <p:sp>
        <p:nvSpPr>
          <p:cNvPr id="49158" name="Line 6"/>
          <p:cNvSpPr>
            <a:spLocks noChangeShapeType="1"/>
          </p:cNvSpPr>
          <p:nvPr/>
        </p:nvSpPr>
        <p:spPr bwMode="auto">
          <a:xfrm>
            <a:off x="6400800" y="25908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9" name="Line 7"/>
          <p:cNvSpPr>
            <a:spLocks noChangeShapeType="1"/>
          </p:cNvSpPr>
          <p:nvPr/>
        </p:nvSpPr>
        <p:spPr bwMode="auto">
          <a:xfrm flipH="1">
            <a:off x="6477000" y="18288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60" name="Line 8"/>
          <p:cNvSpPr>
            <a:spLocks noChangeShapeType="1"/>
          </p:cNvSpPr>
          <p:nvPr/>
        </p:nvSpPr>
        <p:spPr bwMode="auto">
          <a:xfrm>
            <a:off x="7086600" y="1524000"/>
            <a:ext cx="304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61" name="Line 9"/>
          <p:cNvSpPr>
            <a:spLocks noChangeShapeType="1"/>
          </p:cNvSpPr>
          <p:nvPr/>
        </p:nvSpPr>
        <p:spPr bwMode="auto">
          <a:xfrm>
            <a:off x="7239000" y="1676400"/>
            <a:ext cx="1295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62" name="Line 10"/>
          <p:cNvSpPr>
            <a:spLocks noChangeShapeType="1"/>
          </p:cNvSpPr>
          <p:nvPr/>
        </p:nvSpPr>
        <p:spPr bwMode="auto">
          <a:xfrm>
            <a:off x="6248400" y="2514600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63" name="Line 11"/>
          <p:cNvSpPr>
            <a:spLocks noChangeShapeType="1"/>
          </p:cNvSpPr>
          <p:nvPr/>
        </p:nvSpPr>
        <p:spPr bwMode="auto">
          <a:xfrm flipH="1">
            <a:off x="8305800" y="27432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64" name="Line 12"/>
          <p:cNvSpPr>
            <a:spLocks noChangeShapeType="1"/>
          </p:cNvSpPr>
          <p:nvPr/>
        </p:nvSpPr>
        <p:spPr bwMode="auto">
          <a:xfrm>
            <a:off x="7467600" y="26670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65" name="Line 13"/>
          <p:cNvSpPr>
            <a:spLocks noChangeShapeType="1"/>
          </p:cNvSpPr>
          <p:nvPr/>
        </p:nvSpPr>
        <p:spPr bwMode="auto">
          <a:xfrm flipV="1">
            <a:off x="6553200" y="3429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66" name="Oval 14"/>
          <p:cNvSpPr>
            <a:spLocks noChangeArrowheads="1"/>
          </p:cNvSpPr>
          <p:nvPr/>
        </p:nvSpPr>
        <p:spPr bwMode="auto">
          <a:xfrm>
            <a:off x="6858000" y="13716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49167" name="Oval 15"/>
          <p:cNvSpPr>
            <a:spLocks noChangeArrowheads="1"/>
          </p:cNvSpPr>
          <p:nvPr/>
        </p:nvSpPr>
        <p:spPr bwMode="auto">
          <a:xfrm>
            <a:off x="6019800" y="22860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49168" name="Oval 16"/>
          <p:cNvSpPr>
            <a:spLocks noChangeArrowheads="1"/>
          </p:cNvSpPr>
          <p:nvPr/>
        </p:nvSpPr>
        <p:spPr bwMode="auto">
          <a:xfrm>
            <a:off x="7162800" y="2438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49169" name="Oval 17"/>
          <p:cNvSpPr>
            <a:spLocks noChangeArrowheads="1"/>
          </p:cNvSpPr>
          <p:nvPr/>
        </p:nvSpPr>
        <p:spPr bwMode="auto">
          <a:xfrm>
            <a:off x="8229600" y="23622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49170" name="Oval 18"/>
          <p:cNvSpPr>
            <a:spLocks noChangeArrowheads="1"/>
          </p:cNvSpPr>
          <p:nvPr/>
        </p:nvSpPr>
        <p:spPr bwMode="auto">
          <a:xfrm>
            <a:off x="6172200" y="3200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49171" name="Oval 19"/>
          <p:cNvSpPr>
            <a:spLocks noChangeArrowheads="1"/>
          </p:cNvSpPr>
          <p:nvPr/>
        </p:nvSpPr>
        <p:spPr bwMode="auto">
          <a:xfrm>
            <a:off x="8001000" y="31242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49172" name="Rectangle 20"/>
          <p:cNvSpPr>
            <a:spLocks noChangeArrowheads="1"/>
          </p:cNvSpPr>
          <p:nvPr/>
        </p:nvSpPr>
        <p:spPr bwMode="auto">
          <a:xfrm>
            <a:off x="8153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9173" name="Rectangle 21"/>
          <p:cNvSpPr>
            <a:spLocks noChangeArrowheads="1"/>
          </p:cNvSpPr>
          <p:nvPr/>
        </p:nvSpPr>
        <p:spPr bwMode="auto">
          <a:xfrm>
            <a:off x="8153400" y="4876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9174" name="Rectangle 22"/>
          <p:cNvSpPr>
            <a:spLocks noChangeArrowheads="1"/>
          </p:cNvSpPr>
          <p:nvPr/>
        </p:nvSpPr>
        <p:spPr bwMode="auto">
          <a:xfrm>
            <a:off x="8153400" y="51816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9175" name="Rectangle 23"/>
          <p:cNvSpPr>
            <a:spLocks noChangeArrowheads="1"/>
          </p:cNvSpPr>
          <p:nvPr/>
        </p:nvSpPr>
        <p:spPr bwMode="auto">
          <a:xfrm>
            <a:off x="8153400" y="4267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9176" name="Rectangle 24"/>
          <p:cNvSpPr>
            <a:spLocks noChangeArrowheads="1"/>
          </p:cNvSpPr>
          <p:nvPr/>
        </p:nvSpPr>
        <p:spPr bwMode="auto">
          <a:xfrm>
            <a:off x="8153400" y="5486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49177" name="Rectangle 25"/>
          <p:cNvSpPr>
            <a:spLocks noChangeArrowheads="1"/>
          </p:cNvSpPr>
          <p:nvPr/>
        </p:nvSpPr>
        <p:spPr bwMode="auto">
          <a:xfrm>
            <a:off x="8153400" y="3962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9178" name="Rectangle 26"/>
          <p:cNvSpPr>
            <a:spLocks noChangeArrowheads="1"/>
          </p:cNvSpPr>
          <p:nvPr/>
        </p:nvSpPr>
        <p:spPr bwMode="auto">
          <a:xfrm>
            <a:off x="7010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9179" name="Rectangle 27"/>
          <p:cNvSpPr>
            <a:spLocks noChangeArrowheads="1"/>
          </p:cNvSpPr>
          <p:nvPr/>
        </p:nvSpPr>
        <p:spPr bwMode="auto">
          <a:xfrm>
            <a:off x="7010400" y="4876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9180" name="Rectangle 28"/>
          <p:cNvSpPr>
            <a:spLocks noChangeArrowheads="1"/>
          </p:cNvSpPr>
          <p:nvPr/>
        </p:nvSpPr>
        <p:spPr bwMode="auto">
          <a:xfrm>
            <a:off x="7010400" y="51816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49181" name="Rectangle 29"/>
          <p:cNvSpPr>
            <a:spLocks noChangeArrowheads="1"/>
          </p:cNvSpPr>
          <p:nvPr/>
        </p:nvSpPr>
        <p:spPr bwMode="auto">
          <a:xfrm>
            <a:off x="7010400" y="4267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9182" name="Rectangle 30"/>
          <p:cNvSpPr>
            <a:spLocks noChangeArrowheads="1"/>
          </p:cNvSpPr>
          <p:nvPr/>
        </p:nvSpPr>
        <p:spPr bwMode="auto">
          <a:xfrm>
            <a:off x="7010400" y="5486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49183" name="Rectangle 31"/>
          <p:cNvSpPr>
            <a:spLocks noChangeArrowheads="1"/>
          </p:cNvSpPr>
          <p:nvPr/>
        </p:nvSpPr>
        <p:spPr bwMode="auto">
          <a:xfrm>
            <a:off x="7010400" y="3962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9184" name="AutoShape 32"/>
          <p:cNvSpPr>
            <a:spLocks noChangeArrowheads="1"/>
          </p:cNvSpPr>
          <p:nvPr/>
        </p:nvSpPr>
        <p:spPr bwMode="auto">
          <a:xfrm>
            <a:off x="7543800" y="5181600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/>
          <a:lstStyle/>
          <a:p>
            <a:r>
              <a:rPr lang="en-US" dirty="0" smtClean="0"/>
              <a:t>Traversal - </a:t>
            </a:r>
            <a:r>
              <a:rPr lang="en-US" b="1" dirty="0" smtClean="0">
                <a:solidFill>
                  <a:srgbClr val="006600"/>
                </a:solidFill>
              </a:rPr>
              <a:t>DFS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62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3962400"/>
            <a:ext cx="5562600" cy="2286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Pick a vertex from stack, it is A, mark it as visited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Find A’s first unvisited neighbor, no vertex found, Pop A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Visited Vertices  { A, B, C, D, E, F</a:t>
            </a:r>
            <a:r>
              <a:rPr lang="en-US" sz="2000" dirty="0" smtClean="0">
                <a:solidFill>
                  <a:srgbClr val="FF3300"/>
                </a:solidFill>
              </a:rPr>
              <a:t> </a:t>
            </a:r>
            <a:r>
              <a:rPr lang="en-US" sz="2000" dirty="0" smtClean="0"/>
              <a:t>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Probing Vertices {</a:t>
            </a:r>
            <a:r>
              <a:rPr lang="en-US" sz="2000" dirty="0" smtClean="0">
                <a:solidFill>
                  <a:srgbClr val="FF3300"/>
                </a:solidFill>
              </a:rPr>
              <a:t> </a:t>
            </a:r>
            <a:r>
              <a:rPr lang="en-US" sz="2000" dirty="0" smtClean="0"/>
              <a:t>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Unvisited Vertices { }</a:t>
            </a: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7391400" y="57912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66FF"/>
                </a:solidFill>
                <a:latin typeface="Times New Roman" pitchFamily="18" charset="0"/>
              </a:rPr>
              <a:t>stack</a:t>
            </a:r>
          </a:p>
        </p:txBody>
      </p:sp>
      <p:sp>
        <p:nvSpPr>
          <p:cNvPr id="50182" name="Line 6"/>
          <p:cNvSpPr>
            <a:spLocks noChangeShapeType="1"/>
          </p:cNvSpPr>
          <p:nvPr/>
        </p:nvSpPr>
        <p:spPr bwMode="auto">
          <a:xfrm>
            <a:off x="6400800" y="25908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83" name="Line 7"/>
          <p:cNvSpPr>
            <a:spLocks noChangeShapeType="1"/>
          </p:cNvSpPr>
          <p:nvPr/>
        </p:nvSpPr>
        <p:spPr bwMode="auto">
          <a:xfrm flipH="1">
            <a:off x="6477000" y="18288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7086600" y="1524000"/>
            <a:ext cx="304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>
            <a:off x="7239000" y="1676400"/>
            <a:ext cx="1295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>
            <a:off x="6248400" y="2514600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87" name="Line 11"/>
          <p:cNvSpPr>
            <a:spLocks noChangeShapeType="1"/>
          </p:cNvSpPr>
          <p:nvPr/>
        </p:nvSpPr>
        <p:spPr bwMode="auto">
          <a:xfrm flipH="1">
            <a:off x="8305800" y="27432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88" name="Line 12"/>
          <p:cNvSpPr>
            <a:spLocks noChangeShapeType="1"/>
          </p:cNvSpPr>
          <p:nvPr/>
        </p:nvSpPr>
        <p:spPr bwMode="auto">
          <a:xfrm>
            <a:off x="7467600" y="26670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89" name="Line 13"/>
          <p:cNvSpPr>
            <a:spLocks noChangeShapeType="1"/>
          </p:cNvSpPr>
          <p:nvPr/>
        </p:nvSpPr>
        <p:spPr bwMode="auto">
          <a:xfrm flipV="1">
            <a:off x="6553200" y="3429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90" name="Oval 14"/>
          <p:cNvSpPr>
            <a:spLocks noChangeArrowheads="1"/>
          </p:cNvSpPr>
          <p:nvPr/>
        </p:nvSpPr>
        <p:spPr bwMode="auto">
          <a:xfrm>
            <a:off x="6858000" y="13716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50191" name="Oval 15"/>
          <p:cNvSpPr>
            <a:spLocks noChangeArrowheads="1"/>
          </p:cNvSpPr>
          <p:nvPr/>
        </p:nvSpPr>
        <p:spPr bwMode="auto">
          <a:xfrm>
            <a:off x="6019800" y="22860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50192" name="Oval 16"/>
          <p:cNvSpPr>
            <a:spLocks noChangeArrowheads="1"/>
          </p:cNvSpPr>
          <p:nvPr/>
        </p:nvSpPr>
        <p:spPr bwMode="auto">
          <a:xfrm>
            <a:off x="7162800" y="2438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50193" name="Oval 17"/>
          <p:cNvSpPr>
            <a:spLocks noChangeArrowheads="1"/>
          </p:cNvSpPr>
          <p:nvPr/>
        </p:nvSpPr>
        <p:spPr bwMode="auto">
          <a:xfrm>
            <a:off x="8229600" y="23622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50194" name="Oval 18"/>
          <p:cNvSpPr>
            <a:spLocks noChangeArrowheads="1"/>
          </p:cNvSpPr>
          <p:nvPr/>
        </p:nvSpPr>
        <p:spPr bwMode="auto">
          <a:xfrm>
            <a:off x="6172200" y="3200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50195" name="Oval 19"/>
          <p:cNvSpPr>
            <a:spLocks noChangeArrowheads="1"/>
          </p:cNvSpPr>
          <p:nvPr/>
        </p:nvSpPr>
        <p:spPr bwMode="auto">
          <a:xfrm>
            <a:off x="8001000" y="31242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50196" name="Rectangle 20"/>
          <p:cNvSpPr>
            <a:spLocks noChangeArrowheads="1"/>
          </p:cNvSpPr>
          <p:nvPr/>
        </p:nvSpPr>
        <p:spPr bwMode="auto">
          <a:xfrm>
            <a:off x="8153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0197" name="Rectangle 21"/>
          <p:cNvSpPr>
            <a:spLocks noChangeArrowheads="1"/>
          </p:cNvSpPr>
          <p:nvPr/>
        </p:nvSpPr>
        <p:spPr bwMode="auto">
          <a:xfrm>
            <a:off x="8153400" y="4876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0198" name="Rectangle 22"/>
          <p:cNvSpPr>
            <a:spLocks noChangeArrowheads="1"/>
          </p:cNvSpPr>
          <p:nvPr/>
        </p:nvSpPr>
        <p:spPr bwMode="auto">
          <a:xfrm>
            <a:off x="8153400" y="51816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0199" name="Rectangle 23"/>
          <p:cNvSpPr>
            <a:spLocks noChangeArrowheads="1"/>
          </p:cNvSpPr>
          <p:nvPr/>
        </p:nvSpPr>
        <p:spPr bwMode="auto">
          <a:xfrm>
            <a:off x="8153400" y="4267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0200" name="Rectangle 24"/>
          <p:cNvSpPr>
            <a:spLocks noChangeArrowheads="1"/>
          </p:cNvSpPr>
          <p:nvPr/>
        </p:nvSpPr>
        <p:spPr bwMode="auto">
          <a:xfrm>
            <a:off x="8153400" y="5486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50201" name="Rectangle 25"/>
          <p:cNvSpPr>
            <a:spLocks noChangeArrowheads="1"/>
          </p:cNvSpPr>
          <p:nvPr/>
        </p:nvSpPr>
        <p:spPr bwMode="auto">
          <a:xfrm>
            <a:off x="8153400" y="3962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0202" name="Rectangle 26"/>
          <p:cNvSpPr>
            <a:spLocks noChangeArrowheads="1"/>
          </p:cNvSpPr>
          <p:nvPr/>
        </p:nvSpPr>
        <p:spPr bwMode="auto">
          <a:xfrm>
            <a:off x="7010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0203" name="Rectangle 27"/>
          <p:cNvSpPr>
            <a:spLocks noChangeArrowheads="1"/>
          </p:cNvSpPr>
          <p:nvPr/>
        </p:nvSpPr>
        <p:spPr bwMode="auto">
          <a:xfrm>
            <a:off x="7010400" y="4876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0204" name="Rectangle 28"/>
          <p:cNvSpPr>
            <a:spLocks noChangeArrowheads="1"/>
          </p:cNvSpPr>
          <p:nvPr/>
        </p:nvSpPr>
        <p:spPr bwMode="auto">
          <a:xfrm>
            <a:off x="7010400" y="51816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50205" name="Rectangle 29"/>
          <p:cNvSpPr>
            <a:spLocks noChangeArrowheads="1"/>
          </p:cNvSpPr>
          <p:nvPr/>
        </p:nvSpPr>
        <p:spPr bwMode="auto">
          <a:xfrm>
            <a:off x="7010400" y="4267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0206" name="Rectangle 30"/>
          <p:cNvSpPr>
            <a:spLocks noChangeArrowheads="1"/>
          </p:cNvSpPr>
          <p:nvPr/>
        </p:nvSpPr>
        <p:spPr bwMode="auto">
          <a:xfrm>
            <a:off x="7010400" y="5486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50207" name="Rectangle 31"/>
          <p:cNvSpPr>
            <a:spLocks noChangeArrowheads="1"/>
          </p:cNvSpPr>
          <p:nvPr/>
        </p:nvSpPr>
        <p:spPr bwMode="auto">
          <a:xfrm>
            <a:off x="7010400" y="3962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0208" name="AutoShape 32"/>
          <p:cNvSpPr>
            <a:spLocks noChangeArrowheads="1"/>
          </p:cNvSpPr>
          <p:nvPr/>
        </p:nvSpPr>
        <p:spPr bwMode="auto">
          <a:xfrm>
            <a:off x="7543800" y="5181600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/>
          <a:lstStyle/>
          <a:p>
            <a:r>
              <a:rPr lang="en-US" dirty="0" smtClean="0"/>
              <a:t>Traversal - </a:t>
            </a:r>
            <a:r>
              <a:rPr lang="en-US" b="1" dirty="0" smtClean="0">
                <a:solidFill>
                  <a:srgbClr val="006600"/>
                </a:solidFill>
              </a:rPr>
              <a:t>DFS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00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3886200"/>
            <a:ext cx="5562600" cy="2286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Now probing list is empty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End of Depth First Traversal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Visited Vertices  { A, B, C, D, E, F</a:t>
            </a:r>
            <a:r>
              <a:rPr lang="en-US" dirty="0" smtClean="0">
                <a:solidFill>
                  <a:srgbClr val="FF3300"/>
                </a:solidFill>
              </a:rPr>
              <a:t> </a:t>
            </a:r>
            <a:r>
              <a:rPr lang="en-US" dirty="0" smtClean="0"/>
              <a:t>}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Probing Vertices {</a:t>
            </a:r>
            <a:r>
              <a:rPr lang="en-US" dirty="0" smtClean="0">
                <a:solidFill>
                  <a:srgbClr val="FF3300"/>
                </a:solidFill>
              </a:rPr>
              <a:t> </a:t>
            </a:r>
            <a:r>
              <a:rPr lang="en-US" dirty="0" smtClean="0"/>
              <a:t>}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Unvisited Vertices { }</a:t>
            </a: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7391400" y="57912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66FF"/>
                </a:solidFill>
                <a:latin typeface="Times New Roman" pitchFamily="18" charset="0"/>
              </a:rPr>
              <a:t>stack</a:t>
            </a:r>
          </a:p>
        </p:txBody>
      </p:sp>
      <p:sp>
        <p:nvSpPr>
          <p:cNvPr id="51206" name="Line 6"/>
          <p:cNvSpPr>
            <a:spLocks noChangeShapeType="1"/>
          </p:cNvSpPr>
          <p:nvPr/>
        </p:nvSpPr>
        <p:spPr bwMode="auto">
          <a:xfrm>
            <a:off x="6400800" y="25908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07" name="Line 7"/>
          <p:cNvSpPr>
            <a:spLocks noChangeShapeType="1"/>
          </p:cNvSpPr>
          <p:nvPr/>
        </p:nvSpPr>
        <p:spPr bwMode="auto">
          <a:xfrm flipH="1">
            <a:off x="6477000" y="18288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08" name="Line 8"/>
          <p:cNvSpPr>
            <a:spLocks noChangeShapeType="1"/>
          </p:cNvSpPr>
          <p:nvPr/>
        </p:nvSpPr>
        <p:spPr bwMode="auto">
          <a:xfrm>
            <a:off x="7086600" y="1524000"/>
            <a:ext cx="304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09" name="Line 9"/>
          <p:cNvSpPr>
            <a:spLocks noChangeShapeType="1"/>
          </p:cNvSpPr>
          <p:nvPr/>
        </p:nvSpPr>
        <p:spPr bwMode="auto">
          <a:xfrm>
            <a:off x="7239000" y="1676400"/>
            <a:ext cx="1295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10" name="Line 10"/>
          <p:cNvSpPr>
            <a:spLocks noChangeShapeType="1"/>
          </p:cNvSpPr>
          <p:nvPr/>
        </p:nvSpPr>
        <p:spPr bwMode="auto">
          <a:xfrm>
            <a:off x="6248400" y="2514600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11" name="Line 11"/>
          <p:cNvSpPr>
            <a:spLocks noChangeShapeType="1"/>
          </p:cNvSpPr>
          <p:nvPr/>
        </p:nvSpPr>
        <p:spPr bwMode="auto">
          <a:xfrm flipH="1">
            <a:off x="8305800" y="27432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12" name="Line 12"/>
          <p:cNvSpPr>
            <a:spLocks noChangeShapeType="1"/>
          </p:cNvSpPr>
          <p:nvPr/>
        </p:nvSpPr>
        <p:spPr bwMode="auto">
          <a:xfrm>
            <a:off x="7467600" y="26670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13" name="Line 13"/>
          <p:cNvSpPr>
            <a:spLocks noChangeShapeType="1"/>
          </p:cNvSpPr>
          <p:nvPr/>
        </p:nvSpPr>
        <p:spPr bwMode="auto">
          <a:xfrm flipV="1">
            <a:off x="6553200" y="3429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14" name="Oval 14"/>
          <p:cNvSpPr>
            <a:spLocks noChangeArrowheads="1"/>
          </p:cNvSpPr>
          <p:nvPr/>
        </p:nvSpPr>
        <p:spPr bwMode="auto">
          <a:xfrm>
            <a:off x="6858000" y="13716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51215" name="Oval 15"/>
          <p:cNvSpPr>
            <a:spLocks noChangeArrowheads="1"/>
          </p:cNvSpPr>
          <p:nvPr/>
        </p:nvSpPr>
        <p:spPr bwMode="auto">
          <a:xfrm>
            <a:off x="6019800" y="22860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51216" name="Oval 16"/>
          <p:cNvSpPr>
            <a:spLocks noChangeArrowheads="1"/>
          </p:cNvSpPr>
          <p:nvPr/>
        </p:nvSpPr>
        <p:spPr bwMode="auto">
          <a:xfrm>
            <a:off x="7162800" y="2438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51217" name="Oval 17"/>
          <p:cNvSpPr>
            <a:spLocks noChangeArrowheads="1"/>
          </p:cNvSpPr>
          <p:nvPr/>
        </p:nvSpPr>
        <p:spPr bwMode="auto">
          <a:xfrm>
            <a:off x="8229600" y="23622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51218" name="Oval 18"/>
          <p:cNvSpPr>
            <a:spLocks noChangeArrowheads="1"/>
          </p:cNvSpPr>
          <p:nvPr/>
        </p:nvSpPr>
        <p:spPr bwMode="auto">
          <a:xfrm>
            <a:off x="6172200" y="3200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51219" name="Oval 19"/>
          <p:cNvSpPr>
            <a:spLocks noChangeArrowheads="1"/>
          </p:cNvSpPr>
          <p:nvPr/>
        </p:nvSpPr>
        <p:spPr bwMode="auto">
          <a:xfrm>
            <a:off x="8001000" y="31242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51220" name="Rectangle 26"/>
          <p:cNvSpPr>
            <a:spLocks noChangeArrowheads="1"/>
          </p:cNvSpPr>
          <p:nvPr/>
        </p:nvSpPr>
        <p:spPr bwMode="auto">
          <a:xfrm>
            <a:off x="7010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1221" name="Rectangle 27"/>
          <p:cNvSpPr>
            <a:spLocks noChangeArrowheads="1"/>
          </p:cNvSpPr>
          <p:nvPr/>
        </p:nvSpPr>
        <p:spPr bwMode="auto">
          <a:xfrm>
            <a:off x="7010400" y="4876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1222" name="Rectangle 28"/>
          <p:cNvSpPr>
            <a:spLocks noChangeArrowheads="1"/>
          </p:cNvSpPr>
          <p:nvPr/>
        </p:nvSpPr>
        <p:spPr bwMode="auto">
          <a:xfrm>
            <a:off x="7010400" y="51816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51223" name="Rectangle 29"/>
          <p:cNvSpPr>
            <a:spLocks noChangeArrowheads="1"/>
          </p:cNvSpPr>
          <p:nvPr/>
        </p:nvSpPr>
        <p:spPr bwMode="auto">
          <a:xfrm>
            <a:off x="7010400" y="4267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1224" name="Rectangle 30"/>
          <p:cNvSpPr>
            <a:spLocks noChangeArrowheads="1"/>
          </p:cNvSpPr>
          <p:nvPr/>
        </p:nvSpPr>
        <p:spPr bwMode="auto">
          <a:xfrm>
            <a:off x="7010400" y="5486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1225" name="Rectangle 31"/>
          <p:cNvSpPr>
            <a:spLocks noChangeArrowheads="1"/>
          </p:cNvSpPr>
          <p:nvPr/>
        </p:nvSpPr>
        <p:spPr bwMode="auto">
          <a:xfrm>
            <a:off x="7010400" y="3962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/>
          <a:lstStyle/>
          <a:p>
            <a:r>
              <a:rPr lang="en-US" dirty="0" smtClean="0"/>
              <a:t>Traversal - </a:t>
            </a:r>
            <a:r>
              <a:rPr lang="en-US" b="1" dirty="0" smtClean="0">
                <a:solidFill>
                  <a:srgbClr val="006600"/>
                </a:solidFill>
              </a:rPr>
              <a:t>DFS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17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80568" y="2030496"/>
            <a:ext cx="7467600" cy="4419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Probing List is implemented as queue (FIFO)</a:t>
            </a:r>
          </a:p>
          <a:p>
            <a:r>
              <a:rPr lang="en-US" dirty="0" smtClean="0"/>
              <a:t>Example</a:t>
            </a:r>
          </a:p>
          <a:p>
            <a:pPr lvl="1"/>
            <a:r>
              <a:rPr lang="en-US" dirty="0" smtClean="0"/>
              <a:t>A’s neighbor: B C E</a:t>
            </a:r>
          </a:p>
          <a:p>
            <a:pPr lvl="1"/>
            <a:r>
              <a:rPr lang="en-US" dirty="0" smtClean="0"/>
              <a:t>B’s neighbor: A C F</a:t>
            </a:r>
          </a:p>
          <a:p>
            <a:pPr lvl="1"/>
            <a:r>
              <a:rPr lang="en-US" dirty="0" smtClean="0"/>
              <a:t>C’s neighbor: A B D</a:t>
            </a:r>
          </a:p>
          <a:p>
            <a:pPr lvl="1"/>
            <a:r>
              <a:rPr lang="en-US" dirty="0" smtClean="0"/>
              <a:t>D’s neighbor: E C F</a:t>
            </a:r>
          </a:p>
          <a:p>
            <a:pPr lvl="1"/>
            <a:r>
              <a:rPr lang="en-US" dirty="0" smtClean="0"/>
              <a:t>E’s neighbor: A D</a:t>
            </a:r>
          </a:p>
          <a:p>
            <a:pPr lvl="1"/>
            <a:r>
              <a:rPr lang="en-US" dirty="0" smtClean="0"/>
              <a:t>F’s neighbor: B D</a:t>
            </a:r>
          </a:p>
          <a:p>
            <a:pPr lvl="1"/>
            <a:r>
              <a:rPr lang="en-US" dirty="0" smtClean="0">
                <a:solidFill>
                  <a:srgbClr val="FF3300"/>
                </a:solidFill>
              </a:rPr>
              <a:t>Start from vertex A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638800" y="3236244"/>
            <a:ext cx="2743200" cy="2362200"/>
            <a:chOff x="5638800" y="2590800"/>
            <a:chExt cx="2743200" cy="2362200"/>
          </a:xfrm>
        </p:grpSpPr>
        <p:sp>
          <p:nvSpPr>
            <p:cNvPr id="52228" name="Line 4"/>
            <p:cNvSpPr>
              <a:spLocks noChangeShapeType="1"/>
            </p:cNvSpPr>
            <p:nvPr/>
          </p:nvSpPr>
          <p:spPr bwMode="auto">
            <a:xfrm>
              <a:off x="6019800" y="3810000"/>
              <a:ext cx="990600" cy="76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29" name="Line 5"/>
            <p:cNvSpPr>
              <a:spLocks noChangeShapeType="1"/>
            </p:cNvSpPr>
            <p:nvPr/>
          </p:nvSpPr>
          <p:spPr bwMode="auto">
            <a:xfrm flipH="1">
              <a:off x="6096000" y="3048000"/>
              <a:ext cx="45720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0" name="Line 6"/>
            <p:cNvSpPr>
              <a:spLocks noChangeShapeType="1"/>
            </p:cNvSpPr>
            <p:nvPr/>
          </p:nvSpPr>
          <p:spPr bwMode="auto">
            <a:xfrm>
              <a:off x="6705600" y="2743200"/>
              <a:ext cx="304800" cy="1143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1" name="Line 7"/>
            <p:cNvSpPr>
              <a:spLocks noChangeShapeType="1"/>
            </p:cNvSpPr>
            <p:nvPr/>
          </p:nvSpPr>
          <p:spPr bwMode="auto">
            <a:xfrm>
              <a:off x="6858000" y="2895600"/>
              <a:ext cx="129540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2" name="Line 8"/>
            <p:cNvSpPr>
              <a:spLocks noChangeShapeType="1"/>
            </p:cNvSpPr>
            <p:nvPr/>
          </p:nvSpPr>
          <p:spPr bwMode="auto">
            <a:xfrm>
              <a:off x="5867400" y="3733800"/>
              <a:ext cx="152400" cy="990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3" name="Line 9"/>
            <p:cNvSpPr>
              <a:spLocks noChangeShapeType="1"/>
            </p:cNvSpPr>
            <p:nvPr/>
          </p:nvSpPr>
          <p:spPr bwMode="auto">
            <a:xfrm flipH="1">
              <a:off x="7924800" y="3962400"/>
              <a:ext cx="1524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4" name="Line 10"/>
            <p:cNvSpPr>
              <a:spLocks noChangeShapeType="1"/>
            </p:cNvSpPr>
            <p:nvPr/>
          </p:nvSpPr>
          <p:spPr bwMode="auto">
            <a:xfrm>
              <a:off x="7086600" y="3886200"/>
              <a:ext cx="7620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5" name="Line 11"/>
            <p:cNvSpPr>
              <a:spLocks noChangeShapeType="1"/>
            </p:cNvSpPr>
            <p:nvPr/>
          </p:nvSpPr>
          <p:spPr bwMode="auto">
            <a:xfrm flipV="1">
              <a:off x="6172200" y="4648200"/>
              <a:ext cx="1600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6" name="Oval 12"/>
            <p:cNvSpPr>
              <a:spLocks noChangeArrowheads="1"/>
            </p:cNvSpPr>
            <p:nvPr/>
          </p:nvSpPr>
          <p:spPr bwMode="auto">
            <a:xfrm>
              <a:off x="6477000" y="2590800"/>
              <a:ext cx="533400" cy="5334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solidFill>
                    <a:srgbClr val="FFFF00"/>
                  </a:solidFill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52237" name="Oval 13"/>
            <p:cNvSpPr>
              <a:spLocks noChangeArrowheads="1"/>
            </p:cNvSpPr>
            <p:nvPr/>
          </p:nvSpPr>
          <p:spPr bwMode="auto">
            <a:xfrm>
              <a:off x="5638800" y="3505200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B</a:t>
              </a:r>
            </a:p>
          </p:txBody>
        </p:sp>
        <p:sp>
          <p:nvSpPr>
            <p:cNvPr id="52238" name="Oval 14"/>
            <p:cNvSpPr>
              <a:spLocks noChangeArrowheads="1"/>
            </p:cNvSpPr>
            <p:nvPr/>
          </p:nvSpPr>
          <p:spPr bwMode="auto">
            <a:xfrm>
              <a:off x="6781800" y="3657600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52239" name="Oval 15"/>
            <p:cNvSpPr>
              <a:spLocks noChangeArrowheads="1"/>
            </p:cNvSpPr>
            <p:nvPr/>
          </p:nvSpPr>
          <p:spPr bwMode="auto">
            <a:xfrm>
              <a:off x="7848600" y="3581400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E</a:t>
              </a:r>
            </a:p>
          </p:txBody>
        </p:sp>
        <p:sp>
          <p:nvSpPr>
            <p:cNvPr id="52240" name="Oval 16"/>
            <p:cNvSpPr>
              <a:spLocks noChangeArrowheads="1"/>
            </p:cNvSpPr>
            <p:nvPr/>
          </p:nvSpPr>
          <p:spPr bwMode="auto">
            <a:xfrm>
              <a:off x="5791200" y="4419600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F</a:t>
              </a:r>
            </a:p>
          </p:txBody>
        </p:sp>
        <p:sp>
          <p:nvSpPr>
            <p:cNvPr id="52241" name="Oval 17"/>
            <p:cNvSpPr>
              <a:spLocks noChangeArrowheads="1"/>
            </p:cNvSpPr>
            <p:nvPr/>
          </p:nvSpPr>
          <p:spPr bwMode="auto">
            <a:xfrm>
              <a:off x="7620000" y="4343400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D</a:t>
              </a:r>
            </a:p>
          </p:txBody>
        </p:sp>
      </p:grp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/>
          <a:lstStyle/>
          <a:p>
            <a:r>
              <a:rPr lang="en-US" dirty="0" smtClean="0"/>
              <a:t>Traversal – </a:t>
            </a:r>
            <a:r>
              <a:rPr lang="en-US" b="1" dirty="0" smtClean="0">
                <a:solidFill>
                  <a:srgbClr val="006600"/>
                </a:solidFill>
              </a:rPr>
              <a:t>Breadth First Search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985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Line 2"/>
          <p:cNvSpPr>
            <a:spLocks noChangeShapeType="1"/>
          </p:cNvSpPr>
          <p:nvPr/>
        </p:nvSpPr>
        <p:spPr bwMode="auto">
          <a:xfrm>
            <a:off x="6400800" y="25908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51" name="Line 3"/>
          <p:cNvSpPr>
            <a:spLocks noChangeShapeType="1"/>
          </p:cNvSpPr>
          <p:nvPr/>
        </p:nvSpPr>
        <p:spPr bwMode="auto">
          <a:xfrm flipH="1">
            <a:off x="6477000" y="18288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52" name="Line 4"/>
          <p:cNvSpPr>
            <a:spLocks noChangeShapeType="1"/>
          </p:cNvSpPr>
          <p:nvPr/>
        </p:nvSpPr>
        <p:spPr bwMode="auto">
          <a:xfrm>
            <a:off x="7086600" y="1524000"/>
            <a:ext cx="304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53" name="Line 5"/>
          <p:cNvSpPr>
            <a:spLocks noChangeShapeType="1"/>
          </p:cNvSpPr>
          <p:nvPr/>
        </p:nvSpPr>
        <p:spPr bwMode="auto">
          <a:xfrm>
            <a:off x="7239000" y="1676400"/>
            <a:ext cx="1295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54" name="Line 6"/>
          <p:cNvSpPr>
            <a:spLocks noChangeShapeType="1"/>
          </p:cNvSpPr>
          <p:nvPr/>
        </p:nvSpPr>
        <p:spPr bwMode="auto">
          <a:xfrm>
            <a:off x="6248400" y="2514600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55" name="Line 7"/>
          <p:cNvSpPr>
            <a:spLocks noChangeShapeType="1"/>
          </p:cNvSpPr>
          <p:nvPr/>
        </p:nvSpPr>
        <p:spPr bwMode="auto">
          <a:xfrm flipH="1">
            <a:off x="8305800" y="27432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56" name="Line 8"/>
          <p:cNvSpPr>
            <a:spLocks noChangeShapeType="1"/>
          </p:cNvSpPr>
          <p:nvPr/>
        </p:nvSpPr>
        <p:spPr bwMode="auto">
          <a:xfrm>
            <a:off x="7467600" y="26670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57" name="Line 9"/>
          <p:cNvSpPr>
            <a:spLocks noChangeShapeType="1"/>
          </p:cNvSpPr>
          <p:nvPr/>
        </p:nvSpPr>
        <p:spPr bwMode="auto">
          <a:xfrm flipV="1">
            <a:off x="6553200" y="3429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5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340226" y="3957916"/>
            <a:ext cx="6705600" cy="2286000"/>
          </a:xfrm>
        </p:spPr>
        <p:txBody>
          <a:bodyPr/>
          <a:lstStyle/>
          <a:p>
            <a:r>
              <a:rPr lang="en-US" dirty="0" smtClean="0"/>
              <a:t>Initial State</a:t>
            </a:r>
          </a:p>
          <a:p>
            <a:pPr lvl="1"/>
            <a:r>
              <a:rPr lang="en-US" dirty="0" smtClean="0"/>
              <a:t>Visited Vertices  { }</a:t>
            </a:r>
          </a:p>
          <a:p>
            <a:pPr lvl="1"/>
            <a:r>
              <a:rPr lang="en-US" dirty="0" smtClean="0"/>
              <a:t>Probing Vertices { A }</a:t>
            </a:r>
          </a:p>
          <a:p>
            <a:pPr lvl="1"/>
            <a:r>
              <a:rPr lang="en-US" dirty="0" smtClean="0"/>
              <a:t>Unvisited Vertices { A, B, C, D, E, F }</a:t>
            </a:r>
          </a:p>
        </p:txBody>
      </p:sp>
      <p:sp>
        <p:nvSpPr>
          <p:cNvPr id="53260" name="Oval 12"/>
          <p:cNvSpPr>
            <a:spLocks noChangeArrowheads="1"/>
          </p:cNvSpPr>
          <p:nvPr/>
        </p:nvSpPr>
        <p:spPr bwMode="auto">
          <a:xfrm>
            <a:off x="6858000" y="1371600"/>
            <a:ext cx="533400" cy="533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FFFF00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53261" name="Oval 13"/>
          <p:cNvSpPr>
            <a:spLocks noChangeArrowheads="1"/>
          </p:cNvSpPr>
          <p:nvPr/>
        </p:nvSpPr>
        <p:spPr bwMode="auto">
          <a:xfrm>
            <a:off x="6019800" y="22860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53262" name="Oval 14"/>
          <p:cNvSpPr>
            <a:spLocks noChangeArrowheads="1"/>
          </p:cNvSpPr>
          <p:nvPr/>
        </p:nvSpPr>
        <p:spPr bwMode="auto">
          <a:xfrm>
            <a:off x="7162800" y="24384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53263" name="Oval 15"/>
          <p:cNvSpPr>
            <a:spLocks noChangeArrowheads="1"/>
          </p:cNvSpPr>
          <p:nvPr/>
        </p:nvSpPr>
        <p:spPr bwMode="auto">
          <a:xfrm>
            <a:off x="8229600" y="23622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53264" name="Oval 16"/>
          <p:cNvSpPr>
            <a:spLocks noChangeArrowheads="1"/>
          </p:cNvSpPr>
          <p:nvPr/>
        </p:nvSpPr>
        <p:spPr bwMode="auto">
          <a:xfrm>
            <a:off x="6172200" y="32004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53265" name="Oval 17"/>
          <p:cNvSpPr>
            <a:spLocks noChangeArrowheads="1"/>
          </p:cNvSpPr>
          <p:nvPr/>
        </p:nvSpPr>
        <p:spPr bwMode="auto">
          <a:xfrm>
            <a:off x="8001000" y="31242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53267" name="Rectangle 19"/>
          <p:cNvSpPr>
            <a:spLocks noChangeArrowheads="1"/>
          </p:cNvSpPr>
          <p:nvPr/>
        </p:nvSpPr>
        <p:spPr bwMode="auto">
          <a:xfrm>
            <a:off x="76962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3268" name="Rectangle 20"/>
          <p:cNvSpPr>
            <a:spLocks noChangeArrowheads="1"/>
          </p:cNvSpPr>
          <p:nvPr/>
        </p:nvSpPr>
        <p:spPr bwMode="auto">
          <a:xfrm>
            <a:off x="8153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3269" name="Rectangle 21"/>
          <p:cNvSpPr>
            <a:spLocks noChangeArrowheads="1"/>
          </p:cNvSpPr>
          <p:nvPr/>
        </p:nvSpPr>
        <p:spPr bwMode="auto">
          <a:xfrm>
            <a:off x="63246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53270" name="Rectangle 22"/>
          <p:cNvSpPr>
            <a:spLocks noChangeArrowheads="1"/>
          </p:cNvSpPr>
          <p:nvPr/>
        </p:nvSpPr>
        <p:spPr bwMode="auto">
          <a:xfrm>
            <a:off x="72390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3271" name="Rectangle 23"/>
          <p:cNvSpPr>
            <a:spLocks noChangeArrowheads="1"/>
          </p:cNvSpPr>
          <p:nvPr/>
        </p:nvSpPr>
        <p:spPr bwMode="auto">
          <a:xfrm>
            <a:off x="86106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3272" name="Rectangle 24"/>
          <p:cNvSpPr>
            <a:spLocks noChangeArrowheads="1"/>
          </p:cNvSpPr>
          <p:nvPr/>
        </p:nvSpPr>
        <p:spPr bwMode="auto">
          <a:xfrm>
            <a:off x="67818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3273" name="Text Box 25"/>
          <p:cNvSpPr txBox="1">
            <a:spLocks noChangeArrowheads="1"/>
          </p:cNvSpPr>
          <p:nvPr/>
        </p:nvSpPr>
        <p:spPr bwMode="auto">
          <a:xfrm>
            <a:off x="7239000" y="50292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66FF"/>
                </a:solidFill>
                <a:latin typeface="Times New Roman" pitchFamily="18" charset="0"/>
              </a:rPr>
              <a:t>queue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/>
          <a:lstStyle/>
          <a:p>
            <a:r>
              <a:rPr lang="en-US" dirty="0" smtClean="0"/>
              <a:t>Traversal – </a:t>
            </a:r>
            <a:r>
              <a:rPr lang="en-US" b="1" dirty="0" smtClean="0">
                <a:solidFill>
                  <a:srgbClr val="006600"/>
                </a:solidFill>
              </a:rPr>
              <a:t>BFS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37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Graph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Traversal</a:t>
            </a:r>
          </a:p>
        </p:txBody>
      </p:sp>
    </p:spTree>
    <p:extLst>
      <p:ext uri="{BB962C8B-B14F-4D97-AF65-F5344CB8AC3E}">
        <p14:creationId xmlns:p14="http://schemas.microsoft.com/office/powerpoint/2010/main" val="302554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Line 2"/>
          <p:cNvSpPr>
            <a:spLocks noChangeShapeType="1"/>
          </p:cNvSpPr>
          <p:nvPr/>
        </p:nvSpPr>
        <p:spPr bwMode="auto">
          <a:xfrm>
            <a:off x="6400800" y="25908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275" name="Line 3"/>
          <p:cNvSpPr>
            <a:spLocks noChangeShapeType="1"/>
          </p:cNvSpPr>
          <p:nvPr/>
        </p:nvSpPr>
        <p:spPr bwMode="auto">
          <a:xfrm flipH="1">
            <a:off x="6477000" y="18288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276" name="Line 4"/>
          <p:cNvSpPr>
            <a:spLocks noChangeShapeType="1"/>
          </p:cNvSpPr>
          <p:nvPr/>
        </p:nvSpPr>
        <p:spPr bwMode="auto">
          <a:xfrm>
            <a:off x="7086600" y="1524000"/>
            <a:ext cx="304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>
            <a:off x="7239000" y="1676400"/>
            <a:ext cx="1295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278" name="Line 6"/>
          <p:cNvSpPr>
            <a:spLocks noChangeShapeType="1"/>
          </p:cNvSpPr>
          <p:nvPr/>
        </p:nvSpPr>
        <p:spPr bwMode="auto">
          <a:xfrm>
            <a:off x="6248400" y="2514600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279" name="Line 7"/>
          <p:cNvSpPr>
            <a:spLocks noChangeShapeType="1"/>
          </p:cNvSpPr>
          <p:nvPr/>
        </p:nvSpPr>
        <p:spPr bwMode="auto">
          <a:xfrm flipH="1">
            <a:off x="8305800" y="27432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280" name="Line 8"/>
          <p:cNvSpPr>
            <a:spLocks noChangeShapeType="1"/>
          </p:cNvSpPr>
          <p:nvPr/>
        </p:nvSpPr>
        <p:spPr bwMode="auto">
          <a:xfrm>
            <a:off x="7467600" y="26670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281" name="Line 9"/>
          <p:cNvSpPr>
            <a:spLocks noChangeShapeType="1"/>
          </p:cNvSpPr>
          <p:nvPr/>
        </p:nvSpPr>
        <p:spPr bwMode="auto">
          <a:xfrm flipV="1">
            <a:off x="6553200" y="3429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28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259542" y="4199959"/>
            <a:ext cx="5943600" cy="2286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Delete first vertex from queue, it is A, mark it as visited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Find A’s all unvisited neighbors, mark them as visited, put them into queue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Visited Vertices  { </a:t>
            </a:r>
            <a:r>
              <a:rPr lang="en-US" sz="2000" dirty="0" smtClean="0">
                <a:solidFill>
                  <a:srgbClr val="FF3300"/>
                </a:solidFill>
              </a:rPr>
              <a:t>A, B, C, E </a:t>
            </a:r>
            <a:r>
              <a:rPr lang="en-US" sz="2000" dirty="0" smtClean="0"/>
              <a:t>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Probing Vertices { B, C, E 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Unvisited Vertices { D, F }</a:t>
            </a:r>
          </a:p>
        </p:txBody>
      </p:sp>
      <p:sp>
        <p:nvSpPr>
          <p:cNvPr id="54284" name="Oval 12"/>
          <p:cNvSpPr>
            <a:spLocks noChangeArrowheads="1"/>
          </p:cNvSpPr>
          <p:nvPr/>
        </p:nvSpPr>
        <p:spPr bwMode="auto">
          <a:xfrm>
            <a:off x="6858000" y="13716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54285" name="Oval 13"/>
          <p:cNvSpPr>
            <a:spLocks noChangeArrowheads="1"/>
          </p:cNvSpPr>
          <p:nvPr/>
        </p:nvSpPr>
        <p:spPr bwMode="auto">
          <a:xfrm>
            <a:off x="6019800" y="2286000"/>
            <a:ext cx="533400" cy="533400"/>
          </a:xfrm>
          <a:prstGeom prst="ellipse">
            <a:avLst/>
          </a:prstGeom>
          <a:solidFill>
            <a:schemeClr val="folHlink"/>
          </a:solidFill>
          <a:ln w="381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54286" name="Oval 14"/>
          <p:cNvSpPr>
            <a:spLocks noChangeArrowheads="1"/>
          </p:cNvSpPr>
          <p:nvPr/>
        </p:nvSpPr>
        <p:spPr bwMode="auto">
          <a:xfrm>
            <a:off x="7162800" y="2438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54287" name="Oval 15"/>
          <p:cNvSpPr>
            <a:spLocks noChangeArrowheads="1"/>
          </p:cNvSpPr>
          <p:nvPr/>
        </p:nvSpPr>
        <p:spPr bwMode="auto">
          <a:xfrm>
            <a:off x="8229600" y="23622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54288" name="Oval 16"/>
          <p:cNvSpPr>
            <a:spLocks noChangeArrowheads="1"/>
          </p:cNvSpPr>
          <p:nvPr/>
        </p:nvSpPr>
        <p:spPr bwMode="auto">
          <a:xfrm>
            <a:off x="6172200" y="32004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54289" name="Oval 17"/>
          <p:cNvSpPr>
            <a:spLocks noChangeArrowheads="1"/>
          </p:cNvSpPr>
          <p:nvPr/>
        </p:nvSpPr>
        <p:spPr bwMode="auto">
          <a:xfrm>
            <a:off x="8001000" y="31242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54291" name="Rectangle 19"/>
          <p:cNvSpPr>
            <a:spLocks noChangeArrowheads="1"/>
          </p:cNvSpPr>
          <p:nvPr/>
        </p:nvSpPr>
        <p:spPr bwMode="auto">
          <a:xfrm>
            <a:off x="76962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4292" name="Rectangle 20"/>
          <p:cNvSpPr>
            <a:spLocks noChangeArrowheads="1"/>
          </p:cNvSpPr>
          <p:nvPr/>
        </p:nvSpPr>
        <p:spPr bwMode="auto">
          <a:xfrm>
            <a:off x="8153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4293" name="Rectangle 21"/>
          <p:cNvSpPr>
            <a:spLocks noChangeArrowheads="1"/>
          </p:cNvSpPr>
          <p:nvPr/>
        </p:nvSpPr>
        <p:spPr bwMode="auto">
          <a:xfrm>
            <a:off x="63246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54294" name="Rectangle 22"/>
          <p:cNvSpPr>
            <a:spLocks noChangeArrowheads="1"/>
          </p:cNvSpPr>
          <p:nvPr/>
        </p:nvSpPr>
        <p:spPr bwMode="auto">
          <a:xfrm>
            <a:off x="72390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4295" name="Rectangle 23"/>
          <p:cNvSpPr>
            <a:spLocks noChangeArrowheads="1"/>
          </p:cNvSpPr>
          <p:nvPr/>
        </p:nvSpPr>
        <p:spPr bwMode="auto">
          <a:xfrm>
            <a:off x="86106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4296" name="Rectangle 24"/>
          <p:cNvSpPr>
            <a:spLocks noChangeArrowheads="1"/>
          </p:cNvSpPr>
          <p:nvPr/>
        </p:nvSpPr>
        <p:spPr bwMode="auto">
          <a:xfrm>
            <a:off x="67818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4297" name="Text Box 25"/>
          <p:cNvSpPr txBox="1">
            <a:spLocks noChangeArrowheads="1"/>
          </p:cNvSpPr>
          <p:nvPr/>
        </p:nvSpPr>
        <p:spPr bwMode="auto">
          <a:xfrm>
            <a:off x="7315200" y="57912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66FF"/>
                </a:solidFill>
                <a:latin typeface="Times New Roman" pitchFamily="18" charset="0"/>
              </a:rPr>
              <a:t>queue</a:t>
            </a:r>
          </a:p>
        </p:txBody>
      </p:sp>
      <p:sp>
        <p:nvSpPr>
          <p:cNvPr id="54298" name="Rectangle 26"/>
          <p:cNvSpPr>
            <a:spLocks noChangeArrowheads="1"/>
          </p:cNvSpPr>
          <p:nvPr/>
        </p:nvSpPr>
        <p:spPr bwMode="auto">
          <a:xfrm>
            <a:off x="76962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4299" name="Rectangle 27"/>
          <p:cNvSpPr>
            <a:spLocks noChangeArrowheads="1"/>
          </p:cNvSpPr>
          <p:nvPr/>
        </p:nvSpPr>
        <p:spPr bwMode="auto">
          <a:xfrm>
            <a:off x="81534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4300" name="Rectangle 28"/>
          <p:cNvSpPr>
            <a:spLocks noChangeArrowheads="1"/>
          </p:cNvSpPr>
          <p:nvPr/>
        </p:nvSpPr>
        <p:spPr bwMode="auto">
          <a:xfrm>
            <a:off x="63246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54301" name="Rectangle 29"/>
          <p:cNvSpPr>
            <a:spLocks noChangeArrowheads="1"/>
          </p:cNvSpPr>
          <p:nvPr/>
        </p:nvSpPr>
        <p:spPr bwMode="auto">
          <a:xfrm>
            <a:off x="72390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54302" name="Rectangle 30"/>
          <p:cNvSpPr>
            <a:spLocks noChangeArrowheads="1"/>
          </p:cNvSpPr>
          <p:nvPr/>
        </p:nvSpPr>
        <p:spPr bwMode="auto">
          <a:xfrm>
            <a:off x="86106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4303" name="Rectangle 31"/>
          <p:cNvSpPr>
            <a:spLocks noChangeArrowheads="1"/>
          </p:cNvSpPr>
          <p:nvPr/>
        </p:nvSpPr>
        <p:spPr bwMode="auto">
          <a:xfrm>
            <a:off x="67818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54304" name="AutoShape 38"/>
          <p:cNvSpPr>
            <a:spLocks noChangeArrowheads="1"/>
          </p:cNvSpPr>
          <p:nvPr/>
        </p:nvSpPr>
        <p:spPr bwMode="auto">
          <a:xfrm>
            <a:off x="7620000" y="4876800"/>
            <a:ext cx="228600" cy="457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/>
          <a:lstStyle/>
          <a:p>
            <a:r>
              <a:rPr lang="en-US" dirty="0" smtClean="0"/>
              <a:t>Traversal – </a:t>
            </a:r>
            <a:r>
              <a:rPr lang="en-US" b="1" dirty="0" smtClean="0">
                <a:solidFill>
                  <a:srgbClr val="006600"/>
                </a:solidFill>
              </a:rPr>
              <a:t>BFS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55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Line 2"/>
          <p:cNvSpPr>
            <a:spLocks noChangeShapeType="1"/>
          </p:cNvSpPr>
          <p:nvPr/>
        </p:nvSpPr>
        <p:spPr bwMode="auto">
          <a:xfrm>
            <a:off x="6400800" y="25908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9" name="Line 3"/>
          <p:cNvSpPr>
            <a:spLocks noChangeShapeType="1"/>
          </p:cNvSpPr>
          <p:nvPr/>
        </p:nvSpPr>
        <p:spPr bwMode="auto">
          <a:xfrm flipH="1">
            <a:off x="6477000" y="18288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300" name="Line 4"/>
          <p:cNvSpPr>
            <a:spLocks noChangeShapeType="1"/>
          </p:cNvSpPr>
          <p:nvPr/>
        </p:nvSpPr>
        <p:spPr bwMode="auto">
          <a:xfrm>
            <a:off x="7086600" y="1524000"/>
            <a:ext cx="304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>
            <a:off x="7239000" y="1676400"/>
            <a:ext cx="1295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6248400" y="2514600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303" name="Line 7"/>
          <p:cNvSpPr>
            <a:spLocks noChangeShapeType="1"/>
          </p:cNvSpPr>
          <p:nvPr/>
        </p:nvSpPr>
        <p:spPr bwMode="auto">
          <a:xfrm flipH="1">
            <a:off x="8305800" y="27432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7467600" y="26670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305" name="Line 9"/>
          <p:cNvSpPr>
            <a:spLocks noChangeShapeType="1"/>
          </p:cNvSpPr>
          <p:nvPr/>
        </p:nvSpPr>
        <p:spPr bwMode="auto">
          <a:xfrm flipV="1">
            <a:off x="6553200" y="3429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30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259542" y="4235818"/>
            <a:ext cx="5943600" cy="2286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Delete first vertex from queue, it is B, mark it as visited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Find B’s all unvisited neighbors, mark them as visited, put them into queue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Visited Vertices  { </a:t>
            </a:r>
            <a:r>
              <a:rPr lang="en-US" sz="2000" dirty="0" smtClean="0">
                <a:solidFill>
                  <a:srgbClr val="FF3300"/>
                </a:solidFill>
              </a:rPr>
              <a:t>A, B, C, E, F </a:t>
            </a:r>
            <a:r>
              <a:rPr lang="en-US" sz="2000" dirty="0" smtClean="0"/>
              <a:t>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Probing Vertices { C, E, F 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Unvisited Vertices { D }</a:t>
            </a:r>
          </a:p>
        </p:txBody>
      </p:sp>
      <p:sp>
        <p:nvSpPr>
          <p:cNvPr id="55308" name="Oval 12"/>
          <p:cNvSpPr>
            <a:spLocks noChangeArrowheads="1"/>
          </p:cNvSpPr>
          <p:nvPr/>
        </p:nvSpPr>
        <p:spPr bwMode="auto">
          <a:xfrm>
            <a:off x="6858000" y="13716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55309" name="Oval 13"/>
          <p:cNvSpPr>
            <a:spLocks noChangeArrowheads="1"/>
          </p:cNvSpPr>
          <p:nvPr/>
        </p:nvSpPr>
        <p:spPr bwMode="auto">
          <a:xfrm>
            <a:off x="6019800" y="2286000"/>
            <a:ext cx="533400" cy="533400"/>
          </a:xfrm>
          <a:prstGeom prst="ellipse">
            <a:avLst/>
          </a:prstGeom>
          <a:solidFill>
            <a:schemeClr val="folHlink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55310" name="Oval 14"/>
          <p:cNvSpPr>
            <a:spLocks noChangeArrowheads="1"/>
          </p:cNvSpPr>
          <p:nvPr/>
        </p:nvSpPr>
        <p:spPr bwMode="auto">
          <a:xfrm>
            <a:off x="7162800" y="2438400"/>
            <a:ext cx="533400" cy="533400"/>
          </a:xfrm>
          <a:prstGeom prst="ellipse">
            <a:avLst/>
          </a:prstGeom>
          <a:solidFill>
            <a:schemeClr val="folHlink"/>
          </a:solidFill>
          <a:ln w="381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55311" name="Oval 15"/>
          <p:cNvSpPr>
            <a:spLocks noChangeArrowheads="1"/>
          </p:cNvSpPr>
          <p:nvPr/>
        </p:nvSpPr>
        <p:spPr bwMode="auto">
          <a:xfrm>
            <a:off x="8229600" y="23622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55312" name="Oval 16"/>
          <p:cNvSpPr>
            <a:spLocks noChangeArrowheads="1"/>
          </p:cNvSpPr>
          <p:nvPr/>
        </p:nvSpPr>
        <p:spPr bwMode="auto">
          <a:xfrm>
            <a:off x="6172200" y="3200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55313" name="Oval 17"/>
          <p:cNvSpPr>
            <a:spLocks noChangeArrowheads="1"/>
          </p:cNvSpPr>
          <p:nvPr/>
        </p:nvSpPr>
        <p:spPr bwMode="auto">
          <a:xfrm>
            <a:off x="8001000" y="31242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55315" name="Rectangle 19"/>
          <p:cNvSpPr>
            <a:spLocks noChangeArrowheads="1"/>
          </p:cNvSpPr>
          <p:nvPr/>
        </p:nvSpPr>
        <p:spPr bwMode="auto">
          <a:xfrm>
            <a:off x="76962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5316" name="Rectangle 20"/>
          <p:cNvSpPr>
            <a:spLocks noChangeArrowheads="1"/>
          </p:cNvSpPr>
          <p:nvPr/>
        </p:nvSpPr>
        <p:spPr bwMode="auto">
          <a:xfrm>
            <a:off x="8153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5317" name="Rectangle 21"/>
          <p:cNvSpPr>
            <a:spLocks noChangeArrowheads="1"/>
          </p:cNvSpPr>
          <p:nvPr/>
        </p:nvSpPr>
        <p:spPr bwMode="auto">
          <a:xfrm>
            <a:off x="63246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55318" name="Rectangle 22"/>
          <p:cNvSpPr>
            <a:spLocks noChangeArrowheads="1"/>
          </p:cNvSpPr>
          <p:nvPr/>
        </p:nvSpPr>
        <p:spPr bwMode="auto">
          <a:xfrm>
            <a:off x="72390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55319" name="Rectangle 23"/>
          <p:cNvSpPr>
            <a:spLocks noChangeArrowheads="1"/>
          </p:cNvSpPr>
          <p:nvPr/>
        </p:nvSpPr>
        <p:spPr bwMode="auto">
          <a:xfrm>
            <a:off x="86106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5320" name="Rectangle 24"/>
          <p:cNvSpPr>
            <a:spLocks noChangeArrowheads="1"/>
          </p:cNvSpPr>
          <p:nvPr/>
        </p:nvSpPr>
        <p:spPr bwMode="auto">
          <a:xfrm>
            <a:off x="67818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55321" name="Text Box 25"/>
          <p:cNvSpPr txBox="1">
            <a:spLocks noChangeArrowheads="1"/>
          </p:cNvSpPr>
          <p:nvPr/>
        </p:nvSpPr>
        <p:spPr bwMode="auto">
          <a:xfrm>
            <a:off x="7315200" y="57912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66FF"/>
                </a:solidFill>
                <a:latin typeface="Times New Roman" pitchFamily="18" charset="0"/>
              </a:rPr>
              <a:t>queue</a:t>
            </a:r>
          </a:p>
        </p:txBody>
      </p:sp>
      <p:sp>
        <p:nvSpPr>
          <p:cNvPr id="55322" name="Rectangle 26"/>
          <p:cNvSpPr>
            <a:spLocks noChangeArrowheads="1"/>
          </p:cNvSpPr>
          <p:nvPr/>
        </p:nvSpPr>
        <p:spPr bwMode="auto">
          <a:xfrm>
            <a:off x="76962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5323" name="Rectangle 27"/>
          <p:cNvSpPr>
            <a:spLocks noChangeArrowheads="1"/>
          </p:cNvSpPr>
          <p:nvPr/>
        </p:nvSpPr>
        <p:spPr bwMode="auto">
          <a:xfrm>
            <a:off x="81534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5324" name="Rectangle 28"/>
          <p:cNvSpPr>
            <a:spLocks noChangeArrowheads="1"/>
          </p:cNvSpPr>
          <p:nvPr/>
        </p:nvSpPr>
        <p:spPr bwMode="auto">
          <a:xfrm>
            <a:off x="63246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55325" name="Rectangle 29"/>
          <p:cNvSpPr>
            <a:spLocks noChangeArrowheads="1"/>
          </p:cNvSpPr>
          <p:nvPr/>
        </p:nvSpPr>
        <p:spPr bwMode="auto">
          <a:xfrm>
            <a:off x="72390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55326" name="Rectangle 30"/>
          <p:cNvSpPr>
            <a:spLocks noChangeArrowheads="1"/>
          </p:cNvSpPr>
          <p:nvPr/>
        </p:nvSpPr>
        <p:spPr bwMode="auto">
          <a:xfrm>
            <a:off x="86106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5327" name="Rectangle 31"/>
          <p:cNvSpPr>
            <a:spLocks noChangeArrowheads="1"/>
          </p:cNvSpPr>
          <p:nvPr/>
        </p:nvSpPr>
        <p:spPr bwMode="auto">
          <a:xfrm>
            <a:off x="67818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55328" name="AutoShape 32"/>
          <p:cNvSpPr>
            <a:spLocks noChangeArrowheads="1"/>
          </p:cNvSpPr>
          <p:nvPr/>
        </p:nvSpPr>
        <p:spPr bwMode="auto">
          <a:xfrm>
            <a:off x="7620000" y="4876800"/>
            <a:ext cx="228600" cy="457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/>
          <a:lstStyle/>
          <a:p>
            <a:r>
              <a:rPr lang="en-US" dirty="0" smtClean="0"/>
              <a:t>Traversal – </a:t>
            </a:r>
            <a:r>
              <a:rPr lang="en-US" b="1" dirty="0" smtClean="0">
                <a:solidFill>
                  <a:srgbClr val="006600"/>
                </a:solidFill>
              </a:rPr>
              <a:t>BFS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57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Line 2"/>
          <p:cNvSpPr>
            <a:spLocks noChangeShapeType="1"/>
          </p:cNvSpPr>
          <p:nvPr/>
        </p:nvSpPr>
        <p:spPr bwMode="auto">
          <a:xfrm>
            <a:off x="6400800" y="25908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23" name="Line 3"/>
          <p:cNvSpPr>
            <a:spLocks noChangeShapeType="1"/>
          </p:cNvSpPr>
          <p:nvPr/>
        </p:nvSpPr>
        <p:spPr bwMode="auto">
          <a:xfrm flipH="1">
            <a:off x="6477000" y="18288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24" name="Line 4"/>
          <p:cNvSpPr>
            <a:spLocks noChangeShapeType="1"/>
          </p:cNvSpPr>
          <p:nvPr/>
        </p:nvSpPr>
        <p:spPr bwMode="auto">
          <a:xfrm>
            <a:off x="7086600" y="1524000"/>
            <a:ext cx="304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25" name="Line 5"/>
          <p:cNvSpPr>
            <a:spLocks noChangeShapeType="1"/>
          </p:cNvSpPr>
          <p:nvPr/>
        </p:nvSpPr>
        <p:spPr bwMode="auto">
          <a:xfrm>
            <a:off x="7239000" y="1676400"/>
            <a:ext cx="1295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26" name="Line 6"/>
          <p:cNvSpPr>
            <a:spLocks noChangeShapeType="1"/>
          </p:cNvSpPr>
          <p:nvPr/>
        </p:nvSpPr>
        <p:spPr bwMode="auto">
          <a:xfrm>
            <a:off x="6248400" y="2514600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27" name="Line 7"/>
          <p:cNvSpPr>
            <a:spLocks noChangeShapeType="1"/>
          </p:cNvSpPr>
          <p:nvPr/>
        </p:nvSpPr>
        <p:spPr bwMode="auto">
          <a:xfrm flipH="1">
            <a:off x="8305800" y="27432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28" name="Line 8"/>
          <p:cNvSpPr>
            <a:spLocks noChangeShapeType="1"/>
          </p:cNvSpPr>
          <p:nvPr/>
        </p:nvSpPr>
        <p:spPr bwMode="auto">
          <a:xfrm>
            <a:off x="7467600" y="26670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29" name="Line 9"/>
          <p:cNvSpPr>
            <a:spLocks noChangeShapeType="1"/>
          </p:cNvSpPr>
          <p:nvPr/>
        </p:nvSpPr>
        <p:spPr bwMode="auto">
          <a:xfrm flipV="1">
            <a:off x="6553200" y="3429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234887" y="4262716"/>
            <a:ext cx="5943600" cy="2286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Delete first vertex from queue, it is C, mark it as visited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Find C’s all unvisited neighbors, mark them as visited, put them into queue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Visited Vertices  { </a:t>
            </a:r>
            <a:r>
              <a:rPr lang="en-US" sz="2000" dirty="0" smtClean="0">
                <a:solidFill>
                  <a:srgbClr val="FF3300"/>
                </a:solidFill>
              </a:rPr>
              <a:t>A, B, C, E, F, D </a:t>
            </a:r>
            <a:r>
              <a:rPr lang="en-US" sz="2000" dirty="0" smtClean="0"/>
              <a:t>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Probing Vertices { E, F, D 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Unvisited Vertices { }</a:t>
            </a:r>
          </a:p>
        </p:txBody>
      </p:sp>
      <p:sp>
        <p:nvSpPr>
          <p:cNvPr id="56332" name="Oval 12"/>
          <p:cNvSpPr>
            <a:spLocks noChangeArrowheads="1"/>
          </p:cNvSpPr>
          <p:nvPr/>
        </p:nvSpPr>
        <p:spPr bwMode="auto">
          <a:xfrm>
            <a:off x="6858000" y="13716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56333" name="Oval 13"/>
          <p:cNvSpPr>
            <a:spLocks noChangeArrowheads="1"/>
          </p:cNvSpPr>
          <p:nvPr/>
        </p:nvSpPr>
        <p:spPr bwMode="auto">
          <a:xfrm>
            <a:off x="6019800" y="2286000"/>
            <a:ext cx="533400" cy="533400"/>
          </a:xfrm>
          <a:prstGeom prst="ellipse">
            <a:avLst/>
          </a:prstGeom>
          <a:solidFill>
            <a:schemeClr val="folHlink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56334" name="Oval 14"/>
          <p:cNvSpPr>
            <a:spLocks noChangeArrowheads="1"/>
          </p:cNvSpPr>
          <p:nvPr/>
        </p:nvSpPr>
        <p:spPr bwMode="auto">
          <a:xfrm>
            <a:off x="7162800" y="2438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56335" name="Oval 15"/>
          <p:cNvSpPr>
            <a:spLocks noChangeArrowheads="1"/>
          </p:cNvSpPr>
          <p:nvPr/>
        </p:nvSpPr>
        <p:spPr bwMode="auto">
          <a:xfrm>
            <a:off x="8229600" y="2362200"/>
            <a:ext cx="533400" cy="533400"/>
          </a:xfrm>
          <a:prstGeom prst="ellipse">
            <a:avLst/>
          </a:prstGeom>
          <a:solidFill>
            <a:schemeClr val="folHlink"/>
          </a:solidFill>
          <a:ln w="381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56336" name="Oval 16"/>
          <p:cNvSpPr>
            <a:spLocks noChangeArrowheads="1"/>
          </p:cNvSpPr>
          <p:nvPr/>
        </p:nvSpPr>
        <p:spPr bwMode="auto">
          <a:xfrm>
            <a:off x="6172200" y="3200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56337" name="Oval 17"/>
          <p:cNvSpPr>
            <a:spLocks noChangeArrowheads="1"/>
          </p:cNvSpPr>
          <p:nvPr/>
        </p:nvSpPr>
        <p:spPr bwMode="auto">
          <a:xfrm>
            <a:off x="8001000" y="31242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56339" name="Rectangle 19"/>
          <p:cNvSpPr>
            <a:spLocks noChangeArrowheads="1"/>
          </p:cNvSpPr>
          <p:nvPr/>
        </p:nvSpPr>
        <p:spPr bwMode="auto">
          <a:xfrm>
            <a:off x="76962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6340" name="Rectangle 20"/>
          <p:cNvSpPr>
            <a:spLocks noChangeArrowheads="1"/>
          </p:cNvSpPr>
          <p:nvPr/>
        </p:nvSpPr>
        <p:spPr bwMode="auto">
          <a:xfrm>
            <a:off x="8153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6341" name="Rectangle 21"/>
          <p:cNvSpPr>
            <a:spLocks noChangeArrowheads="1"/>
          </p:cNvSpPr>
          <p:nvPr/>
        </p:nvSpPr>
        <p:spPr bwMode="auto">
          <a:xfrm>
            <a:off x="63246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56342" name="Rectangle 22"/>
          <p:cNvSpPr>
            <a:spLocks noChangeArrowheads="1"/>
          </p:cNvSpPr>
          <p:nvPr/>
        </p:nvSpPr>
        <p:spPr bwMode="auto">
          <a:xfrm>
            <a:off x="72390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56343" name="Rectangle 23"/>
          <p:cNvSpPr>
            <a:spLocks noChangeArrowheads="1"/>
          </p:cNvSpPr>
          <p:nvPr/>
        </p:nvSpPr>
        <p:spPr bwMode="auto">
          <a:xfrm>
            <a:off x="86106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6344" name="Rectangle 24"/>
          <p:cNvSpPr>
            <a:spLocks noChangeArrowheads="1"/>
          </p:cNvSpPr>
          <p:nvPr/>
        </p:nvSpPr>
        <p:spPr bwMode="auto">
          <a:xfrm>
            <a:off x="67818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56345" name="Text Box 25"/>
          <p:cNvSpPr txBox="1">
            <a:spLocks noChangeArrowheads="1"/>
          </p:cNvSpPr>
          <p:nvPr/>
        </p:nvSpPr>
        <p:spPr bwMode="auto">
          <a:xfrm>
            <a:off x="7315200" y="57912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66FF"/>
                </a:solidFill>
                <a:latin typeface="Times New Roman" pitchFamily="18" charset="0"/>
              </a:rPr>
              <a:t>queue</a:t>
            </a:r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76962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6347" name="Rectangle 27"/>
          <p:cNvSpPr>
            <a:spLocks noChangeArrowheads="1"/>
          </p:cNvSpPr>
          <p:nvPr/>
        </p:nvSpPr>
        <p:spPr bwMode="auto">
          <a:xfrm>
            <a:off x="81534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6348" name="Rectangle 28"/>
          <p:cNvSpPr>
            <a:spLocks noChangeArrowheads="1"/>
          </p:cNvSpPr>
          <p:nvPr/>
        </p:nvSpPr>
        <p:spPr bwMode="auto">
          <a:xfrm>
            <a:off x="63246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56349" name="Rectangle 29"/>
          <p:cNvSpPr>
            <a:spLocks noChangeArrowheads="1"/>
          </p:cNvSpPr>
          <p:nvPr/>
        </p:nvSpPr>
        <p:spPr bwMode="auto">
          <a:xfrm>
            <a:off x="72390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56350" name="Rectangle 30"/>
          <p:cNvSpPr>
            <a:spLocks noChangeArrowheads="1"/>
          </p:cNvSpPr>
          <p:nvPr/>
        </p:nvSpPr>
        <p:spPr bwMode="auto">
          <a:xfrm>
            <a:off x="86106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6351" name="Rectangle 31"/>
          <p:cNvSpPr>
            <a:spLocks noChangeArrowheads="1"/>
          </p:cNvSpPr>
          <p:nvPr/>
        </p:nvSpPr>
        <p:spPr bwMode="auto">
          <a:xfrm>
            <a:off x="67818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56352" name="AutoShape 32"/>
          <p:cNvSpPr>
            <a:spLocks noChangeArrowheads="1"/>
          </p:cNvSpPr>
          <p:nvPr/>
        </p:nvSpPr>
        <p:spPr bwMode="auto">
          <a:xfrm>
            <a:off x="7620000" y="4876800"/>
            <a:ext cx="228600" cy="457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/>
          <a:lstStyle/>
          <a:p>
            <a:r>
              <a:rPr lang="en-US" dirty="0" smtClean="0"/>
              <a:t>Traversal – </a:t>
            </a:r>
            <a:r>
              <a:rPr lang="en-US" b="1" dirty="0" smtClean="0">
                <a:solidFill>
                  <a:srgbClr val="006600"/>
                </a:solidFill>
              </a:rPr>
              <a:t>BFS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50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Line 2"/>
          <p:cNvSpPr>
            <a:spLocks noChangeShapeType="1"/>
          </p:cNvSpPr>
          <p:nvPr/>
        </p:nvSpPr>
        <p:spPr bwMode="auto">
          <a:xfrm>
            <a:off x="6400800" y="25908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47" name="Line 3"/>
          <p:cNvSpPr>
            <a:spLocks noChangeShapeType="1"/>
          </p:cNvSpPr>
          <p:nvPr/>
        </p:nvSpPr>
        <p:spPr bwMode="auto">
          <a:xfrm flipH="1">
            <a:off x="6477000" y="18288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48" name="Line 4"/>
          <p:cNvSpPr>
            <a:spLocks noChangeShapeType="1"/>
          </p:cNvSpPr>
          <p:nvPr/>
        </p:nvSpPr>
        <p:spPr bwMode="auto">
          <a:xfrm>
            <a:off x="7086600" y="1524000"/>
            <a:ext cx="304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49" name="Line 5"/>
          <p:cNvSpPr>
            <a:spLocks noChangeShapeType="1"/>
          </p:cNvSpPr>
          <p:nvPr/>
        </p:nvSpPr>
        <p:spPr bwMode="auto">
          <a:xfrm>
            <a:off x="7239000" y="1676400"/>
            <a:ext cx="1295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50" name="Line 6"/>
          <p:cNvSpPr>
            <a:spLocks noChangeShapeType="1"/>
          </p:cNvSpPr>
          <p:nvPr/>
        </p:nvSpPr>
        <p:spPr bwMode="auto">
          <a:xfrm>
            <a:off x="6248400" y="2514600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51" name="Line 7"/>
          <p:cNvSpPr>
            <a:spLocks noChangeShapeType="1"/>
          </p:cNvSpPr>
          <p:nvPr/>
        </p:nvSpPr>
        <p:spPr bwMode="auto">
          <a:xfrm flipH="1">
            <a:off x="8305800" y="27432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52" name="Line 8"/>
          <p:cNvSpPr>
            <a:spLocks noChangeShapeType="1"/>
          </p:cNvSpPr>
          <p:nvPr/>
        </p:nvSpPr>
        <p:spPr bwMode="auto">
          <a:xfrm>
            <a:off x="7467600" y="26670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53" name="Line 9"/>
          <p:cNvSpPr>
            <a:spLocks noChangeShapeType="1"/>
          </p:cNvSpPr>
          <p:nvPr/>
        </p:nvSpPr>
        <p:spPr bwMode="auto">
          <a:xfrm flipV="1">
            <a:off x="6553200" y="3429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5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268503" y="4208929"/>
            <a:ext cx="5943600" cy="22860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Delete first vertex from queue, it is E, mark it as visited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Find E’s all unvisited neighbors, no vertex found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Visited Vertices  { </a:t>
            </a:r>
            <a:r>
              <a:rPr lang="en-US" sz="2000" dirty="0" smtClean="0">
                <a:solidFill>
                  <a:srgbClr val="FF3300"/>
                </a:solidFill>
              </a:rPr>
              <a:t>A, B, C, E, F, D </a:t>
            </a:r>
            <a:r>
              <a:rPr lang="en-US" sz="2000" dirty="0" smtClean="0"/>
              <a:t>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Probing Vertices { F, D 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Unvisited Vertices { }</a:t>
            </a:r>
          </a:p>
        </p:txBody>
      </p:sp>
      <p:sp>
        <p:nvSpPr>
          <p:cNvPr id="57356" name="Oval 12"/>
          <p:cNvSpPr>
            <a:spLocks noChangeArrowheads="1"/>
          </p:cNvSpPr>
          <p:nvPr/>
        </p:nvSpPr>
        <p:spPr bwMode="auto">
          <a:xfrm>
            <a:off x="6858000" y="13716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57357" name="Oval 13"/>
          <p:cNvSpPr>
            <a:spLocks noChangeArrowheads="1"/>
          </p:cNvSpPr>
          <p:nvPr/>
        </p:nvSpPr>
        <p:spPr bwMode="auto">
          <a:xfrm>
            <a:off x="6019800" y="2286000"/>
            <a:ext cx="533400" cy="533400"/>
          </a:xfrm>
          <a:prstGeom prst="ellipse">
            <a:avLst/>
          </a:prstGeom>
          <a:solidFill>
            <a:schemeClr val="folHlink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57358" name="Oval 14"/>
          <p:cNvSpPr>
            <a:spLocks noChangeArrowheads="1"/>
          </p:cNvSpPr>
          <p:nvPr/>
        </p:nvSpPr>
        <p:spPr bwMode="auto">
          <a:xfrm>
            <a:off x="7162800" y="2438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57359" name="Oval 15"/>
          <p:cNvSpPr>
            <a:spLocks noChangeArrowheads="1"/>
          </p:cNvSpPr>
          <p:nvPr/>
        </p:nvSpPr>
        <p:spPr bwMode="auto">
          <a:xfrm>
            <a:off x="8229600" y="23622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57360" name="Oval 16"/>
          <p:cNvSpPr>
            <a:spLocks noChangeArrowheads="1"/>
          </p:cNvSpPr>
          <p:nvPr/>
        </p:nvSpPr>
        <p:spPr bwMode="auto">
          <a:xfrm>
            <a:off x="6172200" y="3200400"/>
            <a:ext cx="533400" cy="533400"/>
          </a:xfrm>
          <a:prstGeom prst="ellipse">
            <a:avLst/>
          </a:prstGeom>
          <a:solidFill>
            <a:schemeClr val="folHlink"/>
          </a:solidFill>
          <a:ln w="381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57361" name="Oval 17"/>
          <p:cNvSpPr>
            <a:spLocks noChangeArrowheads="1"/>
          </p:cNvSpPr>
          <p:nvPr/>
        </p:nvSpPr>
        <p:spPr bwMode="auto">
          <a:xfrm>
            <a:off x="8001000" y="31242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57363" name="Rectangle 19"/>
          <p:cNvSpPr>
            <a:spLocks noChangeArrowheads="1"/>
          </p:cNvSpPr>
          <p:nvPr/>
        </p:nvSpPr>
        <p:spPr bwMode="auto">
          <a:xfrm>
            <a:off x="76962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7364" name="Rectangle 20"/>
          <p:cNvSpPr>
            <a:spLocks noChangeArrowheads="1"/>
          </p:cNvSpPr>
          <p:nvPr/>
        </p:nvSpPr>
        <p:spPr bwMode="auto">
          <a:xfrm>
            <a:off x="8153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7365" name="Rectangle 21"/>
          <p:cNvSpPr>
            <a:spLocks noChangeArrowheads="1"/>
          </p:cNvSpPr>
          <p:nvPr/>
        </p:nvSpPr>
        <p:spPr bwMode="auto">
          <a:xfrm>
            <a:off x="63246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57366" name="Rectangle 22"/>
          <p:cNvSpPr>
            <a:spLocks noChangeArrowheads="1"/>
          </p:cNvSpPr>
          <p:nvPr/>
        </p:nvSpPr>
        <p:spPr bwMode="auto">
          <a:xfrm>
            <a:off x="72390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57367" name="Rectangle 23"/>
          <p:cNvSpPr>
            <a:spLocks noChangeArrowheads="1"/>
          </p:cNvSpPr>
          <p:nvPr/>
        </p:nvSpPr>
        <p:spPr bwMode="auto">
          <a:xfrm>
            <a:off x="86106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7368" name="Rectangle 24"/>
          <p:cNvSpPr>
            <a:spLocks noChangeArrowheads="1"/>
          </p:cNvSpPr>
          <p:nvPr/>
        </p:nvSpPr>
        <p:spPr bwMode="auto">
          <a:xfrm>
            <a:off x="67818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57369" name="Text Box 25"/>
          <p:cNvSpPr txBox="1">
            <a:spLocks noChangeArrowheads="1"/>
          </p:cNvSpPr>
          <p:nvPr/>
        </p:nvSpPr>
        <p:spPr bwMode="auto">
          <a:xfrm>
            <a:off x="7315200" y="57912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66FF"/>
                </a:solidFill>
                <a:latin typeface="Times New Roman" pitchFamily="18" charset="0"/>
              </a:rPr>
              <a:t>queue</a:t>
            </a:r>
          </a:p>
        </p:txBody>
      </p:sp>
      <p:sp>
        <p:nvSpPr>
          <p:cNvPr id="57370" name="Rectangle 26"/>
          <p:cNvSpPr>
            <a:spLocks noChangeArrowheads="1"/>
          </p:cNvSpPr>
          <p:nvPr/>
        </p:nvSpPr>
        <p:spPr bwMode="auto">
          <a:xfrm>
            <a:off x="76962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7371" name="Rectangle 27"/>
          <p:cNvSpPr>
            <a:spLocks noChangeArrowheads="1"/>
          </p:cNvSpPr>
          <p:nvPr/>
        </p:nvSpPr>
        <p:spPr bwMode="auto">
          <a:xfrm>
            <a:off x="81534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7372" name="Rectangle 28"/>
          <p:cNvSpPr>
            <a:spLocks noChangeArrowheads="1"/>
          </p:cNvSpPr>
          <p:nvPr/>
        </p:nvSpPr>
        <p:spPr bwMode="auto">
          <a:xfrm>
            <a:off x="63246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57373" name="Rectangle 29"/>
          <p:cNvSpPr>
            <a:spLocks noChangeArrowheads="1"/>
          </p:cNvSpPr>
          <p:nvPr/>
        </p:nvSpPr>
        <p:spPr bwMode="auto">
          <a:xfrm>
            <a:off x="72390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57374" name="Rectangle 30"/>
          <p:cNvSpPr>
            <a:spLocks noChangeArrowheads="1"/>
          </p:cNvSpPr>
          <p:nvPr/>
        </p:nvSpPr>
        <p:spPr bwMode="auto">
          <a:xfrm>
            <a:off x="86106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7375" name="Rectangle 31"/>
          <p:cNvSpPr>
            <a:spLocks noChangeArrowheads="1"/>
          </p:cNvSpPr>
          <p:nvPr/>
        </p:nvSpPr>
        <p:spPr bwMode="auto">
          <a:xfrm>
            <a:off x="67818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57376" name="AutoShape 32"/>
          <p:cNvSpPr>
            <a:spLocks noChangeArrowheads="1"/>
          </p:cNvSpPr>
          <p:nvPr/>
        </p:nvSpPr>
        <p:spPr bwMode="auto">
          <a:xfrm>
            <a:off x="7620000" y="4876800"/>
            <a:ext cx="228600" cy="457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/>
          <a:lstStyle/>
          <a:p>
            <a:r>
              <a:rPr lang="en-US" dirty="0" smtClean="0"/>
              <a:t>Traversal – </a:t>
            </a:r>
            <a:r>
              <a:rPr lang="en-US" b="1" dirty="0" smtClean="0">
                <a:solidFill>
                  <a:srgbClr val="006600"/>
                </a:solidFill>
              </a:rPr>
              <a:t>BFS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4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Line 2"/>
          <p:cNvSpPr>
            <a:spLocks noChangeShapeType="1"/>
          </p:cNvSpPr>
          <p:nvPr/>
        </p:nvSpPr>
        <p:spPr bwMode="auto">
          <a:xfrm>
            <a:off x="6400800" y="25908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371" name="Line 3"/>
          <p:cNvSpPr>
            <a:spLocks noChangeShapeType="1"/>
          </p:cNvSpPr>
          <p:nvPr/>
        </p:nvSpPr>
        <p:spPr bwMode="auto">
          <a:xfrm flipH="1">
            <a:off x="6477000" y="18288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372" name="Line 4"/>
          <p:cNvSpPr>
            <a:spLocks noChangeShapeType="1"/>
          </p:cNvSpPr>
          <p:nvPr/>
        </p:nvSpPr>
        <p:spPr bwMode="auto">
          <a:xfrm>
            <a:off x="7086600" y="1524000"/>
            <a:ext cx="304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373" name="Line 5"/>
          <p:cNvSpPr>
            <a:spLocks noChangeShapeType="1"/>
          </p:cNvSpPr>
          <p:nvPr/>
        </p:nvSpPr>
        <p:spPr bwMode="auto">
          <a:xfrm>
            <a:off x="7239000" y="1676400"/>
            <a:ext cx="1295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374" name="Line 6"/>
          <p:cNvSpPr>
            <a:spLocks noChangeShapeType="1"/>
          </p:cNvSpPr>
          <p:nvPr/>
        </p:nvSpPr>
        <p:spPr bwMode="auto">
          <a:xfrm>
            <a:off x="6248400" y="2514600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375" name="Line 7"/>
          <p:cNvSpPr>
            <a:spLocks noChangeShapeType="1"/>
          </p:cNvSpPr>
          <p:nvPr/>
        </p:nvSpPr>
        <p:spPr bwMode="auto">
          <a:xfrm flipH="1">
            <a:off x="8305800" y="27432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376" name="Line 8"/>
          <p:cNvSpPr>
            <a:spLocks noChangeShapeType="1"/>
          </p:cNvSpPr>
          <p:nvPr/>
        </p:nvSpPr>
        <p:spPr bwMode="auto">
          <a:xfrm>
            <a:off x="7467600" y="26670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377" name="Line 9"/>
          <p:cNvSpPr>
            <a:spLocks noChangeShapeType="1"/>
          </p:cNvSpPr>
          <p:nvPr/>
        </p:nvSpPr>
        <p:spPr bwMode="auto">
          <a:xfrm flipV="1">
            <a:off x="6553200" y="3429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37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272987" y="4208929"/>
            <a:ext cx="5943600" cy="22860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Delete first vertex from queue, it is F, mark it as visited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Find F’s all unvisited neighbors, no vertex found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Visited Vertices  { </a:t>
            </a:r>
            <a:r>
              <a:rPr lang="en-US" sz="2000" dirty="0" smtClean="0">
                <a:solidFill>
                  <a:srgbClr val="FF3300"/>
                </a:solidFill>
              </a:rPr>
              <a:t>A, B, C, E, F, D </a:t>
            </a:r>
            <a:r>
              <a:rPr lang="en-US" sz="2000" dirty="0" smtClean="0"/>
              <a:t>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Probing Vertices { D 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Unvisited Vertices { }</a:t>
            </a:r>
          </a:p>
        </p:txBody>
      </p:sp>
      <p:sp>
        <p:nvSpPr>
          <p:cNvPr id="58380" name="Oval 12"/>
          <p:cNvSpPr>
            <a:spLocks noChangeArrowheads="1"/>
          </p:cNvSpPr>
          <p:nvPr/>
        </p:nvSpPr>
        <p:spPr bwMode="auto">
          <a:xfrm>
            <a:off x="6858000" y="13716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58381" name="Oval 13"/>
          <p:cNvSpPr>
            <a:spLocks noChangeArrowheads="1"/>
          </p:cNvSpPr>
          <p:nvPr/>
        </p:nvSpPr>
        <p:spPr bwMode="auto">
          <a:xfrm>
            <a:off x="6019800" y="2286000"/>
            <a:ext cx="533400" cy="533400"/>
          </a:xfrm>
          <a:prstGeom prst="ellipse">
            <a:avLst/>
          </a:prstGeom>
          <a:solidFill>
            <a:schemeClr val="folHlink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58382" name="Oval 14"/>
          <p:cNvSpPr>
            <a:spLocks noChangeArrowheads="1"/>
          </p:cNvSpPr>
          <p:nvPr/>
        </p:nvSpPr>
        <p:spPr bwMode="auto">
          <a:xfrm>
            <a:off x="7162800" y="2438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58383" name="Oval 15"/>
          <p:cNvSpPr>
            <a:spLocks noChangeArrowheads="1"/>
          </p:cNvSpPr>
          <p:nvPr/>
        </p:nvSpPr>
        <p:spPr bwMode="auto">
          <a:xfrm>
            <a:off x="8229600" y="23622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58384" name="Oval 16"/>
          <p:cNvSpPr>
            <a:spLocks noChangeArrowheads="1"/>
          </p:cNvSpPr>
          <p:nvPr/>
        </p:nvSpPr>
        <p:spPr bwMode="auto">
          <a:xfrm>
            <a:off x="6172200" y="3200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58385" name="Oval 17"/>
          <p:cNvSpPr>
            <a:spLocks noChangeArrowheads="1"/>
          </p:cNvSpPr>
          <p:nvPr/>
        </p:nvSpPr>
        <p:spPr bwMode="auto">
          <a:xfrm>
            <a:off x="8001000" y="3124200"/>
            <a:ext cx="533400" cy="533400"/>
          </a:xfrm>
          <a:prstGeom prst="ellipse">
            <a:avLst/>
          </a:prstGeom>
          <a:solidFill>
            <a:schemeClr val="folHlink"/>
          </a:solidFill>
          <a:ln w="381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58387" name="Rectangle 19"/>
          <p:cNvSpPr>
            <a:spLocks noChangeArrowheads="1"/>
          </p:cNvSpPr>
          <p:nvPr/>
        </p:nvSpPr>
        <p:spPr bwMode="auto">
          <a:xfrm>
            <a:off x="76962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8388" name="Rectangle 20"/>
          <p:cNvSpPr>
            <a:spLocks noChangeArrowheads="1"/>
          </p:cNvSpPr>
          <p:nvPr/>
        </p:nvSpPr>
        <p:spPr bwMode="auto">
          <a:xfrm>
            <a:off x="8153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8389" name="Rectangle 21"/>
          <p:cNvSpPr>
            <a:spLocks noChangeArrowheads="1"/>
          </p:cNvSpPr>
          <p:nvPr/>
        </p:nvSpPr>
        <p:spPr bwMode="auto">
          <a:xfrm>
            <a:off x="63246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58390" name="Rectangle 22"/>
          <p:cNvSpPr>
            <a:spLocks noChangeArrowheads="1"/>
          </p:cNvSpPr>
          <p:nvPr/>
        </p:nvSpPr>
        <p:spPr bwMode="auto">
          <a:xfrm>
            <a:off x="72390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58391" name="Rectangle 23"/>
          <p:cNvSpPr>
            <a:spLocks noChangeArrowheads="1"/>
          </p:cNvSpPr>
          <p:nvPr/>
        </p:nvSpPr>
        <p:spPr bwMode="auto">
          <a:xfrm>
            <a:off x="86106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8392" name="Rectangle 24"/>
          <p:cNvSpPr>
            <a:spLocks noChangeArrowheads="1"/>
          </p:cNvSpPr>
          <p:nvPr/>
        </p:nvSpPr>
        <p:spPr bwMode="auto">
          <a:xfrm>
            <a:off x="67818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58393" name="Text Box 25"/>
          <p:cNvSpPr txBox="1">
            <a:spLocks noChangeArrowheads="1"/>
          </p:cNvSpPr>
          <p:nvPr/>
        </p:nvSpPr>
        <p:spPr bwMode="auto">
          <a:xfrm>
            <a:off x="7315200" y="57912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66FF"/>
                </a:solidFill>
                <a:latin typeface="Times New Roman" pitchFamily="18" charset="0"/>
              </a:rPr>
              <a:t>queue</a:t>
            </a:r>
          </a:p>
        </p:txBody>
      </p:sp>
      <p:sp>
        <p:nvSpPr>
          <p:cNvPr id="58394" name="Rectangle 26"/>
          <p:cNvSpPr>
            <a:spLocks noChangeArrowheads="1"/>
          </p:cNvSpPr>
          <p:nvPr/>
        </p:nvSpPr>
        <p:spPr bwMode="auto">
          <a:xfrm>
            <a:off x="76962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8395" name="Rectangle 27"/>
          <p:cNvSpPr>
            <a:spLocks noChangeArrowheads="1"/>
          </p:cNvSpPr>
          <p:nvPr/>
        </p:nvSpPr>
        <p:spPr bwMode="auto">
          <a:xfrm>
            <a:off x="81534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8396" name="Rectangle 28"/>
          <p:cNvSpPr>
            <a:spLocks noChangeArrowheads="1"/>
          </p:cNvSpPr>
          <p:nvPr/>
        </p:nvSpPr>
        <p:spPr bwMode="auto">
          <a:xfrm>
            <a:off x="63246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58397" name="Rectangle 29"/>
          <p:cNvSpPr>
            <a:spLocks noChangeArrowheads="1"/>
          </p:cNvSpPr>
          <p:nvPr/>
        </p:nvSpPr>
        <p:spPr bwMode="auto">
          <a:xfrm>
            <a:off x="72390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58398" name="Rectangle 30"/>
          <p:cNvSpPr>
            <a:spLocks noChangeArrowheads="1"/>
          </p:cNvSpPr>
          <p:nvPr/>
        </p:nvSpPr>
        <p:spPr bwMode="auto">
          <a:xfrm>
            <a:off x="86106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8399" name="Rectangle 31"/>
          <p:cNvSpPr>
            <a:spLocks noChangeArrowheads="1"/>
          </p:cNvSpPr>
          <p:nvPr/>
        </p:nvSpPr>
        <p:spPr bwMode="auto">
          <a:xfrm>
            <a:off x="67818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58400" name="AutoShape 32"/>
          <p:cNvSpPr>
            <a:spLocks noChangeArrowheads="1"/>
          </p:cNvSpPr>
          <p:nvPr/>
        </p:nvSpPr>
        <p:spPr bwMode="auto">
          <a:xfrm>
            <a:off x="7620000" y="4876800"/>
            <a:ext cx="228600" cy="457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/>
          <a:lstStyle/>
          <a:p>
            <a:r>
              <a:rPr lang="en-US" dirty="0" smtClean="0"/>
              <a:t>Traversal – </a:t>
            </a:r>
            <a:r>
              <a:rPr lang="en-US" b="1" dirty="0" smtClean="0">
                <a:solidFill>
                  <a:srgbClr val="006600"/>
                </a:solidFill>
              </a:rPr>
              <a:t>BFS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70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Line 2"/>
          <p:cNvSpPr>
            <a:spLocks noChangeShapeType="1"/>
          </p:cNvSpPr>
          <p:nvPr/>
        </p:nvSpPr>
        <p:spPr bwMode="auto">
          <a:xfrm>
            <a:off x="6400800" y="25908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395" name="Line 3"/>
          <p:cNvSpPr>
            <a:spLocks noChangeShapeType="1"/>
          </p:cNvSpPr>
          <p:nvPr/>
        </p:nvSpPr>
        <p:spPr bwMode="auto">
          <a:xfrm flipH="1">
            <a:off x="6477000" y="18288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396" name="Line 4"/>
          <p:cNvSpPr>
            <a:spLocks noChangeShapeType="1"/>
          </p:cNvSpPr>
          <p:nvPr/>
        </p:nvSpPr>
        <p:spPr bwMode="auto">
          <a:xfrm>
            <a:off x="7086600" y="1524000"/>
            <a:ext cx="304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397" name="Line 5"/>
          <p:cNvSpPr>
            <a:spLocks noChangeShapeType="1"/>
          </p:cNvSpPr>
          <p:nvPr/>
        </p:nvSpPr>
        <p:spPr bwMode="auto">
          <a:xfrm>
            <a:off x="7239000" y="1676400"/>
            <a:ext cx="1295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398" name="Line 6"/>
          <p:cNvSpPr>
            <a:spLocks noChangeShapeType="1"/>
          </p:cNvSpPr>
          <p:nvPr/>
        </p:nvSpPr>
        <p:spPr bwMode="auto">
          <a:xfrm>
            <a:off x="6248400" y="2514600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399" name="Line 7"/>
          <p:cNvSpPr>
            <a:spLocks noChangeShapeType="1"/>
          </p:cNvSpPr>
          <p:nvPr/>
        </p:nvSpPr>
        <p:spPr bwMode="auto">
          <a:xfrm flipH="1">
            <a:off x="8305800" y="27432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>
            <a:off x="7467600" y="26670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 flipV="1">
            <a:off x="6553200" y="3429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40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219200" y="4226858"/>
            <a:ext cx="5943600" cy="22860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Delete first vertex from queue, it is D, mark it as visited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Find D’s all unvisited neighbors, no vertex found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Visited Vertices  { </a:t>
            </a:r>
            <a:r>
              <a:rPr lang="en-US" sz="2000" dirty="0" smtClean="0">
                <a:solidFill>
                  <a:srgbClr val="FF3300"/>
                </a:solidFill>
              </a:rPr>
              <a:t>A, B, C, E, F, D </a:t>
            </a:r>
            <a:r>
              <a:rPr lang="en-US" sz="2000" dirty="0" smtClean="0"/>
              <a:t>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Probing Vertices { 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Unvisited Vertices { }</a:t>
            </a:r>
          </a:p>
        </p:txBody>
      </p:sp>
      <p:sp>
        <p:nvSpPr>
          <p:cNvPr id="59404" name="Oval 12"/>
          <p:cNvSpPr>
            <a:spLocks noChangeArrowheads="1"/>
          </p:cNvSpPr>
          <p:nvPr/>
        </p:nvSpPr>
        <p:spPr bwMode="auto">
          <a:xfrm>
            <a:off x="6858000" y="13716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59405" name="Oval 13"/>
          <p:cNvSpPr>
            <a:spLocks noChangeArrowheads="1"/>
          </p:cNvSpPr>
          <p:nvPr/>
        </p:nvSpPr>
        <p:spPr bwMode="auto">
          <a:xfrm>
            <a:off x="6019800" y="2286000"/>
            <a:ext cx="533400" cy="533400"/>
          </a:xfrm>
          <a:prstGeom prst="ellipse">
            <a:avLst/>
          </a:prstGeom>
          <a:solidFill>
            <a:schemeClr val="folHlink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59406" name="Oval 14"/>
          <p:cNvSpPr>
            <a:spLocks noChangeArrowheads="1"/>
          </p:cNvSpPr>
          <p:nvPr/>
        </p:nvSpPr>
        <p:spPr bwMode="auto">
          <a:xfrm>
            <a:off x="7162800" y="2438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59407" name="Oval 15"/>
          <p:cNvSpPr>
            <a:spLocks noChangeArrowheads="1"/>
          </p:cNvSpPr>
          <p:nvPr/>
        </p:nvSpPr>
        <p:spPr bwMode="auto">
          <a:xfrm>
            <a:off x="8229600" y="23622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59408" name="Oval 16"/>
          <p:cNvSpPr>
            <a:spLocks noChangeArrowheads="1"/>
          </p:cNvSpPr>
          <p:nvPr/>
        </p:nvSpPr>
        <p:spPr bwMode="auto">
          <a:xfrm>
            <a:off x="6172200" y="3200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59409" name="Oval 17"/>
          <p:cNvSpPr>
            <a:spLocks noChangeArrowheads="1"/>
          </p:cNvSpPr>
          <p:nvPr/>
        </p:nvSpPr>
        <p:spPr bwMode="auto">
          <a:xfrm>
            <a:off x="8001000" y="31242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59411" name="Rectangle 19"/>
          <p:cNvSpPr>
            <a:spLocks noChangeArrowheads="1"/>
          </p:cNvSpPr>
          <p:nvPr/>
        </p:nvSpPr>
        <p:spPr bwMode="auto">
          <a:xfrm>
            <a:off x="76962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9412" name="Rectangle 20"/>
          <p:cNvSpPr>
            <a:spLocks noChangeArrowheads="1"/>
          </p:cNvSpPr>
          <p:nvPr/>
        </p:nvSpPr>
        <p:spPr bwMode="auto">
          <a:xfrm>
            <a:off x="8153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9413" name="Rectangle 21"/>
          <p:cNvSpPr>
            <a:spLocks noChangeArrowheads="1"/>
          </p:cNvSpPr>
          <p:nvPr/>
        </p:nvSpPr>
        <p:spPr bwMode="auto">
          <a:xfrm>
            <a:off x="63246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72390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59415" name="Rectangle 23"/>
          <p:cNvSpPr>
            <a:spLocks noChangeArrowheads="1"/>
          </p:cNvSpPr>
          <p:nvPr/>
        </p:nvSpPr>
        <p:spPr bwMode="auto">
          <a:xfrm>
            <a:off x="86106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9416" name="Rectangle 24"/>
          <p:cNvSpPr>
            <a:spLocks noChangeArrowheads="1"/>
          </p:cNvSpPr>
          <p:nvPr/>
        </p:nvSpPr>
        <p:spPr bwMode="auto">
          <a:xfrm>
            <a:off x="67818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59417" name="Text Box 25"/>
          <p:cNvSpPr txBox="1">
            <a:spLocks noChangeArrowheads="1"/>
          </p:cNvSpPr>
          <p:nvPr/>
        </p:nvSpPr>
        <p:spPr bwMode="auto">
          <a:xfrm>
            <a:off x="7315200" y="57912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66FF"/>
                </a:solidFill>
                <a:latin typeface="Times New Roman" pitchFamily="18" charset="0"/>
              </a:rPr>
              <a:t>queue</a:t>
            </a:r>
          </a:p>
        </p:txBody>
      </p:sp>
      <p:sp>
        <p:nvSpPr>
          <p:cNvPr id="59418" name="Rectangle 26"/>
          <p:cNvSpPr>
            <a:spLocks noChangeArrowheads="1"/>
          </p:cNvSpPr>
          <p:nvPr/>
        </p:nvSpPr>
        <p:spPr bwMode="auto">
          <a:xfrm>
            <a:off x="76962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9419" name="Rectangle 27"/>
          <p:cNvSpPr>
            <a:spLocks noChangeArrowheads="1"/>
          </p:cNvSpPr>
          <p:nvPr/>
        </p:nvSpPr>
        <p:spPr bwMode="auto">
          <a:xfrm>
            <a:off x="81534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9420" name="Rectangle 28"/>
          <p:cNvSpPr>
            <a:spLocks noChangeArrowheads="1"/>
          </p:cNvSpPr>
          <p:nvPr/>
        </p:nvSpPr>
        <p:spPr bwMode="auto">
          <a:xfrm>
            <a:off x="63246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59421" name="Rectangle 29"/>
          <p:cNvSpPr>
            <a:spLocks noChangeArrowheads="1"/>
          </p:cNvSpPr>
          <p:nvPr/>
        </p:nvSpPr>
        <p:spPr bwMode="auto">
          <a:xfrm>
            <a:off x="72390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59422" name="Rectangle 30"/>
          <p:cNvSpPr>
            <a:spLocks noChangeArrowheads="1"/>
          </p:cNvSpPr>
          <p:nvPr/>
        </p:nvSpPr>
        <p:spPr bwMode="auto">
          <a:xfrm>
            <a:off x="86106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59423" name="Rectangle 31"/>
          <p:cNvSpPr>
            <a:spLocks noChangeArrowheads="1"/>
          </p:cNvSpPr>
          <p:nvPr/>
        </p:nvSpPr>
        <p:spPr bwMode="auto">
          <a:xfrm>
            <a:off x="67818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59424" name="AutoShape 32"/>
          <p:cNvSpPr>
            <a:spLocks noChangeArrowheads="1"/>
          </p:cNvSpPr>
          <p:nvPr/>
        </p:nvSpPr>
        <p:spPr bwMode="auto">
          <a:xfrm>
            <a:off x="7620000" y="4876800"/>
            <a:ext cx="228600" cy="457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/>
          <a:lstStyle/>
          <a:p>
            <a:r>
              <a:rPr lang="en-US" dirty="0" smtClean="0"/>
              <a:t>Traversal – </a:t>
            </a:r>
            <a:r>
              <a:rPr lang="en-US" b="1" dirty="0" smtClean="0">
                <a:solidFill>
                  <a:srgbClr val="006600"/>
                </a:solidFill>
              </a:rPr>
              <a:t>BFS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80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Line 2"/>
          <p:cNvSpPr>
            <a:spLocks noChangeShapeType="1"/>
          </p:cNvSpPr>
          <p:nvPr/>
        </p:nvSpPr>
        <p:spPr bwMode="auto">
          <a:xfrm>
            <a:off x="6400800" y="25908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419" name="Line 3"/>
          <p:cNvSpPr>
            <a:spLocks noChangeShapeType="1"/>
          </p:cNvSpPr>
          <p:nvPr/>
        </p:nvSpPr>
        <p:spPr bwMode="auto">
          <a:xfrm flipH="1">
            <a:off x="6477000" y="18288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420" name="Line 4"/>
          <p:cNvSpPr>
            <a:spLocks noChangeShapeType="1"/>
          </p:cNvSpPr>
          <p:nvPr/>
        </p:nvSpPr>
        <p:spPr bwMode="auto">
          <a:xfrm>
            <a:off x="7086600" y="1524000"/>
            <a:ext cx="304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421" name="Line 5"/>
          <p:cNvSpPr>
            <a:spLocks noChangeShapeType="1"/>
          </p:cNvSpPr>
          <p:nvPr/>
        </p:nvSpPr>
        <p:spPr bwMode="auto">
          <a:xfrm>
            <a:off x="7239000" y="1676400"/>
            <a:ext cx="1295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422" name="Line 6"/>
          <p:cNvSpPr>
            <a:spLocks noChangeShapeType="1"/>
          </p:cNvSpPr>
          <p:nvPr/>
        </p:nvSpPr>
        <p:spPr bwMode="auto">
          <a:xfrm>
            <a:off x="6248400" y="2514600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423" name="Line 7"/>
          <p:cNvSpPr>
            <a:spLocks noChangeShapeType="1"/>
          </p:cNvSpPr>
          <p:nvPr/>
        </p:nvSpPr>
        <p:spPr bwMode="auto">
          <a:xfrm flipH="1">
            <a:off x="8305800" y="27432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424" name="Line 8"/>
          <p:cNvSpPr>
            <a:spLocks noChangeShapeType="1"/>
          </p:cNvSpPr>
          <p:nvPr/>
        </p:nvSpPr>
        <p:spPr bwMode="auto">
          <a:xfrm>
            <a:off x="7467600" y="26670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425" name="Line 9"/>
          <p:cNvSpPr>
            <a:spLocks noChangeShapeType="1"/>
          </p:cNvSpPr>
          <p:nvPr/>
        </p:nvSpPr>
        <p:spPr bwMode="auto">
          <a:xfrm flipV="1">
            <a:off x="6553200" y="3429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42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313329" y="3904136"/>
            <a:ext cx="5943600" cy="22860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Now the queue is empty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End of Breadth First Traversal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Visited Vertices  { </a:t>
            </a:r>
            <a:r>
              <a:rPr lang="en-US" dirty="0" smtClean="0">
                <a:solidFill>
                  <a:srgbClr val="FF3300"/>
                </a:solidFill>
              </a:rPr>
              <a:t>A, B, C, E, F, D </a:t>
            </a:r>
            <a:r>
              <a:rPr lang="en-US" dirty="0" smtClean="0"/>
              <a:t>}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Probing Vertices { }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Unvisited Vertices { }</a:t>
            </a:r>
          </a:p>
        </p:txBody>
      </p:sp>
      <p:sp>
        <p:nvSpPr>
          <p:cNvPr id="60428" name="Oval 12"/>
          <p:cNvSpPr>
            <a:spLocks noChangeArrowheads="1"/>
          </p:cNvSpPr>
          <p:nvPr/>
        </p:nvSpPr>
        <p:spPr bwMode="auto">
          <a:xfrm>
            <a:off x="6858000" y="13716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60429" name="Oval 13"/>
          <p:cNvSpPr>
            <a:spLocks noChangeArrowheads="1"/>
          </p:cNvSpPr>
          <p:nvPr/>
        </p:nvSpPr>
        <p:spPr bwMode="auto">
          <a:xfrm>
            <a:off x="6019800" y="2286000"/>
            <a:ext cx="533400" cy="533400"/>
          </a:xfrm>
          <a:prstGeom prst="ellipse">
            <a:avLst/>
          </a:prstGeom>
          <a:solidFill>
            <a:schemeClr val="folHlink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60430" name="Oval 14"/>
          <p:cNvSpPr>
            <a:spLocks noChangeArrowheads="1"/>
          </p:cNvSpPr>
          <p:nvPr/>
        </p:nvSpPr>
        <p:spPr bwMode="auto">
          <a:xfrm>
            <a:off x="7162800" y="2438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60431" name="Oval 15"/>
          <p:cNvSpPr>
            <a:spLocks noChangeArrowheads="1"/>
          </p:cNvSpPr>
          <p:nvPr/>
        </p:nvSpPr>
        <p:spPr bwMode="auto">
          <a:xfrm>
            <a:off x="8229600" y="23622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60432" name="Oval 16"/>
          <p:cNvSpPr>
            <a:spLocks noChangeArrowheads="1"/>
          </p:cNvSpPr>
          <p:nvPr/>
        </p:nvSpPr>
        <p:spPr bwMode="auto">
          <a:xfrm>
            <a:off x="6172200" y="3200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60433" name="Oval 17"/>
          <p:cNvSpPr>
            <a:spLocks noChangeArrowheads="1"/>
          </p:cNvSpPr>
          <p:nvPr/>
        </p:nvSpPr>
        <p:spPr bwMode="auto">
          <a:xfrm>
            <a:off x="8001000" y="31242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60435" name="Text Box 25"/>
          <p:cNvSpPr txBox="1">
            <a:spLocks noChangeArrowheads="1"/>
          </p:cNvSpPr>
          <p:nvPr/>
        </p:nvSpPr>
        <p:spPr bwMode="auto">
          <a:xfrm>
            <a:off x="7315200" y="57912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66FF"/>
                </a:solidFill>
                <a:latin typeface="Times New Roman" pitchFamily="18" charset="0"/>
              </a:rPr>
              <a:t>queue</a:t>
            </a:r>
          </a:p>
        </p:txBody>
      </p:sp>
      <p:sp>
        <p:nvSpPr>
          <p:cNvPr id="60436" name="Rectangle 26"/>
          <p:cNvSpPr>
            <a:spLocks noChangeArrowheads="1"/>
          </p:cNvSpPr>
          <p:nvPr/>
        </p:nvSpPr>
        <p:spPr bwMode="auto">
          <a:xfrm>
            <a:off x="76962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60437" name="Rectangle 27"/>
          <p:cNvSpPr>
            <a:spLocks noChangeArrowheads="1"/>
          </p:cNvSpPr>
          <p:nvPr/>
        </p:nvSpPr>
        <p:spPr bwMode="auto">
          <a:xfrm>
            <a:off x="81534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60438" name="Rectangle 28"/>
          <p:cNvSpPr>
            <a:spLocks noChangeArrowheads="1"/>
          </p:cNvSpPr>
          <p:nvPr/>
        </p:nvSpPr>
        <p:spPr bwMode="auto">
          <a:xfrm>
            <a:off x="63246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60439" name="Rectangle 29"/>
          <p:cNvSpPr>
            <a:spLocks noChangeArrowheads="1"/>
          </p:cNvSpPr>
          <p:nvPr/>
        </p:nvSpPr>
        <p:spPr bwMode="auto">
          <a:xfrm>
            <a:off x="72390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60440" name="Rectangle 30"/>
          <p:cNvSpPr>
            <a:spLocks noChangeArrowheads="1"/>
          </p:cNvSpPr>
          <p:nvPr/>
        </p:nvSpPr>
        <p:spPr bwMode="auto">
          <a:xfrm>
            <a:off x="86106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60441" name="Rectangle 31"/>
          <p:cNvSpPr>
            <a:spLocks noChangeArrowheads="1"/>
          </p:cNvSpPr>
          <p:nvPr/>
        </p:nvSpPr>
        <p:spPr bwMode="auto">
          <a:xfrm>
            <a:off x="6781800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/>
          <a:lstStyle/>
          <a:p>
            <a:r>
              <a:rPr lang="en-US" dirty="0" smtClean="0"/>
              <a:t>Traversal – </a:t>
            </a:r>
            <a:r>
              <a:rPr lang="en-US" b="1" dirty="0" smtClean="0">
                <a:solidFill>
                  <a:srgbClr val="006600"/>
                </a:solidFill>
              </a:rPr>
              <a:t>BFS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36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9884" y="2200832"/>
            <a:ext cx="7772400" cy="3886200"/>
          </a:xfrm>
        </p:spPr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</a:rPr>
              <a:t>Depth First Search</a:t>
            </a:r>
            <a:r>
              <a:rPr lang="en-US" dirty="0" smtClean="0"/>
              <a:t>(DFS)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rder of visited: A, B, C, D, E, F</a:t>
            </a:r>
          </a:p>
          <a:p>
            <a:pPr lvl="1"/>
            <a:endParaRPr lang="en-US" dirty="0" smtClean="0"/>
          </a:p>
          <a:p>
            <a:pPr lvl="1">
              <a:buFont typeface="Wingdings" pitchFamily="2" charset="2"/>
              <a:buNone/>
            </a:pPr>
            <a:endParaRPr lang="en-US" dirty="0" smtClean="0"/>
          </a:p>
          <a:p>
            <a:pPr lvl="1">
              <a:buFont typeface="Wingdings" pitchFamily="2" charset="2"/>
              <a:buNone/>
            </a:pPr>
            <a:endParaRPr lang="en-US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Breadth First Search </a:t>
            </a:r>
            <a:r>
              <a:rPr lang="en-US" dirty="0" smtClean="0"/>
              <a:t>(BFS)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rder of visited: A, B, C, E, F, D</a:t>
            </a:r>
          </a:p>
          <a:p>
            <a:pPr lvl="1"/>
            <a:endParaRPr lang="en-US" dirty="0" smtClean="0"/>
          </a:p>
        </p:txBody>
      </p:sp>
      <p:grpSp>
        <p:nvGrpSpPr>
          <p:cNvPr id="3" name="Group 2"/>
          <p:cNvGrpSpPr/>
          <p:nvPr/>
        </p:nvGrpSpPr>
        <p:grpSpPr>
          <a:xfrm>
            <a:off x="6172200" y="2662516"/>
            <a:ext cx="2743200" cy="2362200"/>
            <a:chOff x="6172200" y="2590800"/>
            <a:chExt cx="2743200" cy="2362200"/>
          </a:xfrm>
        </p:grpSpPr>
        <p:sp>
          <p:nvSpPr>
            <p:cNvPr id="61444" name="Line 4"/>
            <p:cNvSpPr>
              <a:spLocks noChangeShapeType="1"/>
            </p:cNvSpPr>
            <p:nvPr/>
          </p:nvSpPr>
          <p:spPr bwMode="auto">
            <a:xfrm>
              <a:off x="6553200" y="3810000"/>
              <a:ext cx="990600" cy="76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445" name="Line 5"/>
            <p:cNvSpPr>
              <a:spLocks noChangeShapeType="1"/>
            </p:cNvSpPr>
            <p:nvPr/>
          </p:nvSpPr>
          <p:spPr bwMode="auto">
            <a:xfrm flipH="1">
              <a:off x="6629400" y="3048000"/>
              <a:ext cx="45720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446" name="Line 6"/>
            <p:cNvSpPr>
              <a:spLocks noChangeShapeType="1"/>
            </p:cNvSpPr>
            <p:nvPr/>
          </p:nvSpPr>
          <p:spPr bwMode="auto">
            <a:xfrm>
              <a:off x="7239000" y="2743200"/>
              <a:ext cx="304800" cy="1143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447" name="Line 7"/>
            <p:cNvSpPr>
              <a:spLocks noChangeShapeType="1"/>
            </p:cNvSpPr>
            <p:nvPr/>
          </p:nvSpPr>
          <p:spPr bwMode="auto">
            <a:xfrm>
              <a:off x="7391400" y="2895600"/>
              <a:ext cx="129540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448" name="Line 8"/>
            <p:cNvSpPr>
              <a:spLocks noChangeShapeType="1"/>
            </p:cNvSpPr>
            <p:nvPr/>
          </p:nvSpPr>
          <p:spPr bwMode="auto">
            <a:xfrm>
              <a:off x="6400800" y="3733800"/>
              <a:ext cx="152400" cy="990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449" name="Line 9"/>
            <p:cNvSpPr>
              <a:spLocks noChangeShapeType="1"/>
            </p:cNvSpPr>
            <p:nvPr/>
          </p:nvSpPr>
          <p:spPr bwMode="auto">
            <a:xfrm flipH="1">
              <a:off x="8458200" y="3962400"/>
              <a:ext cx="1524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450" name="Line 10"/>
            <p:cNvSpPr>
              <a:spLocks noChangeShapeType="1"/>
            </p:cNvSpPr>
            <p:nvPr/>
          </p:nvSpPr>
          <p:spPr bwMode="auto">
            <a:xfrm>
              <a:off x="7620000" y="3886200"/>
              <a:ext cx="7620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451" name="Line 11"/>
            <p:cNvSpPr>
              <a:spLocks noChangeShapeType="1"/>
            </p:cNvSpPr>
            <p:nvPr/>
          </p:nvSpPr>
          <p:spPr bwMode="auto">
            <a:xfrm flipV="1">
              <a:off x="6705600" y="4648200"/>
              <a:ext cx="1600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452" name="Oval 12"/>
            <p:cNvSpPr>
              <a:spLocks noChangeArrowheads="1"/>
            </p:cNvSpPr>
            <p:nvPr/>
          </p:nvSpPr>
          <p:spPr bwMode="auto">
            <a:xfrm>
              <a:off x="7010400" y="2590800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61453" name="Oval 13"/>
            <p:cNvSpPr>
              <a:spLocks noChangeArrowheads="1"/>
            </p:cNvSpPr>
            <p:nvPr/>
          </p:nvSpPr>
          <p:spPr bwMode="auto">
            <a:xfrm>
              <a:off x="6172200" y="3505200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B</a:t>
              </a:r>
            </a:p>
          </p:txBody>
        </p:sp>
        <p:sp>
          <p:nvSpPr>
            <p:cNvPr id="61454" name="Oval 14"/>
            <p:cNvSpPr>
              <a:spLocks noChangeArrowheads="1"/>
            </p:cNvSpPr>
            <p:nvPr/>
          </p:nvSpPr>
          <p:spPr bwMode="auto">
            <a:xfrm>
              <a:off x="7315200" y="3657600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61455" name="Oval 15"/>
            <p:cNvSpPr>
              <a:spLocks noChangeArrowheads="1"/>
            </p:cNvSpPr>
            <p:nvPr/>
          </p:nvSpPr>
          <p:spPr bwMode="auto">
            <a:xfrm>
              <a:off x="8382000" y="3581400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E</a:t>
              </a:r>
            </a:p>
          </p:txBody>
        </p:sp>
        <p:sp>
          <p:nvSpPr>
            <p:cNvPr id="61456" name="Oval 16"/>
            <p:cNvSpPr>
              <a:spLocks noChangeArrowheads="1"/>
            </p:cNvSpPr>
            <p:nvPr/>
          </p:nvSpPr>
          <p:spPr bwMode="auto">
            <a:xfrm>
              <a:off x="6324600" y="4419600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F</a:t>
              </a:r>
            </a:p>
          </p:txBody>
        </p:sp>
        <p:sp>
          <p:nvSpPr>
            <p:cNvPr id="61457" name="Oval 17"/>
            <p:cNvSpPr>
              <a:spLocks noChangeArrowheads="1"/>
            </p:cNvSpPr>
            <p:nvPr/>
          </p:nvSpPr>
          <p:spPr bwMode="auto">
            <a:xfrm>
              <a:off x="8153400" y="4343400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D</a:t>
              </a:r>
            </a:p>
          </p:txBody>
        </p:sp>
      </p:grp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/>
          <a:lstStyle/>
          <a:p>
            <a:r>
              <a:rPr lang="en-US" dirty="0" smtClean="0"/>
              <a:t>Difference – </a:t>
            </a:r>
            <a:r>
              <a:rPr lang="en-US" b="1" dirty="0">
                <a:solidFill>
                  <a:srgbClr val="006600"/>
                </a:solidFill>
              </a:rPr>
              <a:t>DFS</a:t>
            </a:r>
            <a:r>
              <a:rPr lang="en-US" dirty="0" smtClean="0"/>
              <a:t> &amp; </a:t>
            </a:r>
            <a:r>
              <a:rPr lang="en-US" b="1" dirty="0" smtClean="0">
                <a:solidFill>
                  <a:srgbClr val="006600"/>
                </a:solidFill>
              </a:rPr>
              <a:t>BFS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661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28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52822" y="4391697"/>
          <a:ext cx="10073003" cy="19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4" y="1187219"/>
            <a:ext cx="7804596" cy="2586291"/>
          </a:xfrm>
        </p:spPr>
      </p:pic>
    </p:spTree>
    <p:extLst>
      <p:ext uri="{BB962C8B-B14F-4D97-AF65-F5344CB8AC3E}">
        <p14:creationId xmlns:p14="http://schemas.microsoft.com/office/powerpoint/2010/main" val="419937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 - </a:t>
            </a:r>
            <a:r>
              <a:rPr lang="en-US" b="1" dirty="0" smtClean="0">
                <a:solidFill>
                  <a:srgbClr val="006600"/>
                </a:solidFill>
              </a:rPr>
              <a:t>Traversal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Depth First Search (</a:t>
            </a:r>
            <a:r>
              <a:rPr lang="en-US" b="1" dirty="0" smtClean="0">
                <a:solidFill>
                  <a:srgbClr val="0000FF"/>
                </a:solidFill>
              </a:rPr>
              <a:t>DFS</a:t>
            </a:r>
            <a:r>
              <a:rPr lang="en-US" dirty="0" smtClean="0"/>
              <a:t>) Traversal</a:t>
            </a:r>
          </a:p>
          <a:p>
            <a:endParaRPr lang="en-US" dirty="0"/>
          </a:p>
          <a:p>
            <a:r>
              <a:rPr lang="en-US" dirty="0" smtClean="0"/>
              <a:t>Breadth </a:t>
            </a:r>
            <a:r>
              <a:rPr lang="en-US" dirty="0"/>
              <a:t>First Search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0000FF"/>
                </a:solidFill>
              </a:rPr>
              <a:t>BFS</a:t>
            </a:r>
            <a:r>
              <a:rPr lang="en-US" dirty="0"/>
              <a:t>) Traversal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8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Traversal - </a:t>
            </a:r>
            <a:r>
              <a:rPr lang="en-US" b="1" dirty="0" smtClean="0">
                <a:solidFill>
                  <a:srgbClr val="006600"/>
                </a:solidFill>
              </a:rPr>
              <a:t>DFS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Probing List is implemented as </a:t>
            </a:r>
            <a:r>
              <a:rPr lang="en-US" dirty="0">
                <a:solidFill>
                  <a:srgbClr val="FF3300"/>
                </a:solidFill>
              </a:rPr>
              <a:t>stack</a:t>
            </a:r>
            <a:r>
              <a:rPr lang="en-US" dirty="0"/>
              <a:t> (LIFO)</a:t>
            </a:r>
          </a:p>
          <a:p>
            <a:r>
              <a:rPr lang="en-US" dirty="0"/>
              <a:t>Example</a:t>
            </a:r>
          </a:p>
          <a:p>
            <a:pPr lvl="1"/>
            <a:r>
              <a:rPr lang="en-US" dirty="0"/>
              <a:t>A’s neighbor: B, C, E</a:t>
            </a:r>
          </a:p>
          <a:p>
            <a:pPr lvl="1"/>
            <a:r>
              <a:rPr lang="en-US" dirty="0"/>
              <a:t>B’s neighbor: A, C, F</a:t>
            </a:r>
          </a:p>
          <a:p>
            <a:pPr lvl="1"/>
            <a:r>
              <a:rPr lang="en-US" dirty="0"/>
              <a:t>C’s neighbor: A, B, D</a:t>
            </a:r>
          </a:p>
          <a:p>
            <a:pPr lvl="1"/>
            <a:r>
              <a:rPr lang="en-US" dirty="0"/>
              <a:t>D’s neighbor: E, C, F</a:t>
            </a:r>
          </a:p>
          <a:p>
            <a:pPr lvl="1"/>
            <a:r>
              <a:rPr lang="en-US" dirty="0"/>
              <a:t>E’s neighbor: A, D</a:t>
            </a:r>
          </a:p>
          <a:p>
            <a:pPr lvl="1"/>
            <a:r>
              <a:rPr lang="en-US" dirty="0"/>
              <a:t>F’s neighbor: B, D</a:t>
            </a:r>
          </a:p>
          <a:p>
            <a:pPr lvl="1"/>
            <a:r>
              <a:rPr lang="en-US" dirty="0" smtClean="0">
                <a:solidFill>
                  <a:srgbClr val="FF3300"/>
                </a:solidFill>
              </a:rPr>
              <a:t>Start </a:t>
            </a:r>
            <a:r>
              <a:rPr lang="en-US" dirty="0">
                <a:solidFill>
                  <a:srgbClr val="FF3300"/>
                </a:solidFill>
              </a:rPr>
              <a:t>from vertex A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5710516" y="3146599"/>
            <a:ext cx="2743200" cy="2362200"/>
            <a:chOff x="5638800" y="2590800"/>
            <a:chExt cx="2743200" cy="2362200"/>
          </a:xfrm>
        </p:grpSpPr>
        <p:sp>
          <p:nvSpPr>
            <p:cNvPr id="5" name="Line 52"/>
            <p:cNvSpPr>
              <a:spLocks noChangeShapeType="1"/>
            </p:cNvSpPr>
            <p:nvPr/>
          </p:nvSpPr>
          <p:spPr bwMode="auto">
            <a:xfrm>
              <a:off x="6019800" y="3810000"/>
              <a:ext cx="990600" cy="76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Line 53"/>
            <p:cNvSpPr>
              <a:spLocks noChangeShapeType="1"/>
            </p:cNvSpPr>
            <p:nvPr/>
          </p:nvSpPr>
          <p:spPr bwMode="auto">
            <a:xfrm flipH="1">
              <a:off x="6096000" y="3048000"/>
              <a:ext cx="45720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Line 54"/>
            <p:cNvSpPr>
              <a:spLocks noChangeShapeType="1"/>
            </p:cNvSpPr>
            <p:nvPr/>
          </p:nvSpPr>
          <p:spPr bwMode="auto">
            <a:xfrm>
              <a:off x="6705600" y="2743200"/>
              <a:ext cx="304800" cy="1143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55"/>
            <p:cNvSpPr>
              <a:spLocks noChangeShapeType="1"/>
            </p:cNvSpPr>
            <p:nvPr/>
          </p:nvSpPr>
          <p:spPr bwMode="auto">
            <a:xfrm>
              <a:off x="6858000" y="2895600"/>
              <a:ext cx="129540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56"/>
            <p:cNvSpPr>
              <a:spLocks noChangeShapeType="1"/>
            </p:cNvSpPr>
            <p:nvPr/>
          </p:nvSpPr>
          <p:spPr bwMode="auto">
            <a:xfrm>
              <a:off x="5867400" y="3733800"/>
              <a:ext cx="152400" cy="990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57"/>
            <p:cNvSpPr>
              <a:spLocks noChangeShapeType="1"/>
            </p:cNvSpPr>
            <p:nvPr/>
          </p:nvSpPr>
          <p:spPr bwMode="auto">
            <a:xfrm flipH="1">
              <a:off x="7924800" y="3962400"/>
              <a:ext cx="1524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58"/>
            <p:cNvSpPr>
              <a:spLocks noChangeShapeType="1"/>
            </p:cNvSpPr>
            <p:nvPr/>
          </p:nvSpPr>
          <p:spPr bwMode="auto">
            <a:xfrm>
              <a:off x="7086600" y="3886200"/>
              <a:ext cx="7620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59"/>
            <p:cNvSpPr>
              <a:spLocks noChangeShapeType="1"/>
            </p:cNvSpPr>
            <p:nvPr/>
          </p:nvSpPr>
          <p:spPr bwMode="auto">
            <a:xfrm flipV="1">
              <a:off x="6172200" y="4648200"/>
              <a:ext cx="1600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Oval 60"/>
            <p:cNvSpPr>
              <a:spLocks noChangeArrowheads="1"/>
            </p:cNvSpPr>
            <p:nvPr/>
          </p:nvSpPr>
          <p:spPr bwMode="auto">
            <a:xfrm>
              <a:off x="6477000" y="2590800"/>
              <a:ext cx="533400" cy="5334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solidFill>
                    <a:srgbClr val="FFFF00"/>
                  </a:solidFill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14" name="Oval 61"/>
            <p:cNvSpPr>
              <a:spLocks noChangeArrowheads="1"/>
            </p:cNvSpPr>
            <p:nvPr/>
          </p:nvSpPr>
          <p:spPr bwMode="auto">
            <a:xfrm>
              <a:off x="5638800" y="3505200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B</a:t>
              </a:r>
            </a:p>
          </p:txBody>
        </p:sp>
        <p:sp>
          <p:nvSpPr>
            <p:cNvPr id="15" name="Oval 62"/>
            <p:cNvSpPr>
              <a:spLocks noChangeArrowheads="1"/>
            </p:cNvSpPr>
            <p:nvPr/>
          </p:nvSpPr>
          <p:spPr bwMode="auto">
            <a:xfrm>
              <a:off x="6781800" y="3657600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16" name="Oval 63"/>
            <p:cNvSpPr>
              <a:spLocks noChangeArrowheads="1"/>
            </p:cNvSpPr>
            <p:nvPr/>
          </p:nvSpPr>
          <p:spPr bwMode="auto">
            <a:xfrm>
              <a:off x="7848600" y="3581400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E</a:t>
              </a:r>
            </a:p>
          </p:txBody>
        </p:sp>
        <p:sp>
          <p:nvSpPr>
            <p:cNvPr id="17" name="Oval 64"/>
            <p:cNvSpPr>
              <a:spLocks noChangeArrowheads="1"/>
            </p:cNvSpPr>
            <p:nvPr/>
          </p:nvSpPr>
          <p:spPr bwMode="auto">
            <a:xfrm>
              <a:off x="5791200" y="4419600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F</a:t>
              </a:r>
            </a:p>
          </p:txBody>
        </p:sp>
        <p:sp>
          <p:nvSpPr>
            <p:cNvPr id="18" name="Oval 65"/>
            <p:cNvSpPr>
              <a:spLocks noChangeArrowheads="1"/>
            </p:cNvSpPr>
            <p:nvPr/>
          </p:nvSpPr>
          <p:spPr bwMode="auto">
            <a:xfrm>
              <a:off x="7620000" y="4343400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>
                  <a:latin typeface="Times New Roman" pitchFamily="18" charset="0"/>
                </a:rPr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0083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Line 2"/>
          <p:cNvSpPr>
            <a:spLocks noChangeShapeType="1"/>
          </p:cNvSpPr>
          <p:nvPr/>
        </p:nvSpPr>
        <p:spPr bwMode="auto">
          <a:xfrm>
            <a:off x="5845001" y="3056954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15" name="Line 3"/>
          <p:cNvSpPr>
            <a:spLocks noChangeShapeType="1"/>
          </p:cNvSpPr>
          <p:nvPr/>
        </p:nvSpPr>
        <p:spPr bwMode="auto">
          <a:xfrm flipH="1">
            <a:off x="5921201" y="2294954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16" name="Line 4"/>
          <p:cNvSpPr>
            <a:spLocks noChangeShapeType="1"/>
          </p:cNvSpPr>
          <p:nvPr/>
        </p:nvSpPr>
        <p:spPr bwMode="auto">
          <a:xfrm>
            <a:off x="6530801" y="1990154"/>
            <a:ext cx="304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6683201" y="2142554"/>
            <a:ext cx="1295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18" name="Line 6"/>
          <p:cNvSpPr>
            <a:spLocks noChangeShapeType="1"/>
          </p:cNvSpPr>
          <p:nvPr/>
        </p:nvSpPr>
        <p:spPr bwMode="auto">
          <a:xfrm>
            <a:off x="5692601" y="2980754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19" name="Line 9"/>
          <p:cNvSpPr>
            <a:spLocks noChangeShapeType="1"/>
          </p:cNvSpPr>
          <p:nvPr/>
        </p:nvSpPr>
        <p:spPr bwMode="auto">
          <a:xfrm flipH="1">
            <a:off x="7750001" y="3209354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20" name="Line 10"/>
          <p:cNvSpPr>
            <a:spLocks noChangeShapeType="1"/>
          </p:cNvSpPr>
          <p:nvPr/>
        </p:nvSpPr>
        <p:spPr bwMode="auto">
          <a:xfrm>
            <a:off x="6911801" y="3133154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21" name="Line 11"/>
          <p:cNvSpPr>
            <a:spLocks noChangeShapeType="1"/>
          </p:cNvSpPr>
          <p:nvPr/>
        </p:nvSpPr>
        <p:spPr bwMode="auto">
          <a:xfrm flipV="1">
            <a:off x="5997401" y="3895154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23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1333500" y="4114800"/>
            <a:ext cx="6324600" cy="2286000"/>
          </a:xfrm>
        </p:spPr>
        <p:txBody>
          <a:bodyPr/>
          <a:lstStyle/>
          <a:p>
            <a:r>
              <a:rPr lang="en-US" dirty="0" smtClean="0"/>
              <a:t>Initial State</a:t>
            </a:r>
          </a:p>
          <a:p>
            <a:pPr lvl="1"/>
            <a:r>
              <a:rPr lang="en-US" dirty="0" smtClean="0"/>
              <a:t>Visited Vertices  { }</a:t>
            </a:r>
          </a:p>
          <a:p>
            <a:pPr lvl="1"/>
            <a:r>
              <a:rPr lang="en-US" dirty="0" smtClean="0"/>
              <a:t>Probing Vertices { </a:t>
            </a:r>
            <a:r>
              <a:rPr lang="en-US" dirty="0" smtClean="0">
                <a:solidFill>
                  <a:srgbClr val="FF3300"/>
                </a:solidFill>
              </a:rPr>
              <a:t>A</a:t>
            </a:r>
            <a:r>
              <a:rPr lang="en-US" dirty="0" smtClean="0"/>
              <a:t> }</a:t>
            </a:r>
          </a:p>
          <a:p>
            <a:pPr lvl="1"/>
            <a:r>
              <a:rPr lang="en-US" dirty="0" smtClean="0"/>
              <a:t>Unvisited Vertices { A, B, C, D, E, F }</a:t>
            </a:r>
          </a:p>
        </p:txBody>
      </p:sp>
      <p:sp>
        <p:nvSpPr>
          <p:cNvPr id="38924" name="Oval 14"/>
          <p:cNvSpPr>
            <a:spLocks noChangeArrowheads="1"/>
          </p:cNvSpPr>
          <p:nvPr/>
        </p:nvSpPr>
        <p:spPr bwMode="auto">
          <a:xfrm>
            <a:off x="6302201" y="1837754"/>
            <a:ext cx="533400" cy="533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FFFF00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38925" name="Oval 15"/>
          <p:cNvSpPr>
            <a:spLocks noChangeArrowheads="1"/>
          </p:cNvSpPr>
          <p:nvPr/>
        </p:nvSpPr>
        <p:spPr bwMode="auto">
          <a:xfrm>
            <a:off x="5464001" y="2752154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38926" name="Oval 16"/>
          <p:cNvSpPr>
            <a:spLocks noChangeArrowheads="1"/>
          </p:cNvSpPr>
          <p:nvPr/>
        </p:nvSpPr>
        <p:spPr bwMode="auto">
          <a:xfrm>
            <a:off x="6607001" y="2904554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38927" name="Oval 17"/>
          <p:cNvSpPr>
            <a:spLocks noChangeArrowheads="1"/>
          </p:cNvSpPr>
          <p:nvPr/>
        </p:nvSpPr>
        <p:spPr bwMode="auto">
          <a:xfrm>
            <a:off x="7673801" y="2828354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38928" name="Oval 18"/>
          <p:cNvSpPr>
            <a:spLocks noChangeArrowheads="1"/>
          </p:cNvSpPr>
          <p:nvPr/>
        </p:nvSpPr>
        <p:spPr bwMode="auto">
          <a:xfrm>
            <a:off x="5616401" y="3666554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38929" name="Oval 20"/>
          <p:cNvSpPr>
            <a:spLocks noChangeArrowheads="1"/>
          </p:cNvSpPr>
          <p:nvPr/>
        </p:nvSpPr>
        <p:spPr bwMode="auto">
          <a:xfrm>
            <a:off x="7445201" y="3590354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38930" name="Text Box 53"/>
          <p:cNvSpPr txBox="1">
            <a:spLocks noChangeArrowheads="1"/>
          </p:cNvSpPr>
          <p:nvPr/>
        </p:nvSpPr>
        <p:spPr bwMode="auto">
          <a:xfrm>
            <a:off x="1506057" y="2043941"/>
            <a:ext cx="3581400" cy="2060575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>
                <a:latin typeface="Times New Roman" pitchFamily="18" charset="0"/>
              </a:rPr>
              <a:t>A’s neighbor: B C 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>
                <a:latin typeface="Times New Roman" pitchFamily="18" charset="0"/>
              </a:rPr>
              <a:t>B’s neighbor: A C F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>
                <a:latin typeface="Times New Roman" pitchFamily="18" charset="0"/>
              </a:rPr>
              <a:t>C’s neighbor: A B D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>
                <a:latin typeface="Times New Roman" pitchFamily="18" charset="0"/>
              </a:rPr>
              <a:t>D’s neighbor: E C F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>
                <a:latin typeface="Times New Roman" pitchFamily="18" charset="0"/>
              </a:rPr>
              <a:t>E’s neighbor: A D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>
                <a:latin typeface="Times New Roman" pitchFamily="18" charset="0"/>
              </a:rPr>
              <a:t>F’s neighbor: B D</a:t>
            </a:r>
          </a:p>
        </p:txBody>
      </p:sp>
      <p:sp>
        <p:nvSpPr>
          <p:cNvPr id="38931" name="Rectangle 59"/>
          <p:cNvSpPr>
            <a:spLocks noChangeArrowheads="1"/>
          </p:cNvSpPr>
          <p:nvPr/>
        </p:nvSpPr>
        <p:spPr bwMode="auto">
          <a:xfrm>
            <a:off x="8386463" y="4724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38932" name="Rectangle 60"/>
          <p:cNvSpPr>
            <a:spLocks noChangeArrowheads="1"/>
          </p:cNvSpPr>
          <p:nvPr/>
        </p:nvSpPr>
        <p:spPr bwMode="auto">
          <a:xfrm>
            <a:off x="8386463" y="5029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38933" name="Rectangle 61"/>
          <p:cNvSpPr>
            <a:spLocks noChangeArrowheads="1"/>
          </p:cNvSpPr>
          <p:nvPr/>
        </p:nvSpPr>
        <p:spPr bwMode="auto">
          <a:xfrm>
            <a:off x="8386463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38934" name="Rectangle 62"/>
          <p:cNvSpPr>
            <a:spLocks noChangeArrowheads="1"/>
          </p:cNvSpPr>
          <p:nvPr/>
        </p:nvSpPr>
        <p:spPr bwMode="auto">
          <a:xfrm>
            <a:off x="8386463" y="44196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38935" name="Rectangle 63"/>
          <p:cNvSpPr>
            <a:spLocks noChangeArrowheads="1"/>
          </p:cNvSpPr>
          <p:nvPr/>
        </p:nvSpPr>
        <p:spPr bwMode="auto">
          <a:xfrm>
            <a:off x="8386463" y="5638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38936" name="Rectangle 64"/>
          <p:cNvSpPr>
            <a:spLocks noChangeArrowheads="1"/>
          </p:cNvSpPr>
          <p:nvPr/>
        </p:nvSpPr>
        <p:spPr bwMode="auto">
          <a:xfrm>
            <a:off x="8386463" y="4114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38937" name="Text Box 66"/>
          <p:cNvSpPr txBox="1">
            <a:spLocks noChangeArrowheads="1"/>
          </p:cNvSpPr>
          <p:nvPr/>
        </p:nvSpPr>
        <p:spPr bwMode="auto">
          <a:xfrm>
            <a:off x="7395863" y="55626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66FF"/>
                </a:solidFill>
                <a:latin typeface="Times New Roman" pitchFamily="18" charset="0"/>
              </a:rPr>
              <a:t>stack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/>
          <a:lstStyle/>
          <a:p>
            <a:r>
              <a:rPr lang="en-US" dirty="0" smtClean="0"/>
              <a:t>Traversal - </a:t>
            </a:r>
            <a:r>
              <a:rPr lang="en-US" b="1" dirty="0" smtClean="0">
                <a:solidFill>
                  <a:srgbClr val="006600"/>
                </a:solidFill>
              </a:rPr>
              <a:t>DFS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59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Line 2"/>
          <p:cNvSpPr>
            <a:spLocks noChangeShapeType="1"/>
          </p:cNvSpPr>
          <p:nvPr/>
        </p:nvSpPr>
        <p:spPr bwMode="auto">
          <a:xfrm>
            <a:off x="6400800" y="2788019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 flipH="1">
            <a:off x="6477000" y="2026019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0" name="Line 4"/>
          <p:cNvSpPr>
            <a:spLocks noChangeShapeType="1"/>
          </p:cNvSpPr>
          <p:nvPr/>
        </p:nvSpPr>
        <p:spPr bwMode="auto">
          <a:xfrm>
            <a:off x="7086600" y="1721219"/>
            <a:ext cx="304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1" name="Line 5"/>
          <p:cNvSpPr>
            <a:spLocks noChangeShapeType="1"/>
          </p:cNvSpPr>
          <p:nvPr/>
        </p:nvSpPr>
        <p:spPr bwMode="auto">
          <a:xfrm>
            <a:off x="7239000" y="1873619"/>
            <a:ext cx="1295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2" name="Line 6"/>
          <p:cNvSpPr>
            <a:spLocks noChangeShapeType="1"/>
          </p:cNvSpPr>
          <p:nvPr/>
        </p:nvSpPr>
        <p:spPr bwMode="auto">
          <a:xfrm>
            <a:off x="6248400" y="2711819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3" name="Line 7"/>
          <p:cNvSpPr>
            <a:spLocks noChangeShapeType="1"/>
          </p:cNvSpPr>
          <p:nvPr/>
        </p:nvSpPr>
        <p:spPr bwMode="auto">
          <a:xfrm flipH="1">
            <a:off x="8305800" y="2940419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>
            <a:off x="7467600" y="2864219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5" name="Line 9"/>
          <p:cNvSpPr>
            <a:spLocks noChangeShapeType="1"/>
          </p:cNvSpPr>
          <p:nvPr/>
        </p:nvSpPr>
        <p:spPr bwMode="auto">
          <a:xfrm flipV="1">
            <a:off x="6553200" y="3626219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315571" y="3890684"/>
            <a:ext cx="5715000" cy="2286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Pick a vertex from stack, it is A, mark it as visited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Find A’s first unvisited neighbor, push it into stack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Visited Vertices  { A 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Probing vertices { </a:t>
            </a:r>
            <a:r>
              <a:rPr lang="en-US" sz="2000" dirty="0" smtClean="0">
                <a:solidFill>
                  <a:srgbClr val="FF3300"/>
                </a:solidFill>
              </a:rPr>
              <a:t>A, B</a:t>
            </a:r>
            <a:r>
              <a:rPr lang="en-US" sz="2000" dirty="0" smtClean="0"/>
              <a:t> 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Unvisited Vertices { B, C, D, E, F }</a:t>
            </a:r>
          </a:p>
        </p:txBody>
      </p:sp>
      <p:sp>
        <p:nvSpPr>
          <p:cNvPr id="39948" name="Oval 12"/>
          <p:cNvSpPr>
            <a:spLocks noChangeArrowheads="1"/>
          </p:cNvSpPr>
          <p:nvPr/>
        </p:nvSpPr>
        <p:spPr bwMode="auto">
          <a:xfrm>
            <a:off x="6858000" y="1568819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39949" name="Oval 13"/>
          <p:cNvSpPr>
            <a:spLocks noChangeArrowheads="1"/>
          </p:cNvSpPr>
          <p:nvPr/>
        </p:nvSpPr>
        <p:spPr bwMode="auto">
          <a:xfrm>
            <a:off x="6019800" y="2483219"/>
            <a:ext cx="533400" cy="533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FFFF00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39950" name="Oval 14"/>
          <p:cNvSpPr>
            <a:spLocks noChangeArrowheads="1"/>
          </p:cNvSpPr>
          <p:nvPr/>
        </p:nvSpPr>
        <p:spPr bwMode="auto">
          <a:xfrm>
            <a:off x="7162800" y="2635619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39951" name="Oval 15"/>
          <p:cNvSpPr>
            <a:spLocks noChangeArrowheads="1"/>
          </p:cNvSpPr>
          <p:nvPr/>
        </p:nvSpPr>
        <p:spPr bwMode="auto">
          <a:xfrm>
            <a:off x="8229600" y="2559419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39952" name="Oval 16"/>
          <p:cNvSpPr>
            <a:spLocks noChangeArrowheads="1"/>
          </p:cNvSpPr>
          <p:nvPr/>
        </p:nvSpPr>
        <p:spPr bwMode="auto">
          <a:xfrm>
            <a:off x="6172200" y="3397619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39953" name="Oval 17"/>
          <p:cNvSpPr>
            <a:spLocks noChangeArrowheads="1"/>
          </p:cNvSpPr>
          <p:nvPr/>
        </p:nvSpPr>
        <p:spPr bwMode="auto">
          <a:xfrm>
            <a:off x="8001000" y="3321419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39955" name="Rectangle 35"/>
          <p:cNvSpPr>
            <a:spLocks noChangeArrowheads="1"/>
          </p:cNvSpPr>
          <p:nvPr/>
        </p:nvSpPr>
        <p:spPr bwMode="auto">
          <a:xfrm>
            <a:off x="82296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39956" name="Rectangle 36"/>
          <p:cNvSpPr>
            <a:spLocks noChangeArrowheads="1"/>
          </p:cNvSpPr>
          <p:nvPr/>
        </p:nvSpPr>
        <p:spPr bwMode="auto">
          <a:xfrm>
            <a:off x="8229600" y="4876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39957" name="Rectangle 37"/>
          <p:cNvSpPr>
            <a:spLocks noChangeArrowheads="1"/>
          </p:cNvSpPr>
          <p:nvPr/>
        </p:nvSpPr>
        <p:spPr bwMode="auto">
          <a:xfrm>
            <a:off x="8229600" y="51816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39958" name="Rectangle 38"/>
          <p:cNvSpPr>
            <a:spLocks noChangeArrowheads="1"/>
          </p:cNvSpPr>
          <p:nvPr/>
        </p:nvSpPr>
        <p:spPr bwMode="auto">
          <a:xfrm>
            <a:off x="8229600" y="4267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39959" name="Rectangle 39"/>
          <p:cNvSpPr>
            <a:spLocks noChangeArrowheads="1"/>
          </p:cNvSpPr>
          <p:nvPr/>
        </p:nvSpPr>
        <p:spPr bwMode="auto">
          <a:xfrm>
            <a:off x="8229600" y="5486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39960" name="Rectangle 40"/>
          <p:cNvSpPr>
            <a:spLocks noChangeArrowheads="1"/>
          </p:cNvSpPr>
          <p:nvPr/>
        </p:nvSpPr>
        <p:spPr bwMode="auto">
          <a:xfrm>
            <a:off x="8229600" y="3962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39961" name="Text Box 41"/>
          <p:cNvSpPr txBox="1">
            <a:spLocks noChangeArrowheads="1"/>
          </p:cNvSpPr>
          <p:nvPr/>
        </p:nvSpPr>
        <p:spPr bwMode="auto">
          <a:xfrm>
            <a:off x="7391400" y="57912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66FF"/>
                </a:solidFill>
                <a:latin typeface="Times New Roman" pitchFamily="18" charset="0"/>
              </a:rPr>
              <a:t>stack</a:t>
            </a:r>
          </a:p>
        </p:txBody>
      </p:sp>
      <p:sp>
        <p:nvSpPr>
          <p:cNvPr id="39962" name="Rectangle 49"/>
          <p:cNvSpPr>
            <a:spLocks noChangeArrowheads="1"/>
          </p:cNvSpPr>
          <p:nvPr/>
        </p:nvSpPr>
        <p:spPr bwMode="auto">
          <a:xfrm>
            <a:off x="70866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39963" name="Rectangle 50"/>
          <p:cNvSpPr>
            <a:spLocks noChangeArrowheads="1"/>
          </p:cNvSpPr>
          <p:nvPr/>
        </p:nvSpPr>
        <p:spPr bwMode="auto">
          <a:xfrm>
            <a:off x="7086600" y="4876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39964" name="Rectangle 51"/>
          <p:cNvSpPr>
            <a:spLocks noChangeArrowheads="1"/>
          </p:cNvSpPr>
          <p:nvPr/>
        </p:nvSpPr>
        <p:spPr bwMode="auto">
          <a:xfrm>
            <a:off x="7086600" y="51816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39965" name="Rectangle 52"/>
          <p:cNvSpPr>
            <a:spLocks noChangeArrowheads="1"/>
          </p:cNvSpPr>
          <p:nvPr/>
        </p:nvSpPr>
        <p:spPr bwMode="auto">
          <a:xfrm>
            <a:off x="7086600" y="4267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39966" name="Rectangle 53"/>
          <p:cNvSpPr>
            <a:spLocks noChangeArrowheads="1"/>
          </p:cNvSpPr>
          <p:nvPr/>
        </p:nvSpPr>
        <p:spPr bwMode="auto">
          <a:xfrm>
            <a:off x="7086600" y="5486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39967" name="Rectangle 54"/>
          <p:cNvSpPr>
            <a:spLocks noChangeArrowheads="1"/>
          </p:cNvSpPr>
          <p:nvPr/>
        </p:nvSpPr>
        <p:spPr bwMode="auto">
          <a:xfrm>
            <a:off x="7086600" y="3962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39968" name="AutoShape 55"/>
          <p:cNvSpPr>
            <a:spLocks noChangeArrowheads="1"/>
          </p:cNvSpPr>
          <p:nvPr/>
        </p:nvSpPr>
        <p:spPr bwMode="auto">
          <a:xfrm>
            <a:off x="7620000" y="5181600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/>
          <a:lstStyle/>
          <a:p>
            <a:r>
              <a:rPr lang="en-US" dirty="0" smtClean="0"/>
              <a:t>Traversal - </a:t>
            </a:r>
            <a:r>
              <a:rPr lang="en-US" b="1" dirty="0" smtClean="0">
                <a:solidFill>
                  <a:srgbClr val="006600"/>
                </a:solidFill>
              </a:rPr>
              <a:t>DFS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21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308831" y="4016180"/>
            <a:ext cx="5410200" cy="2286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Pick a vertex from stack, it is B, mark it as visited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Find B’s first unvisited neighbor, push it in stack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Visited Vertices  { A, B</a:t>
            </a:r>
            <a:r>
              <a:rPr lang="en-US" sz="2000" dirty="0" smtClean="0">
                <a:solidFill>
                  <a:srgbClr val="FF3300"/>
                </a:solidFill>
              </a:rPr>
              <a:t> </a:t>
            </a:r>
            <a:r>
              <a:rPr lang="en-US" sz="2000" dirty="0" smtClean="0"/>
              <a:t>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Probing Vertices { </a:t>
            </a:r>
            <a:r>
              <a:rPr lang="en-US" sz="2000" dirty="0" smtClean="0">
                <a:solidFill>
                  <a:srgbClr val="FF3300"/>
                </a:solidFill>
              </a:rPr>
              <a:t>A, B, C</a:t>
            </a:r>
            <a:r>
              <a:rPr lang="en-US" sz="2000" dirty="0" smtClean="0"/>
              <a:t> 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Unvisited Vertices { C, D, E, F }</a:t>
            </a:r>
          </a:p>
        </p:txBody>
      </p:sp>
      <p:sp>
        <p:nvSpPr>
          <p:cNvPr id="40965" name="Rectangle 19"/>
          <p:cNvSpPr>
            <a:spLocks noChangeArrowheads="1"/>
          </p:cNvSpPr>
          <p:nvPr/>
        </p:nvSpPr>
        <p:spPr bwMode="auto">
          <a:xfrm>
            <a:off x="8153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0966" name="Rectangle 20"/>
          <p:cNvSpPr>
            <a:spLocks noChangeArrowheads="1"/>
          </p:cNvSpPr>
          <p:nvPr/>
        </p:nvSpPr>
        <p:spPr bwMode="auto">
          <a:xfrm>
            <a:off x="8153400" y="4876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40967" name="Rectangle 21"/>
          <p:cNvSpPr>
            <a:spLocks noChangeArrowheads="1"/>
          </p:cNvSpPr>
          <p:nvPr/>
        </p:nvSpPr>
        <p:spPr bwMode="auto">
          <a:xfrm>
            <a:off x="8153400" y="51816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40968" name="Rectangle 22"/>
          <p:cNvSpPr>
            <a:spLocks noChangeArrowheads="1"/>
          </p:cNvSpPr>
          <p:nvPr/>
        </p:nvSpPr>
        <p:spPr bwMode="auto">
          <a:xfrm>
            <a:off x="8153400" y="4267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0969" name="Rectangle 23"/>
          <p:cNvSpPr>
            <a:spLocks noChangeArrowheads="1"/>
          </p:cNvSpPr>
          <p:nvPr/>
        </p:nvSpPr>
        <p:spPr bwMode="auto">
          <a:xfrm>
            <a:off x="8153400" y="5486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40970" name="Rectangle 24"/>
          <p:cNvSpPr>
            <a:spLocks noChangeArrowheads="1"/>
          </p:cNvSpPr>
          <p:nvPr/>
        </p:nvSpPr>
        <p:spPr bwMode="auto">
          <a:xfrm>
            <a:off x="8153400" y="3962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0971" name="Text Box 26"/>
          <p:cNvSpPr txBox="1">
            <a:spLocks noChangeArrowheads="1"/>
          </p:cNvSpPr>
          <p:nvPr/>
        </p:nvSpPr>
        <p:spPr bwMode="auto">
          <a:xfrm>
            <a:off x="7391400" y="57912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66FF"/>
                </a:solidFill>
                <a:latin typeface="Times New Roman" pitchFamily="18" charset="0"/>
              </a:rPr>
              <a:t>stack</a:t>
            </a:r>
          </a:p>
        </p:txBody>
      </p:sp>
      <p:sp>
        <p:nvSpPr>
          <p:cNvPr id="40972" name="Rectangle 35"/>
          <p:cNvSpPr>
            <a:spLocks noChangeArrowheads="1"/>
          </p:cNvSpPr>
          <p:nvPr/>
        </p:nvSpPr>
        <p:spPr bwMode="auto">
          <a:xfrm>
            <a:off x="7010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0973" name="Rectangle 36"/>
          <p:cNvSpPr>
            <a:spLocks noChangeArrowheads="1"/>
          </p:cNvSpPr>
          <p:nvPr/>
        </p:nvSpPr>
        <p:spPr bwMode="auto">
          <a:xfrm>
            <a:off x="7010400" y="4876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0974" name="Rectangle 37"/>
          <p:cNvSpPr>
            <a:spLocks noChangeArrowheads="1"/>
          </p:cNvSpPr>
          <p:nvPr/>
        </p:nvSpPr>
        <p:spPr bwMode="auto">
          <a:xfrm>
            <a:off x="7010400" y="51816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40975" name="Rectangle 38"/>
          <p:cNvSpPr>
            <a:spLocks noChangeArrowheads="1"/>
          </p:cNvSpPr>
          <p:nvPr/>
        </p:nvSpPr>
        <p:spPr bwMode="auto">
          <a:xfrm>
            <a:off x="7010400" y="4267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0976" name="Rectangle 39"/>
          <p:cNvSpPr>
            <a:spLocks noChangeArrowheads="1"/>
          </p:cNvSpPr>
          <p:nvPr/>
        </p:nvSpPr>
        <p:spPr bwMode="auto">
          <a:xfrm>
            <a:off x="7010400" y="5486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40977" name="Rectangle 40"/>
          <p:cNvSpPr>
            <a:spLocks noChangeArrowheads="1"/>
          </p:cNvSpPr>
          <p:nvPr/>
        </p:nvSpPr>
        <p:spPr bwMode="auto">
          <a:xfrm>
            <a:off x="7010400" y="3962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0978" name="AutoShape 42"/>
          <p:cNvSpPr>
            <a:spLocks noChangeArrowheads="1"/>
          </p:cNvSpPr>
          <p:nvPr/>
        </p:nvSpPr>
        <p:spPr bwMode="auto">
          <a:xfrm>
            <a:off x="7543800" y="5181600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9" name="Line 43"/>
          <p:cNvSpPr>
            <a:spLocks noChangeShapeType="1"/>
          </p:cNvSpPr>
          <p:nvPr/>
        </p:nvSpPr>
        <p:spPr bwMode="auto">
          <a:xfrm>
            <a:off x="6400800" y="25908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80" name="Line 44"/>
          <p:cNvSpPr>
            <a:spLocks noChangeShapeType="1"/>
          </p:cNvSpPr>
          <p:nvPr/>
        </p:nvSpPr>
        <p:spPr bwMode="auto">
          <a:xfrm flipH="1">
            <a:off x="6477000" y="18288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81" name="Line 45"/>
          <p:cNvSpPr>
            <a:spLocks noChangeShapeType="1"/>
          </p:cNvSpPr>
          <p:nvPr/>
        </p:nvSpPr>
        <p:spPr bwMode="auto">
          <a:xfrm>
            <a:off x="7086600" y="1524000"/>
            <a:ext cx="304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82" name="Line 46"/>
          <p:cNvSpPr>
            <a:spLocks noChangeShapeType="1"/>
          </p:cNvSpPr>
          <p:nvPr/>
        </p:nvSpPr>
        <p:spPr bwMode="auto">
          <a:xfrm>
            <a:off x="7239000" y="1676400"/>
            <a:ext cx="1295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83" name="Line 47"/>
          <p:cNvSpPr>
            <a:spLocks noChangeShapeType="1"/>
          </p:cNvSpPr>
          <p:nvPr/>
        </p:nvSpPr>
        <p:spPr bwMode="auto">
          <a:xfrm>
            <a:off x="6248400" y="2514600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84" name="Line 48"/>
          <p:cNvSpPr>
            <a:spLocks noChangeShapeType="1"/>
          </p:cNvSpPr>
          <p:nvPr/>
        </p:nvSpPr>
        <p:spPr bwMode="auto">
          <a:xfrm flipH="1">
            <a:off x="8305800" y="27432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85" name="Line 49"/>
          <p:cNvSpPr>
            <a:spLocks noChangeShapeType="1"/>
          </p:cNvSpPr>
          <p:nvPr/>
        </p:nvSpPr>
        <p:spPr bwMode="auto">
          <a:xfrm>
            <a:off x="7467600" y="26670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86" name="Line 50"/>
          <p:cNvSpPr>
            <a:spLocks noChangeShapeType="1"/>
          </p:cNvSpPr>
          <p:nvPr/>
        </p:nvSpPr>
        <p:spPr bwMode="auto">
          <a:xfrm flipV="1">
            <a:off x="6553200" y="3429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87" name="Oval 51"/>
          <p:cNvSpPr>
            <a:spLocks noChangeArrowheads="1"/>
          </p:cNvSpPr>
          <p:nvPr/>
        </p:nvSpPr>
        <p:spPr bwMode="auto">
          <a:xfrm>
            <a:off x="6858000" y="13716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40988" name="Oval 52"/>
          <p:cNvSpPr>
            <a:spLocks noChangeArrowheads="1"/>
          </p:cNvSpPr>
          <p:nvPr/>
        </p:nvSpPr>
        <p:spPr bwMode="auto">
          <a:xfrm>
            <a:off x="6019800" y="22860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40989" name="Oval 53"/>
          <p:cNvSpPr>
            <a:spLocks noChangeArrowheads="1"/>
          </p:cNvSpPr>
          <p:nvPr/>
        </p:nvSpPr>
        <p:spPr bwMode="auto">
          <a:xfrm>
            <a:off x="7162800" y="2438400"/>
            <a:ext cx="533400" cy="533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FFFF00"/>
                </a:solidFill>
                <a:latin typeface="Times New Roman" pitchFamily="18" charset="0"/>
              </a:rPr>
              <a:t>C</a:t>
            </a:r>
          </a:p>
        </p:txBody>
      </p:sp>
      <p:sp>
        <p:nvSpPr>
          <p:cNvPr id="40990" name="Oval 54"/>
          <p:cNvSpPr>
            <a:spLocks noChangeArrowheads="1"/>
          </p:cNvSpPr>
          <p:nvPr/>
        </p:nvSpPr>
        <p:spPr bwMode="auto">
          <a:xfrm>
            <a:off x="8229600" y="23622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40991" name="Oval 55"/>
          <p:cNvSpPr>
            <a:spLocks noChangeArrowheads="1"/>
          </p:cNvSpPr>
          <p:nvPr/>
        </p:nvSpPr>
        <p:spPr bwMode="auto">
          <a:xfrm>
            <a:off x="6172200" y="32004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40992" name="Oval 56"/>
          <p:cNvSpPr>
            <a:spLocks noChangeArrowheads="1"/>
          </p:cNvSpPr>
          <p:nvPr/>
        </p:nvSpPr>
        <p:spPr bwMode="auto">
          <a:xfrm>
            <a:off x="8001000" y="31242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/>
          <a:lstStyle/>
          <a:p>
            <a:r>
              <a:rPr lang="en-US" dirty="0" smtClean="0"/>
              <a:t>Traversal - </a:t>
            </a:r>
            <a:r>
              <a:rPr lang="en-US" b="1" dirty="0" smtClean="0">
                <a:solidFill>
                  <a:srgbClr val="006600"/>
                </a:solidFill>
              </a:rPr>
              <a:t>DFS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12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371600" y="3787588"/>
            <a:ext cx="5638800" cy="2286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Pick a vertex from stack, it is C, mark it as visited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Find C’s first unvisited neighbor, push it in stack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Visited Vertices  { A, B, C</a:t>
            </a:r>
            <a:r>
              <a:rPr lang="en-US" sz="2000" dirty="0" smtClean="0">
                <a:solidFill>
                  <a:srgbClr val="FF3300"/>
                </a:solidFill>
              </a:rPr>
              <a:t> </a:t>
            </a:r>
            <a:r>
              <a:rPr lang="en-US" sz="2000" dirty="0" smtClean="0"/>
              <a:t>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Probing Vertices { </a:t>
            </a:r>
            <a:r>
              <a:rPr lang="en-US" sz="2000" dirty="0" smtClean="0">
                <a:solidFill>
                  <a:srgbClr val="FF3300"/>
                </a:solidFill>
              </a:rPr>
              <a:t>A, B, C, D</a:t>
            </a:r>
            <a:r>
              <a:rPr lang="en-US" sz="2000" dirty="0" smtClean="0"/>
              <a:t> 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Unvisited Vertices { D, E, F }</a:t>
            </a:r>
          </a:p>
        </p:txBody>
      </p:sp>
      <p:sp>
        <p:nvSpPr>
          <p:cNvPr id="41989" name="Text Box 26"/>
          <p:cNvSpPr txBox="1">
            <a:spLocks noChangeArrowheads="1"/>
          </p:cNvSpPr>
          <p:nvPr/>
        </p:nvSpPr>
        <p:spPr bwMode="auto">
          <a:xfrm>
            <a:off x="7391400" y="57912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66FF"/>
                </a:solidFill>
                <a:latin typeface="Times New Roman" pitchFamily="18" charset="0"/>
              </a:rPr>
              <a:t>stack</a:t>
            </a:r>
          </a:p>
        </p:txBody>
      </p:sp>
      <p:sp>
        <p:nvSpPr>
          <p:cNvPr id="41990" name="Line 43"/>
          <p:cNvSpPr>
            <a:spLocks noChangeShapeType="1"/>
          </p:cNvSpPr>
          <p:nvPr/>
        </p:nvSpPr>
        <p:spPr bwMode="auto">
          <a:xfrm>
            <a:off x="6400800" y="25908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1" name="Line 44"/>
          <p:cNvSpPr>
            <a:spLocks noChangeShapeType="1"/>
          </p:cNvSpPr>
          <p:nvPr/>
        </p:nvSpPr>
        <p:spPr bwMode="auto">
          <a:xfrm flipH="1">
            <a:off x="6477000" y="18288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2" name="Line 45"/>
          <p:cNvSpPr>
            <a:spLocks noChangeShapeType="1"/>
          </p:cNvSpPr>
          <p:nvPr/>
        </p:nvSpPr>
        <p:spPr bwMode="auto">
          <a:xfrm>
            <a:off x="7086600" y="1524000"/>
            <a:ext cx="304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3" name="Line 46"/>
          <p:cNvSpPr>
            <a:spLocks noChangeShapeType="1"/>
          </p:cNvSpPr>
          <p:nvPr/>
        </p:nvSpPr>
        <p:spPr bwMode="auto">
          <a:xfrm>
            <a:off x="7239000" y="1676400"/>
            <a:ext cx="1295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4" name="Line 47"/>
          <p:cNvSpPr>
            <a:spLocks noChangeShapeType="1"/>
          </p:cNvSpPr>
          <p:nvPr/>
        </p:nvSpPr>
        <p:spPr bwMode="auto">
          <a:xfrm>
            <a:off x="6248400" y="2514600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5" name="Line 48"/>
          <p:cNvSpPr>
            <a:spLocks noChangeShapeType="1"/>
          </p:cNvSpPr>
          <p:nvPr/>
        </p:nvSpPr>
        <p:spPr bwMode="auto">
          <a:xfrm flipH="1">
            <a:off x="8305800" y="27432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6" name="Line 49"/>
          <p:cNvSpPr>
            <a:spLocks noChangeShapeType="1"/>
          </p:cNvSpPr>
          <p:nvPr/>
        </p:nvSpPr>
        <p:spPr bwMode="auto">
          <a:xfrm>
            <a:off x="7467600" y="26670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7" name="Line 50"/>
          <p:cNvSpPr>
            <a:spLocks noChangeShapeType="1"/>
          </p:cNvSpPr>
          <p:nvPr/>
        </p:nvSpPr>
        <p:spPr bwMode="auto">
          <a:xfrm flipV="1">
            <a:off x="6553200" y="3429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8" name="Oval 51"/>
          <p:cNvSpPr>
            <a:spLocks noChangeArrowheads="1"/>
          </p:cNvSpPr>
          <p:nvPr/>
        </p:nvSpPr>
        <p:spPr bwMode="auto">
          <a:xfrm>
            <a:off x="6858000" y="13716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41999" name="Oval 52"/>
          <p:cNvSpPr>
            <a:spLocks noChangeArrowheads="1"/>
          </p:cNvSpPr>
          <p:nvPr/>
        </p:nvSpPr>
        <p:spPr bwMode="auto">
          <a:xfrm>
            <a:off x="6019800" y="22860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42000" name="Oval 53"/>
          <p:cNvSpPr>
            <a:spLocks noChangeArrowheads="1"/>
          </p:cNvSpPr>
          <p:nvPr/>
        </p:nvSpPr>
        <p:spPr bwMode="auto">
          <a:xfrm>
            <a:off x="7162800" y="2438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42001" name="Oval 54"/>
          <p:cNvSpPr>
            <a:spLocks noChangeArrowheads="1"/>
          </p:cNvSpPr>
          <p:nvPr/>
        </p:nvSpPr>
        <p:spPr bwMode="auto">
          <a:xfrm>
            <a:off x="8229600" y="23622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42002" name="Oval 55"/>
          <p:cNvSpPr>
            <a:spLocks noChangeArrowheads="1"/>
          </p:cNvSpPr>
          <p:nvPr/>
        </p:nvSpPr>
        <p:spPr bwMode="auto">
          <a:xfrm>
            <a:off x="6172200" y="32004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42003" name="Oval 56"/>
          <p:cNvSpPr>
            <a:spLocks noChangeArrowheads="1"/>
          </p:cNvSpPr>
          <p:nvPr/>
        </p:nvSpPr>
        <p:spPr bwMode="auto">
          <a:xfrm>
            <a:off x="8001000" y="3124200"/>
            <a:ext cx="533400" cy="533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FFFF00"/>
                </a:solidFill>
                <a:latin typeface="Times New Roman" pitchFamily="18" charset="0"/>
              </a:rPr>
              <a:t>D</a:t>
            </a:r>
          </a:p>
        </p:txBody>
      </p:sp>
      <p:sp>
        <p:nvSpPr>
          <p:cNvPr id="42004" name="Rectangle 57"/>
          <p:cNvSpPr>
            <a:spLocks noChangeArrowheads="1"/>
          </p:cNvSpPr>
          <p:nvPr/>
        </p:nvSpPr>
        <p:spPr bwMode="auto">
          <a:xfrm>
            <a:off x="8153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42005" name="Rectangle 58"/>
          <p:cNvSpPr>
            <a:spLocks noChangeArrowheads="1"/>
          </p:cNvSpPr>
          <p:nvPr/>
        </p:nvSpPr>
        <p:spPr bwMode="auto">
          <a:xfrm>
            <a:off x="8153400" y="4876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42006" name="Rectangle 59"/>
          <p:cNvSpPr>
            <a:spLocks noChangeArrowheads="1"/>
          </p:cNvSpPr>
          <p:nvPr/>
        </p:nvSpPr>
        <p:spPr bwMode="auto">
          <a:xfrm>
            <a:off x="8153400" y="51816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42007" name="Rectangle 60"/>
          <p:cNvSpPr>
            <a:spLocks noChangeArrowheads="1"/>
          </p:cNvSpPr>
          <p:nvPr/>
        </p:nvSpPr>
        <p:spPr bwMode="auto">
          <a:xfrm>
            <a:off x="8153400" y="4267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2008" name="Rectangle 61"/>
          <p:cNvSpPr>
            <a:spLocks noChangeArrowheads="1"/>
          </p:cNvSpPr>
          <p:nvPr/>
        </p:nvSpPr>
        <p:spPr bwMode="auto">
          <a:xfrm>
            <a:off x="8153400" y="5486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42009" name="Rectangle 62"/>
          <p:cNvSpPr>
            <a:spLocks noChangeArrowheads="1"/>
          </p:cNvSpPr>
          <p:nvPr/>
        </p:nvSpPr>
        <p:spPr bwMode="auto">
          <a:xfrm>
            <a:off x="8153400" y="3962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2010" name="Rectangle 63"/>
          <p:cNvSpPr>
            <a:spLocks noChangeArrowheads="1"/>
          </p:cNvSpPr>
          <p:nvPr/>
        </p:nvSpPr>
        <p:spPr bwMode="auto">
          <a:xfrm>
            <a:off x="7010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2011" name="Rectangle 64"/>
          <p:cNvSpPr>
            <a:spLocks noChangeArrowheads="1"/>
          </p:cNvSpPr>
          <p:nvPr/>
        </p:nvSpPr>
        <p:spPr bwMode="auto">
          <a:xfrm>
            <a:off x="7010400" y="4876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42012" name="Rectangle 65"/>
          <p:cNvSpPr>
            <a:spLocks noChangeArrowheads="1"/>
          </p:cNvSpPr>
          <p:nvPr/>
        </p:nvSpPr>
        <p:spPr bwMode="auto">
          <a:xfrm>
            <a:off x="7010400" y="51816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42013" name="Rectangle 66"/>
          <p:cNvSpPr>
            <a:spLocks noChangeArrowheads="1"/>
          </p:cNvSpPr>
          <p:nvPr/>
        </p:nvSpPr>
        <p:spPr bwMode="auto">
          <a:xfrm>
            <a:off x="7010400" y="4267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2014" name="Rectangle 67"/>
          <p:cNvSpPr>
            <a:spLocks noChangeArrowheads="1"/>
          </p:cNvSpPr>
          <p:nvPr/>
        </p:nvSpPr>
        <p:spPr bwMode="auto">
          <a:xfrm>
            <a:off x="7010400" y="5486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42015" name="Rectangle 68"/>
          <p:cNvSpPr>
            <a:spLocks noChangeArrowheads="1"/>
          </p:cNvSpPr>
          <p:nvPr/>
        </p:nvSpPr>
        <p:spPr bwMode="auto">
          <a:xfrm>
            <a:off x="7010400" y="3962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2016" name="AutoShape 69"/>
          <p:cNvSpPr>
            <a:spLocks noChangeArrowheads="1"/>
          </p:cNvSpPr>
          <p:nvPr/>
        </p:nvSpPr>
        <p:spPr bwMode="auto">
          <a:xfrm>
            <a:off x="7543800" y="5181600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/>
          <a:lstStyle/>
          <a:p>
            <a:r>
              <a:rPr lang="en-US" dirty="0" smtClean="0"/>
              <a:t>Traversal - </a:t>
            </a:r>
            <a:r>
              <a:rPr lang="en-US" b="1" dirty="0" smtClean="0">
                <a:solidFill>
                  <a:srgbClr val="006600"/>
                </a:solidFill>
              </a:rPr>
              <a:t>DFS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45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447800" y="3886200"/>
            <a:ext cx="5410200" cy="2286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Pick a vertex from stack, it is D, mark it as visited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Find D’s first unvisited neighbor, push it in stack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Visited Vertices  { A, B, C, D</a:t>
            </a:r>
            <a:r>
              <a:rPr lang="en-US" sz="2000" dirty="0" smtClean="0">
                <a:solidFill>
                  <a:srgbClr val="FF3300"/>
                </a:solidFill>
              </a:rPr>
              <a:t> </a:t>
            </a:r>
            <a:r>
              <a:rPr lang="en-US" sz="2000" dirty="0" smtClean="0"/>
              <a:t>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Probing Vertices { </a:t>
            </a:r>
            <a:r>
              <a:rPr lang="en-US" sz="2000" dirty="0" smtClean="0">
                <a:solidFill>
                  <a:srgbClr val="FF3300"/>
                </a:solidFill>
              </a:rPr>
              <a:t>A, B, C, D, E</a:t>
            </a:r>
            <a:r>
              <a:rPr lang="en-US" sz="2000" dirty="0" smtClean="0"/>
              <a:t> }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Unvisited Vertices { E, F }</a:t>
            </a:r>
          </a:p>
        </p:txBody>
      </p:sp>
      <p:sp>
        <p:nvSpPr>
          <p:cNvPr id="43013" name="Text Box 57"/>
          <p:cNvSpPr txBox="1">
            <a:spLocks noChangeArrowheads="1"/>
          </p:cNvSpPr>
          <p:nvPr/>
        </p:nvSpPr>
        <p:spPr bwMode="auto">
          <a:xfrm>
            <a:off x="7391400" y="57912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66FF"/>
                </a:solidFill>
                <a:latin typeface="Times New Roman" pitchFamily="18" charset="0"/>
              </a:rPr>
              <a:t>stack</a:t>
            </a:r>
          </a:p>
        </p:txBody>
      </p:sp>
      <p:sp>
        <p:nvSpPr>
          <p:cNvPr id="43014" name="Line 58"/>
          <p:cNvSpPr>
            <a:spLocks noChangeShapeType="1"/>
          </p:cNvSpPr>
          <p:nvPr/>
        </p:nvSpPr>
        <p:spPr bwMode="auto">
          <a:xfrm>
            <a:off x="6400800" y="25908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5" name="Line 59"/>
          <p:cNvSpPr>
            <a:spLocks noChangeShapeType="1"/>
          </p:cNvSpPr>
          <p:nvPr/>
        </p:nvSpPr>
        <p:spPr bwMode="auto">
          <a:xfrm flipH="1">
            <a:off x="6477000" y="18288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6" name="Line 60"/>
          <p:cNvSpPr>
            <a:spLocks noChangeShapeType="1"/>
          </p:cNvSpPr>
          <p:nvPr/>
        </p:nvSpPr>
        <p:spPr bwMode="auto">
          <a:xfrm>
            <a:off x="7086600" y="1524000"/>
            <a:ext cx="304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7" name="Line 61"/>
          <p:cNvSpPr>
            <a:spLocks noChangeShapeType="1"/>
          </p:cNvSpPr>
          <p:nvPr/>
        </p:nvSpPr>
        <p:spPr bwMode="auto">
          <a:xfrm>
            <a:off x="7239000" y="1676400"/>
            <a:ext cx="1295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8" name="Line 62"/>
          <p:cNvSpPr>
            <a:spLocks noChangeShapeType="1"/>
          </p:cNvSpPr>
          <p:nvPr/>
        </p:nvSpPr>
        <p:spPr bwMode="auto">
          <a:xfrm>
            <a:off x="6248400" y="2514600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9" name="Line 63"/>
          <p:cNvSpPr>
            <a:spLocks noChangeShapeType="1"/>
          </p:cNvSpPr>
          <p:nvPr/>
        </p:nvSpPr>
        <p:spPr bwMode="auto">
          <a:xfrm flipH="1">
            <a:off x="8305800" y="27432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20" name="Line 64"/>
          <p:cNvSpPr>
            <a:spLocks noChangeShapeType="1"/>
          </p:cNvSpPr>
          <p:nvPr/>
        </p:nvSpPr>
        <p:spPr bwMode="auto">
          <a:xfrm>
            <a:off x="7467600" y="26670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21" name="Line 65"/>
          <p:cNvSpPr>
            <a:spLocks noChangeShapeType="1"/>
          </p:cNvSpPr>
          <p:nvPr/>
        </p:nvSpPr>
        <p:spPr bwMode="auto">
          <a:xfrm flipV="1">
            <a:off x="6553200" y="3429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22" name="Oval 66"/>
          <p:cNvSpPr>
            <a:spLocks noChangeArrowheads="1"/>
          </p:cNvSpPr>
          <p:nvPr/>
        </p:nvSpPr>
        <p:spPr bwMode="auto">
          <a:xfrm>
            <a:off x="6858000" y="13716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43023" name="Oval 67"/>
          <p:cNvSpPr>
            <a:spLocks noChangeArrowheads="1"/>
          </p:cNvSpPr>
          <p:nvPr/>
        </p:nvSpPr>
        <p:spPr bwMode="auto">
          <a:xfrm>
            <a:off x="6019800" y="22860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43024" name="Oval 68"/>
          <p:cNvSpPr>
            <a:spLocks noChangeArrowheads="1"/>
          </p:cNvSpPr>
          <p:nvPr/>
        </p:nvSpPr>
        <p:spPr bwMode="auto">
          <a:xfrm>
            <a:off x="7162800" y="2438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43025" name="Oval 69"/>
          <p:cNvSpPr>
            <a:spLocks noChangeArrowheads="1"/>
          </p:cNvSpPr>
          <p:nvPr/>
        </p:nvSpPr>
        <p:spPr bwMode="auto">
          <a:xfrm>
            <a:off x="8229600" y="2362200"/>
            <a:ext cx="533400" cy="533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FFFF00"/>
                </a:solidFill>
                <a:latin typeface="Times New Roman" pitchFamily="18" charset="0"/>
              </a:rPr>
              <a:t>E</a:t>
            </a:r>
          </a:p>
        </p:txBody>
      </p:sp>
      <p:sp>
        <p:nvSpPr>
          <p:cNvPr id="43026" name="Oval 70"/>
          <p:cNvSpPr>
            <a:spLocks noChangeArrowheads="1"/>
          </p:cNvSpPr>
          <p:nvPr/>
        </p:nvSpPr>
        <p:spPr bwMode="auto">
          <a:xfrm>
            <a:off x="6172200" y="32004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F</a:t>
            </a:r>
          </a:p>
        </p:txBody>
      </p:sp>
      <p:sp>
        <p:nvSpPr>
          <p:cNvPr id="43027" name="Oval 71"/>
          <p:cNvSpPr>
            <a:spLocks noChangeArrowheads="1"/>
          </p:cNvSpPr>
          <p:nvPr/>
        </p:nvSpPr>
        <p:spPr bwMode="auto">
          <a:xfrm>
            <a:off x="8001000" y="31242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43028" name="Rectangle 72"/>
          <p:cNvSpPr>
            <a:spLocks noChangeArrowheads="1"/>
          </p:cNvSpPr>
          <p:nvPr/>
        </p:nvSpPr>
        <p:spPr bwMode="auto">
          <a:xfrm>
            <a:off x="8153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43029" name="Rectangle 73"/>
          <p:cNvSpPr>
            <a:spLocks noChangeArrowheads="1"/>
          </p:cNvSpPr>
          <p:nvPr/>
        </p:nvSpPr>
        <p:spPr bwMode="auto">
          <a:xfrm>
            <a:off x="8153400" y="4876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43030" name="Rectangle 74"/>
          <p:cNvSpPr>
            <a:spLocks noChangeArrowheads="1"/>
          </p:cNvSpPr>
          <p:nvPr/>
        </p:nvSpPr>
        <p:spPr bwMode="auto">
          <a:xfrm>
            <a:off x="8153400" y="51816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43031" name="Rectangle 75"/>
          <p:cNvSpPr>
            <a:spLocks noChangeArrowheads="1"/>
          </p:cNvSpPr>
          <p:nvPr/>
        </p:nvSpPr>
        <p:spPr bwMode="auto">
          <a:xfrm>
            <a:off x="8153400" y="4267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E</a:t>
            </a:r>
          </a:p>
        </p:txBody>
      </p:sp>
      <p:sp>
        <p:nvSpPr>
          <p:cNvPr id="43032" name="Rectangle 76"/>
          <p:cNvSpPr>
            <a:spLocks noChangeArrowheads="1"/>
          </p:cNvSpPr>
          <p:nvPr/>
        </p:nvSpPr>
        <p:spPr bwMode="auto">
          <a:xfrm>
            <a:off x="8153400" y="5486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43033" name="Rectangle 77"/>
          <p:cNvSpPr>
            <a:spLocks noChangeArrowheads="1"/>
          </p:cNvSpPr>
          <p:nvPr/>
        </p:nvSpPr>
        <p:spPr bwMode="auto">
          <a:xfrm>
            <a:off x="8153400" y="3962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3034" name="Rectangle 78"/>
          <p:cNvSpPr>
            <a:spLocks noChangeArrowheads="1"/>
          </p:cNvSpPr>
          <p:nvPr/>
        </p:nvSpPr>
        <p:spPr bwMode="auto">
          <a:xfrm>
            <a:off x="7010400" y="4572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43035" name="Rectangle 79"/>
          <p:cNvSpPr>
            <a:spLocks noChangeArrowheads="1"/>
          </p:cNvSpPr>
          <p:nvPr/>
        </p:nvSpPr>
        <p:spPr bwMode="auto">
          <a:xfrm>
            <a:off x="7010400" y="4876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43036" name="Rectangle 80"/>
          <p:cNvSpPr>
            <a:spLocks noChangeArrowheads="1"/>
          </p:cNvSpPr>
          <p:nvPr/>
        </p:nvSpPr>
        <p:spPr bwMode="auto">
          <a:xfrm>
            <a:off x="7010400" y="51816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43037" name="Rectangle 81"/>
          <p:cNvSpPr>
            <a:spLocks noChangeArrowheads="1"/>
          </p:cNvSpPr>
          <p:nvPr/>
        </p:nvSpPr>
        <p:spPr bwMode="auto">
          <a:xfrm>
            <a:off x="7010400" y="4267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3038" name="Rectangle 82"/>
          <p:cNvSpPr>
            <a:spLocks noChangeArrowheads="1"/>
          </p:cNvSpPr>
          <p:nvPr/>
        </p:nvSpPr>
        <p:spPr bwMode="auto">
          <a:xfrm>
            <a:off x="7010400" y="5486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43039" name="Rectangle 83"/>
          <p:cNvSpPr>
            <a:spLocks noChangeArrowheads="1"/>
          </p:cNvSpPr>
          <p:nvPr/>
        </p:nvSpPr>
        <p:spPr bwMode="auto">
          <a:xfrm>
            <a:off x="7010400" y="3962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43040" name="AutoShape 84"/>
          <p:cNvSpPr>
            <a:spLocks noChangeArrowheads="1"/>
          </p:cNvSpPr>
          <p:nvPr/>
        </p:nvSpPr>
        <p:spPr bwMode="auto">
          <a:xfrm>
            <a:off x="7543800" y="5181600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/>
          <a:lstStyle/>
          <a:p>
            <a:r>
              <a:rPr lang="en-US" dirty="0" smtClean="0"/>
              <a:t>Traversal - </a:t>
            </a:r>
            <a:r>
              <a:rPr lang="en-US" b="1" dirty="0" smtClean="0">
                <a:solidFill>
                  <a:srgbClr val="006600"/>
                </a:solidFill>
              </a:rPr>
              <a:t>DFS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7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4855</TotalTime>
  <Words>1627</Words>
  <Application>Microsoft Office PowerPoint</Application>
  <PresentationFormat>On-screen Show (4:3)</PresentationFormat>
  <Paragraphs>446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PowerPoint Presentation</vt:lpstr>
      <vt:lpstr>Graph</vt:lpstr>
      <vt:lpstr>Graph - Traversal</vt:lpstr>
      <vt:lpstr>Traversal - DFS</vt:lpstr>
      <vt:lpstr>Traversal - DFS</vt:lpstr>
      <vt:lpstr>Traversal - DFS</vt:lpstr>
      <vt:lpstr>Traversal - DFS</vt:lpstr>
      <vt:lpstr>Traversal - DFS</vt:lpstr>
      <vt:lpstr>Traversal - DFS</vt:lpstr>
      <vt:lpstr>Traversal - DFS</vt:lpstr>
      <vt:lpstr>Traversal - DFS</vt:lpstr>
      <vt:lpstr>Traversal - DFS</vt:lpstr>
      <vt:lpstr>Traversal - DFS</vt:lpstr>
      <vt:lpstr>Traversal - DFS</vt:lpstr>
      <vt:lpstr>Traversal - DFS</vt:lpstr>
      <vt:lpstr>Traversal - DFS</vt:lpstr>
      <vt:lpstr>Traversal - DFS</vt:lpstr>
      <vt:lpstr>Traversal – Breadth First Search</vt:lpstr>
      <vt:lpstr>Traversal – BFS</vt:lpstr>
      <vt:lpstr>Traversal – BFS</vt:lpstr>
      <vt:lpstr>Traversal – BFS</vt:lpstr>
      <vt:lpstr>Traversal – BFS</vt:lpstr>
      <vt:lpstr>Traversal – BFS</vt:lpstr>
      <vt:lpstr>Traversal – BFS</vt:lpstr>
      <vt:lpstr>Traversal – BFS</vt:lpstr>
      <vt:lpstr>Traversal – BFS</vt:lpstr>
      <vt:lpstr>Difference – DFS &amp; BFS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858</cp:revision>
  <dcterms:created xsi:type="dcterms:W3CDTF">2019-05-22T20:50:59Z</dcterms:created>
  <dcterms:modified xsi:type="dcterms:W3CDTF">2019-11-30T23:18:14Z</dcterms:modified>
</cp:coreProperties>
</file>