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505" r:id="rId2"/>
    <p:sldId id="508" r:id="rId3"/>
    <p:sldId id="507" r:id="rId4"/>
    <p:sldId id="509" r:id="rId5"/>
    <p:sldId id="527" r:id="rId6"/>
    <p:sldId id="528" r:id="rId7"/>
    <p:sldId id="529" r:id="rId8"/>
    <p:sldId id="530" r:id="rId9"/>
    <p:sldId id="531" r:id="rId10"/>
    <p:sldId id="532" r:id="rId11"/>
    <p:sldId id="533" r:id="rId12"/>
    <p:sldId id="534" r:id="rId13"/>
    <p:sldId id="535" r:id="rId14"/>
    <p:sldId id="536" r:id="rId15"/>
    <p:sldId id="537" r:id="rId16"/>
    <p:sldId id="538" r:id="rId17"/>
    <p:sldId id="539" r:id="rId18"/>
    <p:sldId id="540" r:id="rId19"/>
    <p:sldId id="541" r:id="rId20"/>
    <p:sldId id="50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000" b="1" i="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dirty="0" smtClean="0">
              <a:solidFill>
                <a:srgbClr val="FFFF00"/>
              </a:solidFill>
            </a:rPr>
            <a:t>(Quran 20 : 25-28)</a:t>
          </a:r>
          <a:endParaRPr lang="en-US" sz="2000" b="1" dirty="0">
            <a:solidFill>
              <a:srgbClr val="FFFF00"/>
            </a:solidFill>
            <a:latin typeface="+mj-lt"/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 custLinFactNeighborX="-252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D2C15A2E-F265-4E83-96D0-995A90E88EBF}" type="pres">
      <dgm:prSet presAssocID="{160298CF-D651-4443-B55A-DF5768370C12}" presName="txShp" presStyleLbl="node1" presStyleIdx="0" presStyleCnt="1" custScaleX="129448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A7FA9557-86F3-4D6C-8926-9E21206F3345}" type="presOf" srcId="{160298CF-D651-4443-B55A-DF5768370C12}" destId="{D2C15A2E-F265-4E83-96D0-995A90E88EBF}" srcOrd="0" destOrd="0" presId="urn:microsoft.com/office/officeart/2005/8/layout/vList3"/>
    <dgm:cxn modelId="{058BDB4F-FA6B-4686-A4DF-0DE2C4EBB019}" type="presOf" srcId="{816C78C8-E966-4B7E-8D03-C3617DCE2AE7}" destId="{E8A93B39-86E4-4E2D-ADB5-63BB251ED922}" srcOrd="0" destOrd="0" presId="urn:microsoft.com/office/officeart/2005/8/layout/vList3"/>
    <dgm:cxn modelId="{6F4FF8CA-D1DA-4F77-95EC-1F56E919DB6B}" type="presParOf" srcId="{E8A93B39-86E4-4E2D-ADB5-63BB251ED922}" destId="{BD7346C7-6971-492F-9741-DB24D68F8AC9}" srcOrd="0" destOrd="0" presId="urn:microsoft.com/office/officeart/2005/8/layout/vList3"/>
    <dgm:cxn modelId="{F8A3E962-A0CC-4123-BB6A-F56CD71F4FF7}" type="presParOf" srcId="{BD7346C7-6971-492F-9741-DB24D68F8AC9}" destId="{CDEFADC2-8A87-4F86-99C7-5152EDF32688}" srcOrd="0" destOrd="0" presId="urn:microsoft.com/office/officeart/2005/8/layout/vList3"/>
    <dgm:cxn modelId="{3C23B0F5-3822-4775-836D-A4482142C670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C78C8-E966-4B7E-8D03-C3617DCE2AE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0298CF-D651-4443-B55A-DF5768370C12}">
      <dgm:prSet custT="1"/>
      <dgm:spPr/>
      <dgm:t>
        <a:bodyPr/>
        <a:lstStyle/>
        <a:p>
          <a:pPr rtl="0"/>
          <a:r>
            <a:rPr lang="en-US" sz="2800" b="0" i="0" dirty="0" smtClean="0"/>
            <a:t>Allah (Alone) is Sufficient for us, and He is the Best Disposer of affairs (for us).</a:t>
          </a:r>
          <a:r>
            <a:rPr lang="en-US" sz="1800" b="1" i="0" dirty="0" smtClean="0">
              <a:solidFill>
                <a:srgbClr val="FFFF00"/>
              </a:solidFill>
            </a:rPr>
            <a:t>(Quran 3 : 173)</a:t>
          </a:r>
          <a:endParaRPr lang="en-US" sz="2800" b="1" dirty="0">
            <a:solidFill>
              <a:srgbClr val="FFFF00"/>
            </a:solidFill>
          </a:endParaRPr>
        </a:p>
      </dgm:t>
    </dgm:pt>
    <dgm:pt modelId="{94D4A7AF-7DD5-4972-8AFE-63E5241EBC78}" type="parTrans" cxnId="{035C481D-78C9-4B0B-AFBB-5159B2FBB74E}">
      <dgm:prSet/>
      <dgm:spPr/>
      <dgm:t>
        <a:bodyPr/>
        <a:lstStyle/>
        <a:p>
          <a:endParaRPr lang="en-US"/>
        </a:p>
      </dgm:t>
    </dgm:pt>
    <dgm:pt modelId="{49F4A85F-A4DA-4A47-A43A-2382483BB2DD}" type="sibTrans" cxnId="{035C481D-78C9-4B0B-AFBB-5159B2FBB74E}">
      <dgm:prSet/>
      <dgm:spPr/>
      <dgm:t>
        <a:bodyPr/>
        <a:lstStyle/>
        <a:p>
          <a:endParaRPr lang="en-US"/>
        </a:p>
      </dgm:t>
    </dgm:pt>
    <dgm:pt modelId="{E8A93B39-86E4-4E2D-ADB5-63BB251ED922}" type="pres">
      <dgm:prSet presAssocID="{816C78C8-E966-4B7E-8D03-C3617DCE2A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7346C7-6971-492F-9741-DB24D68F8AC9}" type="pres">
      <dgm:prSet presAssocID="{160298CF-D651-4443-B55A-DF5768370C12}" presName="composite" presStyleCnt="0"/>
      <dgm:spPr/>
    </dgm:pt>
    <dgm:pt modelId="{CDEFADC2-8A87-4F86-99C7-5152EDF32688}" type="pres">
      <dgm:prSet presAssocID="{160298CF-D651-4443-B55A-DF5768370C12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2C15A2E-F265-4E83-96D0-995A90E88EBF}" type="pres">
      <dgm:prSet presAssocID="{160298CF-D651-4443-B55A-DF5768370C12}" presName="txShp" presStyleLbl="node1" presStyleIdx="0" presStyleCnt="1" custLinFactNeighborX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C481D-78C9-4B0B-AFBB-5159B2FBB74E}" srcId="{816C78C8-E966-4B7E-8D03-C3617DCE2AE7}" destId="{160298CF-D651-4443-B55A-DF5768370C12}" srcOrd="0" destOrd="0" parTransId="{94D4A7AF-7DD5-4972-8AFE-63E5241EBC78}" sibTransId="{49F4A85F-A4DA-4A47-A43A-2382483BB2DD}"/>
    <dgm:cxn modelId="{117F1E3B-BE58-4BB3-9D6D-A081111744C8}" type="presOf" srcId="{160298CF-D651-4443-B55A-DF5768370C12}" destId="{D2C15A2E-F265-4E83-96D0-995A90E88EBF}" srcOrd="0" destOrd="0" presId="urn:microsoft.com/office/officeart/2005/8/layout/vList3"/>
    <dgm:cxn modelId="{D5A5DC0B-DE72-494B-98C1-9C491B8A06D1}" type="presOf" srcId="{816C78C8-E966-4B7E-8D03-C3617DCE2AE7}" destId="{E8A93B39-86E4-4E2D-ADB5-63BB251ED922}" srcOrd="0" destOrd="0" presId="urn:microsoft.com/office/officeart/2005/8/layout/vList3"/>
    <dgm:cxn modelId="{66B2A65E-F824-49F2-BC3B-D7D03AACE765}" type="presParOf" srcId="{E8A93B39-86E4-4E2D-ADB5-63BB251ED922}" destId="{BD7346C7-6971-492F-9741-DB24D68F8AC9}" srcOrd="0" destOrd="0" presId="urn:microsoft.com/office/officeart/2005/8/layout/vList3"/>
    <dgm:cxn modelId="{6CB1909F-B00D-44D2-BDFB-9673E8792B00}" type="presParOf" srcId="{BD7346C7-6971-492F-9741-DB24D68F8AC9}" destId="{CDEFADC2-8A87-4F86-99C7-5152EDF32688}" srcOrd="0" destOrd="0" presId="urn:microsoft.com/office/officeart/2005/8/layout/vList3"/>
    <dgm:cxn modelId="{8A402C9D-48EB-4398-BDD4-B8E0AD4FA998}" type="presParOf" srcId="{BD7346C7-6971-492F-9741-DB24D68F8AC9}" destId="{D2C15A2E-F265-4E83-96D0-995A90E88E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613275" y="0"/>
          <a:ext cx="6420832" cy="17854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43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kern="1200" dirty="0" smtClean="0">
              <a:latin typeface="+mj-lt"/>
            </a:rPr>
            <a:t>O my Lord! Expand for me my chest [with assurance] and ease for me my task and untie the knot from my tongue that they may understand my speech. </a:t>
          </a:r>
          <a:r>
            <a:rPr lang="en-US" sz="2000" b="1" i="0" kern="1200" dirty="0" smtClean="0">
              <a:solidFill>
                <a:srgbClr val="FFFF00"/>
              </a:solidFill>
            </a:rPr>
            <a:t>(Quran 20 : 25-28)</a:t>
          </a:r>
          <a:endParaRPr lang="en-US" sz="2000" b="1" kern="1200" dirty="0">
            <a:solidFill>
              <a:srgbClr val="FFFF00"/>
            </a:solidFill>
            <a:latin typeface="+mj-lt"/>
          </a:endParaRPr>
        </a:p>
      </dsp:txBody>
      <dsp:txXfrm rot="10800000">
        <a:off x="1059643" y="0"/>
        <a:ext cx="5974464" cy="1785471"/>
      </dsp:txXfrm>
    </dsp:sp>
    <dsp:sp modelId="{CDEFADC2-8A87-4F86-99C7-5152EDF32688}">
      <dsp:nvSpPr>
        <dsp:cNvPr id="0" name=""/>
        <dsp:cNvSpPr/>
      </dsp:nvSpPr>
      <dsp:spPr>
        <a:xfrm>
          <a:off x="0" y="0"/>
          <a:ext cx="1785471" cy="178547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15A2E-F265-4E83-96D0-995A90E88EBF}">
      <dsp:nvSpPr>
        <dsp:cNvPr id="0" name=""/>
        <dsp:cNvSpPr/>
      </dsp:nvSpPr>
      <dsp:spPr>
        <a:xfrm rot="10800000">
          <a:off x="2179960" y="0"/>
          <a:ext cx="6698546" cy="19004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0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/>
            <a:t>Allah (Alone) is Sufficient for us, and He is the Best Disposer of affairs (for us).</a:t>
          </a:r>
          <a:r>
            <a:rPr lang="en-US" sz="1800" b="1" i="0" kern="1200" dirty="0" smtClean="0">
              <a:solidFill>
                <a:srgbClr val="FFFF00"/>
              </a:solidFill>
            </a:rPr>
            <a:t>(Quran 3 : 173)</a:t>
          </a:r>
          <a:endParaRPr lang="en-US" sz="2800" b="1" kern="1200" dirty="0">
            <a:solidFill>
              <a:srgbClr val="FFFF00"/>
            </a:solidFill>
          </a:endParaRPr>
        </a:p>
      </dsp:txBody>
      <dsp:txXfrm rot="10800000">
        <a:off x="2655075" y="0"/>
        <a:ext cx="6223431" cy="1900462"/>
      </dsp:txXfrm>
    </dsp:sp>
    <dsp:sp modelId="{CDEFADC2-8A87-4F86-99C7-5152EDF32688}">
      <dsp:nvSpPr>
        <dsp:cNvPr id="0" name=""/>
        <dsp:cNvSpPr/>
      </dsp:nvSpPr>
      <dsp:spPr>
        <a:xfrm>
          <a:off x="1212112" y="0"/>
          <a:ext cx="1900462" cy="19004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F355-61BA-4311-8A59-24A886FCB911}" type="datetimeFigureOut">
              <a:rPr lang="en-US" smtClean="0"/>
              <a:t>11/30/2019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894F-0A84-4B40-9A74-1D544CC8A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9743" y="123827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6943" y="4073179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4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DC76627-6CEE-4E3A-AF80-81DF9B174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8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2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8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162" y="1244821"/>
            <a:ext cx="7675809" cy="8094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62" y="2156535"/>
            <a:ext cx="7675809" cy="4020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218" y="6292157"/>
            <a:ext cx="954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06600"/>
                </a:solidFill>
              </a:defRPr>
            </a:lvl1pPr>
          </a:lstStyle>
          <a:p>
            <a:pPr algn="ctr"/>
            <a:fld id="{DDC76627-6CEE-4E3A-AF80-81DF9B174472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36374" y="995"/>
            <a:ext cx="739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28150" y="-3473251"/>
            <a:ext cx="87491" cy="91442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6" y="41735"/>
            <a:ext cx="972911" cy="972911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14" y="73066"/>
            <a:ext cx="762000" cy="91024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81200" y="1861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/>
                </a:solidFill>
              </a:rPr>
              <a:t>Data Structures</a:t>
            </a:r>
            <a:r>
              <a:rPr lang="en-US" sz="3200" b="1" i="1" baseline="0" dirty="0" smtClean="0">
                <a:solidFill>
                  <a:schemeClr val="tx2"/>
                </a:solidFill>
              </a:rPr>
              <a:t> - I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656428" y="613983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“No</a:t>
            </a:r>
            <a:r>
              <a:rPr lang="en-US" b="1" baseline="0" dirty="0" smtClean="0">
                <a:solidFill>
                  <a:srgbClr val="FF0000"/>
                </a:solidFill>
              </a:rPr>
              <a:t> Bonus” marks for this course anymore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0495" y="1333710"/>
            <a:ext cx="769121" cy="4914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en-US" sz="3200" b="1" dirty="0" smtClean="0"/>
              <a:t>CPCS 204</a:t>
            </a:r>
            <a:endParaRPr lang="en-US" sz="32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60211" y="6324889"/>
            <a:ext cx="368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Jonathan (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Yahya</a:t>
            </a:r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1400" b="1" kern="120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Cazalas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220494" y="6349505"/>
            <a:ext cx="265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kern="120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Dr. Muhammad</a:t>
            </a:r>
            <a:r>
              <a:rPr lang="en-US" sz="1400" b="1" kern="1200" baseline="0" dirty="0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 Umair </a:t>
            </a:r>
            <a:r>
              <a:rPr lang="en-US" sz="1400" b="1" kern="1200" baseline="0" dirty="0" err="1" smtClean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Ramzan</a:t>
            </a:r>
            <a:endParaRPr lang="en-US" sz="1400" b="1" kern="1200" dirty="0">
              <a:solidFill>
                <a:srgbClr val="006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00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00"/>
        </a:buClr>
        <a:buFont typeface="Calibri" panose="020F050202020403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45476" y="4506686"/>
          <a:ext cx="7458892" cy="1785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859110" y="669701"/>
            <a:ext cx="4056845" cy="270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2" y="1578643"/>
            <a:ext cx="7675563" cy="2367907"/>
          </a:xfrm>
        </p:spPr>
      </p:pic>
    </p:spTree>
    <p:extLst>
      <p:ext uri="{BB962C8B-B14F-4D97-AF65-F5344CB8AC3E}">
        <p14:creationId xmlns:p14="http://schemas.microsoft.com/office/powerpoint/2010/main" val="23856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(first node)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Value = 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42674" y="2156535"/>
            <a:ext cx="7698297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value)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head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24894" y="4911237"/>
            <a:ext cx="5407737" cy="562281"/>
            <a:chOff x="3439242" y="3753981"/>
            <a:chExt cx="5172368" cy="1042198"/>
          </a:xfrm>
        </p:grpSpPr>
        <p:sp>
          <p:nvSpPr>
            <p:cNvPr id="23" name="Rectangle 22"/>
            <p:cNvSpPr/>
            <p:nvPr/>
          </p:nvSpPr>
          <p:spPr bwMode="auto">
            <a:xfrm>
              <a:off x="3439242" y="3881777"/>
              <a:ext cx="868272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307516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55208" y="4000222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137669" y="3881777"/>
              <a:ext cx="868272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6005944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02510" y="3992111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6857999" y="3881778"/>
              <a:ext cx="868272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726275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85457" y="4000221"/>
              <a:ext cx="441145" cy="369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32" name="Curved Connector 31"/>
            <p:cNvCxnSpPr>
              <a:endCxn id="26" idx="1"/>
            </p:cNvCxnSpPr>
            <p:nvPr/>
          </p:nvCxnSpPr>
          <p:spPr bwMode="auto">
            <a:xfrm>
              <a:off x="4490877" y="4338440"/>
              <a:ext cx="646791" cy="53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33" name="Curved Connector 32"/>
            <p:cNvCxnSpPr/>
            <p:nvPr/>
          </p:nvCxnSpPr>
          <p:spPr bwMode="auto">
            <a:xfrm flipV="1">
              <a:off x="6210475" y="4338443"/>
              <a:ext cx="647819" cy="2246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34" name="Curved Connector 33"/>
            <p:cNvCxnSpPr/>
            <p:nvPr/>
          </p:nvCxnSpPr>
          <p:spPr bwMode="auto">
            <a:xfrm rot="5400000" flipH="1" flipV="1">
              <a:off x="7836027" y="3834728"/>
              <a:ext cx="584460" cy="422966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8067871" y="398637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sp>
        <p:nvSpPr>
          <p:cNvPr id="20" name="Rectangle 19"/>
          <p:cNvSpPr/>
          <p:nvPr/>
        </p:nvSpPr>
        <p:spPr bwMode="auto">
          <a:xfrm>
            <a:off x="3175646" y="4404506"/>
            <a:ext cx="398336" cy="19926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4894" y="4023410"/>
            <a:ext cx="705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head</a:t>
            </a:r>
            <a:endParaRPr lang="en-US" sz="2000" dirty="0"/>
          </a:p>
        </p:txBody>
      </p:sp>
      <p:cxnSp>
        <p:nvCxnSpPr>
          <p:cNvPr id="22" name="Curved Connector 21"/>
          <p:cNvCxnSpPr/>
          <p:nvPr/>
        </p:nvCxnSpPr>
        <p:spPr bwMode="auto">
          <a:xfrm rot="5400000">
            <a:off x="3134368" y="4778968"/>
            <a:ext cx="492763" cy="29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36" name="Curved Connector 35"/>
          <p:cNvCxnSpPr/>
          <p:nvPr/>
        </p:nvCxnSpPr>
        <p:spPr bwMode="auto">
          <a:xfrm>
            <a:off x="3403679" y="4529935"/>
            <a:ext cx="1975006" cy="45025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7565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(Only node or first node)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Value = 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42674" y="2156535"/>
            <a:ext cx="7698297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value)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head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24894" y="4911237"/>
            <a:ext cx="5407737" cy="562281"/>
            <a:chOff x="3439242" y="3753981"/>
            <a:chExt cx="5172368" cy="1042198"/>
          </a:xfrm>
        </p:grpSpPr>
        <p:sp>
          <p:nvSpPr>
            <p:cNvPr id="23" name="Rectangle 22"/>
            <p:cNvSpPr/>
            <p:nvPr/>
          </p:nvSpPr>
          <p:spPr bwMode="auto">
            <a:xfrm>
              <a:off x="3439242" y="3881777"/>
              <a:ext cx="868272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307516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55208" y="4000222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137669" y="3881777"/>
              <a:ext cx="868272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6005944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02510" y="3992111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6857999" y="3881778"/>
              <a:ext cx="868272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726275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85457" y="4000221"/>
              <a:ext cx="441145" cy="369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32" name="Curved Connector 31"/>
            <p:cNvCxnSpPr>
              <a:endCxn id="26" idx="1"/>
            </p:cNvCxnSpPr>
            <p:nvPr/>
          </p:nvCxnSpPr>
          <p:spPr bwMode="auto">
            <a:xfrm>
              <a:off x="4490877" y="4338440"/>
              <a:ext cx="646791" cy="53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33" name="Curved Connector 32"/>
            <p:cNvCxnSpPr/>
            <p:nvPr/>
          </p:nvCxnSpPr>
          <p:spPr bwMode="auto">
            <a:xfrm flipV="1">
              <a:off x="6210475" y="4338443"/>
              <a:ext cx="647819" cy="2246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34" name="Curved Connector 33"/>
            <p:cNvCxnSpPr/>
            <p:nvPr/>
          </p:nvCxnSpPr>
          <p:spPr bwMode="auto">
            <a:xfrm rot="5400000" flipH="1" flipV="1">
              <a:off x="7836027" y="3834728"/>
              <a:ext cx="584460" cy="422966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8067871" y="398637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sp>
        <p:nvSpPr>
          <p:cNvPr id="20" name="Rectangle 19"/>
          <p:cNvSpPr/>
          <p:nvPr/>
        </p:nvSpPr>
        <p:spPr bwMode="auto">
          <a:xfrm>
            <a:off x="3175646" y="4404506"/>
            <a:ext cx="398336" cy="19926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4894" y="4023410"/>
            <a:ext cx="705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head</a:t>
            </a:r>
            <a:endParaRPr lang="en-US" sz="2000" dirty="0"/>
          </a:p>
        </p:txBody>
      </p:sp>
      <p:cxnSp>
        <p:nvCxnSpPr>
          <p:cNvPr id="22" name="Curved Connector 21"/>
          <p:cNvCxnSpPr/>
          <p:nvPr/>
        </p:nvCxnSpPr>
        <p:spPr bwMode="auto">
          <a:xfrm rot="5400000">
            <a:off x="3134368" y="4778968"/>
            <a:ext cx="492763" cy="29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36" name="Curved Connector 35"/>
          <p:cNvCxnSpPr/>
          <p:nvPr/>
        </p:nvCxnSpPr>
        <p:spPr bwMode="auto">
          <a:xfrm>
            <a:off x="3403679" y="4529935"/>
            <a:ext cx="1975006" cy="45025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969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3" y="5385965"/>
            <a:ext cx="7675809" cy="809491"/>
          </a:xfrm>
        </p:spPr>
        <p:txBody>
          <a:bodyPr/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(last node)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5125790" cy="31624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Traverse till 2</a:t>
            </a:r>
            <a:r>
              <a:rPr lang="en-US" baseline="30000" dirty="0" smtClean="0"/>
              <a:t>nd</a:t>
            </a:r>
            <a:r>
              <a:rPr lang="en-US" dirty="0" smtClean="0"/>
              <a:t> last node</a:t>
            </a:r>
          </a:p>
          <a:p>
            <a:pPr lvl="1"/>
            <a:r>
              <a:rPr lang="en-US" dirty="0" err="1" smtClean="0"/>
              <a:t>helpPtr</a:t>
            </a:r>
            <a:r>
              <a:rPr lang="en-US" dirty="0" smtClean="0"/>
              <a:t>=head</a:t>
            </a:r>
          </a:p>
          <a:p>
            <a:pPr lvl="1"/>
            <a:r>
              <a:rPr lang="en-US" dirty="0" err="1" smtClean="0"/>
              <a:t>helpPtr.next.next</a:t>
            </a:r>
            <a:r>
              <a:rPr lang="en-US" dirty="0" smtClean="0"/>
              <a:t> != null</a:t>
            </a:r>
          </a:p>
          <a:p>
            <a:r>
              <a:rPr lang="en-US" dirty="0" smtClean="0"/>
              <a:t>Make </a:t>
            </a:r>
            <a:r>
              <a:rPr lang="en-US" dirty="0" err="1" smtClean="0"/>
              <a:t>helpPtr’s</a:t>
            </a:r>
            <a:r>
              <a:rPr lang="en-US" dirty="0" smtClean="0"/>
              <a:t> next point to null</a:t>
            </a:r>
          </a:p>
          <a:p>
            <a:pPr lvl="1"/>
            <a:r>
              <a:rPr lang="en-US" dirty="0" err="1" smtClean="0"/>
              <a:t>helpPtr.next</a:t>
            </a:r>
            <a:r>
              <a:rPr lang="en-US" dirty="0" smtClean="0"/>
              <a:t> = null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Java garbage </a:t>
            </a:r>
            <a:r>
              <a:rPr lang="en-US" dirty="0" smtClean="0"/>
              <a:t>collector will remove the last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7" name="Rectangle 76"/>
          <p:cNvSpPr/>
          <p:nvPr/>
        </p:nvSpPr>
        <p:spPr bwMode="auto">
          <a:xfrm>
            <a:off x="2861408" y="1570706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3495652" y="1570706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987483" y="1602076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 bwMode="auto">
          <a:xfrm>
            <a:off x="4771273" y="1570706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5405517" y="1570706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865750" y="1612108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 bwMode="auto">
          <a:xfrm>
            <a:off x="6719423" y="1570706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7353669" y="1570706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858578" y="1602076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86" name="Curved Connector 85"/>
          <p:cNvCxnSpPr>
            <a:endCxn id="80" idx="1"/>
          </p:cNvCxnSpPr>
          <p:nvPr/>
        </p:nvCxnSpPr>
        <p:spPr bwMode="auto">
          <a:xfrm flipV="1">
            <a:off x="3651652" y="1787453"/>
            <a:ext cx="1119621" cy="25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87" name="Curved Connector 86"/>
          <p:cNvCxnSpPr/>
          <p:nvPr/>
        </p:nvCxnSpPr>
        <p:spPr bwMode="auto">
          <a:xfrm>
            <a:off x="5544671" y="1787200"/>
            <a:ext cx="1174969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7285684" y="1660697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null</a:t>
            </a:r>
            <a:endParaRPr lang="en-US" sz="1100" dirty="0"/>
          </a:p>
        </p:txBody>
      </p:sp>
      <p:sp>
        <p:nvSpPr>
          <p:cNvPr id="75" name="Rectangle 74"/>
          <p:cNvSpPr/>
          <p:nvPr/>
        </p:nvSpPr>
        <p:spPr bwMode="auto">
          <a:xfrm>
            <a:off x="1920565" y="1699908"/>
            <a:ext cx="278307" cy="17509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76" name="Curved Connector 75"/>
          <p:cNvCxnSpPr/>
          <p:nvPr/>
        </p:nvCxnSpPr>
        <p:spPr bwMode="auto">
          <a:xfrm>
            <a:off x="2059718" y="1797848"/>
            <a:ext cx="798122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1745389" y="129565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grpSp>
        <p:nvGrpSpPr>
          <p:cNvPr id="89" name="Group 88"/>
          <p:cNvGrpSpPr/>
          <p:nvPr/>
        </p:nvGrpSpPr>
        <p:grpSpPr>
          <a:xfrm>
            <a:off x="2898364" y="1057972"/>
            <a:ext cx="369125" cy="512071"/>
            <a:chOff x="1889901" y="252530"/>
            <a:chExt cx="369125" cy="512071"/>
          </a:xfrm>
        </p:grpSpPr>
        <p:sp>
          <p:nvSpPr>
            <p:cNvPr id="90" name="Rectangle 89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92" name="Curved Connector 91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93" name="Group 92"/>
          <p:cNvGrpSpPr/>
          <p:nvPr/>
        </p:nvGrpSpPr>
        <p:grpSpPr>
          <a:xfrm>
            <a:off x="4865935" y="1068004"/>
            <a:ext cx="369125" cy="512071"/>
            <a:chOff x="1889901" y="252530"/>
            <a:chExt cx="369125" cy="512071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96" name="Curved Connector 95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97" name="TextBox 96"/>
          <p:cNvSpPr txBox="1"/>
          <p:nvPr/>
        </p:nvSpPr>
        <p:spPr>
          <a:xfrm>
            <a:off x="5357774" y="1660697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null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0781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876597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Deletion </a:t>
            </a:r>
            <a:r>
              <a:rPr lang="en-US" sz="2000" b="1" dirty="0">
                <a:solidFill>
                  <a:srgbClr val="006600"/>
                </a:solidFill>
              </a:rPr>
              <a:t>(last node)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46932" y="2147005"/>
            <a:ext cx="7576255" cy="369331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(!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if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head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else{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while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help_ptr.next.next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!= null) {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	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  		</a:t>
            </a:r>
            <a:r>
              <a:rPr lang="en-US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null;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2861408" y="1570706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3495652" y="1570706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87483" y="1602076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4771273" y="1570706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405517" y="1570706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65750" y="1612108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 bwMode="auto">
          <a:xfrm>
            <a:off x="6719423" y="1570706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7353669" y="1570706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858578" y="1602076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62" name="Curved Connector 61"/>
          <p:cNvCxnSpPr>
            <a:endCxn id="56" idx="1"/>
          </p:cNvCxnSpPr>
          <p:nvPr/>
        </p:nvCxnSpPr>
        <p:spPr bwMode="auto">
          <a:xfrm flipV="1">
            <a:off x="3651652" y="1787453"/>
            <a:ext cx="1119621" cy="25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63" name="Curved Connector 62"/>
          <p:cNvCxnSpPr/>
          <p:nvPr/>
        </p:nvCxnSpPr>
        <p:spPr bwMode="auto">
          <a:xfrm>
            <a:off x="5544671" y="1787200"/>
            <a:ext cx="1174969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7285684" y="1660697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null</a:t>
            </a:r>
            <a:endParaRPr lang="en-US" sz="1100" dirty="0"/>
          </a:p>
        </p:txBody>
      </p:sp>
      <p:sp>
        <p:nvSpPr>
          <p:cNvPr id="65" name="Rectangle 64"/>
          <p:cNvSpPr/>
          <p:nvPr/>
        </p:nvSpPr>
        <p:spPr bwMode="auto">
          <a:xfrm>
            <a:off x="1920565" y="1699908"/>
            <a:ext cx="278307" cy="17509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66" name="Curved Connector 65"/>
          <p:cNvCxnSpPr/>
          <p:nvPr/>
        </p:nvCxnSpPr>
        <p:spPr bwMode="auto">
          <a:xfrm>
            <a:off x="2059718" y="1797848"/>
            <a:ext cx="798122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1745389" y="129565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grpSp>
        <p:nvGrpSpPr>
          <p:cNvPr id="68" name="Group 67"/>
          <p:cNvGrpSpPr/>
          <p:nvPr/>
        </p:nvGrpSpPr>
        <p:grpSpPr>
          <a:xfrm>
            <a:off x="2898364" y="1057972"/>
            <a:ext cx="369125" cy="512071"/>
            <a:chOff x="1889901" y="252530"/>
            <a:chExt cx="369125" cy="512071"/>
          </a:xfrm>
        </p:grpSpPr>
        <p:sp>
          <p:nvSpPr>
            <p:cNvPr id="69" name="Rectangle 6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71" name="Curved Connector 7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72" name="Group 71"/>
          <p:cNvGrpSpPr/>
          <p:nvPr/>
        </p:nvGrpSpPr>
        <p:grpSpPr>
          <a:xfrm>
            <a:off x="4865935" y="1068004"/>
            <a:ext cx="369125" cy="512071"/>
            <a:chOff x="1889901" y="252530"/>
            <a:chExt cx="369125" cy="512071"/>
          </a:xfrm>
        </p:grpSpPr>
        <p:sp>
          <p:nvSpPr>
            <p:cNvPr id="73" name="Rectangle 72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75" name="Curved Connector 74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sp>
        <p:nvSpPr>
          <p:cNvPr id="76" name="TextBox 75"/>
          <p:cNvSpPr txBox="1"/>
          <p:nvPr/>
        </p:nvSpPr>
        <p:spPr>
          <a:xfrm>
            <a:off x="5357774" y="1660697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null</a:t>
            </a:r>
            <a:endParaRPr lang="en-US" sz="1100" dirty="0"/>
          </a:p>
        </p:txBody>
      </p:sp>
      <p:sp>
        <p:nvSpPr>
          <p:cNvPr id="77" name="TextBox 76"/>
          <p:cNvSpPr txBox="1"/>
          <p:nvPr/>
        </p:nvSpPr>
        <p:spPr>
          <a:xfrm>
            <a:off x="7106719" y="5814557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50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4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6" grpId="0"/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3" y="5385965"/>
            <a:ext cx="7675809" cy="809491"/>
          </a:xfrm>
        </p:spPr>
        <p:txBody>
          <a:bodyPr/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(in middle)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2" y="2156535"/>
            <a:ext cx="7473035" cy="3162440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 smtClean="0"/>
              <a:t>Find the predecessor node</a:t>
            </a:r>
          </a:p>
          <a:p>
            <a:pPr lvl="1"/>
            <a:r>
              <a:rPr lang="en-US" dirty="0" err="1" smtClean="0"/>
              <a:t>helpPtr</a:t>
            </a:r>
            <a:r>
              <a:rPr lang="en-US" dirty="0" smtClean="0"/>
              <a:t>=head                             </a:t>
            </a:r>
            <a:r>
              <a:rPr lang="en-US" dirty="0" smtClean="0">
                <a:solidFill>
                  <a:srgbClr val="006600"/>
                </a:solidFill>
              </a:rPr>
              <a:t>(initialize)</a:t>
            </a:r>
          </a:p>
          <a:p>
            <a:pPr lvl="1"/>
            <a:r>
              <a:rPr lang="en-US" dirty="0" err="1" smtClean="0"/>
              <a:t>helpPtr.next</a:t>
            </a:r>
            <a:r>
              <a:rPr lang="en-US" dirty="0" smtClean="0"/>
              <a:t> != null                   </a:t>
            </a:r>
            <a:r>
              <a:rPr lang="en-US" dirty="0" smtClean="0">
                <a:solidFill>
                  <a:srgbClr val="006600"/>
                </a:solidFill>
              </a:rPr>
              <a:t>(loop condition)</a:t>
            </a:r>
          </a:p>
          <a:p>
            <a:pPr lvl="1"/>
            <a:r>
              <a:rPr lang="en-US" dirty="0" err="1" smtClean="0"/>
              <a:t>helpPtr.next.data</a:t>
            </a:r>
            <a:r>
              <a:rPr lang="en-US" dirty="0" smtClean="0"/>
              <a:t> == value      </a:t>
            </a:r>
            <a:r>
              <a:rPr lang="en-US" dirty="0" smtClean="0">
                <a:solidFill>
                  <a:srgbClr val="006600"/>
                </a:solidFill>
              </a:rPr>
              <a:t>(finding value)</a:t>
            </a:r>
          </a:p>
          <a:p>
            <a:r>
              <a:rPr lang="en-US" dirty="0" smtClean="0"/>
              <a:t>Connect predecessor node with the successor node</a:t>
            </a:r>
          </a:p>
          <a:p>
            <a:pPr lvl="1"/>
            <a:r>
              <a:rPr lang="en-US" dirty="0" err="1" smtClean="0"/>
              <a:t>helpPtr.next</a:t>
            </a:r>
            <a:r>
              <a:rPr lang="en-US" dirty="0" smtClean="0"/>
              <a:t> = </a:t>
            </a:r>
            <a:r>
              <a:rPr lang="en-US" dirty="0" err="1" smtClean="0"/>
              <a:t>helpPtr.next.next</a:t>
            </a:r>
            <a:endParaRPr lang="en-US" dirty="0" smtClean="0"/>
          </a:p>
          <a:p>
            <a:r>
              <a:rPr lang="en-US" b="1" dirty="0" smtClean="0">
                <a:solidFill>
                  <a:srgbClr val="006600"/>
                </a:solidFill>
              </a:rPr>
              <a:t>Java garbage </a:t>
            </a:r>
            <a:r>
              <a:rPr lang="en-US" dirty="0" smtClean="0"/>
              <a:t>collector will remove the last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2693962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328206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20037" y="1610129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4603827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238071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8304" y="1620161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6551977" y="1578759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186223" y="1578759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91132" y="1610129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38" name="Curved Connector 37"/>
          <p:cNvCxnSpPr>
            <a:endCxn id="32" idx="1"/>
          </p:cNvCxnSpPr>
          <p:nvPr/>
        </p:nvCxnSpPr>
        <p:spPr bwMode="auto">
          <a:xfrm flipV="1">
            <a:off x="3484206" y="1795506"/>
            <a:ext cx="1119621" cy="25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39" name="Curved Connector 38"/>
          <p:cNvCxnSpPr/>
          <p:nvPr/>
        </p:nvCxnSpPr>
        <p:spPr bwMode="auto">
          <a:xfrm>
            <a:off x="5377225" y="1795253"/>
            <a:ext cx="1174969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1" name="Rectangle 40"/>
          <p:cNvSpPr/>
          <p:nvPr/>
        </p:nvSpPr>
        <p:spPr bwMode="auto">
          <a:xfrm>
            <a:off x="1753119" y="1707961"/>
            <a:ext cx="278307" cy="17509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42" name="Curved Connector 41"/>
          <p:cNvCxnSpPr/>
          <p:nvPr/>
        </p:nvCxnSpPr>
        <p:spPr bwMode="auto">
          <a:xfrm>
            <a:off x="1892272" y="1805901"/>
            <a:ext cx="798122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1577943" y="130370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2730918" y="1066025"/>
            <a:ext cx="369125" cy="512071"/>
            <a:chOff x="1889901" y="252530"/>
            <a:chExt cx="369125" cy="512071"/>
          </a:xfrm>
        </p:grpSpPr>
        <p:sp>
          <p:nvSpPr>
            <p:cNvPr id="45" name="Rectangle 4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7" name="Curved Connector 4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>
            <a:off x="4698489" y="1076057"/>
            <a:ext cx="369125" cy="512071"/>
            <a:chOff x="1889901" y="252530"/>
            <a:chExt cx="369125" cy="512071"/>
          </a:xfrm>
        </p:grpSpPr>
        <p:sp>
          <p:nvSpPr>
            <p:cNvPr id="49" name="Rectangle 4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51" name="Curved Connector 5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cxnSp>
        <p:nvCxnSpPr>
          <p:cNvPr id="52" name="Curved Connector 51"/>
          <p:cNvCxnSpPr/>
          <p:nvPr/>
        </p:nvCxnSpPr>
        <p:spPr bwMode="auto">
          <a:xfrm>
            <a:off x="7248364" y="1798056"/>
            <a:ext cx="624385" cy="78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53" name="Rectangle 52"/>
          <p:cNvSpPr/>
          <p:nvPr/>
        </p:nvSpPr>
        <p:spPr bwMode="auto">
          <a:xfrm>
            <a:off x="7871532" y="1570656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8535121" y="1570656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23483" y="1596671"/>
            <a:ext cx="462190" cy="62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8476534" y="1637780"/>
            <a:ext cx="408357" cy="31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469393" y="164563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null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377225" y="1805901"/>
            <a:ext cx="0" cy="69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77225" y="2452752"/>
            <a:ext cx="26720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039394" y="1986496"/>
            <a:ext cx="0" cy="486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95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77" y="5876597"/>
            <a:ext cx="6113351" cy="399340"/>
          </a:xfrm>
        </p:spPr>
        <p:txBody>
          <a:bodyPr>
            <a:normAutofit fontScale="90000"/>
          </a:bodyPr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(in middle)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7" y="2136863"/>
            <a:ext cx="6481751" cy="355176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51177" y="2089291"/>
            <a:ext cx="7576255" cy="369331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value)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head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else 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while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if (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help_ptr.next.data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value) {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help_ptr.next.next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 break;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}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}}}}</a:t>
            </a:r>
            <a:endParaRPr lang="en-US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2693962" y="1527243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328206" y="1527243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20037" y="1558613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4603827" y="1527243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238071" y="1527243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8304" y="1568645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6551977" y="1527243"/>
            <a:ext cx="634243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186223" y="1527243"/>
            <a:ext cx="278307" cy="433495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91132" y="1558613"/>
            <a:ext cx="322242" cy="175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39" name="Curved Connector 38"/>
          <p:cNvCxnSpPr>
            <a:endCxn id="33" idx="1"/>
          </p:cNvCxnSpPr>
          <p:nvPr/>
        </p:nvCxnSpPr>
        <p:spPr bwMode="auto">
          <a:xfrm flipV="1">
            <a:off x="3484206" y="1743990"/>
            <a:ext cx="1119621" cy="25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cxnSp>
        <p:nvCxnSpPr>
          <p:cNvPr id="40" name="Curved Connector 39"/>
          <p:cNvCxnSpPr/>
          <p:nvPr/>
        </p:nvCxnSpPr>
        <p:spPr bwMode="auto">
          <a:xfrm>
            <a:off x="5377225" y="1743737"/>
            <a:ext cx="1174969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1" name="Rectangle 40"/>
          <p:cNvSpPr/>
          <p:nvPr/>
        </p:nvSpPr>
        <p:spPr bwMode="auto">
          <a:xfrm>
            <a:off x="1753119" y="1656445"/>
            <a:ext cx="278307" cy="175092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42" name="Curved Connector 41"/>
          <p:cNvCxnSpPr/>
          <p:nvPr/>
        </p:nvCxnSpPr>
        <p:spPr bwMode="auto">
          <a:xfrm>
            <a:off x="1892272" y="1754385"/>
            <a:ext cx="798122" cy="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1577943" y="125218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2730918" y="1014509"/>
            <a:ext cx="369125" cy="512071"/>
            <a:chOff x="1889901" y="252530"/>
            <a:chExt cx="369125" cy="512071"/>
          </a:xfrm>
        </p:grpSpPr>
        <p:sp>
          <p:nvSpPr>
            <p:cNvPr id="45" name="Rectangle 44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7" name="Curved Connector 46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>
            <a:off x="4698489" y="1024541"/>
            <a:ext cx="369125" cy="512071"/>
            <a:chOff x="1889901" y="252530"/>
            <a:chExt cx="369125" cy="512071"/>
          </a:xfrm>
        </p:grpSpPr>
        <p:sp>
          <p:nvSpPr>
            <p:cNvPr id="49" name="Rectangle 48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51" name="Curved Connector 50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cxnSp>
        <p:nvCxnSpPr>
          <p:cNvPr id="52" name="Curved Connector 51"/>
          <p:cNvCxnSpPr/>
          <p:nvPr/>
        </p:nvCxnSpPr>
        <p:spPr bwMode="auto">
          <a:xfrm>
            <a:off x="7248364" y="1746540"/>
            <a:ext cx="624385" cy="78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77" name="Rectangle 76"/>
          <p:cNvSpPr/>
          <p:nvPr/>
        </p:nvSpPr>
        <p:spPr bwMode="auto">
          <a:xfrm>
            <a:off x="7871532" y="1519140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8535121" y="1519140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923483" y="1545155"/>
            <a:ext cx="462190" cy="62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8476534" y="1586264"/>
            <a:ext cx="408357" cy="31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469393" y="159412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null</a:t>
            </a:r>
            <a:endParaRPr lang="en-US" sz="1200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5377225" y="1754385"/>
            <a:ext cx="0" cy="69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5377225" y="2053504"/>
            <a:ext cx="26720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8039394" y="1934980"/>
            <a:ext cx="0" cy="486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06719" y="5814557"/>
            <a:ext cx="71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50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62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674" y="1252376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(Complete Code)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342674" y="2156535"/>
            <a:ext cx="7698297" cy="401845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value)  // if “value” is in the first node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head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// ELSE, value is (possibly) elsewhere in the list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else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while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 break;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1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</a:p>
          <a:p>
            <a:pPr algn="r"/>
            <a:r>
              <a:rPr lang="en-US" sz="3200" dirty="0" smtClean="0">
                <a:solidFill>
                  <a:srgbClr val="FF0000"/>
                </a:solidFill>
              </a:rPr>
              <a:t>(Merging)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52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Lists -  </a:t>
            </a:r>
            <a:r>
              <a:rPr lang="en-US" b="1" dirty="0" smtClean="0">
                <a:solidFill>
                  <a:srgbClr val="006600"/>
                </a:solidFill>
              </a:rPr>
              <a:t>Merge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Combining the data of two or more lists into any other data structure e.g. another linked list</a:t>
            </a:r>
          </a:p>
          <a:p>
            <a:r>
              <a:rPr lang="en-US" dirty="0" smtClean="0"/>
              <a:t>Find the </a:t>
            </a:r>
            <a:r>
              <a:rPr lang="en-US" b="1" dirty="0" smtClean="0">
                <a:solidFill>
                  <a:srgbClr val="006600"/>
                </a:solidFill>
              </a:rPr>
              <a:t>last node </a:t>
            </a:r>
            <a:r>
              <a:rPr lang="en-US" dirty="0" smtClean="0"/>
              <a:t>of first linked list</a:t>
            </a:r>
          </a:p>
          <a:p>
            <a:r>
              <a:rPr lang="en-US" dirty="0" smtClean="0"/>
              <a:t>Connect the </a:t>
            </a:r>
            <a:r>
              <a:rPr lang="en-US" b="1" dirty="0" smtClean="0">
                <a:solidFill>
                  <a:srgbClr val="006600"/>
                </a:solidFill>
              </a:rPr>
              <a:t>last node </a:t>
            </a:r>
            <a:r>
              <a:rPr lang="en-US" dirty="0" smtClean="0"/>
              <a:t>of </a:t>
            </a:r>
            <a:r>
              <a:rPr lang="en-US" b="1" dirty="0" smtClean="0">
                <a:solidFill>
                  <a:srgbClr val="0000FF"/>
                </a:solidFill>
              </a:rPr>
              <a:t>1</a:t>
            </a:r>
            <a:r>
              <a:rPr lang="en-US" b="1" baseline="30000" dirty="0" smtClean="0">
                <a:solidFill>
                  <a:srgbClr val="0000FF"/>
                </a:solidFill>
              </a:rPr>
              <a:t>st</a:t>
            </a:r>
            <a:r>
              <a:rPr lang="en-US" dirty="0" smtClean="0"/>
              <a:t> list to the </a:t>
            </a:r>
            <a:r>
              <a:rPr lang="en-US" b="1" dirty="0" smtClean="0">
                <a:solidFill>
                  <a:srgbClr val="006600"/>
                </a:solidFill>
              </a:rPr>
              <a:t>first node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0000FF"/>
                </a:solidFill>
              </a:rPr>
              <a:t>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/>
              <a:t> list</a:t>
            </a:r>
          </a:p>
          <a:p>
            <a:r>
              <a:rPr lang="en-US" dirty="0" smtClean="0"/>
              <a:t>Make a new pointer to merged list </a:t>
            </a:r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OPTIONAL</a:t>
            </a:r>
            <a:r>
              <a:rPr lang="en-US" sz="240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6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674" y="1252376"/>
            <a:ext cx="7675809" cy="809491"/>
          </a:xfrm>
        </p:spPr>
        <p:txBody>
          <a:bodyPr>
            <a:normAutofit/>
          </a:bodyPr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Merge </a:t>
            </a:r>
            <a:r>
              <a:rPr lang="en-US" sz="2000" b="1" dirty="0" smtClean="0">
                <a:solidFill>
                  <a:srgbClr val="006600"/>
                </a:solidFill>
              </a:rPr>
              <a:t>(Non Empty lists)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342674" y="1924713"/>
            <a:ext cx="7698297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merge(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head1,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head2)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LLnode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head1;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while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null)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help_ptr.next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helpPtr.next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head2</a:t>
            </a:r>
          </a:p>
          <a:p>
            <a:r>
              <a:rPr lang="en-US" sz="15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return head1;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77943" y="4059784"/>
            <a:ext cx="5886587" cy="708551"/>
            <a:chOff x="1577943" y="1303703"/>
            <a:chExt cx="5886587" cy="708551"/>
          </a:xfrm>
        </p:grpSpPr>
        <p:grpSp>
          <p:nvGrpSpPr>
            <p:cNvPr id="7" name="Group 6"/>
            <p:cNvGrpSpPr/>
            <p:nvPr/>
          </p:nvGrpSpPr>
          <p:grpSpPr>
            <a:xfrm>
              <a:off x="1753119" y="1578759"/>
              <a:ext cx="5711411" cy="433495"/>
              <a:chOff x="479252" y="4945618"/>
              <a:chExt cx="7818865" cy="91440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767256" y="4945618"/>
                <a:ext cx="6530861" cy="914402"/>
                <a:chOff x="1576414" y="3881777"/>
                <a:chExt cx="6530861" cy="914402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749009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20338" y="396910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20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048501" y="3947948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50</a:t>
                  </a:r>
                  <a:endParaRPr lang="en-US" dirty="0"/>
                </a:p>
              </p:txBody>
            </p:sp>
            <p:cxnSp>
              <p:nvCxnSpPr>
                <p:cNvPr id="22" name="Curved Connector 21"/>
                <p:cNvCxnSpPr>
                  <a:endCxn id="1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23" name="Curved Connector 2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</p:grpSp>
          <p:sp>
            <p:nvSpPr>
              <p:cNvPr id="11" name="Rectangle 10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12" name="Curved Connector 11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9" name="TextBox 8"/>
            <p:cNvSpPr txBox="1"/>
            <p:nvPr/>
          </p:nvSpPr>
          <p:spPr>
            <a:xfrm>
              <a:off x="1577943" y="1303703"/>
              <a:ext cx="7713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head1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30918" y="3822106"/>
            <a:ext cx="369125" cy="512071"/>
            <a:chOff x="1889901" y="252530"/>
            <a:chExt cx="369125" cy="512071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28" name="Curved Connector 27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4698489" y="3832138"/>
            <a:ext cx="369125" cy="512071"/>
            <a:chOff x="1889901" y="252530"/>
            <a:chExt cx="369125" cy="512071"/>
          </a:xfrm>
        </p:grpSpPr>
        <p:sp>
          <p:nvSpPr>
            <p:cNvPr id="30" name="Rectangle 29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2" name="Curved Connector 31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3" name="Group 32"/>
          <p:cNvGrpSpPr/>
          <p:nvPr/>
        </p:nvGrpSpPr>
        <p:grpSpPr>
          <a:xfrm>
            <a:off x="6599009" y="3825075"/>
            <a:ext cx="369125" cy="512071"/>
            <a:chOff x="1889901" y="252530"/>
            <a:chExt cx="369125" cy="512071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36" name="Curved Connector 35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cxnSp>
        <p:nvCxnSpPr>
          <p:cNvPr id="37" name="Curved Connector 36"/>
          <p:cNvCxnSpPr/>
          <p:nvPr/>
        </p:nvCxnSpPr>
        <p:spPr bwMode="auto">
          <a:xfrm>
            <a:off x="7248364" y="4541258"/>
            <a:ext cx="624385" cy="78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38" name="Rectangle 37"/>
          <p:cNvSpPr/>
          <p:nvPr/>
        </p:nvSpPr>
        <p:spPr bwMode="auto">
          <a:xfrm>
            <a:off x="7871532" y="4326737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535121" y="4326737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23483" y="4352752"/>
            <a:ext cx="462190" cy="62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476534" y="4393861"/>
            <a:ext cx="408357" cy="31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8469393" y="440172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null</a:t>
            </a:r>
            <a:endParaRPr lang="en-US" sz="12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8039293" y="3822927"/>
            <a:ext cx="369125" cy="512071"/>
            <a:chOff x="1889901" y="252530"/>
            <a:chExt cx="369125" cy="512071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889901" y="304321"/>
              <a:ext cx="99025" cy="16726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79476" y="252530"/>
              <a:ext cx="237981" cy="16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helpPtr</a:t>
              </a:r>
              <a:endParaRPr lang="en-US" dirty="0"/>
            </a:p>
          </p:txBody>
        </p:sp>
        <p:cxnSp>
          <p:nvCxnSpPr>
            <p:cNvPr id="46" name="Curved Connector 45"/>
            <p:cNvCxnSpPr/>
            <p:nvPr/>
          </p:nvCxnSpPr>
          <p:spPr bwMode="auto">
            <a:xfrm rot="16200000" flipH="1">
              <a:off x="1905540" y="411115"/>
              <a:ext cx="385855" cy="32111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47" name="Group 46"/>
          <p:cNvGrpSpPr/>
          <p:nvPr/>
        </p:nvGrpSpPr>
        <p:grpSpPr>
          <a:xfrm>
            <a:off x="1531250" y="5337411"/>
            <a:ext cx="5886587" cy="708551"/>
            <a:chOff x="1577943" y="1303703"/>
            <a:chExt cx="5886587" cy="708551"/>
          </a:xfrm>
        </p:grpSpPr>
        <p:grpSp>
          <p:nvGrpSpPr>
            <p:cNvPr id="48" name="Group 47"/>
            <p:cNvGrpSpPr/>
            <p:nvPr/>
          </p:nvGrpSpPr>
          <p:grpSpPr>
            <a:xfrm>
              <a:off x="1753119" y="1578759"/>
              <a:ext cx="5711411" cy="433495"/>
              <a:chOff x="479252" y="4945618"/>
              <a:chExt cx="7818865" cy="914402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67256" y="4945618"/>
                <a:ext cx="6530861" cy="914402"/>
                <a:chOff x="1576414" y="3881777"/>
                <a:chExt cx="6530861" cy="914402"/>
              </a:xfrm>
            </p:grpSpPr>
            <p:sp>
              <p:nvSpPr>
                <p:cNvPr id="53" name="Rectangle 52"/>
                <p:cNvSpPr/>
                <p:nvPr/>
              </p:nvSpPr>
              <p:spPr bwMode="auto">
                <a:xfrm>
                  <a:off x="1576414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 bwMode="auto">
                <a:xfrm>
                  <a:off x="2444688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1749009" y="3947948"/>
                  <a:ext cx="573202" cy="779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70</a:t>
                  </a:r>
                  <a:endParaRPr lang="en-US" dirty="0"/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>
                  <a:off x="4191000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5059274" y="3881778"/>
                  <a:ext cx="381000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4320338" y="3969109"/>
                  <a:ext cx="573202" cy="779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80</a:t>
                  </a:r>
                  <a:endParaRPr lang="en-US" dirty="0"/>
                </a:p>
              </p:txBody>
            </p:sp>
            <p:sp>
              <p:nvSpPr>
                <p:cNvPr id="59" name="Rectangle 58"/>
                <p:cNvSpPr/>
                <p:nvPr/>
              </p:nvSpPr>
              <p:spPr bwMode="auto">
                <a:xfrm>
                  <a:off x="6857999" y="3881778"/>
                  <a:ext cx="868272" cy="914401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>
                  <a:off x="7726275" y="3881777"/>
                  <a:ext cx="381000" cy="914402"/>
                </a:xfrm>
                <a:prstGeom prst="rect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7048501" y="3947948"/>
                  <a:ext cx="573202" cy="779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90</a:t>
                  </a:r>
                  <a:endParaRPr lang="en-US" dirty="0"/>
                </a:p>
              </p:txBody>
            </p:sp>
            <p:cxnSp>
              <p:nvCxnSpPr>
                <p:cNvPr id="62" name="Curved Connector 61"/>
                <p:cNvCxnSpPr>
                  <a:endCxn id="56" idx="1"/>
                </p:cNvCxnSpPr>
                <p:nvPr/>
              </p:nvCxnSpPr>
              <p:spPr bwMode="auto">
                <a:xfrm flipV="1">
                  <a:off x="2658250" y="4338977"/>
                  <a:ext cx="1532750" cy="53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  <p:cxnSp>
              <p:nvCxnSpPr>
                <p:cNvPr id="63" name="Curved Connector 62"/>
                <p:cNvCxnSpPr/>
                <p:nvPr/>
              </p:nvCxnSpPr>
              <p:spPr bwMode="auto">
                <a:xfrm>
                  <a:off x="5249774" y="4338444"/>
                  <a:ext cx="1608521" cy="0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accent1"/>
                </a:solidFill>
                <a:ln w="19050" cap="sq" cmpd="sng" algn="ctr">
                  <a:solidFill>
                    <a:schemeClr val="tx1"/>
                  </a:solidFill>
                  <a:prstDash val="solid"/>
                  <a:round/>
                  <a:headEnd type="oval" w="med" len="med"/>
                  <a:tailEnd type="triangle" w="med" len="med"/>
                </a:ln>
                <a:effectLst/>
              </p:spPr>
            </p:cxnSp>
          </p:grpSp>
          <p:sp>
            <p:nvSpPr>
              <p:cNvPr id="51" name="Rectangle 50"/>
              <p:cNvSpPr/>
              <p:nvPr/>
            </p:nvSpPr>
            <p:spPr bwMode="auto">
              <a:xfrm>
                <a:off x="479252" y="5218153"/>
                <a:ext cx="381000" cy="369334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52" name="Curved Connector 51"/>
              <p:cNvCxnSpPr/>
              <p:nvPr/>
            </p:nvCxnSpPr>
            <p:spPr bwMode="auto">
              <a:xfrm>
                <a:off x="669751" y="5424745"/>
                <a:ext cx="1092621" cy="0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</p:grpSp>
        <p:sp>
          <p:nvSpPr>
            <p:cNvPr id="49" name="TextBox 48"/>
            <p:cNvSpPr txBox="1"/>
            <p:nvPr/>
          </p:nvSpPr>
          <p:spPr>
            <a:xfrm>
              <a:off x="1577943" y="1303703"/>
              <a:ext cx="7713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head2</a:t>
              </a:r>
              <a:endParaRPr lang="en-US" dirty="0"/>
            </a:p>
          </p:txBody>
        </p:sp>
      </p:grpSp>
      <p:cxnSp>
        <p:nvCxnSpPr>
          <p:cNvPr id="76" name="Curved Connector 75"/>
          <p:cNvCxnSpPr/>
          <p:nvPr/>
        </p:nvCxnSpPr>
        <p:spPr bwMode="auto">
          <a:xfrm>
            <a:off x="7201671" y="5818885"/>
            <a:ext cx="624385" cy="784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  <p:sp>
        <p:nvSpPr>
          <p:cNvPr id="77" name="Rectangle 76"/>
          <p:cNvSpPr/>
          <p:nvPr/>
        </p:nvSpPr>
        <p:spPr bwMode="auto">
          <a:xfrm>
            <a:off x="7824839" y="5604364"/>
            <a:ext cx="690693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8488428" y="5604364"/>
            <a:ext cx="303077" cy="44732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876790" y="5630379"/>
            <a:ext cx="53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8429841" y="5671488"/>
            <a:ext cx="408357" cy="312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422700" y="567934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null</a:t>
            </a:r>
            <a:endParaRPr lang="en-US" sz="1200" dirty="0"/>
          </a:p>
        </p:txBody>
      </p:sp>
      <p:sp>
        <p:nvSpPr>
          <p:cNvPr id="24" name="Bent-Up Arrow 23"/>
          <p:cNvSpPr/>
          <p:nvPr/>
        </p:nvSpPr>
        <p:spPr>
          <a:xfrm flipV="1">
            <a:off x="8838198" y="4561982"/>
            <a:ext cx="202773" cy="6744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ent-Up Arrow 63"/>
          <p:cNvSpPr/>
          <p:nvPr/>
        </p:nvSpPr>
        <p:spPr>
          <a:xfrm flipH="1" flipV="1">
            <a:off x="2868580" y="5262205"/>
            <a:ext cx="6152242" cy="31316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1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4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54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52822" y="4391697"/>
          <a:ext cx="10073003" cy="19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4" y="1187219"/>
            <a:ext cx="7804596" cy="2586291"/>
          </a:xfrm>
        </p:spPr>
      </p:pic>
    </p:spTree>
    <p:extLst>
      <p:ext uri="{BB962C8B-B14F-4D97-AF65-F5344CB8AC3E}">
        <p14:creationId xmlns:p14="http://schemas.microsoft.com/office/powerpoint/2010/main" val="4199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</a:rPr>
              <a:t>Is Empty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Traversing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Modifying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b="1" dirty="0">
                <a:solidFill>
                  <a:srgbClr val="006600"/>
                </a:solidFill>
              </a:rPr>
              <a:t>Searching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Insertion</a:t>
            </a:r>
          </a:p>
          <a:p>
            <a:r>
              <a:rPr lang="en-US" dirty="0" smtClean="0"/>
              <a:t>Deletion</a:t>
            </a:r>
          </a:p>
          <a:p>
            <a:r>
              <a:rPr lang="en-US" dirty="0" smtClean="0"/>
              <a:t>Merging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8523" y="1933940"/>
            <a:ext cx="7286222" cy="2308178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6600"/>
                </a:solidFill>
              </a:rPr>
              <a:t>Linked List</a:t>
            </a:r>
            <a:endParaRPr lang="en-US" sz="8800" b="1" dirty="0">
              <a:solidFill>
                <a:srgbClr val="0066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242118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Operations</a:t>
            </a:r>
          </a:p>
          <a:p>
            <a:pPr algn="r"/>
            <a:r>
              <a:rPr lang="en-US" sz="3200" dirty="0" smtClean="0">
                <a:solidFill>
                  <a:srgbClr val="FF0000"/>
                </a:solidFill>
              </a:rPr>
              <a:t>(Deletion)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9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</a:t>
            </a:r>
            <a:r>
              <a:rPr lang="en-US" dirty="0" smtClean="0"/>
              <a:t>Lists - 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must search for the node that you want to delete (</a:t>
            </a:r>
            <a:r>
              <a:rPr lang="en-US" dirty="0">
                <a:solidFill>
                  <a:srgbClr val="006600"/>
                </a:solidFill>
              </a:rPr>
              <a:t>remember, we are using sorted lists</a:t>
            </a:r>
            <a:r>
              <a:rPr lang="en-US" dirty="0"/>
              <a:t>)</a:t>
            </a:r>
          </a:p>
          <a:p>
            <a:r>
              <a:rPr lang="en-US" dirty="0"/>
              <a:t>If found, you must delete the node from the list</a:t>
            </a:r>
          </a:p>
          <a:p>
            <a:r>
              <a:rPr lang="en-US" dirty="0"/>
              <a:t>This means that you change the various link pointers</a:t>
            </a:r>
          </a:p>
          <a:p>
            <a:pPr lvl="1"/>
            <a:r>
              <a:rPr lang="en-US" dirty="0"/>
              <a:t>The </a:t>
            </a:r>
            <a:r>
              <a:rPr lang="en-US" b="1" u="sng" dirty="0">
                <a:solidFill>
                  <a:srgbClr val="006600"/>
                </a:solidFill>
              </a:rPr>
              <a:t>predecessor</a:t>
            </a:r>
            <a:r>
              <a:rPr lang="en-US" dirty="0"/>
              <a:t> of the deleted node must point to the deleted nodes </a:t>
            </a:r>
            <a:r>
              <a:rPr lang="en-US" b="1" u="sng" dirty="0">
                <a:solidFill>
                  <a:srgbClr val="006600"/>
                </a:solidFill>
              </a:rPr>
              <a:t>successor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0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Deletion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– Cases</a:t>
            </a:r>
          </a:p>
          <a:p>
            <a:pPr lvl="1"/>
            <a:r>
              <a:rPr lang="en-US" dirty="0" smtClean="0"/>
              <a:t>Delete the </a:t>
            </a:r>
            <a:r>
              <a:rPr lang="en-US" b="1" dirty="0" smtClean="0">
                <a:solidFill>
                  <a:srgbClr val="006600"/>
                </a:solidFill>
              </a:rPr>
              <a:t>only node </a:t>
            </a:r>
            <a:r>
              <a:rPr lang="en-US" dirty="0" smtClean="0"/>
              <a:t>in the list</a:t>
            </a:r>
            <a:endParaRPr lang="en-US" b="1" dirty="0" smtClean="0">
              <a:solidFill>
                <a:srgbClr val="006600"/>
              </a:solidFill>
            </a:endParaRPr>
          </a:p>
          <a:p>
            <a:pPr lvl="1"/>
            <a:r>
              <a:rPr lang="en-US" dirty="0" smtClean="0"/>
              <a:t>Delete the </a:t>
            </a:r>
            <a:r>
              <a:rPr lang="en-US" b="1" dirty="0" smtClean="0">
                <a:solidFill>
                  <a:srgbClr val="006600"/>
                </a:solidFill>
              </a:rPr>
              <a:t>first node</a:t>
            </a:r>
          </a:p>
          <a:p>
            <a:pPr lvl="1"/>
            <a:r>
              <a:rPr lang="en-US" dirty="0" smtClean="0"/>
              <a:t>Delete </a:t>
            </a:r>
            <a:r>
              <a:rPr lang="en-US" dirty="0"/>
              <a:t>the </a:t>
            </a:r>
            <a:r>
              <a:rPr lang="en-US" b="1" dirty="0" smtClean="0">
                <a:solidFill>
                  <a:srgbClr val="006600"/>
                </a:solidFill>
              </a:rPr>
              <a:t>last </a:t>
            </a:r>
            <a:r>
              <a:rPr lang="en-US" b="1" dirty="0">
                <a:solidFill>
                  <a:srgbClr val="006600"/>
                </a:solidFill>
              </a:rPr>
              <a:t>node</a:t>
            </a:r>
          </a:p>
          <a:p>
            <a:pPr lvl="1"/>
            <a:r>
              <a:rPr lang="en-US" dirty="0" smtClean="0"/>
              <a:t>Anywhere </a:t>
            </a:r>
            <a:r>
              <a:rPr lang="en-US" b="1" dirty="0" smtClean="0">
                <a:solidFill>
                  <a:srgbClr val="006600"/>
                </a:solidFill>
              </a:rPr>
              <a:t>between</a:t>
            </a:r>
            <a:r>
              <a:rPr lang="en-US" dirty="0" smtClean="0"/>
              <a:t> two nodes</a:t>
            </a:r>
          </a:p>
          <a:p>
            <a:r>
              <a:rPr lang="en-US" dirty="0" smtClean="0"/>
              <a:t>Pre – Condition</a:t>
            </a:r>
          </a:p>
          <a:p>
            <a:pPr lvl="1"/>
            <a:r>
              <a:rPr lang="en-US" dirty="0" smtClean="0"/>
              <a:t>List must be </a:t>
            </a:r>
            <a:r>
              <a:rPr lang="en-US" b="1" dirty="0" smtClean="0">
                <a:solidFill>
                  <a:srgbClr val="FF0000"/>
                </a:solidFill>
              </a:rPr>
              <a:t>non - empty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0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(only node of list)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5125790" cy="4020428"/>
          </a:xfrm>
        </p:spPr>
        <p:txBody>
          <a:bodyPr/>
          <a:lstStyle/>
          <a:p>
            <a:r>
              <a:rPr lang="en-US" dirty="0" smtClean="0"/>
              <a:t>Check if it is the only node</a:t>
            </a:r>
          </a:p>
          <a:p>
            <a:pPr lvl="1"/>
            <a:r>
              <a:rPr lang="en-US" dirty="0" err="1" smtClean="0"/>
              <a:t>head.data</a:t>
            </a:r>
            <a:r>
              <a:rPr lang="en-US" dirty="0" smtClean="0"/>
              <a:t> == value  &amp;</a:t>
            </a:r>
          </a:p>
          <a:p>
            <a:pPr lvl="1"/>
            <a:r>
              <a:rPr lang="en-US" dirty="0" err="1" smtClean="0"/>
              <a:t>head.next</a:t>
            </a:r>
            <a:r>
              <a:rPr lang="en-US" dirty="0" smtClean="0"/>
              <a:t> == null</a:t>
            </a:r>
          </a:p>
          <a:p>
            <a:r>
              <a:rPr lang="en-US" dirty="0" smtClean="0"/>
              <a:t>Make the node inaccessible</a:t>
            </a:r>
          </a:p>
          <a:p>
            <a:pPr lvl="1"/>
            <a:r>
              <a:rPr lang="en-US" dirty="0" smtClean="0"/>
              <a:t>head = null     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</a:p>
          <a:p>
            <a:pPr lvl="1"/>
            <a:r>
              <a:rPr lang="en-US" dirty="0" smtClean="0"/>
              <a:t>head = head . next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Java garbage </a:t>
            </a:r>
            <a:r>
              <a:rPr lang="en-US" dirty="0"/>
              <a:t>collector will remove the node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517686" y="2158122"/>
            <a:ext cx="1325931" cy="528790"/>
            <a:chOff x="6887491" y="3038658"/>
            <a:chExt cx="1325931" cy="528790"/>
          </a:xfrm>
        </p:grpSpPr>
        <p:sp>
          <p:nvSpPr>
            <p:cNvPr id="6" name="Rectangle 5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761" y="2182087"/>
            <a:ext cx="923925" cy="50482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517686" y="4293869"/>
            <a:ext cx="1325931" cy="528790"/>
            <a:chOff x="6887491" y="3038658"/>
            <a:chExt cx="1325931" cy="52879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608" y="4335641"/>
            <a:ext cx="1153464" cy="48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4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 – </a:t>
            </a:r>
            <a:r>
              <a:rPr lang="en-US" b="1" dirty="0">
                <a:solidFill>
                  <a:srgbClr val="006600"/>
                </a:solidFill>
              </a:rPr>
              <a:t>Deletion </a:t>
            </a:r>
            <a:r>
              <a:rPr lang="en-US" sz="2000" b="1" dirty="0">
                <a:solidFill>
                  <a:srgbClr val="006600"/>
                </a:solidFill>
              </a:rPr>
              <a:t>(only node of list)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Value = 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1342674" y="2156535"/>
            <a:ext cx="7698297" cy="19389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public void delete(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value) {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if (!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if (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head.data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value &amp;&amp;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== null)</a:t>
            </a:r>
          </a:p>
          <a:p>
            <a:endParaRPr lang="en-US" sz="15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   head = </a:t>
            </a:r>
            <a:r>
              <a:rPr lang="en-US" sz="15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head.next</a:t>
            </a:r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sz="15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5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289087" y="4343060"/>
            <a:ext cx="1325931" cy="528790"/>
            <a:chOff x="6887491" y="3038658"/>
            <a:chExt cx="1325931" cy="528790"/>
          </a:xfrm>
        </p:grpSpPr>
        <p:sp>
          <p:nvSpPr>
            <p:cNvPr id="7" name="Rectangle 6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62" y="4367025"/>
            <a:ext cx="923925" cy="50482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517686" y="4293869"/>
            <a:ext cx="1325931" cy="528790"/>
            <a:chOff x="6887491" y="3038658"/>
            <a:chExt cx="1325931" cy="52879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6887491" y="3038658"/>
              <a:ext cx="903738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755765" y="3038658"/>
              <a:ext cx="396562" cy="528790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01053" y="3118007"/>
              <a:ext cx="459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79107" y="3118007"/>
              <a:ext cx="534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608" y="4335641"/>
            <a:ext cx="1153464" cy="48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3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Linked List – </a:t>
            </a:r>
            <a:r>
              <a:rPr lang="en-US" b="1" dirty="0" smtClean="0">
                <a:solidFill>
                  <a:srgbClr val="006600"/>
                </a:solidFill>
              </a:rPr>
              <a:t>Deletion </a:t>
            </a:r>
            <a:r>
              <a:rPr lang="en-US" sz="2000" b="1" dirty="0" smtClean="0">
                <a:solidFill>
                  <a:srgbClr val="006600"/>
                </a:solidFill>
              </a:rPr>
              <a:t>(first node)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63" y="2156535"/>
            <a:ext cx="5125790" cy="4020428"/>
          </a:xfrm>
        </p:spPr>
        <p:txBody>
          <a:bodyPr/>
          <a:lstStyle/>
          <a:p>
            <a:r>
              <a:rPr lang="en-US" dirty="0" smtClean="0"/>
              <a:t>Check if it is the first node</a:t>
            </a:r>
          </a:p>
          <a:p>
            <a:pPr lvl="1"/>
            <a:r>
              <a:rPr lang="en-US" dirty="0" err="1" smtClean="0"/>
              <a:t>head.data</a:t>
            </a:r>
            <a:r>
              <a:rPr lang="en-US" dirty="0" smtClean="0"/>
              <a:t> == value  </a:t>
            </a:r>
          </a:p>
          <a:p>
            <a:r>
              <a:rPr lang="en-US" dirty="0" smtClean="0"/>
              <a:t>Move head to point next node</a:t>
            </a:r>
          </a:p>
          <a:p>
            <a:pPr lvl="1"/>
            <a:r>
              <a:rPr lang="en-US" dirty="0" smtClean="0"/>
              <a:t>head = head . next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Java garbage </a:t>
            </a:r>
            <a:r>
              <a:rPr lang="en-US" dirty="0" smtClean="0"/>
              <a:t>collector will remove the first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627-6CEE-4E3A-AF80-81DF9B17447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949264" y="2333000"/>
            <a:ext cx="2978385" cy="807271"/>
            <a:chOff x="5988695" y="2221202"/>
            <a:chExt cx="2978385" cy="807271"/>
          </a:xfrm>
        </p:grpSpPr>
        <p:grpSp>
          <p:nvGrpSpPr>
            <p:cNvPr id="18" name="Group 17"/>
            <p:cNvGrpSpPr/>
            <p:nvPr/>
          </p:nvGrpSpPr>
          <p:grpSpPr>
            <a:xfrm>
              <a:off x="5988695" y="2700938"/>
              <a:ext cx="2978385" cy="327535"/>
              <a:chOff x="3439242" y="3705653"/>
              <a:chExt cx="5172368" cy="1090526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3439242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4307516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81299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5137669" y="3881777"/>
                <a:ext cx="868272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005944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267007" y="3705653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6857999" y="3881778"/>
                <a:ext cx="868272" cy="914401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7726275" y="3881777"/>
                <a:ext cx="381000" cy="914402"/>
              </a:xfrm>
              <a:prstGeom prst="rect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048501" y="3713764"/>
                <a:ext cx="441145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cxnSp>
            <p:nvCxnSpPr>
              <p:cNvPr id="31" name="Curved Connector 30"/>
              <p:cNvCxnSpPr>
                <a:endCxn id="25" idx="1"/>
              </p:cNvCxnSpPr>
              <p:nvPr/>
            </p:nvCxnSpPr>
            <p:spPr bwMode="auto">
              <a:xfrm>
                <a:off x="4490877" y="4338440"/>
                <a:ext cx="646791" cy="539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32" name="Curved Connector 31"/>
              <p:cNvCxnSpPr/>
              <p:nvPr/>
            </p:nvCxnSpPr>
            <p:spPr bwMode="auto">
              <a:xfrm flipV="1">
                <a:off x="6210475" y="4338443"/>
                <a:ext cx="647819" cy="22461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cxnSp>
            <p:nvCxnSpPr>
              <p:cNvPr id="33" name="Curved Connector 32"/>
              <p:cNvCxnSpPr/>
              <p:nvPr/>
            </p:nvCxnSpPr>
            <p:spPr bwMode="auto">
              <a:xfrm rot="5400000" flipH="1" flipV="1">
                <a:off x="7836027" y="3834728"/>
                <a:ext cx="584460" cy="422966"/>
              </a:xfrm>
              <a:prstGeom prst="curved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sq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triangle" w="med" len="med"/>
              </a:ln>
              <a:effectLst/>
            </p:spPr>
          </p:cxnSp>
          <p:sp>
            <p:nvSpPr>
              <p:cNvPr id="34" name="TextBox 33"/>
              <p:cNvSpPr txBox="1"/>
              <p:nvPr/>
            </p:nvSpPr>
            <p:spPr>
              <a:xfrm>
                <a:off x="8067871" y="3986371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null</a:t>
                </a:r>
                <a:endParaRPr lang="en-US" dirty="0"/>
              </a:p>
            </p:txBody>
          </p:sp>
        </p:grpSp>
        <p:sp>
          <p:nvSpPr>
            <p:cNvPr id="19" name="Rectangle 18"/>
            <p:cNvSpPr/>
            <p:nvPr/>
          </p:nvSpPr>
          <p:spPr bwMode="auto">
            <a:xfrm>
              <a:off x="6126800" y="2433357"/>
              <a:ext cx="219389" cy="110928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88695" y="2221202"/>
              <a:ext cx="4700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head</a:t>
              </a:r>
              <a:endParaRPr lang="en-US" sz="1100" dirty="0"/>
            </a:p>
          </p:txBody>
        </p:sp>
        <p:cxnSp>
          <p:nvCxnSpPr>
            <p:cNvPr id="21" name="Curved Connector 20"/>
            <p:cNvCxnSpPr/>
            <p:nvPr/>
          </p:nvCxnSpPr>
          <p:spPr bwMode="auto">
            <a:xfrm rot="5400000">
              <a:off x="6102604" y="2641820"/>
              <a:ext cx="274320" cy="162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</p:grpSp>
      <p:grpSp>
        <p:nvGrpSpPr>
          <p:cNvPr id="36" name="Group 35"/>
          <p:cNvGrpSpPr/>
          <p:nvPr/>
        </p:nvGrpSpPr>
        <p:grpSpPr>
          <a:xfrm>
            <a:off x="5938044" y="4081669"/>
            <a:ext cx="2978385" cy="327535"/>
            <a:chOff x="3439242" y="3705653"/>
            <a:chExt cx="5172368" cy="1090526"/>
          </a:xfrm>
        </p:grpSpPr>
        <p:sp>
          <p:nvSpPr>
            <p:cNvPr id="40" name="Rectangle 39"/>
            <p:cNvSpPr/>
            <p:nvPr/>
          </p:nvSpPr>
          <p:spPr bwMode="auto">
            <a:xfrm>
              <a:off x="3439242" y="3881777"/>
              <a:ext cx="868272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4307516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581299" y="3713764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5137669" y="3881777"/>
              <a:ext cx="868272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6005944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67007" y="3705653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6857999" y="3881778"/>
              <a:ext cx="868272" cy="914401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7726275" y="3881777"/>
              <a:ext cx="381000" cy="914402"/>
            </a:xfrm>
            <a:prstGeom prst="rect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48501" y="3713764"/>
              <a:ext cx="441145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49" name="Curved Connector 48"/>
            <p:cNvCxnSpPr>
              <a:endCxn id="43" idx="1"/>
            </p:cNvCxnSpPr>
            <p:nvPr/>
          </p:nvCxnSpPr>
          <p:spPr bwMode="auto">
            <a:xfrm>
              <a:off x="4490877" y="4338440"/>
              <a:ext cx="646791" cy="53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50" name="Curved Connector 49"/>
            <p:cNvCxnSpPr/>
            <p:nvPr/>
          </p:nvCxnSpPr>
          <p:spPr bwMode="auto">
            <a:xfrm flipV="1">
              <a:off x="6210475" y="4338443"/>
              <a:ext cx="647819" cy="22461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51" name="Curved Connector 50"/>
            <p:cNvCxnSpPr/>
            <p:nvPr/>
          </p:nvCxnSpPr>
          <p:spPr bwMode="auto">
            <a:xfrm rot="5400000" flipH="1" flipV="1">
              <a:off x="7836027" y="3834728"/>
              <a:ext cx="584460" cy="422966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8067871" y="398637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null</a:t>
              </a:r>
              <a:endParaRPr lang="en-US" dirty="0"/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6076149" y="3814088"/>
            <a:ext cx="219389" cy="110928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38044" y="3601933"/>
            <a:ext cx="470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head</a:t>
            </a:r>
            <a:endParaRPr lang="en-US" sz="1100" dirty="0"/>
          </a:p>
        </p:txBody>
      </p:sp>
      <p:cxnSp>
        <p:nvCxnSpPr>
          <p:cNvPr id="39" name="Curved Connector 38"/>
          <p:cNvCxnSpPr>
            <a:endCxn id="43" idx="0"/>
          </p:cNvCxnSpPr>
          <p:nvPr/>
        </p:nvCxnSpPr>
        <p:spPr bwMode="auto">
          <a:xfrm>
            <a:off x="6189194" y="3885472"/>
            <a:ext cx="976836" cy="249095"/>
          </a:xfrm>
          <a:prstGeom prst="curvedConnector2">
            <a:avLst/>
          </a:prstGeom>
          <a:solidFill>
            <a:schemeClr val="accent1"/>
          </a:solidFill>
          <a:ln w="19050" cap="sq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9254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2144</TotalTime>
  <Words>846</Words>
  <Application>Microsoft Office PowerPoint</Application>
  <PresentationFormat>On-screen Show (4:3)</PresentationFormat>
  <Paragraphs>272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Linked List</vt:lpstr>
      <vt:lpstr>Operations</vt:lpstr>
      <vt:lpstr>Linked List</vt:lpstr>
      <vt:lpstr>Linked Lists -  Deletion</vt:lpstr>
      <vt:lpstr>Linked List – Deletion</vt:lpstr>
      <vt:lpstr>Linked List – Deletion (only node of list)</vt:lpstr>
      <vt:lpstr>Linked List – Deletion (only node of list)</vt:lpstr>
      <vt:lpstr>Linked List – Deletion (first node)</vt:lpstr>
      <vt:lpstr>Linked List – Deletion (first node)</vt:lpstr>
      <vt:lpstr>Linked List – Deletion (Only node or first node)</vt:lpstr>
      <vt:lpstr>Linked List – Deletion (last node)</vt:lpstr>
      <vt:lpstr>Linked List – Deletion (last node)</vt:lpstr>
      <vt:lpstr>Linked List – Deletion (in middle)</vt:lpstr>
      <vt:lpstr>Linked List – Deletion (in middle)</vt:lpstr>
      <vt:lpstr>Linked List – Deletion (Complete Code)</vt:lpstr>
      <vt:lpstr>Linked List</vt:lpstr>
      <vt:lpstr>Linked Lists -  Merge</vt:lpstr>
      <vt:lpstr>Linked List – Merge (Non Empty lists)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320</cp:revision>
  <dcterms:created xsi:type="dcterms:W3CDTF">2019-05-22T20:50:59Z</dcterms:created>
  <dcterms:modified xsi:type="dcterms:W3CDTF">2019-11-30T18:07:07Z</dcterms:modified>
</cp:coreProperties>
</file>