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5"/>
  </p:notesMasterIdLst>
  <p:sldIdLst>
    <p:sldId id="505" r:id="rId2"/>
    <p:sldId id="507" r:id="rId3"/>
    <p:sldId id="508" r:id="rId4"/>
    <p:sldId id="509" r:id="rId5"/>
    <p:sldId id="510" r:id="rId6"/>
    <p:sldId id="511" r:id="rId7"/>
    <p:sldId id="512" r:id="rId8"/>
    <p:sldId id="513" r:id="rId9"/>
    <p:sldId id="514" r:id="rId10"/>
    <p:sldId id="515" r:id="rId11"/>
    <p:sldId id="516" r:id="rId12"/>
    <p:sldId id="517" r:id="rId13"/>
    <p:sldId id="518" r:id="rId14"/>
    <p:sldId id="519" r:id="rId15"/>
    <p:sldId id="520" r:id="rId16"/>
    <p:sldId id="521" r:id="rId17"/>
    <p:sldId id="522" r:id="rId18"/>
    <p:sldId id="523" r:id="rId19"/>
    <p:sldId id="524" r:id="rId20"/>
    <p:sldId id="525" r:id="rId21"/>
    <p:sldId id="526" r:id="rId22"/>
    <p:sldId id="527" r:id="rId23"/>
    <p:sldId id="528" r:id="rId24"/>
    <p:sldId id="529" r:id="rId25"/>
    <p:sldId id="530" r:id="rId26"/>
    <p:sldId id="531" r:id="rId27"/>
    <p:sldId id="532" r:id="rId28"/>
    <p:sldId id="533" r:id="rId29"/>
    <p:sldId id="534" r:id="rId30"/>
    <p:sldId id="535" r:id="rId31"/>
    <p:sldId id="536" r:id="rId32"/>
    <p:sldId id="537" r:id="rId33"/>
    <p:sldId id="506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4" d="100"/>
          <a:sy n="44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000" b="1" i="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dirty="0" smtClean="0">
              <a:solidFill>
                <a:srgbClr val="FFFF00"/>
              </a:solidFill>
            </a:rPr>
            <a:t>(Quran 20 : 25-28)</a:t>
          </a:r>
          <a:endParaRPr lang="en-US" sz="2000" b="1" dirty="0">
            <a:solidFill>
              <a:srgbClr val="FFFF00"/>
            </a:solidFill>
            <a:latin typeface="+mj-lt"/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 custLinFactNeighborX="-2524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n-US"/>
        </a:p>
      </dgm:t>
    </dgm:pt>
    <dgm:pt modelId="{D2C15A2E-F265-4E83-96D0-995A90E88EBF}" type="pres">
      <dgm:prSet presAssocID="{160298CF-D651-4443-B55A-DF5768370C12}" presName="txShp" presStyleLbl="node1" presStyleIdx="0" presStyleCnt="1" custScaleX="129448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A7FA9557-86F3-4D6C-8926-9E21206F3345}" type="presOf" srcId="{160298CF-D651-4443-B55A-DF5768370C12}" destId="{D2C15A2E-F265-4E83-96D0-995A90E88EBF}" srcOrd="0" destOrd="0" presId="urn:microsoft.com/office/officeart/2005/8/layout/vList3"/>
    <dgm:cxn modelId="{058BDB4F-FA6B-4686-A4DF-0DE2C4EBB019}" type="presOf" srcId="{816C78C8-E966-4B7E-8D03-C3617DCE2AE7}" destId="{E8A93B39-86E4-4E2D-ADB5-63BB251ED922}" srcOrd="0" destOrd="0" presId="urn:microsoft.com/office/officeart/2005/8/layout/vList3"/>
    <dgm:cxn modelId="{6F4FF8CA-D1DA-4F77-95EC-1F56E919DB6B}" type="presParOf" srcId="{E8A93B39-86E4-4E2D-ADB5-63BB251ED922}" destId="{BD7346C7-6971-492F-9741-DB24D68F8AC9}" srcOrd="0" destOrd="0" presId="urn:microsoft.com/office/officeart/2005/8/layout/vList3"/>
    <dgm:cxn modelId="{F8A3E962-A0CC-4123-BB6A-F56CD71F4FF7}" type="presParOf" srcId="{BD7346C7-6971-492F-9741-DB24D68F8AC9}" destId="{CDEFADC2-8A87-4F86-99C7-5152EDF32688}" srcOrd="0" destOrd="0" presId="urn:microsoft.com/office/officeart/2005/8/layout/vList3"/>
    <dgm:cxn modelId="{3C23B0F5-3822-4775-836D-A4482142C670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800" b="0" i="0" dirty="0" smtClean="0"/>
            <a:t>Allah (Alone) is Sufficient for us, and He is the Best Disposer of affairs (for us).</a:t>
          </a:r>
          <a:r>
            <a:rPr lang="en-US" sz="1800" b="1" i="0" dirty="0" smtClean="0">
              <a:solidFill>
                <a:srgbClr val="FFFF00"/>
              </a:solidFill>
            </a:rPr>
            <a:t>(Quran 3 : 173)</a:t>
          </a:r>
          <a:endParaRPr lang="en-US" sz="2800" b="1" dirty="0">
            <a:solidFill>
              <a:srgbClr val="FFFF00"/>
            </a:solidFill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D2C15A2E-F265-4E83-96D0-995A90E88EBF}" type="pres">
      <dgm:prSet presAssocID="{160298CF-D651-4443-B55A-DF5768370C12}" presName="txShp" presStyleLbl="node1" presStyleIdx="0" presStyleCnt="1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117F1E3B-BE58-4BB3-9D6D-A081111744C8}" type="presOf" srcId="{160298CF-D651-4443-B55A-DF5768370C12}" destId="{D2C15A2E-F265-4E83-96D0-995A90E88EBF}" srcOrd="0" destOrd="0" presId="urn:microsoft.com/office/officeart/2005/8/layout/vList3"/>
    <dgm:cxn modelId="{D5A5DC0B-DE72-494B-98C1-9C491B8A06D1}" type="presOf" srcId="{816C78C8-E966-4B7E-8D03-C3617DCE2AE7}" destId="{E8A93B39-86E4-4E2D-ADB5-63BB251ED922}" srcOrd="0" destOrd="0" presId="urn:microsoft.com/office/officeart/2005/8/layout/vList3"/>
    <dgm:cxn modelId="{66B2A65E-F824-49F2-BC3B-D7D03AACE765}" type="presParOf" srcId="{E8A93B39-86E4-4E2D-ADB5-63BB251ED922}" destId="{BD7346C7-6971-492F-9741-DB24D68F8AC9}" srcOrd="0" destOrd="0" presId="urn:microsoft.com/office/officeart/2005/8/layout/vList3"/>
    <dgm:cxn modelId="{6CB1909F-B00D-44D2-BDFB-9673E8792B00}" type="presParOf" srcId="{BD7346C7-6971-492F-9741-DB24D68F8AC9}" destId="{CDEFADC2-8A87-4F86-99C7-5152EDF32688}" srcOrd="0" destOrd="0" presId="urn:microsoft.com/office/officeart/2005/8/layout/vList3"/>
    <dgm:cxn modelId="{8A402C9D-48EB-4398-BDD4-B8E0AD4FA998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613275" y="0"/>
          <a:ext cx="6420832" cy="178547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343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0" kern="120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kern="1200" dirty="0" smtClean="0">
              <a:solidFill>
                <a:srgbClr val="FFFF00"/>
              </a:solidFill>
            </a:rPr>
            <a:t>(Quran 20 : 25-28)</a:t>
          </a:r>
          <a:endParaRPr lang="en-US" sz="2000" b="1" kern="1200" dirty="0">
            <a:solidFill>
              <a:srgbClr val="FFFF00"/>
            </a:solidFill>
            <a:latin typeface="+mj-lt"/>
          </a:endParaRPr>
        </a:p>
      </dsp:txBody>
      <dsp:txXfrm rot="10800000">
        <a:off x="1059643" y="0"/>
        <a:ext cx="5974464" cy="1785471"/>
      </dsp:txXfrm>
    </dsp:sp>
    <dsp:sp modelId="{CDEFADC2-8A87-4F86-99C7-5152EDF32688}">
      <dsp:nvSpPr>
        <dsp:cNvPr id="0" name=""/>
        <dsp:cNvSpPr/>
      </dsp:nvSpPr>
      <dsp:spPr>
        <a:xfrm>
          <a:off x="0" y="0"/>
          <a:ext cx="1785471" cy="178547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2179960" y="0"/>
          <a:ext cx="6698546" cy="190046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051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/>
            <a:t>Allah (Alone) is Sufficient for us, and He is the Best Disposer of affairs (for us).</a:t>
          </a:r>
          <a:r>
            <a:rPr lang="en-US" sz="1800" b="1" i="0" kern="1200" dirty="0" smtClean="0">
              <a:solidFill>
                <a:srgbClr val="FFFF00"/>
              </a:solidFill>
            </a:rPr>
            <a:t>(Quran 3 : 173)</a:t>
          </a:r>
          <a:endParaRPr lang="en-US" sz="2800" b="1" kern="1200" dirty="0">
            <a:solidFill>
              <a:srgbClr val="FFFF00"/>
            </a:solidFill>
          </a:endParaRPr>
        </a:p>
      </dsp:txBody>
      <dsp:txXfrm rot="10800000">
        <a:off x="2655075" y="0"/>
        <a:ext cx="6223431" cy="1900462"/>
      </dsp:txXfrm>
    </dsp:sp>
    <dsp:sp modelId="{CDEFADC2-8A87-4F86-99C7-5152EDF32688}">
      <dsp:nvSpPr>
        <dsp:cNvPr id="0" name=""/>
        <dsp:cNvSpPr/>
      </dsp:nvSpPr>
      <dsp:spPr>
        <a:xfrm>
          <a:off x="1212112" y="0"/>
          <a:ext cx="1900462" cy="190046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9F355-61BA-4311-8A59-24A886FCB911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D894F-0A84-4B40-9A74-1D544CC8A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9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9743" y="123827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6943" y="4073179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49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4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53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88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9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85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2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2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8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0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162" y="2156535"/>
            <a:ext cx="7675809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218" y="6292157"/>
            <a:ext cx="954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rgbClr val="006600"/>
                </a:solidFill>
              </a:defRPr>
            </a:lvl1pPr>
          </a:lstStyle>
          <a:p>
            <a:pPr algn="ctr"/>
            <a:fld id="{DDC76627-6CEE-4E3A-AF80-81DF9B174472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36374" y="995"/>
            <a:ext cx="7393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28150" y="-3473251"/>
            <a:ext cx="87491" cy="91442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26" y="41735"/>
            <a:ext cx="972911" cy="972911"/>
          </a:xfrm>
          <a:prstGeom prst="rect">
            <a:avLst/>
          </a:prstGeom>
          <a:solidFill>
            <a:schemeClr val="tx2"/>
          </a:solidFill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214" y="73066"/>
            <a:ext cx="762000" cy="910249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81200" y="18615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tx2"/>
                </a:solidFill>
              </a:rPr>
              <a:t>Data Structures</a:t>
            </a:r>
            <a:r>
              <a:rPr lang="en-US" sz="3200" b="1" i="1" baseline="0" dirty="0" smtClean="0">
                <a:solidFill>
                  <a:schemeClr val="tx2"/>
                </a:solidFill>
              </a:rPr>
              <a:t> - I</a:t>
            </a:r>
            <a:endParaRPr lang="en-US" sz="3200" b="1" i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656428" y="613983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“No</a:t>
            </a:r>
            <a:r>
              <a:rPr lang="en-US" b="1" baseline="0" dirty="0" smtClean="0">
                <a:solidFill>
                  <a:srgbClr val="FF0000"/>
                </a:solidFill>
              </a:rPr>
              <a:t> Bonus” marks for this course anymore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30495" y="1333710"/>
            <a:ext cx="769121" cy="49146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wordArtVert" wrap="square" rtlCol="0">
            <a:spAutoFit/>
          </a:bodyPr>
          <a:lstStyle/>
          <a:p>
            <a:pPr algn="ctr"/>
            <a:r>
              <a:rPr lang="en-US" sz="3200" b="1" dirty="0" smtClean="0"/>
              <a:t>CPCS 204</a:t>
            </a:r>
            <a:endParaRPr lang="en-US" sz="3200" b="1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60211" y="6324889"/>
            <a:ext cx="368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Jonathan (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Yahya</a:t>
            </a:r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Cazalas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220494" y="6349505"/>
            <a:ext cx="2653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Muhammad</a:t>
            </a:r>
            <a:r>
              <a:rPr lang="en-US" sz="1400" b="1" kern="1200" baseline="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 Umair </a:t>
            </a:r>
            <a:r>
              <a:rPr lang="en-US" sz="1400" b="1" kern="1200" baseline="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Ramzan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500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6600"/>
        </a:buClr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alibri" panose="020F050202020403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0.png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0.png"/><Relationship Id="rId4" Type="http://schemas.openxmlformats.org/officeDocument/2006/relationships/image" Target="../media/image9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8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png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345476" y="4506686"/>
          <a:ext cx="7458892" cy="1785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2859110" y="669701"/>
            <a:ext cx="4056845" cy="2704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92" y="1578643"/>
            <a:ext cx="7675563" cy="2367907"/>
          </a:xfrm>
        </p:spPr>
      </p:pic>
    </p:spTree>
    <p:extLst>
      <p:ext uri="{BB962C8B-B14F-4D97-AF65-F5344CB8AC3E}">
        <p14:creationId xmlns:p14="http://schemas.microsoft.com/office/powerpoint/2010/main" val="238569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Big–Oh </a:t>
            </a:r>
            <a:r>
              <a:rPr lang="en-US" dirty="0" smtClean="0"/>
              <a:t>– </a:t>
            </a:r>
            <a:r>
              <a:rPr lang="en-US" b="1" dirty="0" smtClean="0">
                <a:solidFill>
                  <a:srgbClr val="006600"/>
                </a:solidFill>
              </a:rPr>
              <a:t>Introduction   </a:t>
            </a:r>
            <a:r>
              <a:rPr lang="en-US" sz="2000" b="1" dirty="0" smtClean="0">
                <a:solidFill>
                  <a:srgbClr val="0000FF"/>
                </a:solidFill>
              </a:rPr>
              <a:t>(formal definition)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1540057" y="2277373"/>
          <a:ext cx="7428297" cy="862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Equation" r:id="rId3" imgW="3936960" imgH="457200" progId="Equation.3">
                  <p:embed/>
                </p:oleObj>
              </mc:Choice>
              <mc:Fallback>
                <p:oleObj name="Equation" r:id="rId3" imgW="393696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40057" y="2277373"/>
                        <a:ext cx="7428297" cy="862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11" descr="graph_O"/>
          <p:cNvPicPr>
            <a:picLocks noChangeAspect="1" noChangeArrowheads="1"/>
          </p:cNvPicPr>
          <p:nvPr/>
        </p:nvPicPr>
        <p:blipFill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03066" y="2812210"/>
            <a:ext cx="3613130" cy="3632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40057" y="3445440"/>
            <a:ext cx="366300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rgbClr val="006600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2"/>
                </a:solidFill>
              </a:rPr>
              <a:t>c * g(n</a:t>
            </a:r>
            <a:r>
              <a:rPr lang="en-US" sz="2800" dirty="0">
                <a:solidFill>
                  <a:schemeClr val="tx2"/>
                </a:solidFill>
              </a:rPr>
              <a:t>) is an </a:t>
            </a:r>
            <a:r>
              <a:rPr lang="en-US" sz="2800" b="1" dirty="0">
                <a:solidFill>
                  <a:srgbClr val="006600"/>
                </a:solidFill>
              </a:rPr>
              <a:t>upper bound</a:t>
            </a:r>
            <a:r>
              <a:rPr lang="en-US" sz="2800" dirty="0">
                <a:solidFill>
                  <a:schemeClr val="tx2"/>
                </a:solidFill>
              </a:rPr>
              <a:t> on the value of f(n</a:t>
            </a:r>
            <a:r>
              <a:rPr lang="en-US" sz="2800" dirty="0" smtClean="0">
                <a:solidFill>
                  <a:schemeClr val="tx2"/>
                </a:solidFill>
              </a:rPr>
              <a:t>)</a:t>
            </a:r>
          </a:p>
          <a:p>
            <a:pPr marL="285750" indent="-285750" algn="just">
              <a:buClr>
                <a:srgbClr val="006600"/>
              </a:buClr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Such that</a:t>
            </a:r>
          </a:p>
          <a:p>
            <a:pPr marL="742950" lvl="1" indent="-285750" algn="just">
              <a:buClr>
                <a:srgbClr val="006600"/>
              </a:buClr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006600"/>
                </a:solidFill>
              </a:rPr>
              <a:t>f(n</a:t>
            </a:r>
            <a:r>
              <a:rPr lang="en-US" sz="2400" b="1" dirty="0">
                <a:solidFill>
                  <a:srgbClr val="006600"/>
                </a:solidFill>
              </a:rPr>
              <a:t>) &lt;= </a:t>
            </a:r>
            <a:r>
              <a:rPr lang="en-US" sz="2400" b="1" dirty="0" smtClean="0">
                <a:solidFill>
                  <a:srgbClr val="006600"/>
                </a:solidFill>
              </a:rPr>
              <a:t>c * g(n)</a:t>
            </a:r>
          </a:p>
          <a:p>
            <a:pPr marL="742950" lvl="1" indent="-285750" algn="just">
              <a:buClr>
                <a:srgbClr val="006600"/>
              </a:buClr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672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Order </a:t>
            </a:r>
            <a:r>
              <a:rPr lang="en-US" dirty="0"/>
              <a:t>– </a:t>
            </a:r>
            <a:r>
              <a:rPr lang="en-US" b="1" dirty="0">
                <a:solidFill>
                  <a:srgbClr val="006600"/>
                </a:solidFill>
              </a:rPr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Complexity Classes</a:t>
            </a:r>
          </a:p>
          <a:p>
            <a:r>
              <a:rPr lang="en-US" dirty="0" smtClean="0"/>
              <a:t>The best running time</a:t>
            </a:r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1</a:t>
            </a:r>
          </a:p>
          <a:p>
            <a:r>
              <a:rPr lang="en-US" dirty="0" smtClean="0"/>
              <a:t>The Worst running time</a:t>
            </a:r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n!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5" name="Group 138"/>
          <p:cNvGraphicFramePr>
            <a:graphicFrameLocks noGrp="1"/>
          </p:cNvGraphicFramePr>
          <p:nvPr>
            <p:extLst/>
          </p:nvPr>
        </p:nvGraphicFramePr>
        <p:xfrm>
          <a:off x="5670434" y="2290761"/>
          <a:ext cx="3352800" cy="3886202"/>
        </p:xfrm>
        <a:graphic>
          <a:graphicData uri="http://schemas.openxmlformats.org/drawingml/2006/table">
            <a:tbl>
              <a:tblPr/>
              <a:tblGrid>
                <a:gridCol w="16287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40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77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Function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Name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Constant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log n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Logarithmic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Linear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 log n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Poly-log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Quadratic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Cubic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Exponential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n!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Factorial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2101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 Classes – </a:t>
            </a:r>
            <a:r>
              <a:rPr lang="en-US" b="1" dirty="0" smtClean="0">
                <a:solidFill>
                  <a:srgbClr val="006600"/>
                </a:solidFill>
              </a:rPr>
              <a:t>O(1)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</a:t>
            </a:r>
            <a:r>
              <a:rPr lang="en-US" dirty="0"/>
              <a:t>a notation for “</a:t>
            </a:r>
            <a:r>
              <a:rPr lang="en-US" u="sng" dirty="0"/>
              <a:t>constant work</a:t>
            </a:r>
            <a:r>
              <a:rPr lang="en-US" dirty="0"/>
              <a:t>”</a:t>
            </a:r>
          </a:p>
          <a:p>
            <a:r>
              <a:rPr lang="en-US" dirty="0"/>
              <a:t>An example would be finding the smallest element in a sorted array</a:t>
            </a:r>
          </a:p>
          <a:p>
            <a:pPr lvl="1"/>
            <a:r>
              <a:rPr lang="en-US" dirty="0"/>
              <a:t>There’s nothing to search for here</a:t>
            </a:r>
          </a:p>
          <a:p>
            <a:pPr lvl="1"/>
            <a:r>
              <a:rPr lang="en-US" dirty="0"/>
              <a:t>The smallest element is always at the beginning of a sorted array</a:t>
            </a:r>
          </a:p>
          <a:p>
            <a:pPr lvl="1"/>
            <a:r>
              <a:rPr lang="en-US" dirty="0"/>
              <a:t>So this would take O(1) time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30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 Classes – </a:t>
            </a:r>
            <a:r>
              <a:rPr lang="en-US" b="1" dirty="0" smtClean="0">
                <a:solidFill>
                  <a:srgbClr val="006600"/>
                </a:solidFill>
              </a:rPr>
              <a:t>O(n)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It means </a:t>
            </a:r>
            <a:r>
              <a:rPr lang="en-US" dirty="0"/>
              <a:t>that the </a:t>
            </a:r>
            <a:r>
              <a:rPr lang="en-US" b="1" u="sng" dirty="0"/>
              <a:t>work changes in a way that is proportional to n</a:t>
            </a:r>
          </a:p>
          <a:p>
            <a:r>
              <a:rPr lang="en-US" dirty="0"/>
              <a:t>Example:</a:t>
            </a:r>
          </a:p>
          <a:p>
            <a:pPr lvl="1"/>
            <a:r>
              <a:rPr lang="en-US" u="sng" dirty="0"/>
              <a:t>If the input size doubles, the running time also doubles</a:t>
            </a:r>
          </a:p>
          <a:p>
            <a:r>
              <a:rPr lang="en-US" dirty="0" smtClean="0"/>
              <a:t>It is </a:t>
            </a:r>
            <a:r>
              <a:rPr lang="en-US" dirty="0"/>
              <a:t>a notation for “</a:t>
            </a:r>
            <a:r>
              <a:rPr lang="en-US" b="1" u="sng" dirty="0"/>
              <a:t>work grows at a linear rate</a:t>
            </a:r>
            <a:r>
              <a:rPr lang="en-US" dirty="0"/>
              <a:t>”</a:t>
            </a:r>
          </a:p>
          <a:p>
            <a:r>
              <a:rPr lang="en-US" dirty="0"/>
              <a:t>You usually can’t really do a lot better than this for most problems we deal with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71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 Classes – </a:t>
            </a:r>
            <a:r>
              <a:rPr lang="en-US" b="1" dirty="0" smtClean="0">
                <a:solidFill>
                  <a:srgbClr val="006600"/>
                </a:solidFill>
              </a:rPr>
              <a:t>O(n</a:t>
            </a:r>
            <a:r>
              <a:rPr lang="en-US" b="1" baseline="30000" dirty="0" smtClean="0">
                <a:solidFill>
                  <a:srgbClr val="006600"/>
                </a:solidFill>
              </a:rPr>
              <a:t>k</a:t>
            </a:r>
            <a:r>
              <a:rPr lang="en-US" b="1" dirty="0" smtClean="0">
                <a:solidFill>
                  <a:srgbClr val="006600"/>
                </a:solidFill>
              </a:rPr>
              <a:t>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u="sng" dirty="0"/>
              <a:t>O(n</a:t>
            </a:r>
            <a:r>
              <a:rPr lang="en-US" b="1" u="sng" baseline="30000" dirty="0"/>
              <a:t>2</a:t>
            </a:r>
            <a:r>
              <a:rPr lang="en-US" b="1" u="sng" dirty="0"/>
              <a:t>)</a:t>
            </a:r>
            <a:r>
              <a:rPr lang="en-US" dirty="0"/>
              <a:t> or “Order n</a:t>
            </a:r>
            <a:r>
              <a:rPr lang="en-US" baseline="30000" dirty="0"/>
              <a:t>2</a:t>
            </a:r>
            <a:r>
              <a:rPr lang="en-US" dirty="0"/>
              <a:t> ”:  </a:t>
            </a:r>
            <a:r>
              <a:rPr lang="en-US" b="1" u="sng" dirty="0"/>
              <a:t>Quadratic time</a:t>
            </a:r>
          </a:p>
          <a:p>
            <a:pPr lvl="1"/>
            <a:r>
              <a:rPr lang="en-US" dirty="0"/>
              <a:t>If input size doubles, running time increases by a factor of </a:t>
            </a:r>
            <a:r>
              <a:rPr lang="en-US" dirty="0" smtClean="0"/>
              <a:t>n</a:t>
            </a:r>
            <a:r>
              <a:rPr lang="en-US" baseline="30000" dirty="0" smtClean="0"/>
              <a:t>2</a:t>
            </a:r>
            <a:endParaRPr lang="en-US" baseline="30000" dirty="0"/>
          </a:p>
          <a:p>
            <a:r>
              <a:rPr lang="en-US" b="1" u="sng" dirty="0"/>
              <a:t>O(n</a:t>
            </a:r>
            <a:r>
              <a:rPr lang="en-US" b="1" u="sng" baseline="30000" dirty="0"/>
              <a:t>3</a:t>
            </a:r>
            <a:r>
              <a:rPr lang="en-US" b="1" u="sng" dirty="0"/>
              <a:t>)</a:t>
            </a:r>
            <a:r>
              <a:rPr lang="en-US" dirty="0"/>
              <a:t> or “Order n</a:t>
            </a:r>
            <a:r>
              <a:rPr lang="en-US" baseline="30000" dirty="0"/>
              <a:t>3</a:t>
            </a:r>
            <a:r>
              <a:rPr lang="en-US" dirty="0"/>
              <a:t> ”:  </a:t>
            </a:r>
            <a:r>
              <a:rPr lang="en-US" b="1" u="sng" dirty="0"/>
              <a:t>Cubic time</a:t>
            </a:r>
          </a:p>
          <a:p>
            <a:pPr lvl="1"/>
            <a:r>
              <a:rPr lang="en-US" dirty="0"/>
              <a:t>If input size doubles, running time increases by a factor of n</a:t>
            </a:r>
            <a:r>
              <a:rPr lang="en-US" baseline="30000" dirty="0"/>
              <a:t>3</a:t>
            </a:r>
            <a:endParaRPr lang="en-US" dirty="0"/>
          </a:p>
          <a:p>
            <a:r>
              <a:rPr lang="en-US" b="1" u="sng" dirty="0"/>
              <a:t>O(n</a:t>
            </a:r>
            <a:r>
              <a:rPr lang="en-US" b="1" u="sng" baseline="30000" dirty="0"/>
              <a:t>k</a:t>
            </a:r>
            <a:r>
              <a:rPr lang="en-US" b="1" u="sng" dirty="0"/>
              <a:t>)</a:t>
            </a:r>
            <a:r>
              <a:rPr lang="en-US" dirty="0"/>
              <a:t>:  </a:t>
            </a:r>
            <a:r>
              <a:rPr lang="en-US" u="sng" dirty="0"/>
              <a:t>Other polynomial time</a:t>
            </a:r>
          </a:p>
          <a:p>
            <a:pPr lvl="1"/>
            <a:r>
              <a:rPr lang="en-US" dirty="0"/>
              <a:t>Should really try to avoid high order polynomial running times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57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Complexity Classes – </a:t>
            </a:r>
            <a:r>
              <a:rPr lang="en-US" sz="4000" b="1" dirty="0" smtClean="0">
                <a:solidFill>
                  <a:srgbClr val="006600"/>
                </a:solidFill>
              </a:rPr>
              <a:t>O(Exponential)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u="sng" dirty="0"/>
              <a:t>O(2</a:t>
            </a:r>
            <a:r>
              <a:rPr lang="en-US" b="1" u="sng" baseline="30000" dirty="0"/>
              <a:t>n</a:t>
            </a:r>
            <a:r>
              <a:rPr lang="en-US" b="1" u="sng" dirty="0"/>
              <a:t>)</a:t>
            </a:r>
            <a:r>
              <a:rPr lang="en-US" dirty="0"/>
              <a:t> or “Order 2</a:t>
            </a:r>
            <a:r>
              <a:rPr lang="en-US" baseline="30000" dirty="0"/>
              <a:t>n</a:t>
            </a:r>
            <a:r>
              <a:rPr lang="en-US" dirty="0"/>
              <a:t> ”:  </a:t>
            </a:r>
            <a:r>
              <a:rPr lang="en-US" b="1" u="sng" dirty="0"/>
              <a:t>Exponential time</a:t>
            </a:r>
          </a:p>
          <a:p>
            <a:pPr lvl="1"/>
            <a:r>
              <a:rPr lang="en-US" dirty="0"/>
              <a:t>more </a:t>
            </a:r>
            <a:r>
              <a:rPr lang="en-US" u="sng" dirty="0"/>
              <a:t>theoretical</a:t>
            </a:r>
            <a:r>
              <a:rPr lang="en-US" dirty="0"/>
              <a:t> rather than practical interest because they cannot reasonably run on typical computers for even for moderate values of n.</a:t>
            </a:r>
          </a:p>
          <a:p>
            <a:pPr lvl="1"/>
            <a:r>
              <a:rPr lang="en-US" dirty="0"/>
              <a:t>Input sizes bigger than 40 or 50 become </a:t>
            </a:r>
            <a:r>
              <a:rPr lang="en-US" u="sng" dirty="0"/>
              <a:t>unmanageable</a:t>
            </a:r>
          </a:p>
          <a:p>
            <a:pPr lvl="2"/>
            <a:r>
              <a:rPr lang="en-US" dirty="0"/>
              <a:t>Even on faster computers</a:t>
            </a:r>
          </a:p>
          <a:p>
            <a:r>
              <a:rPr lang="en-US" b="1" u="sng" dirty="0"/>
              <a:t>O(n!)</a:t>
            </a:r>
            <a:r>
              <a:rPr lang="en-US" dirty="0"/>
              <a:t>:  even worse than exponential!</a:t>
            </a:r>
          </a:p>
          <a:p>
            <a:pPr lvl="1"/>
            <a:r>
              <a:rPr lang="en-US" dirty="0"/>
              <a:t>Input sizes bigger than 10 will take a long time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26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Complexity Classes – </a:t>
            </a:r>
            <a:r>
              <a:rPr lang="en-US" sz="4000" b="1" dirty="0" smtClean="0">
                <a:solidFill>
                  <a:srgbClr val="006600"/>
                </a:solidFill>
              </a:rPr>
              <a:t>O(Logarithmic)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u="sng" dirty="0"/>
              <a:t>O(n </a:t>
            </a:r>
            <a:r>
              <a:rPr lang="en-US" b="1" u="sng" dirty="0" err="1"/>
              <a:t>logn</a:t>
            </a:r>
            <a:r>
              <a:rPr lang="en-US" b="1" u="sng" dirty="0"/>
              <a:t>)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Only slightly worse than O(n) time</a:t>
            </a:r>
          </a:p>
          <a:p>
            <a:pPr lvl="2"/>
            <a:r>
              <a:rPr lang="en-US" dirty="0"/>
              <a:t>And </a:t>
            </a:r>
            <a:r>
              <a:rPr lang="en-US" u="sng" dirty="0"/>
              <a:t>O(n </a:t>
            </a:r>
            <a:r>
              <a:rPr lang="en-US" u="sng" dirty="0" err="1"/>
              <a:t>logn</a:t>
            </a:r>
            <a:r>
              <a:rPr lang="en-US" u="sng" dirty="0"/>
              <a:t>) will be much less than O(n</a:t>
            </a:r>
            <a:r>
              <a:rPr lang="en-US" u="sng" baseline="30000" dirty="0"/>
              <a:t>2</a:t>
            </a:r>
            <a:r>
              <a:rPr lang="en-US" u="sng" dirty="0"/>
              <a:t>)</a:t>
            </a:r>
          </a:p>
          <a:p>
            <a:pPr lvl="2"/>
            <a:r>
              <a:rPr lang="en-US" dirty="0"/>
              <a:t>This is the running time for the better sorting algorithms we will go over (later)</a:t>
            </a:r>
          </a:p>
          <a:p>
            <a:r>
              <a:rPr lang="en-US" b="1" u="sng" dirty="0"/>
              <a:t>O(log n)</a:t>
            </a:r>
            <a:r>
              <a:rPr lang="en-US" dirty="0"/>
              <a:t> or “Order log n”:  </a:t>
            </a:r>
            <a:r>
              <a:rPr lang="en-US" b="1" u="sng" dirty="0"/>
              <a:t>Logarithmic time</a:t>
            </a:r>
          </a:p>
          <a:p>
            <a:pPr lvl="1"/>
            <a:r>
              <a:rPr lang="en-US" dirty="0"/>
              <a:t>If input size doubles, running time increases ONLY by a constant amount</a:t>
            </a:r>
          </a:p>
          <a:p>
            <a:pPr lvl="1"/>
            <a:r>
              <a:rPr lang="en-US" b="1" u="sng" dirty="0"/>
              <a:t>any algorithm that halves the data</a:t>
            </a:r>
            <a:r>
              <a:rPr lang="en-US" dirty="0"/>
              <a:t> remaining to be processed on each iteration of a loop will be an </a:t>
            </a:r>
            <a:r>
              <a:rPr lang="en-US" b="1" u="sng" dirty="0"/>
              <a:t>O(log n) algorithm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86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Algorithm Analysis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17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Some Example</a:t>
            </a:r>
          </a:p>
        </p:txBody>
      </p:sp>
    </p:spTree>
    <p:extLst>
      <p:ext uri="{BB962C8B-B14F-4D97-AF65-F5344CB8AC3E}">
        <p14:creationId xmlns:p14="http://schemas.microsoft.com/office/powerpoint/2010/main" val="358577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Algorithm Analysis - </a:t>
            </a:r>
            <a:r>
              <a:rPr lang="en-US" b="1" dirty="0" smtClean="0">
                <a:solidFill>
                  <a:srgbClr val="006600"/>
                </a:solidFill>
              </a:rPr>
              <a:t>Example - 01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3569775" cy="4020428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US" dirty="0"/>
              <a:t>The number of operations executed by these loops is the sum of the individual loop operations.</a:t>
            </a:r>
          </a:p>
          <a:p>
            <a:pPr algn="just"/>
            <a:r>
              <a:rPr lang="en-US" dirty="0"/>
              <a:t>The first loop has </a:t>
            </a:r>
            <a:r>
              <a:rPr lang="en-US" b="1" dirty="0">
                <a:solidFill>
                  <a:srgbClr val="0000FF"/>
                </a:solidFill>
              </a:rPr>
              <a:t>n/2</a:t>
            </a:r>
            <a:r>
              <a:rPr lang="en-US" dirty="0"/>
              <a:t> operations</a:t>
            </a:r>
          </a:p>
          <a:p>
            <a:pPr algn="just"/>
            <a:r>
              <a:rPr lang="en-US" dirty="0"/>
              <a:t>The second loop has </a:t>
            </a:r>
            <a:r>
              <a:rPr lang="en-US" b="1" dirty="0">
                <a:solidFill>
                  <a:srgbClr val="0000FF"/>
                </a:solidFill>
              </a:rPr>
              <a:t>n</a:t>
            </a:r>
            <a:r>
              <a:rPr lang="en-US" b="1" baseline="30000" dirty="0">
                <a:solidFill>
                  <a:srgbClr val="0000FF"/>
                </a:solidFill>
              </a:rPr>
              <a:t>2</a:t>
            </a:r>
            <a:r>
              <a:rPr lang="en-US" dirty="0"/>
              <a:t> operations</a:t>
            </a:r>
          </a:p>
          <a:p>
            <a:pPr algn="just"/>
            <a:r>
              <a:rPr lang="en-US" dirty="0"/>
              <a:t>Not nested, So </a:t>
            </a:r>
            <a:r>
              <a:rPr lang="en-US" u="sng" dirty="0"/>
              <a:t>we simply ADD their operations</a:t>
            </a:r>
          </a:p>
          <a:p>
            <a:pPr algn="just"/>
            <a:r>
              <a:rPr lang="en-US" dirty="0"/>
              <a:t>The total number of operations would </a:t>
            </a:r>
            <a:r>
              <a:rPr lang="en-US" dirty="0" smtClean="0"/>
              <a:t>be</a:t>
            </a:r>
          </a:p>
          <a:p>
            <a:pPr lvl="1" algn="just"/>
            <a:r>
              <a:rPr lang="en-US" b="1" dirty="0">
                <a:solidFill>
                  <a:srgbClr val="0000FF"/>
                </a:solidFill>
              </a:rPr>
              <a:t>T</a:t>
            </a:r>
            <a:r>
              <a:rPr lang="en-US" b="1" dirty="0" smtClean="0">
                <a:solidFill>
                  <a:srgbClr val="0000FF"/>
                </a:solidFill>
              </a:rPr>
              <a:t>(n) = n/2 </a:t>
            </a:r>
            <a:r>
              <a:rPr lang="en-US" b="1" dirty="0">
                <a:solidFill>
                  <a:srgbClr val="0000FF"/>
                </a:solidFill>
              </a:rPr>
              <a:t>+ </a:t>
            </a:r>
            <a:r>
              <a:rPr lang="en-US" b="1" dirty="0" smtClean="0">
                <a:solidFill>
                  <a:srgbClr val="0000FF"/>
                </a:solidFill>
              </a:rPr>
              <a:t>n</a:t>
            </a:r>
            <a:r>
              <a:rPr lang="en-US" b="1" baseline="30000" dirty="0" smtClean="0">
                <a:solidFill>
                  <a:srgbClr val="0000FF"/>
                </a:solidFill>
              </a:rPr>
              <a:t>2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4938" y="2180662"/>
            <a:ext cx="4106033" cy="18505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34938" y="4183669"/>
            <a:ext cx="41060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dirty="0"/>
              <a:t>In Big-O terms, we can express the number of operations as </a:t>
            </a:r>
            <a:r>
              <a:rPr lang="en-US" sz="3200" b="1" dirty="0">
                <a:solidFill>
                  <a:srgbClr val="0000FF"/>
                </a:solidFill>
              </a:rPr>
              <a:t>O(n</a:t>
            </a:r>
            <a:r>
              <a:rPr lang="en-US" sz="3200" b="1" baseline="30000" dirty="0">
                <a:solidFill>
                  <a:srgbClr val="0000FF"/>
                </a:solidFill>
              </a:rPr>
              <a:t>2</a:t>
            </a:r>
            <a:r>
              <a:rPr lang="en-US" sz="3200" b="1" dirty="0">
                <a:solidFill>
                  <a:srgbClr val="0000FF"/>
                </a:solidFill>
              </a:rPr>
              <a:t>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36200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Algorithm Analysis - </a:t>
            </a:r>
            <a:r>
              <a:rPr lang="en-US" b="1" dirty="0">
                <a:solidFill>
                  <a:srgbClr val="006600"/>
                </a:solidFill>
              </a:rPr>
              <a:t>Example - </a:t>
            </a:r>
            <a:r>
              <a:rPr lang="en-US" b="1" dirty="0" smtClean="0">
                <a:solidFill>
                  <a:srgbClr val="006600"/>
                </a:solidFill>
              </a:rPr>
              <a:t>02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3569775" cy="402042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The outer loop runs </a:t>
            </a:r>
            <a:r>
              <a:rPr lang="en-US" b="1" dirty="0">
                <a:solidFill>
                  <a:srgbClr val="0000FF"/>
                </a:solidFill>
              </a:rPr>
              <a:t>n times</a:t>
            </a:r>
          </a:p>
          <a:p>
            <a:r>
              <a:rPr lang="en-US" dirty="0"/>
              <a:t>for each of those n times, the inner loop also runs </a:t>
            </a:r>
            <a:r>
              <a:rPr lang="en-US" b="1" dirty="0">
                <a:solidFill>
                  <a:srgbClr val="0000FF"/>
                </a:solidFill>
              </a:rPr>
              <a:t>n times</a:t>
            </a:r>
          </a:p>
          <a:p>
            <a:r>
              <a:rPr lang="en-US" dirty="0"/>
              <a:t>So we have </a:t>
            </a:r>
            <a:r>
              <a:rPr lang="en-US" b="1" dirty="0">
                <a:solidFill>
                  <a:srgbClr val="0000FF"/>
                </a:solidFill>
              </a:rPr>
              <a:t>n operations per iteration </a:t>
            </a:r>
            <a:r>
              <a:rPr lang="en-US" dirty="0"/>
              <a:t>of OUTER loop</a:t>
            </a:r>
          </a:p>
          <a:p>
            <a:r>
              <a:rPr lang="en-US" dirty="0"/>
              <a:t>Finally, we have </a:t>
            </a:r>
            <a:r>
              <a:rPr lang="en-US" dirty="0" smtClean="0"/>
              <a:t>the </a:t>
            </a:r>
            <a:r>
              <a:rPr lang="en-US" dirty="0"/>
              <a:t>number of </a:t>
            </a:r>
            <a:r>
              <a:rPr lang="en-US" b="1" dirty="0" smtClean="0">
                <a:solidFill>
                  <a:srgbClr val="0000FF"/>
                </a:solidFill>
              </a:rPr>
              <a:t>operations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T(n) = n*n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037967" y="4976634"/>
            <a:ext cx="41060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/>
              <a:t>In Big-O terms, we can express the number of operations as </a:t>
            </a:r>
            <a:r>
              <a:rPr lang="en-US" sz="2400" b="1" dirty="0">
                <a:solidFill>
                  <a:srgbClr val="0000FF"/>
                </a:solidFill>
              </a:rPr>
              <a:t>O(n</a:t>
            </a:r>
            <a:r>
              <a:rPr lang="en-US" sz="2400" b="1" baseline="30000" dirty="0">
                <a:solidFill>
                  <a:srgbClr val="0000FF"/>
                </a:solidFill>
              </a:rPr>
              <a:t>2</a:t>
            </a:r>
            <a:r>
              <a:rPr lang="en-US" sz="2400" b="1" dirty="0">
                <a:solidFill>
                  <a:srgbClr val="0000FF"/>
                </a:solidFill>
              </a:rPr>
              <a:t>)</a:t>
            </a:r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7358" y="2156535"/>
            <a:ext cx="4436533" cy="256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951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Algorithm Analysis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51903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Algorithm Analysis - </a:t>
            </a:r>
            <a:r>
              <a:rPr lang="en-US" b="1" dirty="0">
                <a:solidFill>
                  <a:srgbClr val="006600"/>
                </a:solidFill>
              </a:rPr>
              <a:t>Example - </a:t>
            </a:r>
            <a:r>
              <a:rPr lang="en-US" b="1" dirty="0" smtClean="0">
                <a:solidFill>
                  <a:srgbClr val="006600"/>
                </a:solidFill>
              </a:rPr>
              <a:t>03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3569775" cy="402042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loops are </a:t>
            </a:r>
            <a:r>
              <a:rPr lang="en-US" b="1" dirty="0">
                <a:solidFill>
                  <a:srgbClr val="0000FF"/>
                </a:solidFill>
              </a:rPr>
              <a:t>NOT nested</a:t>
            </a:r>
          </a:p>
          <a:p>
            <a:r>
              <a:rPr lang="en-US" dirty="0"/>
              <a:t>First loop runs </a:t>
            </a:r>
            <a:r>
              <a:rPr lang="en-US" b="1" dirty="0">
                <a:solidFill>
                  <a:srgbClr val="0000FF"/>
                </a:solidFill>
              </a:rPr>
              <a:t>n times</a:t>
            </a:r>
          </a:p>
          <a:p>
            <a:r>
              <a:rPr lang="en-US" dirty="0"/>
              <a:t>Second loop runs </a:t>
            </a:r>
            <a:r>
              <a:rPr lang="en-US" b="1" dirty="0">
                <a:solidFill>
                  <a:srgbClr val="0000FF"/>
                </a:solidFill>
              </a:rPr>
              <a:t>n times</a:t>
            </a:r>
          </a:p>
          <a:p>
            <a:r>
              <a:rPr lang="en-US" dirty="0"/>
              <a:t>Total runtime is on the order </a:t>
            </a:r>
            <a:r>
              <a:rPr lang="en-US" dirty="0" smtClean="0"/>
              <a:t>of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T(n) = </a:t>
            </a:r>
            <a:r>
              <a:rPr lang="en-US" b="1" dirty="0" err="1" smtClean="0">
                <a:solidFill>
                  <a:srgbClr val="0000FF"/>
                </a:solidFill>
              </a:rPr>
              <a:t>n+n</a:t>
            </a:r>
            <a:r>
              <a:rPr lang="en-US" b="1" dirty="0" smtClean="0">
                <a:solidFill>
                  <a:srgbClr val="0000FF"/>
                </a:solidFill>
              </a:rPr>
              <a:t> = 2n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037967" y="4976634"/>
            <a:ext cx="41060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/>
              <a:t>In Big-O terms, we can express the number of operations as </a:t>
            </a:r>
            <a:r>
              <a:rPr lang="en-US" sz="2400" b="1" dirty="0" smtClean="0">
                <a:solidFill>
                  <a:srgbClr val="0000FF"/>
                </a:solidFill>
              </a:rPr>
              <a:t>O(n)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966111" y="2235203"/>
            <a:ext cx="4093219" cy="23083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nn-NO" b="1" dirty="0">
                <a:latin typeface="Courier New" pitchFamily="49" charset="0"/>
                <a:cs typeface="Courier New" pitchFamily="49" charset="0"/>
              </a:rPr>
              <a:t>int func3(int n) {</a:t>
            </a:r>
          </a:p>
          <a:p>
            <a:pPr>
              <a:defRPr/>
            </a:pPr>
            <a:r>
              <a:rPr lang="nn-NO" b="1" dirty="0">
                <a:latin typeface="Courier New" pitchFamily="49" charset="0"/>
                <a:cs typeface="Courier New" pitchFamily="49" charset="0"/>
              </a:rPr>
              <a:t>	int i, x = 0;</a:t>
            </a:r>
          </a:p>
          <a:p>
            <a:pPr>
              <a:defRPr/>
            </a:pPr>
            <a:r>
              <a:rPr lang="nn-NO" b="1" dirty="0">
                <a:latin typeface="Courier New" pitchFamily="49" charset="0"/>
                <a:cs typeface="Courier New" pitchFamily="49" charset="0"/>
              </a:rPr>
              <a:t>	for (i = 1; i &lt;= n; i++) </a:t>
            </a:r>
          </a:p>
          <a:p>
            <a:pPr>
              <a:defRPr/>
            </a:pPr>
            <a:r>
              <a:rPr lang="nn-NO" b="1" dirty="0">
                <a:latin typeface="Courier New" pitchFamily="49" charset="0"/>
                <a:cs typeface="Courier New" pitchFamily="49" charset="0"/>
              </a:rPr>
              <a:t>		x++;</a:t>
            </a:r>
          </a:p>
          <a:p>
            <a:pPr>
              <a:defRPr/>
            </a:pPr>
            <a:r>
              <a:rPr lang="nn-NO" b="1" dirty="0">
                <a:latin typeface="Courier New" pitchFamily="49" charset="0"/>
                <a:cs typeface="Courier New" pitchFamily="49" charset="0"/>
              </a:rPr>
              <a:t>	for (i = 1; i&lt;=n; i++) </a:t>
            </a:r>
          </a:p>
          <a:p>
            <a:pPr>
              <a:defRPr/>
            </a:pPr>
            <a:r>
              <a:rPr lang="nn-NO" b="1" dirty="0">
                <a:latin typeface="Courier New" pitchFamily="49" charset="0"/>
                <a:cs typeface="Courier New" pitchFamily="49" charset="0"/>
              </a:rPr>
              <a:t>		x++;</a:t>
            </a:r>
          </a:p>
          <a:p>
            <a:pPr>
              <a:defRPr/>
            </a:pPr>
            <a:r>
              <a:rPr lang="nn-NO" b="1" dirty="0">
                <a:latin typeface="Courier New" pitchFamily="49" charset="0"/>
                <a:cs typeface="Courier New" pitchFamily="49" charset="0"/>
              </a:rPr>
              <a:t>	return x;</a:t>
            </a:r>
          </a:p>
          <a:p>
            <a:pPr>
              <a:defRPr/>
            </a:pPr>
            <a:r>
              <a:rPr lang="nn-NO" b="1" dirty="0">
                <a:latin typeface="Courier New" pitchFamily="49" charset="0"/>
                <a:cs typeface="Courier New" pitchFamily="49" charset="0"/>
              </a:rPr>
              <a:t>}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968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Algorithm Analysis - </a:t>
            </a:r>
            <a:r>
              <a:rPr lang="en-US" b="1" dirty="0">
                <a:solidFill>
                  <a:srgbClr val="006600"/>
                </a:solidFill>
              </a:rPr>
              <a:t>Example - </a:t>
            </a:r>
            <a:r>
              <a:rPr lang="en-US" b="1" dirty="0" smtClean="0">
                <a:solidFill>
                  <a:srgbClr val="006600"/>
                </a:solidFill>
              </a:rPr>
              <a:t>04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3569775" cy="402042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Initially </a:t>
            </a:r>
            <a:r>
              <a:rPr lang="en-US" b="1" dirty="0">
                <a:solidFill>
                  <a:srgbClr val="0000FF"/>
                </a:solidFill>
              </a:rPr>
              <a:t>n</a:t>
            </a:r>
          </a:p>
          <a:p>
            <a:r>
              <a:rPr lang="en-US" dirty="0"/>
              <a:t>After first </a:t>
            </a:r>
            <a:r>
              <a:rPr lang="en-US" dirty="0" smtClean="0"/>
              <a:t>iteration 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n/2</a:t>
            </a:r>
            <a:endParaRPr lang="en-US" b="1" dirty="0">
              <a:solidFill>
                <a:srgbClr val="0000FF"/>
              </a:solidFill>
            </a:endParaRPr>
          </a:p>
          <a:p>
            <a:r>
              <a:rPr lang="en-US" dirty="0"/>
              <a:t>After 2</a:t>
            </a:r>
            <a:r>
              <a:rPr lang="en-US" baseline="30000" dirty="0"/>
              <a:t>nd</a:t>
            </a:r>
            <a:r>
              <a:rPr lang="en-US" dirty="0"/>
              <a:t> </a:t>
            </a:r>
            <a:r>
              <a:rPr lang="en-US" dirty="0" smtClean="0"/>
              <a:t>iteration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n/4</a:t>
            </a:r>
            <a:endParaRPr lang="en-US" b="1" dirty="0">
              <a:solidFill>
                <a:srgbClr val="0000FF"/>
              </a:solidFill>
            </a:endParaRPr>
          </a:p>
          <a:p>
            <a:r>
              <a:rPr lang="en-US" dirty="0"/>
              <a:t>After 3</a:t>
            </a:r>
            <a:r>
              <a:rPr lang="en-US" baseline="30000" dirty="0"/>
              <a:t>rd</a:t>
            </a:r>
            <a:r>
              <a:rPr lang="en-US" dirty="0"/>
              <a:t> </a:t>
            </a:r>
            <a:r>
              <a:rPr lang="en-US" dirty="0" smtClean="0"/>
              <a:t>iteration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n/8</a:t>
            </a:r>
            <a:endParaRPr lang="en-US" b="1" dirty="0">
              <a:solidFill>
                <a:srgbClr val="0000FF"/>
              </a:solidFill>
            </a:endParaRPr>
          </a:p>
          <a:p>
            <a:r>
              <a:rPr lang="en-US" dirty="0"/>
              <a:t>After “k” </a:t>
            </a:r>
            <a:r>
              <a:rPr lang="en-US" dirty="0" smtClean="0"/>
              <a:t>iteration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n/2</a:t>
            </a:r>
            <a:r>
              <a:rPr lang="en-US" b="1" baseline="30000" dirty="0" smtClean="0">
                <a:solidFill>
                  <a:srgbClr val="0000FF"/>
                </a:solidFill>
              </a:rPr>
              <a:t>k</a:t>
            </a:r>
            <a:endParaRPr lang="en-US" b="1" baseline="30000" dirty="0">
              <a:solidFill>
                <a:srgbClr val="0000FF"/>
              </a:solidFill>
            </a:endParaRPr>
          </a:p>
          <a:p>
            <a:r>
              <a:rPr lang="en-US" dirty="0"/>
              <a:t>Algorithm ends </a:t>
            </a:r>
            <a:r>
              <a:rPr lang="en-US" dirty="0" smtClean="0"/>
              <a:t>when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n/2</a:t>
            </a:r>
            <a:r>
              <a:rPr lang="en-US" b="1" baseline="30000" dirty="0" smtClean="0">
                <a:solidFill>
                  <a:srgbClr val="0000FF"/>
                </a:solidFill>
              </a:rPr>
              <a:t>k</a:t>
            </a:r>
            <a:r>
              <a:rPr lang="en-US" b="1" dirty="0" smtClean="0">
                <a:solidFill>
                  <a:srgbClr val="0000FF"/>
                </a:solidFill>
              </a:rPr>
              <a:t>  </a:t>
            </a:r>
            <a:r>
              <a:rPr lang="en-US" b="1" dirty="0">
                <a:solidFill>
                  <a:srgbClr val="0000FF"/>
                </a:solidFill>
              </a:rPr>
              <a:t>= 1</a:t>
            </a:r>
          </a:p>
          <a:p>
            <a:r>
              <a:rPr lang="en-US" dirty="0"/>
              <a:t>So </a:t>
            </a:r>
            <a:r>
              <a:rPr lang="en-US" b="1" dirty="0" smtClean="0">
                <a:solidFill>
                  <a:srgbClr val="0000FF"/>
                </a:solidFill>
              </a:rPr>
              <a:t>k </a:t>
            </a:r>
            <a:r>
              <a:rPr lang="en-US" b="1" dirty="0">
                <a:solidFill>
                  <a:srgbClr val="0000FF"/>
                </a:solidFill>
              </a:rPr>
              <a:t>= log</a:t>
            </a:r>
            <a:r>
              <a:rPr lang="en-US" b="1" baseline="-25000" dirty="0">
                <a:solidFill>
                  <a:srgbClr val="0000FF"/>
                </a:solidFill>
              </a:rPr>
              <a:t>2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n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934938" y="4421593"/>
            <a:ext cx="41060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/>
              <a:t>In Big-O terms, we can express the number of operations as </a:t>
            </a:r>
            <a:r>
              <a:rPr lang="en-US" sz="2400" b="1" dirty="0" smtClean="0">
                <a:solidFill>
                  <a:srgbClr val="0000FF"/>
                </a:solidFill>
              </a:rPr>
              <a:t>O(</a:t>
            </a:r>
            <a:r>
              <a:rPr lang="en-US" sz="2400" b="1" dirty="0">
                <a:solidFill>
                  <a:srgbClr val="0000FF"/>
                </a:solidFill>
              </a:rPr>
              <a:t>log</a:t>
            </a:r>
            <a:r>
              <a:rPr lang="en-US" sz="2400" b="1" baseline="-25000" dirty="0">
                <a:solidFill>
                  <a:srgbClr val="0000FF"/>
                </a:solidFill>
              </a:rPr>
              <a:t>2</a:t>
            </a:r>
            <a:r>
              <a:rPr lang="en-US" sz="2400" b="1" dirty="0">
                <a:solidFill>
                  <a:srgbClr val="0000FF"/>
                </a:solidFill>
              </a:rPr>
              <a:t> n</a:t>
            </a:r>
            <a:r>
              <a:rPr lang="en-US" sz="2400" b="1" dirty="0" smtClean="0">
                <a:solidFill>
                  <a:srgbClr val="0000FF"/>
                </a:solidFill>
              </a:rPr>
              <a:t>)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2762" y="2156535"/>
            <a:ext cx="4228209" cy="1710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899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Algorithm Analysis - </a:t>
            </a:r>
            <a:r>
              <a:rPr lang="en-US" b="1" dirty="0">
                <a:solidFill>
                  <a:srgbClr val="006600"/>
                </a:solidFill>
              </a:rPr>
              <a:t>Example - </a:t>
            </a:r>
            <a:r>
              <a:rPr lang="en-US" b="1" dirty="0" smtClean="0">
                <a:solidFill>
                  <a:srgbClr val="006600"/>
                </a:solidFill>
              </a:rPr>
              <a:t>05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4419599"/>
            <a:ext cx="7675808" cy="175736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Outer loop can never run more than </a:t>
            </a:r>
            <a:r>
              <a:rPr lang="en-US" b="1" dirty="0">
                <a:solidFill>
                  <a:srgbClr val="0000FF"/>
                </a:solidFill>
              </a:rPr>
              <a:t>n times</a:t>
            </a:r>
          </a:p>
          <a:p>
            <a:r>
              <a:rPr lang="en-US" dirty="0"/>
              <a:t>Inner loop can never run more than </a:t>
            </a:r>
            <a:r>
              <a:rPr lang="en-US" b="1" dirty="0">
                <a:solidFill>
                  <a:srgbClr val="0000FF"/>
                </a:solidFill>
              </a:rPr>
              <a:t>n times</a:t>
            </a:r>
          </a:p>
          <a:p>
            <a:r>
              <a:rPr lang="en-US" dirty="0"/>
              <a:t>The MOST number of times these two statements can run (combined) is </a:t>
            </a:r>
            <a:r>
              <a:rPr lang="en-US" b="1" dirty="0">
                <a:solidFill>
                  <a:srgbClr val="0000FF"/>
                </a:solidFill>
              </a:rPr>
              <a:t>2n times</a:t>
            </a:r>
            <a:endParaRPr lang="en-US" b="1" baseline="30000" dirty="0">
              <a:solidFill>
                <a:srgbClr val="0000FF"/>
              </a:solidFill>
            </a:endParaRPr>
          </a:p>
          <a:p>
            <a:r>
              <a:rPr lang="en-US" dirty="0"/>
              <a:t>we approximate the running time as </a:t>
            </a:r>
            <a:r>
              <a:rPr lang="en-US" b="1" dirty="0">
                <a:solidFill>
                  <a:srgbClr val="0000FF"/>
                </a:solidFill>
              </a:rPr>
              <a:t>O(n)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5466" y="1872710"/>
            <a:ext cx="5849171" cy="2352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803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Algorithm Analysis - </a:t>
            </a:r>
            <a:r>
              <a:rPr lang="en-US" b="1" dirty="0">
                <a:solidFill>
                  <a:srgbClr val="006600"/>
                </a:solidFill>
              </a:rPr>
              <a:t>Example - </a:t>
            </a:r>
            <a:r>
              <a:rPr lang="en-US" b="1" dirty="0" smtClean="0">
                <a:solidFill>
                  <a:srgbClr val="006600"/>
                </a:solidFill>
              </a:rPr>
              <a:t>06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4419599"/>
            <a:ext cx="7675808" cy="175736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Outer loop will run </a:t>
            </a:r>
            <a:r>
              <a:rPr lang="en-US" b="1" dirty="0">
                <a:solidFill>
                  <a:srgbClr val="0000FF"/>
                </a:solidFill>
              </a:rPr>
              <a:t>n times</a:t>
            </a:r>
          </a:p>
          <a:p>
            <a:r>
              <a:rPr lang="en-US" dirty="0"/>
              <a:t>Each outer iteration, Inner loop will run </a:t>
            </a:r>
            <a:r>
              <a:rPr lang="en-US" b="1" dirty="0">
                <a:solidFill>
                  <a:srgbClr val="0000FF"/>
                </a:solidFill>
              </a:rPr>
              <a:t>n times</a:t>
            </a:r>
          </a:p>
          <a:p>
            <a:r>
              <a:rPr lang="en-US" dirty="0"/>
              <a:t>The MOST number of times these two statements can run </a:t>
            </a:r>
            <a:r>
              <a:rPr lang="en-US" b="1" dirty="0">
                <a:solidFill>
                  <a:srgbClr val="0000FF"/>
                </a:solidFill>
              </a:rPr>
              <a:t>n*n times</a:t>
            </a:r>
            <a:endParaRPr lang="en-US" b="1" baseline="30000" dirty="0">
              <a:solidFill>
                <a:srgbClr val="0000FF"/>
              </a:solidFill>
            </a:endParaRPr>
          </a:p>
          <a:p>
            <a:r>
              <a:rPr lang="en-US" dirty="0"/>
              <a:t>we approximate the running time as </a:t>
            </a:r>
            <a:r>
              <a:rPr lang="en-US" b="1" dirty="0">
                <a:solidFill>
                  <a:srgbClr val="0000FF"/>
                </a:solidFill>
              </a:rPr>
              <a:t>O(n</a:t>
            </a:r>
            <a:r>
              <a:rPr lang="en-US" b="1" baseline="30000" dirty="0">
                <a:solidFill>
                  <a:srgbClr val="0000FF"/>
                </a:solidFill>
              </a:rPr>
              <a:t>2</a:t>
            </a:r>
            <a:r>
              <a:rPr lang="en-US" b="1" dirty="0">
                <a:solidFill>
                  <a:srgbClr val="0000FF"/>
                </a:solidFill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2400" y="1956640"/>
            <a:ext cx="5201171" cy="2305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41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Algorithm Analysis - </a:t>
            </a:r>
            <a:r>
              <a:rPr lang="en-US" b="1" dirty="0">
                <a:solidFill>
                  <a:srgbClr val="006600"/>
                </a:solidFill>
              </a:rPr>
              <a:t>Example - </a:t>
            </a:r>
            <a:r>
              <a:rPr lang="en-US" b="1" dirty="0" smtClean="0">
                <a:solidFill>
                  <a:srgbClr val="006600"/>
                </a:solidFill>
              </a:rPr>
              <a:t>07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4419599"/>
            <a:ext cx="7675808" cy="1757363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the runtime here is </a:t>
            </a:r>
            <a:r>
              <a:rPr lang="en-US" b="1" dirty="0">
                <a:solidFill>
                  <a:srgbClr val="0000FF"/>
                </a:solidFill>
              </a:rPr>
              <a:t>NOT in terms of n </a:t>
            </a:r>
          </a:p>
          <a:p>
            <a:r>
              <a:rPr lang="en-US" dirty="0"/>
              <a:t>The outer loop runs </a:t>
            </a:r>
            <a:r>
              <a:rPr lang="en-US" b="1" dirty="0" err="1">
                <a:solidFill>
                  <a:srgbClr val="0000FF"/>
                </a:solidFill>
              </a:rPr>
              <a:t>sizeA</a:t>
            </a:r>
            <a:r>
              <a:rPr lang="en-US" b="1" dirty="0">
                <a:solidFill>
                  <a:srgbClr val="0000FF"/>
                </a:solidFill>
              </a:rPr>
              <a:t> times</a:t>
            </a:r>
          </a:p>
          <a:p>
            <a:r>
              <a:rPr lang="en-US" dirty="0"/>
              <a:t>For each iteration of outer loop, the inner loop runs </a:t>
            </a:r>
            <a:r>
              <a:rPr lang="en-US" b="1" dirty="0" err="1">
                <a:solidFill>
                  <a:srgbClr val="0000FF"/>
                </a:solidFill>
              </a:rPr>
              <a:t>sizeB</a:t>
            </a:r>
            <a:r>
              <a:rPr lang="en-US" b="1" dirty="0">
                <a:solidFill>
                  <a:srgbClr val="0000FF"/>
                </a:solidFill>
              </a:rPr>
              <a:t> times</a:t>
            </a:r>
          </a:p>
          <a:p>
            <a:r>
              <a:rPr lang="en-US" dirty="0"/>
              <a:t>So this algorithm runs </a:t>
            </a:r>
            <a:r>
              <a:rPr lang="en-US" b="1" dirty="0" err="1">
                <a:solidFill>
                  <a:srgbClr val="0000FF"/>
                </a:solidFill>
              </a:rPr>
              <a:t>sizeA</a:t>
            </a:r>
            <a:r>
              <a:rPr lang="en-US" b="1" dirty="0">
                <a:solidFill>
                  <a:srgbClr val="0000FF"/>
                </a:solidFill>
              </a:rPr>
              <a:t>*</a:t>
            </a:r>
            <a:r>
              <a:rPr lang="en-US" b="1" dirty="0" err="1">
                <a:solidFill>
                  <a:srgbClr val="0000FF"/>
                </a:solidFill>
              </a:rPr>
              <a:t>sizeB</a:t>
            </a:r>
            <a:r>
              <a:rPr lang="en-US" dirty="0"/>
              <a:t> times</a:t>
            </a:r>
            <a:endParaRPr lang="en-US" b="1" baseline="30000" dirty="0">
              <a:solidFill>
                <a:srgbClr val="0000FF"/>
              </a:solidFill>
            </a:endParaRPr>
          </a:p>
          <a:p>
            <a:r>
              <a:rPr lang="en-US" dirty="0"/>
              <a:t>We approximate the running time as </a:t>
            </a:r>
            <a:r>
              <a:rPr lang="en-US" b="1" dirty="0">
                <a:solidFill>
                  <a:srgbClr val="0000FF"/>
                </a:solidFill>
              </a:rPr>
              <a:t>O(</a:t>
            </a:r>
            <a:r>
              <a:rPr lang="en-US" b="1" dirty="0" err="1">
                <a:solidFill>
                  <a:srgbClr val="0000FF"/>
                </a:solidFill>
              </a:rPr>
              <a:t>sizeA</a:t>
            </a:r>
            <a:r>
              <a:rPr lang="en-US" b="1" dirty="0">
                <a:solidFill>
                  <a:srgbClr val="0000FF"/>
                </a:solidFill>
              </a:rPr>
              <a:t>*</a:t>
            </a:r>
            <a:r>
              <a:rPr lang="en-US" b="1" dirty="0" err="1">
                <a:solidFill>
                  <a:srgbClr val="0000FF"/>
                </a:solidFill>
              </a:rPr>
              <a:t>sizeB</a:t>
            </a:r>
            <a:r>
              <a:rPr lang="en-US" b="1" dirty="0">
                <a:solidFill>
                  <a:srgbClr val="0000FF"/>
                </a:solidFill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3592" y="1840340"/>
            <a:ext cx="7278947" cy="2398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351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Algorithm Analysis - </a:t>
            </a:r>
            <a:r>
              <a:rPr lang="en-US" b="1" dirty="0">
                <a:solidFill>
                  <a:srgbClr val="006600"/>
                </a:solidFill>
              </a:rPr>
              <a:t>Example - </a:t>
            </a:r>
            <a:r>
              <a:rPr lang="en-US" b="1" dirty="0" smtClean="0">
                <a:solidFill>
                  <a:srgbClr val="006600"/>
                </a:solidFill>
              </a:rPr>
              <a:t>08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4419599"/>
            <a:ext cx="7675808" cy="1757363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the runtime here is </a:t>
            </a:r>
            <a:r>
              <a:rPr lang="en-US" b="1" dirty="0">
                <a:solidFill>
                  <a:srgbClr val="0000FF"/>
                </a:solidFill>
              </a:rPr>
              <a:t>NOT in terms of n </a:t>
            </a:r>
          </a:p>
          <a:p>
            <a:r>
              <a:rPr lang="en-US" dirty="0"/>
              <a:t>The outer loop runs </a:t>
            </a:r>
            <a:r>
              <a:rPr lang="en-US" b="1" dirty="0" err="1">
                <a:solidFill>
                  <a:srgbClr val="0000FF"/>
                </a:solidFill>
              </a:rPr>
              <a:t>sizeA</a:t>
            </a:r>
            <a:r>
              <a:rPr lang="en-US" b="1" dirty="0">
                <a:solidFill>
                  <a:srgbClr val="0000FF"/>
                </a:solidFill>
              </a:rPr>
              <a:t> times</a:t>
            </a:r>
          </a:p>
          <a:p>
            <a:r>
              <a:rPr lang="en-US" dirty="0"/>
              <a:t>For each iteration of outer loop, the inner loop runs </a:t>
            </a:r>
            <a:r>
              <a:rPr lang="en-US" dirty="0" err="1"/>
              <a:t>lg</a:t>
            </a:r>
            <a:r>
              <a:rPr lang="en-US" dirty="0"/>
              <a:t>(</a:t>
            </a:r>
            <a:r>
              <a:rPr lang="en-US" dirty="0" err="1"/>
              <a:t>sizeB</a:t>
            </a:r>
            <a:r>
              <a:rPr lang="en-US" dirty="0"/>
              <a:t>) times</a:t>
            </a:r>
            <a:endParaRPr lang="en-US" b="1" dirty="0">
              <a:solidFill>
                <a:srgbClr val="0000FF"/>
              </a:solidFill>
            </a:endParaRPr>
          </a:p>
          <a:p>
            <a:r>
              <a:rPr lang="en-US" dirty="0"/>
              <a:t>So this algorithm runs </a:t>
            </a:r>
            <a:r>
              <a:rPr lang="en-US" b="1" dirty="0" err="1">
                <a:solidFill>
                  <a:srgbClr val="0000FF"/>
                </a:solidFill>
              </a:rPr>
              <a:t>sizeA</a:t>
            </a:r>
            <a:r>
              <a:rPr lang="en-US" b="1" dirty="0">
                <a:solidFill>
                  <a:srgbClr val="0000FF"/>
                </a:solidFill>
              </a:rPr>
              <a:t>*</a:t>
            </a:r>
            <a:r>
              <a:rPr lang="en-US" b="1" dirty="0" err="1">
                <a:solidFill>
                  <a:srgbClr val="0000FF"/>
                </a:solidFill>
              </a:rPr>
              <a:t>lg</a:t>
            </a:r>
            <a:r>
              <a:rPr lang="en-US" b="1" dirty="0">
                <a:solidFill>
                  <a:srgbClr val="0000FF"/>
                </a:solidFill>
              </a:rPr>
              <a:t> (</a:t>
            </a:r>
            <a:r>
              <a:rPr lang="en-US" b="1" dirty="0" err="1">
                <a:solidFill>
                  <a:srgbClr val="0000FF"/>
                </a:solidFill>
              </a:rPr>
              <a:t>sizeB</a:t>
            </a:r>
            <a:r>
              <a:rPr lang="en-US" b="1" dirty="0">
                <a:solidFill>
                  <a:srgbClr val="0000FF"/>
                </a:solidFill>
              </a:rPr>
              <a:t>)</a:t>
            </a:r>
            <a:r>
              <a:rPr lang="en-US" dirty="0"/>
              <a:t> times</a:t>
            </a:r>
            <a:endParaRPr lang="en-US" b="1" baseline="30000" dirty="0">
              <a:solidFill>
                <a:srgbClr val="0000FF"/>
              </a:solidFill>
            </a:endParaRPr>
          </a:p>
          <a:p>
            <a:r>
              <a:rPr lang="en-US" dirty="0"/>
              <a:t>We approximate the running time as </a:t>
            </a:r>
            <a:r>
              <a:rPr lang="en-US" b="1" dirty="0">
                <a:solidFill>
                  <a:srgbClr val="0000FF"/>
                </a:solidFill>
              </a:rPr>
              <a:t>O(</a:t>
            </a:r>
            <a:r>
              <a:rPr lang="en-US" b="1" dirty="0" err="1">
                <a:solidFill>
                  <a:srgbClr val="0000FF"/>
                </a:solidFill>
              </a:rPr>
              <a:t>sizeA</a:t>
            </a:r>
            <a:r>
              <a:rPr lang="en-US" b="1" dirty="0">
                <a:solidFill>
                  <a:srgbClr val="0000FF"/>
                </a:solidFill>
              </a:rPr>
              <a:t>*</a:t>
            </a:r>
            <a:r>
              <a:rPr lang="en-US" b="1" dirty="0" err="1">
                <a:solidFill>
                  <a:srgbClr val="0000FF"/>
                </a:solidFill>
              </a:rPr>
              <a:t>lg</a:t>
            </a:r>
            <a:r>
              <a:rPr lang="en-US" b="1" dirty="0">
                <a:solidFill>
                  <a:srgbClr val="0000FF"/>
                </a:solidFill>
              </a:rPr>
              <a:t>(</a:t>
            </a:r>
            <a:r>
              <a:rPr lang="en-US" b="1" dirty="0" err="1">
                <a:solidFill>
                  <a:srgbClr val="0000FF"/>
                </a:solidFill>
              </a:rPr>
              <a:t>sizeB</a:t>
            </a:r>
            <a:r>
              <a:rPr lang="en-US" b="1" dirty="0">
                <a:solidFill>
                  <a:srgbClr val="0000FF"/>
                </a:solidFill>
              </a:rPr>
              <a:t>))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3592" y="1857274"/>
            <a:ext cx="7278947" cy="2398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189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Algorithm Analysis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26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Practical Problems</a:t>
            </a:r>
          </a:p>
        </p:txBody>
      </p:sp>
    </p:spTree>
    <p:extLst>
      <p:ext uri="{BB962C8B-B14F-4D97-AF65-F5344CB8AC3E}">
        <p14:creationId xmlns:p14="http://schemas.microsoft.com/office/powerpoint/2010/main" val="77095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Big–Oh </a:t>
            </a:r>
            <a:r>
              <a:rPr lang="en-US" dirty="0" smtClean="0"/>
              <a:t>– </a:t>
            </a:r>
            <a:r>
              <a:rPr lang="en-US" b="1" dirty="0" smtClean="0">
                <a:solidFill>
                  <a:srgbClr val="006600"/>
                </a:solidFill>
              </a:rPr>
              <a:t>Introduction   </a:t>
            </a:r>
            <a:r>
              <a:rPr lang="en-US" sz="2000" b="1" dirty="0" smtClean="0">
                <a:solidFill>
                  <a:srgbClr val="0000FF"/>
                </a:solidFill>
              </a:rPr>
              <a:t>(formal definition)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27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540057" y="2277373"/>
          <a:ext cx="7428297" cy="862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" name="Equation" r:id="rId3" imgW="3936960" imgH="457200" progId="Equation.3">
                  <p:embed/>
                </p:oleObj>
              </mc:Choice>
              <mc:Fallback>
                <p:oleObj name="Equation" r:id="rId3" imgW="393696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40057" y="2277373"/>
                        <a:ext cx="7428297" cy="862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11" descr="graph_O"/>
          <p:cNvPicPr>
            <a:picLocks noChangeAspect="1" noChangeArrowheads="1"/>
          </p:cNvPicPr>
          <p:nvPr/>
        </p:nvPicPr>
        <p:blipFill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03066" y="2812210"/>
            <a:ext cx="3613130" cy="3632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40057" y="3445440"/>
            <a:ext cx="366300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rgbClr val="006600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2"/>
                </a:solidFill>
              </a:rPr>
              <a:t>c * g(n</a:t>
            </a:r>
            <a:r>
              <a:rPr lang="en-US" sz="2800" dirty="0">
                <a:solidFill>
                  <a:schemeClr val="tx2"/>
                </a:solidFill>
              </a:rPr>
              <a:t>) is an </a:t>
            </a:r>
            <a:r>
              <a:rPr lang="en-US" sz="2800" b="1" dirty="0">
                <a:solidFill>
                  <a:srgbClr val="006600"/>
                </a:solidFill>
              </a:rPr>
              <a:t>upper bound</a:t>
            </a:r>
            <a:r>
              <a:rPr lang="en-US" sz="2800" dirty="0">
                <a:solidFill>
                  <a:schemeClr val="tx2"/>
                </a:solidFill>
              </a:rPr>
              <a:t> on the value of f(n</a:t>
            </a:r>
            <a:r>
              <a:rPr lang="en-US" sz="2800" dirty="0" smtClean="0">
                <a:solidFill>
                  <a:schemeClr val="tx2"/>
                </a:solidFill>
              </a:rPr>
              <a:t>)</a:t>
            </a:r>
          </a:p>
          <a:p>
            <a:pPr marL="285750" indent="-285750" algn="just">
              <a:buClr>
                <a:srgbClr val="006600"/>
              </a:buClr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Such that</a:t>
            </a:r>
          </a:p>
          <a:p>
            <a:pPr marL="742950" lvl="1" indent="-285750" algn="just">
              <a:buClr>
                <a:srgbClr val="006600"/>
              </a:buClr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006600"/>
                </a:solidFill>
              </a:rPr>
              <a:t>f(n</a:t>
            </a:r>
            <a:r>
              <a:rPr lang="en-US" sz="2400" b="1" dirty="0">
                <a:solidFill>
                  <a:srgbClr val="006600"/>
                </a:solidFill>
              </a:rPr>
              <a:t>) &lt;= </a:t>
            </a:r>
            <a:r>
              <a:rPr lang="en-US" sz="2400" b="1" dirty="0" smtClean="0">
                <a:solidFill>
                  <a:srgbClr val="006600"/>
                </a:solidFill>
              </a:rPr>
              <a:t>c * g(n)</a:t>
            </a:r>
          </a:p>
          <a:p>
            <a:pPr marL="742950" lvl="1" indent="-285750" algn="just">
              <a:buClr>
                <a:srgbClr val="006600"/>
              </a:buClr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21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Problems – </a:t>
            </a:r>
            <a:r>
              <a:rPr lang="en-US" b="1" dirty="0" smtClean="0">
                <a:solidFill>
                  <a:srgbClr val="006600"/>
                </a:solidFill>
              </a:rPr>
              <a:t>Example 01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3816438" cy="4020428"/>
          </a:xfrm>
        </p:spPr>
        <p:txBody>
          <a:bodyPr/>
          <a:lstStyle/>
          <a:p>
            <a:r>
              <a:rPr lang="en-US" dirty="0" smtClean="0"/>
              <a:t>An algorithm </a:t>
            </a:r>
            <a:r>
              <a:rPr lang="en-US" b="1" dirty="0">
                <a:solidFill>
                  <a:srgbClr val="006600"/>
                </a:solidFill>
              </a:rPr>
              <a:t>A</a:t>
            </a:r>
            <a:r>
              <a:rPr lang="en-US" dirty="0"/>
              <a:t> runs in </a:t>
            </a:r>
            <a:r>
              <a:rPr lang="en-US" b="1" dirty="0">
                <a:solidFill>
                  <a:srgbClr val="006600"/>
                </a:solidFill>
              </a:rPr>
              <a:t>O(n)</a:t>
            </a:r>
            <a:r>
              <a:rPr lang="en-US" dirty="0"/>
              <a:t> </a:t>
            </a:r>
            <a:r>
              <a:rPr lang="en-US" dirty="0" smtClean="0"/>
              <a:t>time</a:t>
            </a:r>
          </a:p>
          <a:p>
            <a:r>
              <a:rPr lang="en-US" dirty="0" smtClean="0"/>
              <a:t>For input size of </a:t>
            </a:r>
            <a:r>
              <a:rPr lang="en-US" b="1" dirty="0" smtClean="0">
                <a:solidFill>
                  <a:srgbClr val="006600"/>
                </a:solidFill>
              </a:rPr>
              <a:t>10</a:t>
            </a:r>
            <a:r>
              <a:rPr lang="en-US" dirty="0" smtClean="0"/>
              <a:t>, the algorithm takes </a:t>
            </a:r>
            <a:r>
              <a:rPr lang="en-US" b="1" dirty="0" smtClean="0">
                <a:solidFill>
                  <a:srgbClr val="006600"/>
                </a:solidFill>
              </a:rPr>
              <a:t>2</a:t>
            </a:r>
            <a:r>
              <a:rPr lang="en-US" dirty="0" smtClean="0"/>
              <a:t> milliseconds</a:t>
            </a:r>
          </a:p>
          <a:p>
            <a:r>
              <a:rPr lang="en-US" dirty="0" smtClean="0"/>
              <a:t>How much time it will take for input size of </a:t>
            </a:r>
            <a:r>
              <a:rPr lang="en-US" b="1" dirty="0" smtClean="0">
                <a:solidFill>
                  <a:srgbClr val="006600"/>
                </a:solidFill>
              </a:rPr>
              <a:t>500</a:t>
            </a:r>
            <a:r>
              <a:rPr lang="en-US" dirty="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224533" y="2156535"/>
            <a:ext cx="3816438" cy="402042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T(n) = O (n)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T(n) = c * n</a:t>
            </a:r>
          </a:p>
          <a:p>
            <a:r>
              <a:rPr lang="en-US" dirty="0" smtClean="0"/>
              <a:t>n = 10, T(10) = 2ms</a:t>
            </a:r>
          </a:p>
          <a:p>
            <a:pPr lvl="1"/>
            <a:r>
              <a:rPr lang="en-US" dirty="0" smtClean="0"/>
              <a:t>T(10) = c * 10</a:t>
            </a:r>
          </a:p>
          <a:p>
            <a:pPr lvl="1"/>
            <a:r>
              <a:rPr lang="en-US" dirty="0" smtClean="0"/>
              <a:t>2 = c * 10</a:t>
            </a:r>
          </a:p>
          <a:p>
            <a:pPr lvl="1"/>
            <a:r>
              <a:rPr lang="en-US" dirty="0" smtClean="0"/>
              <a:t>c = 1/5</a:t>
            </a:r>
          </a:p>
          <a:p>
            <a:r>
              <a:rPr lang="en-US" sz="2600" dirty="0" smtClean="0"/>
              <a:t>c = 1/5, n = 500, T(500)=?</a:t>
            </a:r>
          </a:p>
          <a:p>
            <a:pPr lvl="1"/>
            <a:r>
              <a:rPr lang="en-US" dirty="0" smtClean="0"/>
              <a:t>T(500) = (1/5) * 500</a:t>
            </a:r>
          </a:p>
          <a:p>
            <a:pPr lvl="1"/>
            <a:r>
              <a:rPr lang="en-US" dirty="0" smtClean="0"/>
              <a:t>T(500) = 100 </a:t>
            </a:r>
            <a:r>
              <a:rPr lang="en-US" dirty="0" err="1" smtClean="0"/>
              <a:t>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233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Problems – </a:t>
            </a:r>
            <a:r>
              <a:rPr lang="en-US" b="1" dirty="0" smtClean="0">
                <a:solidFill>
                  <a:srgbClr val="006600"/>
                </a:solidFill>
              </a:rPr>
              <a:t>Example 02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3816438" cy="4020428"/>
          </a:xfrm>
        </p:spPr>
        <p:txBody>
          <a:bodyPr/>
          <a:lstStyle/>
          <a:p>
            <a:r>
              <a:rPr lang="en-US" dirty="0" smtClean="0"/>
              <a:t>An algorithm </a:t>
            </a:r>
            <a:r>
              <a:rPr lang="en-US" b="1" dirty="0">
                <a:solidFill>
                  <a:srgbClr val="006600"/>
                </a:solidFill>
              </a:rPr>
              <a:t>A</a:t>
            </a:r>
            <a:r>
              <a:rPr lang="en-US" dirty="0"/>
              <a:t> runs in </a:t>
            </a:r>
            <a:r>
              <a:rPr lang="en-US" b="1" dirty="0" smtClean="0">
                <a:solidFill>
                  <a:srgbClr val="006600"/>
                </a:solidFill>
              </a:rPr>
              <a:t>O(n</a:t>
            </a:r>
            <a:r>
              <a:rPr lang="en-US" b="1" baseline="30000" dirty="0" smtClean="0">
                <a:solidFill>
                  <a:srgbClr val="006600"/>
                </a:solidFill>
              </a:rPr>
              <a:t>2</a:t>
            </a:r>
            <a:r>
              <a:rPr lang="en-US" b="1" dirty="0" smtClean="0">
                <a:solidFill>
                  <a:srgbClr val="006600"/>
                </a:solidFill>
              </a:rPr>
              <a:t>)</a:t>
            </a:r>
            <a:r>
              <a:rPr lang="en-US" dirty="0" smtClean="0"/>
              <a:t> time</a:t>
            </a:r>
          </a:p>
          <a:p>
            <a:r>
              <a:rPr lang="en-US" dirty="0" smtClean="0"/>
              <a:t>For input size of </a:t>
            </a:r>
            <a:r>
              <a:rPr lang="en-US" b="1" dirty="0" smtClean="0">
                <a:solidFill>
                  <a:srgbClr val="006600"/>
                </a:solidFill>
              </a:rPr>
              <a:t>4</a:t>
            </a:r>
            <a:r>
              <a:rPr lang="en-US" dirty="0" smtClean="0"/>
              <a:t>, the algorithm takes </a:t>
            </a:r>
            <a:r>
              <a:rPr lang="en-US" b="1" dirty="0" smtClean="0">
                <a:solidFill>
                  <a:srgbClr val="006600"/>
                </a:solidFill>
              </a:rPr>
              <a:t>10</a:t>
            </a:r>
            <a:r>
              <a:rPr lang="en-US" dirty="0" smtClean="0"/>
              <a:t> milliseconds</a:t>
            </a:r>
          </a:p>
          <a:p>
            <a:r>
              <a:rPr lang="en-US" dirty="0" smtClean="0"/>
              <a:t>How much time it will take for input size of </a:t>
            </a:r>
            <a:r>
              <a:rPr lang="en-US" b="1" dirty="0" smtClean="0">
                <a:solidFill>
                  <a:srgbClr val="006600"/>
                </a:solidFill>
              </a:rPr>
              <a:t>16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224533" y="2156535"/>
            <a:ext cx="3816438" cy="40204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T(n) = O (n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T(n) = c * n</a:t>
            </a:r>
            <a:r>
              <a:rPr lang="en-US" b="1" baseline="30000" dirty="0" smtClean="0">
                <a:solidFill>
                  <a:srgbClr val="0000FF"/>
                </a:solidFill>
              </a:rPr>
              <a:t>2</a:t>
            </a:r>
          </a:p>
          <a:p>
            <a:r>
              <a:rPr lang="en-US" dirty="0" smtClean="0"/>
              <a:t>n = 4, T(4) = 10ms</a:t>
            </a:r>
          </a:p>
          <a:p>
            <a:pPr lvl="1"/>
            <a:r>
              <a:rPr lang="en-US" dirty="0" smtClean="0"/>
              <a:t>T(4) = c * 4</a:t>
            </a:r>
            <a:r>
              <a:rPr lang="en-US" baseline="30000" dirty="0" smtClean="0"/>
              <a:t>2</a:t>
            </a:r>
          </a:p>
          <a:p>
            <a:pPr lvl="1"/>
            <a:r>
              <a:rPr lang="en-US" dirty="0" smtClean="0"/>
              <a:t>10 = c * 16</a:t>
            </a:r>
          </a:p>
          <a:p>
            <a:pPr lvl="1"/>
            <a:r>
              <a:rPr lang="en-US" dirty="0" smtClean="0"/>
              <a:t>c = 10/16</a:t>
            </a:r>
          </a:p>
          <a:p>
            <a:r>
              <a:rPr lang="en-US" sz="2600" dirty="0" smtClean="0"/>
              <a:t>c = 10/16, n = 16, T(16)=?</a:t>
            </a:r>
          </a:p>
          <a:p>
            <a:pPr lvl="1"/>
            <a:r>
              <a:rPr lang="en-US" dirty="0" smtClean="0"/>
              <a:t>T(16) = (10/16) * 16</a:t>
            </a:r>
            <a:r>
              <a:rPr lang="en-US" baseline="30000" dirty="0" smtClean="0"/>
              <a:t>2</a:t>
            </a:r>
          </a:p>
          <a:p>
            <a:pPr lvl="1"/>
            <a:r>
              <a:rPr lang="en-US" dirty="0" smtClean="0"/>
              <a:t>T(16) = 160 </a:t>
            </a:r>
            <a:r>
              <a:rPr lang="en-US" dirty="0" err="1" smtClean="0"/>
              <a:t>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94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Algorithm Analysis 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Efficiency</a:t>
            </a:r>
          </a:p>
          <a:p>
            <a:pPr lvl="1"/>
            <a:r>
              <a:rPr lang="en-US" dirty="0" smtClean="0"/>
              <a:t>Max # of 1’s</a:t>
            </a:r>
          </a:p>
          <a:p>
            <a:pPr lvl="2"/>
            <a:r>
              <a:rPr lang="en-US" b="1" dirty="0" smtClean="0">
                <a:solidFill>
                  <a:srgbClr val="006600"/>
                </a:solidFill>
              </a:rPr>
              <a:t>O(n)</a:t>
            </a:r>
          </a:p>
          <a:p>
            <a:pPr lvl="1"/>
            <a:r>
              <a:rPr lang="en-US" dirty="0" smtClean="0"/>
              <a:t>Linear Search</a:t>
            </a:r>
          </a:p>
          <a:p>
            <a:pPr lvl="2"/>
            <a:r>
              <a:rPr lang="en-US" b="1" dirty="0" smtClean="0">
                <a:solidFill>
                  <a:srgbClr val="006600"/>
                </a:solidFill>
              </a:rPr>
              <a:t>O(n)</a:t>
            </a:r>
          </a:p>
          <a:p>
            <a:pPr lvl="1"/>
            <a:r>
              <a:rPr lang="en-US" dirty="0" smtClean="0"/>
              <a:t>Binary Search</a:t>
            </a:r>
          </a:p>
          <a:p>
            <a:pPr lvl="2"/>
            <a:r>
              <a:rPr lang="en-US" b="1" dirty="0" smtClean="0">
                <a:solidFill>
                  <a:srgbClr val="006600"/>
                </a:solidFill>
              </a:rPr>
              <a:t>O(log</a:t>
            </a:r>
            <a:r>
              <a:rPr lang="en-US" b="1" baseline="-25000" dirty="0" smtClean="0">
                <a:solidFill>
                  <a:srgbClr val="006600"/>
                </a:solidFill>
              </a:rPr>
              <a:t>2</a:t>
            </a:r>
            <a:r>
              <a:rPr lang="en-US" b="1" dirty="0" smtClean="0">
                <a:solidFill>
                  <a:srgbClr val="006600"/>
                </a:solidFill>
              </a:rPr>
              <a:t> n)</a:t>
            </a:r>
          </a:p>
          <a:p>
            <a:pPr lvl="1"/>
            <a:r>
              <a:rPr lang="en-US" dirty="0" smtClean="0"/>
              <a:t>Sorted List Matching Problems</a:t>
            </a:r>
          </a:p>
          <a:p>
            <a:pPr lvl="2"/>
            <a:r>
              <a:rPr lang="en-US" b="1" dirty="0" smtClean="0">
                <a:solidFill>
                  <a:srgbClr val="006600"/>
                </a:solidFill>
              </a:rPr>
              <a:t>O(n)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595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Problems – </a:t>
            </a:r>
            <a:r>
              <a:rPr lang="en-US" b="1" dirty="0" smtClean="0">
                <a:solidFill>
                  <a:srgbClr val="006600"/>
                </a:solidFill>
              </a:rPr>
              <a:t>Example 03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3816438" cy="4020428"/>
          </a:xfrm>
        </p:spPr>
        <p:txBody>
          <a:bodyPr/>
          <a:lstStyle/>
          <a:p>
            <a:r>
              <a:rPr lang="en-US" dirty="0" smtClean="0"/>
              <a:t>An algorithm </a:t>
            </a:r>
            <a:r>
              <a:rPr lang="en-US" b="1" dirty="0">
                <a:solidFill>
                  <a:srgbClr val="006600"/>
                </a:solidFill>
              </a:rPr>
              <a:t>A</a:t>
            </a:r>
            <a:r>
              <a:rPr lang="en-US" dirty="0"/>
              <a:t> runs in </a:t>
            </a:r>
            <a:r>
              <a:rPr lang="en-US" b="1" dirty="0" smtClean="0">
                <a:solidFill>
                  <a:srgbClr val="006600"/>
                </a:solidFill>
              </a:rPr>
              <a:t>O(log</a:t>
            </a:r>
            <a:r>
              <a:rPr lang="en-US" b="1" baseline="-25000" dirty="0" smtClean="0">
                <a:solidFill>
                  <a:srgbClr val="006600"/>
                </a:solidFill>
              </a:rPr>
              <a:t>2</a:t>
            </a:r>
            <a:r>
              <a:rPr lang="en-US" b="1" dirty="0" smtClean="0">
                <a:solidFill>
                  <a:srgbClr val="006600"/>
                </a:solidFill>
              </a:rPr>
              <a:t>n)</a:t>
            </a:r>
            <a:r>
              <a:rPr lang="en-US" dirty="0" smtClean="0"/>
              <a:t> time</a:t>
            </a:r>
          </a:p>
          <a:p>
            <a:r>
              <a:rPr lang="en-US" dirty="0" smtClean="0"/>
              <a:t>For input size of </a:t>
            </a:r>
            <a:r>
              <a:rPr lang="en-US" b="1" dirty="0" smtClean="0">
                <a:solidFill>
                  <a:srgbClr val="006600"/>
                </a:solidFill>
              </a:rPr>
              <a:t>16</a:t>
            </a:r>
            <a:r>
              <a:rPr lang="en-US" dirty="0" smtClean="0"/>
              <a:t>, the algorithm takes </a:t>
            </a:r>
            <a:r>
              <a:rPr lang="en-US" b="1" dirty="0" smtClean="0">
                <a:solidFill>
                  <a:srgbClr val="006600"/>
                </a:solidFill>
              </a:rPr>
              <a:t>28</a:t>
            </a:r>
            <a:r>
              <a:rPr lang="en-US" dirty="0" smtClean="0"/>
              <a:t> milliseconds</a:t>
            </a:r>
          </a:p>
          <a:p>
            <a:r>
              <a:rPr lang="en-US" dirty="0" smtClean="0"/>
              <a:t>How much time it will take for input size of </a:t>
            </a:r>
            <a:r>
              <a:rPr lang="en-US" b="1" dirty="0" smtClean="0">
                <a:solidFill>
                  <a:srgbClr val="006600"/>
                </a:solidFill>
              </a:rPr>
              <a:t>64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224533" y="2156535"/>
            <a:ext cx="3816438" cy="40204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T(n) = O (log</a:t>
            </a:r>
            <a:r>
              <a:rPr lang="en-US" baseline="-25000" dirty="0" smtClean="0"/>
              <a:t>2</a:t>
            </a:r>
            <a:r>
              <a:rPr lang="en-US" dirty="0" smtClean="0"/>
              <a:t>n)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T(n) = c * log</a:t>
            </a:r>
            <a:r>
              <a:rPr lang="en-US" b="1" baseline="-25000" dirty="0" smtClean="0">
                <a:solidFill>
                  <a:srgbClr val="0000FF"/>
                </a:solidFill>
              </a:rPr>
              <a:t>2</a:t>
            </a:r>
            <a:r>
              <a:rPr lang="en-US" b="1" dirty="0" smtClean="0">
                <a:solidFill>
                  <a:srgbClr val="0000FF"/>
                </a:solidFill>
              </a:rPr>
              <a:t>n</a:t>
            </a:r>
            <a:endParaRPr lang="en-US" b="1" baseline="30000" dirty="0" smtClean="0">
              <a:solidFill>
                <a:srgbClr val="0000FF"/>
              </a:solidFill>
            </a:endParaRPr>
          </a:p>
          <a:p>
            <a:r>
              <a:rPr lang="en-US" dirty="0" smtClean="0"/>
              <a:t>n = 16, T(16) = 28ms</a:t>
            </a:r>
          </a:p>
          <a:p>
            <a:pPr lvl="1"/>
            <a:r>
              <a:rPr lang="en-US" dirty="0" smtClean="0"/>
              <a:t>T(16) = c * log</a:t>
            </a:r>
            <a:r>
              <a:rPr lang="en-US" baseline="-25000" dirty="0" smtClean="0"/>
              <a:t>2</a:t>
            </a:r>
            <a:r>
              <a:rPr lang="en-US" dirty="0" smtClean="0"/>
              <a:t>16</a:t>
            </a:r>
            <a:endParaRPr lang="en-US" baseline="30000" dirty="0" smtClean="0"/>
          </a:p>
          <a:p>
            <a:pPr lvl="1"/>
            <a:r>
              <a:rPr lang="en-US" dirty="0" smtClean="0"/>
              <a:t>28 = c * 4</a:t>
            </a:r>
          </a:p>
          <a:p>
            <a:pPr lvl="1"/>
            <a:r>
              <a:rPr lang="en-US" dirty="0" smtClean="0"/>
              <a:t>c = 7</a:t>
            </a:r>
          </a:p>
          <a:p>
            <a:r>
              <a:rPr lang="en-US" sz="2600" dirty="0" smtClean="0"/>
              <a:t>c = 7, n = 64, T(64)=?</a:t>
            </a:r>
          </a:p>
          <a:p>
            <a:pPr lvl="1"/>
            <a:r>
              <a:rPr lang="en-US" dirty="0" smtClean="0"/>
              <a:t>T(64) = 7* log</a:t>
            </a:r>
            <a:r>
              <a:rPr lang="en-US" baseline="-25000" dirty="0" smtClean="0"/>
              <a:t>2</a:t>
            </a:r>
            <a:r>
              <a:rPr lang="en-US" dirty="0" smtClean="0"/>
              <a:t>64</a:t>
            </a:r>
            <a:endParaRPr lang="en-US" baseline="30000" dirty="0"/>
          </a:p>
          <a:p>
            <a:pPr lvl="1"/>
            <a:r>
              <a:rPr lang="en-US" dirty="0"/>
              <a:t>T(64) = </a:t>
            </a:r>
            <a:r>
              <a:rPr lang="en-US" dirty="0" smtClean="0"/>
              <a:t>7 * 6</a:t>
            </a:r>
            <a:endParaRPr lang="en-US" dirty="0"/>
          </a:p>
          <a:p>
            <a:pPr lvl="1"/>
            <a:r>
              <a:rPr lang="en-US" dirty="0" smtClean="0"/>
              <a:t>T(64) = 42 </a:t>
            </a:r>
            <a:r>
              <a:rPr lang="en-US" dirty="0" err="1" smtClean="0"/>
              <a:t>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81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Problems – </a:t>
            </a:r>
            <a:r>
              <a:rPr lang="en-US" b="1" dirty="0" smtClean="0">
                <a:solidFill>
                  <a:srgbClr val="006600"/>
                </a:solidFill>
              </a:rPr>
              <a:t>Example 04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3816438" cy="4020428"/>
          </a:xfrm>
        </p:spPr>
        <p:txBody>
          <a:bodyPr/>
          <a:lstStyle/>
          <a:p>
            <a:r>
              <a:rPr lang="en-US" dirty="0" smtClean="0"/>
              <a:t>An algorithm </a:t>
            </a:r>
            <a:r>
              <a:rPr lang="en-US" b="1" dirty="0" smtClean="0">
                <a:solidFill>
                  <a:srgbClr val="006600"/>
                </a:solidFill>
              </a:rPr>
              <a:t>D</a:t>
            </a:r>
            <a:r>
              <a:rPr lang="en-US" dirty="0" smtClean="0"/>
              <a:t> </a:t>
            </a:r>
            <a:r>
              <a:rPr lang="en-US" dirty="0"/>
              <a:t>runs in </a:t>
            </a:r>
            <a:r>
              <a:rPr lang="en-US" b="1" dirty="0" smtClean="0">
                <a:solidFill>
                  <a:srgbClr val="006600"/>
                </a:solidFill>
              </a:rPr>
              <a:t>O(log</a:t>
            </a:r>
            <a:r>
              <a:rPr lang="en-US" b="1" baseline="-25000" dirty="0" smtClean="0">
                <a:solidFill>
                  <a:srgbClr val="006600"/>
                </a:solidFill>
              </a:rPr>
              <a:t>2</a:t>
            </a:r>
            <a:r>
              <a:rPr lang="en-US" b="1" dirty="0" smtClean="0">
                <a:solidFill>
                  <a:srgbClr val="006600"/>
                </a:solidFill>
              </a:rPr>
              <a:t>n)</a:t>
            </a:r>
            <a:r>
              <a:rPr lang="en-US" dirty="0" smtClean="0"/>
              <a:t> time</a:t>
            </a:r>
          </a:p>
          <a:p>
            <a:r>
              <a:rPr lang="en-US" dirty="0" smtClean="0"/>
              <a:t>For input size of </a:t>
            </a:r>
            <a:r>
              <a:rPr lang="en-US" b="1" dirty="0" smtClean="0">
                <a:solidFill>
                  <a:srgbClr val="006600"/>
                </a:solidFill>
              </a:rPr>
              <a:t>8</a:t>
            </a:r>
            <a:r>
              <a:rPr lang="en-US" dirty="0" smtClean="0"/>
              <a:t>, the algorithm takes </a:t>
            </a:r>
            <a:r>
              <a:rPr lang="en-US" b="1" dirty="0" smtClean="0">
                <a:solidFill>
                  <a:srgbClr val="006600"/>
                </a:solidFill>
              </a:rPr>
              <a:t>2</a:t>
            </a:r>
            <a:r>
              <a:rPr lang="en-US" dirty="0" smtClean="0"/>
              <a:t> milliseconds</a:t>
            </a:r>
          </a:p>
          <a:p>
            <a:r>
              <a:rPr lang="en-US" dirty="0" smtClean="0"/>
              <a:t>How much time it will take for input size of </a:t>
            </a:r>
            <a:r>
              <a:rPr lang="en-US" b="1" dirty="0" smtClean="0">
                <a:solidFill>
                  <a:srgbClr val="006600"/>
                </a:solidFill>
              </a:rPr>
              <a:t>64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224533" y="2156535"/>
            <a:ext cx="3816438" cy="40204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T(n) = O (log</a:t>
            </a:r>
            <a:r>
              <a:rPr lang="en-US" baseline="-25000" dirty="0" smtClean="0"/>
              <a:t>2</a:t>
            </a:r>
            <a:r>
              <a:rPr lang="en-US" dirty="0" smtClean="0"/>
              <a:t>n)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T(n) = c * log</a:t>
            </a:r>
            <a:r>
              <a:rPr lang="en-US" b="1" baseline="-25000" dirty="0" smtClean="0">
                <a:solidFill>
                  <a:srgbClr val="0000FF"/>
                </a:solidFill>
              </a:rPr>
              <a:t>2</a:t>
            </a:r>
            <a:r>
              <a:rPr lang="en-US" b="1" dirty="0" smtClean="0">
                <a:solidFill>
                  <a:srgbClr val="0000FF"/>
                </a:solidFill>
              </a:rPr>
              <a:t>n</a:t>
            </a:r>
            <a:endParaRPr lang="en-US" b="1" baseline="30000" dirty="0" smtClean="0">
              <a:solidFill>
                <a:srgbClr val="0000FF"/>
              </a:solidFill>
            </a:endParaRPr>
          </a:p>
          <a:p>
            <a:r>
              <a:rPr lang="en-US" dirty="0" smtClean="0"/>
              <a:t>n = 8, T(8) = 2ms</a:t>
            </a:r>
          </a:p>
          <a:p>
            <a:pPr lvl="1"/>
            <a:r>
              <a:rPr lang="en-US" dirty="0" smtClean="0"/>
              <a:t>T(8) = c * log</a:t>
            </a:r>
            <a:r>
              <a:rPr lang="en-US" baseline="-25000" dirty="0" smtClean="0"/>
              <a:t>2</a:t>
            </a:r>
            <a:r>
              <a:rPr lang="en-US" dirty="0"/>
              <a:t>8</a:t>
            </a:r>
            <a:endParaRPr lang="en-US" baseline="30000" dirty="0" smtClean="0"/>
          </a:p>
          <a:p>
            <a:pPr lvl="1"/>
            <a:r>
              <a:rPr lang="en-US" dirty="0" smtClean="0"/>
              <a:t>2 = c * 3</a:t>
            </a:r>
          </a:p>
          <a:p>
            <a:pPr lvl="1"/>
            <a:r>
              <a:rPr lang="en-US" dirty="0" smtClean="0"/>
              <a:t>c = 2/3</a:t>
            </a:r>
          </a:p>
          <a:p>
            <a:r>
              <a:rPr lang="en-US" sz="2600" dirty="0" smtClean="0"/>
              <a:t>c = 2/3, n = 64, T(64)=?</a:t>
            </a:r>
          </a:p>
          <a:p>
            <a:pPr lvl="1"/>
            <a:r>
              <a:rPr lang="en-US" dirty="0" smtClean="0"/>
              <a:t>T(64) = 2/3* log</a:t>
            </a:r>
            <a:r>
              <a:rPr lang="en-US" baseline="-25000" dirty="0" smtClean="0"/>
              <a:t>2</a:t>
            </a:r>
            <a:r>
              <a:rPr lang="en-US" dirty="0" smtClean="0"/>
              <a:t>64</a:t>
            </a:r>
            <a:endParaRPr lang="en-US" baseline="30000" dirty="0"/>
          </a:p>
          <a:p>
            <a:pPr lvl="1"/>
            <a:r>
              <a:rPr lang="en-US" dirty="0"/>
              <a:t>T(64) </a:t>
            </a:r>
            <a:r>
              <a:rPr lang="en-US" dirty="0" smtClean="0"/>
              <a:t>=2/3* 6</a:t>
            </a:r>
            <a:endParaRPr lang="en-US" dirty="0"/>
          </a:p>
          <a:p>
            <a:pPr lvl="1"/>
            <a:r>
              <a:rPr lang="en-US" dirty="0" smtClean="0"/>
              <a:t>T(64) = 4 </a:t>
            </a:r>
            <a:r>
              <a:rPr lang="en-US" dirty="0" err="1" smtClean="0"/>
              <a:t>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203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Problems – </a:t>
            </a:r>
            <a:r>
              <a:rPr lang="en-US" b="1" dirty="0" smtClean="0">
                <a:solidFill>
                  <a:srgbClr val="006600"/>
                </a:solidFill>
              </a:rPr>
              <a:t>Example 05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3816438" cy="402042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An algorithm </a:t>
            </a:r>
            <a:r>
              <a:rPr lang="en-US" b="1" dirty="0">
                <a:solidFill>
                  <a:srgbClr val="006600"/>
                </a:solidFill>
              </a:rPr>
              <a:t>A</a:t>
            </a:r>
            <a:r>
              <a:rPr lang="en-US" dirty="0"/>
              <a:t> runs in </a:t>
            </a:r>
            <a:r>
              <a:rPr lang="en-US" b="1" dirty="0" smtClean="0">
                <a:solidFill>
                  <a:srgbClr val="006600"/>
                </a:solidFill>
              </a:rPr>
              <a:t>O(n</a:t>
            </a:r>
            <a:r>
              <a:rPr lang="en-US" b="1" baseline="30000" dirty="0" smtClean="0">
                <a:solidFill>
                  <a:srgbClr val="006600"/>
                </a:solidFill>
              </a:rPr>
              <a:t>2</a:t>
            </a:r>
            <a:r>
              <a:rPr lang="en-US" b="1" dirty="0" smtClean="0">
                <a:solidFill>
                  <a:srgbClr val="006600"/>
                </a:solidFill>
              </a:rPr>
              <a:t>)</a:t>
            </a:r>
            <a:r>
              <a:rPr lang="en-US" dirty="0" smtClean="0"/>
              <a:t> time</a:t>
            </a:r>
          </a:p>
          <a:p>
            <a:r>
              <a:rPr lang="en-US" dirty="0" smtClean="0"/>
              <a:t>For input size of </a:t>
            </a:r>
            <a:r>
              <a:rPr lang="en-US" b="1" dirty="0" smtClean="0">
                <a:solidFill>
                  <a:srgbClr val="006600"/>
                </a:solidFill>
              </a:rPr>
              <a:t>10</a:t>
            </a:r>
            <a:r>
              <a:rPr lang="en-US" dirty="0" smtClean="0"/>
              <a:t>, the algorithm takes </a:t>
            </a:r>
            <a:r>
              <a:rPr lang="en-US" b="1" dirty="0" smtClean="0">
                <a:solidFill>
                  <a:srgbClr val="006600"/>
                </a:solidFill>
              </a:rPr>
              <a:t>30</a:t>
            </a:r>
            <a:r>
              <a:rPr lang="en-US" dirty="0" smtClean="0"/>
              <a:t> milliseconds</a:t>
            </a:r>
          </a:p>
          <a:p>
            <a:r>
              <a:rPr lang="en-US" dirty="0" smtClean="0"/>
              <a:t>What will be the problem size if it takes </a:t>
            </a:r>
            <a:r>
              <a:rPr lang="en-US" b="1" dirty="0" smtClean="0">
                <a:solidFill>
                  <a:srgbClr val="006600"/>
                </a:solidFill>
              </a:rPr>
              <a:t>120</a:t>
            </a:r>
            <a:r>
              <a:rPr lang="en-US" dirty="0" smtClean="0"/>
              <a:t>ms to execute?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224533" y="2156535"/>
            <a:ext cx="3816438" cy="413562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T(n) = O (n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T(n) = c * n</a:t>
            </a:r>
            <a:r>
              <a:rPr lang="en-US" b="1" baseline="30000" dirty="0" smtClean="0">
                <a:solidFill>
                  <a:srgbClr val="0000FF"/>
                </a:solidFill>
              </a:rPr>
              <a:t>2</a:t>
            </a:r>
          </a:p>
          <a:p>
            <a:r>
              <a:rPr lang="en-US" dirty="0" smtClean="0"/>
              <a:t>n = 10, T(10) = 30ms</a:t>
            </a:r>
          </a:p>
          <a:p>
            <a:pPr lvl="1"/>
            <a:r>
              <a:rPr lang="en-US" dirty="0" smtClean="0"/>
              <a:t>T(10) = c * 10</a:t>
            </a:r>
            <a:r>
              <a:rPr lang="en-US" baseline="30000" dirty="0" smtClean="0"/>
              <a:t>2</a:t>
            </a:r>
          </a:p>
          <a:p>
            <a:pPr lvl="1"/>
            <a:r>
              <a:rPr lang="en-US" dirty="0" smtClean="0"/>
              <a:t>30 = c * 100</a:t>
            </a:r>
          </a:p>
          <a:p>
            <a:pPr lvl="1"/>
            <a:r>
              <a:rPr lang="en-US" dirty="0" smtClean="0"/>
              <a:t>c = 30/100 = 3/10</a:t>
            </a:r>
          </a:p>
          <a:p>
            <a:r>
              <a:rPr lang="en-US" sz="2600" dirty="0" smtClean="0"/>
              <a:t>c = 3/10, n = ?, T(n)=120</a:t>
            </a:r>
          </a:p>
          <a:p>
            <a:r>
              <a:rPr lang="en-US" sz="2600" dirty="0" smtClean="0"/>
              <a:t>120 = (3/10)*n</a:t>
            </a:r>
            <a:r>
              <a:rPr lang="en-US" sz="2600" baseline="30000" dirty="0" smtClean="0"/>
              <a:t>2</a:t>
            </a:r>
          </a:p>
          <a:p>
            <a:r>
              <a:rPr lang="en-US" sz="2600" dirty="0" smtClean="0"/>
              <a:t>n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 = 1200/3 = 400</a:t>
            </a:r>
          </a:p>
          <a:p>
            <a:r>
              <a:rPr lang="en-US" sz="2600" dirty="0" smtClean="0"/>
              <a:t>n </a:t>
            </a:r>
            <a:r>
              <a:rPr lang="en-US" sz="2600" smtClean="0"/>
              <a:t>= 20</a:t>
            </a:r>
            <a:endParaRPr lang="en-US" sz="2600" dirty="0" smtClean="0"/>
          </a:p>
          <a:p>
            <a:pPr lvl="1"/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99055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33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52822" y="4391697"/>
          <a:ext cx="10073003" cy="19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04" y="1187219"/>
            <a:ext cx="7804596" cy="2586291"/>
          </a:xfrm>
        </p:spPr>
      </p:pic>
    </p:spTree>
    <p:extLst>
      <p:ext uri="{BB962C8B-B14F-4D97-AF65-F5344CB8AC3E}">
        <p14:creationId xmlns:p14="http://schemas.microsoft.com/office/powerpoint/2010/main" val="419937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Algorithm Analysis 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dirty="0"/>
              <a:t>We will use Order Notation to approximate two things about algorithms:</a:t>
            </a:r>
          </a:p>
          <a:p>
            <a:pPr lvl="1">
              <a:buSzPct val="85000"/>
              <a:defRPr/>
            </a:pPr>
            <a:r>
              <a:rPr lang="en-US" b="1" u="sng" dirty="0"/>
              <a:t>How much time they take</a:t>
            </a:r>
          </a:p>
          <a:p>
            <a:pPr lvl="1">
              <a:buSzPct val="85000"/>
              <a:defRPr/>
            </a:pPr>
            <a:r>
              <a:rPr lang="en-US" dirty="0"/>
              <a:t>How much memory (space) they use</a:t>
            </a:r>
          </a:p>
          <a:p>
            <a:pPr>
              <a:defRPr/>
            </a:pPr>
            <a:r>
              <a:rPr lang="en-US" dirty="0"/>
              <a:t>Note:</a:t>
            </a:r>
          </a:p>
          <a:p>
            <a:pPr lvl="1">
              <a:defRPr/>
            </a:pPr>
            <a:r>
              <a:rPr lang="en-US" dirty="0"/>
              <a:t>It is nearly impossible to figure out the exact amount of time an algorithm will take</a:t>
            </a:r>
          </a:p>
          <a:p>
            <a:pPr lvl="1">
              <a:defRPr/>
            </a:pPr>
            <a:r>
              <a:rPr lang="en-US" dirty="0"/>
              <a:t>Each algorithm gets translated into smaller and smaller machine instructions</a:t>
            </a:r>
          </a:p>
          <a:p>
            <a:pPr lvl="1">
              <a:defRPr/>
            </a:pPr>
            <a:r>
              <a:rPr lang="en-US" dirty="0"/>
              <a:t>Each of these instructions take various amounts of time to execute on different computers</a:t>
            </a:r>
          </a:p>
          <a:p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810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Algorithm Analysis 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dirty="0"/>
              <a:t>We want to judge algorithms </a:t>
            </a:r>
            <a:r>
              <a:rPr lang="en-US" b="1" dirty="0">
                <a:solidFill>
                  <a:srgbClr val="0000FF"/>
                </a:solidFill>
              </a:rPr>
              <a:t>independent</a:t>
            </a:r>
            <a:r>
              <a:rPr lang="en-US" dirty="0"/>
              <a:t> of their implementation</a:t>
            </a:r>
          </a:p>
          <a:p>
            <a:pPr algn="just"/>
            <a:r>
              <a:rPr lang="en-US" dirty="0" smtClean="0"/>
              <a:t>Specifically</a:t>
            </a:r>
            <a:endParaRPr lang="en-US" dirty="0"/>
          </a:p>
          <a:p>
            <a:pPr lvl="1" algn="just"/>
            <a:r>
              <a:rPr lang="en-US" dirty="0"/>
              <a:t>we want to know </a:t>
            </a:r>
            <a:r>
              <a:rPr lang="en-US" b="1" dirty="0"/>
              <a:t>how the </a:t>
            </a:r>
            <a:r>
              <a:rPr lang="en-US" b="1" dirty="0">
                <a:solidFill>
                  <a:srgbClr val="006600"/>
                </a:solidFill>
              </a:rPr>
              <a:t>performance</a:t>
            </a:r>
            <a:r>
              <a:rPr lang="en-US" b="1" dirty="0"/>
              <a:t> of an algorithm </a:t>
            </a:r>
            <a:r>
              <a:rPr lang="en-US" b="1" dirty="0">
                <a:solidFill>
                  <a:srgbClr val="006600"/>
                </a:solidFill>
              </a:rPr>
              <a:t>responds to changes </a:t>
            </a:r>
            <a:r>
              <a:rPr lang="en-US" b="1" dirty="0"/>
              <a:t>in problem size</a:t>
            </a:r>
          </a:p>
          <a:p>
            <a:pPr algn="just"/>
            <a:r>
              <a:rPr lang="en-US" dirty="0" smtClean="0"/>
              <a:t>And, </a:t>
            </a:r>
            <a:r>
              <a:rPr lang="en-US" dirty="0"/>
              <a:t>rather than figure out an algorithm’s exact running time</a:t>
            </a:r>
          </a:p>
          <a:p>
            <a:pPr lvl="1" algn="just"/>
            <a:r>
              <a:rPr lang="en-US" sz="3200" dirty="0"/>
              <a:t>We only want </a:t>
            </a:r>
            <a:r>
              <a:rPr lang="en-US" sz="3200" b="1" dirty="0">
                <a:solidFill>
                  <a:srgbClr val="0000FF"/>
                </a:solidFill>
              </a:rPr>
              <a:t>an </a:t>
            </a:r>
            <a:r>
              <a:rPr lang="en-US" sz="3200" b="1" dirty="0" smtClean="0">
                <a:solidFill>
                  <a:srgbClr val="0000FF"/>
                </a:solidFill>
              </a:rPr>
              <a:t>approximation</a:t>
            </a:r>
          </a:p>
          <a:p>
            <a:pPr lvl="1" algn="just"/>
            <a:r>
              <a:rPr lang="en-US" sz="3200" b="1" dirty="0">
                <a:solidFill>
                  <a:srgbClr val="006600"/>
                </a:solidFill>
              </a:rPr>
              <a:t>Big-O </a:t>
            </a:r>
            <a:r>
              <a:rPr lang="en-US" sz="3200" dirty="0"/>
              <a:t>approximation</a:t>
            </a:r>
          </a:p>
          <a:p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32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Algorithm Analysis 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1945716"/>
            <a:ext cx="7675809" cy="4020428"/>
          </a:xfrm>
        </p:spPr>
        <p:txBody>
          <a:bodyPr>
            <a:normAutofit/>
          </a:bodyPr>
          <a:lstStyle/>
          <a:p>
            <a:r>
              <a:rPr lang="en-US" sz="3000" dirty="0"/>
              <a:t>Big – O </a:t>
            </a:r>
            <a:r>
              <a:rPr lang="en-US" sz="3000" dirty="0" smtClean="0"/>
              <a:t>Approximation</a:t>
            </a:r>
          </a:p>
          <a:p>
            <a:pPr lvl="1"/>
            <a:r>
              <a:rPr lang="en-US" sz="2600" dirty="0" smtClean="0"/>
              <a:t>After analyzing an algorithm, we end up with</a:t>
            </a:r>
          </a:p>
          <a:p>
            <a:pPr lvl="2"/>
            <a:r>
              <a:rPr lang="en-US" sz="2200" dirty="0" smtClean="0"/>
              <a:t>Polynomial equation/function</a:t>
            </a:r>
          </a:p>
          <a:p>
            <a:pPr lvl="2"/>
            <a:endParaRPr lang="en-US" sz="2200" dirty="0"/>
          </a:p>
          <a:p>
            <a:pPr lvl="1"/>
            <a:r>
              <a:rPr lang="en-US" sz="2600" dirty="0" smtClean="0"/>
              <a:t>Growth of the function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3071446" y="3159362"/>
          <a:ext cx="2667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Equation" r:id="rId3" imgW="1333440" imgH="228600" progId="Equation.3">
                  <p:embed/>
                </p:oleObj>
              </mc:Choice>
              <mc:Fallback>
                <p:oleObj name="Equation" r:id="rId3" imgW="13334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1446" y="3159362"/>
                        <a:ext cx="26670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2944971" y="4002620"/>
          <a:ext cx="6096000" cy="2273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8288" marB="1828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4n</a:t>
                      </a:r>
                      <a:r>
                        <a:rPr lang="en-US" sz="1800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8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8288" marB="1828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3n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8288" marB="1828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8288" marB="18288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8288" marB="18288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8288" marB="18288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8288" marB="18288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8288" marB="18288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8288" marB="18288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400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8288" marB="18288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8288" marB="18288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8288" marB="18288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8288" marB="18288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40,000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8288" marB="18288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300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8288" marB="18288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8288" marB="18288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1000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8288" marB="18288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4,000,000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8288" marB="18288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3,000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8288" marB="18288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8288" marB="18288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10,000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8288" marB="18288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400,000,000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8288" marB="18288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30,000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8288" marB="18288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8288" marB="18288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100,000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8288" marB="18288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40,000,000,000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8288" marB="18288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300,000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8288" marB="18288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8288" marB="18288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1,000,000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8288" marB="18288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4,000,000,000,000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8288" marB="18288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3,000,000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8288" marB="18288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8288" marB="18288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3002" y="3200963"/>
            <a:ext cx="1133475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41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Algorithm Analysis 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1945716"/>
            <a:ext cx="7675809" cy="4020428"/>
          </a:xfrm>
        </p:spPr>
        <p:txBody>
          <a:bodyPr>
            <a:normAutofit/>
          </a:bodyPr>
          <a:lstStyle/>
          <a:p>
            <a:r>
              <a:rPr lang="en-US" sz="3000" dirty="0"/>
              <a:t>Big – O </a:t>
            </a:r>
            <a:r>
              <a:rPr lang="en-US" sz="3000" dirty="0" smtClean="0"/>
              <a:t>Approximation</a:t>
            </a:r>
          </a:p>
          <a:p>
            <a:pPr lvl="1"/>
            <a:r>
              <a:rPr lang="en-US" sz="2600" dirty="0" smtClean="0"/>
              <a:t>Efficiency is approximated by </a:t>
            </a:r>
            <a:r>
              <a:rPr lang="en-US" sz="2600" b="1" dirty="0" smtClean="0">
                <a:solidFill>
                  <a:srgbClr val="0000FF"/>
                </a:solidFill>
              </a:rPr>
              <a:t>highest order term</a:t>
            </a:r>
          </a:p>
          <a:p>
            <a:pPr lvl="2"/>
            <a:r>
              <a:rPr lang="en-US" sz="2200" b="1" dirty="0" smtClean="0">
                <a:solidFill>
                  <a:srgbClr val="006600"/>
                </a:solidFill>
              </a:rPr>
              <a:t>4n</a:t>
            </a:r>
            <a:r>
              <a:rPr lang="en-US" sz="2200" b="1" baseline="30000" dirty="0" smtClean="0">
                <a:solidFill>
                  <a:srgbClr val="006600"/>
                </a:solidFill>
              </a:rPr>
              <a:t>2</a:t>
            </a:r>
            <a:r>
              <a:rPr lang="en-US" sz="2200" b="1" dirty="0" smtClean="0">
                <a:solidFill>
                  <a:srgbClr val="006600"/>
                </a:solidFill>
              </a:rPr>
              <a:t> </a:t>
            </a:r>
          </a:p>
          <a:p>
            <a:pPr lvl="1"/>
            <a:r>
              <a:rPr lang="en-US" sz="2600" dirty="0" smtClean="0"/>
              <a:t>Eliminate all </a:t>
            </a:r>
            <a:r>
              <a:rPr lang="en-US" sz="2600" b="1" dirty="0" smtClean="0">
                <a:solidFill>
                  <a:srgbClr val="0000FF"/>
                </a:solidFill>
              </a:rPr>
              <a:t>lower order </a:t>
            </a:r>
            <a:r>
              <a:rPr lang="en-US" sz="2600" dirty="0" smtClean="0"/>
              <a:t>terms</a:t>
            </a:r>
          </a:p>
          <a:p>
            <a:pPr lvl="2"/>
            <a:r>
              <a:rPr lang="en-US" sz="2200" b="1" dirty="0" smtClean="0">
                <a:solidFill>
                  <a:srgbClr val="006600"/>
                </a:solidFill>
              </a:rPr>
              <a:t>3n + 10</a:t>
            </a:r>
          </a:p>
          <a:p>
            <a:pPr lvl="1"/>
            <a:r>
              <a:rPr lang="en-US" sz="2600" dirty="0" smtClean="0"/>
              <a:t>Ignore all </a:t>
            </a:r>
            <a:r>
              <a:rPr lang="en-US" sz="2600" b="1" dirty="0" smtClean="0">
                <a:solidFill>
                  <a:srgbClr val="0000FF"/>
                </a:solidFill>
              </a:rPr>
              <a:t>coefficient constants </a:t>
            </a:r>
            <a:r>
              <a:rPr lang="en-US" sz="2600" dirty="0" smtClean="0"/>
              <a:t>too</a:t>
            </a:r>
          </a:p>
          <a:p>
            <a:pPr lvl="2"/>
            <a:r>
              <a:rPr lang="en-US" sz="2200" b="1" dirty="0" smtClean="0">
                <a:solidFill>
                  <a:srgbClr val="006600"/>
                </a:solidFill>
              </a:rPr>
              <a:t>4 </a:t>
            </a:r>
            <a:r>
              <a:rPr lang="en-US" sz="2200" dirty="0" smtClean="0"/>
              <a:t>		</a:t>
            </a:r>
            <a:r>
              <a:rPr lang="en-US" sz="2200" dirty="0" smtClean="0">
                <a:solidFill>
                  <a:srgbClr val="0000FF"/>
                </a:solidFill>
              </a:rPr>
              <a:t>(from 4n</a:t>
            </a:r>
            <a:r>
              <a:rPr lang="en-US" sz="2200" baseline="30000" dirty="0" smtClean="0">
                <a:solidFill>
                  <a:srgbClr val="0000FF"/>
                </a:solidFill>
              </a:rPr>
              <a:t>2</a:t>
            </a:r>
            <a:r>
              <a:rPr lang="en-US" sz="2200" dirty="0" smtClean="0">
                <a:solidFill>
                  <a:srgbClr val="0000FF"/>
                </a:solidFill>
              </a:rPr>
              <a:t>)</a:t>
            </a:r>
          </a:p>
          <a:p>
            <a:pPr lvl="1"/>
            <a:r>
              <a:rPr lang="en-US" sz="2600" dirty="0" smtClean="0"/>
              <a:t>Hence</a:t>
            </a:r>
          </a:p>
          <a:p>
            <a:endParaRPr lang="en-US" sz="3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8" name="Object 4"/>
          <p:cNvGraphicFramePr>
            <a:graphicFrameLocks noChangeAspect="1"/>
          </p:cNvGraphicFramePr>
          <p:nvPr>
            <p:extLst/>
          </p:nvPr>
        </p:nvGraphicFramePr>
        <p:xfrm>
          <a:off x="5919177" y="1945716"/>
          <a:ext cx="2540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Equation" r:id="rId3" imgW="1269720" imgH="228600" progId="Equation.3">
                  <p:embed/>
                </p:oleObj>
              </mc:Choice>
              <mc:Fallback>
                <p:oleObj name="Equation" r:id="rId3" imgW="12697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9177" y="1945716"/>
                        <a:ext cx="25400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4"/>
          <p:cNvGraphicFramePr>
            <a:graphicFrameLocks noChangeAspect="1"/>
          </p:cNvGraphicFramePr>
          <p:nvPr>
            <p:extLst/>
          </p:nvPr>
        </p:nvGraphicFramePr>
        <p:xfrm>
          <a:off x="2501900" y="5341517"/>
          <a:ext cx="2540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" name="Equation" r:id="rId5" imgW="1269720" imgH="228600" progId="Equation.3">
                  <p:embed/>
                </p:oleObj>
              </mc:Choice>
              <mc:Fallback>
                <p:oleObj name="Equation" r:id="rId5" imgW="12697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1900" y="5341517"/>
                        <a:ext cx="25400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03066" y="5379617"/>
            <a:ext cx="1133475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585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Algorithm Analysis 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1945716"/>
            <a:ext cx="7675809" cy="4020428"/>
          </a:xfrm>
        </p:spPr>
        <p:txBody>
          <a:bodyPr>
            <a:normAutofit fontScale="92500" lnSpcReduction="10000"/>
          </a:bodyPr>
          <a:lstStyle/>
          <a:p>
            <a:r>
              <a:rPr lang="en-US" sz="3000" dirty="0"/>
              <a:t>Big – O </a:t>
            </a:r>
            <a:r>
              <a:rPr lang="en-US" sz="3000" dirty="0" smtClean="0"/>
              <a:t>Approximation</a:t>
            </a:r>
          </a:p>
          <a:p>
            <a:pPr lvl="1"/>
            <a:r>
              <a:rPr lang="en-US" dirty="0"/>
              <a:t>f(n) = 4n</a:t>
            </a:r>
            <a:r>
              <a:rPr lang="en-US" baseline="30000" dirty="0"/>
              <a:t>2</a:t>
            </a:r>
            <a:r>
              <a:rPr lang="en-US" dirty="0"/>
              <a:t> +3n +10</a:t>
            </a:r>
          </a:p>
          <a:p>
            <a:pPr lvl="2"/>
            <a:r>
              <a:rPr lang="en-US" b="1" dirty="0" smtClean="0">
                <a:solidFill>
                  <a:srgbClr val="006600"/>
                </a:solidFill>
              </a:rPr>
              <a:t>O(n</a:t>
            </a:r>
            <a:r>
              <a:rPr lang="en-US" b="1" baseline="30000" dirty="0" smtClean="0">
                <a:solidFill>
                  <a:srgbClr val="006600"/>
                </a:solidFill>
              </a:rPr>
              <a:t>2</a:t>
            </a:r>
            <a:r>
              <a:rPr lang="en-US" b="1" dirty="0">
                <a:solidFill>
                  <a:srgbClr val="006600"/>
                </a:solidFill>
              </a:rPr>
              <a:t>)</a:t>
            </a:r>
          </a:p>
          <a:p>
            <a:pPr lvl="1"/>
            <a:r>
              <a:rPr lang="en-US" dirty="0"/>
              <a:t>f(n) = 76,756,234n</a:t>
            </a:r>
            <a:r>
              <a:rPr lang="en-US" baseline="30000" dirty="0"/>
              <a:t>2</a:t>
            </a:r>
            <a:r>
              <a:rPr lang="en-US" dirty="0"/>
              <a:t> + 427,913n + 7</a:t>
            </a:r>
          </a:p>
          <a:p>
            <a:pPr lvl="2"/>
            <a:r>
              <a:rPr lang="en-US" b="1" dirty="0" smtClean="0">
                <a:solidFill>
                  <a:srgbClr val="006600"/>
                </a:solidFill>
              </a:rPr>
              <a:t>O(n</a:t>
            </a:r>
            <a:r>
              <a:rPr lang="en-US" b="1" baseline="30000" dirty="0" smtClean="0">
                <a:solidFill>
                  <a:srgbClr val="006600"/>
                </a:solidFill>
              </a:rPr>
              <a:t>2</a:t>
            </a:r>
            <a:r>
              <a:rPr lang="en-US" b="1" dirty="0">
                <a:solidFill>
                  <a:srgbClr val="006600"/>
                </a:solidFill>
              </a:rPr>
              <a:t>)</a:t>
            </a:r>
          </a:p>
          <a:p>
            <a:pPr lvl="1"/>
            <a:r>
              <a:rPr lang="en-US" dirty="0"/>
              <a:t>f(n) = 74n</a:t>
            </a:r>
            <a:r>
              <a:rPr lang="en-US" baseline="30000" dirty="0"/>
              <a:t>8</a:t>
            </a:r>
            <a:r>
              <a:rPr lang="en-US" dirty="0"/>
              <a:t> - 62n</a:t>
            </a:r>
            <a:r>
              <a:rPr lang="en-US" baseline="30000" dirty="0"/>
              <a:t>5</a:t>
            </a:r>
            <a:r>
              <a:rPr lang="en-US" dirty="0"/>
              <a:t> - 71562n</a:t>
            </a:r>
            <a:r>
              <a:rPr lang="en-US" baseline="30000" dirty="0"/>
              <a:t>3</a:t>
            </a:r>
            <a:r>
              <a:rPr lang="en-US" dirty="0"/>
              <a:t> + 3n</a:t>
            </a:r>
            <a:r>
              <a:rPr lang="en-US" baseline="30000" dirty="0"/>
              <a:t>2</a:t>
            </a:r>
            <a:r>
              <a:rPr lang="en-US" dirty="0"/>
              <a:t> – 5</a:t>
            </a:r>
          </a:p>
          <a:p>
            <a:pPr lvl="2"/>
            <a:r>
              <a:rPr lang="en-US" b="1" dirty="0" smtClean="0">
                <a:solidFill>
                  <a:srgbClr val="006600"/>
                </a:solidFill>
              </a:rPr>
              <a:t>O(n</a:t>
            </a:r>
            <a:r>
              <a:rPr lang="en-US" b="1" baseline="30000" dirty="0" smtClean="0">
                <a:solidFill>
                  <a:srgbClr val="006600"/>
                </a:solidFill>
              </a:rPr>
              <a:t>8</a:t>
            </a:r>
            <a:r>
              <a:rPr lang="en-US" b="1" dirty="0">
                <a:solidFill>
                  <a:srgbClr val="006600"/>
                </a:solidFill>
              </a:rPr>
              <a:t>)</a:t>
            </a:r>
          </a:p>
          <a:p>
            <a:pPr lvl="1"/>
            <a:r>
              <a:rPr lang="en-US" dirty="0"/>
              <a:t>f(n) = 42n</a:t>
            </a:r>
            <a:r>
              <a:rPr lang="en-US" baseline="30000" dirty="0"/>
              <a:t>4</a:t>
            </a:r>
            <a:r>
              <a:rPr lang="en-US" dirty="0"/>
              <a:t>*(12n</a:t>
            </a:r>
            <a:r>
              <a:rPr lang="en-US" baseline="30000" dirty="0"/>
              <a:t>6</a:t>
            </a:r>
            <a:r>
              <a:rPr lang="en-US" dirty="0"/>
              <a:t> - 73n</a:t>
            </a:r>
            <a:r>
              <a:rPr lang="en-US" baseline="30000" dirty="0"/>
              <a:t>2</a:t>
            </a:r>
            <a:r>
              <a:rPr lang="en-US" dirty="0"/>
              <a:t> + 11)</a:t>
            </a:r>
          </a:p>
          <a:p>
            <a:pPr lvl="2"/>
            <a:r>
              <a:rPr lang="en-US" b="1" dirty="0" smtClean="0">
                <a:solidFill>
                  <a:srgbClr val="006600"/>
                </a:solidFill>
              </a:rPr>
              <a:t>O(n</a:t>
            </a:r>
            <a:r>
              <a:rPr lang="en-US" b="1" baseline="30000" dirty="0" smtClean="0">
                <a:solidFill>
                  <a:srgbClr val="006600"/>
                </a:solidFill>
              </a:rPr>
              <a:t>10</a:t>
            </a:r>
            <a:r>
              <a:rPr lang="en-US" b="1" dirty="0">
                <a:solidFill>
                  <a:srgbClr val="006600"/>
                </a:solidFill>
              </a:rPr>
              <a:t>)</a:t>
            </a:r>
          </a:p>
          <a:p>
            <a:pPr lvl="1"/>
            <a:r>
              <a:rPr lang="en-US" dirty="0"/>
              <a:t>f(n) = 75n*</a:t>
            </a:r>
            <a:r>
              <a:rPr lang="en-US" dirty="0" err="1"/>
              <a:t>logn</a:t>
            </a:r>
            <a:r>
              <a:rPr lang="en-US" dirty="0"/>
              <a:t> – 415</a:t>
            </a:r>
          </a:p>
          <a:p>
            <a:pPr lvl="2"/>
            <a:r>
              <a:rPr lang="en-US" b="1" dirty="0" smtClean="0">
                <a:solidFill>
                  <a:srgbClr val="006600"/>
                </a:solidFill>
              </a:rPr>
              <a:t>O(n*</a:t>
            </a:r>
            <a:r>
              <a:rPr lang="en-US" b="1" dirty="0" err="1" smtClean="0">
                <a:solidFill>
                  <a:srgbClr val="006600"/>
                </a:solidFill>
              </a:rPr>
              <a:t>logn</a:t>
            </a:r>
            <a:r>
              <a:rPr lang="en-US" b="1" dirty="0">
                <a:solidFill>
                  <a:srgbClr val="006600"/>
                </a:solidFill>
              </a:rPr>
              <a:t>)</a:t>
            </a:r>
          </a:p>
          <a:p>
            <a:endParaRPr lang="en-US" sz="3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516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Big–Oh - </a:t>
            </a:r>
            <a:r>
              <a:rPr lang="en-US" b="1" dirty="0">
                <a:solidFill>
                  <a:srgbClr val="006600"/>
                </a:solidFill>
              </a:rPr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4n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+ 3n + </a:t>
            </a:r>
            <a:r>
              <a:rPr lang="en-US" dirty="0" smtClean="0"/>
              <a:t>10 </a:t>
            </a:r>
            <a:r>
              <a:rPr lang="en-US" dirty="0"/>
              <a:t>= O(n</a:t>
            </a:r>
            <a:r>
              <a:rPr lang="en-US" baseline="30000" dirty="0"/>
              <a:t>2</a:t>
            </a:r>
            <a:r>
              <a:rPr lang="en-US" dirty="0"/>
              <a:t>)</a:t>
            </a:r>
          </a:p>
          <a:p>
            <a:r>
              <a:rPr lang="en-US" dirty="0" smtClean="0"/>
              <a:t>We </a:t>
            </a:r>
            <a:r>
              <a:rPr lang="en-US" dirty="0"/>
              <a:t>have one function:</a:t>
            </a:r>
          </a:p>
          <a:p>
            <a:pPr lvl="1"/>
            <a:r>
              <a:rPr lang="en-US" b="1" dirty="0">
                <a:solidFill>
                  <a:srgbClr val="006600"/>
                </a:solidFill>
              </a:rPr>
              <a:t>f(n) = 4n</a:t>
            </a:r>
            <a:r>
              <a:rPr lang="en-US" b="1" baseline="30000" dirty="0">
                <a:solidFill>
                  <a:srgbClr val="006600"/>
                </a:solidFill>
              </a:rPr>
              <a:t>2</a:t>
            </a:r>
            <a:r>
              <a:rPr lang="en-US" b="1" dirty="0">
                <a:solidFill>
                  <a:srgbClr val="006600"/>
                </a:solidFill>
              </a:rPr>
              <a:t> + 3n + 10</a:t>
            </a:r>
          </a:p>
          <a:p>
            <a:r>
              <a:rPr lang="en-US" dirty="0"/>
              <a:t>Let us make a second function, </a:t>
            </a:r>
            <a:r>
              <a:rPr lang="en-US" b="1" dirty="0"/>
              <a:t>g(n)</a:t>
            </a:r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g(n</a:t>
            </a:r>
            <a:r>
              <a:rPr lang="en-US" b="1" dirty="0">
                <a:solidFill>
                  <a:srgbClr val="006600"/>
                </a:solidFill>
              </a:rPr>
              <a:t>) = n</a:t>
            </a:r>
            <a:r>
              <a:rPr lang="en-US" b="1" baseline="30000" dirty="0">
                <a:solidFill>
                  <a:srgbClr val="006600"/>
                </a:solidFill>
              </a:rPr>
              <a:t>2</a:t>
            </a:r>
          </a:p>
          <a:p>
            <a:r>
              <a:rPr lang="en-US" dirty="0"/>
              <a:t>So now we have </a:t>
            </a:r>
            <a:endParaRPr lang="en-US" dirty="0" smtClean="0"/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f(n</a:t>
            </a:r>
            <a:r>
              <a:rPr lang="en-US" b="1" dirty="0">
                <a:solidFill>
                  <a:srgbClr val="006600"/>
                </a:solidFill>
              </a:rPr>
              <a:t>) </a:t>
            </a:r>
            <a:r>
              <a:rPr lang="en-US" b="1" dirty="0" smtClean="0">
                <a:solidFill>
                  <a:srgbClr val="006600"/>
                </a:solidFill>
              </a:rPr>
              <a:t>= O (g(n))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377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2436</TotalTime>
  <Words>1792</Words>
  <Application>Microsoft Office PowerPoint</Application>
  <PresentationFormat>On-screen Show (4:3)</PresentationFormat>
  <Paragraphs>333</Paragraphs>
  <Slides>33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Office Theme</vt:lpstr>
      <vt:lpstr>Equation</vt:lpstr>
      <vt:lpstr>PowerPoint Presentation</vt:lpstr>
      <vt:lpstr>Algorithm Analysis</vt:lpstr>
      <vt:lpstr>Algorithm Analysis - Introduction</vt:lpstr>
      <vt:lpstr>Algorithm Analysis - Introduction</vt:lpstr>
      <vt:lpstr>Algorithm Analysis - Introduction</vt:lpstr>
      <vt:lpstr>Algorithm Analysis - Introduction</vt:lpstr>
      <vt:lpstr>Algorithm Analysis - Introduction</vt:lpstr>
      <vt:lpstr>Algorithm Analysis - Introduction</vt:lpstr>
      <vt:lpstr>Big–Oh - Introduction</vt:lpstr>
      <vt:lpstr>Big–Oh – Introduction   (formal definition)</vt:lpstr>
      <vt:lpstr>Common Order – Introduction</vt:lpstr>
      <vt:lpstr>Complexity Classes – O(1)</vt:lpstr>
      <vt:lpstr>Complexity Classes – O(n)</vt:lpstr>
      <vt:lpstr>Complexity Classes – O(nk)</vt:lpstr>
      <vt:lpstr>Complexity Classes – O(Exponential)</vt:lpstr>
      <vt:lpstr>Complexity Classes – O(Logarithmic)</vt:lpstr>
      <vt:lpstr>Algorithm Analysis</vt:lpstr>
      <vt:lpstr>Algorithm Analysis - Example - 01</vt:lpstr>
      <vt:lpstr>Algorithm Analysis - Example - 02</vt:lpstr>
      <vt:lpstr>Algorithm Analysis - Example - 03</vt:lpstr>
      <vt:lpstr>Algorithm Analysis - Example - 04</vt:lpstr>
      <vt:lpstr>Algorithm Analysis - Example - 05</vt:lpstr>
      <vt:lpstr>Algorithm Analysis - Example - 06</vt:lpstr>
      <vt:lpstr>Algorithm Analysis - Example - 07</vt:lpstr>
      <vt:lpstr>Algorithm Analysis - Example - 08</vt:lpstr>
      <vt:lpstr>Algorithm Analysis</vt:lpstr>
      <vt:lpstr>Big–Oh – Introduction   (formal definition)</vt:lpstr>
      <vt:lpstr>Practical Problems – Example 01</vt:lpstr>
      <vt:lpstr>Practical Problems – Example 02</vt:lpstr>
      <vt:lpstr>Practical Problems – Example 03</vt:lpstr>
      <vt:lpstr>Practical Problems – Example 04</vt:lpstr>
      <vt:lpstr>Practical Problems – Example 05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365</cp:revision>
  <dcterms:created xsi:type="dcterms:W3CDTF">2019-05-22T20:50:59Z</dcterms:created>
  <dcterms:modified xsi:type="dcterms:W3CDTF">2019-11-30T18:18:10Z</dcterms:modified>
</cp:coreProperties>
</file>