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505" r:id="rId2"/>
    <p:sldId id="508" r:id="rId3"/>
    <p:sldId id="507" r:id="rId4"/>
    <p:sldId id="509" r:id="rId5"/>
    <p:sldId id="510" r:id="rId6"/>
    <p:sldId id="511" r:id="rId7"/>
    <p:sldId id="524" r:id="rId8"/>
    <p:sldId id="525" r:id="rId9"/>
    <p:sldId id="512" r:id="rId10"/>
    <p:sldId id="513" r:id="rId11"/>
    <p:sldId id="514" r:id="rId12"/>
    <p:sldId id="515" r:id="rId13"/>
    <p:sldId id="516" r:id="rId14"/>
    <p:sldId id="517" r:id="rId15"/>
    <p:sldId id="518" r:id="rId16"/>
    <p:sldId id="519" r:id="rId17"/>
    <p:sldId id="520" r:id="rId18"/>
    <p:sldId id="521" r:id="rId19"/>
    <p:sldId id="522" r:id="rId20"/>
    <p:sldId id="523" r:id="rId21"/>
    <p:sldId id="50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– Cases</a:t>
            </a:r>
          </a:p>
          <a:p>
            <a:pPr lvl="1"/>
            <a:r>
              <a:rPr lang="en-US" dirty="0" smtClean="0"/>
              <a:t>List is </a:t>
            </a:r>
            <a:r>
              <a:rPr lang="en-US" b="1" dirty="0" smtClean="0">
                <a:solidFill>
                  <a:srgbClr val="006600"/>
                </a:solidFill>
              </a:rPr>
              <a:t>empty</a:t>
            </a:r>
          </a:p>
          <a:p>
            <a:pPr lvl="1"/>
            <a:r>
              <a:rPr lang="en-US" dirty="0" smtClean="0"/>
              <a:t>Insert as a </a:t>
            </a:r>
            <a:r>
              <a:rPr lang="en-US" b="1" dirty="0" smtClean="0">
                <a:solidFill>
                  <a:srgbClr val="006600"/>
                </a:solidFill>
              </a:rPr>
              <a:t>first node</a:t>
            </a:r>
          </a:p>
          <a:p>
            <a:pPr lvl="1"/>
            <a:r>
              <a:rPr lang="en-US" dirty="0" smtClean="0"/>
              <a:t>Insert as a </a:t>
            </a:r>
            <a:r>
              <a:rPr lang="en-US" b="1" dirty="0" smtClean="0">
                <a:solidFill>
                  <a:srgbClr val="006600"/>
                </a:solidFill>
              </a:rPr>
              <a:t>last node</a:t>
            </a:r>
          </a:p>
          <a:p>
            <a:pPr lvl="1"/>
            <a:r>
              <a:rPr lang="en-US" dirty="0" smtClean="0"/>
              <a:t>Anywhere </a:t>
            </a:r>
            <a:r>
              <a:rPr lang="en-US" b="1" dirty="0" smtClean="0">
                <a:solidFill>
                  <a:srgbClr val="006600"/>
                </a:solidFill>
              </a:rPr>
              <a:t>between</a:t>
            </a:r>
            <a:r>
              <a:rPr lang="en-US" dirty="0" smtClean="0"/>
              <a:t> two nodes</a:t>
            </a:r>
          </a:p>
          <a:p>
            <a:r>
              <a:rPr lang="en-US" dirty="0" smtClean="0"/>
              <a:t>Assumption</a:t>
            </a:r>
          </a:p>
          <a:p>
            <a:pPr lvl="1"/>
            <a:r>
              <a:rPr lang="en-US" dirty="0" smtClean="0"/>
              <a:t>Data of linked list is always </a:t>
            </a:r>
            <a:r>
              <a:rPr lang="en-US" b="1" dirty="0" smtClean="0">
                <a:solidFill>
                  <a:srgbClr val="FF0000"/>
                </a:solidFill>
              </a:rPr>
              <a:t>“SORTED”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2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Insertion– </a:t>
            </a:r>
            <a:r>
              <a:rPr lang="en-US" b="1" dirty="0" smtClean="0">
                <a:solidFill>
                  <a:srgbClr val="006600"/>
                </a:solidFill>
              </a:rPr>
              <a:t>Empty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list is empty?</a:t>
            </a:r>
          </a:p>
          <a:p>
            <a:pPr lvl="1"/>
            <a:r>
              <a:rPr lang="en-US" dirty="0" smtClean="0"/>
              <a:t>head == null</a:t>
            </a:r>
          </a:p>
          <a:p>
            <a:r>
              <a:rPr lang="en-US" dirty="0" smtClean="0"/>
              <a:t>Create new node</a:t>
            </a:r>
          </a:p>
          <a:p>
            <a:pPr lvl="1"/>
            <a:r>
              <a:rPr lang="en-US" sz="1800" b="1" dirty="0" smtClean="0">
                <a:solidFill>
                  <a:srgbClr val="006600"/>
                </a:solidFill>
              </a:rPr>
              <a:t>new</a:t>
            </a:r>
            <a:r>
              <a:rPr lang="en-US" sz="1800" dirty="0" smtClean="0"/>
              <a:t> </a:t>
            </a:r>
            <a:r>
              <a:rPr lang="en-US" sz="1800" dirty="0" err="1" smtClean="0"/>
              <a:t>LLnode</a:t>
            </a:r>
            <a:r>
              <a:rPr lang="en-US" sz="1800" dirty="0" smtClean="0"/>
              <a:t>(value)      </a:t>
            </a:r>
            <a:r>
              <a:rPr lang="en-US" sz="1800" dirty="0" smtClean="0">
                <a:solidFill>
                  <a:srgbClr val="FF0000"/>
                </a:solidFill>
              </a:rPr>
              <a:t>OR</a:t>
            </a:r>
          </a:p>
          <a:p>
            <a:pPr lvl="1"/>
            <a:r>
              <a:rPr lang="en-US" sz="1800" b="1" dirty="0" smtClean="0">
                <a:solidFill>
                  <a:srgbClr val="006600"/>
                </a:solidFill>
              </a:rPr>
              <a:t>new</a:t>
            </a:r>
            <a:r>
              <a:rPr lang="en-US" sz="1800" dirty="0" smtClean="0"/>
              <a:t> </a:t>
            </a:r>
            <a:r>
              <a:rPr lang="en-US" sz="1800" dirty="0" err="1" smtClean="0"/>
              <a:t>LLnode</a:t>
            </a:r>
            <a:r>
              <a:rPr lang="en-US" sz="1800" dirty="0" smtClean="0"/>
              <a:t>(</a:t>
            </a:r>
            <a:r>
              <a:rPr lang="en-US" sz="1800" dirty="0" err="1" smtClean="0"/>
              <a:t>value,null</a:t>
            </a:r>
            <a:r>
              <a:rPr lang="en-US" sz="1800" dirty="0" smtClean="0"/>
              <a:t>) </a:t>
            </a:r>
            <a:r>
              <a:rPr lang="en-US" sz="1800" dirty="0" smtClean="0">
                <a:solidFill>
                  <a:srgbClr val="FF0000"/>
                </a:solidFill>
              </a:rPr>
              <a:t>OR</a:t>
            </a:r>
            <a:endParaRPr lang="en-US" sz="1800" dirty="0" smtClean="0"/>
          </a:p>
          <a:p>
            <a:pPr lvl="1"/>
            <a:r>
              <a:rPr lang="en-US" sz="1800" b="1" dirty="0">
                <a:solidFill>
                  <a:srgbClr val="006600"/>
                </a:solidFill>
              </a:rPr>
              <a:t>new</a:t>
            </a:r>
            <a:r>
              <a:rPr lang="en-US" sz="1800" dirty="0"/>
              <a:t> </a:t>
            </a:r>
            <a:r>
              <a:rPr lang="en-US" sz="1800" dirty="0" err="1" smtClean="0"/>
              <a:t>LLnode</a:t>
            </a:r>
            <a:r>
              <a:rPr lang="en-US" sz="1800" dirty="0" smtClean="0"/>
              <a:t>(</a:t>
            </a:r>
            <a:r>
              <a:rPr lang="en-US" sz="1800" dirty="0" err="1" smtClean="0"/>
              <a:t>value,head</a:t>
            </a:r>
            <a:r>
              <a:rPr lang="en-US" sz="1800" dirty="0" smtClean="0"/>
              <a:t>)</a:t>
            </a:r>
          </a:p>
          <a:p>
            <a:r>
              <a:rPr lang="en-US" dirty="0" smtClean="0"/>
              <a:t>Make head point to new memory</a:t>
            </a:r>
          </a:p>
          <a:p>
            <a:pPr marL="685800" lvl="2">
              <a:spcBef>
                <a:spcPts val="1000"/>
              </a:spcBef>
            </a:pPr>
            <a:r>
              <a:rPr lang="en-US" b="1" dirty="0" smtClean="0">
                <a:solidFill>
                  <a:srgbClr val="006600"/>
                </a:solidFill>
              </a:rPr>
              <a:t>head =</a:t>
            </a:r>
            <a:r>
              <a:rPr lang="en-US" dirty="0"/>
              <a:t>new </a:t>
            </a:r>
            <a:r>
              <a:rPr lang="en-US" dirty="0" err="1"/>
              <a:t>LLnode</a:t>
            </a:r>
            <a:r>
              <a:rPr lang="en-US" dirty="0"/>
              <a:t>(value</a:t>
            </a:r>
            <a:r>
              <a:rPr lang="en-US" dirty="0" smtClean="0"/>
              <a:t>) </a:t>
            </a:r>
            <a:r>
              <a:rPr lang="en-US" dirty="0">
                <a:solidFill>
                  <a:srgbClr val="FF0000"/>
                </a:solidFill>
              </a:rPr>
              <a:t>OR</a:t>
            </a:r>
          </a:p>
          <a:p>
            <a:pPr marL="685800" lvl="2">
              <a:spcBef>
                <a:spcPts val="1000"/>
              </a:spcBef>
            </a:pPr>
            <a:r>
              <a:rPr lang="en-US" b="1" dirty="0" smtClean="0">
                <a:solidFill>
                  <a:srgbClr val="006600"/>
                </a:solidFill>
              </a:rPr>
              <a:t>head </a:t>
            </a:r>
            <a:r>
              <a:rPr lang="en-US" b="1" dirty="0">
                <a:solidFill>
                  <a:srgbClr val="006600"/>
                </a:solidFill>
              </a:rPr>
              <a:t>=</a:t>
            </a:r>
            <a:r>
              <a:rPr lang="en-US" dirty="0"/>
              <a:t>new </a:t>
            </a:r>
            <a:r>
              <a:rPr lang="en-US" dirty="0" err="1" smtClean="0"/>
              <a:t>LLnode</a:t>
            </a:r>
            <a:r>
              <a:rPr lang="en-US" dirty="0" smtClean="0"/>
              <a:t>(value, head)</a:t>
            </a:r>
            <a:endParaRPr lang="en-US" dirty="0"/>
          </a:p>
          <a:p>
            <a:pPr marL="685800" lvl="2">
              <a:spcBef>
                <a:spcPts val="10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801" y="2429094"/>
            <a:ext cx="1153464" cy="48701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652126" y="3768255"/>
            <a:ext cx="1325931" cy="528790"/>
            <a:chOff x="6887491" y="3038658"/>
            <a:chExt cx="1325931" cy="528790"/>
          </a:xfrm>
        </p:grpSpPr>
        <p:sp>
          <p:nvSpPr>
            <p:cNvPr id="6" name="Rectangle 5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350260" y="5279849"/>
            <a:ext cx="1325931" cy="528790"/>
            <a:chOff x="6887491" y="3038658"/>
            <a:chExt cx="1325931" cy="52879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959" y="5305510"/>
            <a:ext cx="92392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7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674" y="1252376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Insertion </a:t>
            </a:r>
            <a:r>
              <a:rPr lang="en-US" sz="2000" b="1" dirty="0" smtClean="0">
                <a:solidFill>
                  <a:srgbClr val="006600"/>
                </a:solidFill>
              </a:rPr>
              <a:t>(Empty</a:t>
            </a:r>
            <a:r>
              <a:rPr lang="en-US" sz="2000" b="1" dirty="0">
                <a:solidFill>
                  <a:srgbClr val="006600"/>
                </a:solidFill>
              </a:rPr>
              <a:t>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Value = 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24"/>
          <p:cNvSpPr txBox="1">
            <a:spLocks noChangeAspect="1" noChangeArrowheads="1"/>
          </p:cNvSpPr>
          <p:nvPr/>
        </p:nvSpPr>
        <p:spPr bwMode="auto">
          <a:xfrm>
            <a:off x="1365161" y="2160479"/>
            <a:ext cx="4805819" cy="147732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insertEmptylist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Empty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if (head == null)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new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head)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906144" y="4909056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74418" y="4909056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9706" y="4988405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97760" y="4988405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1810300" y="4161734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7009" y="3785528"/>
            <a:ext cx="7939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head</a:t>
            </a:r>
            <a:endParaRPr lang="en-US" sz="1100" dirty="0"/>
          </a:p>
        </p:txBody>
      </p:sp>
      <p:cxnSp>
        <p:nvCxnSpPr>
          <p:cNvPr id="23" name="Curved Connector 22"/>
          <p:cNvCxnSpPr/>
          <p:nvPr/>
        </p:nvCxnSpPr>
        <p:spPr bwMode="auto">
          <a:xfrm>
            <a:off x="2001261" y="4288316"/>
            <a:ext cx="861209" cy="1244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816998" y="4228106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cxnSp>
        <p:nvCxnSpPr>
          <p:cNvPr id="25" name="Curved Connector 24"/>
          <p:cNvCxnSpPr>
            <a:stCxn id="21" idx="2"/>
          </p:cNvCxnSpPr>
          <p:nvPr/>
        </p:nvCxnSpPr>
        <p:spPr bwMode="auto">
          <a:xfrm rot="16200000" flipH="1">
            <a:off x="2967605" y="3386433"/>
            <a:ext cx="966534" cy="2910544"/>
          </a:xfrm>
          <a:prstGeom prst="curvedConnector2">
            <a:avLst/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0119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21" grpId="0" animBg="1"/>
      <p:bldP spid="22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Insertion– </a:t>
            </a:r>
            <a:r>
              <a:rPr lang="en-US" b="1" dirty="0">
                <a:solidFill>
                  <a:srgbClr val="006600"/>
                </a:solidFill>
              </a:rPr>
              <a:t>as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First 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Can value be inserted as first?</a:t>
            </a:r>
          </a:p>
          <a:p>
            <a:pPr lvl="1"/>
            <a:r>
              <a:rPr lang="en-US" dirty="0" err="1" smtClean="0"/>
              <a:t>head.data</a:t>
            </a:r>
            <a:r>
              <a:rPr lang="en-US" dirty="0"/>
              <a:t> &gt; value </a:t>
            </a:r>
            <a:endParaRPr lang="en-US" dirty="0" smtClean="0"/>
          </a:p>
          <a:p>
            <a:r>
              <a:rPr lang="en-US" dirty="0" smtClean="0"/>
              <a:t>Create new node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new</a:t>
            </a:r>
            <a:r>
              <a:rPr lang="en-US" dirty="0" smtClean="0"/>
              <a:t> </a:t>
            </a:r>
            <a:r>
              <a:rPr lang="en-US" dirty="0" err="1" smtClean="0"/>
              <a:t>LLnode</a:t>
            </a:r>
            <a:r>
              <a:rPr lang="en-US" dirty="0" smtClean="0"/>
              <a:t>(value, head)</a:t>
            </a:r>
          </a:p>
          <a:p>
            <a:r>
              <a:rPr lang="en-US" dirty="0" smtClean="0"/>
              <a:t>Make head point to new memory</a:t>
            </a:r>
          </a:p>
          <a:p>
            <a:pPr marL="685800" lvl="2">
              <a:spcBef>
                <a:spcPts val="1000"/>
              </a:spcBef>
            </a:pPr>
            <a:r>
              <a:rPr lang="en-US" b="1" dirty="0" smtClean="0">
                <a:solidFill>
                  <a:srgbClr val="006600"/>
                </a:solidFill>
              </a:rPr>
              <a:t>head =</a:t>
            </a:r>
            <a:r>
              <a:rPr lang="en-US" dirty="0"/>
              <a:t>new </a:t>
            </a:r>
            <a:r>
              <a:rPr lang="en-US" dirty="0" err="1" smtClean="0"/>
              <a:t>LLnode</a:t>
            </a:r>
            <a:r>
              <a:rPr lang="en-US" dirty="0" smtClean="0"/>
              <a:t>(value, head)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792801" y="3530864"/>
            <a:ext cx="1325931" cy="528790"/>
            <a:chOff x="6887491" y="3038658"/>
            <a:chExt cx="1325931" cy="528790"/>
          </a:xfrm>
        </p:grpSpPr>
        <p:sp>
          <p:nvSpPr>
            <p:cNvPr id="6" name="Rectangle 5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988695" y="2221202"/>
            <a:ext cx="2978385" cy="807271"/>
            <a:chOff x="5988695" y="2221202"/>
            <a:chExt cx="2978385" cy="807271"/>
          </a:xfrm>
        </p:grpSpPr>
        <p:grpSp>
          <p:nvGrpSpPr>
            <p:cNvPr id="20" name="Group 19"/>
            <p:cNvGrpSpPr/>
            <p:nvPr/>
          </p:nvGrpSpPr>
          <p:grpSpPr>
            <a:xfrm>
              <a:off x="5988695" y="2700938"/>
              <a:ext cx="2978385" cy="327535"/>
              <a:chOff x="3439242" y="3705653"/>
              <a:chExt cx="5172368" cy="1090526"/>
            </a:xfrm>
          </p:grpSpPr>
          <p:sp>
            <p:nvSpPr>
              <p:cNvPr id="23" name="Rectangle 22"/>
              <p:cNvSpPr/>
              <p:nvPr/>
            </p:nvSpPr>
            <p:spPr bwMode="auto">
              <a:xfrm>
                <a:off x="3439242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4307516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581299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5137669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6005944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267007" y="3705653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6857999" y="3881778"/>
                <a:ext cx="868272" cy="914401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7726275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048501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cxnSp>
            <p:nvCxnSpPr>
              <p:cNvPr id="32" name="Curved Connector 31"/>
              <p:cNvCxnSpPr>
                <a:endCxn id="26" idx="1"/>
              </p:cNvCxnSpPr>
              <p:nvPr/>
            </p:nvCxnSpPr>
            <p:spPr bwMode="auto">
              <a:xfrm>
                <a:off x="4490877" y="4338440"/>
                <a:ext cx="646791" cy="539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33" name="Curved Connector 32"/>
              <p:cNvCxnSpPr/>
              <p:nvPr/>
            </p:nvCxnSpPr>
            <p:spPr bwMode="auto">
              <a:xfrm flipV="1">
                <a:off x="6210475" y="4338443"/>
                <a:ext cx="647819" cy="22461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34" name="Curved Connector 33"/>
              <p:cNvCxnSpPr/>
              <p:nvPr/>
            </p:nvCxnSpPr>
            <p:spPr bwMode="auto">
              <a:xfrm rot="5400000" flipH="1" flipV="1">
                <a:off x="7836027" y="3834728"/>
                <a:ext cx="584460" cy="422966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sp>
            <p:nvSpPr>
              <p:cNvPr id="35" name="TextBox 34"/>
              <p:cNvSpPr txBox="1"/>
              <p:nvPr/>
            </p:nvSpPr>
            <p:spPr>
              <a:xfrm>
                <a:off x="8067871" y="3986371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null</a:t>
                </a:r>
                <a:endParaRPr lang="en-US" dirty="0"/>
              </a:p>
            </p:txBody>
          </p:sp>
        </p:grpSp>
        <p:sp>
          <p:nvSpPr>
            <p:cNvPr id="21" name="Rectangle 20"/>
            <p:cNvSpPr/>
            <p:nvPr/>
          </p:nvSpPr>
          <p:spPr bwMode="auto">
            <a:xfrm>
              <a:off x="6126800" y="2433357"/>
              <a:ext cx="219389" cy="110928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88695" y="2221202"/>
              <a:ext cx="4700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head</a:t>
              </a:r>
              <a:endParaRPr lang="en-US" sz="1100" dirty="0"/>
            </a:p>
          </p:txBody>
        </p:sp>
        <p:cxnSp>
          <p:nvCxnSpPr>
            <p:cNvPr id="43" name="Curved Connector 42"/>
            <p:cNvCxnSpPr/>
            <p:nvPr/>
          </p:nvCxnSpPr>
          <p:spPr bwMode="auto">
            <a:xfrm rot="5400000">
              <a:off x="6102604" y="2641820"/>
              <a:ext cx="274320" cy="162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cxnSp>
        <p:nvCxnSpPr>
          <p:cNvPr id="45" name="Curved Connector 44"/>
          <p:cNvCxnSpPr/>
          <p:nvPr/>
        </p:nvCxnSpPr>
        <p:spPr bwMode="auto">
          <a:xfrm rot="10800000">
            <a:off x="6385711" y="3062124"/>
            <a:ext cx="1502038" cy="70755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grpSp>
        <p:nvGrpSpPr>
          <p:cNvPr id="74" name="Group 73"/>
          <p:cNvGrpSpPr/>
          <p:nvPr/>
        </p:nvGrpSpPr>
        <p:grpSpPr>
          <a:xfrm>
            <a:off x="4901148" y="4760047"/>
            <a:ext cx="4065932" cy="807271"/>
            <a:chOff x="4901148" y="4760047"/>
            <a:chExt cx="4065932" cy="807271"/>
          </a:xfrm>
        </p:grpSpPr>
        <p:grpSp>
          <p:nvGrpSpPr>
            <p:cNvPr id="48" name="Group 47"/>
            <p:cNvGrpSpPr/>
            <p:nvPr/>
          </p:nvGrpSpPr>
          <p:grpSpPr>
            <a:xfrm>
              <a:off x="5988695" y="5239783"/>
              <a:ext cx="2978385" cy="327535"/>
              <a:chOff x="3439242" y="3705653"/>
              <a:chExt cx="5172368" cy="1090526"/>
            </a:xfrm>
          </p:grpSpPr>
          <p:sp>
            <p:nvSpPr>
              <p:cNvPr id="52" name="Rectangle 51"/>
              <p:cNvSpPr/>
              <p:nvPr/>
            </p:nvSpPr>
            <p:spPr bwMode="auto">
              <a:xfrm>
                <a:off x="3439242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4307516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581299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5137669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6005944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267007" y="3705653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6857999" y="3881778"/>
                <a:ext cx="868272" cy="914401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7726275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048501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cxnSp>
            <p:nvCxnSpPr>
              <p:cNvPr id="61" name="Curved Connector 60"/>
              <p:cNvCxnSpPr>
                <a:endCxn id="55" idx="1"/>
              </p:cNvCxnSpPr>
              <p:nvPr/>
            </p:nvCxnSpPr>
            <p:spPr bwMode="auto">
              <a:xfrm>
                <a:off x="4490877" y="4338440"/>
                <a:ext cx="646791" cy="539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62" name="Curved Connector 61"/>
              <p:cNvCxnSpPr/>
              <p:nvPr/>
            </p:nvCxnSpPr>
            <p:spPr bwMode="auto">
              <a:xfrm flipV="1">
                <a:off x="6210475" y="4338443"/>
                <a:ext cx="647819" cy="22461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63" name="Curved Connector 62"/>
              <p:cNvCxnSpPr/>
              <p:nvPr/>
            </p:nvCxnSpPr>
            <p:spPr bwMode="auto">
              <a:xfrm rot="5400000" flipH="1" flipV="1">
                <a:off x="7836027" y="3834728"/>
                <a:ext cx="584460" cy="422966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sp>
            <p:nvSpPr>
              <p:cNvPr id="64" name="TextBox 63"/>
              <p:cNvSpPr txBox="1"/>
              <p:nvPr/>
            </p:nvSpPr>
            <p:spPr>
              <a:xfrm>
                <a:off x="8067871" y="3986371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null</a:t>
                </a:r>
                <a:endParaRPr lang="en-US" dirty="0"/>
              </a:p>
            </p:txBody>
          </p:sp>
        </p:grpSp>
        <p:sp>
          <p:nvSpPr>
            <p:cNvPr id="49" name="Rectangle 48"/>
            <p:cNvSpPr/>
            <p:nvPr/>
          </p:nvSpPr>
          <p:spPr bwMode="auto">
            <a:xfrm>
              <a:off x="6126800" y="4972202"/>
              <a:ext cx="219389" cy="110928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988695" y="4760047"/>
              <a:ext cx="4700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head</a:t>
              </a:r>
              <a:endParaRPr lang="en-US" sz="1100" dirty="0"/>
            </a:p>
          </p:txBody>
        </p:sp>
        <p:cxnSp>
          <p:nvCxnSpPr>
            <p:cNvPr id="51" name="Curved Connector 50"/>
            <p:cNvCxnSpPr>
              <a:endCxn id="68" idx="0"/>
            </p:cNvCxnSpPr>
            <p:nvPr/>
          </p:nvCxnSpPr>
          <p:spPr bwMode="auto">
            <a:xfrm rot="10800000" flipV="1">
              <a:off x="5198007" y="5043586"/>
              <a:ext cx="1041838" cy="219884"/>
            </a:xfrm>
            <a:prstGeom prst="curvedConnector2">
              <a:avLst/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grpSp>
          <p:nvGrpSpPr>
            <p:cNvPr id="65" name="Group 64"/>
            <p:cNvGrpSpPr/>
            <p:nvPr/>
          </p:nvGrpSpPr>
          <p:grpSpPr>
            <a:xfrm>
              <a:off x="4901148" y="5263470"/>
              <a:ext cx="888230" cy="303848"/>
              <a:chOff x="6887491" y="2959752"/>
              <a:chExt cx="1325931" cy="607696"/>
            </a:xfrm>
          </p:grpSpPr>
          <p:sp>
            <p:nvSpPr>
              <p:cNvPr id="66" name="Rectangle 65"/>
              <p:cNvSpPr/>
              <p:nvPr/>
            </p:nvSpPr>
            <p:spPr bwMode="auto">
              <a:xfrm>
                <a:off x="6887491" y="3038658"/>
                <a:ext cx="903738" cy="528790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7755765" y="3038658"/>
                <a:ext cx="396562" cy="528790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101052" y="2959752"/>
                <a:ext cx="4591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7679107" y="3118007"/>
                <a:ext cx="5343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cxnSp>
          <p:nvCxnSpPr>
            <p:cNvPr id="70" name="Curved Connector 69"/>
            <p:cNvCxnSpPr/>
            <p:nvPr/>
          </p:nvCxnSpPr>
          <p:spPr bwMode="auto">
            <a:xfrm>
              <a:off x="5619544" y="5448136"/>
              <a:ext cx="372439" cy="162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0244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674" y="1252376"/>
            <a:ext cx="7675809" cy="809491"/>
          </a:xfrm>
        </p:spPr>
        <p:txBody>
          <a:bodyPr/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Insertion </a:t>
            </a:r>
            <a:r>
              <a:rPr lang="en-US" sz="2000" b="1" dirty="0">
                <a:solidFill>
                  <a:srgbClr val="006600"/>
                </a:solidFill>
              </a:rPr>
              <a:t>(</a:t>
            </a:r>
            <a:r>
              <a:rPr lang="en-US" sz="2000" b="1" dirty="0" smtClean="0">
                <a:solidFill>
                  <a:srgbClr val="006600"/>
                </a:solidFill>
              </a:rPr>
              <a:t>First)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Value = 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24"/>
          <p:cNvSpPr txBox="1">
            <a:spLocks noChangeAspect="1" noChangeArrowheads="1"/>
          </p:cNvSpPr>
          <p:nvPr/>
        </p:nvSpPr>
        <p:spPr bwMode="auto">
          <a:xfrm>
            <a:off x="1365161" y="2160479"/>
            <a:ext cx="7630836" cy="147732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insertFirst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as First node for non-empty list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&gt;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new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head)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591339" y="4582305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435913" y="4582305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95778" y="4625343"/>
            <a:ext cx="429104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5243406" y="4582305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087981" y="4582305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2222" y="4634275"/>
            <a:ext cx="429104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6916779" y="4582306"/>
            <a:ext cx="844572" cy="48700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761355" y="4582305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02081" y="4651847"/>
            <a:ext cx="429104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21" name="Curved Connector 20"/>
          <p:cNvCxnSpPr>
            <a:endCxn id="15" idx="1"/>
          </p:cNvCxnSpPr>
          <p:nvPr/>
        </p:nvCxnSpPr>
        <p:spPr bwMode="auto">
          <a:xfrm>
            <a:off x="4614269" y="4825520"/>
            <a:ext cx="629136" cy="28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2" name="Curved Connector 21"/>
          <p:cNvCxnSpPr/>
          <p:nvPr/>
        </p:nvCxnSpPr>
        <p:spPr bwMode="auto">
          <a:xfrm flipV="1">
            <a:off x="6286929" y="4825522"/>
            <a:ext cx="630136" cy="1196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722571" y="4638011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24630" y="4014013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1339" y="3637807"/>
            <a:ext cx="793939" cy="4639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head</a:t>
            </a:r>
            <a:endParaRPr lang="en-US" sz="1100" dirty="0"/>
          </a:p>
        </p:txBody>
      </p:sp>
      <p:cxnSp>
        <p:nvCxnSpPr>
          <p:cNvPr id="11" name="Curved Connector 10"/>
          <p:cNvCxnSpPr/>
          <p:nvPr/>
        </p:nvCxnSpPr>
        <p:spPr bwMode="auto">
          <a:xfrm rot="5400000">
            <a:off x="3772233" y="4383679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1664225" y="4584155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532499" y="4584155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77787" y="4663504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30" name="Curved Connector 29"/>
          <p:cNvCxnSpPr>
            <a:endCxn id="12" idx="1"/>
          </p:cNvCxnSpPr>
          <p:nvPr/>
        </p:nvCxnSpPr>
        <p:spPr bwMode="auto">
          <a:xfrm flipV="1">
            <a:off x="2697755" y="4825807"/>
            <a:ext cx="893584" cy="22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10800000" flipV="1">
            <a:off x="2254423" y="4147175"/>
            <a:ext cx="1710971" cy="4351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4824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4" grpId="0"/>
      <p:bldP spid="9" grpId="0" animBg="1"/>
      <p:bldP spid="10" grpId="0"/>
      <p:bldP spid="26" grpId="0" animBg="1"/>
      <p:bldP spid="27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674" y="1252376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Insertion </a:t>
            </a:r>
            <a:r>
              <a:rPr lang="en-US" sz="2000" b="1" dirty="0" smtClean="0">
                <a:solidFill>
                  <a:srgbClr val="006600"/>
                </a:solidFill>
              </a:rPr>
              <a:t>(First &amp; Empty)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7378890" y="4909056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247164" y="4909056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92452" y="4988405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70506" y="4988405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7528527" y="4161734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5236" y="3785528"/>
            <a:ext cx="7939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head</a:t>
            </a:r>
            <a:endParaRPr lang="en-US" sz="1100" dirty="0"/>
          </a:p>
        </p:txBody>
      </p:sp>
      <p:cxnSp>
        <p:nvCxnSpPr>
          <p:cNvPr id="13" name="Curved Connector 12"/>
          <p:cNvCxnSpPr/>
          <p:nvPr/>
        </p:nvCxnSpPr>
        <p:spPr bwMode="auto">
          <a:xfrm>
            <a:off x="7719488" y="4288316"/>
            <a:ext cx="861209" cy="1244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8535225" y="4228106"/>
            <a:ext cx="53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cxnSp>
        <p:nvCxnSpPr>
          <p:cNvPr id="15" name="Curved Connector 14"/>
          <p:cNvCxnSpPr>
            <a:stCxn id="11" idx="2"/>
            <a:endCxn id="7" idx="0"/>
          </p:cNvCxnSpPr>
          <p:nvPr/>
        </p:nvCxnSpPr>
        <p:spPr bwMode="auto">
          <a:xfrm rot="16200000" flipH="1">
            <a:off x="7496984" y="4575281"/>
            <a:ext cx="550618" cy="11693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383" y="1995485"/>
            <a:ext cx="7658100" cy="1657350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 bwMode="auto">
          <a:xfrm>
            <a:off x="3591339" y="5638380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435913" y="5638380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95778" y="5681418"/>
            <a:ext cx="429104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5243406" y="5638380"/>
            <a:ext cx="844572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087981" y="5638380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22222" y="5690350"/>
            <a:ext cx="429104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6916779" y="5638381"/>
            <a:ext cx="844572" cy="48700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761355" y="5638380"/>
            <a:ext cx="370600" cy="487003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02081" y="5707922"/>
            <a:ext cx="429104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52" name="Curved Connector 51"/>
          <p:cNvCxnSpPr>
            <a:endCxn id="46" idx="1"/>
          </p:cNvCxnSpPr>
          <p:nvPr/>
        </p:nvCxnSpPr>
        <p:spPr bwMode="auto">
          <a:xfrm>
            <a:off x="4614269" y="5881595"/>
            <a:ext cx="629136" cy="28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53" name="Curved Connector 52"/>
          <p:cNvCxnSpPr/>
          <p:nvPr/>
        </p:nvCxnSpPr>
        <p:spPr bwMode="auto">
          <a:xfrm flipV="1">
            <a:off x="6286929" y="5881597"/>
            <a:ext cx="630136" cy="1196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7722571" y="5694086"/>
            <a:ext cx="528897" cy="19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 bwMode="auto">
          <a:xfrm>
            <a:off x="3824630" y="5070088"/>
            <a:ext cx="370599" cy="196704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91339" y="4693882"/>
            <a:ext cx="793939" cy="4639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head</a:t>
            </a:r>
            <a:endParaRPr lang="en-US" sz="1100" dirty="0"/>
          </a:p>
        </p:txBody>
      </p:sp>
      <p:cxnSp>
        <p:nvCxnSpPr>
          <p:cNvPr id="57" name="Curved Connector 56"/>
          <p:cNvCxnSpPr/>
          <p:nvPr/>
        </p:nvCxnSpPr>
        <p:spPr bwMode="auto">
          <a:xfrm rot="5400000">
            <a:off x="3772233" y="5439754"/>
            <a:ext cx="486441" cy="2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58" name="Rectangle 57"/>
          <p:cNvSpPr/>
          <p:nvPr/>
        </p:nvSpPr>
        <p:spPr bwMode="auto">
          <a:xfrm>
            <a:off x="1664225" y="5640230"/>
            <a:ext cx="903738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2532499" y="5640230"/>
            <a:ext cx="396562" cy="528790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877787" y="5719579"/>
            <a:ext cx="45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61" name="Curved Connector 60"/>
          <p:cNvCxnSpPr>
            <a:endCxn id="43" idx="1"/>
          </p:cNvCxnSpPr>
          <p:nvPr/>
        </p:nvCxnSpPr>
        <p:spPr bwMode="auto">
          <a:xfrm flipV="1">
            <a:off x="2697755" y="5881882"/>
            <a:ext cx="893584" cy="22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62" name="Curved Connector 61"/>
          <p:cNvCxnSpPr/>
          <p:nvPr/>
        </p:nvCxnSpPr>
        <p:spPr bwMode="auto">
          <a:xfrm rot="10800000" flipV="1">
            <a:off x="2254423" y="5203250"/>
            <a:ext cx="1710971" cy="4351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1664226" y="3876541"/>
            <a:ext cx="1671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Value = 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660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/>
      <p:bldP spid="14" grpId="0"/>
      <p:bldP spid="43" grpId="0" animBg="1"/>
      <p:bldP spid="44" grpId="0" animBg="1"/>
      <p:bldP spid="45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4" grpId="0"/>
      <p:bldP spid="55" grpId="0" animBg="1"/>
      <p:bldP spid="56" grpId="0"/>
      <p:bldP spid="58" grpId="0" animBg="1"/>
      <p:bldP spid="59" grpId="0" animBg="1"/>
      <p:bldP spid="60" grpId="0"/>
      <p:bldP spid="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Insertion– </a:t>
            </a:r>
            <a:r>
              <a:rPr lang="en-US" b="1" dirty="0">
                <a:solidFill>
                  <a:srgbClr val="006600"/>
                </a:solidFill>
              </a:rPr>
              <a:t>as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Last 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Traverse to the last node</a:t>
            </a:r>
          </a:p>
          <a:p>
            <a:pPr lvl="1"/>
            <a:r>
              <a:rPr lang="en-US" dirty="0" err="1" smtClean="0"/>
              <a:t>helpPtr</a:t>
            </a:r>
            <a:r>
              <a:rPr lang="en-US" dirty="0" smtClean="0"/>
              <a:t> = head</a:t>
            </a:r>
          </a:p>
          <a:p>
            <a:pPr lvl="1"/>
            <a:r>
              <a:rPr lang="en-US" dirty="0" err="1" smtClean="0"/>
              <a:t>helpPtr.next</a:t>
            </a:r>
            <a:r>
              <a:rPr lang="en-US" dirty="0" smtClean="0"/>
              <a:t> != null </a:t>
            </a:r>
          </a:p>
          <a:p>
            <a:r>
              <a:rPr lang="en-US" dirty="0" smtClean="0"/>
              <a:t>Create new node</a:t>
            </a:r>
          </a:p>
          <a:p>
            <a:pPr lvl="1"/>
            <a:r>
              <a:rPr lang="en-US" sz="2000" b="1" dirty="0" smtClean="0">
                <a:solidFill>
                  <a:srgbClr val="006600"/>
                </a:solidFill>
              </a:rPr>
              <a:t>new</a:t>
            </a:r>
            <a:r>
              <a:rPr lang="en-US" sz="2000" dirty="0" smtClean="0"/>
              <a:t> </a:t>
            </a:r>
            <a:r>
              <a:rPr lang="en-US" sz="2000" dirty="0" err="1" smtClean="0"/>
              <a:t>LLnode</a:t>
            </a:r>
            <a:r>
              <a:rPr lang="en-US" sz="2000" dirty="0" smtClean="0"/>
              <a:t>(value, </a:t>
            </a:r>
            <a:r>
              <a:rPr lang="en-US" sz="2000" dirty="0" err="1" smtClean="0"/>
              <a:t>helpPtr.next</a:t>
            </a:r>
            <a:r>
              <a:rPr lang="en-US" sz="2000" dirty="0" smtClean="0"/>
              <a:t>)</a:t>
            </a:r>
          </a:p>
          <a:p>
            <a:r>
              <a:rPr lang="en-US" dirty="0" smtClean="0"/>
              <a:t>Make </a:t>
            </a:r>
            <a:r>
              <a:rPr lang="en-US" dirty="0" err="1" smtClean="0"/>
              <a:t>helpPtr.next</a:t>
            </a:r>
            <a:r>
              <a:rPr lang="en-US" dirty="0" smtClean="0"/>
              <a:t> point to new memory</a:t>
            </a:r>
          </a:p>
          <a:p>
            <a:pPr marL="685800" lvl="2">
              <a:spcBef>
                <a:spcPts val="1000"/>
              </a:spcBef>
            </a:pPr>
            <a:r>
              <a:rPr lang="en-US" b="1" dirty="0" err="1">
                <a:solidFill>
                  <a:srgbClr val="006600"/>
                </a:solidFill>
              </a:rPr>
              <a:t>helpPtr.next</a:t>
            </a:r>
            <a:r>
              <a:rPr lang="en-US" b="1" dirty="0" smtClean="0">
                <a:solidFill>
                  <a:srgbClr val="006600"/>
                </a:solidFill>
              </a:rPr>
              <a:t> =</a:t>
            </a:r>
            <a:r>
              <a:rPr lang="en-US" dirty="0"/>
              <a:t>new </a:t>
            </a:r>
            <a:r>
              <a:rPr lang="en-US" dirty="0" err="1" smtClean="0"/>
              <a:t>LLnode</a:t>
            </a:r>
            <a:r>
              <a:rPr lang="en-US" dirty="0" smtClean="0"/>
              <a:t>(value</a:t>
            </a:r>
            <a:r>
              <a:rPr lang="en-US" dirty="0"/>
              <a:t>, </a:t>
            </a:r>
            <a:r>
              <a:rPr lang="en-US" dirty="0" err="1"/>
              <a:t>helpPtr.next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713673" y="3829802"/>
            <a:ext cx="1325931" cy="528790"/>
            <a:chOff x="6887491" y="3038658"/>
            <a:chExt cx="1325931" cy="528790"/>
          </a:xfrm>
        </p:grpSpPr>
        <p:sp>
          <p:nvSpPr>
            <p:cNvPr id="6" name="Rectangle 5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349991" y="5437054"/>
            <a:ext cx="3394393" cy="807271"/>
            <a:chOff x="5431443" y="4760047"/>
            <a:chExt cx="3394393" cy="807271"/>
          </a:xfrm>
        </p:grpSpPr>
        <p:grpSp>
          <p:nvGrpSpPr>
            <p:cNvPr id="48" name="Group 47"/>
            <p:cNvGrpSpPr/>
            <p:nvPr/>
          </p:nvGrpSpPr>
          <p:grpSpPr>
            <a:xfrm>
              <a:off x="5988695" y="5239783"/>
              <a:ext cx="2837141" cy="327535"/>
              <a:chOff x="3439242" y="3705653"/>
              <a:chExt cx="4927080" cy="1090526"/>
            </a:xfrm>
          </p:grpSpPr>
          <p:sp>
            <p:nvSpPr>
              <p:cNvPr id="52" name="Rectangle 51"/>
              <p:cNvSpPr/>
              <p:nvPr/>
            </p:nvSpPr>
            <p:spPr bwMode="auto">
              <a:xfrm>
                <a:off x="3439242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4307516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581299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5137669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6005944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267007" y="3705653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6857999" y="3881778"/>
                <a:ext cx="868272" cy="914401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7726275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048501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cxnSp>
            <p:nvCxnSpPr>
              <p:cNvPr id="61" name="Curved Connector 60"/>
              <p:cNvCxnSpPr>
                <a:endCxn id="55" idx="1"/>
              </p:cNvCxnSpPr>
              <p:nvPr/>
            </p:nvCxnSpPr>
            <p:spPr bwMode="auto">
              <a:xfrm>
                <a:off x="4490877" y="4338440"/>
                <a:ext cx="646791" cy="539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62" name="Curved Connector 61"/>
              <p:cNvCxnSpPr/>
              <p:nvPr/>
            </p:nvCxnSpPr>
            <p:spPr bwMode="auto">
              <a:xfrm flipV="1">
                <a:off x="6210475" y="4338443"/>
                <a:ext cx="647819" cy="22461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63" name="Curved Connector 62"/>
              <p:cNvCxnSpPr>
                <a:endCxn id="122" idx="1"/>
              </p:cNvCxnSpPr>
              <p:nvPr/>
            </p:nvCxnSpPr>
            <p:spPr bwMode="auto">
              <a:xfrm flipV="1">
                <a:off x="7842886" y="4317571"/>
                <a:ext cx="523436" cy="16521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49" name="Rectangle 48"/>
            <p:cNvSpPr/>
            <p:nvPr/>
          </p:nvSpPr>
          <p:spPr bwMode="auto">
            <a:xfrm>
              <a:off x="6126800" y="4972202"/>
              <a:ext cx="219389" cy="110928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988695" y="4760047"/>
              <a:ext cx="4700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head</a:t>
              </a:r>
              <a:endParaRPr lang="en-US" sz="1100" dirty="0"/>
            </a:p>
          </p:txBody>
        </p:sp>
        <p:cxnSp>
          <p:nvCxnSpPr>
            <p:cNvPr id="51" name="Curved Connector 50"/>
            <p:cNvCxnSpPr>
              <a:endCxn id="54" idx="0"/>
            </p:cNvCxnSpPr>
            <p:nvPr/>
          </p:nvCxnSpPr>
          <p:spPr bwMode="auto">
            <a:xfrm rot="5400000">
              <a:off x="6119360" y="5121733"/>
              <a:ext cx="198633" cy="42338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69" name="TextBox 68"/>
            <p:cNvSpPr txBox="1"/>
            <p:nvPr/>
          </p:nvSpPr>
          <p:spPr>
            <a:xfrm>
              <a:off x="5431443" y="5342598"/>
              <a:ext cx="3579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309632" y="2635718"/>
            <a:ext cx="3645088" cy="410530"/>
            <a:chOff x="5309632" y="2635718"/>
            <a:chExt cx="3645088" cy="410530"/>
          </a:xfrm>
        </p:grpSpPr>
        <p:grpSp>
          <p:nvGrpSpPr>
            <p:cNvPr id="97" name="Group 96"/>
            <p:cNvGrpSpPr/>
            <p:nvPr/>
          </p:nvGrpSpPr>
          <p:grpSpPr>
            <a:xfrm>
              <a:off x="5976335" y="2718713"/>
              <a:ext cx="2978385" cy="327535"/>
              <a:chOff x="3439242" y="3705653"/>
              <a:chExt cx="5172368" cy="1090526"/>
            </a:xfrm>
          </p:grpSpPr>
          <p:sp>
            <p:nvSpPr>
              <p:cNvPr id="101" name="Rectangle 100"/>
              <p:cNvSpPr/>
              <p:nvPr/>
            </p:nvSpPr>
            <p:spPr bwMode="auto">
              <a:xfrm>
                <a:off x="3439242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4307516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581299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5137669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6005944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5267007" y="3705653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6857999" y="3881778"/>
                <a:ext cx="868272" cy="914401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>
                <a:off x="7726275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7048501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cxnSp>
            <p:nvCxnSpPr>
              <p:cNvPr id="110" name="Curved Connector 109"/>
              <p:cNvCxnSpPr>
                <a:endCxn id="104" idx="1"/>
              </p:cNvCxnSpPr>
              <p:nvPr/>
            </p:nvCxnSpPr>
            <p:spPr bwMode="auto">
              <a:xfrm>
                <a:off x="4490877" y="4338440"/>
                <a:ext cx="646791" cy="539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111" name="Curved Connector 110"/>
              <p:cNvCxnSpPr/>
              <p:nvPr/>
            </p:nvCxnSpPr>
            <p:spPr bwMode="auto">
              <a:xfrm flipV="1">
                <a:off x="6210475" y="4338443"/>
                <a:ext cx="647819" cy="22461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sp>
            <p:nvSpPr>
              <p:cNvPr id="113" name="TextBox 112"/>
              <p:cNvSpPr txBox="1"/>
              <p:nvPr/>
            </p:nvSpPr>
            <p:spPr>
              <a:xfrm>
                <a:off x="8067871" y="3986371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null</a:t>
                </a:r>
                <a:endParaRPr lang="en-US" dirty="0"/>
              </a:p>
            </p:txBody>
          </p:sp>
        </p:grpSp>
        <p:sp>
          <p:nvSpPr>
            <p:cNvPr id="98" name="Rectangle 97"/>
            <p:cNvSpPr/>
            <p:nvPr/>
          </p:nvSpPr>
          <p:spPr bwMode="auto">
            <a:xfrm>
              <a:off x="5447737" y="2847873"/>
              <a:ext cx="219389" cy="110928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309632" y="2635718"/>
              <a:ext cx="4700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head</a:t>
              </a:r>
              <a:endParaRPr lang="en-US" sz="1100" dirty="0"/>
            </a:p>
          </p:txBody>
        </p:sp>
        <p:cxnSp>
          <p:nvCxnSpPr>
            <p:cNvPr id="100" name="Curved Connector 99"/>
            <p:cNvCxnSpPr>
              <a:endCxn id="101" idx="1"/>
            </p:cNvCxnSpPr>
            <p:nvPr/>
          </p:nvCxnSpPr>
          <p:spPr bwMode="auto">
            <a:xfrm flipV="1">
              <a:off x="5560782" y="2908930"/>
              <a:ext cx="415553" cy="1032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11" name="Group 10"/>
          <p:cNvGrpSpPr/>
          <p:nvPr/>
        </p:nvGrpSpPr>
        <p:grpSpPr>
          <a:xfrm>
            <a:off x="6087937" y="2248998"/>
            <a:ext cx="369125" cy="512071"/>
            <a:chOff x="6087937" y="2248998"/>
            <a:chExt cx="369125" cy="512071"/>
          </a:xfrm>
        </p:grpSpPr>
        <p:sp>
          <p:nvSpPr>
            <p:cNvPr id="114" name="Rectangle 113"/>
            <p:cNvSpPr/>
            <p:nvPr/>
          </p:nvSpPr>
          <p:spPr bwMode="auto">
            <a:xfrm>
              <a:off x="6087937" y="2300789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77512" y="2248998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116" name="Curved Connector 115"/>
            <p:cNvCxnSpPr/>
            <p:nvPr/>
          </p:nvCxnSpPr>
          <p:spPr bwMode="auto">
            <a:xfrm rot="16200000" flipH="1">
              <a:off x="6103576" y="2407583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117" name="Group 116"/>
          <p:cNvGrpSpPr/>
          <p:nvPr/>
        </p:nvGrpSpPr>
        <p:grpSpPr>
          <a:xfrm>
            <a:off x="7997089" y="2248199"/>
            <a:ext cx="369125" cy="512071"/>
            <a:chOff x="6087937" y="2248998"/>
            <a:chExt cx="369125" cy="512071"/>
          </a:xfrm>
        </p:grpSpPr>
        <p:sp>
          <p:nvSpPr>
            <p:cNvPr id="118" name="Rectangle 117"/>
            <p:cNvSpPr/>
            <p:nvPr/>
          </p:nvSpPr>
          <p:spPr bwMode="auto">
            <a:xfrm>
              <a:off x="6087937" y="2300789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177512" y="2248998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120" name="Curved Connector 119"/>
            <p:cNvCxnSpPr/>
            <p:nvPr/>
          </p:nvCxnSpPr>
          <p:spPr bwMode="auto">
            <a:xfrm rot="16200000" flipH="1">
              <a:off x="6103576" y="2407583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121" name="Group 120"/>
          <p:cNvGrpSpPr/>
          <p:nvPr/>
        </p:nvGrpSpPr>
        <p:grpSpPr>
          <a:xfrm>
            <a:off x="7744384" y="5928926"/>
            <a:ext cx="1204914" cy="369332"/>
            <a:chOff x="6887491" y="2959752"/>
            <a:chExt cx="1325931" cy="738664"/>
          </a:xfrm>
        </p:grpSpPr>
        <p:sp>
          <p:nvSpPr>
            <p:cNvPr id="122" name="Rectangle 121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955466" y="2959752"/>
              <a:ext cx="60475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  <a:endParaRPr 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8451214" y="5914274"/>
            <a:ext cx="313099" cy="110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cxnSp>
        <p:nvCxnSpPr>
          <p:cNvPr id="64" name="Curved Connector 63"/>
          <p:cNvCxnSpPr/>
          <p:nvPr/>
        </p:nvCxnSpPr>
        <p:spPr bwMode="auto">
          <a:xfrm rot="10800000" flipV="1">
            <a:off x="7330843" y="2908768"/>
            <a:ext cx="1223772" cy="92103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7525818" y="3922094"/>
            <a:ext cx="313099" cy="110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6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51177" y="2065832"/>
            <a:ext cx="7576255" cy="424731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insertLast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as First node, Empty or non-empty list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if (head == null ||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&gt;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new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head)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anywhere else even at last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// Now make new node and insert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77943" y="1303703"/>
            <a:ext cx="5936557" cy="708551"/>
            <a:chOff x="1577943" y="1303703"/>
            <a:chExt cx="5936557" cy="708551"/>
          </a:xfrm>
        </p:grpSpPr>
        <p:grpSp>
          <p:nvGrpSpPr>
            <p:cNvPr id="28" name="Group 27"/>
            <p:cNvGrpSpPr/>
            <p:nvPr/>
          </p:nvGrpSpPr>
          <p:grpSpPr>
            <a:xfrm>
              <a:off x="1753119" y="1578759"/>
              <a:ext cx="5761381" cy="433495"/>
              <a:chOff x="479252" y="4945618"/>
              <a:chExt cx="7887273" cy="91440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67256" y="4945618"/>
                <a:ext cx="6599269" cy="914402"/>
                <a:chOff x="1576414" y="3881777"/>
                <a:chExt cx="6599269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633204" y="4071601"/>
                  <a:ext cx="542479" cy="551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null</a:t>
                  </a:r>
                  <a:endParaRPr lang="en-US" sz="1100" dirty="0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7" name="Curved Connector 26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1577943" y="1303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6599009" y="1068994"/>
            <a:ext cx="369125" cy="512071"/>
            <a:chOff x="1889901" y="252530"/>
            <a:chExt cx="369125" cy="512071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5" name="Curved Connector 44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3" name="Title 1"/>
          <p:cNvSpPr txBox="1">
            <a:spLocks/>
          </p:cNvSpPr>
          <p:nvPr/>
        </p:nvSpPr>
        <p:spPr>
          <a:xfrm>
            <a:off x="1620244" y="5418078"/>
            <a:ext cx="6252505" cy="113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70991" y="-1"/>
            <a:ext cx="6811617" cy="991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51177" y="129612"/>
            <a:ext cx="6745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Insertion –</a:t>
            </a:r>
            <a:r>
              <a:rPr lang="en-US" sz="4400" dirty="0" smtClean="0"/>
              <a:t> </a:t>
            </a:r>
            <a:r>
              <a:rPr lang="en-US" sz="4400" b="1" dirty="0">
                <a:solidFill>
                  <a:srgbClr val="006600"/>
                </a:solidFill>
              </a:rPr>
              <a:t>as</a:t>
            </a:r>
            <a:r>
              <a:rPr lang="en-US" sz="4400" dirty="0"/>
              <a:t> </a:t>
            </a:r>
            <a:r>
              <a:rPr lang="en-US" sz="4400" b="1" dirty="0">
                <a:solidFill>
                  <a:srgbClr val="006600"/>
                </a:solidFill>
              </a:rPr>
              <a:t>Last node</a:t>
            </a:r>
            <a:endParaRPr lang="en-US" sz="4400" dirty="0"/>
          </a:p>
        </p:txBody>
      </p:sp>
      <p:sp>
        <p:nvSpPr>
          <p:cNvPr id="54" name="TextBox 53"/>
          <p:cNvSpPr txBox="1"/>
          <p:nvPr/>
        </p:nvSpPr>
        <p:spPr>
          <a:xfrm>
            <a:off x="6997357" y="221683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60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55" name="Curved Connector 54"/>
          <p:cNvCxnSpPr/>
          <p:nvPr/>
        </p:nvCxnSpPr>
        <p:spPr bwMode="auto">
          <a:xfrm>
            <a:off x="7248364" y="1798056"/>
            <a:ext cx="624385" cy="78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59" name="Rectangle 58"/>
          <p:cNvSpPr/>
          <p:nvPr/>
        </p:nvSpPr>
        <p:spPr bwMode="auto">
          <a:xfrm>
            <a:off x="7871532" y="1570656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8535121" y="1570656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23483" y="1596671"/>
            <a:ext cx="462190" cy="62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476534" y="1637780"/>
            <a:ext cx="408357" cy="31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469393" y="164563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null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111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4" grpId="0"/>
      <p:bldP spid="59" grpId="0" animBg="1"/>
      <p:bldP spid="60" grpId="0" animBg="1"/>
      <p:bldP spid="61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– </a:t>
            </a:r>
            <a:r>
              <a:rPr lang="en-US" b="1" dirty="0" smtClean="0">
                <a:solidFill>
                  <a:srgbClr val="006600"/>
                </a:solidFill>
              </a:rPr>
              <a:t>in middle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the location of the new node’s </a:t>
            </a:r>
            <a:r>
              <a:rPr lang="en-US" b="1" dirty="0">
                <a:solidFill>
                  <a:srgbClr val="006600"/>
                </a:solidFill>
              </a:rPr>
              <a:t>predecessor</a:t>
            </a:r>
          </a:p>
          <a:p>
            <a:r>
              <a:rPr lang="en-US" dirty="0" smtClean="0"/>
              <a:t>Create </a:t>
            </a:r>
            <a:r>
              <a:rPr lang="en-US" b="1" dirty="0" smtClean="0">
                <a:solidFill>
                  <a:srgbClr val="006600"/>
                </a:solidFill>
              </a:rPr>
              <a:t>new node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 smtClean="0"/>
              <a:t>Point </a:t>
            </a:r>
            <a:r>
              <a:rPr lang="en-US" dirty="0"/>
              <a:t>the new node to the </a:t>
            </a:r>
            <a:r>
              <a:rPr lang="en-US" b="1" dirty="0">
                <a:solidFill>
                  <a:srgbClr val="006600"/>
                </a:solidFill>
              </a:rPr>
              <a:t>successor</a:t>
            </a:r>
          </a:p>
          <a:p>
            <a:r>
              <a:rPr lang="en-US" dirty="0"/>
              <a:t>Point the </a:t>
            </a:r>
            <a:r>
              <a:rPr lang="en-US" b="1" dirty="0">
                <a:solidFill>
                  <a:srgbClr val="006600"/>
                </a:solidFill>
              </a:rPr>
              <a:t>predecessor</a:t>
            </a:r>
            <a:r>
              <a:rPr lang="en-US" dirty="0"/>
              <a:t> node</a:t>
            </a:r>
            <a:br>
              <a:rPr lang="en-US" dirty="0"/>
            </a:br>
            <a:r>
              <a:rPr lang="en-US" dirty="0"/>
              <a:t>to the new node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8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34436" y="2061972"/>
            <a:ext cx="7633797" cy="424731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insertMiddle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as First node, Empty or non-empty list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if (head == null ||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&gt;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new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head)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else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&gt; value)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break;  //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stop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traversal 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new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693962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328206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0037" y="1610129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4603827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38071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8304" y="1620161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6551977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186223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1132" y="1610129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22" name="Curved Connector 21"/>
          <p:cNvCxnSpPr>
            <a:endCxn id="16" idx="1"/>
          </p:cNvCxnSpPr>
          <p:nvPr/>
        </p:nvCxnSpPr>
        <p:spPr bwMode="auto">
          <a:xfrm flipV="1">
            <a:off x="3484206" y="1795506"/>
            <a:ext cx="1119621" cy="25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3" name="Curved Connector 22"/>
          <p:cNvCxnSpPr/>
          <p:nvPr/>
        </p:nvCxnSpPr>
        <p:spPr bwMode="auto">
          <a:xfrm>
            <a:off x="5377225" y="1795253"/>
            <a:ext cx="1174969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118238" y="166875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null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1753119" y="1707961"/>
            <a:ext cx="278307" cy="17509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7" name="Curved Connector 26"/>
          <p:cNvCxnSpPr/>
          <p:nvPr/>
        </p:nvCxnSpPr>
        <p:spPr bwMode="auto">
          <a:xfrm>
            <a:off x="1892272" y="1805901"/>
            <a:ext cx="798122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577943" y="130370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3" name="Title 1"/>
          <p:cNvSpPr txBox="1">
            <a:spLocks/>
          </p:cNvSpPr>
          <p:nvPr/>
        </p:nvSpPr>
        <p:spPr>
          <a:xfrm>
            <a:off x="1620244" y="5418078"/>
            <a:ext cx="6252505" cy="113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70991" y="-1"/>
            <a:ext cx="6811617" cy="991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51177" y="129612"/>
            <a:ext cx="6745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Insertion –</a:t>
            </a:r>
            <a:r>
              <a:rPr lang="en-US" sz="4400" dirty="0" smtClean="0"/>
              <a:t> </a:t>
            </a:r>
            <a:r>
              <a:rPr lang="en-US" sz="4400" b="1" dirty="0" smtClean="0">
                <a:solidFill>
                  <a:srgbClr val="006600"/>
                </a:solidFill>
              </a:rPr>
              <a:t>in middle</a:t>
            </a:r>
            <a:endParaRPr lang="en-US" sz="4400" dirty="0"/>
          </a:p>
        </p:txBody>
      </p:sp>
      <p:sp>
        <p:nvSpPr>
          <p:cNvPr id="54" name="TextBox 53"/>
          <p:cNvSpPr txBox="1"/>
          <p:nvPr/>
        </p:nvSpPr>
        <p:spPr>
          <a:xfrm>
            <a:off x="6807574" y="221683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30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55" name="Curved Connector 54"/>
          <p:cNvCxnSpPr/>
          <p:nvPr/>
        </p:nvCxnSpPr>
        <p:spPr bwMode="auto">
          <a:xfrm>
            <a:off x="7248364" y="1798056"/>
            <a:ext cx="624385" cy="78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59" name="Rectangle 58"/>
          <p:cNvSpPr/>
          <p:nvPr/>
        </p:nvSpPr>
        <p:spPr bwMode="auto">
          <a:xfrm>
            <a:off x="7871532" y="1570656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8535121" y="1570656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23483" y="1596671"/>
            <a:ext cx="462190" cy="62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476534" y="1637780"/>
            <a:ext cx="408357" cy="31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469393" y="164563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null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5701665" y="874648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365254" y="874648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53616" y="900663"/>
            <a:ext cx="46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30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7" name="Curved Connector 56"/>
          <p:cNvCxnSpPr>
            <a:endCxn id="19" idx="0"/>
          </p:cNvCxnSpPr>
          <p:nvPr/>
        </p:nvCxnSpPr>
        <p:spPr bwMode="auto">
          <a:xfrm rot="16200000" flipH="1">
            <a:off x="6469246" y="1178906"/>
            <a:ext cx="461360" cy="33834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58" name="Curved Connector 57"/>
          <p:cNvCxnSpPr>
            <a:endCxn id="50" idx="1"/>
          </p:cNvCxnSpPr>
          <p:nvPr/>
        </p:nvCxnSpPr>
        <p:spPr bwMode="auto">
          <a:xfrm rot="5400000" flipH="1" flipV="1">
            <a:off x="5200597" y="1283736"/>
            <a:ext cx="686494" cy="315641"/>
          </a:xfrm>
          <a:prstGeom prst="curvedConnector2">
            <a:avLst/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8132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4" grpId="0"/>
      <p:bldP spid="50" grpId="0" animBg="1"/>
      <p:bldP spid="51" grpId="0" animBg="1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54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674" y="1252376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Insertion </a:t>
            </a:r>
            <a:r>
              <a:rPr lang="en-US" sz="2400" b="1" dirty="0" smtClean="0">
                <a:solidFill>
                  <a:srgbClr val="006600"/>
                </a:solidFill>
              </a:rPr>
              <a:t>(Complete Code)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24"/>
          <p:cNvSpPr txBox="1">
            <a:spLocks noChangeAspect="1" noChangeArrowheads="1"/>
          </p:cNvSpPr>
          <p:nvPr/>
        </p:nvSpPr>
        <p:spPr bwMode="auto">
          <a:xfrm>
            <a:off x="1365161" y="2160479"/>
            <a:ext cx="7630836" cy="401648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insert(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as First node, Empty or non-empty list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if (head == null ||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&gt;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new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head)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Insertion anywhere else even at last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else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while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&gt; value)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break;  // we found our spot and stop traversal 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// Now make new node and insert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(value,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0780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</a:rPr>
              <a:t>Is Empty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Traversing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Modifying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Searching</a:t>
            </a:r>
          </a:p>
          <a:p>
            <a:r>
              <a:rPr lang="en-US" dirty="0" smtClean="0"/>
              <a:t>Insertion</a:t>
            </a:r>
          </a:p>
          <a:p>
            <a:r>
              <a:rPr lang="en-US" dirty="0" smtClean="0"/>
              <a:t>Deletion</a:t>
            </a:r>
          </a:p>
          <a:p>
            <a:r>
              <a:rPr lang="en-US" dirty="0" smtClean="0"/>
              <a:t>Merging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</a:p>
          <a:p>
            <a:pPr algn="r"/>
            <a:r>
              <a:rPr lang="en-US" sz="3200" dirty="0" smtClean="0">
                <a:solidFill>
                  <a:srgbClr val="FF0000"/>
                </a:solidFill>
              </a:rPr>
              <a:t>(Searching)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9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r>
              <a:rPr lang="en-US" sz="2400" dirty="0"/>
              <a:t>Searching a key value</a:t>
            </a:r>
          </a:p>
          <a:p>
            <a:r>
              <a:rPr lang="en-US" sz="2400" dirty="0"/>
              <a:t>Head points to first node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50731" y="2982309"/>
            <a:ext cx="7576255" cy="258532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searchNode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   	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. data == value;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	return true;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false;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77943" y="1303703"/>
            <a:ext cx="5936557" cy="708551"/>
            <a:chOff x="1577943" y="1303703"/>
            <a:chExt cx="5936557" cy="708551"/>
          </a:xfrm>
        </p:grpSpPr>
        <p:grpSp>
          <p:nvGrpSpPr>
            <p:cNvPr id="28" name="Group 27"/>
            <p:cNvGrpSpPr/>
            <p:nvPr/>
          </p:nvGrpSpPr>
          <p:grpSpPr>
            <a:xfrm>
              <a:off x="1753119" y="1578759"/>
              <a:ext cx="5761381" cy="433495"/>
              <a:chOff x="479252" y="4945618"/>
              <a:chExt cx="7887273" cy="91440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67256" y="4945618"/>
                <a:ext cx="6599269" cy="914402"/>
                <a:chOff x="1576414" y="3881777"/>
                <a:chExt cx="6599269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633204" y="4071601"/>
                  <a:ext cx="542479" cy="551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null</a:t>
                  </a:r>
                  <a:endParaRPr lang="en-US" sz="1100" dirty="0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7" name="Curved Connector 26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1577943" y="1303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6599009" y="1068994"/>
            <a:ext cx="369125" cy="512071"/>
            <a:chOff x="1889901" y="252530"/>
            <a:chExt cx="369125" cy="512071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5" name="Curved Connector 44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6" name="Group 45"/>
          <p:cNvGrpSpPr/>
          <p:nvPr/>
        </p:nvGrpSpPr>
        <p:grpSpPr>
          <a:xfrm>
            <a:off x="8114534" y="1079904"/>
            <a:ext cx="369125" cy="512071"/>
            <a:chOff x="1889901" y="252530"/>
            <a:chExt cx="369125" cy="512071"/>
          </a:xfrm>
        </p:grpSpPr>
        <p:sp>
          <p:nvSpPr>
            <p:cNvPr id="47" name="Rectangle 46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9" name="Curved Connector 48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8316860" y="1488369"/>
            <a:ext cx="397183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289208" y="5693726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60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551977" y="2302967"/>
            <a:ext cx="226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6600"/>
                </a:solidFill>
              </a:rPr>
              <a:t>Return</a:t>
            </a:r>
            <a:r>
              <a:rPr lang="en-US" sz="3200" b="1" dirty="0" smtClean="0">
                <a:solidFill>
                  <a:srgbClr val="FF0000"/>
                </a:solidFill>
              </a:rPr>
              <a:t> false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r>
              <a:rPr lang="en-US" sz="2400" dirty="0"/>
              <a:t>Searching a key value</a:t>
            </a:r>
          </a:p>
          <a:p>
            <a:r>
              <a:rPr lang="en-US" sz="2400" dirty="0"/>
              <a:t>Head points to first node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50731" y="2982309"/>
            <a:ext cx="7576255" cy="258532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searchNode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   	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. data == value;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	return true;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false;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77943" y="1303703"/>
            <a:ext cx="5936557" cy="708551"/>
            <a:chOff x="1577943" y="1303703"/>
            <a:chExt cx="5936557" cy="708551"/>
          </a:xfrm>
        </p:grpSpPr>
        <p:grpSp>
          <p:nvGrpSpPr>
            <p:cNvPr id="28" name="Group 27"/>
            <p:cNvGrpSpPr/>
            <p:nvPr/>
          </p:nvGrpSpPr>
          <p:grpSpPr>
            <a:xfrm>
              <a:off x="1753119" y="1578759"/>
              <a:ext cx="5761381" cy="433495"/>
              <a:chOff x="479252" y="4945618"/>
              <a:chExt cx="7887273" cy="91440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67256" y="4945618"/>
                <a:ext cx="6599269" cy="914402"/>
                <a:chOff x="1576414" y="3881777"/>
                <a:chExt cx="6599269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633204" y="4071601"/>
                  <a:ext cx="542479" cy="551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null</a:t>
                  </a:r>
                  <a:endParaRPr lang="en-US" sz="1100" dirty="0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7" name="Curved Connector 26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1577943" y="1303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1" name="TextBox 50"/>
          <p:cNvSpPr txBox="1"/>
          <p:nvPr/>
        </p:nvSpPr>
        <p:spPr>
          <a:xfrm>
            <a:off x="6289208" y="5693726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0557" y="2302967"/>
            <a:ext cx="2372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6600"/>
                </a:solidFill>
              </a:rPr>
              <a:t>Return</a:t>
            </a:r>
            <a:r>
              <a:rPr lang="en-US" sz="3200" b="1" dirty="0" smtClean="0">
                <a:solidFill>
                  <a:srgbClr val="FF0000"/>
                </a:solidFill>
              </a:rPr>
              <a:t> true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8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r>
              <a:rPr lang="en-US" sz="2400" dirty="0"/>
              <a:t>Searching a key value</a:t>
            </a:r>
          </a:p>
          <a:p>
            <a:r>
              <a:rPr lang="en-US" sz="2400" dirty="0"/>
              <a:t>Head points to first node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50731" y="2982309"/>
            <a:ext cx="7576255" cy="258532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searchNode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   	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. data == value;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	return </a:t>
            </a:r>
            <a:r>
              <a:rPr lang="en-US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77943" y="1303703"/>
            <a:ext cx="5936557" cy="708551"/>
            <a:chOff x="1577943" y="1303703"/>
            <a:chExt cx="5936557" cy="708551"/>
          </a:xfrm>
        </p:grpSpPr>
        <p:grpSp>
          <p:nvGrpSpPr>
            <p:cNvPr id="28" name="Group 27"/>
            <p:cNvGrpSpPr/>
            <p:nvPr/>
          </p:nvGrpSpPr>
          <p:grpSpPr>
            <a:xfrm>
              <a:off x="1753119" y="1578759"/>
              <a:ext cx="5761381" cy="433495"/>
              <a:chOff x="479252" y="4945618"/>
              <a:chExt cx="7887273" cy="91440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67256" y="4945618"/>
                <a:ext cx="6599269" cy="914402"/>
                <a:chOff x="1576414" y="3881777"/>
                <a:chExt cx="6599269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633204" y="4071601"/>
                  <a:ext cx="542479" cy="551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null</a:t>
                  </a:r>
                  <a:endParaRPr lang="en-US" sz="1100" dirty="0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7" name="Curved Connector 26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1577943" y="1303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1" name="TextBox 50"/>
          <p:cNvSpPr txBox="1"/>
          <p:nvPr/>
        </p:nvSpPr>
        <p:spPr>
          <a:xfrm>
            <a:off x="6289208" y="5693726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14435" y="2135540"/>
            <a:ext cx="27982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6600"/>
                </a:solidFill>
              </a:rPr>
              <a:t>Return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helpPtr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(address of 20)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Searching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r>
              <a:rPr lang="en-US" sz="2400" dirty="0"/>
              <a:t>Searching a key value</a:t>
            </a:r>
          </a:p>
          <a:p>
            <a:r>
              <a:rPr lang="en-US" sz="2400" dirty="0"/>
              <a:t>Head points to first node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50731" y="2982309"/>
            <a:ext cx="7576255" cy="258532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searchNode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   	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. data == value;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	return </a:t>
            </a:r>
            <a:r>
              <a:rPr lang="en-US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b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77943" y="1303703"/>
            <a:ext cx="5936557" cy="708551"/>
            <a:chOff x="1577943" y="1303703"/>
            <a:chExt cx="5936557" cy="708551"/>
          </a:xfrm>
        </p:grpSpPr>
        <p:grpSp>
          <p:nvGrpSpPr>
            <p:cNvPr id="28" name="Group 27"/>
            <p:cNvGrpSpPr/>
            <p:nvPr/>
          </p:nvGrpSpPr>
          <p:grpSpPr>
            <a:xfrm>
              <a:off x="1753119" y="1578759"/>
              <a:ext cx="5761381" cy="433495"/>
              <a:chOff x="479252" y="4945618"/>
              <a:chExt cx="7887273" cy="91440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67256" y="4945618"/>
                <a:ext cx="6599269" cy="914402"/>
                <a:chOff x="1576414" y="3881777"/>
                <a:chExt cx="6599269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633204" y="4071601"/>
                  <a:ext cx="542479" cy="551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null</a:t>
                  </a:r>
                  <a:endParaRPr lang="en-US" sz="1100" dirty="0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7" name="Curved Connector 26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1577943" y="1303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1" name="TextBox 50"/>
          <p:cNvSpPr txBox="1"/>
          <p:nvPr/>
        </p:nvSpPr>
        <p:spPr>
          <a:xfrm>
            <a:off x="6289208" y="5693726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70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14435" y="2135540"/>
            <a:ext cx="27982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6600"/>
                </a:solidFill>
              </a:rPr>
              <a:t>Return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helpPtr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(null)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769841" y="1073909"/>
            <a:ext cx="369125" cy="512071"/>
            <a:chOff x="1889901" y="252530"/>
            <a:chExt cx="369125" cy="512071"/>
          </a:xfrm>
        </p:grpSpPr>
        <p:sp>
          <p:nvSpPr>
            <p:cNvPr id="42" name="Rectangle 41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4" name="Curved Connector 43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6" name="Group 5"/>
          <p:cNvGrpSpPr/>
          <p:nvPr/>
        </p:nvGrpSpPr>
        <p:grpSpPr>
          <a:xfrm>
            <a:off x="8114534" y="1079904"/>
            <a:ext cx="599509" cy="583556"/>
            <a:chOff x="8114534" y="1079904"/>
            <a:chExt cx="599509" cy="583556"/>
          </a:xfrm>
        </p:grpSpPr>
        <p:grpSp>
          <p:nvGrpSpPr>
            <p:cNvPr id="45" name="Group 44"/>
            <p:cNvGrpSpPr/>
            <p:nvPr/>
          </p:nvGrpSpPr>
          <p:grpSpPr>
            <a:xfrm>
              <a:off x="8114534" y="1079904"/>
              <a:ext cx="369125" cy="512071"/>
              <a:chOff x="1889901" y="252530"/>
              <a:chExt cx="369125" cy="512071"/>
            </a:xfrm>
          </p:grpSpPr>
          <p:sp>
            <p:nvSpPr>
              <p:cNvPr id="46" name="Rectangle 45"/>
              <p:cNvSpPr/>
              <p:nvPr/>
            </p:nvSpPr>
            <p:spPr bwMode="auto">
              <a:xfrm>
                <a:off x="1889901" y="304321"/>
                <a:ext cx="99025" cy="167261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979476" y="252530"/>
                <a:ext cx="237981" cy="167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helpPtr</a:t>
                </a:r>
                <a:endParaRPr lang="en-US" dirty="0"/>
              </a:p>
            </p:txBody>
          </p:sp>
          <p:cxnSp>
            <p:nvCxnSpPr>
              <p:cNvPr id="48" name="Curved Connector 47"/>
              <p:cNvCxnSpPr/>
              <p:nvPr/>
            </p:nvCxnSpPr>
            <p:spPr bwMode="auto">
              <a:xfrm rot="16200000" flipH="1">
                <a:off x="1905540" y="411115"/>
                <a:ext cx="385855" cy="321117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49" name="TextBox 48"/>
            <p:cNvSpPr txBox="1"/>
            <p:nvPr/>
          </p:nvSpPr>
          <p:spPr>
            <a:xfrm>
              <a:off x="8316860" y="1488369"/>
              <a:ext cx="397183" cy="175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87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</a:p>
          <a:p>
            <a:pPr algn="r"/>
            <a:r>
              <a:rPr lang="en-US" sz="3200" dirty="0" smtClean="0">
                <a:solidFill>
                  <a:srgbClr val="FF0000"/>
                </a:solidFill>
              </a:rPr>
              <a:t>(Insertion)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96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2005</TotalTime>
  <Words>625</Words>
  <Application>Microsoft Office PowerPoint</Application>
  <PresentationFormat>On-screen Show (4:3)</PresentationFormat>
  <Paragraphs>334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Linked List</vt:lpstr>
      <vt:lpstr>Operations</vt:lpstr>
      <vt:lpstr>Linked List</vt:lpstr>
      <vt:lpstr>Linked List – Searching </vt:lpstr>
      <vt:lpstr>Linked List – Searching </vt:lpstr>
      <vt:lpstr>Linked List – Searching </vt:lpstr>
      <vt:lpstr>Linked List – Searching </vt:lpstr>
      <vt:lpstr>Linked List</vt:lpstr>
      <vt:lpstr>Linked List – Insertion</vt:lpstr>
      <vt:lpstr>Insertion– Empty list</vt:lpstr>
      <vt:lpstr>Linked List – Insertion (Empty)</vt:lpstr>
      <vt:lpstr>Insertion– as First node</vt:lpstr>
      <vt:lpstr>Linked List – Insertion (First)</vt:lpstr>
      <vt:lpstr>Linked List – Insertion (First &amp; Empty)</vt:lpstr>
      <vt:lpstr>Insertion– as Last node</vt:lpstr>
      <vt:lpstr>PowerPoint Presentation</vt:lpstr>
      <vt:lpstr>Insertion – in middle</vt:lpstr>
      <vt:lpstr>PowerPoint Presentation</vt:lpstr>
      <vt:lpstr>Linked List – Insertion (Complete Code)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294</cp:revision>
  <dcterms:created xsi:type="dcterms:W3CDTF">2019-05-22T20:50:59Z</dcterms:created>
  <dcterms:modified xsi:type="dcterms:W3CDTF">2019-11-30T18:06:26Z</dcterms:modified>
</cp:coreProperties>
</file>