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1"/>
  </p:notesMasterIdLst>
  <p:sldIdLst>
    <p:sldId id="505" r:id="rId2"/>
    <p:sldId id="507" r:id="rId3"/>
    <p:sldId id="508" r:id="rId4"/>
    <p:sldId id="509" r:id="rId5"/>
    <p:sldId id="510" r:id="rId6"/>
    <p:sldId id="545" r:id="rId7"/>
    <p:sldId id="511" r:id="rId8"/>
    <p:sldId id="512" r:id="rId9"/>
    <p:sldId id="513" r:id="rId10"/>
    <p:sldId id="514" r:id="rId11"/>
    <p:sldId id="515" r:id="rId12"/>
    <p:sldId id="516" r:id="rId13"/>
    <p:sldId id="517" r:id="rId14"/>
    <p:sldId id="518" r:id="rId15"/>
    <p:sldId id="519" r:id="rId16"/>
    <p:sldId id="520" r:id="rId17"/>
    <p:sldId id="521" r:id="rId18"/>
    <p:sldId id="522" r:id="rId19"/>
    <p:sldId id="549" r:id="rId20"/>
    <p:sldId id="523" r:id="rId21"/>
    <p:sldId id="524" r:id="rId22"/>
    <p:sldId id="525" r:id="rId23"/>
    <p:sldId id="526" r:id="rId24"/>
    <p:sldId id="527" r:id="rId25"/>
    <p:sldId id="528" r:id="rId26"/>
    <p:sldId id="529" r:id="rId27"/>
    <p:sldId id="530" r:id="rId28"/>
    <p:sldId id="547" r:id="rId29"/>
    <p:sldId id="531" r:id="rId30"/>
    <p:sldId id="532" r:id="rId31"/>
    <p:sldId id="533" r:id="rId32"/>
    <p:sldId id="534" r:id="rId33"/>
    <p:sldId id="535" r:id="rId34"/>
    <p:sldId id="536" r:id="rId35"/>
    <p:sldId id="537" r:id="rId36"/>
    <p:sldId id="538" r:id="rId37"/>
    <p:sldId id="548" r:id="rId38"/>
    <p:sldId id="539" r:id="rId39"/>
    <p:sldId id="540" r:id="rId40"/>
    <p:sldId id="541" r:id="rId41"/>
    <p:sldId id="542" r:id="rId42"/>
    <p:sldId id="543" r:id="rId43"/>
    <p:sldId id="550" r:id="rId44"/>
    <p:sldId id="551" r:id="rId45"/>
    <p:sldId id="574" r:id="rId46"/>
    <p:sldId id="552" r:id="rId47"/>
    <p:sldId id="573" r:id="rId48"/>
    <p:sldId id="544" r:id="rId49"/>
    <p:sldId id="506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>
                <a:solidFill>
                  <a:srgbClr val="0066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</a:t>
            </a:r>
            <a:r>
              <a:rPr lang="en-US" sz="3600" dirty="0"/>
              <a:t>best possible so far </a:t>
            </a:r>
            <a:r>
              <a:rPr lang="en-US" sz="3600" dirty="0" smtClean="0"/>
              <a:t>is </a:t>
            </a:r>
            <a:r>
              <a:rPr lang="en-US" sz="3600" b="1" dirty="0">
                <a:solidFill>
                  <a:srgbClr val="006600"/>
                </a:solidFill>
              </a:rPr>
              <a:t>Binary </a:t>
            </a:r>
            <a:r>
              <a:rPr lang="en-US" sz="3600" b="1" dirty="0" smtClean="0">
                <a:solidFill>
                  <a:srgbClr val="006600"/>
                </a:solidFill>
              </a:rPr>
              <a:t>Search Tree</a:t>
            </a:r>
            <a:endParaRPr lang="en-US" sz="3600" dirty="0" smtClean="0"/>
          </a:p>
          <a:p>
            <a:r>
              <a:rPr lang="en-US" sz="3600" dirty="0" smtClean="0"/>
              <a:t>There is an other way out</a:t>
            </a:r>
          </a:p>
          <a:p>
            <a:pPr lvl="1"/>
            <a:r>
              <a:rPr lang="en-US" sz="3200" dirty="0"/>
              <a:t>O (1</a:t>
            </a:r>
            <a:r>
              <a:rPr lang="en-US" sz="3200" dirty="0" smtClean="0"/>
              <a:t>)</a:t>
            </a:r>
          </a:p>
          <a:p>
            <a:r>
              <a:rPr lang="en-US" b="1" dirty="0" smtClean="0"/>
              <a:t>Direct Access Table</a:t>
            </a:r>
          </a:p>
          <a:p>
            <a:pPr lvl="2"/>
            <a:r>
              <a:rPr lang="en-US" dirty="0" smtClean="0"/>
              <a:t>7, 36, 0, 19, 25, 14, 42, 75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064585"/>
              </p:ext>
            </p:extLst>
          </p:nvPr>
        </p:nvGraphicFramePr>
        <p:xfrm>
          <a:off x="1524001" y="5389450"/>
          <a:ext cx="7362411" cy="818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</a:tblGrid>
              <a:tr h="4090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anchor="ctr"/>
                </a:tc>
              </a:tr>
              <a:tr h="409083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19082" y="5819104"/>
            <a:ext cx="321971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9888" y="5804079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36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81956" y="5797776"/>
            <a:ext cx="321971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1972" y="5825544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19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9832" y="580864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9820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6333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02829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75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72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>
                <a:solidFill>
                  <a:srgbClr val="0066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Direct Access Table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Adding</a:t>
            </a:r>
            <a:r>
              <a:rPr lang="en-US" dirty="0" smtClean="0"/>
              <a:t> Record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O(1)</a:t>
            </a:r>
            <a:endParaRPr lang="en-US" b="1" dirty="0">
              <a:solidFill>
                <a:srgbClr val="0000FF"/>
              </a:solidFill>
            </a:endParaRP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Deleting</a:t>
            </a:r>
            <a:r>
              <a:rPr lang="en-US" dirty="0" smtClean="0"/>
              <a:t> </a:t>
            </a:r>
            <a:r>
              <a:rPr lang="en-US" dirty="0"/>
              <a:t>Record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O(1)</a:t>
            </a:r>
            <a:endParaRPr lang="en-US" b="1" dirty="0">
              <a:solidFill>
                <a:srgbClr val="0000FF"/>
              </a:solidFill>
            </a:endParaRP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Record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O(1 )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27775"/>
              </p:ext>
            </p:extLst>
          </p:nvPr>
        </p:nvGraphicFramePr>
        <p:xfrm>
          <a:off x="1524001" y="5389450"/>
          <a:ext cx="7362411" cy="818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</a:tblGrid>
              <a:tr h="4090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anchor="ctr"/>
                </a:tc>
              </a:tr>
              <a:tr h="409083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19082" y="5819104"/>
            <a:ext cx="321971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9888" y="5804079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36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81956" y="5797776"/>
            <a:ext cx="321971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31972" y="5825544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19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9832" y="580864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9820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6333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2829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75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6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>
                <a:solidFill>
                  <a:srgbClr val="0066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Direct Access Table - </a:t>
            </a:r>
            <a:r>
              <a:rPr lang="en-US" dirty="0"/>
              <a:t>Problem</a:t>
            </a:r>
          </a:p>
          <a:p>
            <a:pPr lvl="1"/>
            <a:r>
              <a:rPr lang="en-US" sz="2600" dirty="0"/>
              <a:t>Let’s say we want to store </a:t>
            </a:r>
            <a:r>
              <a:rPr lang="en-US" sz="2600" dirty="0" smtClean="0"/>
              <a:t>attendance record of </a:t>
            </a:r>
            <a:r>
              <a:rPr lang="en-US" sz="2600" b="1" dirty="0" smtClean="0"/>
              <a:t>30 students</a:t>
            </a:r>
            <a:r>
              <a:rPr lang="en-US" sz="2600" dirty="0" smtClean="0"/>
              <a:t> </a:t>
            </a:r>
            <a:r>
              <a:rPr lang="en-US" sz="2600" dirty="0"/>
              <a:t>based on </a:t>
            </a:r>
            <a:r>
              <a:rPr lang="en-US" sz="2600" dirty="0" smtClean="0"/>
              <a:t>their </a:t>
            </a:r>
            <a:r>
              <a:rPr lang="en-US" sz="2600" dirty="0" smtClean="0">
                <a:solidFill>
                  <a:srgbClr val="0000FF"/>
                </a:solidFill>
              </a:rPr>
              <a:t>university ID</a:t>
            </a:r>
          </a:p>
          <a:p>
            <a:pPr lvl="1"/>
            <a:r>
              <a:rPr lang="en-US" sz="2600" dirty="0" smtClean="0"/>
              <a:t>University ID is 7 digits long at KAU i.e. </a:t>
            </a:r>
            <a:r>
              <a:rPr lang="en-US" sz="2600" dirty="0" smtClean="0">
                <a:solidFill>
                  <a:srgbClr val="0000FF"/>
                </a:solidFill>
              </a:rPr>
              <a:t>1847478</a:t>
            </a:r>
          </a:p>
          <a:p>
            <a:pPr lvl="1"/>
            <a:r>
              <a:rPr lang="en-US" sz="2600" dirty="0" smtClean="0"/>
              <a:t>We need an array of  size; </a:t>
            </a:r>
            <a:r>
              <a:rPr lang="en-US" sz="2600" dirty="0" smtClean="0">
                <a:solidFill>
                  <a:srgbClr val="0000FF"/>
                </a:solidFill>
              </a:rPr>
              <a:t>10 million</a:t>
            </a:r>
          </a:p>
          <a:p>
            <a:pPr lvl="1"/>
            <a:r>
              <a:rPr lang="en-US" sz="2600" dirty="0" smtClean="0"/>
              <a:t>So it will not be </a:t>
            </a:r>
            <a:r>
              <a:rPr lang="en-US" sz="2600" dirty="0" smtClean="0">
                <a:solidFill>
                  <a:srgbClr val="0000FF"/>
                </a:solidFill>
              </a:rPr>
              <a:t>O(1)</a:t>
            </a:r>
          </a:p>
          <a:p>
            <a:pPr lvl="1"/>
            <a:r>
              <a:rPr lang="en-US" sz="2600" dirty="0" smtClean="0"/>
              <a:t>It would be </a:t>
            </a:r>
            <a:r>
              <a:rPr lang="en-US" sz="2600" b="1" dirty="0" smtClean="0">
                <a:solidFill>
                  <a:srgbClr val="0000FF"/>
                </a:solidFill>
              </a:rPr>
              <a:t>O(stupid)</a:t>
            </a:r>
            <a:endParaRPr lang="en-US" sz="26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27775"/>
              </p:ext>
            </p:extLst>
          </p:nvPr>
        </p:nvGraphicFramePr>
        <p:xfrm>
          <a:off x="1524001" y="5389450"/>
          <a:ext cx="7362411" cy="818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  <a:gridCol w="433083"/>
              </a:tblGrid>
              <a:tr h="4090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anchor="ctr"/>
                </a:tc>
              </a:tr>
              <a:tr h="409083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19082" y="5819104"/>
            <a:ext cx="321971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9888" y="5804079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36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81956" y="5797776"/>
            <a:ext cx="321971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31972" y="5825544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19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9832" y="580864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9820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6333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2829" y="5817027"/>
            <a:ext cx="42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75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65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>
                <a:solidFill>
                  <a:srgbClr val="0066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Direct Access Table - </a:t>
            </a:r>
            <a:r>
              <a:rPr lang="en-US" dirty="0" smtClean="0"/>
              <a:t>Solution</a:t>
            </a:r>
            <a:endParaRPr lang="en-US" dirty="0"/>
          </a:p>
          <a:p>
            <a:pPr lvl="1"/>
            <a:r>
              <a:rPr lang="en-US" dirty="0" smtClean="0"/>
              <a:t>If we </a:t>
            </a:r>
            <a:r>
              <a:rPr lang="en-US" dirty="0"/>
              <a:t>want to store </a:t>
            </a:r>
            <a:r>
              <a:rPr lang="en-US" dirty="0" smtClean="0"/>
              <a:t>attendance record of </a:t>
            </a:r>
            <a:r>
              <a:rPr lang="en-US" b="1" dirty="0" smtClean="0"/>
              <a:t>30 students</a:t>
            </a:r>
            <a:r>
              <a:rPr lang="en-US" dirty="0" smtClean="0"/>
              <a:t> </a:t>
            </a:r>
            <a:r>
              <a:rPr lang="en-US" dirty="0"/>
              <a:t>based on </a:t>
            </a:r>
            <a:r>
              <a:rPr lang="en-US" dirty="0" smtClean="0"/>
              <a:t>their </a:t>
            </a:r>
            <a:r>
              <a:rPr lang="en-US" dirty="0" smtClean="0">
                <a:solidFill>
                  <a:srgbClr val="0000FF"/>
                </a:solidFill>
              </a:rPr>
              <a:t>university ID</a:t>
            </a:r>
          </a:p>
          <a:p>
            <a:pPr lvl="1"/>
            <a:r>
              <a:rPr lang="en-US" dirty="0" smtClean="0"/>
              <a:t>We should need a </a:t>
            </a:r>
            <a:r>
              <a:rPr lang="en-US" dirty="0" smtClean="0">
                <a:solidFill>
                  <a:srgbClr val="0000FF"/>
                </a:solidFill>
              </a:rPr>
              <a:t>reasonable size </a:t>
            </a:r>
            <a:r>
              <a:rPr lang="en-US" dirty="0" smtClean="0"/>
              <a:t>array 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Say it could be of </a:t>
            </a:r>
            <a:r>
              <a:rPr lang="en-US" dirty="0" smtClean="0">
                <a:solidFill>
                  <a:srgbClr val="0000FF"/>
                </a:solidFill>
              </a:rPr>
              <a:t>size 30 – 50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30 is ideal </a:t>
            </a:r>
            <a:r>
              <a:rPr lang="en-US" dirty="0"/>
              <a:t>but for future use </a:t>
            </a:r>
            <a:r>
              <a:rPr lang="en-US" dirty="0">
                <a:solidFill>
                  <a:srgbClr val="0000FF"/>
                </a:solidFill>
              </a:rPr>
              <a:t>50 is </a:t>
            </a:r>
            <a:r>
              <a:rPr lang="en-US" dirty="0"/>
              <a:t>also </a:t>
            </a:r>
            <a:r>
              <a:rPr lang="en-US" dirty="0">
                <a:solidFill>
                  <a:srgbClr val="0000FF"/>
                </a:solidFill>
              </a:rPr>
              <a:t>reasonable</a:t>
            </a:r>
            <a:r>
              <a:rPr lang="en-US" dirty="0"/>
              <a:t> as compared to 10 </a:t>
            </a:r>
            <a:r>
              <a:rPr lang="en-US" dirty="0" smtClean="0"/>
              <a:t>millions</a:t>
            </a:r>
          </a:p>
          <a:p>
            <a:pPr lvl="1"/>
            <a:r>
              <a:rPr lang="en-US" sz="4800" b="1" dirty="0" smtClean="0">
                <a:solidFill>
                  <a:srgbClr val="006600"/>
                </a:solidFill>
              </a:rPr>
              <a:t>Hash Table</a:t>
            </a:r>
            <a:endParaRPr lang="en-US" sz="4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6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Hash Table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378841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Table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</a:t>
            </a:r>
            <a:r>
              <a:rPr lang="en-US" b="1" dirty="0">
                <a:solidFill>
                  <a:srgbClr val="0000FF"/>
                </a:solidFill>
              </a:rPr>
              <a:t>array</a:t>
            </a:r>
            <a:r>
              <a:rPr lang="en-US" dirty="0"/>
              <a:t> of table items, where the index is calculated by a </a:t>
            </a:r>
            <a:r>
              <a:rPr lang="en-US" b="1" dirty="0">
                <a:solidFill>
                  <a:srgbClr val="0000FF"/>
                </a:solidFill>
              </a:rPr>
              <a:t>hash </a:t>
            </a:r>
            <a:r>
              <a:rPr lang="en-US" b="1" dirty="0" smtClean="0">
                <a:solidFill>
                  <a:srgbClr val="0000FF"/>
                </a:solidFill>
              </a:rPr>
              <a:t>function</a:t>
            </a:r>
          </a:p>
          <a:p>
            <a:pPr lvl="1"/>
            <a:r>
              <a:rPr lang="en-US" dirty="0" smtClean="0"/>
              <a:t>Insertion and searching do </a:t>
            </a:r>
            <a:r>
              <a:rPr lang="en-US" dirty="0" smtClean="0">
                <a:solidFill>
                  <a:srgbClr val="0000FF"/>
                </a:solidFill>
              </a:rPr>
              <a:t>not</a:t>
            </a:r>
            <a:r>
              <a:rPr lang="en-US" dirty="0" smtClean="0"/>
              <a:t> follow </a:t>
            </a:r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tandard protocol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Hash function </a:t>
            </a:r>
            <a:r>
              <a:rPr lang="en-US" dirty="0" smtClean="0"/>
              <a:t>is used to </a:t>
            </a:r>
            <a:r>
              <a:rPr lang="en-US" dirty="0" smtClean="0">
                <a:solidFill>
                  <a:srgbClr val="0000FF"/>
                </a:solidFill>
              </a:rPr>
              <a:t>map</a:t>
            </a:r>
            <a:r>
              <a:rPr lang="en-US" dirty="0" smtClean="0"/>
              <a:t> the key to the location in the table</a:t>
            </a:r>
          </a:p>
          <a:p>
            <a:pPr lvl="1"/>
            <a:r>
              <a:rPr lang="en-US" dirty="0"/>
              <a:t>A way to access a table (array) in relatively constant (quick) </a:t>
            </a:r>
            <a:r>
              <a:rPr lang="en-US" dirty="0" smtClean="0"/>
              <a:t>time is known as </a:t>
            </a:r>
            <a:r>
              <a:rPr lang="en-US" dirty="0" smtClean="0">
                <a:solidFill>
                  <a:srgbClr val="0000FF"/>
                </a:solidFill>
              </a:rPr>
              <a:t>Hashing</a:t>
            </a:r>
          </a:p>
          <a:p>
            <a:pPr lvl="1"/>
            <a:r>
              <a:rPr lang="en-US" dirty="0"/>
              <a:t>In ideal situation all </a:t>
            </a:r>
            <a:r>
              <a:rPr lang="en-US" dirty="0" smtClean="0"/>
              <a:t>operations completed </a:t>
            </a:r>
            <a:r>
              <a:rPr lang="en-US" dirty="0"/>
              <a:t>in </a:t>
            </a:r>
            <a:r>
              <a:rPr lang="en-US" dirty="0" smtClean="0">
                <a:solidFill>
                  <a:srgbClr val="0000FF"/>
                </a:solidFill>
              </a:rPr>
              <a:t>O(1)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9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Table – </a:t>
            </a:r>
            <a:r>
              <a:rPr lang="en-US" b="1" dirty="0" smtClean="0">
                <a:solidFill>
                  <a:srgbClr val="006600"/>
                </a:solidFill>
              </a:rPr>
              <a:t>Hash Function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mathematical calculation that maps the </a:t>
            </a:r>
            <a:r>
              <a:rPr lang="en-US" dirty="0" smtClean="0"/>
              <a:t>search </a:t>
            </a:r>
            <a:r>
              <a:rPr lang="en-US" dirty="0"/>
              <a:t>key to an index in a hash </a:t>
            </a:r>
            <a:r>
              <a:rPr lang="en-US" dirty="0" smtClean="0"/>
              <a:t>table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Example:</a:t>
            </a:r>
          </a:p>
          <a:p>
            <a:pPr lvl="1"/>
            <a:r>
              <a:rPr lang="en-US" dirty="0" smtClean="0"/>
              <a:t>Marking </a:t>
            </a:r>
            <a:r>
              <a:rPr lang="en-US" dirty="0" smtClean="0">
                <a:solidFill>
                  <a:srgbClr val="0000FF"/>
                </a:solidFill>
              </a:rPr>
              <a:t>attendance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class</a:t>
            </a:r>
          </a:p>
          <a:p>
            <a:pPr lvl="1"/>
            <a:r>
              <a:rPr lang="en-US" dirty="0" smtClean="0"/>
              <a:t>Rather than calling complete ID i.e.</a:t>
            </a:r>
            <a:r>
              <a:rPr lang="en-US" dirty="0" smtClean="0">
                <a:solidFill>
                  <a:srgbClr val="0000FF"/>
                </a:solidFill>
              </a:rPr>
              <a:t>1847478</a:t>
            </a:r>
          </a:p>
          <a:p>
            <a:pPr lvl="1"/>
            <a:r>
              <a:rPr lang="en-US" dirty="0" smtClean="0"/>
              <a:t>We may use the last 3 digit i.e. </a:t>
            </a:r>
            <a:r>
              <a:rPr lang="en-US" dirty="0" smtClean="0">
                <a:solidFill>
                  <a:srgbClr val="0000FF"/>
                </a:solidFill>
              </a:rPr>
              <a:t>478</a:t>
            </a:r>
            <a:r>
              <a:rPr lang="en-US" dirty="0" smtClean="0"/>
              <a:t> for each ID</a:t>
            </a:r>
          </a:p>
          <a:p>
            <a:pPr lvl="1"/>
            <a:r>
              <a:rPr lang="en-US" dirty="0" smtClean="0"/>
              <a:t>Here extracting last three digit is a </a:t>
            </a:r>
            <a:r>
              <a:rPr lang="en-US" dirty="0" smtClean="0">
                <a:solidFill>
                  <a:srgbClr val="0000FF"/>
                </a:solidFill>
              </a:rPr>
              <a:t>Hash Function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9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Table – </a:t>
            </a:r>
            <a:r>
              <a:rPr lang="en-US" b="1" dirty="0" smtClean="0">
                <a:solidFill>
                  <a:srgbClr val="006600"/>
                </a:solidFill>
              </a:rPr>
              <a:t>Hash Function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hash function is written </a:t>
            </a:r>
            <a:r>
              <a:rPr lang="en-US" b="1" dirty="0">
                <a:solidFill>
                  <a:srgbClr val="0000FF"/>
                </a:solidFill>
              </a:rPr>
              <a:t>h(x)=</a:t>
            </a:r>
            <a:r>
              <a:rPr lang="en-US" b="1" dirty="0" err="1">
                <a:solidFill>
                  <a:srgbClr val="0000FF"/>
                </a:solidFill>
              </a:rPr>
              <a:t>i</a:t>
            </a:r>
            <a:endParaRPr lang="en-US" b="1" dirty="0">
              <a:solidFill>
                <a:srgbClr val="0000FF"/>
              </a:solidFill>
            </a:endParaRP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h</a:t>
            </a:r>
            <a:r>
              <a:rPr lang="en-US" dirty="0"/>
              <a:t> is the name of the hash function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x</a:t>
            </a:r>
            <a:r>
              <a:rPr lang="en-US" dirty="0"/>
              <a:t> is the record search key</a:t>
            </a:r>
          </a:p>
          <a:p>
            <a:pPr lvl="2"/>
            <a:r>
              <a:rPr lang="en-US" dirty="0"/>
              <a:t>Such as the </a:t>
            </a:r>
            <a:r>
              <a:rPr lang="en-US" dirty="0" smtClean="0"/>
              <a:t>student ID </a:t>
            </a:r>
            <a:r>
              <a:rPr lang="en-US" dirty="0"/>
              <a:t>in our example</a:t>
            </a:r>
          </a:p>
          <a:p>
            <a:pPr lvl="1"/>
            <a:r>
              <a:rPr lang="en-US" b="1" dirty="0" err="1">
                <a:solidFill>
                  <a:srgbClr val="0000FF"/>
                </a:solidFill>
              </a:rPr>
              <a:t>i</a:t>
            </a:r>
            <a:r>
              <a:rPr lang="en-US" dirty="0"/>
              <a:t> is the output of the hash function</a:t>
            </a:r>
          </a:p>
          <a:p>
            <a:pPr lvl="2"/>
            <a:r>
              <a:rPr lang="en-US" dirty="0"/>
              <a:t>which refers to an index in they array (hash table)</a:t>
            </a:r>
          </a:p>
          <a:p>
            <a:pPr lvl="1"/>
            <a:r>
              <a:rPr lang="en-US" dirty="0"/>
              <a:t>Let’s say we are trying to add to a hash table</a:t>
            </a:r>
          </a:p>
          <a:p>
            <a:pPr lvl="2"/>
            <a:r>
              <a:rPr lang="en-US" dirty="0"/>
              <a:t>Once </a:t>
            </a:r>
            <a:r>
              <a:rPr lang="en-US" b="1" dirty="0" err="1">
                <a:solidFill>
                  <a:srgbClr val="0000FF"/>
                </a:solidFill>
              </a:rPr>
              <a:t>i</a:t>
            </a:r>
            <a:r>
              <a:rPr lang="en-US" dirty="0"/>
              <a:t> is calculated, we can then add the record at </a:t>
            </a:r>
            <a:r>
              <a:rPr lang="en-US" b="1" dirty="0" err="1" smtClean="0">
                <a:solidFill>
                  <a:srgbClr val="0000FF"/>
                </a:solidFill>
              </a:rPr>
              <a:t>HashTable</a:t>
            </a:r>
            <a:r>
              <a:rPr lang="en-US" b="1" dirty="0" smtClean="0">
                <a:solidFill>
                  <a:srgbClr val="0000FF"/>
                </a:solidFill>
              </a:rPr>
              <a:t> [</a:t>
            </a:r>
            <a:r>
              <a:rPr lang="en-US" b="1" dirty="0" err="1">
                <a:solidFill>
                  <a:srgbClr val="0000FF"/>
                </a:solidFill>
              </a:rPr>
              <a:t>i</a:t>
            </a:r>
            <a:r>
              <a:rPr lang="en-US" b="1" dirty="0">
                <a:solidFill>
                  <a:srgbClr val="0000FF"/>
                </a:solidFill>
              </a:rPr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Functions–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is </a:t>
            </a:r>
            <a:r>
              <a:rPr lang="en-US" b="1" dirty="0">
                <a:solidFill>
                  <a:srgbClr val="0000FF"/>
                </a:solidFill>
              </a:rPr>
              <a:t>no standard way </a:t>
            </a:r>
            <a:r>
              <a:rPr lang="en-US" dirty="0"/>
              <a:t>of defining Hash </a:t>
            </a:r>
            <a:r>
              <a:rPr lang="en-US" dirty="0" smtClean="0"/>
              <a:t>Function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User</a:t>
            </a:r>
            <a:r>
              <a:rPr lang="en-US" dirty="0" smtClean="0"/>
              <a:t> can define it as per his/her need</a:t>
            </a:r>
          </a:p>
          <a:p>
            <a:r>
              <a:rPr lang="en-US" dirty="0" smtClean="0"/>
              <a:t>Simple </a:t>
            </a:r>
            <a:r>
              <a:rPr lang="en-US" b="1" dirty="0" smtClean="0">
                <a:solidFill>
                  <a:srgbClr val="0000FF"/>
                </a:solidFill>
              </a:rPr>
              <a:t>Hash Functions </a:t>
            </a:r>
            <a:r>
              <a:rPr lang="en-US" dirty="0" smtClean="0"/>
              <a:t>for integer values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Selecting Digits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Folding Method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Modulo Arithmetic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Hash Functions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Integer Values</a:t>
            </a:r>
          </a:p>
        </p:txBody>
      </p:sp>
    </p:spTree>
    <p:extLst>
      <p:ext uri="{BB962C8B-B14F-4D97-AF65-F5344CB8AC3E}">
        <p14:creationId xmlns:p14="http://schemas.microsoft.com/office/powerpoint/2010/main" val="3498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Table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Functions– </a:t>
            </a:r>
            <a:r>
              <a:rPr lang="en-US" b="1" dirty="0" smtClean="0">
                <a:solidFill>
                  <a:srgbClr val="006600"/>
                </a:solidFill>
              </a:rPr>
              <a:t>Selecting Digits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Instead of using the whole integer, only </a:t>
            </a:r>
            <a:r>
              <a:rPr lang="en-US" dirty="0">
                <a:solidFill>
                  <a:srgbClr val="0000FF"/>
                </a:solidFill>
              </a:rPr>
              <a:t>select several digits</a:t>
            </a:r>
          </a:p>
          <a:p>
            <a:pPr marL="914400" lvl="1" indent="-457200"/>
            <a:r>
              <a:rPr lang="en-US" dirty="0"/>
              <a:t>For example, if you have the ID # </a:t>
            </a:r>
            <a:r>
              <a:rPr lang="en-US" dirty="0" smtClean="0"/>
              <a:t>123456789</a:t>
            </a:r>
          </a:p>
          <a:p>
            <a:pPr marL="1371600" lvl="2" indent="-457200"/>
            <a:r>
              <a:rPr lang="en-US" dirty="0" smtClean="0"/>
              <a:t>just </a:t>
            </a:r>
            <a:r>
              <a:rPr lang="en-US" dirty="0"/>
              <a:t>use the </a:t>
            </a:r>
            <a:r>
              <a:rPr lang="en-US" dirty="0">
                <a:solidFill>
                  <a:srgbClr val="0000FF"/>
                </a:solidFill>
              </a:rPr>
              <a:t>first 3 digits</a:t>
            </a:r>
          </a:p>
          <a:p>
            <a:pPr marL="1371600" lvl="2" indent="-457200"/>
            <a:r>
              <a:rPr lang="en-US" dirty="0"/>
              <a:t>h(123456789)=123</a:t>
            </a:r>
          </a:p>
          <a:p>
            <a:pPr marL="1371600" lvl="2" indent="-457200"/>
            <a:r>
              <a:rPr lang="en-US" dirty="0"/>
              <a:t>This is like the example we already did</a:t>
            </a:r>
          </a:p>
          <a:p>
            <a:r>
              <a:rPr lang="en-US" dirty="0"/>
              <a:t>Fast &amp; easy to calculate, but usually does not distribute randomly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6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 Functions– </a:t>
            </a:r>
            <a:r>
              <a:rPr lang="en-US" b="1" dirty="0" smtClean="0">
                <a:solidFill>
                  <a:srgbClr val="006600"/>
                </a:solidFill>
              </a:rPr>
              <a:t>Folding Method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>
                <a:solidFill>
                  <a:srgbClr val="0000FF"/>
                </a:solidFill>
              </a:rPr>
              <a:t>Add the digits </a:t>
            </a:r>
            <a:r>
              <a:rPr lang="en-US" dirty="0"/>
              <a:t>of the integer together</a:t>
            </a:r>
          </a:p>
          <a:p>
            <a:pPr marL="914400" lvl="1" indent="-457200"/>
            <a:r>
              <a:rPr lang="en-US" dirty="0"/>
              <a:t>For example, if you have the ID #</a:t>
            </a:r>
            <a:r>
              <a:rPr lang="en-US" dirty="0" smtClean="0"/>
              <a:t>123456789</a:t>
            </a:r>
          </a:p>
          <a:p>
            <a:pPr marL="1371600" lvl="2" indent="-457200"/>
            <a:r>
              <a:rPr lang="en-US" dirty="0" smtClean="0"/>
              <a:t>add </a:t>
            </a:r>
            <a:r>
              <a:rPr lang="en-US" dirty="0"/>
              <a:t>all the digits together</a:t>
            </a:r>
          </a:p>
          <a:p>
            <a:pPr marL="1371600" lvl="2" indent="-457200"/>
            <a:r>
              <a:rPr lang="en-US" dirty="0"/>
              <a:t>h(123456789)=1+2+3+4+5+6+7+8+9=45 with hash table index range 0 </a:t>
            </a:r>
            <a:r>
              <a:rPr lang="en-US" u="sng" dirty="0"/>
              <a:t>&lt;</a:t>
            </a:r>
            <a:r>
              <a:rPr lang="en-US" dirty="0"/>
              <a:t> h(search key) </a:t>
            </a:r>
            <a:r>
              <a:rPr lang="en-US" u="sng" dirty="0"/>
              <a:t>&lt;</a:t>
            </a:r>
            <a:r>
              <a:rPr lang="en-US" dirty="0"/>
              <a:t> 81</a:t>
            </a:r>
          </a:p>
          <a:p>
            <a:pPr marL="533400" indent="-533400"/>
            <a:r>
              <a:rPr lang="en-US" dirty="0"/>
              <a:t>Can </a:t>
            </a:r>
            <a:r>
              <a:rPr lang="en-US" dirty="0">
                <a:solidFill>
                  <a:srgbClr val="0000FF"/>
                </a:solidFill>
              </a:rPr>
              <a:t>add in different ways </a:t>
            </a:r>
            <a:r>
              <a:rPr lang="en-US" dirty="0"/>
              <a:t>for hash tables of different sizes</a:t>
            </a:r>
          </a:p>
          <a:p>
            <a:pPr marL="1371600" lvl="2" indent="-457200"/>
            <a:r>
              <a:rPr lang="en-US" dirty="0"/>
              <a:t>h(123456789)=123+456+789=1368 with hash table index range 0 </a:t>
            </a:r>
            <a:r>
              <a:rPr lang="en-US" u="sng" dirty="0"/>
              <a:t>&lt;</a:t>
            </a:r>
            <a:r>
              <a:rPr lang="en-US" dirty="0"/>
              <a:t> h(search key) </a:t>
            </a:r>
            <a:r>
              <a:rPr lang="en-US" u="sng" dirty="0"/>
              <a:t>&lt;</a:t>
            </a:r>
            <a:r>
              <a:rPr lang="en-US" dirty="0"/>
              <a:t> 2997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5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 Functions– </a:t>
            </a:r>
            <a:r>
              <a:rPr lang="en-US" sz="4000" b="1" dirty="0" smtClean="0">
                <a:solidFill>
                  <a:srgbClr val="006600"/>
                </a:solidFill>
              </a:rPr>
              <a:t>Modulo Arithmetic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Using modulus as a hash function</a:t>
            </a:r>
          </a:p>
          <a:p>
            <a:pPr marL="914400" lvl="1" indent="-457200"/>
            <a:r>
              <a:rPr lang="en-US" dirty="0"/>
              <a:t>h(x) = </a:t>
            </a:r>
            <a:r>
              <a:rPr lang="en-US" dirty="0">
                <a:solidFill>
                  <a:srgbClr val="0000FF"/>
                </a:solidFill>
              </a:rPr>
              <a:t>x mod </a:t>
            </a:r>
            <a:r>
              <a:rPr lang="en-US" dirty="0" err="1">
                <a:solidFill>
                  <a:srgbClr val="0000FF"/>
                </a:solidFill>
              </a:rPr>
              <a:t>tableSize</a:t>
            </a:r>
            <a:endParaRPr lang="en-US" dirty="0">
              <a:solidFill>
                <a:srgbClr val="0000FF"/>
              </a:solidFill>
            </a:endParaRPr>
          </a:p>
          <a:p>
            <a:pPr marL="1371600" lvl="2" indent="-457200"/>
            <a:r>
              <a:rPr lang="en-US" dirty="0" smtClean="0"/>
              <a:t>For </a:t>
            </a:r>
            <a:r>
              <a:rPr lang="en-US" dirty="0" err="1"/>
              <a:t>tableSize</a:t>
            </a:r>
            <a:r>
              <a:rPr lang="en-US" dirty="0"/>
              <a:t> = 31, </a:t>
            </a:r>
            <a:br>
              <a:rPr lang="en-US" dirty="0"/>
            </a:br>
            <a:r>
              <a:rPr lang="en-US" dirty="0"/>
              <a:t>h(123456789) = 123456789 mod 31 = 2 </a:t>
            </a:r>
            <a:br>
              <a:rPr lang="en-US" dirty="0"/>
            </a:br>
            <a:r>
              <a:rPr lang="en-US" dirty="0"/>
              <a:t>with hash table index range 0 </a:t>
            </a:r>
            <a:r>
              <a:rPr lang="en-US" u="sng" dirty="0"/>
              <a:t>&lt;</a:t>
            </a:r>
            <a:r>
              <a:rPr lang="en-US" dirty="0"/>
              <a:t> h(search key) </a:t>
            </a:r>
            <a:r>
              <a:rPr lang="en-US" u="sng" dirty="0"/>
              <a:t>&lt;</a:t>
            </a:r>
            <a:r>
              <a:rPr lang="en-US" dirty="0"/>
              <a:t> </a:t>
            </a:r>
            <a:r>
              <a:rPr lang="en-US" dirty="0" smtClean="0"/>
              <a:t>30</a:t>
            </a:r>
          </a:p>
          <a:p>
            <a:pPr marL="457200" indent="-457200"/>
            <a:r>
              <a:rPr lang="en-US" dirty="0"/>
              <a:t>Using a prime number as </a:t>
            </a:r>
            <a:r>
              <a:rPr lang="en-US" dirty="0" err="1"/>
              <a:t>tableSize</a:t>
            </a:r>
            <a:r>
              <a:rPr lang="en-US"/>
              <a:t> reduces chances of duplication </a:t>
            </a:r>
          </a:p>
          <a:p>
            <a:pPr marL="457200" indent="-4572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5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 Functions– </a:t>
            </a:r>
            <a:r>
              <a:rPr lang="en-US" sz="4000" b="1" dirty="0" smtClean="0">
                <a:solidFill>
                  <a:srgbClr val="006600"/>
                </a:solidFill>
              </a:rPr>
              <a:t>Non-Integers Keys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en-US" dirty="0"/>
              <a:t>Ways to convert a string to an integer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Assign </a:t>
            </a:r>
            <a:r>
              <a:rPr lang="en-US" dirty="0">
                <a:solidFill>
                  <a:srgbClr val="0000FF"/>
                </a:solidFill>
              </a:rPr>
              <a:t>A to Z </a:t>
            </a:r>
            <a:r>
              <a:rPr lang="en-US" dirty="0"/>
              <a:t>the numbers </a:t>
            </a:r>
            <a:r>
              <a:rPr lang="en-US" dirty="0">
                <a:solidFill>
                  <a:srgbClr val="0000FF"/>
                </a:solidFill>
              </a:rPr>
              <a:t>0 to 25</a:t>
            </a:r>
            <a:r>
              <a:rPr lang="en-US" dirty="0"/>
              <a:t>, and add the integers </a:t>
            </a:r>
            <a:r>
              <a:rPr lang="en-US" dirty="0" smtClean="0"/>
              <a:t>together</a:t>
            </a:r>
          </a:p>
          <a:p>
            <a:pPr lvl="3"/>
            <a:r>
              <a:rPr lang="en-US" sz="2800" b="1" dirty="0" smtClean="0">
                <a:solidFill>
                  <a:srgbClr val="006600"/>
                </a:solidFill>
              </a:rPr>
              <a:t>String Key</a:t>
            </a:r>
            <a:r>
              <a:rPr lang="en-US" sz="2800" dirty="0" smtClean="0"/>
              <a:t> is </a:t>
            </a:r>
            <a:r>
              <a:rPr lang="en-US" sz="2800" dirty="0" smtClean="0">
                <a:solidFill>
                  <a:srgbClr val="0000FF"/>
                </a:solidFill>
              </a:rPr>
              <a:t>“ABC</a:t>
            </a:r>
            <a:r>
              <a:rPr lang="en-US" sz="2800" dirty="0">
                <a:solidFill>
                  <a:srgbClr val="0000FF"/>
                </a:solidFill>
              </a:rPr>
              <a:t>” </a:t>
            </a:r>
            <a:endParaRPr lang="en-US" sz="2800" dirty="0" smtClean="0">
              <a:solidFill>
                <a:srgbClr val="0000FF"/>
              </a:solidFill>
            </a:endParaRPr>
          </a:p>
          <a:p>
            <a:pPr lvl="3"/>
            <a:r>
              <a:rPr lang="en-US" sz="2800" b="1" dirty="0" smtClean="0">
                <a:solidFill>
                  <a:srgbClr val="006600"/>
                </a:solidFill>
              </a:rPr>
              <a:t>Add integer </a:t>
            </a:r>
            <a:r>
              <a:rPr lang="en-US" sz="2800" dirty="0" smtClean="0"/>
              <a:t>values </a:t>
            </a:r>
            <a:r>
              <a:rPr lang="en-US" sz="2800" dirty="0" smtClean="0">
                <a:solidFill>
                  <a:srgbClr val="0000FF"/>
                </a:solidFill>
              </a:rPr>
              <a:t>0 </a:t>
            </a:r>
            <a:r>
              <a:rPr lang="en-US" sz="2800" dirty="0">
                <a:solidFill>
                  <a:srgbClr val="0000FF"/>
                </a:solidFill>
              </a:rPr>
              <a:t>+ 1 + 2 </a:t>
            </a:r>
            <a:endParaRPr lang="en-US" sz="2800" dirty="0" smtClean="0">
              <a:solidFill>
                <a:srgbClr val="0000FF"/>
              </a:solidFill>
            </a:endParaRPr>
          </a:p>
          <a:p>
            <a:pPr lvl="3"/>
            <a:r>
              <a:rPr lang="en-US" sz="2800" b="1" dirty="0" smtClean="0">
                <a:solidFill>
                  <a:srgbClr val="006600"/>
                </a:solidFill>
              </a:rPr>
              <a:t>Integer key </a:t>
            </a:r>
            <a:r>
              <a:rPr lang="en-US" sz="2800" dirty="0" smtClean="0"/>
              <a:t>will be </a:t>
            </a:r>
            <a:r>
              <a:rPr lang="en-US" sz="2800" dirty="0" smtClean="0">
                <a:solidFill>
                  <a:srgbClr val="0000FF"/>
                </a:solidFill>
              </a:rPr>
              <a:t>3</a:t>
            </a:r>
            <a:endParaRPr lang="en-US" sz="2800" dirty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 Functions– </a:t>
            </a:r>
            <a:r>
              <a:rPr lang="en-US" sz="4000" b="1" dirty="0" smtClean="0">
                <a:solidFill>
                  <a:srgbClr val="006600"/>
                </a:solidFill>
              </a:rPr>
              <a:t>Non-Integers Keys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en-US" dirty="0"/>
              <a:t>Ways to convert a string to an integer</a:t>
            </a:r>
          </a:p>
          <a:p>
            <a:pPr marL="990600" lvl="1" indent="-533400" algn="just">
              <a:buFont typeface="+mj-lt"/>
              <a:buAutoNum type="arabicPeriod" startAt="2"/>
            </a:pPr>
            <a:r>
              <a:rPr lang="en-US" dirty="0" smtClean="0"/>
              <a:t>Use </a:t>
            </a:r>
            <a:r>
              <a:rPr lang="en-US" dirty="0"/>
              <a:t>the </a:t>
            </a:r>
            <a:r>
              <a:rPr lang="en-US" dirty="0">
                <a:solidFill>
                  <a:srgbClr val="0000FF"/>
                </a:solidFill>
              </a:rPr>
              <a:t>ASCII or Unicode </a:t>
            </a:r>
            <a:r>
              <a:rPr lang="en-US" dirty="0"/>
              <a:t>integer value for each character, and </a:t>
            </a:r>
            <a:r>
              <a:rPr lang="en-US" dirty="0">
                <a:solidFill>
                  <a:srgbClr val="0000FF"/>
                </a:solidFill>
              </a:rPr>
              <a:t>add the integers </a:t>
            </a:r>
            <a:r>
              <a:rPr lang="en-US" dirty="0" smtClean="0"/>
              <a:t>together</a:t>
            </a:r>
          </a:p>
          <a:p>
            <a:pPr lvl="3"/>
            <a:r>
              <a:rPr lang="en-US" sz="2800" b="1" dirty="0">
                <a:solidFill>
                  <a:srgbClr val="006600"/>
                </a:solidFill>
              </a:rPr>
              <a:t>String Key</a:t>
            </a:r>
            <a:r>
              <a:rPr lang="en-US" sz="2800" dirty="0"/>
              <a:t> is </a:t>
            </a:r>
            <a:r>
              <a:rPr lang="en-US" sz="2800" dirty="0">
                <a:solidFill>
                  <a:srgbClr val="0000FF"/>
                </a:solidFill>
              </a:rPr>
              <a:t>“ABC” </a:t>
            </a:r>
          </a:p>
          <a:p>
            <a:pPr lvl="3"/>
            <a:r>
              <a:rPr lang="en-US" sz="2800" b="1" dirty="0" smtClean="0">
                <a:solidFill>
                  <a:srgbClr val="006600"/>
                </a:solidFill>
              </a:rPr>
              <a:t>Use ASCII code </a:t>
            </a:r>
            <a:r>
              <a:rPr lang="en-US" sz="2800" dirty="0"/>
              <a:t>values </a:t>
            </a:r>
            <a:r>
              <a:rPr lang="en-US" sz="2800" dirty="0" smtClean="0">
                <a:solidFill>
                  <a:srgbClr val="0000FF"/>
                </a:solidFill>
              </a:rPr>
              <a:t>65 </a:t>
            </a:r>
            <a:r>
              <a:rPr lang="en-US" sz="2800" dirty="0">
                <a:solidFill>
                  <a:srgbClr val="0000FF"/>
                </a:solidFill>
              </a:rPr>
              <a:t>+ </a:t>
            </a:r>
            <a:r>
              <a:rPr lang="en-US" sz="2800" dirty="0" smtClean="0">
                <a:solidFill>
                  <a:srgbClr val="0000FF"/>
                </a:solidFill>
              </a:rPr>
              <a:t>66 </a:t>
            </a:r>
            <a:r>
              <a:rPr lang="en-US" sz="2800" dirty="0">
                <a:solidFill>
                  <a:srgbClr val="0000FF"/>
                </a:solidFill>
              </a:rPr>
              <a:t>+ </a:t>
            </a:r>
            <a:r>
              <a:rPr lang="en-US" sz="2800" dirty="0" smtClean="0">
                <a:solidFill>
                  <a:srgbClr val="0000FF"/>
                </a:solidFill>
              </a:rPr>
              <a:t>67 </a:t>
            </a:r>
            <a:endParaRPr lang="en-US" sz="2800" dirty="0">
              <a:solidFill>
                <a:srgbClr val="0000FF"/>
              </a:solidFill>
            </a:endParaRPr>
          </a:p>
          <a:p>
            <a:pPr lvl="3"/>
            <a:r>
              <a:rPr lang="en-US" sz="2800" b="1" dirty="0">
                <a:solidFill>
                  <a:srgbClr val="006600"/>
                </a:solidFill>
              </a:rPr>
              <a:t>Integer key </a:t>
            </a:r>
            <a:r>
              <a:rPr lang="en-US" sz="2800" dirty="0"/>
              <a:t>will be </a:t>
            </a:r>
            <a:r>
              <a:rPr lang="en-US" sz="2800" dirty="0" smtClean="0">
                <a:solidFill>
                  <a:srgbClr val="0000FF"/>
                </a:solidFill>
              </a:rPr>
              <a:t>198</a:t>
            </a:r>
            <a:endParaRPr lang="en-US" sz="2800" dirty="0">
              <a:solidFill>
                <a:srgbClr val="0000FF"/>
              </a:solidFill>
            </a:endParaRPr>
          </a:p>
          <a:p>
            <a:pPr marL="990600" lvl="1" indent="-533400" algn="just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 Functions– </a:t>
            </a:r>
            <a:r>
              <a:rPr lang="en-US" sz="4000" b="1" dirty="0" smtClean="0">
                <a:solidFill>
                  <a:srgbClr val="006600"/>
                </a:solidFill>
              </a:rPr>
              <a:t>Non-Integers Keys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/>
            <a:r>
              <a:rPr lang="en-US" dirty="0"/>
              <a:t>Ways to convert a string to an integer</a:t>
            </a:r>
          </a:p>
          <a:p>
            <a:pPr marL="990600" lvl="1" indent="-533400" algn="just">
              <a:buFont typeface="+mj-lt"/>
              <a:buAutoNum type="arabicPeriod" startAt="3"/>
            </a:pPr>
            <a:r>
              <a:rPr lang="en-US" dirty="0" smtClean="0"/>
              <a:t>Use </a:t>
            </a:r>
            <a:r>
              <a:rPr lang="en-US" dirty="0"/>
              <a:t>the </a:t>
            </a:r>
            <a:r>
              <a:rPr lang="en-US" dirty="0">
                <a:solidFill>
                  <a:srgbClr val="0000FF"/>
                </a:solidFill>
              </a:rPr>
              <a:t>binary number </a:t>
            </a:r>
            <a:r>
              <a:rPr lang="en-US" dirty="0"/>
              <a:t>for the </a:t>
            </a:r>
            <a:r>
              <a:rPr lang="en-US" dirty="0">
                <a:solidFill>
                  <a:srgbClr val="0000FF"/>
                </a:solidFill>
              </a:rPr>
              <a:t>ASCII or Unicode</a:t>
            </a:r>
            <a:r>
              <a:rPr lang="en-US" dirty="0"/>
              <a:t> integer value for each character, and </a:t>
            </a:r>
            <a:r>
              <a:rPr lang="en-US" dirty="0">
                <a:solidFill>
                  <a:srgbClr val="0000FF"/>
                </a:solidFill>
              </a:rPr>
              <a:t>concatenate</a:t>
            </a:r>
            <a:r>
              <a:rPr lang="en-US" dirty="0"/>
              <a:t> the binary numbers </a:t>
            </a:r>
            <a:r>
              <a:rPr lang="en-US" dirty="0" smtClean="0"/>
              <a:t>together</a:t>
            </a:r>
          </a:p>
          <a:p>
            <a:pPr lvl="3"/>
            <a:r>
              <a:rPr lang="en-US" sz="2800" b="1" dirty="0">
                <a:solidFill>
                  <a:srgbClr val="006600"/>
                </a:solidFill>
              </a:rPr>
              <a:t>String Key</a:t>
            </a:r>
            <a:r>
              <a:rPr lang="en-US" sz="2800" dirty="0"/>
              <a:t> is </a:t>
            </a:r>
            <a:r>
              <a:rPr lang="en-US" sz="2800" dirty="0">
                <a:solidFill>
                  <a:srgbClr val="0000FF"/>
                </a:solidFill>
              </a:rPr>
              <a:t>“ABC” </a:t>
            </a:r>
          </a:p>
          <a:p>
            <a:pPr lvl="3"/>
            <a:r>
              <a:rPr lang="en-US" sz="2800" b="1" dirty="0">
                <a:solidFill>
                  <a:srgbClr val="006600"/>
                </a:solidFill>
              </a:rPr>
              <a:t>Use </a:t>
            </a:r>
            <a:r>
              <a:rPr lang="en-US" sz="2800" b="1" dirty="0" smtClean="0">
                <a:solidFill>
                  <a:srgbClr val="006600"/>
                </a:solidFill>
              </a:rPr>
              <a:t>binary numbers </a:t>
            </a:r>
            <a:r>
              <a:rPr lang="en-US" sz="2800" dirty="0" smtClean="0"/>
              <a:t> </a:t>
            </a:r>
            <a:r>
              <a:rPr lang="en-US" sz="2800" dirty="0"/>
              <a:t>01000001 + 01000010 + 01000011 = 010000010100001001000011 </a:t>
            </a:r>
            <a:endParaRPr lang="en-US" sz="2800" dirty="0">
              <a:solidFill>
                <a:srgbClr val="0000FF"/>
              </a:solidFill>
            </a:endParaRPr>
          </a:p>
          <a:p>
            <a:pPr lvl="3"/>
            <a:r>
              <a:rPr lang="en-US" sz="2800" b="1" dirty="0">
                <a:solidFill>
                  <a:srgbClr val="006600"/>
                </a:solidFill>
              </a:rPr>
              <a:t>Integer key </a:t>
            </a:r>
            <a:r>
              <a:rPr lang="en-US" sz="2800" dirty="0"/>
              <a:t>will be </a:t>
            </a:r>
            <a:r>
              <a:rPr lang="en-US" sz="2800" dirty="0" smtClean="0">
                <a:solidFill>
                  <a:srgbClr val="0000FF"/>
                </a:solidFill>
              </a:rPr>
              <a:t>4276803</a:t>
            </a:r>
            <a:endParaRPr lang="en-US" sz="2800" dirty="0">
              <a:solidFill>
                <a:srgbClr val="0000FF"/>
              </a:solidFill>
            </a:endParaRPr>
          </a:p>
          <a:p>
            <a:pPr marL="990600" lvl="1" indent="-533400" algn="just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4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Hash Functions– </a:t>
            </a:r>
            <a:r>
              <a:rPr lang="en-US" sz="4000" b="1" dirty="0" smtClean="0">
                <a:solidFill>
                  <a:srgbClr val="006600"/>
                </a:solidFill>
              </a:rPr>
              <a:t>Problem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Collision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/>
              <a:t>When a hash function maps two or more search keys into the same location in the hash table</a:t>
            </a:r>
          </a:p>
          <a:p>
            <a:pPr lvl="2"/>
            <a:r>
              <a:rPr lang="en-US" dirty="0"/>
              <a:t>h(key1) = h(key2), so have the same index </a:t>
            </a:r>
            <a:r>
              <a:rPr lang="en-US" dirty="0" smtClean="0"/>
              <a:t>value</a:t>
            </a:r>
          </a:p>
          <a:p>
            <a:pPr lvl="1"/>
            <a:r>
              <a:rPr lang="en-US" dirty="0" smtClean="0"/>
              <a:t>Example</a:t>
            </a:r>
          </a:p>
          <a:p>
            <a:pPr lvl="2"/>
            <a:r>
              <a:rPr lang="en-US" dirty="0" smtClean="0"/>
              <a:t>Hash Function </a:t>
            </a:r>
            <a:r>
              <a:rPr lang="en-US" dirty="0"/>
              <a:t>h(x) = x mod </a:t>
            </a:r>
            <a:r>
              <a:rPr lang="en-US" dirty="0" smtClean="0"/>
              <a:t>31</a:t>
            </a:r>
          </a:p>
          <a:p>
            <a:pPr lvl="2"/>
            <a:r>
              <a:rPr lang="en-US" dirty="0"/>
              <a:t>h(12345678)=h(26508090)=</a:t>
            </a:r>
            <a:r>
              <a:rPr lang="en-US" dirty="0" smtClean="0"/>
              <a:t>21</a:t>
            </a:r>
          </a:p>
          <a:p>
            <a:pPr lvl="2"/>
            <a:r>
              <a:rPr lang="en-US" dirty="0" smtClean="0"/>
              <a:t>This is collision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7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Collision – </a:t>
            </a:r>
            <a:r>
              <a:rPr lang="en-US" sz="4000" b="1" dirty="0" smtClean="0">
                <a:solidFill>
                  <a:srgbClr val="006600"/>
                </a:solidFill>
              </a:rPr>
              <a:t>Resolution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main approaches to collision </a:t>
            </a:r>
            <a:r>
              <a:rPr lang="en-US" dirty="0" smtClean="0"/>
              <a:t>resolution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Open Addressing</a:t>
            </a:r>
          </a:p>
          <a:p>
            <a:pPr lvl="2"/>
            <a:r>
              <a:rPr lang="en-US" dirty="0"/>
              <a:t>Linear Probing</a:t>
            </a:r>
          </a:p>
          <a:p>
            <a:pPr lvl="2"/>
            <a:r>
              <a:rPr lang="en-US" dirty="0"/>
              <a:t>Quadratic Probing</a:t>
            </a:r>
          </a:p>
          <a:p>
            <a:pPr lvl="2"/>
            <a:r>
              <a:rPr lang="en-US" dirty="0"/>
              <a:t>Double Hashing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Restructure </a:t>
            </a:r>
            <a:r>
              <a:rPr lang="en-US" dirty="0">
                <a:solidFill>
                  <a:srgbClr val="0000FF"/>
                </a:solidFill>
              </a:rPr>
              <a:t>the </a:t>
            </a:r>
            <a:r>
              <a:rPr lang="en-US" dirty="0" smtClean="0">
                <a:solidFill>
                  <a:srgbClr val="0000FF"/>
                </a:solidFill>
              </a:rPr>
              <a:t>Hash Table</a:t>
            </a:r>
          </a:p>
          <a:p>
            <a:pPr lvl="2"/>
            <a:r>
              <a:rPr lang="en-US" dirty="0" smtClean="0"/>
              <a:t>Bucket Hashing</a:t>
            </a:r>
          </a:p>
          <a:p>
            <a:pPr lvl="2"/>
            <a:r>
              <a:rPr lang="en-US" dirty="0" smtClean="0"/>
              <a:t>Separate </a:t>
            </a:r>
            <a:r>
              <a:rPr lang="en-US" dirty="0"/>
              <a:t>Chaining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9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Collision Resolution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Open Addressing</a:t>
            </a:r>
          </a:p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(Probing)</a:t>
            </a:r>
            <a:endParaRPr lang="en-US" sz="3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Linear Probing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case of a collision, keep going to the next hash table location until find an open location</a:t>
            </a:r>
          </a:p>
          <a:p>
            <a:pPr marL="914400" lvl="1" indent="-457200"/>
            <a:r>
              <a:rPr lang="en-US" dirty="0"/>
              <a:t>In other words, if table[</a:t>
            </a:r>
            <a:r>
              <a:rPr lang="en-US" dirty="0" err="1"/>
              <a:t>i</a:t>
            </a:r>
            <a:r>
              <a:rPr lang="en-US" dirty="0"/>
              <a:t>] is occupied, check table[i+1], table[i+2], table[i+3], … </a:t>
            </a:r>
          </a:p>
          <a:p>
            <a:pPr marL="914400" lvl="1" indent="-457200"/>
            <a:r>
              <a:rPr lang="en-US" dirty="0"/>
              <a:t>Need 3 states for each hash table location: </a:t>
            </a:r>
            <a:br>
              <a:rPr lang="en-US" dirty="0"/>
            </a:br>
            <a:r>
              <a:rPr lang="en-US" dirty="0"/>
              <a:t>empty, occupied, deleted</a:t>
            </a:r>
          </a:p>
          <a:p>
            <a:r>
              <a:rPr lang="en-US" dirty="0"/>
              <a:t>Common problem</a:t>
            </a:r>
          </a:p>
          <a:p>
            <a:pPr marL="990600" lvl="1" indent="-533400"/>
            <a:r>
              <a:rPr lang="en-US" dirty="0"/>
              <a:t>Items tend to cluster together in the hash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8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Linked List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6600"/>
                </a:solidFill>
              </a:rPr>
              <a:t>Stacks</a:t>
            </a:r>
          </a:p>
          <a:p>
            <a:r>
              <a:rPr lang="en-US" dirty="0">
                <a:solidFill>
                  <a:srgbClr val="006600"/>
                </a:solidFill>
              </a:rPr>
              <a:t>Queues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Tree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Graph</a:t>
            </a:r>
            <a:endParaRPr lang="en-US" dirty="0">
              <a:solidFill>
                <a:srgbClr val="006600"/>
              </a:solidFill>
            </a:endParaRPr>
          </a:p>
          <a:p>
            <a:r>
              <a:rPr lang="en-US" b="1" dirty="0" smtClean="0"/>
              <a:t>Table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159624" y="2280691"/>
            <a:ext cx="4708331" cy="262716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4159624" y="2846790"/>
            <a:ext cx="4622067" cy="30312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4159401" y="3437587"/>
            <a:ext cx="963860" cy="911083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4159401" y="4398123"/>
            <a:ext cx="2678360" cy="47994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7530473" y="4771096"/>
            <a:ext cx="1334670" cy="852417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849" y="5069933"/>
            <a:ext cx="1599676" cy="134874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610" y="5039077"/>
            <a:ext cx="1028336" cy="139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Linear Probing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33400" indent="-533400"/>
            <a:r>
              <a:rPr lang="en-US" dirty="0"/>
              <a:t>Table size = 31</a:t>
            </a:r>
          </a:p>
          <a:p>
            <a:pPr marL="533400" indent="-533400"/>
            <a:r>
              <a:rPr lang="en-US" dirty="0"/>
              <a:t>Hash function = key mod 31</a:t>
            </a:r>
          </a:p>
          <a:p>
            <a:pPr marL="914400" lvl="1" indent="-457200"/>
            <a:r>
              <a:rPr lang="en-US" dirty="0"/>
              <a:t>h(1234) = 25	</a:t>
            </a:r>
            <a:r>
              <a:rPr lang="en-US" dirty="0" smtClean="0"/>
              <a:t>            table[25</a:t>
            </a:r>
            <a:r>
              <a:rPr lang="en-US" dirty="0"/>
              <a:t>] = 1234</a:t>
            </a:r>
          </a:p>
          <a:p>
            <a:pPr marL="914400" lvl="1" indent="-457200"/>
            <a:r>
              <a:rPr lang="en-US" dirty="0"/>
              <a:t>h(4055) = 25+1	table[26] = 4055</a:t>
            </a:r>
          </a:p>
          <a:p>
            <a:pPr marL="914400" lvl="1" indent="-457200"/>
            <a:r>
              <a:rPr lang="en-US" dirty="0"/>
              <a:t>h(3962) = 25+2	table[27] = 3962</a:t>
            </a:r>
          </a:p>
          <a:p>
            <a:pPr marL="914400" lvl="1" indent="-457200"/>
            <a:r>
              <a:rPr lang="en-US" dirty="0"/>
              <a:t>h(5853) = 25+3	table[28] = 5853</a:t>
            </a:r>
          </a:p>
          <a:p>
            <a:pPr marL="914400" lvl="1" indent="-457200"/>
            <a:r>
              <a:rPr lang="en-US" dirty="0"/>
              <a:t>h(1766) = 30	</a:t>
            </a:r>
            <a:r>
              <a:rPr lang="en-US" dirty="0" smtClean="0"/>
              <a:t>            table[30</a:t>
            </a:r>
            <a:r>
              <a:rPr lang="en-US" dirty="0"/>
              <a:t>] = 1766</a:t>
            </a:r>
          </a:p>
          <a:p>
            <a:pPr marL="914400" lvl="1" indent="-457200"/>
            <a:r>
              <a:rPr lang="en-US" dirty="0"/>
              <a:t>h(1270) = 30+1	table[0] = 1270 (wraps around)</a:t>
            </a:r>
          </a:p>
          <a:p>
            <a:pPr marL="914400" lvl="1" indent="-457200"/>
            <a:r>
              <a:rPr lang="en-US" dirty="0"/>
              <a:t>All other table entries are empty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Quadratic Probing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Instead of checking the next location sequentially, check the next location based on a sequence of squares</a:t>
            </a:r>
          </a:p>
          <a:p>
            <a:pPr marL="914400" lvl="1" indent="-457200"/>
            <a:r>
              <a:rPr lang="en-US" dirty="0"/>
              <a:t>In other words, if table[</a:t>
            </a:r>
            <a:r>
              <a:rPr lang="en-US" dirty="0" err="1"/>
              <a:t>i</a:t>
            </a:r>
            <a:r>
              <a:rPr lang="en-US" dirty="0"/>
              <a:t>] is occupied, check table[i+1</a:t>
            </a:r>
            <a:r>
              <a:rPr lang="en-US" baseline="30000" dirty="0"/>
              <a:t>2</a:t>
            </a:r>
            <a:r>
              <a:rPr lang="en-US" dirty="0"/>
              <a:t>], table[i+2</a:t>
            </a:r>
            <a:r>
              <a:rPr lang="en-US" baseline="30000" dirty="0"/>
              <a:t>2</a:t>
            </a:r>
            <a:r>
              <a:rPr lang="en-US" dirty="0"/>
              <a:t>], table[i+3</a:t>
            </a:r>
            <a:r>
              <a:rPr lang="en-US" baseline="30000" dirty="0"/>
              <a:t>2</a:t>
            </a:r>
            <a:r>
              <a:rPr lang="en-US" dirty="0"/>
              <a:t>], …  </a:t>
            </a:r>
          </a:p>
          <a:p>
            <a:pPr marL="914400" lvl="1" indent="-457200"/>
            <a:r>
              <a:rPr lang="en-US" dirty="0"/>
              <a:t>Still have clustering (called “secondary clustering”), but this method is not as problematic as linear probing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1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Quadratic Probing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33400" indent="-533400"/>
            <a:r>
              <a:rPr lang="en-US" dirty="0"/>
              <a:t>Table size = 31</a:t>
            </a:r>
          </a:p>
          <a:p>
            <a:pPr marL="533400" indent="-533400"/>
            <a:r>
              <a:rPr lang="en-US" dirty="0"/>
              <a:t>Hash function = key mod 31</a:t>
            </a:r>
          </a:p>
          <a:p>
            <a:pPr marL="914400" lvl="1" indent="-457200"/>
            <a:r>
              <a:rPr lang="en-US" dirty="0"/>
              <a:t>h(1234) = 25	table[25] = 1234</a:t>
            </a:r>
          </a:p>
          <a:p>
            <a:pPr marL="914400" lvl="1" indent="-457200"/>
            <a:r>
              <a:rPr lang="en-US" dirty="0"/>
              <a:t>h(4055) = 25+1</a:t>
            </a:r>
            <a:r>
              <a:rPr lang="en-US" baseline="30000" dirty="0"/>
              <a:t>2</a:t>
            </a:r>
            <a:r>
              <a:rPr lang="en-US" dirty="0"/>
              <a:t>	table[26] = 4055</a:t>
            </a:r>
          </a:p>
          <a:p>
            <a:pPr marL="914400" lvl="1" indent="-457200"/>
            <a:r>
              <a:rPr lang="en-US" dirty="0"/>
              <a:t>h(3962) = 25+2</a:t>
            </a:r>
            <a:r>
              <a:rPr lang="en-US" baseline="30000" dirty="0"/>
              <a:t>2</a:t>
            </a:r>
            <a:r>
              <a:rPr lang="en-US" dirty="0"/>
              <a:t>	table[29] = 3962</a:t>
            </a:r>
          </a:p>
          <a:p>
            <a:pPr marL="914400" lvl="1" indent="-457200"/>
            <a:r>
              <a:rPr lang="en-US" dirty="0"/>
              <a:t>h(5853) = 25+3</a:t>
            </a:r>
            <a:r>
              <a:rPr lang="en-US" baseline="30000" dirty="0"/>
              <a:t>2</a:t>
            </a:r>
            <a:r>
              <a:rPr lang="en-US" dirty="0"/>
              <a:t>	table[3] = 5853 (wraps around)</a:t>
            </a:r>
          </a:p>
          <a:p>
            <a:pPr marL="914400" lvl="1" indent="-457200"/>
            <a:r>
              <a:rPr lang="en-US" dirty="0"/>
              <a:t>h(1766) = 30	table[30] = 1766</a:t>
            </a:r>
          </a:p>
          <a:p>
            <a:pPr marL="914400" lvl="1" indent="-457200"/>
            <a:r>
              <a:rPr lang="en-US" dirty="0"/>
              <a:t>h(1270) = 30+1</a:t>
            </a:r>
            <a:r>
              <a:rPr lang="en-US" baseline="30000" dirty="0"/>
              <a:t>2</a:t>
            </a:r>
            <a:r>
              <a:rPr lang="en-US" dirty="0"/>
              <a:t>	table[0] = 1270 (wraps around)</a:t>
            </a:r>
          </a:p>
          <a:p>
            <a:pPr marL="914400" lvl="1" indent="-457200"/>
            <a:r>
              <a:rPr lang="en-US" dirty="0"/>
              <a:t>All other table entries are empty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6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Double Hashing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Use two hash </a:t>
            </a:r>
            <a:r>
              <a:rPr lang="en-US" dirty="0" smtClean="0"/>
              <a:t>functions</a:t>
            </a:r>
          </a:p>
          <a:p>
            <a:pPr marL="990600" lvl="1" indent="-533400"/>
            <a:r>
              <a:rPr lang="en-US" dirty="0" smtClean="0"/>
              <a:t> First to find hash address</a:t>
            </a:r>
          </a:p>
          <a:p>
            <a:pPr marL="990600" lvl="1" indent="-533400"/>
            <a:r>
              <a:rPr lang="en-US" dirty="0" smtClean="0"/>
              <a:t>second </a:t>
            </a:r>
            <a:r>
              <a:rPr lang="en-US" dirty="0"/>
              <a:t>hash function determines the step size </a:t>
            </a:r>
            <a:r>
              <a:rPr lang="en-US" dirty="0" smtClean="0"/>
              <a:t>in case of collision</a:t>
            </a:r>
            <a:endParaRPr lang="en-US" dirty="0"/>
          </a:p>
          <a:p>
            <a:pPr marL="533400" indent="-533400"/>
            <a:r>
              <a:rPr lang="en-US" dirty="0"/>
              <a:t>Some restrictions</a:t>
            </a:r>
          </a:p>
          <a:p>
            <a:pPr marL="914400" lvl="1" indent="-457200"/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dirty="0" err="1"/>
              <a:t>searchKey</a:t>
            </a:r>
            <a:r>
              <a:rPr lang="en-US" dirty="0"/>
              <a:t>) != 0 (step size should not be zero)</a:t>
            </a:r>
          </a:p>
          <a:p>
            <a:pPr marL="914400" lvl="1" indent="-457200"/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 != h</a:t>
            </a:r>
            <a:r>
              <a:rPr lang="en-US" baseline="-25000" dirty="0"/>
              <a:t>1 </a:t>
            </a:r>
            <a:r>
              <a:rPr lang="en-US" dirty="0"/>
              <a:t>(avoids clustering)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0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Double Hashing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33400" indent="-533400"/>
            <a:r>
              <a:rPr lang="en-US" dirty="0"/>
              <a:t>Table size = 31</a:t>
            </a:r>
          </a:p>
          <a:p>
            <a:pPr marL="533400" indent="-533400"/>
            <a:r>
              <a:rPr lang="en-US" dirty="0"/>
              <a:t>Hash function #1 = key mod 31</a:t>
            </a:r>
          </a:p>
          <a:p>
            <a:pPr marL="533400" indent="-533400"/>
            <a:r>
              <a:rPr lang="en-US" dirty="0"/>
              <a:t>Hash function #2 = 23 – (key mod 23)</a:t>
            </a:r>
          </a:p>
          <a:p>
            <a:pPr marL="914400" lvl="1" indent="-457200"/>
            <a:r>
              <a:rPr lang="en-US" dirty="0"/>
              <a:t>h1(1234) = 25		        table[25] = 1234</a:t>
            </a:r>
          </a:p>
          <a:p>
            <a:pPr marL="914400" lvl="1" indent="-457200"/>
            <a:r>
              <a:rPr lang="en-US" dirty="0"/>
              <a:t>h1(4055) = 25, h2(4055) = 16 (+25),table[10] = 4055</a:t>
            </a:r>
          </a:p>
          <a:p>
            <a:pPr marL="914400" lvl="1" indent="-457200"/>
            <a:r>
              <a:rPr lang="en-US" dirty="0"/>
              <a:t>h1(3962) = 25, h2(3962) = 17 (+25), table[11] = 3962</a:t>
            </a:r>
          </a:p>
          <a:p>
            <a:pPr marL="914400" lvl="1" indent="-457200"/>
            <a:r>
              <a:rPr lang="en-US" dirty="0"/>
              <a:t>h1(5853) = 25, h2(5853) = 12 (+25), table[6] = 5853</a:t>
            </a:r>
          </a:p>
          <a:p>
            <a:pPr marL="914400" lvl="1" indent="-457200"/>
            <a:r>
              <a:rPr lang="en-US" dirty="0"/>
              <a:t>h1(1766) = 30	                    table[30] = 1766</a:t>
            </a:r>
          </a:p>
          <a:p>
            <a:pPr marL="914400" lvl="1" indent="-457200"/>
            <a:r>
              <a:rPr lang="en-US" dirty="0"/>
              <a:t>h1(1270) = 30, h2(1270) = 18 (+30), table[17] = 1270</a:t>
            </a:r>
          </a:p>
          <a:p>
            <a:pPr marL="914400" lvl="1" indent="-457200"/>
            <a:r>
              <a:rPr lang="en-US" dirty="0"/>
              <a:t>All other table entries are </a:t>
            </a:r>
            <a:r>
              <a:rPr lang="en-US" dirty="0" smtClean="0"/>
              <a:t>empty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2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Double Hashing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h1(key) = key mod 13</a:t>
            </a:r>
          </a:p>
          <a:p>
            <a:pPr marL="533400" indent="-533400"/>
            <a:r>
              <a:rPr lang="en-US" dirty="0"/>
              <a:t>h2(key) = 11 – (key mod 11)</a:t>
            </a:r>
          </a:p>
          <a:p>
            <a:pPr marL="914400" lvl="1" indent="-457200"/>
            <a:r>
              <a:rPr lang="en-US" dirty="0"/>
              <a:t>If key = 30, probe sequence would be 4, 7, 10, 0, 3, 6, 9, 12, 2, 5, 8, 11, 1 (step 3 each time)</a:t>
            </a:r>
          </a:p>
          <a:p>
            <a:pPr marL="914400" lvl="1" indent="-457200"/>
            <a:r>
              <a:rPr lang="en-US" dirty="0"/>
              <a:t>If key = 50, probe sequence would be 11, 3, 8, 0, 5, 10, 2, 7, 12, 4, 9, 1, 6 (step 5 each time)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4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Addressing – </a:t>
            </a:r>
            <a:r>
              <a:rPr lang="en-US" sz="4000" b="1" dirty="0" smtClean="0">
                <a:solidFill>
                  <a:srgbClr val="006600"/>
                </a:solidFill>
              </a:rPr>
              <a:t>Summary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table size is prime, then probe sequence will visit all table locations</a:t>
            </a:r>
          </a:p>
          <a:p>
            <a:r>
              <a:rPr lang="en-US" dirty="0"/>
              <a:t>With open addressing, increasing table size will reduce collisions</a:t>
            </a:r>
          </a:p>
          <a:p>
            <a:pPr marL="990600" lvl="1" indent="-533400"/>
            <a:r>
              <a:rPr lang="en-US" dirty="0"/>
              <a:t>When increasing the size, the hash function needs to be reapplied to every item in the old hash table to place it in the new hash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3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Collision Resolution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Restructuring</a:t>
            </a:r>
          </a:p>
          <a:p>
            <a:pPr algn="r"/>
            <a:r>
              <a:rPr lang="en-US" sz="3200" dirty="0" smtClean="0">
                <a:solidFill>
                  <a:srgbClr val="0000FF"/>
                </a:solidFill>
              </a:rPr>
              <a:t>(Hash Table)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3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Restructuring –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The structure of the hash table is changed so that the same index location can store multiple items</a:t>
            </a:r>
          </a:p>
          <a:p>
            <a:pPr marL="609600" indent="-609600"/>
            <a:r>
              <a:rPr lang="en-US" dirty="0"/>
              <a:t>Two ways to restructure a hash table for collision resolution</a:t>
            </a:r>
          </a:p>
          <a:p>
            <a:pPr marL="990600" lvl="1" indent="-533400">
              <a:buFontTx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Bucket hashing</a:t>
            </a:r>
          </a:p>
          <a:p>
            <a:pPr marL="990600" lvl="1" indent="-533400">
              <a:buFontTx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Separate chaining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9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Restructuring – </a:t>
            </a:r>
            <a:r>
              <a:rPr lang="en-US" b="1" dirty="0" smtClean="0">
                <a:solidFill>
                  <a:srgbClr val="006600"/>
                </a:solidFill>
              </a:rPr>
              <a:t>Bucket Hashing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A hash table that has an array at each location table[</a:t>
            </a:r>
            <a:r>
              <a:rPr lang="en-US" dirty="0" err="1"/>
              <a:t>i</a:t>
            </a:r>
            <a:r>
              <a:rPr lang="en-US" dirty="0"/>
              <a:t>], so that items of the same hash index are stored here</a:t>
            </a:r>
          </a:p>
          <a:p>
            <a:pPr marL="533400" indent="-533400"/>
            <a:r>
              <a:rPr lang="en-US" dirty="0"/>
              <a:t>Choosing the size of the bucket is problematic</a:t>
            </a:r>
          </a:p>
          <a:p>
            <a:pPr marL="914400" lvl="1" indent="-457200"/>
            <a:r>
              <a:rPr lang="en-US" dirty="0"/>
              <a:t>If too small, will have collisions</a:t>
            </a:r>
          </a:p>
          <a:p>
            <a:pPr marL="914400" lvl="1" indent="-457200"/>
            <a:r>
              <a:rPr lang="en-US" dirty="0"/>
              <a:t>If too big, will waste 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862446" cy="40204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Definition</a:t>
            </a:r>
          </a:p>
          <a:p>
            <a:pPr lvl="1" algn="just"/>
            <a:r>
              <a:rPr lang="en-US" dirty="0"/>
              <a:t>An </a:t>
            </a:r>
            <a:r>
              <a:rPr lang="en-US" b="1" dirty="0">
                <a:solidFill>
                  <a:srgbClr val="0000FF"/>
                </a:solidFill>
              </a:rPr>
              <a:t>abstract data type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that stores &amp; retrieves </a:t>
            </a:r>
            <a:r>
              <a:rPr lang="en-US" b="1" dirty="0">
                <a:solidFill>
                  <a:srgbClr val="0000FF"/>
                </a:solidFill>
              </a:rPr>
              <a:t>records </a:t>
            </a:r>
            <a:r>
              <a:rPr lang="en-US" dirty="0"/>
              <a:t>according to their search key </a:t>
            </a:r>
            <a:r>
              <a:rPr lang="en-US" dirty="0" smtClean="0"/>
              <a:t>values</a:t>
            </a:r>
          </a:p>
          <a:p>
            <a:pPr algn="just"/>
            <a:r>
              <a:rPr lang="en-US" dirty="0" smtClean="0"/>
              <a:t>Record</a:t>
            </a:r>
          </a:p>
          <a:p>
            <a:pPr lvl="1" algn="just"/>
            <a:r>
              <a:rPr lang="en-US" dirty="0" smtClean="0"/>
              <a:t>Each </a:t>
            </a:r>
            <a:r>
              <a:rPr lang="en-US" dirty="0"/>
              <a:t>individual </a:t>
            </a:r>
            <a:r>
              <a:rPr lang="en-US" b="1" dirty="0">
                <a:solidFill>
                  <a:srgbClr val="0000FF"/>
                </a:solidFill>
              </a:rPr>
              <a:t>row </a:t>
            </a:r>
            <a:r>
              <a:rPr lang="en-US" dirty="0"/>
              <a:t>in the </a:t>
            </a:r>
            <a:r>
              <a:rPr lang="en-US" dirty="0" smtClean="0"/>
              <a:t>table</a:t>
            </a:r>
          </a:p>
          <a:p>
            <a:pPr algn="just"/>
            <a:r>
              <a:rPr lang="en-US" dirty="0" smtClean="0"/>
              <a:t>Example</a:t>
            </a:r>
          </a:p>
          <a:p>
            <a:pPr lvl="2" algn="just"/>
            <a:r>
              <a:rPr lang="en-US" b="1" dirty="0" smtClean="0">
                <a:solidFill>
                  <a:srgbClr val="0000FF"/>
                </a:solidFill>
              </a:rPr>
              <a:t>Attendance </a:t>
            </a:r>
            <a:r>
              <a:rPr lang="en-US" dirty="0" smtClean="0"/>
              <a:t>Sheet  of class</a:t>
            </a:r>
          </a:p>
          <a:p>
            <a:pPr lvl="3" algn="just"/>
            <a:r>
              <a:rPr lang="en-US" dirty="0" smtClean="0"/>
              <a:t>Each record shown on which day the student was present or absent</a:t>
            </a:r>
          </a:p>
          <a:p>
            <a:pPr lvl="2" algn="just"/>
            <a:r>
              <a:rPr lang="en-US" dirty="0" smtClean="0"/>
              <a:t>A </a:t>
            </a:r>
            <a:r>
              <a:rPr lang="en-US" b="1" dirty="0">
                <a:solidFill>
                  <a:srgbClr val="0000FF"/>
                </a:solidFill>
              </a:rPr>
              <a:t>database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of student records</a:t>
            </a:r>
          </a:p>
          <a:p>
            <a:pPr lvl="3" algn="just"/>
            <a:r>
              <a:rPr lang="en-US" dirty="0"/>
              <a:t>So each record will have a </a:t>
            </a:r>
            <a:r>
              <a:rPr lang="en-US" dirty="0" err="1"/>
              <a:t>pid</a:t>
            </a:r>
            <a:r>
              <a:rPr lang="en-US" dirty="0"/>
              <a:t>, first name, last name, SSN, address, phone, email, etc.</a:t>
            </a:r>
            <a:endParaRPr lang="en-US" b="1" u="sng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884718" y="2081830"/>
            <a:ext cx="2965984" cy="4146444"/>
            <a:chOff x="2667000" y="1528763"/>
            <a:chExt cx="4191000" cy="3424237"/>
          </a:xfrm>
        </p:grpSpPr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2667000" y="3708400"/>
              <a:ext cx="2057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9903030</a:t>
              </a:r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2667000" y="2544763"/>
              <a:ext cx="2057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0056789</a:t>
              </a: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2667000" y="1909763"/>
              <a:ext cx="2057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 dirty="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0012345</a:t>
              </a:r>
            </a:p>
          </p:txBody>
        </p:sp>
        <p:sp>
          <p:nvSpPr>
            <p:cNvPr id="32" name="Rectangle 33"/>
            <p:cNvSpPr>
              <a:spLocks noChangeArrowheads="1"/>
            </p:cNvSpPr>
            <p:nvPr/>
          </p:nvSpPr>
          <p:spPr bwMode="auto">
            <a:xfrm>
              <a:off x="2667000" y="2227263"/>
              <a:ext cx="2057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0033333</a:t>
              </a:r>
            </a:p>
          </p:txBody>
        </p:sp>
        <p:sp>
          <p:nvSpPr>
            <p:cNvPr id="33" name="Rectangle 36"/>
            <p:cNvSpPr>
              <a:spLocks noChangeArrowheads="1"/>
            </p:cNvSpPr>
            <p:nvPr/>
          </p:nvSpPr>
          <p:spPr bwMode="auto">
            <a:xfrm>
              <a:off x="4724400" y="3708400"/>
              <a:ext cx="12192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tom</a:t>
              </a:r>
            </a:p>
          </p:txBody>
        </p:sp>
        <p:sp>
          <p:nvSpPr>
            <p:cNvPr id="34" name="Rectangle 39"/>
            <p:cNvSpPr>
              <a:spLocks noChangeArrowheads="1"/>
            </p:cNvSpPr>
            <p:nvPr/>
          </p:nvSpPr>
          <p:spPr bwMode="auto">
            <a:xfrm>
              <a:off x="4724400" y="2544763"/>
              <a:ext cx="12192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david</a:t>
              </a:r>
            </a:p>
          </p:txBody>
        </p:sp>
        <p:sp>
          <p:nvSpPr>
            <p:cNvPr id="35" name="Rectangle 40"/>
            <p:cNvSpPr>
              <a:spLocks noChangeArrowheads="1"/>
            </p:cNvSpPr>
            <p:nvPr/>
          </p:nvSpPr>
          <p:spPr bwMode="auto">
            <a:xfrm>
              <a:off x="4724400" y="1909763"/>
              <a:ext cx="12192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andy</a:t>
              </a:r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4724400" y="2227263"/>
              <a:ext cx="12192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betty</a:t>
              </a:r>
            </a:p>
          </p:txBody>
        </p:sp>
        <p:sp>
          <p:nvSpPr>
            <p:cNvPr id="37" name="Rectangle 43"/>
            <p:cNvSpPr>
              <a:spLocks noChangeArrowheads="1"/>
            </p:cNvSpPr>
            <p:nvPr/>
          </p:nvSpPr>
          <p:spPr bwMode="auto">
            <a:xfrm>
              <a:off x="5943600" y="3708400"/>
              <a:ext cx="914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73</a:t>
              </a:r>
            </a:p>
          </p:txBody>
        </p:sp>
        <p:sp>
          <p:nvSpPr>
            <p:cNvPr id="38" name="Rectangle 46"/>
            <p:cNvSpPr>
              <a:spLocks noChangeArrowheads="1"/>
            </p:cNvSpPr>
            <p:nvPr/>
          </p:nvSpPr>
          <p:spPr bwMode="auto">
            <a:xfrm>
              <a:off x="5943600" y="2544763"/>
              <a:ext cx="914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56.8</a:t>
              </a:r>
            </a:p>
          </p:txBody>
        </p:sp>
        <p:sp>
          <p:nvSpPr>
            <p:cNvPr id="39" name="Rectangle 47"/>
            <p:cNvSpPr>
              <a:spLocks noChangeArrowheads="1"/>
            </p:cNvSpPr>
            <p:nvPr/>
          </p:nvSpPr>
          <p:spPr bwMode="auto">
            <a:xfrm>
              <a:off x="5943600" y="1909763"/>
              <a:ext cx="914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81.5</a:t>
              </a:r>
            </a:p>
          </p:txBody>
        </p:sp>
        <p:sp>
          <p:nvSpPr>
            <p:cNvPr id="40" name="Rectangle 48"/>
            <p:cNvSpPr>
              <a:spLocks noChangeArrowheads="1"/>
            </p:cNvSpPr>
            <p:nvPr/>
          </p:nvSpPr>
          <p:spPr bwMode="auto">
            <a:xfrm>
              <a:off x="5943600" y="2227263"/>
              <a:ext cx="914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90</a:t>
              </a:r>
            </a:p>
          </p:txBody>
        </p:sp>
        <p:sp>
          <p:nvSpPr>
            <p:cNvPr id="41" name="Rectangle 49"/>
            <p:cNvSpPr>
              <a:spLocks noChangeArrowheads="1"/>
            </p:cNvSpPr>
            <p:nvPr/>
          </p:nvSpPr>
          <p:spPr bwMode="auto">
            <a:xfrm>
              <a:off x="3048000" y="1528763"/>
              <a:ext cx="1371600" cy="3810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C00000"/>
                  </a:solidFill>
                  <a:latin typeface="Calibri" pitchFamily="34" charset="0"/>
                  <a:ea typeface="新細明體" charset="-120"/>
                </a:rPr>
                <a:t>sid (key)</a:t>
              </a:r>
              <a:endParaRPr kumimoji="1" lang="en-US" altLang="zh-TW" sz="2400">
                <a:solidFill>
                  <a:srgbClr val="C00000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42" name="Rectangle 50"/>
            <p:cNvSpPr>
              <a:spLocks noChangeArrowheads="1"/>
            </p:cNvSpPr>
            <p:nvPr/>
          </p:nvSpPr>
          <p:spPr bwMode="auto">
            <a:xfrm>
              <a:off x="5105400" y="1528763"/>
              <a:ext cx="457200" cy="3810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C00000"/>
                  </a:solidFill>
                  <a:latin typeface="Calibri" pitchFamily="34" charset="0"/>
                  <a:ea typeface="新細明體" charset="-120"/>
                </a:rPr>
                <a:t>name</a:t>
              </a:r>
              <a:endParaRPr kumimoji="1" lang="en-US" altLang="zh-TW" sz="2400">
                <a:solidFill>
                  <a:srgbClr val="C00000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43" name="Rectangle 51"/>
            <p:cNvSpPr>
              <a:spLocks noChangeArrowheads="1"/>
            </p:cNvSpPr>
            <p:nvPr/>
          </p:nvSpPr>
          <p:spPr bwMode="auto">
            <a:xfrm>
              <a:off x="6172200" y="1528763"/>
              <a:ext cx="457200" cy="3810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C00000"/>
                  </a:solidFill>
                  <a:latin typeface="Calibri" pitchFamily="34" charset="0"/>
                  <a:ea typeface="新細明體" charset="-120"/>
                </a:rPr>
                <a:t>score</a:t>
              </a:r>
              <a:endParaRPr kumimoji="1" lang="en-US" altLang="zh-TW" sz="2400">
                <a:solidFill>
                  <a:srgbClr val="C00000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44" name="Rectangle 52"/>
            <p:cNvSpPr>
              <a:spLocks noChangeArrowheads="1"/>
            </p:cNvSpPr>
            <p:nvPr/>
          </p:nvSpPr>
          <p:spPr bwMode="auto">
            <a:xfrm>
              <a:off x="2667000" y="4025900"/>
              <a:ext cx="2057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9908080</a:t>
              </a:r>
            </a:p>
          </p:txBody>
        </p:sp>
        <p:sp>
          <p:nvSpPr>
            <p:cNvPr id="45" name="Rectangle 53"/>
            <p:cNvSpPr>
              <a:spLocks noChangeArrowheads="1"/>
            </p:cNvSpPr>
            <p:nvPr/>
          </p:nvSpPr>
          <p:spPr bwMode="auto">
            <a:xfrm>
              <a:off x="4724400" y="4025900"/>
              <a:ext cx="12192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bill</a:t>
              </a:r>
            </a:p>
          </p:txBody>
        </p:sp>
        <p:sp>
          <p:nvSpPr>
            <p:cNvPr id="46" name="Rectangle 54"/>
            <p:cNvSpPr>
              <a:spLocks noChangeArrowheads="1"/>
            </p:cNvSpPr>
            <p:nvPr/>
          </p:nvSpPr>
          <p:spPr bwMode="auto">
            <a:xfrm>
              <a:off x="5943600" y="4025900"/>
              <a:ext cx="914400" cy="317500"/>
            </a:xfrm>
            <a:prstGeom prst="rect">
              <a:avLst/>
            </a:prstGeom>
            <a:solidFill>
              <a:srgbClr val="FFFFFF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alibri" pitchFamily="34" charset="0"/>
                  <a:ea typeface="新細明體" charset="-120"/>
                </a:rPr>
                <a:t>49</a:t>
              </a:r>
            </a:p>
          </p:txBody>
        </p:sp>
        <p:sp>
          <p:nvSpPr>
            <p:cNvPr id="47" name="Rectangle 56"/>
            <p:cNvSpPr>
              <a:spLocks noChangeArrowheads="1"/>
            </p:cNvSpPr>
            <p:nvPr/>
          </p:nvSpPr>
          <p:spPr bwMode="auto">
            <a:xfrm>
              <a:off x="2667000" y="3200400"/>
              <a:ext cx="2057400" cy="3175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omic Sans MS" pitchFamily="66" charset="0"/>
                  <a:ea typeface="新細明體" charset="-120"/>
                </a:rPr>
                <a:t>...</a:t>
              </a:r>
            </a:p>
          </p:txBody>
        </p:sp>
        <p:sp>
          <p:nvSpPr>
            <p:cNvPr id="48" name="Rectangle 56"/>
            <p:cNvSpPr>
              <a:spLocks noChangeArrowheads="1"/>
            </p:cNvSpPr>
            <p:nvPr/>
          </p:nvSpPr>
          <p:spPr bwMode="auto">
            <a:xfrm>
              <a:off x="2667000" y="4635500"/>
              <a:ext cx="2057400" cy="3175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rgbClr val="000000"/>
                  </a:solidFill>
                  <a:latin typeface="Comic Sans MS" pitchFamily="66" charset="0"/>
                  <a:ea typeface="新細明體" charset="-120"/>
                </a:rPr>
                <a:t>...</a:t>
              </a:r>
            </a:p>
          </p:txBody>
        </p:sp>
      </p:grpSp>
      <p:sp>
        <p:nvSpPr>
          <p:cNvPr id="7" name="Striped Right Arrow 6"/>
          <p:cNvSpPr/>
          <p:nvPr/>
        </p:nvSpPr>
        <p:spPr>
          <a:xfrm>
            <a:off x="5170404" y="3408231"/>
            <a:ext cx="655895" cy="192232"/>
          </a:xfrm>
          <a:prstGeom prst="strip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6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Restructuring – </a:t>
            </a:r>
            <a:r>
              <a:rPr lang="en-US" b="1" dirty="0" smtClean="0">
                <a:solidFill>
                  <a:srgbClr val="006600"/>
                </a:solidFill>
              </a:rPr>
              <a:t>Bucket Hashing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/>
            <a:r>
              <a:rPr lang="en-US" dirty="0"/>
              <a:t>Table size = 31</a:t>
            </a:r>
          </a:p>
          <a:p>
            <a:pPr marL="533400" indent="-533400"/>
            <a:r>
              <a:rPr lang="en-US" dirty="0"/>
              <a:t>Hash function = key mod 31</a:t>
            </a:r>
          </a:p>
          <a:p>
            <a:pPr marL="914400" lvl="1" indent="-457200"/>
            <a:r>
              <a:rPr lang="en-US" dirty="0"/>
              <a:t>h(1234) = 25	table[25][0] = 1234</a:t>
            </a:r>
          </a:p>
          <a:p>
            <a:pPr marL="914400" lvl="1" indent="-457200"/>
            <a:r>
              <a:rPr lang="en-US" dirty="0"/>
              <a:t>h(4055) = 25	table[25][1] = 4055</a:t>
            </a:r>
          </a:p>
          <a:p>
            <a:pPr marL="914400" lvl="1" indent="-457200"/>
            <a:r>
              <a:rPr lang="en-US" dirty="0"/>
              <a:t>h(3962) = 25	table[25][2] = 3962</a:t>
            </a:r>
          </a:p>
          <a:p>
            <a:pPr marL="914400" lvl="1" indent="-457200"/>
            <a:r>
              <a:rPr lang="en-US" dirty="0"/>
              <a:t>h(5853) = 25	table[25][3] = 5853</a:t>
            </a:r>
          </a:p>
          <a:p>
            <a:pPr marL="914400" lvl="1" indent="-457200"/>
            <a:r>
              <a:rPr lang="en-US" dirty="0"/>
              <a:t>h(1766) = 30	table[30][0] = 1766</a:t>
            </a:r>
          </a:p>
          <a:p>
            <a:pPr marL="914400" lvl="1" indent="-457200"/>
            <a:r>
              <a:rPr lang="en-US" dirty="0"/>
              <a:t>h(1270) = 30	table[30][1] = 1270</a:t>
            </a:r>
          </a:p>
          <a:p>
            <a:pPr marL="914400" lvl="1" indent="-457200"/>
            <a:r>
              <a:rPr lang="en-US" dirty="0"/>
              <a:t>All other table entries are empty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3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Restructuring – </a:t>
            </a:r>
            <a:r>
              <a:rPr lang="en-US" b="1" dirty="0" smtClean="0">
                <a:solidFill>
                  <a:srgbClr val="006600"/>
                </a:solidFill>
              </a:rPr>
              <a:t>Separate Chaining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3400" indent="-533400"/>
            <a:r>
              <a:rPr lang="en-US" dirty="0"/>
              <a:t>A hash table that has linked list (a chain) at each location table[</a:t>
            </a:r>
            <a:r>
              <a:rPr lang="en-US" dirty="0" err="1"/>
              <a:t>i</a:t>
            </a:r>
            <a:r>
              <a:rPr lang="en-US" dirty="0"/>
              <a:t>], so that items of the same hash index are stored here</a:t>
            </a:r>
          </a:p>
          <a:p>
            <a:pPr marL="533400" indent="-533400"/>
            <a:r>
              <a:rPr lang="en-US" dirty="0"/>
              <a:t>Size of the table is dynamic</a:t>
            </a:r>
          </a:p>
          <a:p>
            <a:pPr marL="914400" lvl="1" indent="-457200"/>
            <a:r>
              <a:rPr lang="en-US" dirty="0"/>
              <a:t>Less problematic than static bucket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4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Restructuring – </a:t>
            </a:r>
            <a:r>
              <a:rPr lang="en-US" b="1" dirty="0" smtClean="0">
                <a:solidFill>
                  <a:srgbClr val="006600"/>
                </a:solidFill>
              </a:rPr>
              <a:t>Separate Chaining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/>
            <a:r>
              <a:rPr lang="en-US" dirty="0"/>
              <a:t>Table size = 31</a:t>
            </a:r>
          </a:p>
          <a:p>
            <a:pPr marL="533400" indent="-533400"/>
            <a:r>
              <a:rPr lang="en-US" dirty="0"/>
              <a:t>Hash function = key mod 31</a:t>
            </a:r>
          </a:p>
          <a:p>
            <a:pPr marL="914400" lvl="1" indent="-457200"/>
            <a:r>
              <a:rPr lang="en-US" dirty="0"/>
              <a:t>h(1234) = 25, table[25]=&gt;1234</a:t>
            </a:r>
          </a:p>
          <a:p>
            <a:pPr marL="914400" lvl="1" indent="-457200"/>
            <a:r>
              <a:rPr lang="en-US" dirty="0"/>
              <a:t>h(4055) = 25, table[25]=&gt;4055=&gt;1234</a:t>
            </a:r>
          </a:p>
          <a:p>
            <a:pPr marL="914400" lvl="1" indent="-457200"/>
            <a:r>
              <a:rPr lang="en-US" dirty="0"/>
              <a:t>h(3962) = 25, table[25]=&gt;3962=&gt;4055=&gt;1234</a:t>
            </a:r>
          </a:p>
          <a:p>
            <a:pPr marL="914400" lvl="1" indent="-457200"/>
            <a:r>
              <a:rPr lang="en-US" dirty="0"/>
              <a:t>h(5853) = 25, table[25]=&gt;5853=&gt;3962=&gt;4055=&gt;1234</a:t>
            </a:r>
          </a:p>
          <a:p>
            <a:pPr marL="914400" lvl="1" indent="-457200"/>
            <a:r>
              <a:rPr lang="en-US" dirty="0"/>
              <a:t>h(1766) = 30, table[30]=&gt;1766</a:t>
            </a:r>
          </a:p>
          <a:p>
            <a:pPr marL="914400" lvl="1" indent="-457200"/>
            <a:r>
              <a:rPr lang="en-US" dirty="0"/>
              <a:t>h(1270) = 30, table[30]=&gt;1270=&gt;1766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74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Hashing Example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43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Review Question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Insert </a:t>
            </a:r>
            <a:r>
              <a:rPr lang="en-US" dirty="0"/>
              <a:t>the following numbers </a:t>
            </a:r>
            <a:r>
              <a:rPr lang="en-US" sz="2800" dirty="0">
                <a:solidFill>
                  <a:srgbClr val="0000FF"/>
                </a:solidFill>
              </a:rPr>
              <a:t>(in the order </a:t>
            </a:r>
            <a:r>
              <a:rPr lang="en-US" sz="2800" dirty="0" smtClean="0">
                <a:solidFill>
                  <a:srgbClr val="0000FF"/>
                </a:solidFill>
              </a:rPr>
              <a:t>they </a:t>
            </a:r>
            <a:r>
              <a:rPr lang="en-US" sz="2800" dirty="0">
                <a:solidFill>
                  <a:srgbClr val="0000FF"/>
                </a:solidFill>
              </a:rPr>
              <a:t>are </a:t>
            </a:r>
            <a:r>
              <a:rPr lang="en-US" sz="2800" dirty="0" smtClean="0">
                <a:solidFill>
                  <a:srgbClr val="0000FF"/>
                </a:solidFill>
              </a:rPr>
              <a:t>shown i.e. from </a:t>
            </a:r>
            <a:r>
              <a:rPr lang="en-US" sz="2800" dirty="0">
                <a:solidFill>
                  <a:srgbClr val="0000FF"/>
                </a:solidFill>
              </a:rPr>
              <a:t>left to right)</a:t>
            </a:r>
            <a:r>
              <a:rPr lang="en-US" dirty="0"/>
              <a:t> into a hash table with an array of size 10, using the hash </a:t>
            </a:r>
            <a:r>
              <a:rPr lang="en-US" dirty="0" smtClean="0"/>
              <a:t>function;</a:t>
            </a:r>
          </a:p>
          <a:p>
            <a:pPr algn="ctr"/>
            <a:r>
              <a:rPr lang="en-US" b="1" dirty="0" smtClean="0">
                <a:solidFill>
                  <a:srgbClr val="006600"/>
                </a:solidFill>
              </a:rPr>
              <a:t>H1(</a:t>
            </a:r>
            <a:r>
              <a:rPr lang="en-US" b="1" i="1" dirty="0" smtClean="0">
                <a:solidFill>
                  <a:srgbClr val="006600"/>
                </a:solidFill>
              </a:rPr>
              <a:t>x</a:t>
            </a:r>
            <a:r>
              <a:rPr lang="en-US" b="1" dirty="0">
                <a:solidFill>
                  <a:srgbClr val="006600"/>
                </a:solidFill>
              </a:rPr>
              <a:t>) = </a:t>
            </a:r>
            <a:r>
              <a:rPr lang="en-US" b="1" i="1" dirty="0">
                <a:solidFill>
                  <a:srgbClr val="006600"/>
                </a:solidFill>
              </a:rPr>
              <a:t>x </a:t>
            </a:r>
            <a:r>
              <a:rPr lang="en-US" b="1" dirty="0">
                <a:solidFill>
                  <a:srgbClr val="006600"/>
                </a:solidFill>
              </a:rPr>
              <a:t>mod 10. </a:t>
            </a:r>
            <a:endParaRPr lang="en-US" b="1" dirty="0" smtClean="0">
              <a:solidFill>
                <a:srgbClr val="006600"/>
              </a:solidFill>
            </a:endParaRPr>
          </a:p>
          <a:p>
            <a:pPr marL="11430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1837,	 2209, 7777, 	2100, 	6897, 	4012 </a:t>
            </a:r>
          </a:p>
          <a:p>
            <a:r>
              <a:rPr lang="en-US" dirty="0" smtClean="0"/>
              <a:t>Show </a:t>
            </a:r>
            <a:r>
              <a:rPr lang="en-US" dirty="0"/>
              <a:t>the result of the insertions when hash collisions are resolved through: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0000FF"/>
                </a:solidFill>
              </a:rPr>
              <a:t>Quadratic Probing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0000FF"/>
                </a:solidFill>
              </a:rPr>
              <a:t>Double hashing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The </a:t>
            </a:r>
            <a:r>
              <a:rPr lang="en-US" dirty="0"/>
              <a:t>second hash function used is </a:t>
            </a:r>
            <a:r>
              <a:rPr lang="en-US" b="1" dirty="0">
                <a:solidFill>
                  <a:srgbClr val="FF0000"/>
                </a:solidFill>
              </a:rPr>
              <a:t>H2(</a:t>
            </a:r>
            <a:r>
              <a:rPr lang="en-US" b="1" i="1" dirty="0">
                <a:solidFill>
                  <a:srgbClr val="FF0000"/>
                </a:solidFill>
              </a:rPr>
              <a:t>x</a:t>
            </a:r>
            <a:r>
              <a:rPr lang="en-US" b="1" dirty="0">
                <a:solidFill>
                  <a:srgbClr val="FF0000"/>
                </a:solidFill>
              </a:rPr>
              <a:t>) = 4 – (</a:t>
            </a:r>
            <a:r>
              <a:rPr lang="en-US" b="1" i="1" dirty="0">
                <a:solidFill>
                  <a:srgbClr val="FF0000"/>
                </a:solidFill>
              </a:rPr>
              <a:t>x </a:t>
            </a:r>
            <a:r>
              <a:rPr lang="en-US" b="1" dirty="0">
                <a:solidFill>
                  <a:srgbClr val="FF0000"/>
                </a:solidFill>
              </a:rPr>
              <a:t>mod </a:t>
            </a:r>
            <a:r>
              <a:rPr lang="en-US" b="1" dirty="0" smtClean="0">
                <a:solidFill>
                  <a:srgbClr val="FF0000"/>
                </a:solidFill>
              </a:rPr>
              <a:t>2)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0000FF"/>
                </a:solidFill>
              </a:rPr>
              <a:t>Separate </a:t>
            </a:r>
            <a:r>
              <a:rPr lang="en-US" b="1" dirty="0">
                <a:solidFill>
                  <a:srgbClr val="0000FF"/>
                </a:solidFill>
              </a:rPr>
              <a:t>chaining. </a:t>
            </a:r>
            <a:endParaRPr lang="en-US" dirty="0">
              <a:solidFill>
                <a:srgbClr val="0000FF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Insert </a:t>
            </a:r>
            <a:r>
              <a:rPr lang="en-US" dirty="0"/>
              <a:t>at the </a:t>
            </a:r>
            <a:r>
              <a:rPr lang="en-US" b="1" dirty="0"/>
              <a:t>END </a:t>
            </a:r>
            <a:r>
              <a:rPr lang="en-US" dirty="0"/>
              <a:t>of the linked list. 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6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Probing </a:t>
            </a:r>
            <a:r>
              <a:rPr lang="en-US" sz="1400" dirty="0" smtClean="0"/>
              <a:t>(</a:t>
            </a:r>
            <a:r>
              <a:rPr lang="en-US" sz="1400" b="1" dirty="0">
                <a:solidFill>
                  <a:srgbClr val="7030A0"/>
                </a:solidFill>
              </a:rPr>
              <a:t>1837</a:t>
            </a:r>
            <a:r>
              <a:rPr lang="en-US" sz="1400" b="1" dirty="0" smtClean="0">
                <a:solidFill>
                  <a:srgbClr val="7030A0"/>
                </a:solidFill>
              </a:rPr>
              <a:t>,  2209, 7777, 2100, 6897,  4012)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597130"/>
              </p:ext>
            </p:extLst>
          </p:nvPr>
        </p:nvGraphicFramePr>
        <p:xfrm>
          <a:off x="1684261" y="2000518"/>
          <a:ext cx="3819659" cy="4297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491"/>
                <a:gridCol w="2785168"/>
              </a:tblGrid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19706" y="193183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1837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1002" y="5136525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1837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1732" y="5919990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2209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9584" y="5531472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7777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3827" y="3200379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6706" y="2762493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6897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31679" y="2386854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2100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7476" y="2096814"/>
            <a:ext cx="277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H1(x) = x mod 10</a:t>
            </a:r>
          </a:p>
          <a:p>
            <a:r>
              <a:rPr lang="en-US" dirty="0"/>
              <a:t> </a:t>
            </a:r>
            <a:r>
              <a:rPr lang="en-US" dirty="0" smtClean="0"/>
              <a:t>         = 1837 mod 10</a:t>
            </a:r>
          </a:p>
          <a:p>
            <a:r>
              <a:rPr lang="en-US" dirty="0"/>
              <a:t> </a:t>
            </a:r>
            <a:r>
              <a:rPr lang="en-US" dirty="0" smtClean="0"/>
              <a:t>         = 7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69876" y="3369258"/>
            <a:ext cx="277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Quadratic Probing</a:t>
            </a:r>
          </a:p>
          <a:p>
            <a:r>
              <a:rPr lang="en-US" b="1" dirty="0">
                <a:solidFill>
                  <a:srgbClr val="006600"/>
                </a:solidFill>
              </a:rPr>
              <a:t>h</a:t>
            </a:r>
            <a:r>
              <a:rPr lang="en-US" b="1" dirty="0" smtClean="0">
                <a:solidFill>
                  <a:srgbClr val="006600"/>
                </a:solidFill>
              </a:rPr>
              <a:t> + 1 </a:t>
            </a:r>
            <a:r>
              <a:rPr lang="en-US" dirty="0" smtClean="0"/>
              <a:t>= 8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h + 2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dirty="0" smtClean="0"/>
              <a:t>= h + 4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3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  <p:bldP spid="14" grpId="0"/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Hashing </a:t>
            </a:r>
            <a:r>
              <a:rPr lang="en-US" sz="1400" dirty="0" smtClean="0"/>
              <a:t>(</a:t>
            </a:r>
            <a:r>
              <a:rPr lang="en-US" sz="1400" b="1" dirty="0" smtClean="0">
                <a:solidFill>
                  <a:srgbClr val="7030A0"/>
                </a:solidFill>
              </a:rPr>
              <a:t>1837,  2209, 7777, 2100, 6897,  4012)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071145"/>
              </p:ext>
            </p:extLst>
          </p:nvPr>
        </p:nvGraphicFramePr>
        <p:xfrm>
          <a:off x="1668495" y="2000518"/>
          <a:ext cx="3819659" cy="4297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491"/>
                <a:gridCol w="2785168"/>
              </a:tblGrid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19706" y="193183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1837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35236" y="5136525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1837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5966" y="5919990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2209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3088" y="3576018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6897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18061" y="3200379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1670" y="3970965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2100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15913" y="2386854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7777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7476" y="2002218"/>
            <a:ext cx="277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H1(x) = x mod 10</a:t>
            </a:r>
          </a:p>
          <a:p>
            <a:r>
              <a:rPr lang="en-US" dirty="0"/>
              <a:t> </a:t>
            </a:r>
            <a:r>
              <a:rPr lang="en-US" dirty="0" smtClean="0"/>
              <a:t>         = 1837 mod 10</a:t>
            </a:r>
          </a:p>
          <a:p>
            <a:r>
              <a:rPr lang="en-US" dirty="0"/>
              <a:t> </a:t>
            </a:r>
            <a:r>
              <a:rPr lang="en-US" dirty="0" smtClean="0"/>
              <a:t>         = 7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28428" y="2864746"/>
            <a:ext cx="2774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Double Hashing</a:t>
            </a:r>
          </a:p>
          <a:p>
            <a:r>
              <a:rPr lang="en-US" b="1" dirty="0">
                <a:solidFill>
                  <a:srgbClr val="FF0000"/>
                </a:solidFill>
              </a:rPr>
              <a:t>H2(</a:t>
            </a:r>
            <a:r>
              <a:rPr lang="en-US" b="1" i="1" dirty="0">
                <a:solidFill>
                  <a:srgbClr val="FF0000"/>
                </a:solidFill>
              </a:rPr>
              <a:t>x</a:t>
            </a:r>
            <a:r>
              <a:rPr lang="en-US" b="1" dirty="0">
                <a:solidFill>
                  <a:srgbClr val="FF0000"/>
                </a:solidFill>
              </a:rPr>
              <a:t>) = 4 – (</a:t>
            </a:r>
            <a:r>
              <a:rPr lang="en-US" b="1" i="1" dirty="0">
                <a:solidFill>
                  <a:srgbClr val="FF0000"/>
                </a:solidFill>
              </a:rPr>
              <a:t>x </a:t>
            </a:r>
            <a:r>
              <a:rPr lang="en-US" b="1" dirty="0">
                <a:solidFill>
                  <a:srgbClr val="FF0000"/>
                </a:solidFill>
              </a:rPr>
              <a:t>mod 2)</a:t>
            </a:r>
            <a:endParaRPr lang="en-US" b="1" dirty="0" smtClean="0">
              <a:solidFill>
                <a:srgbClr val="006600"/>
              </a:solidFill>
            </a:endParaRPr>
          </a:p>
          <a:p>
            <a:r>
              <a:rPr lang="en-US" dirty="0" smtClean="0"/>
              <a:t>           = 4 – (7777 mod 2)</a:t>
            </a:r>
          </a:p>
          <a:p>
            <a:r>
              <a:rPr lang="en-US" dirty="0" smtClean="0"/>
              <a:t>           = 4 – 1</a:t>
            </a:r>
          </a:p>
          <a:p>
            <a:r>
              <a:rPr lang="en-US" dirty="0"/>
              <a:t> </a:t>
            </a:r>
            <a:r>
              <a:rPr lang="en-US" dirty="0" smtClean="0"/>
              <a:t>          = 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23167" y="5063363"/>
            <a:ext cx="2774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Double Hashing</a:t>
            </a:r>
          </a:p>
          <a:p>
            <a:r>
              <a:rPr lang="en-US" b="1" dirty="0">
                <a:solidFill>
                  <a:srgbClr val="FF0000"/>
                </a:solidFill>
              </a:rPr>
              <a:t>H2(</a:t>
            </a:r>
            <a:r>
              <a:rPr lang="en-US" b="1" i="1" dirty="0">
                <a:solidFill>
                  <a:srgbClr val="FF0000"/>
                </a:solidFill>
              </a:rPr>
              <a:t>x</a:t>
            </a:r>
            <a:r>
              <a:rPr lang="en-US" b="1" dirty="0">
                <a:solidFill>
                  <a:srgbClr val="FF0000"/>
                </a:solidFill>
              </a:rPr>
              <a:t>) = 4 – (</a:t>
            </a:r>
            <a:r>
              <a:rPr lang="en-US" b="1" i="1" dirty="0">
                <a:solidFill>
                  <a:srgbClr val="FF0000"/>
                </a:solidFill>
              </a:rPr>
              <a:t>x </a:t>
            </a:r>
            <a:r>
              <a:rPr lang="en-US" b="1" dirty="0">
                <a:solidFill>
                  <a:srgbClr val="FF0000"/>
                </a:solidFill>
              </a:rPr>
              <a:t>mod 2)</a:t>
            </a:r>
            <a:endParaRPr lang="en-US" b="1" dirty="0" smtClean="0">
              <a:solidFill>
                <a:srgbClr val="006600"/>
              </a:solidFill>
            </a:endParaRPr>
          </a:p>
          <a:p>
            <a:r>
              <a:rPr lang="en-US" dirty="0" smtClean="0"/>
              <a:t>           = 4 – (6897 mod 2)</a:t>
            </a:r>
          </a:p>
          <a:p>
            <a:r>
              <a:rPr lang="en-US" dirty="0" smtClean="0"/>
              <a:t>           = 4 – 1</a:t>
            </a:r>
          </a:p>
          <a:p>
            <a:r>
              <a:rPr lang="en-US" dirty="0"/>
              <a:t> </a:t>
            </a:r>
            <a:r>
              <a:rPr lang="en-US" dirty="0" smtClean="0"/>
              <a:t>          = 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817476" y="3844121"/>
            <a:ext cx="32792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7030A0"/>
                </a:solidFill>
              </a:rPr>
              <a:t>Double Hashing</a:t>
            </a:r>
          </a:p>
          <a:p>
            <a:pPr algn="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H2(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x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) = 4 – (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x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mod 2)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           H2(x) = 4 – (2100 mod 2)</a:t>
            </a:r>
          </a:p>
          <a:p>
            <a:pPr algn="r"/>
            <a:r>
              <a:rPr lang="en-US" dirty="0" smtClean="0"/>
              <a:t>          H2(x) = 4 – 0</a:t>
            </a:r>
          </a:p>
          <a:p>
            <a:pPr algn="r"/>
            <a:r>
              <a:rPr lang="en-US" dirty="0"/>
              <a:t> </a:t>
            </a:r>
            <a:r>
              <a:rPr lang="en-US" dirty="0" smtClean="0"/>
              <a:t>          H2(x) =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49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3" grpId="0"/>
      <p:bldP spid="15" grpId="0"/>
      <p:bldP spid="18" grpId="0"/>
      <p:bldP spid="1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Chaining </a:t>
            </a:r>
            <a:r>
              <a:rPr lang="en-US" sz="1400" dirty="0" smtClean="0"/>
              <a:t>(</a:t>
            </a:r>
            <a:r>
              <a:rPr lang="en-US" sz="1400" b="1" dirty="0" smtClean="0">
                <a:solidFill>
                  <a:srgbClr val="7030A0"/>
                </a:solidFill>
              </a:rPr>
              <a:t>1837,  2209, 7777, 2100, 6897,  4012)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613917"/>
              </p:ext>
            </p:extLst>
          </p:nvPr>
        </p:nvGraphicFramePr>
        <p:xfrm>
          <a:off x="1605431" y="2000518"/>
          <a:ext cx="3819659" cy="4297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491"/>
                <a:gridCol w="2785168"/>
              </a:tblGrid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ym typeface="Wingdings" pitchFamily="2" charset="2"/>
                        </a:rPr>
                        <a:t>             </a:t>
                      </a:r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Wingdings" pitchFamily="2" charset="2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90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19706" y="193183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1837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43522" y="5136525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1837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2902" y="5919990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2209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4797" y="5143497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7777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4997" y="3200379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52849" y="2386854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2100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38247" y="5124854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6897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247" y="52138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672" y="521427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659816" y="2002218"/>
            <a:ext cx="277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H1(x) = x mod 10</a:t>
            </a:r>
          </a:p>
          <a:p>
            <a:r>
              <a:rPr lang="en-US" dirty="0"/>
              <a:t> </a:t>
            </a:r>
            <a:r>
              <a:rPr lang="en-US" dirty="0" smtClean="0"/>
              <a:t>         = 1837 mod 10</a:t>
            </a:r>
          </a:p>
          <a:p>
            <a:r>
              <a:rPr lang="en-US" dirty="0"/>
              <a:t> </a:t>
            </a:r>
            <a:r>
              <a:rPr lang="en-US" dirty="0" smtClean="0"/>
              <a:t>         =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89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  <p:bldP spid="15" grpId="0"/>
      <p:bldP spid="1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Hash Table – </a:t>
            </a:r>
            <a:r>
              <a:rPr lang="en-US" b="1" dirty="0" smtClean="0">
                <a:solidFill>
                  <a:srgbClr val="006600"/>
                </a:solidFill>
              </a:rPr>
              <a:t>Summary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use a hash table to accomplish O(1) access time into a table</a:t>
            </a:r>
          </a:p>
          <a:p>
            <a:pPr lvl="1"/>
            <a:r>
              <a:rPr lang="en-US" dirty="0"/>
              <a:t>While keeping the table to a reasonable size</a:t>
            </a:r>
          </a:p>
          <a:p>
            <a:pPr lvl="1"/>
            <a:r>
              <a:rPr lang="en-US" dirty="0"/>
              <a:t>Use a hash function to map the record “keys” into an index in the hash table</a:t>
            </a:r>
          </a:p>
          <a:p>
            <a:pPr lvl="1"/>
            <a:r>
              <a:rPr lang="en-US" dirty="0"/>
              <a:t>Collisions are bound to happen and are taken care of using several possible methods</a:t>
            </a:r>
          </a:p>
          <a:p>
            <a:r>
              <a:rPr lang="en-US" dirty="0"/>
              <a:t>Comparison of Implementations (slowest to quickest)</a:t>
            </a:r>
          </a:p>
          <a:p>
            <a:pPr lvl="1"/>
            <a:r>
              <a:rPr lang="en-US" dirty="0"/>
              <a:t>Linear probing, quadratic probing, double hashing, separate chaining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0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49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/>
          </a:bodyPr>
          <a:lstStyle/>
          <a:p>
            <a:r>
              <a:rPr lang="en-US" dirty="0" smtClean="0"/>
              <a:t>Basic Operations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Adding</a:t>
            </a:r>
            <a:r>
              <a:rPr lang="en-US" dirty="0" smtClean="0"/>
              <a:t> Record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Deleting</a:t>
            </a:r>
            <a:r>
              <a:rPr lang="en-US" dirty="0" smtClean="0"/>
              <a:t> Record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Record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Table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56022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00FF"/>
                </a:solidFill>
              </a:rPr>
              <a:t>Unsorted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Adding</a:t>
            </a:r>
            <a:r>
              <a:rPr lang="en-US" dirty="0" smtClean="0"/>
              <a:t> Record</a:t>
            </a:r>
            <a:endParaRPr lang="en-US" dirty="0"/>
          </a:p>
          <a:p>
            <a:pPr lvl="2"/>
            <a:r>
              <a:rPr lang="en-US" b="1" dirty="0">
                <a:solidFill>
                  <a:srgbClr val="0000FF"/>
                </a:solidFill>
              </a:rPr>
              <a:t>O(1)</a:t>
            </a:r>
            <a:r>
              <a:rPr lang="en-US" dirty="0"/>
              <a:t> since we simply add at the end of the unsorted array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Deleting</a:t>
            </a:r>
            <a:r>
              <a:rPr lang="en-US" dirty="0"/>
              <a:t> Record</a:t>
            </a:r>
          </a:p>
          <a:p>
            <a:pPr lvl="2"/>
            <a:r>
              <a:rPr lang="en-US" dirty="0"/>
              <a:t>Very slow, or </a:t>
            </a:r>
            <a:r>
              <a:rPr lang="en-US" b="1" dirty="0">
                <a:solidFill>
                  <a:srgbClr val="0000FF"/>
                </a:solidFill>
              </a:rPr>
              <a:t>O(n)</a:t>
            </a:r>
            <a:r>
              <a:rPr lang="en-US" dirty="0"/>
              <a:t>, since we have to search through the entire array to find the desired record to delete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Record</a:t>
            </a:r>
          </a:p>
          <a:p>
            <a:pPr lvl="2"/>
            <a:r>
              <a:rPr lang="en-US" dirty="0"/>
              <a:t>Very slow, or </a:t>
            </a:r>
            <a:r>
              <a:rPr lang="en-US" b="1" dirty="0">
                <a:solidFill>
                  <a:srgbClr val="0000FF"/>
                </a:solidFill>
              </a:rPr>
              <a:t>O(n)</a:t>
            </a:r>
            <a:r>
              <a:rPr lang="en-US" dirty="0"/>
              <a:t>, since we search through the entire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6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>
                <a:solidFill>
                  <a:srgbClr val="0066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  <a:r>
              <a:rPr lang="en-US" dirty="0" smtClean="0"/>
              <a:t> – S</a:t>
            </a:r>
            <a:r>
              <a:rPr lang="en-US" dirty="0" smtClean="0">
                <a:solidFill>
                  <a:srgbClr val="0000FF"/>
                </a:solidFill>
              </a:rPr>
              <a:t>orted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Adding</a:t>
            </a:r>
            <a:r>
              <a:rPr lang="en-US" dirty="0" smtClean="0"/>
              <a:t> Record</a:t>
            </a:r>
            <a:endParaRPr lang="en-US" dirty="0"/>
          </a:p>
          <a:p>
            <a:pPr lvl="2"/>
            <a:r>
              <a:rPr lang="en-US" dirty="0"/>
              <a:t>Must insert at correct position</a:t>
            </a:r>
          </a:p>
          <a:p>
            <a:pPr lvl="2"/>
            <a:r>
              <a:rPr lang="en-US" dirty="0"/>
              <a:t>And then ALL other records, after insertion spot, must be moved</a:t>
            </a:r>
          </a:p>
          <a:p>
            <a:pPr lvl="2"/>
            <a:r>
              <a:rPr lang="en-US" dirty="0"/>
              <a:t>Very slow, or </a:t>
            </a:r>
            <a:r>
              <a:rPr lang="en-US" b="1" dirty="0">
                <a:solidFill>
                  <a:srgbClr val="0000FF"/>
                </a:solidFill>
              </a:rPr>
              <a:t>O(n)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Deleting</a:t>
            </a:r>
            <a:r>
              <a:rPr lang="en-US" dirty="0" smtClean="0"/>
              <a:t> </a:t>
            </a:r>
            <a:r>
              <a:rPr lang="en-US" dirty="0"/>
              <a:t>Record</a:t>
            </a:r>
          </a:p>
          <a:p>
            <a:pPr lvl="2"/>
            <a:r>
              <a:rPr lang="en-US" dirty="0"/>
              <a:t>Must find the record to delete, </a:t>
            </a:r>
            <a:r>
              <a:rPr lang="en-US" b="1" dirty="0">
                <a:solidFill>
                  <a:srgbClr val="0000FF"/>
                </a:solidFill>
              </a:rPr>
              <a:t>O(n)</a:t>
            </a:r>
          </a:p>
          <a:p>
            <a:pPr lvl="2"/>
            <a:r>
              <a:rPr lang="en-US" dirty="0"/>
              <a:t>Must fill the “hole”, which means moving all other items, </a:t>
            </a:r>
            <a:r>
              <a:rPr lang="en-US" b="1" dirty="0">
                <a:solidFill>
                  <a:srgbClr val="0000FF"/>
                </a:solidFill>
              </a:rPr>
              <a:t>O(n)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Record</a:t>
            </a:r>
          </a:p>
          <a:p>
            <a:pPr lvl="2"/>
            <a:r>
              <a:rPr lang="en-US" dirty="0"/>
              <a:t>Binary search!</a:t>
            </a:r>
          </a:p>
          <a:p>
            <a:pPr lvl="2"/>
            <a:r>
              <a:rPr lang="en-US" dirty="0"/>
              <a:t>Fast, or </a:t>
            </a:r>
            <a:r>
              <a:rPr lang="en-US" b="1" dirty="0" smtClean="0">
                <a:solidFill>
                  <a:srgbClr val="0000FF"/>
                </a:solidFill>
              </a:rPr>
              <a:t>O(</a:t>
            </a:r>
            <a:r>
              <a:rPr lang="en-US" b="1" dirty="0" err="1" smtClean="0">
                <a:solidFill>
                  <a:srgbClr val="0000FF"/>
                </a:solidFill>
              </a:rPr>
              <a:t>logn</a:t>
            </a:r>
            <a:r>
              <a:rPr lang="en-US" b="1" dirty="0" smtClean="0">
                <a:solidFill>
                  <a:srgbClr val="0000FF"/>
                </a:solidFill>
              </a:rPr>
              <a:t> 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5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Table</a:t>
            </a:r>
            <a:r>
              <a:rPr lang="en-US" dirty="0" smtClean="0"/>
              <a:t> - </a:t>
            </a:r>
            <a:r>
              <a:rPr lang="en-US" b="1" dirty="0">
                <a:solidFill>
                  <a:srgbClr val="006600"/>
                </a:solidFill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40815" cy="408899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Binary Search Tree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Adding</a:t>
            </a:r>
            <a:r>
              <a:rPr lang="en-US" dirty="0" smtClean="0"/>
              <a:t> Record</a:t>
            </a:r>
            <a:endParaRPr lang="en-US" dirty="0"/>
          </a:p>
          <a:p>
            <a:pPr lvl="2"/>
            <a:r>
              <a:rPr lang="en-US" dirty="0"/>
              <a:t>Inserting into proper position in BST</a:t>
            </a:r>
          </a:p>
          <a:p>
            <a:pPr lvl="2"/>
            <a:r>
              <a:rPr lang="en-US" dirty="0"/>
              <a:t>Fast, or </a:t>
            </a:r>
            <a:r>
              <a:rPr lang="en-US" b="1" dirty="0">
                <a:solidFill>
                  <a:srgbClr val="0000FF"/>
                </a:solidFill>
              </a:rPr>
              <a:t>O(</a:t>
            </a:r>
            <a:r>
              <a:rPr lang="en-US" b="1" dirty="0" err="1">
                <a:solidFill>
                  <a:srgbClr val="0000FF"/>
                </a:solidFill>
              </a:rPr>
              <a:t>logn</a:t>
            </a:r>
            <a:r>
              <a:rPr lang="en-US" b="1" dirty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Deleting</a:t>
            </a:r>
            <a:r>
              <a:rPr lang="en-US" dirty="0" smtClean="0"/>
              <a:t> </a:t>
            </a:r>
            <a:r>
              <a:rPr lang="en-US" dirty="0"/>
              <a:t>Record</a:t>
            </a:r>
          </a:p>
          <a:p>
            <a:pPr lvl="2"/>
            <a:r>
              <a:rPr lang="en-US" dirty="0"/>
              <a:t>Must find correct position to delete</a:t>
            </a:r>
          </a:p>
          <a:p>
            <a:pPr lvl="2"/>
            <a:r>
              <a:rPr lang="en-US" dirty="0"/>
              <a:t>Fast, or </a:t>
            </a:r>
            <a:r>
              <a:rPr lang="en-US" b="1" dirty="0">
                <a:solidFill>
                  <a:srgbClr val="0000FF"/>
                </a:solidFill>
              </a:rPr>
              <a:t>O(</a:t>
            </a:r>
            <a:r>
              <a:rPr lang="en-US" b="1" dirty="0" err="1">
                <a:solidFill>
                  <a:srgbClr val="0000FF"/>
                </a:solidFill>
              </a:rPr>
              <a:t>logn</a:t>
            </a:r>
            <a:r>
              <a:rPr lang="en-US" b="1" dirty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Record</a:t>
            </a:r>
          </a:p>
          <a:p>
            <a:pPr lvl="2"/>
            <a:r>
              <a:rPr lang="en-US" dirty="0"/>
              <a:t>Also Fast, or </a:t>
            </a:r>
            <a:r>
              <a:rPr lang="en-US" b="1" dirty="0">
                <a:solidFill>
                  <a:srgbClr val="0000FF"/>
                </a:solidFill>
              </a:rPr>
              <a:t>O(</a:t>
            </a:r>
            <a:r>
              <a:rPr lang="en-US" b="1" dirty="0" err="1">
                <a:solidFill>
                  <a:srgbClr val="0000FF"/>
                </a:solidFill>
              </a:rPr>
              <a:t>logn</a:t>
            </a:r>
            <a:r>
              <a:rPr lang="en-US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3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5141</TotalTime>
  <Words>2259</Words>
  <Application>Microsoft Office PowerPoint</Application>
  <PresentationFormat>On-screen Show (4:3)</PresentationFormat>
  <Paragraphs>517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PowerPoint Presentation</vt:lpstr>
      <vt:lpstr>Table</vt:lpstr>
      <vt:lpstr>Table - Introduction</vt:lpstr>
      <vt:lpstr>Table - Introduction</vt:lpstr>
      <vt:lpstr>Table - Introduction</vt:lpstr>
      <vt:lpstr>Table</vt:lpstr>
      <vt:lpstr>Table - Implementation</vt:lpstr>
      <vt:lpstr>Table - Implementation</vt:lpstr>
      <vt:lpstr>Table - Implementation</vt:lpstr>
      <vt:lpstr>Table - Implementation</vt:lpstr>
      <vt:lpstr>Table - Implementation</vt:lpstr>
      <vt:lpstr>Table - Implementation</vt:lpstr>
      <vt:lpstr>Table - Implementation</vt:lpstr>
      <vt:lpstr>Hash Table</vt:lpstr>
      <vt:lpstr>Hash Table - Introduction</vt:lpstr>
      <vt:lpstr>Hash Table – Hash Function</vt:lpstr>
      <vt:lpstr>Hash Table – Hash Function</vt:lpstr>
      <vt:lpstr>Hash Functions– Introduction</vt:lpstr>
      <vt:lpstr>Hash Functions</vt:lpstr>
      <vt:lpstr>Hash Functions– Selecting Digits</vt:lpstr>
      <vt:lpstr>Hash Functions– Folding Method</vt:lpstr>
      <vt:lpstr>Hash Functions– Modulo Arithmetic</vt:lpstr>
      <vt:lpstr>Hash Functions– Non-Integers Keys</vt:lpstr>
      <vt:lpstr>Hash Functions– Non-Integers Keys</vt:lpstr>
      <vt:lpstr>Hash Functions– Non-Integers Keys</vt:lpstr>
      <vt:lpstr>Hash Functions– Problem</vt:lpstr>
      <vt:lpstr>Collision – Resolution</vt:lpstr>
      <vt:lpstr>Collision Resolution</vt:lpstr>
      <vt:lpstr>Open Addressing – Linear Probing</vt:lpstr>
      <vt:lpstr>Open Addressing – Linear Probing</vt:lpstr>
      <vt:lpstr>Open Addressing – Quadratic Probing</vt:lpstr>
      <vt:lpstr>Open Addressing – Quadratic Probing</vt:lpstr>
      <vt:lpstr>Open Addressing – Double Hashing</vt:lpstr>
      <vt:lpstr>Open Addressing – Double Hashing</vt:lpstr>
      <vt:lpstr>Open Addressing – Double Hashing</vt:lpstr>
      <vt:lpstr>Open Addressing – Summary</vt:lpstr>
      <vt:lpstr>Collision Resolution</vt:lpstr>
      <vt:lpstr>Restructuring – Introduction</vt:lpstr>
      <vt:lpstr>Restructuring – Bucket Hashing</vt:lpstr>
      <vt:lpstr>Restructuring – Bucket Hashing</vt:lpstr>
      <vt:lpstr>Restructuring – Separate Chaining</vt:lpstr>
      <vt:lpstr>Restructuring – Separate Chaining</vt:lpstr>
      <vt:lpstr>Hashing Example</vt:lpstr>
      <vt:lpstr>Question</vt:lpstr>
      <vt:lpstr>Quadratic Probing (1837,  2209, 7777, 2100, 6897,  4012)</vt:lpstr>
      <vt:lpstr>Double Hashing (1837,  2209, 7777, 2100, 6897,  4012)</vt:lpstr>
      <vt:lpstr>Separate Chaining (1837,  2209, 7777, 2100, 6897,  4012)</vt:lpstr>
      <vt:lpstr>Hash Table – 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947</cp:revision>
  <dcterms:created xsi:type="dcterms:W3CDTF">2019-05-22T20:50:59Z</dcterms:created>
  <dcterms:modified xsi:type="dcterms:W3CDTF">2019-11-30T18:35:01Z</dcterms:modified>
</cp:coreProperties>
</file>