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67"/>
  </p:notesMasterIdLst>
  <p:sldIdLst>
    <p:sldId id="505" r:id="rId2"/>
    <p:sldId id="507" r:id="rId3"/>
    <p:sldId id="508" r:id="rId4"/>
    <p:sldId id="509" r:id="rId5"/>
    <p:sldId id="510" r:id="rId6"/>
    <p:sldId id="511" r:id="rId7"/>
    <p:sldId id="512" r:id="rId8"/>
    <p:sldId id="513" r:id="rId9"/>
    <p:sldId id="533" r:id="rId10"/>
    <p:sldId id="514" r:id="rId11"/>
    <p:sldId id="534" r:id="rId12"/>
    <p:sldId id="515" r:id="rId13"/>
    <p:sldId id="516" r:id="rId14"/>
    <p:sldId id="535" r:id="rId15"/>
    <p:sldId id="518" r:id="rId16"/>
    <p:sldId id="517" r:id="rId17"/>
    <p:sldId id="536" r:id="rId18"/>
    <p:sldId id="519" r:id="rId19"/>
    <p:sldId id="520" r:id="rId20"/>
    <p:sldId id="537" r:id="rId21"/>
    <p:sldId id="521" r:id="rId22"/>
    <p:sldId id="522" r:id="rId23"/>
    <p:sldId id="523" r:id="rId24"/>
    <p:sldId id="524" r:id="rId25"/>
    <p:sldId id="525" r:id="rId26"/>
    <p:sldId id="527" r:id="rId27"/>
    <p:sldId id="528" r:id="rId28"/>
    <p:sldId id="529" r:id="rId29"/>
    <p:sldId id="530" r:id="rId30"/>
    <p:sldId id="531" r:id="rId31"/>
    <p:sldId id="532" r:id="rId32"/>
    <p:sldId id="540" r:id="rId33"/>
    <p:sldId id="539" r:id="rId34"/>
    <p:sldId id="541" r:id="rId35"/>
    <p:sldId id="542" r:id="rId36"/>
    <p:sldId id="550" r:id="rId37"/>
    <p:sldId id="551" r:id="rId38"/>
    <p:sldId id="552" r:id="rId39"/>
    <p:sldId id="553" r:id="rId40"/>
    <p:sldId id="554" r:id="rId41"/>
    <p:sldId id="562" r:id="rId42"/>
    <p:sldId id="563" r:id="rId43"/>
    <p:sldId id="568" r:id="rId44"/>
    <p:sldId id="569" r:id="rId45"/>
    <p:sldId id="570" r:id="rId46"/>
    <p:sldId id="543" r:id="rId47"/>
    <p:sldId id="544" r:id="rId48"/>
    <p:sldId id="557" r:id="rId49"/>
    <p:sldId id="558" r:id="rId50"/>
    <p:sldId id="559" r:id="rId51"/>
    <p:sldId id="560" r:id="rId52"/>
    <p:sldId id="566" r:id="rId53"/>
    <p:sldId id="567" r:id="rId54"/>
    <p:sldId id="571" r:id="rId55"/>
    <p:sldId id="572" r:id="rId56"/>
    <p:sldId id="545" r:id="rId57"/>
    <p:sldId id="546" r:id="rId58"/>
    <p:sldId id="555" r:id="rId59"/>
    <p:sldId id="556" r:id="rId60"/>
    <p:sldId id="564" r:id="rId61"/>
    <p:sldId id="565" r:id="rId62"/>
    <p:sldId id="547" r:id="rId63"/>
    <p:sldId id="548" r:id="rId64"/>
    <p:sldId id="549" r:id="rId65"/>
    <p:sldId id="506"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1290"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_rels/data1.xml.rels><?xml version="1.0" encoding="UTF-8" standalone="yes"?>
<Relationships xmlns="http://schemas.openxmlformats.org/package/2006/relationships"><Relationship Id="rId1" Type="http://schemas.openxmlformats.org/officeDocument/2006/relationships/image" Target="../media/image4.jpg"/></Relationships>
</file>

<file path=ppt/diagrams/_rels/data2.xml.rels><?xml version="1.0" encoding="UTF-8" standalone="yes"?>
<Relationships xmlns="http://schemas.openxmlformats.org/package/2006/relationships"><Relationship Id="rId1" Type="http://schemas.openxmlformats.org/officeDocument/2006/relationships/image" Target="../media/image4.jpg"/></Relationships>
</file>

<file path=ppt/diagrams/_rels/drawing1.xml.rels><?xml version="1.0" encoding="UTF-8" standalone="yes"?>
<Relationships xmlns="http://schemas.openxmlformats.org/package/2006/relationships"><Relationship Id="rId1" Type="http://schemas.openxmlformats.org/officeDocument/2006/relationships/image" Target="../media/image4.jpg"/></Relationships>
</file>

<file path=ppt/diagrams/_rels/drawing2.xml.rels><?xml version="1.0" encoding="UTF-8" standalone="yes"?>
<Relationships xmlns="http://schemas.openxmlformats.org/package/2006/relationships"><Relationship Id="rId1" Type="http://schemas.openxmlformats.org/officeDocument/2006/relationships/image" Target="../media/image4.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6C78C8-E966-4B7E-8D03-C3617DCE2AE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60298CF-D651-4443-B55A-DF5768370C12}">
      <dgm:prSet custT="1"/>
      <dgm:spPr/>
      <dgm:t>
        <a:bodyPr/>
        <a:lstStyle/>
        <a:p>
          <a:pPr rtl="0"/>
          <a:r>
            <a:rPr lang="en-US" sz="2000" b="1" i="0" dirty="0" smtClean="0">
              <a:latin typeface="+mj-lt"/>
            </a:rPr>
            <a:t>O my Lord! Expand for me my chest [with assurance] and ease for me my task and untie the knot from my tongue that they may understand my speech. </a:t>
          </a:r>
          <a:r>
            <a:rPr lang="en-US" sz="2000" b="1" i="0" dirty="0" smtClean="0">
              <a:solidFill>
                <a:srgbClr val="FFFF00"/>
              </a:solidFill>
            </a:rPr>
            <a:t>(Quran 20 : 25-28)</a:t>
          </a:r>
          <a:endParaRPr lang="en-US" sz="2000" b="1" dirty="0">
            <a:solidFill>
              <a:srgbClr val="FFFF00"/>
            </a:solidFill>
            <a:latin typeface="+mj-lt"/>
          </a:endParaRPr>
        </a:p>
      </dgm:t>
    </dgm:pt>
    <dgm:pt modelId="{94D4A7AF-7DD5-4972-8AFE-63E5241EBC78}" type="parTrans" cxnId="{035C481D-78C9-4B0B-AFBB-5159B2FBB74E}">
      <dgm:prSet/>
      <dgm:spPr/>
      <dgm:t>
        <a:bodyPr/>
        <a:lstStyle/>
        <a:p>
          <a:endParaRPr lang="en-US"/>
        </a:p>
      </dgm:t>
    </dgm:pt>
    <dgm:pt modelId="{49F4A85F-A4DA-4A47-A43A-2382483BB2DD}" type="sibTrans" cxnId="{035C481D-78C9-4B0B-AFBB-5159B2FBB74E}">
      <dgm:prSet/>
      <dgm:spPr/>
      <dgm:t>
        <a:bodyPr/>
        <a:lstStyle/>
        <a:p>
          <a:endParaRPr lang="en-US"/>
        </a:p>
      </dgm:t>
    </dgm:pt>
    <dgm:pt modelId="{E8A93B39-86E4-4E2D-ADB5-63BB251ED922}" type="pres">
      <dgm:prSet presAssocID="{816C78C8-E966-4B7E-8D03-C3617DCE2AE7}" presName="linearFlow" presStyleCnt="0">
        <dgm:presLayoutVars>
          <dgm:dir/>
          <dgm:resizeHandles val="exact"/>
        </dgm:presLayoutVars>
      </dgm:prSet>
      <dgm:spPr/>
      <dgm:t>
        <a:bodyPr/>
        <a:lstStyle/>
        <a:p>
          <a:endParaRPr lang="en-US"/>
        </a:p>
      </dgm:t>
    </dgm:pt>
    <dgm:pt modelId="{BD7346C7-6971-492F-9741-DB24D68F8AC9}" type="pres">
      <dgm:prSet presAssocID="{160298CF-D651-4443-B55A-DF5768370C12}" presName="composite" presStyleCnt="0"/>
      <dgm:spPr/>
    </dgm:pt>
    <dgm:pt modelId="{CDEFADC2-8A87-4F86-99C7-5152EDF32688}" type="pres">
      <dgm:prSet presAssocID="{160298CF-D651-4443-B55A-DF5768370C12}" presName="imgShp" presStyleLbl="fgImgPlace1" presStyleIdx="0" presStyleCnt="1" custLinFactNeighborX="-25243"/>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t>
        <a:bodyPr/>
        <a:lstStyle/>
        <a:p>
          <a:endParaRPr lang="en-US"/>
        </a:p>
      </dgm:t>
    </dgm:pt>
    <dgm:pt modelId="{D2C15A2E-F265-4E83-96D0-995A90E88EBF}" type="pres">
      <dgm:prSet presAssocID="{160298CF-D651-4443-B55A-DF5768370C12}" presName="txShp" presStyleLbl="node1" presStyleIdx="0" presStyleCnt="1" custScaleX="129448" custLinFactNeighborX="263">
        <dgm:presLayoutVars>
          <dgm:bulletEnabled val="1"/>
        </dgm:presLayoutVars>
      </dgm:prSet>
      <dgm:spPr/>
      <dgm:t>
        <a:bodyPr/>
        <a:lstStyle/>
        <a:p>
          <a:endParaRPr lang="en-US"/>
        </a:p>
      </dgm:t>
    </dgm:pt>
  </dgm:ptLst>
  <dgm:cxnLst>
    <dgm:cxn modelId="{035C481D-78C9-4B0B-AFBB-5159B2FBB74E}" srcId="{816C78C8-E966-4B7E-8D03-C3617DCE2AE7}" destId="{160298CF-D651-4443-B55A-DF5768370C12}" srcOrd="0" destOrd="0" parTransId="{94D4A7AF-7DD5-4972-8AFE-63E5241EBC78}" sibTransId="{49F4A85F-A4DA-4A47-A43A-2382483BB2DD}"/>
    <dgm:cxn modelId="{A7FA9557-86F3-4D6C-8926-9E21206F3345}" type="presOf" srcId="{160298CF-D651-4443-B55A-DF5768370C12}" destId="{D2C15A2E-F265-4E83-96D0-995A90E88EBF}" srcOrd="0" destOrd="0" presId="urn:microsoft.com/office/officeart/2005/8/layout/vList3"/>
    <dgm:cxn modelId="{058BDB4F-FA6B-4686-A4DF-0DE2C4EBB019}" type="presOf" srcId="{816C78C8-E966-4B7E-8D03-C3617DCE2AE7}" destId="{E8A93B39-86E4-4E2D-ADB5-63BB251ED922}" srcOrd="0" destOrd="0" presId="urn:microsoft.com/office/officeart/2005/8/layout/vList3"/>
    <dgm:cxn modelId="{6F4FF8CA-D1DA-4F77-95EC-1F56E919DB6B}" type="presParOf" srcId="{E8A93B39-86E4-4E2D-ADB5-63BB251ED922}" destId="{BD7346C7-6971-492F-9741-DB24D68F8AC9}" srcOrd="0" destOrd="0" presId="urn:microsoft.com/office/officeart/2005/8/layout/vList3"/>
    <dgm:cxn modelId="{F8A3E962-A0CC-4123-BB6A-F56CD71F4FF7}" type="presParOf" srcId="{BD7346C7-6971-492F-9741-DB24D68F8AC9}" destId="{CDEFADC2-8A87-4F86-99C7-5152EDF32688}" srcOrd="0" destOrd="0" presId="urn:microsoft.com/office/officeart/2005/8/layout/vList3"/>
    <dgm:cxn modelId="{3C23B0F5-3822-4775-836D-A4482142C670}" type="presParOf" srcId="{BD7346C7-6971-492F-9741-DB24D68F8AC9}" destId="{D2C15A2E-F265-4E83-96D0-995A90E88EB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6C78C8-E966-4B7E-8D03-C3617DCE2AE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60298CF-D651-4443-B55A-DF5768370C12}">
      <dgm:prSet custT="1"/>
      <dgm:spPr/>
      <dgm:t>
        <a:bodyPr/>
        <a:lstStyle/>
        <a:p>
          <a:pPr rtl="0"/>
          <a:r>
            <a:rPr lang="en-US" sz="2800" b="0" i="0" dirty="0" smtClean="0"/>
            <a:t>Allah (Alone) is Sufficient for us, and He is the Best Disposer of affairs (for us).</a:t>
          </a:r>
          <a:r>
            <a:rPr lang="en-US" sz="1800" b="1" i="0" dirty="0" smtClean="0">
              <a:solidFill>
                <a:srgbClr val="FFFF00"/>
              </a:solidFill>
            </a:rPr>
            <a:t>(Quran 3 : 173)</a:t>
          </a:r>
          <a:endParaRPr lang="en-US" sz="2800" b="1" dirty="0">
            <a:solidFill>
              <a:srgbClr val="FFFF00"/>
            </a:solidFill>
          </a:endParaRPr>
        </a:p>
      </dgm:t>
    </dgm:pt>
    <dgm:pt modelId="{94D4A7AF-7DD5-4972-8AFE-63E5241EBC78}" type="parTrans" cxnId="{035C481D-78C9-4B0B-AFBB-5159B2FBB74E}">
      <dgm:prSet/>
      <dgm:spPr/>
      <dgm:t>
        <a:bodyPr/>
        <a:lstStyle/>
        <a:p>
          <a:endParaRPr lang="en-US"/>
        </a:p>
      </dgm:t>
    </dgm:pt>
    <dgm:pt modelId="{49F4A85F-A4DA-4A47-A43A-2382483BB2DD}" type="sibTrans" cxnId="{035C481D-78C9-4B0B-AFBB-5159B2FBB74E}">
      <dgm:prSet/>
      <dgm:spPr/>
      <dgm:t>
        <a:bodyPr/>
        <a:lstStyle/>
        <a:p>
          <a:endParaRPr lang="en-US"/>
        </a:p>
      </dgm:t>
    </dgm:pt>
    <dgm:pt modelId="{E8A93B39-86E4-4E2D-ADB5-63BB251ED922}" type="pres">
      <dgm:prSet presAssocID="{816C78C8-E966-4B7E-8D03-C3617DCE2AE7}" presName="linearFlow" presStyleCnt="0">
        <dgm:presLayoutVars>
          <dgm:dir/>
          <dgm:resizeHandles val="exact"/>
        </dgm:presLayoutVars>
      </dgm:prSet>
      <dgm:spPr/>
      <dgm:t>
        <a:bodyPr/>
        <a:lstStyle/>
        <a:p>
          <a:endParaRPr lang="en-US"/>
        </a:p>
      </dgm:t>
    </dgm:pt>
    <dgm:pt modelId="{BD7346C7-6971-492F-9741-DB24D68F8AC9}" type="pres">
      <dgm:prSet presAssocID="{160298CF-D651-4443-B55A-DF5768370C12}" presName="composite" presStyleCnt="0"/>
      <dgm:spPr/>
    </dgm:pt>
    <dgm:pt modelId="{CDEFADC2-8A87-4F86-99C7-5152EDF32688}" type="pres">
      <dgm:prSet presAssocID="{160298CF-D651-4443-B55A-DF5768370C12}"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D2C15A2E-F265-4E83-96D0-995A90E88EBF}" type="pres">
      <dgm:prSet presAssocID="{160298CF-D651-4443-B55A-DF5768370C12}" presName="txShp" presStyleLbl="node1" presStyleIdx="0" presStyleCnt="1" custLinFactNeighborX="263">
        <dgm:presLayoutVars>
          <dgm:bulletEnabled val="1"/>
        </dgm:presLayoutVars>
      </dgm:prSet>
      <dgm:spPr/>
      <dgm:t>
        <a:bodyPr/>
        <a:lstStyle/>
        <a:p>
          <a:endParaRPr lang="en-US"/>
        </a:p>
      </dgm:t>
    </dgm:pt>
  </dgm:ptLst>
  <dgm:cxnLst>
    <dgm:cxn modelId="{035C481D-78C9-4B0B-AFBB-5159B2FBB74E}" srcId="{816C78C8-E966-4B7E-8D03-C3617DCE2AE7}" destId="{160298CF-D651-4443-B55A-DF5768370C12}" srcOrd="0" destOrd="0" parTransId="{94D4A7AF-7DD5-4972-8AFE-63E5241EBC78}" sibTransId="{49F4A85F-A4DA-4A47-A43A-2382483BB2DD}"/>
    <dgm:cxn modelId="{117F1E3B-BE58-4BB3-9D6D-A081111744C8}" type="presOf" srcId="{160298CF-D651-4443-B55A-DF5768370C12}" destId="{D2C15A2E-F265-4E83-96D0-995A90E88EBF}" srcOrd="0" destOrd="0" presId="urn:microsoft.com/office/officeart/2005/8/layout/vList3"/>
    <dgm:cxn modelId="{D5A5DC0B-DE72-494B-98C1-9C491B8A06D1}" type="presOf" srcId="{816C78C8-E966-4B7E-8D03-C3617DCE2AE7}" destId="{E8A93B39-86E4-4E2D-ADB5-63BB251ED922}" srcOrd="0" destOrd="0" presId="urn:microsoft.com/office/officeart/2005/8/layout/vList3"/>
    <dgm:cxn modelId="{66B2A65E-F824-49F2-BC3B-D7D03AACE765}" type="presParOf" srcId="{E8A93B39-86E4-4E2D-ADB5-63BB251ED922}" destId="{BD7346C7-6971-492F-9741-DB24D68F8AC9}" srcOrd="0" destOrd="0" presId="urn:microsoft.com/office/officeart/2005/8/layout/vList3"/>
    <dgm:cxn modelId="{6CB1909F-B00D-44D2-BDFB-9673E8792B00}" type="presParOf" srcId="{BD7346C7-6971-492F-9741-DB24D68F8AC9}" destId="{CDEFADC2-8A87-4F86-99C7-5152EDF32688}" srcOrd="0" destOrd="0" presId="urn:microsoft.com/office/officeart/2005/8/layout/vList3"/>
    <dgm:cxn modelId="{8A402C9D-48EB-4398-BDD4-B8E0AD4FA998}" type="presParOf" srcId="{BD7346C7-6971-492F-9741-DB24D68F8AC9}" destId="{D2C15A2E-F265-4E83-96D0-995A90E88EB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15A2E-F265-4E83-96D0-995A90E88EBF}">
      <dsp:nvSpPr>
        <dsp:cNvPr id="0" name=""/>
        <dsp:cNvSpPr/>
      </dsp:nvSpPr>
      <dsp:spPr>
        <a:xfrm rot="10800000">
          <a:off x="613275" y="0"/>
          <a:ext cx="6420832" cy="178547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343" tIns="76200" rIns="142240" bIns="76200" numCol="1" spcCol="1270" anchor="ctr" anchorCtr="0">
          <a:noAutofit/>
        </a:bodyPr>
        <a:lstStyle/>
        <a:p>
          <a:pPr lvl="0" algn="ctr" defTabSz="889000" rtl="0">
            <a:lnSpc>
              <a:spcPct val="90000"/>
            </a:lnSpc>
            <a:spcBef>
              <a:spcPct val="0"/>
            </a:spcBef>
            <a:spcAft>
              <a:spcPct val="35000"/>
            </a:spcAft>
          </a:pPr>
          <a:r>
            <a:rPr lang="en-US" sz="2000" b="1" i="0" kern="1200" dirty="0" smtClean="0">
              <a:latin typeface="+mj-lt"/>
            </a:rPr>
            <a:t>O my Lord! Expand for me my chest [with assurance] and ease for me my task and untie the knot from my tongue that they may understand my speech. </a:t>
          </a:r>
          <a:r>
            <a:rPr lang="en-US" sz="2000" b="1" i="0" kern="1200" dirty="0" smtClean="0">
              <a:solidFill>
                <a:srgbClr val="FFFF00"/>
              </a:solidFill>
            </a:rPr>
            <a:t>(Quran 20 : 25-28)</a:t>
          </a:r>
          <a:endParaRPr lang="en-US" sz="2000" b="1" kern="1200" dirty="0">
            <a:solidFill>
              <a:srgbClr val="FFFF00"/>
            </a:solidFill>
            <a:latin typeface="+mj-lt"/>
          </a:endParaRPr>
        </a:p>
      </dsp:txBody>
      <dsp:txXfrm rot="10800000">
        <a:off x="1059643" y="0"/>
        <a:ext cx="5974464" cy="1785471"/>
      </dsp:txXfrm>
    </dsp:sp>
    <dsp:sp modelId="{CDEFADC2-8A87-4F86-99C7-5152EDF32688}">
      <dsp:nvSpPr>
        <dsp:cNvPr id="0" name=""/>
        <dsp:cNvSpPr/>
      </dsp:nvSpPr>
      <dsp:spPr>
        <a:xfrm>
          <a:off x="0" y="0"/>
          <a:ext cx="1785471" cy="178547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15A2E-F265-4E83-96D0-995A90E88EBF}">
      <dsp:nvSpPr>
        <dsp:cNvPr id="0" name=""/>
        <dsp:cNvSpPr/>
      </dsp:nvSpPr>
      <dsp:spPr>
        <a:xfrm rot="10800000">
          <a:off x="2179960" y="0"/>
          <a:ext cx="6698546" cy="190046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051" tIns="106680" rIns="199136" bIns="106680" numCol="1" spcCol="1270" anchor="ctr" anchorCtr="0">
          <a:noAutofit/>
        </a:bodyPr>
        <a:lstStyle/>
        <a:p>
          <a:pPr lvl="0" algn="ctr" defTabSz="1244600" rtl="0">
            <a:lnSpc>
              <a:spcPct val="90000"/>
            </a:lnSpc>
            <a:spcBef>
              <a:spcPct val="0"/>
            </a:spcBef>
            <a:spcAft>
              <a:spcPct val="35000"/>
            </a:spcAft>
          </a:pPr>
          <a:r>
            <a:rPr lang="en-US" sz="2800" b="0" i="0" kern="1200" dirty="0" smtClean="0"/>
            <a:t>Allah (Alone) is Sufficient for us, and He is the Best Disposer of affairs (for us).</a:t>
          </a:r>
          <a:r>
            <a:rPr lang="en-US" sz="1800" b="1" i="0" kern="1200" dirty="0" smtClean="0">
              <a:solidFill>
                <a:srgbClr val="FFFF00"/>
              </a:solidFill>
            </a:rPr>
            <a:t>(Quran 3 : 173)</a:t>
          </a:r>
          <a:endParaRPr lang="en-US" sz="2800" b="1" kern="1200" dirty="0">
            <a:solidFill>
              <a:srgbClr val="FFFF00"/>
            </a:solidFill>
          </a:endParaRPr>
        </a:p>
      </dsp:txBody>
      <dsp:txXfrm rot="10800000">
        <a:off x="2655075" y="0"/>
        <a:ext cx="6223431" cy="1900462"/>
      </dsp:txXfrm>
    </dsp:sp>
    <dsp:sp modelId="{CDEFADC2-8A87-4F86-99C7-5152EDF32688}">
      <dsp:nvSpPr>
        <dsp:cNvPr id="0" name=""/>
        <dsp:cNvSpPr/>
      </dsp:nvSpPr>
      <dsp:spPr>
        <a:xfrm>
          <a:off x="1212112" y="0"/>
          <a:ext cx="1900462" cy="19004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E9F355-61BA-4311-8A59-24A886FCB911}" type="datetimeFigureOut">
              <a:rPr lang="en-US" smtClean="0"/>
              <a:t>10/25/2019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D894F-0A84-4B40-9A74-1D544CC8ADF7}" type="slidenum">
              <a:rPr lang="en-US" smtClean="0"/>
              <a:t>‹#›</a:t>
            </a:fld>
            <a:endParaRPr lang="en-US"/>
          </a:p>
        </p:txBody>
      </p:sp>
    </p:spTree>
    <p:extLst>
      <p:ext uri="{BB962C8B-B14F-4D97-AF65-F5344CB8AC3E}">
        <p14:creationId xmlns:p14="http://schemas.microsoft.com/office/powerpoint/2010/main" val="2144399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29743" y="1238273"/>
            <a:ext cx="77724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786943" y="4073179"/>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lgn="ctr">
              <a:defRPr/>
            </a:lvl1pPr>
          </a:lstStyle>
          <a:p>
            <a:fld id="{DDC76627-6CEE-4E3A-AF80-81DF9B174472}" type="slidenum">
              <a:rPr lang="en-US" smtClean="0"/>
              <a:pPr/>
              <a:t>‹#›</a:t>
            </a:fld>
            <a:endParaRPr lang="en-US" dirty="0"/>
          </a:p>
        </p:txBody>
      </p:sp>
    </p:spTree>
    <p:extLst>
      <p:ext uri="{BB962C8B-B14F-4D97-AF65-F5344CB8AC3E}">
        <p14:creationId xmlns:p14="http://schemas.microsoft.com/office/powerpoint/2010/main" val="31409495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2049144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26072538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lgn="ctr">
              <a:defRPr/>
            </a:lvl1pPr>
          </a:lstStyle>
          <a:p>
            <a:fld id="{DDC76627-6CEE-4E3A-AF80-81DF9B174472}" type="slidenum">
              <a:rPr lang="en-US" smtClean="0"/>
              <a:pPr/>
              <a:t>‹#›</a:t>
            </a:fld>
            <a:endParaRPr lang="en-US"/>
          </a:p>
        </p:txBody>
      </p:sp>
    </p:spTree>
    <p:extLst>
      <p:ext uri="{BB962C8B-B14F-4D97-AF65-F5344CB8AC3E}">
        <p14:creationId xmlns:p14="http://schemas.microsoft.com/office/powerpoint/2010/main" val="360648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275929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609585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794829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2614461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1178226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1090482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C76627-6CEE-4E3A-AF80-81DF9B174472}" type="slidenum">
              <a:rPr lang="en-US" smtClean="0"/>
              <a:t>‹#›</a:t>
            </a:fld>
            <a:endParaRPr lang="en-US"/>
          </a:p>
        </p:txBody>
      </p:sp>
    </p:spTree>
    <p:extLst>
      <p:ext uri="{BB962C8B-B14F-4D97-AF65-F5344CB8AC3E}">
        <p14:creationId xmlns:p14="http://schemas.microsoft.com/office/powerpoint/2010/main" val="2292309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65162" y="1244821"/>
            <a:ext cx="7675809" cy="80949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365162" y="2156535"/>
            <a:ext cx="7675809" cy="402042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217218" y="6292157"/>
            <a:ext cx="954760" cy="365125"/>
          </a:xfrm>
          <a:prstGeom prst="rect">
            <a:avLst/>
          </a:prstGeom>
        </p:spPr>
        <p:txBody>
          <a:bodyPr vert="horz" lIns="91440" tIns="45720" rIns="91440" bIns="45720" rtlCol="0" anchor="ctr"/>
          <a:lstStyle>
            <a:lvl1pPr algn="r">
              <a:defRPr sz="1800" b="1">
                <a:solidFill>
                  <a:srgbClr val="006600"/>
                </a:solidFill>
              </a:defRPr>
            </a:lvl1pPr>
          </a:lstStyle>
          <a:p>
            <a:pPr algn="ctr"/>
            <a:fld id="{DDC76627-6CEE-4E3A-AF80-81DF9B174472}" type="slidenum">
              <a:rPr lang="en-US" smtClean="0"/>
              <a:pPr algn="ctr"/>
              <a:t>‹#›</a:t>
            </a:fld>
            <a:endParaRPr lang="en-US" dirty="0"/>
          </a:p>
        </p:txBody>
      </p:sp>
      <p:pic>
        <p:nvPicPr>
          <p:cNvPr id="7" name="Picture 2"/>
          <p:cNvPicPr>
            <a:picLocks noChangeAspect="1" noChangeArrowheads="1"/>
          </p:cNvPicPr>
          <p:nvPr userDrawn="1"/>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236374" y="995"/>
            <a:ext cx="73938" cy="6857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userDrawn="1"/>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5400000">
            <a:off x="4528150" y="-3473251"/>
            <a:ext cx="87491" cy="9144207"/>
          </a:xfrm>
          <a:prstGeom prst="rect">
            <a:avLst/>
          </a:prstGeom>
          <a:solidFill>
            <a:schemeClr val="accent6">
              <a:lumMod val="75000"/>
            </a:schemeClr>
          </a:solidFill>
          <a:ln w="9525">
            <a:noFill/>
            <a:miter lim="800000"/>
            <a:headEnd/>
            <a:tailEnd/>
          </a:ln>
          <a:effectLst/>
          <a:extLst/>
        </p:spPr>
      </p:pic>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51326" y="41735"/>
            <a:ext cx="972911" cy="972911"/>
          </a:xfrm>
          <a:prstGeom prst="rect">
            <a:avLst/>
          </a:prstGeom>
          <a:solidFill>
            <a:schemeClr val="tx2"/>
          </a:solidFill>
        </p:spPr>
      </p:pic>
      <p:pic>
        <p:nvPicPr>
          <p:cNvPr id="10" name="Picture 9"/>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301214" y="73066"/>
            <a:ext cx="762000" cy="910249"/>
          </a:xfrm>
          <a:prstGeom prst="rect">
            <a:avLst/>
          </a:prstGeom>
        </p:spPr>
      </p:pic>
      <p:sp>
        <p:nvSpPr>
          <p:cNvPr id="11" name="TextBox 10"/>
          <p:cNvSpPr txBox="1"/>
          <p:nvPr userDrawn="1"/>
        </p:nvSpPr>
        <p:spPr>
          <a:xfrm>
            <a:off x="1981200" y="18615"/>
            <a:ext cx="5791200" cy="584775"/>
          </a:xfrm>
          <a:prstGeom prst="rect">
            <a:avLst/>
          </a:prstGeom>
          <a:noFill/>
        </p:spPr>
        <p:txBody>
          <a:bodyPr wrap="square" rtlCol="0">
            <a:spAutoFit/>
          </a:bodyPr>
          <a:lstStyle/>
          <a:p>
            <a:pPr algn="ctr"/>
            <a:r>
              <a:rPr lang="en-US" sz="3200" b="1" i="1" dirty="0" smtClean="0">
                <a:solidFill>
                  <a:schemeClr val="tx2"/>
                </a:solidFill>
              </a:rPr>
              <a:t>Data Structures</a:t>
            </a:r>
            <a:r>
              <a:rPr lang="en-US" sz="3200" b="1" i="1" baseline="0" dirty="0" smtClean="0">
                <a:solidFill>
                  <a:schemeClr val="tx2"/>
                </a:solidFill>
              </a:rPr>
              <a:t> - I</a:t>
            </a:r>
            <a:endParaRPr lang="en-US" sz="3200" b="1" i="1" dirty="0">
              <a:solidFill>
                <a:schemeClr val="tx2"/>
              </a:solidFill>
            </a:endParaRPr>
          </a:p>
        </p:txBody>
      </p:sp>
      <p:sp>
        <p:nvSpPr>
          <p:cNvPr id="12" name="TextBox 11"/>
          <p:cNvSpPr txBox="1"/>
          <p:nvPr userDrawn="1"/>
        </p:nvSpPr>
        <p:spPr>
          <a:xfrm>
            <a:off x="1656428" y="613983"/>
            <a:ext cx="6477000" cy="369332"/>
          </a:xfrm>
          <a:prstGeom prst="rect">
            <a:avLst/>
          </a:prstGeom>
          <a:noFill/>
        </p:spPr>
        <p:txBody>
          <a:bodyPr wrap="square" rtlCol="0">
            <a:spAutoFit/>
          </a:bodyPr>
          <a:lstStyle/>
          <a:p>
            <a:pPr algn="ctr"/>
            <a:r>
              <a:rPr lang="en-US" b="1" dirty="0" smtClean="0">
                <a:solidFill>
                  <a:srgbClr val="FF0000"/>
                </a:solidFill>
              </a:rPr>
              <a:t>“No</a:t>
            </a:r>
            <a:r>
              <a:rPr lang="en-US" b="1" baseline="0" dirty="0" smtClean="0">
                <a:solidFill>
                  <a:srgbClr val="FF0000"/>
                </a:solidFill>
              </a:rPr>
              <a:t> Bonus” marks for this course anymore</a:t>
            </a:r>
            <a:endParaRPr lang="en-US" b="1" dirty="0">
              <a:solidFill>
                <a:srgbClr val="FF0000"/>
              </a:solidFill>
            </a:endParaRPr>
          </a:p>
        </p:txBody>
      </p:sp>
      <p:sp>
        <p:nvSpPr>
          <p:cNvPr id="14" name="TextBox 13"/>
          <p:cNvSpPr txBox="1"/>
          <p:nvPr userDrawn="1"/>
        </p:nvSpPr>
        <p:spPr>
          <a:xfrm>
            <a:off x="330495" y="1333710"/>
            <a:ext cx="769121" cy="4914690"/>
          </a:xfrm>
          <a:prstGeom prst="rect">
            <a:avLst/>
          </a:prstGeom>
        </p:spPr>
        <p:style>
          <a:lnRef idx="0">
            <a:schemeClr val="accent1"/>
          </a:lnRef>
          <a:fillRef idx="3">
            <a:schemeClr val="accent1"/>
          </a:fillRef>
          <a:effectRef idx="3">
            <a:schemeClr val="accent1"/>
          </a:effectRef>
          <a:fontRef idx="minor">
            <a:schemeClr val="lt1"/>
          </a:fontRef>
        </p:style>
        <p:txBody>
          <a:bodyPr vert="wordArtVert" wrap="square" rtlCol="0">
            <a:spAutoFit/>
          </a:bodyPr>
          <a:lstStyle/>
          <a:p>
            <a:pPr algn="ctr"/>
            <a:r>
              <a:rPr lang="en-US" sz="3200" b="1" dirty="0" smtClean="0"/>
              <a:t>CPCS 204</a:t>
            </a:r>
            <a:endParaRPr lang="en-US" sz="3200" b="1" dirty="0"/>
          </a:p>
        </p:txBody>
      </p:sp>
      <p:sp>
        <p:nvSpPr>
          <p:cNvPr id="4" name="TextBox 3"/>
          <p:cNvSpPr txBox="1"/>
          <p:nvPr userDrawn="1"/>
        </p:nvSpPr>
        <p:spPr>
          <a:xfrm>
            <a:off x="1360211" y="6324889"/>
            <a:ext cx="3688304" cy="307777"/>
          </a:xfrm>
          <a:prstGeom prst="rect">
            <a:avLst/>
          </a:prstGeom>
          <a:noFill/>
        </p:spPr>
        <p:txBody>
          <a:bodyPr wrap="square" rtlCol="0">
            <a:spAutoFit/>
          </a:bodyPr>
          <a:lstStyle/>
          <a:p>
            <a:pPr algn="l"/>
            <a:r>
              <a:rPr lang="en-US" sz="1400" b="1" kern="1200" dirty="0" smtClean="0">
                <a:solidFill>
                  <a:srgbClr val="006600"/>
                </a:solidFill>
                <a:latin typeface="+mn-lt"/>
                <a:ea typeface="+mn-ea"/>
                <a:cs typeface="+mn-cs"/>
              </a:rPr>
              <a:t>Dr. Jonathan (</a:t>
            </a:r>
            <a:r>
              <a:rPr lang="en-US" sz="1400" b="1" kern="1200" dirty="0" err="1" smtClean="0">
                <a:solidFill>
                  <a:srgbClr val="006600"/>
                </a:solidFill>
                <a:latin typeface="+mn-lt"/>
                <a:ea typeface="+mn-ea"/>
                <a:cs typeface="+mn-cs"/>
              </a:rPr>
              <a:t>Yahya</a:t>
            </a:r>
            <a:r>
              <a:rPr lang="en-US" sz="1400" b="1" kern="1200" dirty="0" smtClean="0">
                <a:solidFill>
                  <a:srgbClr val="006600"/>
                </a:solidFill>
                <a:latin typeface="+mn-lt"/>
                <a:ea typeface="+mn-ea"/>
                <a:cs typeface="+mn-cs"/>
              </a:rPr>
              <a:t>) </a:t>
            </a:r>
            <a:r>
              <a:rPr lang="en-US" sz="1400" b="1" kern="1200" dirty="0" err="1" smtClean="0">
                <a:solidFill>
                  <a:srgbClr val="006600"/>
                </a:solidFill>
                <a:latin typeface="+mn-lt"/>
                <a:ea typeface="+mn-ea"/>
                <a:cs typeface="+mn-cs"/>
              </a:rPr>
              <a:t>Cazalas</a:t>
            </a:r>
            <a:endParaRPr lang="en-US" sz="1400" b="1" kern="1200" dirty="0">
              <a:solidFill>
                <a:srgbClr val="006600"/>
              </a:solidFill>
              <a:latin typeface="+mn-lt"/>
              <a:ea typeface="+mn-ea"/>
              <a:cs typeface="+mn-cs"/>
            </a:endParaRPr>
          </a:p>
        </p:txBody>
      </p:sp>
      <p:sp>
        <p:nvSpPr>
          <p:cNvPr id="15" name="TextBox 14"/>
          <p:cNvSpPr txBox="1"/>
          <p:nvPr userDrawn="1"/>
        </p:nvSpPr>
        <p:spPr>
          <a:xfrm>
            <a:off x="6220494" y="6349505"/>
            <a:ext cx="2653050" cy="307777"/>
          </a:xfrm>
          <a:prstGeom prst="rect">
            <a:avLst/>
          </a:prstGeom>
          <a:noFill/>
        </p:spPr>
        <p:txBody>
          <a:bodyPr wrap="square" rtlCol="0">
            <a:spAutoFit/>
          </a:bodyPr>
          <a:lstStyle/>
          <a:p>
            <a:pPr algn="r"/>
            <a:r>
              <a:rPr lang="en-US" sz="1400" b="1" kern="1200" dirty="0" smtClean="0">
                <a:solidFill>
                  <a:srgbClr val="006600"/>
                </a:solidFill>
                <a:latin typeface="+mn-lt"/>
                <a:ea typeface="+mn-ea"/>
                <a:cs typeface="+mn-cs"/>
              </a:rPr>
              <a:t>Dr. Muhammad</a:t>
            </a:r>
            <a:r>
              <a:rPr lang="en-US" sz="1400" b="1" kern="1200" baseline="0" dirty="0" smtClean="0">
                <a:solidFill>
                  <a:srgbClr val="006600"/>
                </a:solidFill>
                <a:latin typeface="+mn-lt"/>
                <a:ea typeface="+mn-ea"/>
                <a:cs typeface="+mn-cs"/>
              </a:rPr>
              <a:t> Umair </a:t>
            </a:r>
            <a:r>
              <a:rPr lang="en-US" sz="1400" b="1" kern="1200" baseline="0" dirty="0" err="1" smtClean="0">
                <a:solidFill>
                  <a:srgbClr val="006600"/>
                </a:solidFill>
                <a:latin typeface="+mn-lt"/>
                <a:ea typeface="+mn-ea"/>
                <a:cs typeface="+mn-cs"/>
              </a:rPr>
              <a:t>Ramzan</a:t>
            </a:r>
            <a:endParaRPr lang="en-US" sz="1400" b="1" kern="1200" dirty="0">
              <a:solidFill>
                <a:srgbClr val="006600"/>
              </a:solidFill>
              <a:latin typeface="+mn-lt"/>
              <a:ea typeface="+mn-ea"/>
              <a:cs typeface="+mn-cs"/>
            </a:endParaRPr>
          </a:p>
        </p:txBody>
      </p:sp>
    </p:spTree>
    <p:extLst>
      <p:ext uri="{BB962C8B-B14F-4D97-AF65-F5344CB8AC3E}">
        <p14:creationId xmlns:p14="http://schemas.microsoft.com/office/powerpoint/2010/main" val="389500078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2"/>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Clr>
          <a:srgbClr val="006600"/>
        </a:buClr>
        <a:buFont typeface="Arial" panose="020B0604020202020204" pitchFamily="34" charset="0"/>
        <a:buChar char="•"/>
        <a:defRPr sz="3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rgbClr val="006600"/>
        </a:buClr>
        <a:buFont typeface="Courier New" panose="02070309020205020404" pitchFamily="49" charset="0"/>
        <a:buChar char="o"/>
        <a:defRPr sz="2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rgbClr val="006600"/>
        </a:buClr>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rgbClr val="006600"/>
        </a:buClr>
        <a:buFont typeface="Courier New" panose="02070309020205020404" pitchFamily="49" charset="0"/>
        <a:buChar char="o"/>
        <a:defRPr sz="20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rgbClr val="006600"/>
        </a:buClr>
        <a:buFont typeface="Calibri" panose="020F0502020204030204" pitchFamily="34" charset="0"/>
        <a:buChar char="»"/>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1.png"/><Relationship Id="rId7"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4.png"/></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41.png"/><Relationship Id="rId4" Type="http://schemas.openxmlformats.org/officeDocument/2006/relationships/image" Target="../media/image17.png"/><Relationship Id="rId9" Type="http://schemas.openxmlformats.org/officeDocument/2006/relationships/image" Target="../media/image4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64.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2.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DC76627-6CEE-4E3A-AF80-81DF9B174472}" type="slidenum">
              <a:rPr lang="en-US" smtClean="0"/>
              <a:pPr/>
              <a:t>1</a:t>
            </a:fld>
            <a:endParaRPr lang="en-US"/>
          </a:p>
        </p:txBody>
      </p:sp>
      <p:graphicFrame>
        <p:nvGraphicFramePr>
          <p:cNvPr id="3" name="Diagram 2"/>
          <p:cNvGraphicFramePr/>
          <p:nvPr>
            <p:extLst/>
          </p:nvPr>
        </p:nvGraphicFramePr>
        <p:xfrm>
          <a:off x="1345476" y="4506686"/>
          <a:ext cx="7458892" cy="17854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2859110" y="669701"/>
            <a:ext cx="4056845" cy="2704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1339492" y="1578643"/>
            <a:ext cx="7675563" cy="2367907"/>
          </a:xfrm>
        </p:spPr>
      </p:pic>
    </p:spTree>
    <p:extLst>
      <p:ext uri="{BB962C8B-B14F-4D97-AF65-F5344CB8AC3E}">
        <p14:creationId xmlns:p14="http://schemas.microsoft.com/office/powerpoint/2010/main" val="2385690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err="1" smtClean="0">
                <a:solidFill>
                  <a:srgbClr val="0000FF"/>
                </a:solidFill>
                <a:latin typeface="Courier New" pitchFamily="49" charset="0"/>
                <a:cs typeface="Courier New" pitchFamily="49" charset="0"/>
              </a:rPr>
              <a:t>isFull</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10</a:t>
            </a:fld>
            <a:endParaRPr lang="en-US"/>
          </a:p>
        </p:txBody>
      </p:sp>
      <p:sp>
        <p:nvSpPr>
          <p:cNvPr id="5" name="TextBox 4"/>
          <p:cNvSpPr txBox="1">
            <a:spLocks noChangeArrowheads="1"/>
          </p:cNvSpPr>
          <p:nvPr/>
        </p:nvSpPr>
        <p:spPr bwMode="auto">
          <a:xfrm>
            <a:off x="5203066" y="2452314"/>
            <a:ext cx="3768980" cy="1754326"/>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isFull</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if (top == maxSize-1)</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return true;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else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return false;</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sp>
        <p:nvSpPr>
          <p:cNvPr id="6" name="TextBox 5"/>
          <p:cNvSpPr txBox="1">
            <a:spLocks noChangeArrowheads="1"/>
          </p:cNvSpPr>
          <p:nvPr/>
        </p:nvSpPr>
        <p:spPr bwMode="auto">
          <a:xfrm>
            <a:off x="5203066" y="4468683"/>
            <a:ext cx="3807453" cy="923330"/>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smtClean="0">
                <a:solidFill>
                  <a:schemeClr val="bg1"/>
                </a:solidFill>
                <a:latin typeface="Courier New" pitchFamily="49" charset="0"/>
                <a:cs typeface="Courier New" pitchFamily="49" charset="0"/>
              </a:rPr>
              <a:t>isFull() </a:t>
            </a:r>
            <a:r>
              <a:rPr lang="en-US"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return (top == maxSize-1);</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pic>
        <p:nvPicPr>
          <p:cNvPr id="9" name="Picture 8"/>
          <p:cNvPicPr>
            <a:picLocks noChangeAspect="1"/>
          </p:cNvPicPr>
          <p:nvPr/>
        </p:nvPicPr>
        <p:blipFill>
          <a:blip r:embed="rId2"/>
          <a:stretch>
            <a:fillRect/>
          </a:stretch>
        </p:blipFill>
        <p:spPr>
          <a:xfrm>
            <a:off x="1517064" y="2879987"/>
            <a:ext cx="3421780" cy="2573524"/>
          </a:xfrm>
          <a:prstGeom prst="rect">
            <a:avLst/>
          </a:prstGeom>
        </p:spPr>
      </p:pic>
    </p:spTree>
    <p:extLst>
      <p:ext uri="{BB962C8B-B14F-4D97-AF65-F5344CB8AC3E}">
        <p14:creationId xmlns:p14="http://schemas.microsoft.com/office/powerpoint/2010/main" val="52826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err="1" smtClean="0">
                <a:solidFill>
                  <a:srgbClr val="0000FF"/>
                </a:solidFill>
                <a:latin typeface="Courier New" pitchFamily="49" charset="0"/>
                <a:cs typeface="Courier New" pitchFamily="49" charset="0"/>
              </a:rPr>
              <a:t>isFull</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11</a:t>
            </a:fld>
            <a:endParaRPr lang="en-US"/>
          </a:p>
        </p:txBody>
      </p:sp>
      <p:sp>
        <p:nvSpPr>
          <p:cNvPr id="6" name="TextBox 5"/>
          <p:cNvSpPr txBox="1">
            <a:spLocks noChangeArrowheads="1"/>
          </p:cNvSpPr>
          <p:nvPr/>
        </p:nvSpPr>
        <p:spPr bwMode="auto">
          <a:xfrm>
            <a:off x="1365162" y="2525583"/>
            <a:ext cx="3807453" cy="923330"/>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isFull</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return (top == maxSize-1);</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sp>
        <p:nvSpPr>
          <p:cNvPr id="8" name="Oval 7"/>
          <p:cNvSpPr/>
          <p:nvPr/>
        </p:nvSpPr>
        <p:spPr>
          <a:xfrm>
            <a:off x="5729086" y="2760787"/>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926019" y="2430287"/>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11" name="TextBox 10"/>
          <p:cNvSpPr txBox="1"/>
          <p:nvPr/>
        </p:nvSpPr>
        <p:spPr>
          <a:xfrm>
            <a:off x="7463794" y="3203350"/>
            <a:ext cx="659424" cy="246221"/>
          </a:xfrm>
          <a:prstGeom prst="rect">
            <a:avLst/>
          </a:prstGeom>
          <a:noFill/>
        </p:spPr>
        <p:txBody>
          <a:bodyPr wrap="square" rtlCol="0">
            <a:spAutoFit/>
          </a:bodyPr>
          <a:lstStyle/>
          <a:p>
            <a:r>
              <a:rPr lang="en-US" sz="1000" dirty="0" err="1" smtClean="0"/>
              <a:t>maxSize</a:t>
            </a:r>
            <a:endParaRPr lang="en-US" sz="1000" dirty="0"/>
          </a:p>
        </p:txBody>
      </p:sp>
      <p:sp>
        <p:nvSpPr>
          <p:cNvPr id="12" name="TextBox 11"/>
          <p:cNvSpPr txBox="1"/>
          <p:nvPr/>
        </p:nvSpPr>
        <p:spPr>
          <a:xfrm>
            <a:off x="7746028" y="3489099"/>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13" name="Content Placeholder 14"/>
          <p:cNvGraphicFramePr>
            <a:graphicFrameLocks/>
          </p:cNvGraphicFramePr>
          <p:nvPr>
            <p:extLst>
              <p:ext uri="{D42A27DB-BD31-4B8C-83A1-F6EECF244321}">
                <p14:modId xmlns:p14="http://schemas.microsoft.com/office/powerpoint/2010/main" val="2231089089"/>
              </p:ext>
            </p:extLst>
          </p:nvPr>
        </p:nvGraphicFramePr>
        <p:xfrm>
          <a:off x="6781511" y="3005166"/>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r>
                        <a:rPr lang="en-US" dirty="0" smtClean="0">
                          <a:solidFill>
                            <a:srgbClr val="0000FF"/>
                          </a:solidFill>
                        </a:rPr>
                        <a:t>1</a:t>
                      </a: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r>
                        <a:rPr lang="en-US" dirty="0" smtClean="0">
                          <a:solidFill>
                            <a:srgbClr val="0000FF"/>
                          </a:solidFill>
                        </a:rPr>
                        <a:t>0</a:t>
                      </a: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14" name="TextBox 13"/>
          <p:cNvSpPr txBox="1"/>
          <p:nvPr/>
        </p:nvSpPr>
        <p:spPr>
          <a:xfrm>
            <a:off x="7491051" y="3943800"/>
            <a:ext cx="659424" cy="246221"/>
          </a:xfrm>
          <a:prstGeom prst="rect">
            <a:avLst/>
          </a:prstGeom>
          <a:noFill/>
        </p:spPr>
        <p:txBody>
          <a:bodyPr wrap="square" rtlCol="0">
            <a:spAutoFit/>
          </a:bodyPr>
          <a:lstStyle/>
          <a:p>
            <a:r>
              <a:rPr lang="en-US" sz="1000" dirty="0" smtClean="0"/>
              <a:t>Top</a:t>
            </a:r>
            <a:endParaRPr lang="en-US" sz="1000" dirty="0"/>
          </a:p>
        </p:txBody>
      </p:sp>
      <p:sp>
        <p:nvSpPr>
          <p:cNvPr id="15" name="TextBox 14"/>
          <p:cNvSpPr txBox="1"/>
          <p:nvPr/>
        </p:nvSpPr>
        <p:spPr>
          <a:xfrm>
            <a:off x="5934816" y="3785086"/>
            <a:ext cx="448408" cy="246221"/>
          </a:xfrm>
          <a:prstGeom prst="rect">
            <a:avLst/>
          </a:prstGeom>
          <a:noFill/>
        </p:spPr>
        <p:txBody>
          <a:bodyPr wrap="square" rtlCol="0">
            <a:spAutoFit/>
          </a:bodyPr>
          <a:lstStyle/>
          <a:p>
            <a:r>
              <a:rPr lang="en-US" sz="1000" dirty="0" smtClean="0"/>
              <a:t>stack</a:t>
            </a:r>
            <a:endParaRPr lang="en-US" sz="1000" dirty="0"/>
          </a:p>
        </p:txBody>
      </p:sp>
      <p:sp>
        <p:nvSpPr>
          <p:cNvPr id="16" name="TextBox 15"/>
          <p:cNvSpPr txBox="1"/>
          <p:nvPr/>
        </p:nvSpPr>
        <p:spPr>
          <a:xfrm>
            <a:off x="7756580" y="4275390"/>
            <a:ext cx="334107" cy="246221"/>
          </a:xfrm>
          <a:prstGeom prst="rect">
            <a:avLst/>
          </a:prstGeom>
          <a:noFill/>
          <a:ln>
            <a:solidFill>
              <a:schemeClr val="tx1"/>
            </a:solidFill>
          </a:ln>
        </p:spPr>
        <p:txBody>
          <a:bodyPr wrap="square" rtlCol="0">
            <a:spAutoFit/>
          </a:bodyPr>
          <a:lstStyle/>
          <a:p>
            <a:pPr algn="ctr"/>
            <a:r>
              <a:rPr lang="en-US" sz="1000" dirty="0" smtClean="0"/>
              <a:t>4</a:t>
            </a:r>
            <a:endParaRPr lang="en-US" sz="1000" dirty="0"/>
          </a:p>
        </p:txBody>
      </p:sp>
      <p:cxnSp>
        <p:nvCxnSpPr>
          <p:cNvPr id="17" name="Straight Arrow Connector 16"/>
          <p:cNvCxnSpPr>
            <a:stCxn id="10" idx="3"/>
          </p:cNvCxnSpPr>
          <p:nvPr/>
        </p:nvCxnSpPr>
        <p:spPr>
          <a:xfrm>
            <a:off x="6207373" y="2614953"/>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18" name="Curved Connector 17"/>
          <p:cNvCxnSpPr>
            <a:stCxn id="15" idx="2"/>
          </p:cNvCxnSpPr>
          <p:nvPr/>
        </p:nvCxnSpPr>
        <p:spPr>
          <a:xfrm rot="16200000" flipH="1">
            <a:off x="6053525" y="4136802"/>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6752496" y="5454269"/>
            <a:ext cx="659424" cy="369332"/>
          </a:xfrm>
          <a:prstGeom prst="rect">
            <a:avLst/>
          </a:prstGeom>
          <a:noFill/>
        </p:spPr>
        <p:txBody>
          <a:bodyPr wrap="square" rtlCol="0">
            <a:spAutoFit/>
          </a:bodyPr>
          <a:lstStyle/>
          <a:p>
            <a:pPr algn="ctr"/>
            <a:r>
              <a:rPr lang="en-US" b="1" dirty="0" smtClean="0">
                <a:solidFill>
                  <a:srgbClr val="006600"/>
                </a:solidFill>
              </a:rPr>
              <a:t>True</a:t>
            </a:r>
            <a:endParaRPr lang="en-US" b="1" dirty="0">
              <a:solidFill>
                <a:srgbClr val="006600"/>
              </a:solidFill>
            </a:endParaRPr>
          </a:p>
        </p:txBody>
      </p:sp>
      <p:sp>
        <p:nvSpPr>
          <p:cNvPr id="20" name="Oval 19"/>
          <p:cNvSpPr/>
          <p:nvPr/>
        </p:nvSpPr>
        <p:spPr>
          <a:xfrm>
            <a:off x="1590839" y="3735320"/>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787772" y="3404820"/>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22" name="TextBox 21"/>
          <p:cNvSpPr txBox="1"/>
          <p:nvPr/>
        </p:nvSpPr>
        <p:spPr>
          <a:xfrm>
            <a:off x="3325547" y="4177883"/>
            <a:ext cx="659424" cy="246221"/>
          </a:xfrm>
          <a:prstGeom prst="rect">
            <a:avLst/>
          </a:prstGeom>
          <a:noFill/>
        </p:spPr>
        <p:txBody>
          <a:bodyPr wrap="square" rtlCol="0">
            <a:spAutoFit/>
          </a:bodyPr>
          <a:lstStyle/>
          <a:p>
            <a:r>
              <a:rPr lang="en-US" sz="1000" dirty="0" err="1" smtClean="0"/>
              <a:t>maxSize</a:t>
            </a:r>
            <a:endParaRPr lang="en-US" sz="1000" dirty="0"/>
          </a:p>
        </p:txBody>
      </p:sp>
      <p:sp>
        <p:nvSpPr>
          <p:cNvPr id="23" name="TextBox 22"/>
          <p:cNvSpPr txBox="1"/>
          <p:nvPr/>
        </p:nvSpPr>
        <p:spPr>
          <a:xfrm>
            <a:off x="3607781" y="4463632"/>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24" name="Content Placeholder 14"/>
          <p:cNvGraphicFramePr>
            <a:graphicFrameLocks/>
          </p:cNvGraphicFramePr>
          <p:nvPr>
            <p:extLst>
              <p:ext uri="{D42A27DB-BD31-4B8C-83A1-F6EECF244321}">
                <p14:modId xmlns:p14="http://schemas.microsoft.com/office/powerpoint/2010/main" val="3815418531"/>
              </p:ext>
            </p:extLst>
          </p:nvPr>
        </p:nvGraphicFramePr>
        <p:xfrm>
          <a:off x="2643264" y="3979699"/>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25" name="TextBox 24"/>
          <p:cNvSpPr txBox="1"/>
          <p:nvPr/>
        </p:nvSpPr>
        <p:spPr>
          <a:xfrm>
            <a:off x="3352804" y="4918333"/>
            <a:ext cx="659424" cy="246221"/>
          </a:xfrm>
          <a:prstGeom prst="rect">
            <a:avLst/>
          </a:prstGeom>
          <a:noFill/>
        </p:spPr>
        <p:txBody>
          <a:bodyPr wrap="square" rtlCol="0">
            <a:spAutoFit/>
          </a:bodyPr>
          <a:lstStyle/>
          <a:p>
            <a:r>
              <a:rPr lang="en-US" sz="1000" dirty="0" smtClean="0"/>
              <a:t>Top</a:t>
            </a:r>
            <a:endParaRPr lang="en-US" sz="1000" dirty="0"/>
          </a:p>
        </p:txBody>
      </p:sp>
      <p:sp>
        <p:nvSpPr>
          <p:cNvPr id="26" name="TextBox 25"/>
          <p:cNvSpPr txBox="1"/>
          <p:nvPr/>
        </p:nvSpPr>
        <p:spPr>
          <a:xfrm>
            <a:off x="1796569" y="4759619"/>
            <a:ext cx="448408" cy="246221"/>
          </a:xfrm>
          <a:prstGeom prst="rect">
            <a:avLst/>
          </a:prstGeom>
          <a:noFill/>
        </p:spPr>
        <p:txBody>
          <a:bodyPr wrap="square" rtlCol="0">
            <a:spAutoFit/>
          </a:bodyPr>
          <a:lstStyle/>
          <a:p>
            <a:r>
              <a:rPr lang="en-US" sz="1000" dirty="0" smtClean="0"/>
              <a:t>stack</a:t>
            </a:r>
            <a:endParaRPr lang="en-US" sz="1000" dirty="0"/>
          </a:p>
        </p:txBody>
      </p:sp>
      <p:sp>
        <p:nvSpPr>
          <p:cNvPr id="27" name="TextBox 26"/>
          <p:cNvSpPr txBox="1"/>
          <p:nvPr/>
        </p:nvSpPr>
        <p:spPr>
          <a:xfrm>
            <a:off x="3618333" y="5249923"/>
            <a:ext cx="334107" cy="246221"/>
          </a:xfrm>
          <a:prstGeom prst="rect">
            <a:avLst/>
          </a:prstGeom>
          <a:noFill/>
          <a:ln>
            <a:solidFill>
              <a:schemeClr val="tx1"/>
            </a:solidFill>
          </a:ln>
        </p:spPr>
        <p:txBody>
          <a:bodyPr wrap="square" rtlCol="0">
            <a:spAutoFit/>
          </a:bodyPr>
          <a:lstStyle/>
          <a:p>
            <a:pPr algn="ctr"/>
            <a:r>
              <a:rPr lang="en-US" sz="1000" dirty="0" smtClean="0"/>
              <a:t>2</a:t>
            </a:r>
            <a:endParaRPr lang="en-US" sz="1000" dirty="0"/>
          </a:p>
        </p:txBody>
      </p:sp>
      <p:cxnSp>
        <p:nvCxnSpPr>
          <p:cNvPr id="28" name="Straight Arrow Connector 27"/>
          <p:cNvCxnSpPr>
            <a:stCxn id="21" idx="3"/>
          </p:cNvCxnSpPr>
          <p:nvPr/>
        </p:nvCxnSpPr>
        <p:spPr>
          <a:xfrm>
            <a:off x="2069126" y="3589486"/>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29" name="Curved Connector 28"/>
          <p:cNvCxnSpPr>
            <a:stCxn id="26" idx="2"/>
          </p:cNvCxnSpPr>
          <p:nvPr/>
        </p:nvCxnSpPr>
        <p:spPr>
          <a:xfrm rot="16200000" flipH="1">
            <a:off x="1915278" y="5111335"/>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3785386" y="6250194"/>
            <a:ext cx="659424" cy="369332"/>
          </a:xfrm>
          <a:prstGeom prst="rect">
            <a:avLst/>
          </a:prstGeom>
          <a:noFill/>
        </p:spPr>
        <p:txBody>
          <a:bodyPr wrap="square" rtlCol="0">
            <a:spAutoFit/>
          </a:bodyPr>
          <a:lstStyle/>
          <a:p>
            <a:pPr algn="ctr"/>
            <a:r>
              <a:rPr lang="en-US" b="1" dirty="0" smtClean="0">
                <a:solidFill>
                  <a:srgbClr val="FF0000"/>
                </a:solidFill>
              </a:rPr>
              <a:t>False</a:t>
            </a:r>
            <a:endParaRPr lang="en-US" b="1" dirty="0">
              <a:solidFill>
                <a:srgbClr val="FF0000"/>
              </a:solidFill>
            </a:endParaRPr>
          </a:p>
        </p:txBody>
      </p:sp>
    </p:spTree>
    <p:extLst>
      <p:ext uri="{BB962C8B-B14F-4D97-AF65-F5344CB8AC3E}">
        <p14:creationId xmlns:p14="http://schemas.microsoft.com/office/powerpoint/2010/main" val="322271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 calcmode="lin" valueType="num">
                                      <p:cBhvr>
                                        <p:cTn id="7"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0">
                                            <p:txEl>
                                              <p:pRg st="0" end="0"/>
                                            </p:txEl>
                                          </p:spTgt>
                                        </p:tgtEl>
                                        <p:attrNameLst>
                                          <p:attrName>style.visibility</p:attrName>
                                        </p:attrNameLst>
                                      </p:cBhvr>
                                      <p:to>
                                        <p:strVal val="visible"/>
                                      </p:to>
                                    </p:set>
                                    <p:anim calcmode="lin" valueType="num">
                                      <p:cBhvr>
                                        <p:cTn id="36"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3" grpId="0" animBg="1"/>
      <p:bldP spid="25" grpId="0"/>
      <p:bldP spid="26" grpId="0"/>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push</a:t>
            </a:r>
            <a:r>
              <a:rPr lang="en-US" dirty="0" smtClean="0">
                <a:latin typeface="Courier New" pitchFamily="49" charset="0"/>
                <a:cs typeface="Courier New" pitchFamily="49" charset="0"/>
              </a:rPr>
              <a:t>(value)</a:t>
            </a:r>
            <a:endParaRPr lang="en-US" dirty="0"/>
          </a:p>
        </p:txBody>
      </p:sp>
      <p:sp>
        <p:nvSpPr>
          <p:cNvPr id="3" name="Content Placeholder 2"/>
          <p:cNvSpPr>
            <a:spLocks noGrp="1"/>
          </p:cNvSpPr>
          <p:nvPr>
            <p:ph idx="1"/>
          </p:nvPr>
        </p:nvSpPr>
        <p:spPr>
          <a:xfrm>
            <a:off x="1365163" y="2156535"/>
            <a:ext cx="7675808" cy="4020428"/>
          </a:xfrm>
        </p:spPr>
        <p:txBody>
          <a:bodyPr>
            <a:normAutofit fontScale="85000" lnSpcReduction="10000"/>
          </a:bodyPr>
          <a:lstStyle/>
          <a:p>
            <a:r>
              <a:rPr lang="en-US" dirty="0"/>
              <a:t>Remember, we can only push if the stack is not full</a:t>
            </a:r>
          </a:p>
          <a:p>
            <a:pPr lvl="1"/>
            <a:r>
              <a:rPr lang="en-US" dirty="0"/>
              <a:t>Meaning, if there is room to push</a:t>
            </a:r>
          </a:p>
          <a:p>
            <a:r>
              <a:rPr lang="en-US" dirty="0"/>
              <a:t>So if the stack is full</a:t>
            </a:r>
          </a:p>
          <a:p>
            <a:pPr lvl="1"/>
            <a:r>
              <a:rPr lang="en-US" dirty="0"/>
              <a:t>We print an error message.</a:t>
            </a:r>
          </a:p>
          <a:p>
            <a:pPr lvl="2"/>
            <a:r>
              <a:rPr lang="en-US" dirty="0"/>
              <a:t>Or throw an Exception, showing the push could not be done</a:t>
            </a:r>
          </a:p>
          <a:p>
            <a:r>
              <a:rPr lang="en-US" dirty="0"/>
              <a:t>If there is room</a:t>
            </a:r>
          </a:p>
          <a:p>
            <a:pPr lvl="1"/>
            <a:r>
              <a:rPr lang="en-US" dirty="0"/>
              <a:t>We increment top to point to the next space in the stack</a:t>
            </a:r>
          </a:p>
          <a:p>
            <a:pPr lvl="1"/>
            <a:r>
              <a:rPr lang="en-US" dirty="0"/>
              <a:t>Then we simply copy the value into this new top position</a:t>
            </a:r>
          </a:p>
        </p:txBody>
      </p:sp>
      <p:sp>
        <p:nvSpPr>
          <p:cNvPr id="4" name="Slide Number Placeholder 3"/>
          <p:cNvSpPr>
            <a:spLocks noGrp="1"/>
          </p:cNvSpPr>
          <p:nvPr>
            <p:ph type="sldNum" sz="quarter" idx="12"/>
          </p:nvPr>
        </p:nvSpPr>
        <p:spPr/>
        <p:txBody>
          <a:bodyPr/>
          <a:lstStyle/>
          <a:p>
            <a:fld id="{DDC76627-6CEE-4E3A-AF80-81DF9B174472}" type="slidenum">
              <a:rPr lang="en-US" smtClean="0"/>
              <a:pPr/>
              <a:t>12</a:t>
            </a:fld>
            <a:endParaRPr lang="en-US"/>
          </a:p>
        </p:txBody>
      </p:sp>
    </p:spTree>
    <p:extLst>
      <p:ext uri="{BB962C8B-B14F-4D97-AF65-F5344CB8AC3E}">
        <p14:creationId xmlns:p14="http://schemas.microsoft.com/office/powerpoint/2010/main" val="296621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push</a:t>
            </a:r>
            <a:r>
              <a:rPr lang="en-US" dirty="0" smtClean="0">
                <a:latin typeface="Courier New" pitchFamily="49" charset="0"/>
                <a:cs typeface="Courier New" pitchFamily="49" charset="0"/>
              </a:rPr>
              <a:t>(value)</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13</a:t>
            </a:fld>
            <a:endParaRPr lang="en-US"/>
          </a:p>
        </p:txBody>
      </p:sp>
      <p:sp>
        <p:nvSpPr>
          <p:cNvPr id="5" name="TextBox 4"/>
          <p:cNvSpPr txBox="1">
            <a:spLocks noChangeArrowheads="1"/>
          </p:cNvSpPr>
          <p:nvPr/>
        </p:nvSpPr>
        <p:spPr bwMode="auto">
          <a:xfrm>
            <a:off x="1365162" y="2156535"/>
            <a:ext cx="7183377" cy="2246769"/>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void push(</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 value) {</a:t>
            </a:r>
          </a:p>
          <a:p>
            <a:r>
              <a:rPr lang="en-US" b="1" dirty="0">
                <a:solidFill>
                  <a:schemeClr val="bg1"/>
                </a:solidFill>
                <a:latin typeface="Courier New" pitchFamily="49" charset="0"/>
                <a:cs typeface="Courier New" pitchFamily="49" charset="0"/>
              </a:rPr>
              <a:t>   if (</a:t>
            </a:r>
            <a:r>
              <a:rPr lang="en-US" b="1" dirty="0" err="1">
                <a:solidFill>
                  <a:schemeClr val="bg1"/>
                </a:solidFill>
                <a:latin typeface="Courier New" pitchFamily="49" charset="0"/>
                <a:cs typeface="Courier New" pitchFamily="49" charset="0"/>
              </a:rPr>
              <a:t>isFull</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PUSH; stack is full.”);</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else{</a:t>
            </a:r>
            <a:endParaRPr lang="en-US"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top++;</a:t>
            </a:r>
          </a:p>
          <a:p>
            <a:r>
              <a:rPr lang="en-US" sz="1600" b="1" dirty="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		stack[top</a:t>
            </a:r>
            <a:r>
              <a:rPr lang="en-US" sz="1600" b="1" dirty="0">
                <a:solidFill>
                  <a:schemeClr val="bg1"/>
                </a:solidFill>
                <a:latin typeface="Courier New" pitchFamily="49" charset="0"/>
                <a:cs typeface="Courier New" pitchFamily="49" charset="0"/>
              </a:rPr>
              <a:t>] = value</a:t>
            </a:r>
            <a:r>
              <a:rPr lang="en-US" sz="1600" b="1" dirty="0" smtClean="0">
                <a:solidFill>
                  <a:schemeClr val="bg1"/>
                </a:solidFill>
                <a:latin typeface="Courier New" pitchFamily="49" charset="0"/>
                <a:cs typeface="Courier New" pitchFamily="49" charset="0"/>
              </a:rPr>
              <a:t>;</a:t>
            </a:r>
          </a:p>
          <a:p>
            <a:r>
              <a:rPr lang="en-US" sz="1600" b="1" dirty="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a:t>
            </a:r>
          </a:p>
        </p:txBody>
      </p:sp>
      <p:sp>
        <p:nvSpPr>
          <p:cNvPr id="8" name="TextBox 7"/>
          <p:cNvSpPr txBox="1">
            <a:spLocks noChangeArrowheads="1"/>
          </p:cNvSpPr>
          <p:nvPr/>
        </p:nvSpPr>
        <p:spPr bwMode="auto">
          <a:xfrm>
            <a:off x="1365162" y="4504308"/>
            <a:ext cx="7183377" cy="1754326"/>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void push(</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 value) {</a:t>
            </a:r>
          </a:p>
          <a:p>
            <a:r>
              <a:rPr lang="en-US" b="1" dirty="0">
                <a:solidFill>
                  <a:schemeClr val="bg1"/>
                </a:solidFill>
                <a:latin typeface="Courier New" pitchFamily="49" charset="0"/>
                <a:cs typeface="Courier New" pitchFamily="49" charset="0"/>
              </a:rPr>
              <a:t>   if (</a:t>
            </a:r>
            <a:r>
              <a:rPr lang="en-US" b="1" dirty="0" err="1">
                <a:solidFill>
                  <a:schemeClr val="bg1"/>
                </a:solidFill>
                <a:latin typeface="Courier New" pitchFamily="49" charset="0"/>
                <a:cs typeface="Courier New" pitchFamily="49" charset="0"/>
              </a:rPr>
              <a:t>isFull</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PUSH; stack is full.”);</a:t>
            </a:r>
          </a:p>
          <a:p>
            <a:r>
              <a:rPr lang="en-US" b="1" dirty="0">
                <a:solidFill>
                  <a:schemeClr val="bg1"/>
                </a:solidFill>
                <a:latin typeface="Courier New" pitchFamily="49" charset="0"/>
                <a:cs typeface="Courier New" pitchFamily="49" charset="0"/>
              </a:rPr>
              <a:t>   else</a:t>
            </a:r>
          </a:p>
          <a:p>
            <a:r>
              <a:rPr lang="en-US" b="1" dirty="0">
                <a:solidFill>
                  <a:schemeClr val="bg1"/>
                </a:solidFill>
                <a:latin typeface="Courier New" pitchFamily="49" charset="0"/>
                <a:cs typeface="Courier New" pitchFamily="49" charset="0"/>
              </a:rPr>
              <a:t>      </a:t>
            </a:r>
            <a:r>
              <a:rPr lang="en-US" sz="1600" b="1" dirty="0">
                <a:solidFill>
                  <a:schemeClr val="bg1"/>
                </a:solidFill>
                <a:latin typeface="Courier New" pitchFamily="49" charset="0"/>
                <a:cs typeface="Courier New" pitchFamily="49" charset="0"/>
              </a:rPr>
              <a:t>stack[++top] = value;</a:t>
            </a:r>
          </a:p>
          <a:p>
            <a:r>
              <a:rPr lang="en-US" b="1" dirty="0">
                <a:solidFill>
                  <a:schemeClr val="bg1"/>
                </a:solidFill>
                <a:latin typeface="Courier New" pitchFamily="49" charset="0"/>
                <a:cs typeface="Courier New" pitchFamily="49" charset="0"/>
              </a:rPr>
              <a:t>}</a:t>
            </a:r>
          </a:p>
        </p:txBody>
      </p:sp>
    </p:spTree>
    <p:extLst>
      <p:ext uri="{BB962C8B-B14F-4D97-AF65-F5344CB8AC3E}">
        <p14:creationId xmlns:p14="http://schemas.microsoft.com/office/powerpoint/2010/main" val="277302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push</a:t>
            </a:r>
            <a:r>
              <a:rPr lang="en-US" dirty="0" smtClean="0">
                <a:latin typeface="Courier New" pitchFamily="49" charset="0"/>
                <a:cs typeface="Courier New" pitchFamily="49" charset="0"/>
              </a:rPr>
              <a:t>(value)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14</a:t>
            </a:fld>
            <a:endParaRPr lang="en-US"/>
          </a:p>
        </p:txBody>
      </p:sp>
      <p:sp>
        <p:nvSpPr>
          <p:cNvPr id="8" name="TextBox 7"/>
          <p:cNvSpPr txBox="1">
            <a:spLocks noChangeArrowheads="1"/>
          </p:cNvSpPr>
          <p:nvPr/>
        </p:nvSpPr>
        <p:spPr bwMode="auto">
          <a:xfrm>
            <a:off x="1365162" y="2156535"/>
            <a:ext cx="7183377" cy="1754326"/>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void push(</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 value) {</a:t>
            </a:r>
          </a:p>
          <a:p>
            <a:r>
              <a:rPr lang="en-US" b="1" dirty="0">
                <a:solidFill>
                  <a:schemeClr val="bg1"/>
                </a:solidFill>
                <a:latin typeface="Courier New" pitchFamily="49" charset="0"/>
                <a:cs typeface="Courier New" pitchFamily="49" charset="0"/>
              </a:rPr>
              <a:t>   if (</a:t>
            </a:r>
            <a:r>
              <a:rPr lang="en-US" b="1" dirty="0" err="1">
                <a:solidFill>
                  <a:schemeClr val="bg1"/>
                </a:solidFill>
                <a:latin typeface="Courier New" pitchFamily="49" charset="0"/>
                <a:cs typeface="Courier New" pitchFamily="49" charset="0"/>
              </a:rPr>
              <a:t>isFull</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PUSH; stack is full.”);</a:t>
            </a:r>
          </a:p>
          <a:p>
            <a:r>
              <a:rPr lang="en-US" b="1" dirty="0">
                <a:solidFill>
                  <a:schemeClr val="bg1"/>
                </a:solidFill>
                <a:latin typeface="Courier New" pitchFamily="49" charset="0"/>
                <a:cs typeface="Courier New" pitchFamily="49" charset="0"/>
              </a:rPr>
              <a:t>   else</a:t>
            </a:r>
          </a:p>
          <a:p>
            <a:r>
              <a:rPr lang="en-US" b="1" dirty="0">
                <a:solidFill>
                  <a:schemeClr val="bg1"/>
                </a:solidFill>
                <a:latin typeface="Courier New" pitchFamily="49" charset="0"/>
                <a:cs typeface="Courier New" pitchFamily="49" charset="0"/>
              </a:rPr>
              <a:t>      </a:t>
            </a:r>
            <a:r>
              <a:rPr lang="en-US" sz="1600" b="1" dirty="0">
                <a:solidFill>
                  <a:schemeClr val="bg1"/>
                </a:solidFill>
                <a:latin typeface="Courier New" pitchFamily="49" charset="0"/>
                <a:cs typeface="Courier New" pitchFamily="49" charset="0"/>
              </a:rPr>
              <a:t>stack[++top] = value;</a:t>
            </a:r>
          </a:p>
          <a:p>
            <a:r>
              <a:rPr lang="en-US" b="1" dirty="0">
                <a:solidFill>
                  <a:schemeClr val="bg1"/>
                </a:solidFill>
                <a:latin typeface="Courier New" pitchFamily="49" charset="0"/>
                <a:cs typeface="Courier New" pitchFamily="49" charset="0"/>
              </a:rPr>
              <a:t>}</a:t>
            </a:r>
          </a:p>
        </p:txBody>
      </p:sp>
      <p:sp>
        <p:nvSpPr>
          <p:cNvPr id="29" name="Oval 28"/>
          <p:cNvSpPr/>
          <p:nvPr/>
        </p:nvSpPr>
        <p:spPr>
          <a:xfrm>
            <a:off x="1467751" y="3955123"/>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16281" y="3897191"/>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31" name="TextBox 30"/>
          <p:cNvSpPr txBox="1"/>
          <p:nvPr/>
        </p:nvSpPr>
        <p:spPr>
          <a:xfrm>
            <a:off x="3202459" y="4397686"/>
            <a:ext cx="659424" cy="246221"/>
          </a:xfrm>
          <a:prstGeom prst="rect">
            <a:avLst/>
          </a:prstGeom>
          <a:noFill/>
        </p:spPr>
        <p:txBody>
          <a:bodyPr wrap="square" rtlCol="0">
            <a:spAutoFit/>
          </a:bodyPr>
          <a:lstStyle/>
          <a:p>
            <a:r>
              <a:rPr lang="en-US" sz="1000" dirty="0" err="1" smtClean="0"/>
              <a:t>maxSize</a:t>
            </a:r>
            <a:endParaRPr lang="en-US" sz="1000" dirty="0"/>
          </a:p>
        </p:txBody>
      </p:sp>
      <p:sp>
        <p:nvSpPr>
          <p:cNvPr id="32" name="TextBox 31"/>
          <p:cNvSpPr txBox="1"/>
          <p:nvPr/>
        </p:nvSpPr>
        <p:spPr>
          <a:xfrm>
            <a:off x="3484693" y="4683435"/>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33" name="Content Placeholder 14"/>
          <p:cNvGraphicFramePr>
            <a:graphicFrameLocks/>
          </p:cNvGraphicFramePr>
          <p:nvPr>
            <p:extLst>
              <p:ext uri="{D42A27DB-BD31-4B8C-83A1-F6EECF244321}">
                <p14:modId xmlns:p14="http://schemas.microsoft.com/office/powerpoint/2010/main" val="3881262512"/>
              </p:ext>
            </p:extLst>
          </p:nvPr>
        </p:nvGraphicFramePr>
        <p:xfrm>
          <a:off x="2520176" y="4199502"/>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34" name="TextBox 33"/>
          <p:cNvSpPr txBox="1"/>
          <p:nvPr/>
        </p:nvSpPr>
        <p:spPr>
          <a:xfrm>
            <a:off x="3229716" y="5138136"/>
            <a:ext cx="659424" cy="246221"/>
          </a:xfrm>
          <a:prstGeom prst="rect">
            <a:avLst/>
          </a:prstGeom>
          <a:noFill/>
        </p:spPr>
        <p:txBody>
          <a:bodyPr wrap="square" rtlCol="0">
            <a:spAutoFit/>
          </a:bodyPr>
          <a:lstStyle/>
          <a:p>
            <a:r>
              <a:rPr lang="en-US" sz="1000" dirty="0" smtClean="0"/>
              <a:t>Top</a:t>
            </a:r>
            <a:endParaRPr lang="en-US" sz="1000" dirty="0"/>
          </a:p>
        </p:txBody>
      </p:sp>
      <p:sp>
        <p:nvSpPr>
          <p:cNvPr id="35" name="TextBox 34"/>
          <p:cNvSpPr txBox="1"/>
          <p:nvPr/>
        </p:nvSpPr>
        <p:spPr>
          <a:xfrm>
            <a:off x="1673481" y="4979422"/>
            <a:ext cx="448408" cy="246221"/>
          </a:xfrm>
          <a:prstGeom prst="rect">
            <a:avLst/>
          </a:prstGeom>
          <a:noFill/>
        </p:spPr>
        <p:txBody>
          <a:bodyPr wrap="square" rtlCol="0">
            <a:spAutoFit/>
          </a:bodyPr>
          <a:lstStyle/>
          <a:p>
            <a:r>
              <a:rPr lang="en-US" sz="1000" dirty="0" smtClean="0"/>
              <a:t>stack</a:t>
            </a:r>
            <a:endParaRPr lang="en-US" sz="1000" dirty="0"/>
          </a:p>
        </p:txBody>
      </p:sp>
      <p:sp>
        <p:nvSpPr>
          <p:cNvPr id="36" name="TextBox 35"/>
          <p:cNvSpPr txBox="1"/>
          <p:nvPr/>
        </p:nvSpPr>
        <p:spPr>
          <a:xfrm>
            <a:off x="3495245" y="5469726"/>
            <a:ext cx="334107" cy="246221"/>
          </a:xfrm>
          <a:prstGeom prst="rect">
            <a:avLst/>
          </a:prstGeom>
          <a:noFill/>
          <a:ln>
            <a:solidFill>
              <a:schemeClr val="tx1"/>
            </a:solidFill>
          </a:ln>
        </p:spPr>
        <p:txBody>
          <a:bodyPr wrap="square" rtlCol="0">
            <a:spAutoFit/>
          </a:bodyPr>
          <a:lstStyle/>
          <a:p>
            <a:pPr algn="ctr"/>
            <a:r>
              <a:rPr lang="en-US" sz="1000" dirty="0" smtClean="0"/>
              <a:t>2</a:t>
            </a:r>
            <a:endParaRPr lang="en-US" sz="1000" dirty="0"/>
          </a:p>
        </p:txBody>
      </p:sp>
      <p:cxnSp>
        <p:nvCxnSpPr>
          <p:cNvPr id="37" name="Straight Arrow Connector 36"/>
          <p:cNvCxnSpPr>
            <a:stCxn id="30" idx="3"/>
          </p:cNvCxnSpPr>
          <p:nvPr/>
        </p:nvCxnSpPr>
        <p:spPr>
          <a:xfrm>
            <a:off x="1497635" y="4081857"/>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38" name="Curved Connector 37"/>
          <p:cNvCxnSpPr>
            <a:stCxn id="35" idx="2"/>
          </p:cNvCxnSpPr>
          <p:nvPr/>
        </p:nvCxnSpPr>
        <p:spPr>
          <a:xfrm rot="16200000" flipH="1">
            <a:off x="1792190" y="5331138"/>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9" name="TextBox 38"/>
          <p:cNvSpPr txBox="1"/>
          <p:nvPr/>
        </p:nvSpPr>
        <p:spPr>
          <a:xfrm>
            <a:off x="3536865" y="6311462"/>
            <a:ext cx="659424" cy="369332"/>
          </a:xfrm>
          <a:prstGeom prst="rect">
            <a:avLst/>
          </a:prstGeom>
          <a:noFill/>
        </p:spPr>
        <p:txBody>
          <a:bodyPr wrap="square" rtlCol="0">
            <a:spAutoFit/>
          </a:bodyPr>
          <a:lstStyle/>
          <a:p>
            <a:pPr algn="ctr"/>
            <a:r>
              <a:rPr lang="en-US" b="1" dirty="0" smtClean="0">
                <a:solidFill>
                  <a:srgbClr val="FF0000"/>
                </a:solidFill>
              </a:rPr>
              <a:t>False</a:t>
            </a:r>
            <a:endParaRPr lang="en-US" b="1" dirty="0">
              <a:solidFill>
                <a:srgbClr val="FF0000"/>
              </a:solidFill>
            </a:endParaRPr>
          </a:p>
        </p:txBody>
      </p:sp>
      <p:sp>
        <p:nvSpPr>
          <p:cNvPr id="40" name="Oval 39"/>
          <p:cNvSpPr/>
          <p:nvPr/>
        </p:nvSpPr>
        <p:spPr>
          <a:xfrm>
            <a:off x="5731497" y="4013055"/>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480027" y="3955123"/>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42" name="TextBox 41"/>
          <p:cNvSpPr txBox="1"/>
          <p:nvPr/>
        </p:nvSpPr>
        <p:spPr>
          <a:xfrm>
            <a:off x="7466205" y="4455618"/>
            <a:ext cx="659424" cy="246221"/>
          </a:xfrm>
          <a:prstGeom prst="rect">
            <a:avLst/>
          </a:prstGeom>
          <a:noFill/>
        </p:spPr>
        <p:txBody>
          <a:bodyPr wrap="square" rtlCol="0">
            <a:spAutoFit/>
          </a:bodyPr>
          <a:lstStyle/>
          <a:p>
            <a:r>
              <a:rPr lang="en-US" sz="1000" dirty="0" err="1" smtClean="0"/>
              <a:t>maxSize</a:t>
            </a:r>
            <a:endParaRPr lang="en-US" sz="1000" dirty="0"/>
          </a:p>
        </p:txBody>
      </p:sp>
      <p:sp>
        <p:nvSpPr>
          <p:cNvPr id="43" name="TextBox 42"/>
          <p:cNvSpPr txBox="1"/>
          <p:nvPr/>
        </p:nvSpPr>
        <p:spPr>
          <a:xfrm>
            <a:off x="7748439" y="4741367"/>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44" name="Content Placeholder 14"/>
          <p:cNvGraphicFramePr>
            <a:graphicFrameLocks/>
          </p:cNvGraphicFramePr>
          <p:nvPr>
            <p:extLst>
              <p:ext uri="{D42A27DB-BD31-4B8C-83A1-F6EECF244321}">
                <p14:modId xmlns:p14="http://schemas.microsoft.com/office/powerpoint/2010/main" val="4151426530"/>
              </p:ext>
            </p:extLst>
          </p:nvPr>
        </p:nvGraphicFramePr>
        <p:xfrm>
          <a:off x="6783922" y="4257434"/>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45" name="TextBox 44"/>
          <p:cNvSpPr txBox="1"/>
          <p:nvPr/>
        </p:nvSpPr>
        <p:spPr>
          <a:xfrm>
            <a:off x="7493462" y="5196068"/>
            <a:ext cx="659424" cy="246221"/>
          </a:xfrm>
          <a:prstGeom prst="rect">
            <a:avLst/>
          </a:prstGeom>
          <a:noFill/>
        </p:spPr>
        <p:txBody>
          <a:bodyPr wrap="square" rtlCol="0">
            <a:spAutoFit/>
          </a:bodyPr>
          <a:lstStyle/>
          <a:p>
            <a:r>
              <a:rPr lang="en-US" sz="1000" dirty="0" smtClean="0"/>
              <a:t>Top</a:t>
            </a:r>
            <a:endParaRPr lang="en-US" sz="1000" dirty="0"/>
          </a:p>
        </p:txBody>
      </p:sp>
      <p:sp>
        <p:nvSpPr>
          <p:cNvPr id="46" name="TextBox 45"/>
          <p:cNvSpPr txBox="1"/>
          <p:nvPr/>
        </p:nvSpPr>
        <p:spPr>
          <a:xfrm>
            <a:off x="5937227" y="5037354"/>
            <a:ext cx="448408" cy="246221"/>
          </a:xfrm>
          <a:prstGeom prst="rect">
            <a:avLst/>
          </a:prstGeom>
          <a:noFill/>
        </p:spPr>
        <p:txBody>
          <a:bodyPr wrap="square" rtlCol="0">
            <a:spAutoFit/>
          </a:bodyPr>
          <a:lstStyle/>
          <a:p>
            <a:r>
              <a:rPr lang="en-US" sz="1000" dirty="0" smtClean="0"/>
              <a:t>stack</a:t>
            </a:r>
            <a:endParaRPr lang="en-US" sz="1000" dirty="0"/>
          </a:p>
        </p:txBody>
      </p:sp>
      <p:sp>
        <p:nvSpPr>
          <p:cNvPr id="47" name="TextBox 46"/>
          <p:cNvSpPr txBox="1"/>
          <p:nvPr/>
        </p:nvSpPr>
        <p:spPr>
          <a:xfrm>
            <a:off x="7758991" y="5527658"/>
            <a:ext cx="334107" cy="246221"/>
          </a:xfrm>
          <a:prstGeom prst="rect">
            <a:avLst/>
          </a:prstGeom>
          <a:noFill/>
          <a:ln>
            <a:solidFill>
              <a:schemeClr val="tx1"/>
            </a:solidFill>
          </a:ln>
        </p:spPr>
        <p:txBody>
          <a:bodyPr wrap="square" rtlCol="0">
            <a:spAutoFit/>
          </a:bodyPr>
          <a:lstStyle/>
          <a:p>
            <a:pPr algn="ctr"/>
            <a:r>
              <a:rPr lang="en-US" sz="1000" b="1" dirty="0" smtClean="0">
                <a:solidFill>
                  <a:srgbClr val="0000FF"/>
                </a:solidFill>
              </a:rPr>
              <a:t>3</a:t>
            </a:r>
            <a:endParaRPr lang="en-US" sz="1000" b="1" dirty="0">
              <a:solidFill>
                <a:srgbClr val="0000FF"/>
              </a:solidFill>
            </a:endParaRPr>
          </a:p>
        </p:txBody>
      </p:sp>
      <p:cxnSp>
        <p:nvCxnSpPr>
          <p:cNvPr id="48" name="Straight Arrow Connector 47"/>
          <p:cNvCxnSpPr>
            <a:stCxn id="41" idx="3"/>
          </p:cNvCxnSpPr>
          <p:nvPr/>
        </p:nvCxnSpPr>
        <p:spPr>
          <a:xfrm>
            <a:off x="5761381" y="4139789"/>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49" name="Curved Connector 48"/>
          <p:cNvCxnSpPr>
            <a:stCxn id="46" idx="2"/>
          </p:cNvCxnSpPr>
          <p:nvPr/>
        </p:nvCxnSpPr>
        <p:spPr>
          <a:xfrm rot="16200000" flipH="1">
            <a:off x="6055936" y="5389070"/>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4424549" y="4005740"/>
            <a:ext cx="1017245" cy="369332"/>
          </a:xfrm>
          <a:prstGeom prst="rect">
            <a:avLst/>
          </a:prstGeom>
          <a:noFill/>
        </p:spPr>
        <p:txBody>
          <a:bodyPr wrap="square" rtlCol="0">
            <a:spAutoFit/>
          </a:bodyPr>
          <a:lstStyle/>
          <a:p>
            <a:r>
              <a:rPr lang="en-US" b="1" dirty="0" smtClean="0">
                <a:solidFill>
                  <a:srgbClr val="006600"/>
                </a:solidFill>
              </a:rPr>
              <a:t>Value =8</a:t>
            </a:r>
            <a:endParaRPr lang="en-US" b="1" dirty="0">
              <a:solidFill>
                <a:srgbClr val="006600"/>
              </a:solidFill>
            </a:endParaRPr>
          </a:p>
        </p:txBody>
      </p:sp>
      <p:sp>
        <p:nvSpPr>
          <p:cNvPr id="50" name="TextBox 49"/>
          <p:cNvSpPr txBox="1"/>
          <p:nvPr/>
        </p:nvSpPr>
        <p:spPr>
          <a:xfrm>
            <a:off x="6948339" y="4621879"/>
            <a:ext cx="334107" cy="369332"/>
          </a:xfrm>
          <a:prstGeom prst="rect">
            <a:avLst/>
          </a:prstGeom>
          <a:noFill/>
          <a:ln>
            <a:noFill/>
          </a:ln>
        </p:spPr>
        <p:txBody>
          <a:bodyPr wrap="square" rtlCol="0">
            <a:spAutoFit/>
          </a:bodyPr>
          <a:lstStyle/>
          <a:p>
            <a:pPr algn="ctr"/>
            <a:r>
              <a:rPr lang="en-US" dirty="0" smtClean="0">
                <a:solidFill>
                  <a:srgbClr val="0000FF"/>
                </a:solidFill>
              </a:rPr>
              <a:t>8</a:t>
            </a:r>
            <a:endParaRPr lang="en-US" dirty="0">
              <a:solidFill>
                <a:srgbClr val="0000FF"/>
              </a:solidFill>
            </a:endParaRPr>
          </a:p>
        </p:txBody>
      </p:sp>
    </p:spTree>
    <p:extLst>
      <p:ext uri="{BB962C8B-B14F-4D97-AF65-F5344CB8AC3E}">
        <p14:creationId xmlns:p14="http://schemas.microsoft.com/office/powerpoint/2010/main" val="318198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39">
                                            <p:txEl>
                                              <p:pRg st="0" end="0"/>
                                            </p:txEl>
                                          </p:spTgt>
                                        </p:tgtEl>
                                        <p:attrNameLst>
                                          <p:attrName>style.visibility</p:attrName>
                                        </p:attrNameLst>
                                      </p:cBhvr>
                                      <p:to>
                                        <p:strVal val="visible"/>
                                      </p:to>
                                    </p:set>
                                    <p:anim calcmode="lin" valueType="num">
                                      <p:cBhvr>
                                        <p:cTn id="33"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9">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44"/>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48"/>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animBg="1"/>
      <p:bldP spid="34" grpId="0"/>
      <p:bldP spid="35" grpId="0"/>
      <p:bldP spid="36" grpId="0" animBg="1"/>
      <p:bldP spid="40" grpId="0" animBg="1"/>
      <p:bldP spid="41" grpId="0"/>
      <p:bldP spid="42" grpId="0"/>
      <p:bldP spid="43" grpId="0" animBg="1"/>
      <p:bldP spid="45" grpId="0"/>
      <p:bldP spid="46" grpId="0"/>
      <p:bldP spid="47" grpId="0" animBg="1"/>
      <p:bldP spid="3"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Stack Methods - </a:t>
            </a:r>
            <a:r>
              <a:rPr lang="en-US" b="1" dirty="0" smtClean="0">
                <a:solidFill>
                  <a:srgbClr val="0000FF"/>
                </a:solidFill>
                <a:latin typeface="Courier New" pitchFamily="49" charset="0"/>
                <a:cs typeface="Courier New" pitchFamily="49" charset="0"/>
              </a:rPr>
              <a:t>pop</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7675808" cy="4020428"/>
          </a:xfrm>
        </p:spPr>
        <p:txBody>
          <a:bodyPr>
            <a:normAutofit fontScale="92500" lnSpcReduction="20000"/>
          </a:bodyPr>
          <a:lstStyle/>
          <a:p>
            <a:r>
              <a:rPr lang="en-US" dirty="0"/>
              <a:t>Remember, we can only pop if the stack is not empty</a:t>
            </a:r>
          </a:p>
          <a:p>
            <a:pPr lvl="1"/>
            <a:r>
              <a:rPr lang="en-US" dirty="0"/>
              <a:t>Meaning, there is at least one element to pop</a:t>
            </a:r>
          </a:p>
          <a:p>
            <a:r>
              <a:rPr lang="en-US" dirty="0"/>
              <a:t>So if the stack is empty</a:t>
            </a:r>
          </a:p>
          <a:p>
            <a:pPr lvl="1"/>
            <a:r>
              <a:rPr lang="en-US" dirty="0"/>
              <a:t>We print an error message</a:t>
            </a:r>
          </a:p>
          <a:p>
            <a:pPr lvl="2"/>
            <a:r>
              <a:rPr lang="en-US" dirty="0"/>
              <a:t>Or throw an exception showing that we cannot pop</a:t>
            </a:r>
          </a:p>
          <a:p>
            <a:r>
              <a:rPr lang="en-US" dirty="0"/>
              <a:t>If the stack has at least one element:</a:t>
            </a:r>
          </a:p>
          <a:p>
            <a:pPr lvl="1"/>
            <a:r>
              <a:rPr lang="en-US" dirty="0"/>
              <a:t>We return the value at position </a:t>
            </a:r>
            <a:r>
              <a:rPr lang="en-US" b="1" dirty="0">
                <a:latin typeface="Courier New" pitchFamily="49" charset="0"/>
                <a:cs typeface="Courier New" pitchFamily="49" charset="0"/>
              </a:rPr>
              <a:t>top</a:t>
            </a:r>
          </a:p>
          <a:p>
            <a:pPr lvl="1"/>
            <a:r>
              <a:rPr lang="en-US" dirty="0"/>
              <a:t>At the same time, we decrement </a:t>
            </a:r>
            <a:r>
              <a:rPr lang="en-US" b="1" dirty="0">
                <a:latin typeface="Courier New" pitchFamily="49" charset="0"/>
                <a:cs typeface="Courier New" pitchFamily="49" charset="0"/>
              </a:rPr>
              <a:t>top</a:t>
            </a:r>
          </a:p>
          <a:p>
            <a:pPr lvl="1"/>
            <a:r>
              <a:rPr lang="en-US" dirty="0"/>
              <a:t>This makes the </a:t>
            </a:r>
            <a:r>
              <a:rPr lang="en-US" b="1" dirty="0">
                <a:latin typeface="Courier New" pitchFamily="49" charset="0"/>
                <a:cs typeface="Courier New" pitchFamily="49" charset="0"/>
              </a:rPr>
              <a:t>top</a:t>
            </a:r>
            <a:r>
              <a:rPr lang="en-US" dirty="0"/>
              <a:t> “pointer” refer to the next item down in the stack</a:t>
            </a:r>
          </a:p>
        </p:txBody>
      </p:sp>
      <p:sp>
        <p:nvSpPr>
          <p:cNvPr id="4" name="Slide Number Placeholder 3"/>
          <p:cNvSpPr>
            <a:spLocks noGrp="1"/>
          </p:cNvSpPr>
          <p:nvPr>
            <p:ph type="sldNum" sz="quarter" idx="12"/>
          </p:nvPr>
        </p:nvSpPr>
        <p:spPr/>
        <p:txBody>
          <a:bodyPr/>
          <a:lstStyle/>
          <a:p>
            <a:fld id="{DDC76627-6CEE-4E3A-AF80-81DF9B174472}" type="slidenum">
              <a:rPr lang="en-US" smtClean="0"/>
              <a:pPr/>
              <a:t>15</a:t>
            </a:fld>
            <a:endParaRPr lang="en-US"/>
          </a:p>
        </p:txBody>
      </p:sp>
    </p:spTree>
    <p:extLst>
      <p:ext uri="{BB962C8B-B14F-4D97-AF65-F5344CB8AC3E}">
        <p14:creationId xmlns:p14="http://schemas.microsoft.com/office/powerpoint/2010/main" val="426232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pop</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16</a:t>
            </a:fld>
            <a:endParaRPr lang="en-US"/>
          </a:p>
        </p:txBody>
      </p:sp>
      <p:sp>
        <p:nvSpPr>
          <p:cNvPr id="5" name="TextBox 4"/>
          <p:cNvSpPr txBox="1">
            <a:spLocks noChangeArrowheads="1"/>
          </p:cNvSpPr>
          <p:nvPr/>
        </p:nvSpPr>
        <p:spPr bwMode="auto">
          <a:xfrm>
            <a:off x="1365162" y="1995168"/>
            <a:ext cx="7183377" cy="2831544"/>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pop() </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value;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if </a:t>
            </a:r>
            <a:r>
              <a:rPr lang="en-US" b="1" dirty="0">
                <a:solidFill>
                  <a:schemeClr val="bg1"/>
                </a:solidFill>
                <a:latin typeface="Courier New" pitchFamily="49" charset="0"/>
                <a:cs typeface="Courier New" pitchFamily="49" charset="0"/>
              </a:rPr>
              <a:t>(</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a:t>
            </a:r>
            <a:r>
              <a:rPr lang="en-US" sz="1600" b="1" dirty="0" smtClean="0">
                <a:solidFill>
                  <a:schemeClr val="bg1"/>
                </a:solidFill>
                <a:latin typeface="Courier New" pitchFamily="49" charset="0"/>
                <a:cs typeface="Courier New" pitchFamily="49" charset="0"/>
              </a:rPr>
              <a:t>POP; </a:t>
            </a:r>
            <a:r>
              <a:rPr lang="en-US" sz="1600" b="1" dirty="0">
                <a:solidFill>
                  <a:schemeClr val="bg1"/>
                </a:solidFill>
                <a:latin typeface="Courier New" pitchFamily="49" charset="0"/>
                <a:cs typeface="Courier New" pitchFamily="49" charset="0"/>
              </a:rPr>
              <a:t>stack is </a:t>
            </a:r>
            <a:r>
              <a:rPr lang="en-US" sz="1600" b="1" dirty="0" smtClean="0">
                <a:solidFill>
                  <a:schemeClr val="bg1"/>
                </a:solidFill>
                <a:latin typeface="Courier New" pitchFamily="49" charset="0"/>
                <a:cs typeface="Courier New" pitchFamily="49" charset="0"/>
              </a:rPr>
              <a:t>empty.”);</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else{</a:t>
            </a:r>
            <a:endParaRPr lang="en-US"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value = </a:t>
            </a:r>
            <a:r>
              <a:rPr lang="en-US" b="1" dirty="0">
                <a:solidFill>
                  <a:schemeClr val="bg1"/>
                </a:solidFill>
                <a:latin typeface="Courier New" pitchFamily="49" charset="0"/>
                <a:cs typeface="Courier New" pitchFamily="49" charset="0"/>
              </a:rPr>
              <a:t>stack[top]</a:t>
            </a:r>
            <a:r>
              <a:rPr lang="en-US" b="1" dirty="0" smtClean="0">
                <a:solidFill>
                  <a:schemeClr val="bg1"/>
                </a:solidFill>
                <a:latin typeface="Courier New" pitchFamily="49" charset="0"/>
                <a:cs typeface="Courier New" pitchFamily="49" charset="0"/>
              </a:rPr>
              <a:t>;</a:t>
            </a:r>
          </a:p>
          <a:p>
            <a:r>
              <a:rPr lang="en-US" sz="1600" b="1" dirty="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top--;</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return value;</a:t>
            </a:r>
          </a:p>
          <a:p>
            <a:r>
              <a:rPr lang="en-US" sz="1600" b="1" dirty="0">
                <a:solidFill>
                  <a:schemeClr val="bg1"/>
                </a:solidFill>
                <a:latin typeface="Courier New" pitchFamily="49" charset="0"/>
                <a:cs typeface="Courier New" pitchFamily="49" charset="0"/>
              </a:rPr>
              <a:t>	</a:t>
            </a:r>
            <a:r>
              <a:rPr lang="en-US" sz="1600"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sp>
        <p:nvSpPr>
          <p:cNvPr id="8" name="TextBox 7"/>
          <p:cNvSpPr txBox="1">
            <a:spLocks noChangeArrowheads="1"/>
          </p:cNvSpPr>
          <p:nvPr/>
        </p:nvSpPr>
        <p:spPr bwMode="auto">
          <a:xfrm>
            <a:off x="1365162" y="4853933"/>
            <a:ext cx="7183377" cy="1754326"/>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pop() </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if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smtClean="0">
                <a:solidFill>
                  <a:schemeClr val="bg1"/>
                </a:solidFill>
                <a:latin typeface="Courier New" pitchFamily="49" charset="0"/>
                <a:cs typeface="Courier New" pitchFamily="49" charset="0"/>
              </a:rPr>
              <a:t>(“</a:t>
            </a:r>
            <a:r>
              <a:rPr lang="en-US" sz="1600" b="1" dirty="0">
                <a:solidFill>
                  <a:schemeClr val="bg1"/>
                </a:solidFill>
                <a:latin typeface="Courier New" pitchFamily="49" charset="0"/>
                <a:cs typeface="Courier New" pitchFamily="49" charset="0"/>
              </a:rPr>
              <a:t>Cannot POP; stack is empty</a:t>
            </a:r>
            <a:r>
              <a:rPr lang="en-US" sz="1600" b="1" dirty="0" smtClean="0">
                <a:solidFill>
                  <a:schemeClr val="bg1"/>
                </a:solidFill>
                <a:latin typeface="Courier New" pitchFamily="49" charset="0"/>
                <a:cs typeface="Courier New" pitchFamily="49" charset="0"/>
              </a:rPr>
              <a:t>.”);</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else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return </a:t>
            </a:r>
            <a:r>
              <a:rPr lang="en-US" sz="1600" b="1" dirty="0" smtClean="0">
                <a:solidFill>
                  <a:schemeClr val="bg1"/>
                </a:solidFill>
                <a:latin typeface="Courier New" pitchFamily="49" charset="0"/>
                <a:cs typeface="Courier New" pitchFamily="49" charset="0"/>
              </a:rPr>
              <a:t>stack[top--];</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a:t>
            </a:r>
          </a:p>
        </p:txBody>
      </p:sp>
    </p:spTree>
    <p:extLst>
      <p:ext uri="{BB962C8B-B14F-4D97-AF65-F5344CB8AC3E}">
        <p14:creationId xmlns:p14="http://schemas.microsoft.com/office/powerpoint/2010/main" val="242520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pop</a:t>
            </a:r>
            <a:r>
              <a:rPr lang="en-US"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17</a:t>
            </a:fld>
            <a:endParaRPr lang="en-US"/>
          </a:p>
        </p:txBody>
      </p:sp>
      <p:sp>
        <p:nvSpPr>
          <p:cNvPr id="8" name="TextBox 7"/>
          <p:cNvSpPr txBox="1">
            <a:spLocks noChangeArrowheads="1"/>
          </p:cNvSpPr>
          <p:nvPr/>
        </p:nvSpPr>
        <p:spPr bwMode="auto">
          <a:xfrm>
            <a:off x="1365162" y="2156535"/>
            <a:ext cx="7183377" cy="1754326"/>
          </a:xfrm>
          <a:prstGeom prst="rect">
            <a:avLst/>
          </a:prstGeom>
          <a:solidFill>
            <a:schemeClr val="tx1"/>
          </a:solidFill>
          <a:ln w="9525">
            <a:noFill/>
            <a:miter lim="800000"/>
            <a:headEnd/>
            <a:tailEnd/>
          </a:ln>
        </p:spPr>
        <p:txBody>
          <a:bodyPr wrap="none">
            <a:spAutoFit/>
          </a:bodyPr>
          <a:lstStyle/>
          <a:p>
            <a:r>
              <a:rPr lang="en-US" b="1" dirty="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pop() </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if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System.out.println</a:t>
            </a:r>
            <a:r>
              <a:rPr lang="en-US" sz="1600" b="1" dirty="0" smtClean="0">
                <a:solidFill>
                  <a:schemeClr val="bg1"/>
                </a:solidFill>
                <a:latin typeface="Courier New" pitchFamily="49" charset="0"/>
                <a:cs typeface="Courier New" pitchFamily="49" charset="0"/>
              </a:rPr>
              <a:t>(“</a:t>
            </a:r>
            <a:r>
              <a:rPr lang="en-US" sz="1600" b="1" dirty="0">
                <a:solidFill>
                  <a:schemeClr val="bg1"/>
                </a:solidFill>
                <a:latin typeface="Courier New" pitchFamily="49" charset="0"/>
                <a:cs typeface="Courier New" pitchFamily="49" charset="0"/>
              </a:rPr>
              <a:t>Cannot POP; stack is empty</a:t>
            </a:r>
            <a:r>
              <a:rPr lang="en-US" sz="1600" b="1" dirty="0" smtClean="0">
                <a:solidFill>
                  <a:schemeClr val="bg1"/>
                </a:solidFill>
                <a:latin typeface="Courier New" pitchFamily="49" charset="0"/>
                <a:cs typeface="Courier New" pitchFamily="49" charset="0"/>
              </a:rPr>
              <a:t>.”);</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   else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return </a:t>
            </a:r>
            <a:r>
              <a:rPr lang="en-US" sz="1600" b="1" dirty="0" smtClean="0">
                <a:solidFill>
                  <a:schemeClr val="bg1"/>
                </a:solidFill>
                <a:latin typeface="Courier New" pitchFamily="49" charset="0"/>
                <a:cs typeface="Courier New" pitchFamily="49" charset="0"/>
              </a:rPr>
              <a:t>stack[top--];</a:t>
            </a:r>
            <a:endParaRPr lang="en-US" sz="1600" b="1" dirty="0">
              <a:solidFill>
                <a:schemeClr val="bg1"/>
              </a:solidFill>
              <a:latin typeface="Courier New" pitchFamily="49" charset="0"/>
              <a:cs typeface="Courier New" pitchFamily="49" charset="0"/>
            </a:endParaRPr>
          </a:p>
          <a:p>
            <a:r>
              <a:rPr lang="en-US" b="1" dirty="0">
                <a:solidFill>
                  <a:schemeClr val="bg1"/>
                </a:solidFill>
                <a:latin typeface="Courier New" pitchFamily="49" charset="0"/>
                <a:cs typeface="Courier New" pitchFamily="49" charset="0"/>
              </a:rPr>
              <a:t>}</a:t>
            </a:r>
          </a:p>
        </p:txBody>
      </p:sp>
      <p:sp>
        <p:nvSpPr>
          <p:cNvPr id="7" name="Oval 6"/>
          <p:cNvSpPr/>
          <p:nvPr/>
        </p:nvSpPr>
        <p:spPr>
          <a:xfrm>
            <a:off x="1467751" y="3955123"/>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16281" y="3897191"/>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10" name="TextBox 9"/>
          <p:cNvSpPr txBox="1"/>
          <p:nvPr/>
        </p:nvSpPr>
        <p:spPr>
          <a:xfrm>
            <a:off x="3202459" y="4397686"/>
            <a:ext cx="659424" cy="246221"/>
          </a:xfrm>
          <a:prstGeom prst="rect">
            <a:avLst/>
          </a:prstGeom>
          <a:noFill/>
        </p:spPr>
        <p:txBody>
          <a:bodyPr wrap="square" rtlCol="0">
            <a:spAutoFit/>
          </a:bodyPr>
          <a:lstStyle/>
          <a:p>
            <a:r>
              <a:rPr lang="en-US" sz="1000" dirty="0" err="1" smtClean="0"/>
              <a:t>maxSize</a:t>
            </a:r>
            <a:endParaRPr lang="en-US" sz="1000" dirty="0"/>
          </a:p>
        </p:txBody>
      </p:sp>
      <p:sp>
        <p:nvSpPr>
          <p:cNvPr id="11" name="TextBox 10"/>
          <p:cNvSpPr txBox="1"/>
          <p:nvPr/>
        </p:nvSpPr>
        <p:spPr>
          <a:xfrm>
            <a:off x="3484693" y="4683435"/>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12" name="Content Placeholder 14"/>
          <p:cNvGraphicFramePr>
            <a:graphicFrameLocks/>
          </p:cNvGraphicFramePr>
          <p:nvPr>
            <p:extLst>
              <p:ext uri="{D42A27DB-BD31-4B8C-83A1-F6EECF244321}">
                <p14:modId xmlns:p14="http://schemas.microsoft.com/office/powerpoint/2010/main" val="966285381"/>
              </p:ext>
            </p:extLst>
          </p:nvPr>
        </p:nvGraphicFramePr>
        <p:xfrm>
          <a:off x="2520176" y="4199502"/>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13" name="TextBox 12"/>
          <p:cNvSpPr txBox="1"/>
          <p:nvPr/>
        </p:nvSpPr>
        <p:spPr>
          <a:xfrm>
            <a:off x="3229716" y="5138136"/>
            <a:ext cx="659424" cy="246221"/>
          </a:xfrm>
          <a:prstGeom prst="rect">
            <a:avLst/>
          </a:prstGeom>
          <a:noFill/>
        </p:spPr>
        <p:txBody>
          <a:bodyPr wrap="square" rtlCol="0">
            <a:spAutoFit/>
          </a:bodyPr>
          <a:lstStyle/>
          <a:p>
            <a:r>
              <a:rPr lang="en-US" sz="1000" dirty="0" smtClean="0"/>
              <a:t>Top</a:t>
            </a:r>
            <a:endParaRPr lang="en-US" sz="1000" dirty="0"/>
          </a:p>
        </p:txBody>
      </p:sp>
      <p:sp>
        <p:nvSpPr>
          <p:cNvPr id="14" name="TextBox 13"/>
          <p:cNvSpPr txBox="1"/>
          <p:nvPr/>
        </p:nvSpPr>
        <p:spPr>
          <a:xfrm>
            <a:off x="1673481" y="4979422"/>
            <a:ext cx="448408" cy="246221"/>
          </a:xfrm>
          <a:prstGeom prst="rect">
            <a:avLst/>
          </a:prstGeom>
          <a:noFill/>
        </p:spPr>
        <p:txBody>
          <a:bodyPr wrap="square" rtlCol="0">
            <a:spAutoFit/>
          </a:bodyPr>
          <a:lstStyle/>
          <a:p>
            <a:r>
              <a:rPr lang="en-US" sz="1000" dirty="0" smtClean="0"/>
              <a:t>stack</a:t>
            </a:r>
            <a:endParaRPr lang="en-US" sz="1000" dirty="0"/>
          </a:p>
        </p:txBody>
      </p:sp>
      <p:sp>
        <p:nvSpPr>
          <p:cNvPr id="15" name="TextBox 14"/>
          <p:cNvSpPr txBox="1"/>
          <p:nvPr/>
        </p:nvSpPr>
        <p:spPr>
          <a:xfrm>
            <a:off x="3495245" y="5469726"/>
            <a:ext cx="334107" cy="246221"/>
          </a:xfrm>
          <a:prstGeom prst="rect">
            <a:avLst/>
          </a:prstGeom>
          <a:noFill/>
          <a:ln>
            <a:solidFill>
              <a:schemeClr val="tx1"/>
            </a:solidFill>
          </a:ln>
        </p:spPr>
        <p:txBody>
          <a:bodyPr wrap="square" rtlCol="0">
            <a:spAutoFit/>
          </a:bodyPr>
          <a:lstStyle/>
          <a:p>
            <a:pPr algn="ctr"/>
            <a:r>
              <a:rPr lang="en-US" sz="1000" dirty="0" smtClean="0"/>
              <a:t>2</a:t>
            </a:r>
            <a:endParaRPr lang="en-US" sz="1000" dirty="0"/>
          </a:p>
        </p:txBody>
      </p:sp>
      <p:cxnSp>
        <p:nvCxnSpPr>
          <p:cNvPr id="16" name="Straight Arrow Connector 15"/>
          <p:cNvCxnSpPr>
            <a:stCxn id="9" idx="3"/>
          </p:cNvCxnSpPr>
          <p:nvPr/>
        </p:nvCxnSpPr>
        <p:spPr>
          <a:xfrm>
            <a:off x="1497635" y="4081857"/>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17" name="Curved Connector 16"/>
          <p:cNvCxnSpPr>
            <a:stCxn id="14" idx="2"/>
          </p:cNvCxnSpPr>
          <p:nvPr/>
        </p:nvCxnSpPr>
        <p:spPr>
          <a:xfrm rot="16200000" flipH="1">
            <a:off x="1792190" y="5331138"/>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3536865" y="6311462"/>
            <a:ext cx="659424" cy="369332"/>
          </a:xfrm>
          <a:prstGeom prst="rect">
            <a:avLst/>
          </a:prstGeom>
          <a:noFill/>
        </p:spPr>
        <p:txBody>
          <a:bodyPr wrap="square" rtlCol="0">
            <a:spAutoFit/>
          </a:bodyPr>
          <a:lstStyle/>
          <a:p>
            <a:pPr algn="ctr"/>
            <a:r>
              <a:rPr lang="en-US" b="1" dirty="0" smtClean="0">
                <a:solidFill>
                  <a:srgbClr val="FF0000"/>
                </a:solidFill>
              </a:rPr>
              <a:t>False</a:t>
            </a:r>
            <a:endParaRPr lang="en-US" b="1" dirty="0">
              <a:solidFill>
                <a:srgbClr val="FF0000"/>
              </a:solidFill>
            </a:endParaRPr>
          </a:p>
        </p:txBody>
      </p:sp>
      <p:sp>
        <p:nvSpPr>
          <p:cNvPr id="19" name="Oval 18"/>
          <p:cNvSpPr/>
          <p:nvPr/>
        </p:nvSpPr>
        <p:spPr>
          <a:xfrm>
            <a:off x="5731497" y="4013055"/>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480027" y="3955123"/>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21" name="TextBox 20"/>
          <p:cNvSpPr txBox="1"/>
          <p:nvPr/>
        </p:nvSpPr>
        <p:spPr>
          <a:xfrm>
            <a:off x="7466205" y="4455618"/>
            <a:ext cx="659424" cy="246221"/>
          </a:xfrm>
          <a:prstGeom prst="rect">
            <a:avLst/>
          </a:prstGeom>
          <a:noFill/>
        </p:spPr>
        <p:txBody>
          <a:bodyPr wrap="square" rtlCol="0">
            <a:spAutoFit/>
          </a:bodyPr>
          <a:lstStyle/>
          <a:p>
            <a:r>
              <a:rPr lang="en-US" sz="1000" dirty="0" err="1" smtClean="0"/>
              <a:t>maxSize</a:t>
            </a:r>
            <a:endParaRPr lang="en-US" sz="1000" dirty="0"/>
          </a:p>
        </p:txBody>
      </p:sp>
      <p:sp>
        <p:nvSpPr>
          <p:cNvPr id="22" name="TextBox 21"/>
          <p:cNvSpPr txBox="1"/>
          <p:nvPr/>
        </p:nvSpPr>
        <p:spPr>
          <a:xfrm>
            <a:off x="7748439" y="4741367"/>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23" name="Content Placeholder 14"/>
          <p:cNvGraphicFramePr>
            <a:graphicFrameLocks/>
          </p:cNvGraphicFramePr>
          <p:nvPr>
            <p:extLst>
              <p:ext uri="{D42A27DB-BD31-4B8C-83A1-F6EECF244321}">
                <p14:modId xmlns:p14="http://schemas.microsoft.com/office/powerpoint/2010/main" val="1846299729"/>
              </p:ext>
            </p:extLst>
          </p:nvPr>
        </p:nvGraphicFramePr>
        <p:xfrm>
          <a:off x="6783922" y="4257434"/>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24" name="TextBox 23"/>
          <p:cNvSpPr txBox="1"/>
          <p:nvPr/>
        </p:nvSpPr>
        <p:spPr>
          <a:xfrm>
            <a:off x="7493462" y="5196068"/>
            <a:ext cx="659424" cy="246221"/>
          </a:xfrm>
          <a:prstGeom prst="rect">
            <a:avLst/>
          </a:prstGeom>
          <a:noFill/>
        </p:spPr>
        <p:txBody>
          <a:bodyPr wrap="square" rtlCol="0">
            <a:spAutoFit/>
          </a:bodyPr>
          <a:lstStyle/>
          <a:p>
            <a:r>
              <a:rPr lang="en-US" sz="1000" dirty="0" smtClean="0"/>
              <a:t>Top</a:t>
            </a:r>
            <a:endParaRPr lang="en-US" sz="1000" dirty="0"/>
          </a:p>
        </p:txBody>
      </p:sp>
      <p:sp>
        <p:nvSpPr>
          <p:cNvPr id="25" name="TextBox 24"/>
          <p:cNvSpPr txBox="1"/>
          <p:nvPr/>
        </p:nvSpPr>
        <p:spPr>
          <a:xfrm>
            <a:off x="5937227" y="5037354"/>
            <a:ext cx="448408" cy="246221"/>
          </a:xfrm>
          <a:prstGeom prst="rect">
            <a:avLst/>
          </a:prstGeom>
          <a:noFill/>
        </p:spPr>
        <p:txBody>
          <a:bodyPr wrap="square" rtlCol="0">
            <a:spAutoFit/>
          </a:bodyPr>
          <a:lstStyle/>
          <a:p>
            <a:r>
              <a:rPr lang="en-US" sz="1000" dirty="0" smtClean="0"/>
              <a:t>stack</a:t>
            </a:r>
            <a:endParaRPr lang="en-US" sz="1000" dirty="0"/>
          </a:p>
        </p:txBody>
      </p:sp>
      <p:sp>
        <p:nvSpPr>
          <p:cNvPr id="26" name="TextBox 25"/>
          <p:cNvSpPr txBox="1"/>
          <p:nvPr/>
        </p:nvSpPr>
        <p:spPr>
          <a:xfrm>
            <a:off x="7758991" y="5527658"/>
            <a:ext cx="334107" cy="246221"/>
          </a:xfrm>
          <a:prstGeom prst="rect">
            <a:avLst/>
          </a:prstGeom>
          <a:noFill/>
          <a:ln>
            <a:solidFill>
              <a:schemeClr val="tx1"/>
            </a:solidFill>
          </a:ln>
        </p:spPr>
        <p:txBody>
          <a:bodyPr wrap="square" rtlCol="0">
            <a:spAutoFit/>
          </a:bodyPr>
          <a:lstStyle/>
          <a:p>
            <a:pPr algn="ctr"/>
            <a:r>
              <a:rPr lang="en-US" sz="1000" b="1" dirty="0" smtClean="0">
                <a:solidFill>
                  <a:srgbClr val="0000FF"/>
                </a:solidFill>
              </a:rPr>
              <a:t>1</a:t>
            </a:r>
            <a:endParaRPr lang="en-US" sz="1000" b="1" dirty="0">
              <a:solidFill>
                <a:srgbClr val="0000FF"/>
              </a:solidFill>
            </a:endParaRPr>
          </a:p>
        </p:txBody>
      </p:sp>
      <p:cxnSp>
        <p:nvCxnSpPr>
          <p:cNvPr id="27" name="Straight Arrow Connector 26"/>
          <p:cNvCxnSpPr>
            <a:stCxn id="20" idx="3"/>
          </p:cNvCxnSpPr>
          <p:nvPr/>
        </p:nvCxnSpPr>
        <p:spPr>
          <a:xfrm>
            <a:off x="5761381" y="4139789"/>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28" name="Curved Connector 27"/>
          <p:cNvCxnSpPr>
            <a:stCxn id="25" idx="2"/>
          </p:cNvCxnSpPr>
          <p:nvPr/>
        </p:nvCxnSpPr>
        <p:spPr>
          <a:xfrm rot="16200000" flipH="1">
            <a:off x="6055936" y="5389070"/>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4424549" y="4005740"/>
            <a:ext cx="1017245" cy="369332"/>
          </a:xfrm>
          <a:prstGeom prst="rect">
            <a:avLst/>
          </a:prstGeom>
          <a:noFill/>
        </p:spPr>
        <p:txBody>
          <a:bodyPr wrap="square" rtlCol="0">
            <a:spAutoFit/>
          </a:bodyPr>
          <a:lstStyle/>
          <a:p>
            <a:r>
              <a:rPr lang="en-US" b="1" dirty="0" smtClean="0">
                <a:solidFill>
                  <a:srgbClr val="006600"/>
                </a:solidFill>
              </a:rPr>
              <a:t>Value =6</a:t>
            </a:r>
            <a:endParaRPr lang="en-US" b="1" dirty="0">
              <a:solidFill>
                <a:srgbClr val="006600"/>
              </a:solidFill>
            </a:endParaRPr>
          </a:p>
        </p:txBody>
      </p:sp>
      <p:sp>
        <p:nvSpPr>
          <p:cNvPr id="30" name="TextBox 29"/>
          <p:cNvSpPr txBox="1"/>
          <p:nvPr/>
        </p:nvSpPr>
        <p:spPr>
          <a:xfrm>
            <a:off x="6948339" y="4990998"/>
            <a:ext cx="334107" cy="369332"/>
          </a:xfrm>
          <a:prstGeom prst="rect">
            <a:avLst/>
          </a:prstGeom>
          <a:noFill/>
          <a:ln>
            <a:noFill/>
          </a:ln>
        </p:spPr>
        <p:txBody>
          <a:bodyPr wrap="square" rtlCol="0">
            <a:spAutoFit/>
          </a:bodyPr>
          <a:lstStyle/>
          <a:p>
            <a:pPr algn="ctr"/>
            <a:r>
              <a:rPr lang="en-US" dirty="0" smtClean="0">
                <a:solidFill>
                  <a:srgbClr val="0000FF"/>
                </a:solidFill>
              </a:rPr>
              <a:t>6</a:t>
            </a:r>
            <a:endParaRPr lang="en-US" dirty="0">
              <a:solidFill>
                <a:srgbClr val="0000FF"/>
              </a:solidFill>
            </a:endParaRPr>
          </a:p>
        </p:txBody>
      </p:sp>
    </p:spTree>
    <p:extLst>
      <p:ext uri="{BB962C8B-B14F-4D97-AF65-F5344CB8AC3E}">
        <p14:creationId xmlns:p14="http://schemas.microsoft.com/office/powerpoint/2010/main" val="2540041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 calcmode="lin" valueType="num">
                                      <p:cBhvr>
                                        <p:cTn id="33"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1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p:bldP spid="10" grpId="0"/>
      <p:bldP spid="11" grpId="0" animBg="1"/>
      <p:bldP spid="13" grpId="0"/>
      <p:bldP spid="14" grpId="0"/>
      <p:bldP spid="15" grpId="0" animBg="1"/>
      <p:bldP spid="19" grpId="0" animBg="1"/>
      <p:bldP spid="20" grpId="0"/>
      <p:bldP spid="21" grpId="0"/>
      <p:bldP spid="22" grpId="0" animBg="1"/>
      <p:bldP spid="24" grpId="0"/>
      <p:bldP spid="25" grpId="0"/>
      <p:bldP spid="26" grpId="0" animBg="1"/>
      <p:bldP spid="29" grpId="0"/>
      <p:bldP spid="30" grpId="0"/>
      <p:bldP spid="30"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Stack Methods - </a:t>
            </a:r>
            <a:r>
              <a:rPr lang="en-US" b="1" dirty="0" smtClean="0">
                <a:solidFill>
                  <a:srgbClr val="0000FF"/>
                </a:solidFill>
                <a:latin typeface="Courier New" pitchFamily="49" charset="0"/>
                <a:cs typeface="Courier New" pitchFamily="49" charset="0"/>
              </a:rPr>
              <a:t>top</a:t>
            </a:r>
            <a:r>
              <a:rPr lang="en-US" dirty="0" smtClean="0">
                <a:latin typeface="Courier New" pitchFamily="49" charset="0"/>
                <a:cs typeface="Courier New" pitchFamily="49" charset="0"/>
              </a:rPr>
              <a:t>()or </a:t>
            </a:r>
            <a:r>
              <a:rPr lang="en-US" sz="3600" dirty="0" smtClean="0">
                <a:latin typeface="Courier New" pitchFamily="49" charset="0"/>
                <a:cs typeface="Courier New" pitchFamily="49" charset="0"/>
              </a:rPr>
              <a:t>peek()</a:t>
            </a:r>
            <a:endParaRPr lang="en-US" dirty="0"/>
          </a:p>
        </p:txBody>
      </p:sp>
      <p:sp>
        <p:nvSpPr>
          <p:cNvPr id="3" name="Content Placeholder 2"/>
          <p:cNvSpPr>
            <a:spLocks noGrp="1"/>
          </p:cNvSpPr>
          <p:nvPr>
            <p:ph idx="1"/>
          </p:nvPr>
        </p:nvSpPr>
        <p:spPr>
          <a:xfrm>
            <a:off x="1365163" y="2156535"/>
            <a:ext cx="7675808" cy="4020428"/>
          </a:xfrm>
        </p:spPr>
        <p:txBody>
          <a:bodyPr>
            <a:normAutofit fontScale="92500" lnSpcReduction="10000"/>
          </a:bodyPr>
          <a:lstStyle/>
          <a:p>
            <a:r>
              <a:rPr lang="en-US" dirty="0"/>
              <a:t>The </a:t>
            </a:r>
            <a:r>
              <a:rPr lang="en-US" dirty="0">
                <a:latin typeface="Courier New" pitchFamily="49" charset="0"/>
                <a:cs typeface="Courier New" pitchFamily="49" charset="0"/>
              </a:rPr>
              <a:t>top </a:t>
            </a:r>
            <a:r>
              <a:rPr lang="en-US" dirty="0"/>
              <a:t>method is very similar to pop</a:t>
            </a:r>
          </a:p>
          <a:p>
            <a:r>
              <a:rPr lang="en-US" dirty="0"/>
              <a:t>Remember, we can only check for the top of the stack if the stack is not empty</a:t>
            </a:r>
          </a:p>
          <a:p>
            <a:pPr lvl="1"/>
            <a:r>
              <a:rPr lang="en-US" dirty="0"/>
              <a:t>Meaning, there is at least one element in the stack</a:t>
            </a:r>
          </a:p>
          <a:p>
            <a:r>
              <a:rPr lang="en-US" dirty="0"/>
              <a:t>So if the stack is empty</a:t>
            </a:r>
          </a:p>
          <a:p>
            <a:pPr lvl="1"/>
            <a:r>
              <a:rPr lang="en-US" dirty="0"/>
              <a:t>We print an error message</a:t>
            </a:r>
          </a:p>
          <a:p>
            <a:r>
              <a:rPr lang="en-US" dirty="0"/>
              <a:t>If the stack has at least one element:</a:t>
            </a:r>
          </a:p>
          <a:p>
            <a:pPr lvl="1"/>
            <a:r>
              <a:rPr lang="en-US" dirty="0"/>
              <a:t>We simply return the topmost element</a:t>
            </a:r>
          </a:p>
          <a:p>
            <a:pPr lvl="1"/>
            <a:r>
              <a:rPr lang="en-US" dirty="0"/>
              <a:t>But we do NOT decrement</a:t>
            </a:r>
          </a:p>
        </p:txBody>
      </p:sp>
      <p:sp>
        <p:nvSpPr>
          <p:cNvPr id="4" name="Slide Number Placeholder 3"/>
          <p:cNvSpPr>
            <a:spLocks noGrp="1"/>
          </p:cNvSpPr>
          <p:nvPr>
            <p:ph type="sldNum" sz="quarter" idx="12"/>
          </p:nvPr>
        </p:nvSpPr>
        <p:spPr/>
        <p:txBody>
          <a:bodyPr/>
          <a:lstStyle/>
          <a:p>
            <a:fld id="{DDC76627-6CEE-4E3A-AF80-81DF9B174472}" type="slidenum">
              <a:rPr lang="en-US" smtClean="0"/>
              <a:pPr/>
              <a:t>18</a:t>
            </a:fld>
            <a:endParaRPr lang="en-US"/>
          </a:p>
        </p:txBody>
      </p:sp>
    </p:spTree>
    <p:extLst>
      <p:ext uri="{BB962C8B-B14F-4D97-AF65-F5344CB8AC3E}">
        <p14:creationId xmlns:p14="http://schemas.microsoft.com/office/powerpoint/2010/main" val="257840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top</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19</a:t>
            </a:fld>
            <a:endParaRPr lang="en-US"/>
          </a:p>
        </p:txBody>
      </p:sp>
      <p:sp>
        <p:nvSpPr>
          <p:cNvPr id="8" name="TextBox 7"/>
          <p:cNvSpPr txBox="1">
            <a:spLocks noChangeArrowheads="1"/>
          </p:cNvSpPr>
          <p:nvPr/>
        </p:nvSpPr>
        <p:spPr bwMode="auto">
          <a:xfrm>
            <a:off x="1365162" y="2156535"/>
            <a:ext cx="7183377" cy="1754326"/>
          </a:xfrm>
          <a:prstGeom prst="rect">
            <a:avLst/>
          </a:prstGeom>
          <a:solidFill>
            <a:schemeClr val="tx1"/>
          </a:solidFill>
          <a:ln w="9525">
            <a:noFill/>
            <a:miter lim="800000"/>
            <a:headEnd/>
            <a:tailEnd/>
          </a:ln>
        </p:spPr>
        <p:txBody>
          <a:bodyPr wrap="none">
            <a:spAutoFit/>
          </a:bodyPr>
          <a:lstStyle/>
          <a:p>
            <a:r>
              <a:rPr lang="en-US" b="1" dirty="0">
                <a:solidFill>
                  <a:srgbClr val="FFFF00"/>
                </a:solidFill>
                <a:latin typeface="Courier New" pitchFamily="49" charset="0"/>
                <a:cs typeface="Courier New" pitchFamily="49" charset="0"/>
              </a:rPr>
              <a:t>public </a:t>
            </a:r>
            <a:r>
              <a:rPr lang="en-US" b="1" dirty="0" err="1" smtClean="0">
                <a:solidFill>
                  <a:srgbClr val="FFFF00"/>
                </a:solidFill>
                <a:latin typeface="Courier New" pitchFamily="49" charset="0"/>
                <a:cs typeface="Courier New" pitchFamily="49" charset="0"/>
              </a:rPr>
              <a:t>int</a:t>
            </a:r>
            <a:r>
              <a:rPr lang="en-US" b="1" dirty="0" smtClean="0">
                <a:solidFill>
                  <a:srgbClr val="FFFF00"/>
                </a:solidFill>
                <a:latin typeface="Courier New" pitchFamily="49" charset="0"/>
                <a:cs typeface="Courier New" pitchFamily="49" charset="0"/>
              </a:rPr>
              <a:t> pop() </a:t>
            </a:r>
            <a:r>
              <a:rPr lang="en-US" b="1" dirty="0">
                <a:solidFill>
                  <a:srgbClr val="FFFF00"/>
                </a:solidFill>
                <a:latin typeface="Courier New" pitchFamily="49" charset="0"/>
                <a:cs typeface="Courier New" pitchFamily="49" charset="0"/>
              </a:rPr>
              <a:t>{</a:t>
            </a:r>
          </a:p>
          <a:p>
            <a:r>
              <a:rPr lang="en-US" b="1" dirty="0">
                <a:solidFill>
                  <a:srgbClr val="FFFF00"/>
                </a:solidFill>
                <a:latin typeface="Courier New" pitchFamily="49" charset="0"/>
                <a:cs typeface="Courier New" pitchFamily="49" charset="0"/>
              </a:rPr>
              <a:t>   if (</a:t>
            </a:r>
            <a:r>
              <a:rPr lang="en-US" b="1" dirty="0" err="1" smtClean="0">
                <a:solidFill>
                  <a:srgbClr val="FFFF00"/>
                </a:solidFill>
                <a:latin typeface="Courier New" pitchFamily="49" charset="0"/>
                <a:cs typeface="Courier New" pitchFamily="49" charset="0"/>
              </a:rPr>
              <a:t>isEmpty</a:t>
            </a:r>
            <a:r>
              <a:rPr lang="en-US" b="1" dirty="0" smtClean="0">
                <a:solidFill>
                  <a:srgbClr val="FFFF00"/>
                </a:solidFill>
                <a:latin typeface="Courier New" pitchFamily="49" charset="0"/>
                <a:cs typeface="Courier New" pitchFamily="49" charset="0"/>
              </a:rPr>
              <a:t>())</a:t>
            </a:r>
            <a:endParaRPr lang="en-US" b="1" dirty="0">
              <a:solidFill>
                <a:srgbClr val="FFFF00"/>
              </a:solidFill>
              <a:latin typeface="Courier New" pitchFamily="49" charset="0"/>
              <a:cs typeface="Courier New" pitchFamily="49" charset="0"/>
            </a:endParaRPr>
          </a:p>
          <a:p>
            <a:r>
              <a:rPr lang="en-US" b="1" dirty="0">
                <a:solidFill>
                  <a:srgbClr val="FFFF00"/>
                </a:solidFill>
                <a:latin typeface="Courier New" pitchFamily="49" charset="0"/>
                <a:cs typeface="Courier New" pitchFamily="49" charset="0"/>
              </a:rPr>
              <a:t>      </a:t>
            </a:r>
            <a:r>
              <a:rPr lang="en-US" sz="1600" b="1" dirty="0" err="1">
                <a:solidFill>
                  <a:srgbClr val="FFFF00"/>
                </a:solidFill>
                <a:latin typeface="Courier New" pitchFamily="49" charset="0"/>
                <a:cs typeface="Courier New" pitchFamily="49" charset="0"/>
              </a:rPr>
              <a:t>System.out.println</a:t>
            </a:r>
            <a:r>
              <a:rPr lang="en-US" sz="1600" b="1" dirty="0" smtClean="0">
                <a:solidFill>
                  <a:srgbClr val="FFFF00"/>
                </a:solidFill>
                <a:latin typeface="Courier New" pitchFamily="49" charset="0"/>
                <a:cs typeface="Courier New" pitchFamily="49" charset="0"/>
              </a:rPr>
              <a:t>(“</a:t>
            </a:r>
            <a:r>
              <a:rPr lang="en-US" sz="1600" b="1" dirty="0">
                <a:solidFill>
                  <a:srgbClr val="FFFF00"/>
                </a:solidFill>
                <a:latin typeface="Courier New" pitchFamily="49" charset="0"/>
                <a:cs typeface="Courier New" pitchFamily="49" charset="0"/>
              </a:rPr>
              <a:t>Cannot POP; stack is empty</a:t>
            </a:r>
            <a:r>
              <a:rPr lang="en-US" sz="1600" b="1" dirty="0" smtClean="0">
                <a:solidFill>
                  <a:srgbClr val="FFFF00"/>
                </a:solidFill>
                <a:latin typeface="Courier New" pitchFamily="49" charset="0"/>
                <a:cs typeface="Courier New" pitchFamily="49" charset="0"/>
              </a:rPr>
              <a:t>.”);</a:t>
            </a:r>
            <a:endParaRPr lang="en-US" sz="1600" b="1" dirty="0">
              <a:solidFill>
                <a:srgbClr val="FFFF00"/>
              </a:solidFill>
              <a:latin typeface="Courier New" pitchFamily="49" charset="0"/>
              <a:cs typeface="Courier New" pitchFamily="49" charset="0"/>
            </a:endParaRPr>
          </a:p>
          <a:p>
            <a:r>
              <a:rPr lang="en-US" b="1" dirty="0">
                <a:solidFill>
                  <a:srgbClr val="FFFF00"/>
                </a:solidFill>
                <a:latin typeface="Courier New" pitchFamily="49" charset="0"/>
                <a:cs typeface="Courier New" pitchFamily="49" charset="0"/>
              </a:rPr>
              <a:t>   else</a:t>
            </a:r>
          </a:p>
          <a:p>
            <a:r>
              <a:rPr lang="en-US" b="1" dirty="0">
                <a:solidFill>
                  <a:srgbClr val="FFFF00"/>
                </a:solidFill>
                <a:latin typeface="Courier New" pitchFamily="49" charset="0"/>
                <a:cs typeface="Courier New" pitchFamily="49" charset="0"/>
              </a:rPr>
              <a:t>      </a:t>
            </a:r>
            <a:r>
              <a:rPr lang="en-US" b="1" dirty="0" smtClean="0">
                <a:solidFill>
                  <a:srgbClr val="FFFF00"/>
                </a:solidFill>
                <a:latin typeface="Courier New" pitchFamily="49" charset="0"/>
                <a:cs typeface="Courier New" pitchFamily="49" charset="0"/>
              </a:rPr>
              <a:t>return </a:t>
            </a:r>
            <a:r>
              <a:rPr lang="en-US" sz="1600" b="1" dirty="0" smtClean="0">
                <a:solidFill>
                  <a:srgbClr val="FFFF00"/>
                </a:solidFill>
                <a:latin typeface="Courier New" pitchFamily="49" charset="0"/>
                <a:cs typeface="Courier New" pitchFamily="49" charset="0"/>
              </a:rPr>
              <a:t>stack[top--];</a:t>
            </a:r>
            <a:endParaRPr lang="en-US" sz="1600" b="1" dirty="0">
              <a:solidFill>
                <a:srgbClr val="FFFF00"/>
              </a:solidFill>
              <a:latin typeface="Courier New" pitchFamily="49" charset="0"/>
              <a:cs typeface="Courier New" pitchFamily="49" charset="0"/>
            </a:endParaRPr>
          </a:p>
          <a:p>
            <a:r>
              <a:rPr lang="en-US" b="1" dirty="0">
                <a:solidFill>
                  <a:srgbClr val="FFFF00"/>
                </a:solidFill>
                <a:latin typeface="Courier New" pitchFamily="49" charset="0"/>
                <a:cs typeface="Courier New" pitchFamily="49" charset="0"/>
              </a:rPr>
              <a:t>}</a:t>
            </a:r>
          </a:p>
        </p:txBody>
      </p:sp>
      <p:sp>
        <p:nvSpPr>
          <p:cNvPr id="7" name="TextBox 6"/>
          <p:cNvSpPr txBox="1">
            <a:spLocks noChangeArrowheads="1"/>
          </p:cNvSpPr>
          <p:nvPr/>
        </p:nvSpPr>
        <p:spPr bwMode="auto">
          <a:xfrm>
            <a:off x="1365162" y="4166749"/>
            <a:ext cx="7183377" cy="1754326"/>
          </a:xfrm>
          <a:prstGeom prst="rect">
            <a:avLst/>
          </a:prstGeom>
          <a:solidFill>
            <a:schemeClr val="tx1"/>
          </a:solidFill>
          <a:ln w="9525">
            <a:noFill/>
            <a:miter lim="800000"/>
            <a:headEnd/>
            <a:tailEnd/>
          </a:ln>
        </p:spPr>
        <p:txBody>
          <a:bodyPr wrap="squar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top() {</a:t>
            </a:r>
          </a:p>
          <a:p>
            <a:r>
              <a:rPr lang="en-US" b="1" dirty="0" smtClean="0">
                <a:solidFill>
                  <a:schemeClr val="bg1"/>
                </a:solidFill>
                <a:latin typeface="Courier New" pitchFamily="49" charset="0"/>
                <a:cs typeface="Courier New" pitchFamily="49" charset="0"/>
              </a:rPr>
              <a:t>   if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      </a:t>
            </a:r>
            <a:r>
              <a:rPr lang="en-US" sz="1600" b="1" dirty="0" err="1" smtClean="0">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a:t>
            </a:r>
            <a:r>
              <a:rPr lang="en-US" sz="1600" b="1" dirty="0" smtClean="0">
                <a:solidFill>
                  <a:schemeClr val="bg1"/>
                </a:solidFill>
                <a:latin typeface="Courier New" pitchFamily="49" charset="0"/>
                <a:cs typeface="Courier New" pitchFamily="49" charset="0"/>
              </a:rPr>
              <a:t>TOP; </a:t>
            </a:r>
            <a:r>
              <a:rPr lang="en-US" sz="1600" b="1" dirty="0">
                <a:solidFill>
                  <a:schemeClr val="bg1"/>
                </a:solidFill>
                <a:latin typeface="Courier New" pitchFamily="49" charset="0"/>
                <a:cs typeface="Courier New" pitchFamily="49" charset="0"/>
              </a:rPr>
              <a:t>stack is empty</a:t>
            </a:r>
            <a:r>
              <a:rPr lang="en-US" sz="1600"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   else</a:t>
            </a:r>
          </a:p>
          <a:p>
            <a:r>
              <a:rPr lang="en-US" b="1" dirty="0" smtClean="0">
                <a:solidFill>
                  <a:schemeClr val="bg1"/>
                </a:solidFill>
                <a:latin typeface="Courier New" pitchFamily="49" charset="0"/>
                <a:cs typeface="Courier New" pitchFamily="49" charset="0"/>
              </a:rPr>
              <a:t>      return stack[top];</a:t>
            </a:r>
          </a:p>
          <a:p>
            <a:r>
              <a:rPr lang="en-US" b="1" dirty="0" smtClean="0">
                <a:solidFill>
                  <a:schemeClr val="bg1"/>
                </a:solidFill>
                <a:latin typeface="Courier New" pitchFamily="49" charset="0"/>
                <a:cs typeface="Courier New" pitchFamily="49" charset="0"/>
              </a:rPr>
              <a:t>}</a:t>
            </a:r>
          </a:p>
        </p:txBody>
      </p:sp>
    </p:spTree>
    <p:extLst>
      <p:ext uri="{BB962C8B-B14F-4D97-AF65-F5344CB8AC3E}">
        <p14:creationId xmlns:p14="http://schemas.microsoft.com/office/powerpoint/2010/main" val="342428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523" y="1933940"/>
            <a:ext cx="7286222" cy="2308178"/>
          </a:xfrm>
        </p:spPr>
        <p:txBody>
          <a:bodyPr>
            <a:normAutofit/>
          </a:bodyPr>
          <a:lstStyle/>
          <a:p>
            <a:r>
              <a:rPr lang="en-US" sz="6600" b="1" dirty="0" smtClean="0">
                <a:solidFill>
                  <a:srgbClr val="006600"/>
                </a:solidFill>
              </a:rPr>
              <a:t>STACKS</a:t>
            </a:r>
            <a:endParaRPr lang="en-US" sz="8800" b="1" dirty="0">
              <a:solidFill>
                <a:srgbClr val="006600"/>
              </a:solidFill>
            </a:endParaRPr>
          </a:p>
        </p:txBody>
      </p:sp>
      <p:sp>
        <p:nvSpPr>
          <p:cNvPr id="4" name="Slide Number Placeholder 3"/>
          <p:cNvSpPr>
            <a:spLocks noGrp="1"/>
          </p:cNvSpPr>
          <p:nvPr>
            <p:ph type="sldNum" sz="quarter" idx="12"/>
          </p:nvPr>
        </p:nvSpPr>
        <p:spPr/>
        <p:txBody>
          <a:bodyPr/>
          <a:lstStyle/>
          <a:p>
            <a:fld id="{DDC76627-6CEE-4E3A-AF80-81DF9B174472}" type="slidenum">
              <a:rPr lang="en-US" smtClean="0"/>
              <a:t>2</a:t>
            </a:fld>
            <a:endParaRPr lang="en-US" dirty="0"/>
          </a:p>
        </p:txBody>
      </p:sp>
      <p:sp>
        <p:nvSpPr>
          <p:cNvPr id="6" name="Subtitle 2"/>
          <p:cNvSpPr txBox="1">
            <a:spLocks/>
          </p:cNvSpPr>
          <p:nvPr/>
        </p:nvSpPr>
        <p:spPr>
          <a:xfrm>
            <a:off x="1600200" y="4242118"/>
            <a:ext cx="6858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rgbClr val="006600"/>
              </a:buClr>
              <a:buFont typeface="Arial" panose="020B0604020202020204" pitchFamily="34" charset="0"/>
              <a:buNone/>
              <a:defRPr sz="2400" kern="1200">
                <a:solidFill>
                  <a:schemeClr val="tx2"/>
                </a:solidFill>
                <a:latin typeface="+mn-lt"/>
                <a:ea typeface="+mn-ea"/>
                <a:cs typeface="+mn-cs"/>
              </a:defRPr>
            </a:lvl1pPr>
            <a:lvl2pPr marL="457200" indent="0" algn="ctr" defTabSz="914400" rtl="0" eaLnBrk="1" latinLnBrk="0" hangingPunct="1">
              <a:lnSpc>
                <a:spcPct val="90000"/>
              </a:lnSpc>
              <a:spcBef>
                <a:spcPts val="500"/>
              </a:spcBef>
              <a:buClr>
                <a:srgbClr val="006600"/>
              </a:buClr>
              <a:buFont typeface="Courier New" panose="02070309020205020404" pitchFamily="49"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Clr>
                <a:srgbClr val="006600"/>
              </a:buClr>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Clr>
                <a:srgbClr val="006600"/>
              </a:buClr>
              <a:buFont typeface="Courier New" panose="02070309020205020404" pitchFamily="49"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Clr>
                <a:srgbClr val="006600"/>
              </a:buClr>
              <a:buFont typeface="Calibri" panose="020F050202020403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dirty="0" smtClean="0"/>
              <a:t>Implementation</a:t>
            </a:r>
          </a:p>
        </p:txBody>
      </p:sp>
    </p:spTree>
    <p:extLst>
      <p:ext uri="{BB962C8B-B14F-4D97-AF65-F5344CB8AC3E}">
        <p14:creationId xmlns:p14="http://schemas.microsoft.com/office/powerpoint/2010/main" val="35190372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top</a:t>
            </a:r>
            <a:r>
              <a:rPr lang="en-US" dirty="0" smtClean="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20</a:t>
            </a:fld>
            <a:endParaRPr lang="en-US"/>
          </a:p>
        </p:txBody>
      </p:sp>
      <p:sp>
        <p:nvSpPr>
          <p:cNvPr id="7" name="TextBox 6"/>
          <p:cNvSpPr txBox="1">
            <a:spLocks noChangeArrowheads="1"/>
          </p:cNvSpPr>
          <p:nvPr/>
        </p:nvSpPr>
        <p:spPr bwMode="auto">
          <a:xfrm>
            <a:off x="1365162" y="2156535"/>
            <a:ext cx="7183377" cy="1754326"/>
          </a:xfrm>
          <a:prstGeom prst="rect">
            <a:avLst/>
          </a:prstGeom>
          <a:solidFill>
            <a:schemeClr val="tx1"/>
          </a:solidFill>
          <a:ln w="9525">
            <a:noFill/>
            <a:miter lim="800000"/>
            <a:headEnd/>
            <a:tailEnd/>
          </a:ln>
        </p:spPr>
        <p:txBody>
          <a:bodyPr wrap="squar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top() {</a:t>
            </a:r>
          </a:p>
          <a:p>
            <a:r>
              <a:rPr lang="en-US" b="1" dirty="0" smtClean="0">
                <a:solidFill>
                  <a:schemeClr val="bg1"/>
                </a:solidFill>
                <a:latin typeface="Courier New" pitchFamily="49" charset="0"/>
                <a:cs typeface="Courier New" pitchFamily="49" charset="0"/>
              </a:rPr>
              <a:t>   if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      </a:t>
            </a:r>
            <a:r>
              <a:rPr lang="en-US" sz="1600" b="1" dirty="0" err="1" smtClean="0">
                <a:solidFill>
                  <a:schemeClr val="bg1"/>
                </a:solidFill>
                <a:latin typeface="Courier New" pitchFamily="49" charset="0"/>
                <a:cs typeface="Courier New" pitchFamily="49" charset="0"/>
              </a:rPr>
              <a:t>System.out.println</a:t>
            </a:r>
            <a:r>
              <a:rPr lang="en-US" sz="1600" b="1" dirty="0">
                <a:solidFill>
                  <a:schemeClr val="bg1"/>
                </a:solidFill>
                <a:latin typeface="Courier New" pitchFamily="49" charset="0"/>
                <a:cs typeface="Courier New" pitchFamily="49" charset="0"/>
              </a:rPr>
              <a:t>(“Cannot </a:t>
            </a:r>
            <a:r>
              <a:rPr lang="en-US" sz="1600" b="1" dirty="0" smtClean="0">
                <a:solidFill>
                  <a:schemeClr val="bg1"/>
                </a:solidFill>
                <a:latin typeface="Courier New" pitchFamily="49" charset="0"/>
                <a:cs typeface="Courier New" pitchFamily="49" charset="0"/>
              </a:rPr>
              <a:t>TOP; </a:t>
            </a:r>
            <a:r>
              <a:rPr lang="en-US" sz="1600" b="1" dirty="0">
                <a:solidFill>
                  <a:schemeClr val="bg1"/>
                </a:solidFill>
                <a:latin typeface="Courier New" pitchFamily="49" charset="0"/>
                <a:cs typeface="Courier New" pitchFamily="49" charset="0"/>
              </a:rPr>
              <a:t>stack is empty</a:t>
            </a:r>
            <a:r>
              <a:rPr lang="en-US" sz="1600" b="1" dirty="0" smtClean="0">
                <a:solidFill>
                  <a:schemeClr val="bg1"/>
                </a:solidFill>
                <a:latin typeface="Courier New" pitchFamily="49" charset="0"/>
                <a:cs typeface="Courier New" pitchFamily="49" charset="0"/>
              </a:rPr>
              <a:t>.”);</a:t>
            </a:r>
          </a:p>
          <a:p>
            <a:r>
              <a:rPr lang="en-US" b="1" dirty="0" smtClean="0">
                <a:solidFill>
                  <a:schemeClr val="bg1"/>
                </a:solidFill>
                <a:latin typeface="Courier New" pitchFamily="49" charset="0"/>
                <a:cs typeface="Courier New" pitchFamily="49" charset="0"/>
              </a:rPr>
              <a:t>   else</a:t>
            </a:r>
          </a:p>
          <a:p>
            <a:r>
              <a:rPr lang="en-US" b="1" dirty="0" smtClean="0">
                <a:solidFill>
                  <a:schemeClr val="bg1"/>
                </a:solidFill>
                <a:latin typeface="Courier New" pitchFamily="49" charset="0"/>
                <a:cs typeface="Courier New" pitchFamily="49" charset="0"/>
              </a:rPr>
              <a:t>      return stack[top];</a:t>
            </a:r>
          </a:p>
          <a:p>
            <a:r>
              <a:rPr lang="en-US" b="1" dirty="0" smtClean="0">
                <a:solidFill>
                  <a:schemeClr val="bg1"/>
                </a:solidFill>
                <a:latin typeface="Courier New" pitchFamily="49" charset="0"/>
                <a:cs typeface="Courier New" pitchFamily="49" charset="0"/>
              </a:rPr>
              <a:t>}</a:t>
            </a:r>
          </a:p>
        </p:txBody>
      </p:sp>
      <p:sp>
        <p:nvSpPr>
          <p:cNvPr id="9" name="Oval 8"/>
          <p:cNvSpPr/>
          <p:nvPr/>
        </p:nvSpPr>
        <p:spPr>
          <a:xfrm>
            <a:off x="1467751" y="3955123"/>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6281" y="3897191"/>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11" name="TextBox 10"/>
          <p:cNvSpPr txBox="1"/>
          <p:nvPr/>
        </p:nvSpPr>
        <p:spPr>
          <a:xfrm>
            <a:off x="3202459" y="4397686"/>
            <a:ext cx="659424" cy="246221"/>
          </a:xfrm>
          <a:prstGeom prst="rect">
            <a:avLst/>
          </a:prstGeom>
          <a:noFill/>
        </p:spPr>
        <p:txBody>
          <a:bodyPr wrap="square" rtlCol="0">
            <a:spAutoFit/>
          </a:bodyPr>
          <a:lstStyle/>
          <a:p>
            <a:r>
              <a:rPr lang="en-US" sz="1000" dirty="0" err="1" smtClean="0"/>
              <a:t>maxSize</a:t>
            </a:r>
            <a:endParaRPr lang="en-US" sz="1000" dirty="0"/>
          </a:p>
        </p:txBody>
      </p:sp>
      <p:sp>
        <p:nvSpPr>
          <p:cNvPr id="12" name="TextBox 11"/>
          <p:cNvSpPr txBox="1"/>
          <p:nvPr/>
        </p:nvSpPr>
        <p:spPr>
          <a:xfrm>
            <a:off x="3484693" y="4683435"/>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13" name="Content Placeholder 14"/>
          <p:cNvGraphicFramePr>
            <a:graphicFrameLocks/>
          </p:cNvGraphicFramePr>
          <p:nvPr>
            <p:extLst>
              <p:ext uri="{D42A27DB-BD31-4B8C-83A1-F6EECF244321}">
                <p14:modId xmlns:p14="http://schemas.microsoft.com/office/powerpoint/2010/main" val="4225354080"/>
              </p:ext>
            </p:extLst>
          </p:nvPr>
        </p:nvGraphicFramePr>
        <p:xfrm>
          <a:off x="2520176" y="4199502"/>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14" name="TextBox 13"/>
          <p:cNvSpPr txBox="1"/>
          <p:nvPr/>
        </p:nvSpPr>
        <p:spPr>
          <a:xfrm>
            <a:off x="3229716" y="5138136"/>
            <a:ext cx="659424" cy="246221"/>
          </a:xfrm>
          <a:prstGeom prst="rect">
            <a:avLst/>
          </a:prstGeom>
          <a:noFill/>
        </p:spPr>
        <p:txBody>
          <a:bodyPr wrap="square" rtlCol="0">
            <a:spAutoFit/>
          </a:bodyPr>
          <a:lstStyle/>
          <a:p>
            <a:r>
              <a:rPr lang="en-US" sz="1000" dirty="0" smtClean="0"/>
              <a:t>Top</a:t>
            </a:r>
            <a:endParaRPr lang="en-US" sz="1000" dirty="0"/>
          </a:p>
        </p:txBody>
      </p:sp>
      <p:sp>
        <p:nvSpPr>
          <p:cNvPr id="15" name="TextBox 14"/>
          <p:cNvSpPr txBox="1"/>
          <p:nvPr/>
        </p:nvSpPr>
        <p:spPr>
          <a:xfrm>
            <a:off x="1673481" y="4979422"/>
            <a:ext cx="448408" cy="246221"/>
          </a:xfrm>
          <a:prstGeom prst="rect">
            <a:avLst/>
          </a:prstGeom>
          <a:noFill/>
        </p:spPr>
        <p:txBody>
          <a:bodyPr wrap="square" rtlCol="0">
            <a:spAutoFit/>
          </a:bodyPr>
          <a:lstStyle/>
          <a:p>
            <a:r>
              <a:rPr lang="en-US" sz="1000" dirty="0" smtClean="0"/>
              <a:t>stack</a:t>
            </a:r>
            <a:endParaRPr lang="en-US" sz="1000" dirty="0"/>
          </a:p>
        </p:txBody>
      </p:sp>
      <p:sp>
        <p:nvSpPr>
          <p:cNvPr id="16" name="TextBox 15"/>
          <p:cNvSpPr txBox="1"/>
          <p:nvPr/>
        </p:nvSpPr>
        <p:spPr>
          <a:xfrm>
            <a:off x="3495245" y="5469726"/>
            <a:ext cx="334107" cy="246221"/>
          </a:xfrm>
          <a:prstGeom prst="rect">
            <a:avLst/>
          </a:prstGeom>
          <a:noFill/>
          <a:ln>
            <a:solidFill>
              <a:schemeClr val="tx1"/>
            </a:solidFill>
          </a:ln>
        </p:spPr>
        <p:txBody>
          <a:bodyPr wrap="square" rtlCol="0">
            <a:spAutoFit/>
          </a:bodyPr>
          <a:lstStyle/>
          <a:p>
            <a:pPr algn="ctr"/>
            <a:r>
              <a:rPr lang="en-US" sz="1000" dirty="0" smtClean="0"/>
              <a:t>2</a:t>
            </a:r>
            <a:endParaRPr lang="en-US" sz="1000" dirty="0"/>
          </a:p>
        </p:txBody>
      </p:sp>
      <p:cxnSp>
        <p:nvCxnSpPr>
          <p:cNvPr id="17" name="Straight Arrow Connector 16"/>
          <p:cNvCxnSpPr>
            <a:stCxn id="10" idx="3"/>
          </p:cNvCxnSpPr>
          <p:nvPr/>
        </p:nvCxnSpPr>
        <p:spPr>
          <a:xfrm>
            <a:off x="1497635" y="4081857"/>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18" name="Curved Connector 17"/>
          <p:cNvCxnSpPr>
            <a:stCxn id="15" idx="2"/>
          </p:cNvCxnSpPr>
          <p:nvPr/>
        </p:nvCxnSpPr>
        <p:spPr>
          <a:xfrm rot="16200000" flipH="1">
            <a:off x="1792190" y="5331138"/>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3536865" y="6311462"/>
            <a:ext cx="659424" cy="369332"/>
          </a:xfrm>
          <a:prstGeom prst="rect">
            <a:avLst/>
          </a:prstGeom>
          <a:noFill/>
        </p:spPr>
        <p:txBody>
          <a:bodyPr wrap="square" rtlCol="0">
            <a:spAutoFit/>
          </a:bodyPr>
          <a:lstStyle/>
          <a:p>
            <a:pPr algn="ctr"/>
            <a:r>
              <a:rPr lang="en-US" b="1" dirty="0" smtClean="0">
                <a:solidFill>
                  <a:srgbClr val="FF0000"/>
                </a:solidFill>
              </a:rPr>
              <a:t>False</a:t>
            </a:r>
            <a:endParaRPr lang="en-US" b="1" dirty="0">
              <a:solidFill>
                <a:srgbClr val="FF0000"/>
              </a:solidFill>
            </a:endParaRPr>
          </a:p>
        </p:txBody>
      </p:sp>
      <p:sp>
        <p:nvSpPr>
          <p:cNvPr id="20" name="Oval 19"/>
          <p:cNvSpPr/>
          <p:nvPr/>
        </p:nvSpPr>
        <p:spPr>
          <a:xfrm>
            <a:off x="5731497" y="4013055"/>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480027" y="3955123"/>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22" name="TextBox 21"/>
          <p:cNvSpPr txBox="1"/>
          <p:nvPr/>
        </p:nvSpPr>
        <p:spPr>
          <a:xfrm>
            <a:off x="7466205" y="4455618"/>
            <a:ext cx="659424" cy="246221"/>
          </a:xfrm>
          <a:prstGeom prst="rect">
            <a:avLst/>
          </a:prstGeom>
          <a:noFill/>
        </p:spPr>
        <p:txBody>
          <a:bodyPr wrap="square" rtlCol="0">
            <a:spAutoFit/>
          </a:bodyPr>
          <a:lstStyle/>
          <a:p>
            <a:r>
              <a:rPr lang="en-US" sz="1000" dirty="0" err="1" smtClean="0"/>
              <a:t>maxSize</a:t>
            </a:r>
            <a:endParaRPr lang="en-US" sz="1000" dirty="0"/>
          </a:p>
        </p:txBody>
      </p:sp>
      <p:sp>
        <p:nvSpPr>
          <p:cNvPr id="23" name="TextBox 22"/>
          <p:cNvSpPr txBox="1"/>
          <p:nvPr/>
        </p:nvSpPr>
        <p:spPr>
          <a:xfrm>
            <a:off x="7748439" y="4741367"/>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24" name="Content Placeholder 14"/>
          <p:cNvGraphicFramePr>
            <a:graphicFrameLocks/>
          </p:cNvGraphicFramePr>
          <p:nvPr>
            <p:extLst>
              <p:ext uri="{D42A27DB-BD31-4B8C-83A1-F6EECF244321}">
                <p14:modId xmlns:p14="http://schemas.microsoft.com/office/powerpoint/2010/main" val="2585027437"/>
              </p:ext>
            </p:extLst>
          </p:nvPr>
        </p:nvGraphicFramePr>
        <p:xfrm>
          <a:off x="6783922" y="4257434"/>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25" name="TextBox 24"/>
          <p:cNvSpPr txBox="1"/>
          <p:nvPr/>
        </p:nvSpPr>
        <p:spPr>
          <a:xfrm>
            <a:off x="7493462" y="5196068"/>
            <a:ext cx="659424" cy="246221"/>
          </a:xfrm>
          <a:prstGeom prst="rect">
            <a:avLst/>
          </a:prstGeom>
          <a:noFill/>
        </p:spPr>
        <p:txBody>
          <a:bodyPr wrap="square" rtlCol="0">
            <a:spAutoFit/>
          </a:bodyPr>
          <a:lstStyle/>
          <a:p>
            <a:r>
              <a:rPr lang="en-US" sz="1000" dirty="0" smtClean="0"/>
              <a:t>Top</a:t>
            </a:r>
            <a:endParaRPr lang="en-US" sz="1000" dirty="0"/>
          </a:p>
        </p:txBody>
      </p:sp>
      <p:sp>
        <p:nvSpPr>
          <p:cNvPr id="26" name="TextBox 25"/>
          <p:cNvSpPr txBox="1"/>
          <p:nvPr/>
        </p:nvSpPr>
        <p:spPr>
          <a:xfrm>
            <a:off x="5937227" y="5037354"/>
            <a:ext cx="448408" cy="246221"/>
          </a:xfrm>
          <a:prstGeom prst="rect">
            <a:avLst/>
          </a:prstGeom>
          <a:noFill/>
        </p:spPr>
        <p:txBody>
          <a:bodyPr wrap="square" rtlCol="0">
            <a:spAutoFit/>
          </a:bodyPr>
          <a:lstStyle/>
          <a:p>
            <a:r>
              <a:rPr lang="en-US" sz="1000" dirty="0" smtClean="0"/>
              <a:t>stack</a:t>
            </a:r>
            <a:endParaRPr lang="en-US" sz="1000" dirty="0"/>
          </a:p>
        </p:txBody>
      </p:sp>
      <p:sp>
        <p:nvSpPr>
          <p:cNvPr id="27" name="TextBox 26"/>
          <p:cNvSpPr txBox="1"/>
          <p:nvPr/>
        </p:nvSpPr>
        <p:spPr>
          <a:xfrm>
            <a:off x="7758991" y="5527658"/>
            <a:ext cx="334107" cy="246221"/>
          </a:xfrm>
          <a:prstGeom prst="rect">
            <a:avLst/>
          </a:prstGeom>
          <a:noFill/>
          <a:ln>
            <a:solidFill>
              <a:schemeClr val="tx1"/>
            </a:solidFill>
          </a:ln>
        </p:spPr>
        <p:txBody>
          <a:bodyPr wrap="square" rtlCol="0">
            <a:spAutoFit/>
          </a:bodyPr>
          <a:lstStyle/>
          <a:p>
            <a:pPr algn="ctr"/>
            <a:r>
              <a:rPr lang="en-US" sz="1000" b="1" dirty="0">
                <a:solidFill>
                  <a:srgbClr val="0000FF"/>
                </a:solidFill>
              </a:rPr>
              <a:t>2</a:t>
            </a:r>
          </a:p>
        </p:txBody>
      </p:sp>
      <p:cxnSp>
        <p:nvCxnSpPr>
          <p:cNvPr id="28" name="Straight Arrow Connector 27"/>
          <p:cNvCxnSpPr>
            <a:stCxn id="21" idx="3"/>
          </p:cNvCxnSpPr>
          <p:nvPr/>
        </p:nvCxnSpPr>
        <p:spPr>
          <a:xfrm>
            <a:off x="5761381" y="4139789"/>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29" name="Curved Connector 28"/>
          <p:cNvCxnSpPr>
            <a:stCxn id="26" idx="2"/>
          </p:cNvCxnSpPr>
          <p:nvPr/>
        </p:nvCxnSpPr>
        <p:spPr>
          <a:xfrm rot="16200000" flipH="1">
            <a:off x="6055936" y="5389070"/>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4424549" y="4005740"/>
            <a:ext cx="1017245" cy="369332"/>
          </a:xfrm>
          <a:prstGeom prst="rect">
            <a:avLst/>
          </a:prstGeom>
          <a:noFill/>
        </p:spPr>
        <p:txBody>
          <a:bodyPr wrap="square" rtlCol="0">
            <a:spAutoFit/>
          </a:bodyPr>
          <a:lstStyle/>
          <a:p>
            <a:r>
              <a:rPr lang="en-US" b="1" dirty="0" smtClean="0">
                <a:solidFill>
                  <a:srgbClr val="006600"/>
                </a:solidFill>
              </a:rPr>
              <a:t>Value =6</a:t>
            </a:r>
            <a:endParaRPr lang="en-US" b="1" dirty="0">
              <a:solidFill>
                <a:srgbClr val="006600"/>
              </a:solidFill>
            </a:endParaRPr>
          </a:p>
        </p:txBody>
      </p:sp>
    </p:spTree>
    <p:extLst>
      <p:ext uri="{BB962C8B-B14F-4D97-AF65-F5344CB8AC3E}">
        <p14:creationId xmlns:p14="http://schemas.microsoft.com/office/powerpoint/2010/main" val="279647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 calcmode="lin" valueType="num">
                                      <p:cBhvr>
                                        <p:cTn id="33"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19">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animBg="1"/>
      <p:bldP spid="14" grpId="0"/>
      <p:bldP spid="15" grpId="0"/>
      <p:bldP spid="16" grpId="0" animBg="1"/>
      <p:bldP spid="20" grpId="0" animBg="1"/>
      <p:bldP spid="21" grpId="0"/>
      <p:bldP spid="22" grpId="0"/>
      <p:bldP spid="23" grpId="0" animBg="1"/>
      <p:bldP spid="25" grpId="0"/>
      <p:bldP spid="26" grpId="0"/>
      <p:bldP spid="27" grpId="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523" y="1933940"/>
            <a:ext cx="7286222" cy="2308178"/>
          </a:xfrm>
        </p:spPr>
        <p:txBody>
          <a:bodyPr>
            <a:normAutofit/>
          </a:bodyPr>
          <a:lstStyle/>
          <a:p>
            <a:r>
              <a:rPr lang="en-US" sz="6600" b="1" dirty="0" smtClean="0">
                <a:solidFill>
                  <a:srgbClr val="006600"/>
                </a:solidFill>
              </a:rPr>
              <a:t>Stack Implementation</a:t>
            </a:r>
            <a:endParaRPr lang="en-US" sz="8800" b="1" dirty="0">
              <a:solidFill>
                <a:srgbClr val="006600"/>
              </a:solidFill>
            </a:endParaRPr>
          </a:p>
        </p:txBody>
      </p:sp>
      <p:sp>
        <p:nvSpPr>
          <p:cNvPr id="4" name="Slide Number Placeholder 3"/>
          <p:cNvSpPr>
            <a:spLocks noGrp="1"/>
          </p:cNvSpPr>
          <p:nvPr>
            <p:ph type="sldNum" sz="quarter" idx="12"/>
          </p:nvPr>
        </p:nvSpPr>
        <p:spPr/>
        <p:txBody>
          <a:bodyPr/>
          <a:lstStyle/>
          <a:p>
            <a:fld id="{DDC76627-6CEE-4E3A-AF80-81DF9B174472}" type="slidenum">
              <a:rPr lang="en-US" smtClean="0"/>
              <a:t>21</a:t>
            </a:fld>
            <a:endParaRPr lang="en-US" dirty="0"/>
          </a:p>
        </p:txBody>
      </p:sp>
      <p:sp>
        <p:nvSpPr>
          <p:cNvPr id="6" name="Subtitle 2"/>
          <p:cNvSpPr txBox="1">
            <a:spLocks/>
          </p:cNvSpPr>
          <p:nvPr/>
        </p:nvSpPr>
        <p:spPr>
          <a:xfrm>
            <a:off x="1600200" y="4242118"/>
            <a:ext cx="6858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rgbClr val="006600"/>
              </a:buClr>
              <a:buFont typeface="Arial" panose="020B0604020202020204" pitchFamily="34" charset="0"/>
              <a:buNone/>
              <a:defRPr sz="2400" kern="1200">
                <a:solidFill>
                  <a:schemeClr val="tx2"/>
                </a:solidFill>
                <a:latin typeface="+mn-lt"/>
                <a:ea typeface="+mn-ea"/>
                <a:cs typeface="+mn-cs"/>
              </a:defRPr>
            </a:lvl1pPr>
            <a:lvl2pPr marL="457200" indent="0" algn="ctr" defTabSz="914400" rtl="0" eaLnBrk="1" latinLnBrk="0" hangingPunct="1">
              <a:lnSpc>
                <a:spcPct val="90000"/>
              </a:lnSpc>
              <a:spcBef>
                <a:spcPts val="500"/>
              </a:spcBef>
              <a:buClr>
                <a:srgbClr val="006600"/>
              </a:buClr>
              <a:buFont typeface="Courier New" panose="02070309020205020404" pitchFamily="49"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Clr>
                <a:srgbClr val="006600"/>
              </a:buClr>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Clr>
                <a:srgbClr val="006600"/>
              </a:buClr>
              <a:buFont typeface="Courier New" panose="02070309020205020404" pitchFamily="49"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Clr>
                <a:srgbClr val="006600"/>
              </a:buClr>
              <a:buFont typeface="Calibri" panose="020F050202020403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dirty="0" smtClean="0"/>
              <a:t>Linked List</a:t>
            </a:r>
          </a:p>
        </p:txBody>
      </p:sp>
    </p:spTree>
    <p:extLst>
      <p:ext uri="{BB962C8B-B14F-4D97-AF65-F5344CB8AC3E}">
        <p14:creationId xmlns:p14="http://schemas.microsoft.com/office/powerpoint/2010/main" val="525764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List Implementation</a:t>
            </a:r>
            <a:endParaRPr lang="en-US" dirty="0"/>
          </a:p>
        </p:txBody>
      </p:sp>
      <p:sp>
        <p:nvSpPr>
          <p:cNvPr id="3" name="Content Placeholder 2"/>
          <p:cNvSpPr>
            <a:spLocks noGrp="1"/>
          </p:cNvSpPr>
          <p:nvPr>
            <p:ph idx="1"/>
          </p:nvPr>
        </p:nvSpPr>
        <p:spPr>
          <a:xfrm>
            <a:off x="1365163" y="2156535"/>
            <a:ext cx="3492097" cy="4020428"/>
          </a:xfrm>
        </p:spPr>
        <p:txBody>
          <a:bodyPr>
            <a:normAutofit/>
          </a:bodyPr>
          <a:lstStyle/>
          <a:p>
            <a:r>
              <a:rPr lang="en-US" dirty="0" smtClean="0"/>
              <a:t>Linked List</a:t>
            </a:r>
          </a:p>
          <a:p>
            <a:pPr lvl="1"/>
            <a:r>
              <a:rPr lang="en-US" dirty="0" smtClean="0"/>
              <a:t>Insertion</a:t>
            </a:r>
          </a:p>
          <a:p>
            <a:pPr lvl="2"/>
            <a:r>
              <a:rPr lang="en-US" sz="2000" dirty="0" smtClean="0"/>
              <a:t>first, last, </a:t>
            </a:r>
            <a:r>
              <a:rPr lang="en-US" sz="2000" dirty="0"/>
              <a:t>Anywhere</a:t>
            </a:r>
            <a:endParaRPr lang="en-US" sz="2000" dirty="0" smtClean="0"/>
          </a:p>
          <a:p>
            <a:pPr lvl="1"/>
            <a:r>
              <a:rPr lang="en-US" dirty="0" smtClean="0"/>
              <a:t>Deletion</a:t>
            </a:r>
          </a:p>
          <a:p>
            <a:pPr lvl="2"/>
            <a:r>
              <a:rPr lang="en-US" sz="2000" dirty="0"/>
              <a:t>first, last, </a:t>
            </a:r>
            <a:r>
              <a:rPr lang="en-US" sz="2000" dirty="0" smtClean="0"/>
              <a:t>Anywhere</a:t>
            </a:r>
          </a:p>
          <a:p>
            <a:pPr lvl="1"/>
            <a:r>
              <a:rPr lang="en-US" dirty="0" smtClean="0"/>
              <a:t>Traversal</a:t>
            </a:r>
          </a:p>
          <a:p>
            <a:pPr lvl="1"/>
            <a:r>
              <a:rPr lang="en-US" dirty="0" smtClean="0"/>
              <a:t>Searching</a:t>
            </a:r>
          </a:p>
          <a:p>
            <a:pPr lvl="1"/>
            <a:r>
              <a:rPr lang="en-US" dirty="0" smtClean="0"/>
              <a:t>Merging</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22</a:t>
            </a:fld>
            <a:endParaRPr lang="en-US"/>
          </a:p>
        </p:txBody>
      </p:sp>
      <p:sp>
        <p:nvSpPr>
          <p:cNvPr id="5" name="Content Placeholder 2"/>
          <p:cNvSpPr txBox="1">
            <a:spLocks/>
          </p:cNvSpPr>
          <p:nvPr/>
        </p:nvSpPr>
        <p:spPr>
          <a:xfrm>
            <a:off x="4857260" y="2156535"/>
            <a:ext cx="3883846" cy="402042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006600"/>
              </a:buClr>
              <a:buFont typeface="Arial" panose="020B0604020202020204" pitchFamily="34" charset="0"/>
              <a:buChar char="•"/>
              <a:defRPr sz="3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rgbClr val="006600"/>
              </a:buClr>
              <a:buFont typeface="Courier New" panose="02070309020205020404" pitchFamily="49" charset="0"/>
              <a:buChar char="o"/>
              <a:defRPr sz="2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rgbClr val="006600"/>
              </a:buClr>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rgbClr val="006600"/>
              </a:buClr>
              <a:buFont typeface="Courier New" panose="02070309020205020404" pitchFamily="49" charset="0"/>
              <a:buChar char="o"/>
              <a:defRPr sz="20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rgbClr val="006600"/>
              </a:buClr>
              <a:buFont typeface="Calibri" panose="020F0502020204030204" pitchFamily="34" charset="0"/>
              <a:buChar char="»"/>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Linked List as STACK</a:t>
            </a:r>
          </a:p>
          <a:p>
            <a:pPr lvl="1"/>
            <a:r>
              <a:rPr lang="en-US" dirty="0" smtClean="0">
                <a:solidFill>
                  <a:srgbClr val="006600"/>
                </a:solidFill>
              </a:rPr>
              <a:t>Push</a:t>
            </a:r>
          </a:p>
          <a:p>
            <a:pPr lvl="2"/>
            <a:r>
              <a:rPr lang="en-US" dirty="0" smtClean="0">
                <a:solidFill>
                  <a:srgbClr val="006600"/>
                </a:solidFill>
              </a:rPr>
              <a:t>Only at Top</a:t>
            </a:r>
          </a:p>
          <a:p>
            <a:pPr lvl="1"/>
            <a:r>
              <a:rPr lang="en-US" dirty="0" smtClean="0">
                <a:solidFill>
                  <a:srgbClr val="006600"/>
                </a:solidFill>
              </a:rPr>
              <a:t>Pop</a:t>
            </a:r>
          </a:p>
          <a:p>
            <a:pPr lvl="2"/>
            <a:r>
              <a:rPr lang="en-US" dirty="0" smtClean="0">
                <a:solidFill>
                  <a:srgbClr val="006600"/>
                </a:solidFill>
              </a:rPr>
              <a:t>Only from Top</a:t>
            </a:r>
          </a:p>
          <a:p>
            <a:pPr lvl="1"/>
            <a:r>
              <a:rPr lang="en-US" dirty="0" err="1" smtClean="0">
                <a:solidFill>
                  <a:srgbClr val="006600"/>
                </a:solidFill>
              </a:rPr>
              <a:t>isEmpty</a:t>
            </a:r>
            <a:endParaRPr lang="en-US" dirty="0" smtClean="0">
              <a:solidFill>
                <a:srgbClr val="006600"/>
              </a:solidFill>
            </a:endParaRPr>
          </a:p>
          <a:p>
            <a:pPr lvl="2"/>
            <a:r>
              <a:rPr lang="en-US" dirty="0" smtClean="0">
                <a:solidFill>
                  <a:srgbClr val="006600"/>
                </a:solidFill>
              </a:rPr>
              <a:t>Top == -1</a:t>
            </a:r>
          </a:p>
          <a:p>
            <a:pPr lvl="1"/>
            <a:r>
              <a:rPr lang="en-US" dirty="0" smtClean="0">
                <a:solidFill>
                  <a:srgbClr val="006600"/>
                </a:solidFill>
              </a:rPr>
              <a:t>top or </a:t>
            </a:r>
            <a:r>
              <a:rPr lang="en-US" dirty="0" smtClean="0">
                <a:solidFill>
                  <a:srgbClr val="0000FF"/>
                </a:solidFill>
              </a:rPr>
              <a:t>peek</a:t>
            </a:r>
            <a:r>
              <a:rPr lang="en-US" dirty="0" smtClean="0">
                <a:solidFill>
                  <a:srgbClr val="006600"/>
                </a:solidFill>
              </a:rPr>
              <a:t> </a:t>
            </a:r>
          </a:p>
          <a:p>
            <a:pPr lvl="2"/>
            <a:r>
              <a:rPr lang="en-US" sz="2200" dirty="0" smtClean="0">
                <a:solidFill>
                  <a:srgbClr val="006600"/>
                </a:solidFill>
              </a:rPr>
              <a:t>Return the value at Top</a:t>
            </a:r>
          </a:p>
        </p:txBody>
      </p:sp>
    </p:spTree>
    <p:extLst>
      <p:ext uri="{BB962C8B-B14F-4D97-AF65-F5344CB8AC3E}">
        <p14:creationId xmlns:p14="http://schemas.microsoft.com/office/powerpoint/2010/main" val="3356005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List Implementation</a:t>
            </a:r>
            <a:endParaRPr lang="en-US" dirty="0"/>
          </a:p>
        </p:txBody>
      </p:sp>
      <p:sp>
        <p:nvSpPr>
          <p:cNvPr id="3" name="Content Placeholder 2"/>
          <p:cNvSpPr>
            <a:spLocks noGrp="1"/>
          </p:cNvSpPr>
          <p:nvPr>
            <p:ph idx="1"/>
          </p:nvPr>
        </p:nvSpPr>
        <p:spPr>
          <a:xfrm>
            <a:off x="1365163" y="2156535"/>
            <a:ext cx="7524837" cy="4020428"/>
          </a:xfrm>
        </p:spPr>
        <p:txBody>
          <a:bodyPr>
            <a:normAutofit fontScale="92500" lnSpcReduction="20000"/>
          </a:bodyPr>
          <a:lstStyle/>
          <a:p>
            <a:r>
              <a:rPr lang="en-US" dirty="0" smtClean="0"/>
              <a:t>Linked List </a:t>
            </a:r>
            <a:r>
              <a:rPr lang="en-US" dirty="0"/>
              <a:t>as STACK</a:t>
            </a:r>
          </a:p>
          <a:p>
            <a:pPr lvl="1"/>
            <a:r>
              <a:rPr lang="en-US" dirty="0"/>
              <a:t>We essentially use a standard linked list</a:t>
            </a:r>
          </a:p>
          <a:p>
            <a:pPr lvl="1"/>
            <a:r>
              <a:rPr lang="en-US" dirty="0"/>
              <a:t>But we limit the functionality of a linked list</a:t>
            </a:r>
          </a:p>
          <a:p>
            <a:pPr lvl="2"/>
            <a:r>
              <a:rPr lang="en-US" dirty="0"/>
              <a:t>Thus creating the behavior required of a stack</a:t>
            </a:r>
          </a:p>
          <a:p>
            <a:pPr lvl="1"/>
            <a:r>
              <a:rPr lang="en-US" dirty="0"/>
              <a:t>Step 1:</a:t>
            </a:r>
          </a:p>
          <a:p>
            <a:pPr lvl="2"/>
            <a:r>
              <a:rPr lang="en-US" dirty="0"/>
              <a:t>Choose the location of top!</a:t>
            </a:r>
          </a:p>
          <a:p>
            <a:pPr lvl="2"/>
            <a:r>
              <a:rPr lang="en-US" dirty="0"/>
              <a:t>Where should we choose top to be? What is best?</a:t>
            </a:r>
          </a:p>
          <a:p>
            <a:pPr lvl="3"/>
            <a:r>
              <a:rPr lang="en-US" dirty="0"/>
              <a:t>Top could be the “front” of the list OR the “end” of the list</a:t>
            </a:r>
          </a:p>
          <a:p>
            <a:pPr lvl="3"/>
            <a:r>
              <a:rPr lang="en-US" dirty="0"/>
              <a:t>Which is better?</a:t>
            </a:r>
          </a:p>
          <a:p>
            <a:pPr lvl="2"/>
            <a:r>
              <a:rPr lang="en-US" dirty="0"/>
              <a:t>If we choose top to be the end, we must traverse to the end for every PUSH and every POP…a lot of traversing!</a:t>
            </a:r>
          </a:p>
          <a:p>
            <a:pPr lvl="2"/>
            <a:r>
              <a:rPr lang="en-US" dirty="0"/>
              <a:t>BEST choice: we let top be the front of our list.</a:t>
            </a:r>
          </a:p>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23</a:t>
            </a:fld>
            <a:endParaRPr lang="en-US"/>
          </a:p>
        </p:txBody>
      </p:sp>
    </p:spTree>
    <p:extLst>
      <p:ext uri="{BB962C8B-B14F-4D97-AF65-F5344CB8AC3E}">
        <p14:creationId xmlns:p14="http://schemas.microsoft.com/office/powerpoint/2010/main" val="41980849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List Implementation</a:t>
            </a:r>
            <a:endParaRPr lang="en-US" dirty="0"/>
          </a:p>
        </p:txBody>
      </p:sp>
      <p:sp>
        <p:nvSpPr>
          <p:cNvPr id="3" name="Content Placeholder 2"/>
          <p:cNvSpPr>
            <a:spLocks noGrp="1"/>
          </p:cNvSpPr>
          <p:nvPr>
            <p:ph idx="1"/>
          </p:nvPr>
        </p:nvSpPr>
        <p:spPr>
          <a:xfrm>
            <a:off x="1365163" y="2156535"/>
            <a:ext cx="7524837" cy="4020428"/>
          </a:xfrm>
        </p:spPr>
        <p:txBody>
          <a:bodyPr>
            <a:normAutofit fontScale="92500" lnSpcReduction="10000"/>
          </a:bodyPr>
          <a:lstStyle/>
          <a:p>
            <a:r>
              <a:rPr lang="en-US" dirty="0" smtClean="0"/>
              <a:t>Linked List </a:t>
            </a:r>
            <a:r>
              <a:rPr lang="en-US" dirty="0"/>
              <a:t>as STACK</a:t>
            </a:r>
          </a:p>
          <a:p>
            <a:pPr lvl="1"/>
            <a:r>
              <a:rPr lang="en-US" dirty="0"/>
              <a:t>So we will create two classes (like Linked-Lists)</a:t>
            </a:r>
          </a:p>
          <a:p>
            <a:pPr lvl="2"/>
            <a:r>
              <a:rPr lang="en-US" dirty="0"/>
              <a:t>StackNode.java (this is like the </a:t>
            </a:r>
            <a:r>
              <a:rPr lang="en-US" dirty="0" err="1"/>
              <a:t>LLnode</a:t>
            </a:r>
            <a:r>
              <a:rPr lang="en-US" dirty="0"/>
              <a:t> class)</a:t>
            </a:r>
          </a:p>
          <a:p>
            <a:pPr lvl="2"/>
            <a:r>
              <a:rPr lang="en-US" dirty="0"/>
              <a:t>StackLL.java (this is like the </a:t>
            </a:r>
            <a:r>
              <a:rPr lang="en-US" dirty="0" err="1"/>
              <a:t>LinkedList</a:t>
            </a:r>
            <a:r>
              <a:rPr lang="en-US" dirty="0"/>
              <a:t> class)</a:t>
            </a:r>
          </a:p>
          <a:p>
            <a:pPr lvl="1"/>
            <a:r>
              <a:rPr lang="en-US" dirty="0"/>
              <a:t>We use most of the SAME methods as used for the Linked List class</a:t>
            </a:r>
          </a:p>
          <a:p>
            <a:pPr lvl="1"/>
            <a:r>
              <a:rPr lang="en-US" dirty="0"/>
              <a:t>However, we RESTRICT the functionality</a:t>
            </a:r>
          </a:p>
          <a:p>
            <a:pPr lvl="2"/>
            <a:r>
              <a:rPr lang="en-US" dirty="0"/>
              <a:t>Now, we cannot insert anywhere in the list</a:t>
            </a:r>
          </a:p>
          <a:p>
            <a:pPr lvl="2"/>
            <a:r>
              <a:rPr lang="en-US" dirty="0"/>
              <a:t>We can only insert at the top (head)</a:t>
            </a:r>
          </a:p>
          <a:p>
            <a:pPr lvl="2"/>
            <a:r>
              <a:rPr lang="en-US" dirty="0"/>
              <a:t>Now, we cannot delete from anywhere in the list</a:t>
            </a:r>
          </a:p>
          <a:p>
            <a:pPr lvl="2"/>
            <a:r>
              <a:rPr lang="en-US" dirty="0"/>
              <a:t>We can only delete from the top (head)</a:t>
            </a:r>
          </a:p>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24</a:t>
            </a:fld>
            <a:endParaRPr lang="en-US"/>
          </a:p>
        </p:txBody>
      </p:sp>
    </p:spTree>
    <p:extLst>
      <p:ext uri="{BB962C8B-B14F-4D97-AF65-F5344CB8AC3E}">
        <p14:creationId xmlns:p14="http://schemas.microsoft.com/office/powerpoint/2010/main" val="2119776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Linked List – </a:t>
            </a:r>
            <a:r>
              <a:rPr lang="en-US" b="1" dirty="0">
                <a:solidFill>
                  <a:srgbClr val="006600"/>
                </a:solidFill>
              </a:rPr>
              <a:t>Node </a:t>
            </a:r>
            <a:r>
              <a:rPr lang="en-US" b="1" dirty="0" smtClean="0">
                <a:solidFill>
                  <a:srgbClr val="006600"/>
                </a:solidFill>
              </a:rPr>
              <a:t>Class</a:t>
            </a:r>
            <a:endParaRPr lang="en-US" b="1" dirty="0">
              <a:solidFill>
                <a:srgbClr val="006600"/>
              </a:solidFill>
            </a:endParaRPr>
          </a:p>
        </p:txBody>
      </p:sp>
      <p:sp>
        <p:nvSpPr>
          <p:cNvPr id="3" name="Content Placeholder 2"/>
          <p:cNvSpPr>
            <a:spLocks noGrp="1"/>
          </p:cNvSpPr>
          <p:nvPr>
            <p:ph idx="1"/>
          </p:nvPr>
        </p:nvSpPr>
        <p:spPr>
          <a:xfrm>
            <a:off x="1365163" y="2156535"/>
            <a:ext cx="7675808"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25</a:t>
            </a:fld>
            <a:endParaRPr lang="en-US"/>
          </a:p>
        </p:txBody>
      </p:sp>
      <p:sp>
        <p:nvSpPr>
          <p:cNvPr id="8" name="TextBox 7"/>
          <p:cNvSpPr txBox="1">
            <a:spLocks noChangeArrowheads="1"/>
          </p:cNvSpPr>
          <p:nvPr/>
        </p:nvSpPr>
        <p:spPr bwMode="auto">
          <a:xfrm>
            <a:off x="1900272" y="2179470"/>
            <a:ext cx="6605587" cy="4093428"/>
          </a:xfrm>
          <a:prstGeom prst="rect">
            <a:avLst/>
          </a:prstGeom>
          <a:solidFill>
            <a:schemeClr val="tx1"/>
          </a:solidFill>
          <a:ln w="9525">
            <a:noFill/>
            <a:miter lim="800000"/>
            <a:headEnd/>
            <a:tailEnd/>
          </a:ln>
        </p:spPr>
        <p:txBody>
          <a:bodyPr wrap="square">
            <a:spAutoFit/>
          </a:bodyPr>
          <a:lstStyle/>
          <a:p>
            <a:r>
              <a:rPr lang="en-US" sz="2000" b="1" dirty="0">
                <a:solidFill>
                  <a:schemeClr val="bg1"/>
                </a:solidFill>
                <a:latin typeface="Courier New" pitchFamily="49" charset="0"/>
                <a:cs typeface="Courier New" pitchFamily="49" charset="0"/>
              </a:rPr>
              <a:t>public class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private </a:t>
            </a:r>
            <a:r>
              <a:rPr lang="en-US" sz="2000" b="1" dirty="0" err="1" smtClean="0">
                <a:solidFill>
                  <a:schemeClr val="bg1"/>
                </a:solidFill>
                <a:latin typeface="Courier New" pitchFamily="49" charset="0"/>
                <a:cs typeface="Courier New" pitchFamily="49" charset="0"/>
              </a:rPr>
              <a:t>int</a:t>
            </a:r>
            <a:r>
              <a:rPr lang="en-US" sz="2000" b="1" dirty="0" smtClean="0">
                <a:solidFill>
                  <a:schemeClr val="bg1"/>
                </a:solidFill>
                <a:latin typeface="Courier New" pitchFamily="49" charset="0"/>
                <a:cs typeface="Courier New" pitchFamily="49" charset="0"/>
              </a:rPr>
              <a:t> data;</a:t>
            </a:r>
          </a:p>
          <a:p>
            <a:r>
              <a:rPr lang="en-US" sz="2000" b="1" dirty="0" smtClean="0">
                <a:solidFill>
                  <a:schemeClr val="bg1"/>
                </a:solidFill>
                <a:latin typeface="Courier New" pitchFamily="49" charset="0"/>
                <a:cs typeface="Courier New" pitchFamily="49" charset="0"/>
              </a:rPr>
              <a:t>   private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 next;</a:t>
            </a:r>
          </a:p>
          <a:p>
            <a:r>
              <a:rPr lang="en-US" sz="2000" b="1" dirty="0">
                <a:solidFill>
                  <a:schemeClr val="bg1"/>
                </a:solidFill>
                <a:latin typeface="Courier New" pitchFamily="49" charset="0"/>
                <a:cs typeface="Courier New" pitchFamily="49" charset="0"/>
              </a:rPr>
              <a:t>    </a:t>
            </a:r>
          </a:p>
          <a:p>
            <a:r>
              <a:rPr lang="en-US" sz="2000" b="1" dirty="0" smtClean="0">
                <a:solidFill>
                  <a:schemeClr val="bg1"/>
                </a:solidFill>
                <a:latin typeface="Courier New" pitchFamily="49" charset="0"/>
                <a:cs typeface="Courier New" pitchFamily="49" charset="0"/>
              </a:rPr>
              <a:t>	public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a:t>
            </a:r>
            <a:r>
              <a:rPr lang="en-US" sz="2000" b="1" dirty="0" err="1">
                <a:solidFill>
                  <a:schemeClr val="bg1"/>
                </a:solidFill>
                <a:latin typeface="Courier New" pitchFamily="49" charset="0"/>
                <a:cs typeface="Courier New" pitchFamily="49" charset="0"/>
              </a:rPr>
              <a:t>int</a:t>
            </a:r>
            <a:r>
              <a:rPr lang="en-US" sz="2000" b="1" dirty="0">
                <a:solidFill>
                  <a:schemeClr val="bg1"/>
                </a:solidFill>
                <a:latin typeface="Courier New" pitchFamily="49" charset="0"/>
                <a:cs typeface="Courier New" pitchFamily="49" charset="0"/>
              </a:rPr>
              <a:t> </a:t>
            </a:r>
            <a:r>
              <a:rPr lang="en-US" sz="2000" b="1" dirty="0" err="1" smtClean="0">
                <a:solidFill>
                  <a:schemeClr val="bg1"/>
                </a:solidFill>
                <a:latin typeface="Courier New" pitchFamily="49" charset="0"/>
                <a:cs typeface="Courier New" pitchFamily="49" charset="0"/>
              </a:rPr>
              <a:t>i</a:t>
            </a:r>
            <a:r>
              <a:rPr lang="en-US" sz="2000" b="1" dirty="0" smtClean="0">
                <a:solidFill>
                  <a:schemeClr val="bg1"/>
                </a:solidFill>
                <a:latin typeface="Courier New" pitchFamily="49" charset="0"/>
                <a:cs typeface="Courier New" pitchFamily="49" charset="0"/>
              </a:rPr>
              <a:t>) </a:t>
            </a:r>
            <a:r>
              <a:rPr lang="en-US" sz="2000" b="1" dirty="0">
                <a:solidFill>
                  <a:schemeClr val="bg1"/>
                </a:solidFill>
                <a:latin typeface="Courier New" pitchFamily="49" charset="0"/>
                <a:cs typeface="Courier New" pitchFamily="49" charset="0"/>
              </a:rPr>
              <a:t>{</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data </a:t>
            </a:r>
            <a:r>
              <a:rPr lang="en-US" sz="2000" b="1" dirty="0">
                <a:solidFill>
                  <a:schemeClr val="bg1"/>
                </a:solidFill>
                <a:latin typeface="Courier New" pitchFamily="49" charset="0"/>
                <a:cs typeface="Courier New" pitchFamily="49" charset="0"/>
              </a:rPr>
              <a:t>= </a:t>
            </a:r>
            <a:r>
              <a:rPr lang="en-US" sz="2000" b="1" dirty="0" err="1" smtClean="0">
                <a:solidFill>
                  <a:schemeClr val="bg1"/>
                </a:solidFill>
                <a:latin typeface="Courier New" pitchFamily="49" charset="0"/>
                <a:cs typeface="Courier New" pitchFamily="49" charset="0"/>
              </a:rPr>
              <a:t>i</a:t>
            </a:r>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next = null;</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public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a:t>
            </a:r>
            <a:r>
              <a:rPr lang="en-US" sz="2000" b="1" dirty="0" err="1">
                <a:solidFill>
                  <a:schemeClr val="bg1"/>
                </a:solidFill>
                <a:latin typeface="Courier New" pitchFamily="49" charset="0"/>
                <a:cs typeface="Courier New" pitchFamily="49" charset="0"/>
              </a:rPr>
              <a:t>int</a:t>
            </a:r>
            <a:r>
              <a:rPr lang="en-US" sz="2000" b="1" dirty="0">
                <a:solidFill>
                  <a:schemeClr val="bg1"/>
                </a:solidFill>
                <a:latin typeface="Courier New" pitchFamily="49" charset="0"/>
                <a:cs typeface="Courier New" pitchFamily="49" charset="0"/>
              </a:rPr>
              <a:t> </a:t>
            </a:r>
            <a:r>
              <a:rPr lang="en-US" sz="2000" b="1" dirty="0" err="1" smtClean="0">
                <a:solidFill>
                  <a:schemeClr val="bg1"/>
                </a:solidFill>
                <a:latin typeface="Courier New" pitchFamily="49" charset="0"/>
                <a:cs typeface="Courier New" pitchFamily="49" charset="0"/>
              </a:rPr>
              <a:t>i</a:t>
            </a:r>
            <a:r>
              <a:rPr lang="en-US" sz="2000" b="1" dirty="0" smtClean="0">
                <a:solidFill>
                  <a:schemeClr val="bg1"/>
                </a:solidFill>
                <a:latin typeface="Courier New" pitchFamily="49" charset="0"/>
                <a:cs typeface="Courier New" pitchFamily="49" charset="0"/>
              </a:rPr>
              <a:t>,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n) </a:t>
            </a:r>
            <a:r>
              <a:rPr lang="en-US" sz="2000" b="1" dirty="0">
                <a:solidFill>
                  <a:schemeClr val="bg1"/>
                </a:solidFill>
                <a:latin typeface="Courier New" pitchFamily="49" charset="0"/>
                <a:cs typeface="Courier New" pitchFamily="49" charset="0"/>
              </a:rPr>
              <a:t>{</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data </a:t>
            </a:r>
            <a:r>
              <a:rPr lang="en-US" sz="2000" b="1" dirty="0">
                <a:solidFill>
                  <a:schemeClr val="bg1"/>
                </a:solidFill>
                <a:latin typeface="Courier New" pitchFamily="49" charset="0"/>
                <a:cs typeface="Courier New" pitchFamily="49" charset="0"/>
              </a:rPr>
              <a:t>= </a:t>
            </a:r>
            <a:r>
              <a:rPr lang="en-US" sz="2000" b="1" dirty="0" err="1" smtClean="0">
                <a:solidFill>
                  <a:schemeClr val="bg1"/>
                </a:solidFill>
                <a:latin typeface="Courier New" pitchFamily="49" charset="0"/>
                <a:cs typeface="Courier New" pitchFamily="49" charset="0"/>
              </a:rPr>
              <a:t>i</a:t>
            </a:r>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next </a:t>
            </a:r>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n;</a:t>
            </a:r>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p>
          <a:p>
            <a:r>
              <a:rPr lang="en-US" sz="2000" b="1" dirty="0">
                <a:solidFill>
                  <a:schemeClr val="bg1"/>
                </a:solidFill>
                <a:latin typeface="Courier New" pitchFamily="49" charset="0"/>
                <a:cs typeface="Courier New" pitchFamily="49" charset="0"/>
              </a:rPr>
              <a:t>}</a:t>
            </a:r>
            <a:endParaRPr lang="en-US" sz="2000" b="1" dirty="0" smtClean="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125927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Stack Linked List – </a:t>
            </a:r>
            <a:r>
              <a:rPr lang="en-US" sz="3600" b="1" dirty="0" smtClean="0">
                <a:solidFill>
                  <a:srgbClr val="006600"/>
                </a:solidFill>
              </a:rPr>
              <a:t>Stack LL Class </a:t>
            </a:r>
            <a:endParaRPr lang="en-US" sz="3600" dirty="0">
              <a:solidFill>
                <a:srgbClr val="0000FF"/>
              </a:solidFill>
            </a:endParaRPr>
          </a:p>
        </p:txBody>
      </p:sp>
      <p:sp>
        <p:nvSpPr>
          <p:cNvPr id="3" name="Content Placeholder 2"/>
          <p:cNvSpPr>
            <a:spLocks noGrp="1"/>
          </p:cNvSpPr>
          <p:nvPr>
            <p:ph idx="1"/>
          </p:nvPr>
        </p:nvSpPr>
        <p:spPr>
          <a:xfrm>
            <a:off x="1365163" y="2156535"/>
            <a:ext cx="7675808"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26</a:t>
            </a:fld>
            <a:endParaRPr lang="en-US"/>
          </a:p>
        </p:txBody>
      </p:sp>
      <p:sp>
        <p:nvSpPr>
          <p:cNvPr id="7" name="TextBox 6"/>
          <p:cNvSpPr txBox="1">
            <a:spLocks noChangeArrowheads="1"/>
          </p:cNvSpPr>
          <p:nvPr/>
        </p:nvSpPr>
        <p:spPr bwMode="auto">
          <a:xfrm>
            <a:off x="1365162" y="2156535"/>
            <a:ext cx="7140697" cy="2862322"/>
          </a:xfrm>
          <a:prstGeom prst="rect">
            <a:avLst/>
          </a:prstGeom>
          <a:solidFill>
            <a:schemeClr val="tx1"/>
          </a:solidFill>
          <a:ln w="9525">
            <a:noFill/>
            <a:miter lim="800000"/>
            <a:headEnd/>
            <a:tailEnd/>
          </a:ln>
        </p:spPr>
        <p:txBody>
          <a:bodyPr wrap="square">
            <a:spAutoFit/>
          </a:bodyPr>
          <a:lstStyle/>
          <a:p>
            <a:r>
              <a:rPr lang="en-US" sz="2000" b="1" dirty="0">
                <a:solidFill>
                  <a:schemeClr val="bg1"/>
                </a:solidFill>
                <a:latin typeface="Courier New" pitchFamily="49" charset="0"/>
                <a:cs typeface="Courier New" pitchFamily="49" charset="0"/>
              </a:rPr>
              <a:t>public class </a:t>
            </a:r>
            <a:r>
              <a:rPr lang="en-US" sz="2000" b="1" dirty="0" err="1">
                <a:solidFill>
                  <a:srgbClr val="FFFF00"/>
                </a:solidFill>
                <a:latin typeface="Courier New" pitchFamily="49" charset="0"/>
                <a:cs typeface="Courier New" pitchFamily="49" charset="0"/>
              </a:rPr>
              <a:t>StackLL</a:t>
            </a:r>
            <a:r>
              <a:rPr lang="en-US" sz="2000" b="1" dirty="0">
                <a:solidFill>
                  <a:schemeClr val="bg1"/>
                </a:solidFill>
                <a:latin typeface="Courier New" pitchFamily="49" charset="0"/>
                <a:cs typeface="Courier New" pitchFamily="49" charset="0"/>
              </a:rPr>
              <a:t> {</a:t>
            </a:r>
          </a:p>
          <a:p>
            <a:r>
              <a:rPr lang="en-US" sz="2000" b="1" dirty="0" smtClean="0">
                <a:solidFill>
                  <a:schemeClr val="bg1"/>
                </a:solidFill>
                <a:latin typeface="Courier New" pitchFamily="49" charset="0"/>
                <a:cs typeface="Courier New" pitchFamily="49" charset="0"/>
              </a:rPr>
              <a:t>	private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 </a:t>
            </a:r>
            <a:r>
              <a:rPr lang="en-US" sz="2000" b="1" dirty="0" smtClean="0">
                <a:solidFill>
                  <a:srgbClr val="FFFF00"/>
                </a:solidFill>
                <a:latin typeface="Courier New" pitchFamily="49" charset="0"/>
                <a:cs typeface="Courier New" pitchFamily="49" charset="0"/>
              </a:rPr>
              <a:t>Top</a:t>
            </a:r>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a:t>
            </a:r>
          </a:p>
          <a:p>
            <a:r>
              <a:rPr lang="en-US" sz="2000" b="1" dirty="0" smtClean="0">
                <a:solidFill>
                  <a:schemeClr val="bg1"/>
                </a:solidFill>
                <a:latin typeface="Courier New" pitchFamily="49" charset="0"/>
                <a:cs typeface="Courier New" pitchFamily="49" charset="0"/>
              </a:rPr>
              <a:t>	public </a:t>
            </a:r>
            <a:r>
              <a:rPr lang="en-US" sz="2000" b="1" dirty="0" err="1">
                <a:solidFill>
                  <a:srgbClr val="FFFF00"/>
                </a:solidFill>
                <a:latin typeface="Courier New" pitchFamily="49" charset="0"/>
                <a:cs typeface="Courier New" pitchFamily="49" charset="0"/>
              </a:rPr>
              <a:t>StackLL</a:t>
            </a:r>
            <a:r>
              <a:rPr lang="en-US" sz="2000" b="1" dirty="0">
                <a:solidFill>
                  <a:schemeClr val="bg1"/>
                </a:solidFill>
                <a:latin typeface="Courier New" pitchFamily="49" charset="0"/>
                <a:cs typeface="Courier New" pitchFamily="49" charset="0"/>
              </a:rPr>
              <a:t>() {</a:t>
            </a:r>
          </a:p>
          <a:p>
            <a:r>
              <a:rPr lang="en-US" sz="2000" b="1" dirty="0">
                <a:solidFill>
                  <a:schemeClr val="bg1"/>
                </a:solidFill>
                <a:latin typeface="Courier New" pitchFamily="49" charset="0"/>
                <a:cs typeface="Courier New" pitchFamily="49" charset="0"/>
              </a:rPr>
              <a:t>        </a:t>
            </a:r>
            <a:r>
              <a:rPr lang="en-US" sz="2000" b="1" dirty="0" smtClean="0">
                <a:solidFill>
                  <a:srgbClr val="FFFF00"/>
                </a:solidFill>
                <a:latin typeface="Courier New" pitchFamily="49" charset="0"/>
                <a:cs typeface="Courier New" pitchFamily="49" charset="0"/>
              </a:rPr>
              <a:t>Top</a:t>
            </a:r>
            <a:r>
              <a:rPr lang="en-US" sz="2000" b="1" dirty="0" smtClean="0">
                <a:solidFill>
                  <a:schemeClr val="bg1"/>
                </a:solidFill>
                <a:latin typeface="Courier New" pitchFamily="49" charset="0"/>
                <a:cs typeface="Courier New" pitchFamily="49" charset="0"/>
              </a:rPr>
              <a:t> </a:t>
            </a:r>
            <a:r>
              <a:rPr lang="en-US" sz="2000" b="1" dirty="0">
                <a:solidFill>
                  <a:schemeClr val="bg1"/>
                </a:solidFill>
                <a:latin typeface="Courier New" pitchFamily="49" charset="0"/>
                <a:cs typeface="Courier New" pitchFamily="49" charset="0"/>
              </a:rPr>
              <a:t>= null;</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p>
          <a:p>
            <a:endParaRPr lang="en-US" sz="2000" b="1" dirty="0">
              <a:solidFill>
                <a:schemeClr val="bg1"/>
              </a:solidFill>
              <a:latin typeface="Courier New" pitchFamily="49" charset="0"/>
              <a:cs typeface="Courier New" pitchFamily="49" charset="0"/>
            </a:endParaRPr>
          </a:p>
          <a:p>
            <a:r>
              <a:rPr lang="en-US" sz="2000" b="1" dirty="0" smtClean="0">
                <a:solidFill>
                  <a:schemeClr val="bg1"/>
                </a:solidFill>
                <a:latin typeface="Courier New" pitchFamily="49" charset="0"/>
                <a:cs typeface="Courier New" pitchFamily="49" charset="0"/>
              </a:rPr>
              <a:t>	// POP, PUSH, TOP and more...</a:t>
            </a:r>
          </a:p>
          <a:p>
            <a:r>
              <a:rPr lang="en-US" sz="2000" b="1" dirty="0">
                <a:solidFill>
                  <a:schemeClr val="bg1"/>
                </a:solidFill>
                <a:latin typeface="Courier New" pitchFamily="49" charset="0"/>
                <a:cs typeface="Courier New" pitchFamily="49" charset="0"/>
              </a:rPr>
              <a:t>}</a:t>
            </a:r>
            <a:endParaRPr lang="en-US" sz="2000" b="1" dirty="0" smtClean="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239254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Linked List - </a:t>
            </a:r>
            <a:r>
              <a:rPr lang="en-US" b="1" dirty="0" smtClean="0">
                <a:solidFill>
                  <a:srgbClr val="006600"/>
                </a:solidFill>
              </a:rPr>
              <a:t>Methods</a:t>
            </a:r>
            <a:endParaRPr lang="en-US" b="1" dirty="0">
              <a:solidFill>
                <a:srgbClr val="006600"/>
              </a:solidFill>
            </a:endParaRPr>
          </a:p>
        </p:txBody>
      </p:sp>
      <p:sp>
        <p:nvSpPr>
          <p:cNvPr id="3" name="Content Placeholder 2"/>
          <p:cNvSpPr>
            <a:spLocks noGrp="1"/>
          </p:cNvSpPr>
          <p:nvPr>
            <p:ph idx="1"/>
          </p:nvPr>
        </p:nvSpPr>
        <p:spPr>
          <a:xfrm>
            <a:off x="1365162" y="2156535"/>
            <a:ext cx="7518861" cy="4020428"/>
          </a:xfrm>
        </p:spPr>
        <p:txBody>
          <a:bodyPr>
            <a:normAutofit/>
          </a:bodyPr>
          <a:lstStyle/>
          <a:p>
            <a:r>
              <a:rPr lang="en-US" sz="2500" dirty="0">
                <a:latin typeface="Courier New" pitchFamily="49" charset="0"/>
                <a:cs typeface="Courier New" pitchFamily="49" charset="0"/>
              </a:rPr>
              <a:t>public </a:t>
            </a:r>
            <a:r>
              <a:rPr lang="en-US" sz="2500" dirty="0" err="1">
                <a:latin typeface="Courier New" pitchFamily="49" charset="0"/>
                <a:cs typeface="Courier New" pitchFamily="49" charset="0"/>
              </a:rPr>
              <a:t>boolean</a:t>
            </a:r>
            <a:r>
              <a:rPr lang="en-US" sz="2500" dirty="0">
                <a:latin typeface="Courier New" pitchFamily="49" charset="0"/>
                <a:cs typeface="Courier New" pitchFamily="49" charset="0"/>
              </a:rPr>
              <a:t> </a:t>
            </a:r>
            <a:r>
              <a:rPr lang="en-US" sz="2500" b="1" dirty="0" err="1">
                <a:solidFill>
                  <a:srgbClr val="0000FF"/>
                </a:solidFill>
                <a:latin typeface="Courier New" pitchFamily="49" charset="0"/>
                <a:cs typeface="Courier New" pitchFamily="49" charset="0"/>
              </a:rPr>
              <a:t>isEmpty</a:t>
            </a:r>
            <a:r>
              <a:rPr lang="en-US" sz="2500" dirty="0">
                <a:latin typeface="Courier New" pitchFamily="49" charset="0"/>
                <a:cs typeface="Courier New" pitchFamily="49" charset="0"/>
              </a:rPr>
              <a:t>()</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a:latin typeface="Courier New" pitchFamily="49" charset="0"/>
                <a:cs typeface="Courier New" pitchFamily="49" charset="0"/>
              </a:rPr>
              <a:t>void </a:t>
            </a:r>
            <a:r>
              <a:rPr lang="en-US" sz="2500" b="1" dirty="0">
                <a:solidFill>
                  <a:srgbClr val="0000FF"/>
                </a:solidFill>
                <a:latin typeface="Courier New" pitchFamily="49" charset="0"/>
                <a:cs typeface="Courier New" pitchFamily="49" charset="0"/>
              </a:rPr>
              <a:t>push</a:t>
            </a:r>
            <a:r>
              <a:rPr lang="en-US" sz="2500" dirty="0">
                <a:latin typeface="Courier New" pitchFamily="49" charset="0"/>
                <a:cs typeface="Courier New" pitchFamily="49" charset="0"/>
              </a:rPr>
              <a:t>(</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j)</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a:t>
            </a:r>
            <a:r>
              <a:rPr lang="en-US" sz="2500" b="1" dirty="0">
                <a:solidFill>
                  <a:srgbClr val="0000FF"/>
                </a:solidFill>
                <a:latin typeface="Courier New" pitchFamily="49" charset="0"/>
                <a:cs typeface="Courier New" pitchFamily="49" charset="0"/>
              </a:rPr>
              <a:t>pop</a:t>
            </a:r>
            <a:r>
              <a:rPr lang="en-US" sz="2500" dirty="0">
                <a:latin typeface="Courier New" pitchFamily="49" charset="0"/>
                <a:cs typeface="Courier New" pitchFamily="49" charset="0"/>
              </a:rPr>
              <a:t>()</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a:t>
            </a:r>
            <a:r>
              <a:rPr lang="en-US" sz="2500" b="1" dirty="0">
                <a:solidFill>
                  <a:srgbClr val="0000FF"/>
                </a:solidFill>
                <a:latin typeface="Courier New" pitchFamily="49" charset="0"/>
                <a:cs typeface="Courier New" pitchFamily="49" charset="0"/>
              </a:rPr>
              <a:t>top</a:t>
            </a:r>
            <a:r>
              <a:rPr lang="en-US" sz="2500" dirty="0">
                <a:latin typeface="Courier New" pitchFamily="49" charset="0"/>
                <a:cs typeface="Courier New" pitchFamily="49" charset="0"/>
              </a:rPr>
              <a:t>()</a:t>
            </a:r>
          </a:p>
        </p:txBody>
      </p:sp>
      <p:sp>
        <p:nvSpPr>
          <p:cNvPr id="4" name="Slide Number Placeholder 3"/>
          <p:cNvSpPr>
            <a:spLocks noGrp="1"/>
          </p:cNvSpPr>
          <p:nvPr>
            <p:ph type="sldNum" sz="quarter" idx="12"/>
          </p:nvPr>
        </p:nvSpPr>
        <p:spPr/>
        <p:txBody>
          <a:bodyPr/>
          <a:lstStyle/>
          <a:p>
            <a:fld id="{DDC76627-6CEE-4E3A-AF80-81DF9B174472}" type="slidenum">
              <a:rPr lang="en-US" smtClean="0"/>
              <a:pPr/>
              <a:t>27</a:t>
            </a:fld>
            <a:endParaRPr lang="en-US"/>
          </a:p>
        </p:txBody>
      </p:sp>
    </p:spTree>
    <p:extLst>
      <p:ext uri="{BB962C8B-B14F-4D97-AF65-F5344CB8AC3E}">
        <p14:creationId xmlns:p14="http://schemas.microsoft.com/office/powerpoint/2010/main" val="2562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err="1">
                <a:solidFill>
                  <a:srgbClr val="0000FF"/>
                </a:solidFill>
                <a:latin typeface="Courier New" pitchFamily="49" charset="0"/>
                <a:cs typeface="Courier New" pitchFamily="49" charset="0"/>
              </a:rPr>
              <a:t>isEmpty</a:t>
            </a:r>
            <a:r>
              <a:rPr lang="en-US" dirty="0">
                <a:latin typeface="Courier New" pitchFamily="49" charset="0"/>
                <a:cs typeface="Courier New" pitchFamily="49" charset="0"/>
              </a:rPr>
              <a:t>()</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28</a:t>
            </a:fld>
            <a:endParaRPr lang="en-US"/>
          </a:p>
        </p:txBody>
      </p:sp>
      <p:sp>
        <p:nvSpPr>
          <p:cNvPr id="6" name="TextBox 5"/>
          <p:cNvSpPr txBox="1">
            <a:spLocks noChangeArrowheads="1"/>
          </p:cNvSpPr>
          <p:nvPr/>
        </p:nvSpPr>
        <p:spPr bwMode="auto">
          <a:xfrm>
            <a:off x="1625600" y="3198683"/>
            <a:ext cx="6942667" cy="1384995"/>
          </a:xfrm>
          <a:prstGeom prst="rect">
            <a:avLst/>
          </a:prstGeom>
          <a:solidFill>
            <a:schemeClr val="tx1"/>
          </a:solidFill>
          <a:ln w="9525">
            <a:noFill/>
            <a:miter lim="800000"/>
            <a:headEnd/>
            <a:tailEnd/>
          </a:ln>
        </p:spPr>
        <p:txBody>
          <a:bodyPr wrap="square">
            <a:spAutoFit/>
          </a:bodyPr>
          <a:lstStyle/>
          <a:p>
            <a:r>
              <a:rPr lang="en-US" sz="2800" b="1" dirty="0" smtClean="0">
                <a:solidFill>
                  <a:schemeClr val="bg1"/>
                </a:solidFill>
                <a:latin typeface="Courier New" pitchFamily="49" charset="0"/>
                <a:cs typeface="Courier New" pitchFamily="49" charset="0"/>
              </a:rPr>
              <a:t>public </a:t>
            </a:r>
            <a:r>
              <a:rPr lang="en-US" sz="2800" b="1" dirty="0" err="1" smtClean="0">
                <a:solidFill>
                  <a:schemeClr val="bg1"/>
                </a:solidFill>
                <a:latin typeface="Courier New" pitchFamily="49" charset="0"/>
                <a:cs typeface="Courier New" pitchFamily="49" charset="0"/>
              </a:rPr>
              <a:t>boolean</a:t>
            </a:r>
            <a:r>
              <a:rPr lang="en-US" sz="2800" b="1" dirty="0" smtClean="0">
                <a:solidFill>
                  <a:schemeClr val="bg1"/>
                </a:solidFill>
                <a:latin typeface="Courier New" pitchFamily="49" charset="0"/>
                <a:cs typeface="Courier New" pitchFamily="49" charset="0"/>
              </a:rPr>
              <a:t> </a:t>
            </a:r>
            <a:r>
              <a:rPr lang="en-US" sz="2800" b="1" dirty="0" err="1" smtClean="0">
                <a:solidFill>
                  <a:schemeClr val="bg1"/>
                </a:solidFill>
                <a:latin typeface="Courier New" pitchFamily="49" charset="0"/>
                <a:cs typeface="Courier New" pitchFamily="49" charset="0"/>
              </a:rPr>
              <a:t>isEmpty</a:t>
            </a:r>
            <a:r>
              <a:rPr lang="en-US" sz="2800" b="1" dirty="0" smtClean="0">
                <a:solidFill>
                  <a:schemeClr val="bg1"/>
                </a:solidFill>
                <a:latin typeface="Courier New" pitchFamily="49" charset="0"/>
                <a:cs typeface="Courier New" pitchFamily="49" charset="0"/>
              </a:rPr>
              <a:t>() {</a:t>
            </a:r>
          </a:p>
          <a:p>
            <a:r>
              <a:rPr lang="en-US" sz="2800" b="1" dirty="0" smtClean="0">
                <a:solidFill>
                  <a:schemeClr val="bg1"/>
                </a:solidFill>
                <a:latin typeface="Courier New" pitchFamily="49" charset="0"/>
                <a:cs typeface="Courier New" pitchFamily="49" charset="0"/>
              </a:rPr>
              <a:t>   return </a:t>
            </a:r>
            <a:r>
              <a:rPr lang="en-US" sz="2800" b="1" dirty="0" smtClean="0">
                <a:solidFill>
                  <a:srgbClr val="FFFF00"/>
                </a:solidFill>
                <a:latin typeface="Courier New" pitchFamily="49" charset="0"/>
                <a:cs typeface="Courier New" pitchFamily="49" charset="0"/>
              </a:rPr>
              <a:t>Top</a:t>
            </a:r>
            <a:r>
              <a:rPr lang="en-US" sz="2800" b="1" dirty="0" smtClean="0">
                <a:solidFill>
                  <a:schemeClr val="bg1"/>
                </a:solidFill>
                <a:latin typeface="Courier New" pitchFamily="49" charset="0"/>
                <a:cs typeface="Courier New" pitchFamily="49" charset="0"/>
              </a:rPr>
              <a:t> == null;</a:t>
            </a:r>
          </a:p>
          <a:p>
            <a:r>
              <a:rPr lang="en-US" sz="2800" b="1" dirty="0" smtClean="0">
                <a:solidFill>
                  <a:schemeClr val="bg1"/>
                </a:solidFill>
                <a:latin typeface="Courier New" pitchFamily="49" charset="0"/>
                <a:cs typeface="Courier New" pitchFamily="49" charset="0"/>
              </a:rPr>
              <a:t>}</a:t>
            </a:r>
            <a:endParaRPr lang="en-US" sz="2800" b="1" dirty="0">
              <a:solidFill>
                <a:schemeClr val="bg1"/>
              </a:solidFill>
              <a:latin typeface="Courier New" pitchFamily="49" charset="0"/>
              <a:cs typeface="Courier New" pitchFamily="49" charset="0"/>
            </a:endParaRPr>
          </a:p>
        </p:txBody>
      </p:sp>
      <p:grpSp>
        <p:nvGrpSpPr>
          <p:cNvPr id="5" name="Group 20"/>
          <p:cNvGrpSpPr>
            <a:grpSpLocks/>
          </p:cNvGrpSpPr>
          <p:nvPr/>
        </p:nvGrpSpPr>
        <p:grpSpPr bwMode="auto">
          <a:xfrm>
            <a:off x="6691843" y="5249685"/>
            <a:ext cx="1876424" cy="685800"/>
            <a:chOff x="2909888" y="2514600"/>
            <a:chExt cx="1876424" cy="685800"/>
          </a:xfrm>
        </p:grpSpPr>
        <p:sp>
          <p:nvSpPr>
            <p:cNvPr id="7" name="Rectangle 6"/>
            <p:cNvSpPr>
              <a:spLocks noChangeArrowheads="1"/>
            </p:cNvSpPr>
            <p:nvPr/>
          </p:nvSpPr>
          <p:spPr bwMode="auto">
            <a:xfrm>
              <a:off x="3138488" y="2514600"/>
              <a:ext cx="381000" cy="381000"/>
            </a:xfrm>
            <a:prstGeom prst="rect">
              <a:avLst/>
            </a:prstGeom>
            <a:solidFill>
              <a:schemeClr val="folHlink"/>
            </a:solidFill>
            <a:ln w="9525">
              <a:solidFill>
                <a:schemeClr val="tx1"/>
              </a:solidFill>
              <a:miter lim="800000"/>
              <a:headEnd/>
              <a:tailEnd/>
            </a:ln>
          </p:spPr>
          <p:txBody>
            <a:bodyPr wrap="none" anchor="ctr"/>
            <a:lstStyle/>
            <a:p>
              <a:endParaRPr lang="en-US"/>
            </a:p>
          </p:txBody>
        </p:sp>
        <p:sp>
          <p:nvSpPr>
            <p:cNvPr id="8" name="Line 16"/>
            <p:cNvSpPr>
              <a:spLocks noChangeShapeType="1"/>
            </p:cNvSpPr>
            <p:nvPr/>
          </p:nvSpPr>
          <p:spPr bwMode="auto">
            <a:xfrm>
              <a:off x="3290888" y="2698596"/>
              <a:ext cx="914400" cy="0"/>
            </a:xfrm>
            <a:prstGeom prst="line">
              <a:avLst/>
            </a:prstGeom>
            <a:noFill/>
            <a:ln w="9525">
              <a:solidFill>
                <a:schemeClr val="tx1"/>
              </a:solidFill>
              <a:round/>
              <a:headEnd/>
              <a:tailEnd type="triangle" w="med" len="med"/>
            </a:ln>
          </p:spPr>
          <p:txBody>
            <a:bodyPr wrap="none" anchor="ctr"/>
            <a:lstStyle/>
            <a:p>
              <a:endParaRPr lang="en-US"/>
            </a:p>
          </p:txBody>
        </p:sp>
        <p:sp>
          <p:nvSpPr>
            <p:cNvPr id="9" name="Rectangle 19"/>
            <p:cNvSpPr>
              <a:spLocks noChangeArrowheads="1"/>
            </p:cNvSpPr>
            <p:nvPr/>
          </p:nvSpPr>
          <p:spPr bwMode="auto">
            <a:xfrm>
              <a:off x="2909888" y="2895600"/>
              <a:ext cx="609600" cy="304800"/>
            </a:xfrm>
            <a:prstGeom prst="rect">
              <a:avLst/>
            </a:prstGeom>
            <a:noFill/>
            <a:ln w="9525">
              <a:noFill/>
              <a:miter lim="800000"/>
              <a:headEnd/>
              <a:tailEnd/>
            </a:ln>
          </p:spPr>
          <p:txBody>
            <a:bodyPr wrap="none" anchor="ctr"/>
            <a:lstStyle/>
            <a:p>
              <a:r>
                <a:rPr lang="en-US" dirty="0" smtClean="0"/>
                <a:t>Top</a:t>
              </a:r>
              <a:endParaRPr lang="en-US" dirty="0"/>
            </a:p>
          </p:txBody>
        </p:sp>
        <p:sp>
          <p:nvSpPr>
            <p:cNvPr id="10" name="Rectangle 25"/>
            <p:cNvSpPr>
              <a:spLocks noChangeArrowheads="1"/>
            </p:cNvSpPr>
            <p:nvPr/>
          </p:nvSpPr>
          <p:spPr bwMode="auto">
            <a:xfrm>
              <a:off x="4176712" y="2543176"/>
              <a:ext cx="609600" cy="304800"/>
            </a:xfrm>
            <a:prstGeom prst="rect">
              <a:avLst/>
            </a:prstGeom>
            <a:noFill/>
            <a:ln w="9525">
              <a:noFill/>
              <a:miter lim="800000"/>
              <a:headEnd/>
              <a:tailEnd/>
            </a:ln>
          </p:spPr>
          <p:txBody>
            <a:bodyPr wrap="none" anchor="ctr"/>
            <a:lstStyle/>
            <a:p>
              <a:r>
                <a:rPr lang="en-US" dirty="0" smtClean="0"/>
                <a:t>null</a:t>
              </a:r>
              <a:endParaRPr lang="en-US" dirty="0"/>
            </a:p>
          </p:txBody>
        </p:sp>
      </p:grpSp>
    </p:spTree>
    <p:extLst>
      <p:ext uri="{BB962C8B-B14F-4D97-AF65-F5344CB8AC3E}">
        <p14:creationId xmlns:p14="http://schemas.microsoft.com/office/powerpoint/2010/main" val="64370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push</a:t>
            </a:r>
            <a:r>
              <a:rPr lang="en-US" dirty="0" smtClean="0">
                <a:latin typeface="Courier New" pitchFamily="49" charset="0"/>
                <a:cs typeface="Courier New" pitchFamily="49" charset="0"/>
              </a:rPr>
              <a:t>(value)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29</a:t>
            </a:fld>
            <a:endParaRPr lang="en-US"/>
          </a:p>
        </p:txBody>
      </p:sp>
      <p:sp>
        <p:nvSpPr>
          <p:cNvPr id="5" name="TextBox 4"/>
          <p:cNvSpPr txBox="1">
            <a:spLocks noChangeArrowheads="1"/>
          </p:cNvSpPr>
          <p:nvPr/>
        </p:nvSpPr>
        <p:spPr bwMode="auto">
          <a:xfrm>
            <a:off x="1389309" y="2233425"/>
            <a:ext cx="7651662" cy="1631216"/>
          </a:xfrm>
          <a:prstGeom prst="rect">
            <a:avLst/>
          </a:prstGeom>
          <a:solidFill>
            <a:schemeClr val="tx1"/>
          </a:solidFill>
          <a:ln w="9525">
            <a:noFill/>
            <a:miter lim="800000"/>
            <a:headEnd/>
            <a:tailEnd/>
          </a:ln>
        </p:spPr>
        <p:txBody>
          <a:bodyPr wrap="square">
            <a:spAutoFit/>
          </a:bodyPr>
          <a:lstStyle/>
          <a:p>
            <a:r>
              <a:rPr lang="en-US" sz="2000" b="1" dirty="0" smtClean="0">
                <a:solidFill>
                  <a:schemeClr val="bg1"/>
                </a:solidFill>
                <a:latin typeface="Courier New" pitchFamily="49" charset="0"/>
                <a:cs typeface="Courier New" pitchFamily="49" charset="0"/>
              </a:rPr>
              <a:t>public </a:t>
            </a:r>
            <a:r>
              <a:rPr lang="en-US" sz="2000" b="1" dirty="0">
                <a:solidFill>
                  <a:schemeClr val="bg1"/>
                </a:solidFill>
                <a:latin typeface="Courier New" pitchFamily="49" charset="0"/>
                <a:cs typeface="Courier New" pitchFamily="49" charset="0"/>
              </a:rPr>
              <a:t>void push(</a:t>
            </a:r>
            <a:r>
              <a:rPr lang="en-US" sz="2000" b="1" dirty="0" err="1">
                <a:solidFill>
                  <a:schemeClr val="bg1"/>
                </a:solidFill>
                <a:latin typeface="Courier New" pitchFamily="49" charset="0"/>
                <a:cs typeface="Courier New" pitchFamily="49" charset="0"/>
              </a:rPr>
              <a:t>int</a:t>
            </a:r>
            <a:r>
              <a:rPr lang="en-US" sz="2000" b="1" dirty="0">
                <a:solidFill>
                  <a:schemeClr val="bg1"/>
                </a:solidFill>
                <a:latin typeface="Courier New" pitchFamily="49" charset="0"/>
                <a:cs typeface="Courier New" pitchFamily="49" charset="0"/>
              </a:rPr>
              <a:t> data) </a:t>
            </a:r>
            <a:r>
              <a:rPr lang="en-US" sz="2000" b="1" dirty="0" smtClean="0">
                <a:solidFill>
                  <a:schemeClr val="bg1"/>
                </a:solidFill>
                <a:latin typeface="Courier New" pitchFamily="49" charset="0"/>
                <a:cs typeface="Courier New" pitchFamily="49" charset="0"/>
              </a:rPr>
              <a:t>{</a:t>
            </a:r>
          </a:p>
          <a:p>
            <a:endParaRPr lang="en-US" sz="2000" b="1" dirty="0">
              <a:solidFill>
                <a:schemeClr val="bg1"/>
              </a:solidFill>
              <a:latin typeface="Courier New" pitchFamily="49" charset="0"/>
              <a:cs typeface="Courier New" pitchFamily="49" charset="0"/>
            </a:endParaRPr>
          </a:p>
          <a:p>
            <a:r>
              <a:rPr lang="en-US" sz="2000" b="1" dirty="0">
                <a:solidFill>
                  <a:schemeClr val="bg1"/>
                </a:solidFill>
                <a:latin typeface="Courier New" pitchFamily="49" charset="0"/>
                <a:cs typeface="Courier New" pitchFamily="49" charset="0"/>
              </a:rPr>
              <a:t>	</a:t>
            </a:r>
            <a:r>
              <a:rPr lang="en-US" sz="2000" b="1" dirty="0" smtClean="0">
                <a:solidFill>
                  <a:srgbClr val="FFFF00"/>
                </a:solidFill>
                <a:latin typeface="Courier New" pitchFamily="49" charset="0"/>
                <a:cs typeface="Courier New" pitchFamily="49" charset="0"/>
              </a:rPr>
              <a:t>Top</a:t>
            </a:r>
            <a:r>
              <a:rPr lang="en-US" sz="2000" b="1" dirty="0" smtClean="0">
                <a:solidFill>
                  <a:schemeClr val="bg1"/>
                </a:solidFill>
                <a:latin typeface="Courier New" pitchFamily="49" charset="0"/>
                <a:cs typeface="Courier New" pitchFamily="49" charset="0"/>
              </a:rPr>
              <a:t> </a:t>
            </a:r>
            <a:r>
              <a:rPr lang="en-US" sz="2000" b="1" dirty="0">
                <a:solidFill>
                  <a:schemeClr val="bg1"/>
                </a:solidFill>
                <a:latin typeface="Courier New" pitchFamily="49" charset="0"/>
                <a:cs typeface="Courier New" pitchFamily="49" charset="0"/>
              </a:rPr>
              <a:t>= new </a:t>
            </a:r>
            <a:r>
              <a:rPr lang="en-US" sz="2000" b="1" dirty="0" err="1">
                <a:solidFill>
                  <a:srgbClr val="00B0F0"/>
                </a:solidFill>
                <a:latin typeface="Courier New" pitchFamily="49" charset="0"/>
                <a:cs typeface="Courier New" pitchFamily="49" charset="0"/>
              </a:rPr>
              <a:t>StackNode</a:t>
            </a:r>
            <a:r>
              <a:rPr lang="en-US" sz="2000" b="1" dirty="0">
                <a:solidFill>
                  <a:schemeClr val="bg1"/>
                </a:solidFill>
                <a:latin typeface="Courier New" pitchFamily="49" charset="0"/>
                <a:cs typeface="Courier New" pitchFamily="49" charset="0"/>
              </a:rPr>
              <a:t>(data, </a:t>
            </a:r>
            <a:r>
              <a:rPr lang="en-US" sz="2000" b="1" dirty="0" smtClean="0">
                <a:solidFill>
                  <a:srgbClr val="FFFF00"/>
                </a:solidFill>
                <a:latin typeface="Courier New" pitchFamily="49" charset="0"/>
                <a:cs typeface="Courier New" pitchFamily="49" charset="0"/>
              </a:rPr>
              <a:t>Top</a:t>
            </a:r>
            <a:r>
              <a:rPr lang="en-US" sz="2000" b="1" dirty="0">
                <a:solidFill>
                  <a:schemeClr val="bg1"/>
                </a:solidFill>
                <a:latin typeface="Courier New" pitchFamily="49" charset="0"/>
                <a:cs typeface="Courier New" pitchFamily="49" charset="0"/>
              </a:rPr>
              <a:t>);</a:t>
            </a:r>
          </a:p>
          <a:p>
            <a:endParaRPr lang="en-US" sz="2000" b="1" dirty="0" smtClean="0">
              <a:solidFill>
                <a:schemeClr val="bg1"/>
              </a:solidFill>
              <a:latin typeface="Courier New" pitchFamily="49" charset="0"/>
              <a:cs typeface="Courier New" pitchFamily="49" charset="0"/>
            </a:endParaRPr>
          </a:p>
          <a:p>
            <a:r>
              <a:rPr lang="en-US" sz="2000" b="1" dirty="0" smtClean="0">
                <a:solidFill>
                  <a:schemeClr val="bg1"/>
                </a:solidFill>
                <a:latin typeface="Courier New" pitchFamily="49" charset="0"/>
                <a:cs typeface="Courier New" pitchFamily="49" charset="0"/>
              </a:rPr>
              <a:t>}</a:t>
            </a:r>
          </a:p>
        </p:txBody>
      </p:sp>
      <p:sp>
        <p:nvSpPr>
          <p:cNvPr id="6" name="Rectangle 5"/>
          <p:cNvSpPr/>
          <p:nvPr/>
        </p:nvSpPr>
        <p:spPr bwMode="auto">
          <a:xfrm>
            <a:off x="7378890" y="4909056"/>
            <a:ext cx="903738" cy="528790"/>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bwMode="auto">
          <a:xfrm>
            <a:off x="8247164" y="4909056"/>
            <a:ext cx="396562" cy="528790"/>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8" name="TextBox 7"/>
          <p:cNvSpPr txBox="1"/>
          <p:nvPr/>
        </p:nvSpPr>
        <p:spPr>
          <a:xfrm>
            <a:off x="7592452" y="4988405"/>
            <a:ext cx="459165" cy="369332"/>
          </a:xfrm>
          <a:prstGeom prst="rect">
            <a:avLst/>
          </a:prstGeom>
          <a:noFill/>
        </p:spPr>
        <p:txBody>
          <a:bodyPr wrap="square" rtlCol="0">
            <a:spAutoFit/>
          </a:bodyPr>
          <a:lstStyle/>
          <a:p>
            <a:r>
              <a:rPr lang="en-US" dirty="0" smtClean="0"/>
              <a:t>10</a:t>
            </a:r>
            <a:endParaRPr lang="en-US" dirty="0"/>
          </a:p>
        </p:txBody>
      </p:sp>
      <p:sp>
        <p:nvSpPr>
          <p:cNvPr id="9" name="TextBox 8"/>
          <p:cNvSpPr txBox="1"/>
          <p:nvPr/>
        </p:nvSpPr>
        <p:spPr>
          <a:xfrm>
            <a:off x="8170506" y="4988405"/>
            <a:ext cx="534315" cy="369332"/>
          </a:xfrm>
          <a:prstGeom prst="rect">
            <a:avLst/>
          </a:prstGeom>
          <a:noFill/>
        </p:spPr>
        <p:txBody>
          <a:bodyPr wrap="square" rtlCol="0">
            <a:spAutoFit/>
          </a:bodyPr>
          <a:lstStyle/>
          <a:p>
            <a:r>
              <a:rPr lang="en-US" dirty="0" smtClean="0"/>
              <a:t>null</a:t>
            </a:r>
            <a:endParaRPr lang="en-US" dirty="0"/>
          </a:p>
        </p:txBody>
      </p:sp>
      <p:sp>
        <p:nvSpPr>
          <p:cNvPr id="10" name="Rectangle 9"/>
          <p:cNvSpPr/>
          <p:nvPr/>
        </p:nvSpPr>
        <p:spPr bwMode="auto">
          <a:xfrm>
            <a:off x="7528527" y="4161734"/>
            <a:ext cx="370599" cy="1967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1" name="TextBox 10"/>
          <p:cNvSpPr txBox="1"/>
          <p:nvPr/>
        </p:nvSpPr>
        <p:spPr>
          <a:xfrm>
            <a:off x="7295236" y="3888560"/>
            <a:ext cx="793939" cy="261610"/>
          </a:xfrm>
          <a:prstGeom prst="rect">
            <a:avLst/>
          </a:prstGeom>
          <a:noFill/>
        </p:spPr>
        <p:txBody>
          <a:bodyPr wrap="square" rtlCol="0">
            <a:spAutoFit/>
          </a:bodyPr>
          <a:lstStyle/>
          <a:p>
            <a:r>
              <a:rPr lang="en-US" sz="1100" dirty="0" smtClean="0"/>
              <a:t>Top</a:t>
            </a:r>
            <a:endParaRPr lang="en-US" sz="1100" dirty="0"/>
          </a:p>
        </p:txBody>
      </p:sp>
      <p:cxnSp>
        <p:nvCxnSpPr>
          <p:cNvPr id="12" name="Curved Connector 11"/>
          <p:cNvCxnSpPr/>
          <p:nvPr/>
        </p:nvCxnSpPr>
        <p:spPr bwMode="auto">
          <a:xfrm>
            <a:off x="7719488" y="4288316"/>
            <a:ext cx="861209" cy="124456"/>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13" name="TextBox 12"/>
          <p:cNvSpPr txBox="1"/>
          <p:nvPr/>
        </p:nvSpPr>
        <p:spPr>
          <a:xfrm>
            <a:off x="8535225" y="4228106"/>
            <a:ext cx="534315" cy="369332"/>
          </a:xfrm>
          <a:prstGeom prst="rect">
            <a:avLst/>
          </a:prstGeom>
          <a:noFill/>
        </p:spPr>
        <p:txBody>
          <a:bodyPr wrap="square" rtlCol="0">
            <a:spAutoFit/>
          </a:bodyPr>
          <a:lstStyle/>
          <a:p>
            <a:r>
              <a:rPr lang="en-US" dirty="0" smtClean="0"/>
              <a:t>null</a:t>
            </a:r>
            <a:endParaRPr lang="en-US" dirty="0"/>
          </a:p>
        </p:txBody>
      </p:sp>
      <p:cxnSp>
        <p:nvCxnSpPr>
          <p:cNvPr id="14" name="Curved Connector 13"/>
          <p:cNvCxnSpPr>
            <a:stCxn id="10" idx="2"/>
            <a:endCxn id="6" idx="0"/>
          </p:cNvCxnSpPr>
          <p:nvPr/>
        </p:nvCxnSpPr>
        <p:spPr bwMode="auto">
          <a:xfrm rot="16200000" flipH="1">
            <a:off x="7496984" y="4575281"/>
            <a:ext cx="550618" cy="116932"/>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15" name="Rectangle 14"/>
          <p:cNvSpPr/>
          <p:nvPr/>
        </p:nvSpPr>
        <p:spPr bwMode="auto">
          <a:xfrm>
            <a:off x="4067859" y="5638380"/>
            <a:ext cx="844572" cy="48700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6" name="Rectangle 15"/>
          <p:cNvSpPr/>
          <p:nvPr/>
        </p:nvSpPr>
        <p:spPr bwMode="auto">
          <a:xfrm>
            <a:off x="4912433" y="5638380"/>
            <a:ext cx="370600" cy="48700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7" name="TextBox 16"/>
          <p:cNvSpPr txBox="1"/>
          <p:nvPr/>
        </p:nvSpPr>
        <p:spPr>
          <a:xfrm>
            <a:off x="4272298" y="5681418"/>
            <a:ext cx="418704" cy="369332"/>
          </a:xfrm>
          <a:prstGeom prst="rect">
            <a:avLst/>
          </a:prstGeom>
          <a:noFill/>
        </p:spPr>
        <p:txBody>
          <a:bodyPr wrap="none" rtlCol="0">
            <a:spAutoFit/>
          </a:bodyPr>
          <a:lstStyle/>
          <a:p>
            <a:r>
              <a:rPr lang="en-US" dirty="0"/>
              <a:t>5</a:t>
            </a:r>
            <a:r>
              <a:rPr lang="en-US" dirty="0" smtClean="0"/>
              <a:t>0</a:t>
            </a:r>
            <a:endParaRPr lang="en-US" dirty="0"/>
          </a:p>
        </p:txBody>
      </p:sp>
      <p:sp>
        <p:nvSpPr>
          <p:cNvPr id="18" name="Rectangle 17"/>
          <p:cNvSpPr/>
          <p:nvPr/>
        </p:nvSpPr>
        <p:spPr bwMode="auto">
          <a:xfrm>
            <a:off x="5719926" y="5638380"/>
            <a:ext cx="844572" cy="48700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9" name="Rectangle 18"/>
          <p:cNvSpPr/>
          <p:nvPr/>
        </p:nvSpPr>
        <p:spPr bwMode="auto">
          <a:xfrm>
            <a:off x="6564501" y="5638380"/>
            <a:ext cx="370600" cy="48700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0" name="TextBox 19"/>
          <p:cNvSpPr txBox="1"/>
          <p:nvPr/>
        </p:nvSpPr>
        <p:spPr>
          <a:xfrm>
            <a:off x="5898742" y="5690350"/>
            <a:ext cx="301686" cy="369332"/>
          </a:xfrm>
          <a:prstGeom prst="rect">
            <a:avLst/>
          </a:prstGeom>
          <a:noFill/>
        </p:spPr>
        <p:txBody>
          <a:bodyPr wrap="none" rtlCol="0">
            <a:spAutoFit/>
          </a:bodyPr>
          <a:lstStyle/>
          <a:p>
            <a:r>
              <a:rPr lang="en-US" dirty="0" smtClean="0"/>
              <a:t>8</a:t>
            </a:r>
            <a:endParaRPr lang="en-US" dirty="0"/>
          </a:p>
        </p:txBody>
      </p:sp>
      <p:sp>
        <p:nvSpPr>
          <p:cNvPr id="21" name="Rectangle 20"/>
          <p:cNvSpPr/>
          <p:nvPr/>
        </p:nvSpPr>
        <p:spPr bwMode="auto">
          <a:xfrm>
            <a:off x="7393299" y="5638381"/>
            <a:ext cx="844572" cy="487002"/>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2" name="Rectangle 21"/>
          <p:cNvSpPr/>
          <p:nvPr/>
        </p:nvSpPr>
        <p:spPr bwMode="auto">
          <a:xfrm>
            <a:off x="8237874" y="5638380"/>
            <a:ext cx="405851" cy="48700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3" name="TextBox 22"/>
          <p:cNvSpPr txBox="1"/>
          <p:nvPr/>
        </p:nvSpPr>
        <p:spPr>
          <a:xfrm>
            <a:off x="7578601" y="5707922"/>
            <a:ext cx="418704" cy="369332"/>
          </a:xfrm>
          <a:prstGeom prst="rect">
            <a:avLst/>
          </a:prstGeom>
          <a:noFill/>
        </p:spPr>
        <p:txBody>
          <a:bodyPr wrap="none" rtlCol="0">
            <a:spAutoFit/>
          </a:bodyPr>
          <a:lstStyle/>
          <a:p>
            <a:r>
              <a:rPr lang="en-US" dirty="0"/>
              <a:t>1</a:t>
            </a:r>
            <a:r>
              <a:rPr lang="en-US" dirty="0" smtClean="0"/>
              <a:t>0</a:t>
            </a:r>
            <a:endParaRPr lang="en-US" dirty="0"/>
          </a:p>
        </p:txBody>
      </p:sp>
      <p:cxnSp>
        <p:nvCxnSpPr>
          <p:cNvPr id="24" name="Curved Connector 23"/>
          <p:cNvCxnSpPr>
            <a:endCxn id="18" idx="1"/>
          </p:cNvCxnSpPr>
          <p:nvPr/>
        </p:nvCxnSpPr>
        <p:spPr bwMode="auto">
          <a:xfrm>
            <a:off x="5090789" y="5881595"/>
            <a:ext cx="629136" cy="287"/>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25" name="Curved Connector 24"/>
          <p:cNvCxnSpPr/>
          <p:nvPr/>
        </p:nvCxnSpPr>
        <p:spPr bwMode="auto">
          <a:xfrm flipV="1">
            <a:off x="6763449" y="5881597"/>
            <a:ext cx="630136" cy="11963"/>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26" name="TextBox 25"/>
          <p:cNvSpPr txBox="1"/>
          <p:nvPr/>
        </p:nvSpPr>
        <p:spPr>
          <a:xfrm>
            <a:off x="8199091" y="5694086"/>
            <a:ext cx="528897" cy="196703"/>
          </a:xfrm>
          <a:prstGeom prst="rect">
            <a:avLst/>
          </a:prstGeom>
          <a:noFill/>
        </p:spPr>
        <p:txBody>
          <a:bodyPr wrap="none" rtlCol="0">
            <a:spAutoFit/>
          </a:bodyPr>
          <a:lstStyle/>
          <a:p>
            <a:r>
              <a:rPr lang="en-US" dirty="0" smtClean="0"/>
              <a:t>null</a:t>
            </a:r>
            <a:endParaRPr lang="en-US" dirty="0"/>
          </a:p>
        </p:txBody>
      </p:sp>
      <p:sp>
        <p:nvSpPr>
          <p:cNvPr id="27" name="Rectangle 26"/>
          <p:cNvSpPr/>
          <p:nvPr/>
        </p:nvSpPr>
        <p:spPr bwMode="auto">
          <a:xfrm>
            <a:off x="4301150" y="5070088"/>
            <a:ext cx="370599" cy="1967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8" name="TextBox 27"/>
          <p:cNvSpPr txBox="1"/>
          <p:nvPr/>
        </p:nvSpPr>
        <p:spPr>
          <a:xfrm>
            <a:off x="3591339" y="4693882"/>
            <a:ext cx="401072" cy="261610"/>
          </a:xfrm>
          <a:prstGeom prst="rect">
            <a:avLst/>
          </a:prstGeom>
          <a:noFill/>
        </p:spPr>
        <p:txBody>
          <a:bodyPr wrap="none" rtlCol="0">
            <a:spAutoFit/>
          </a:bodyPr>
          <a:lstStyle/>
          <a:p>
            <a:r>
              <a:rPr lang="en-US" sz="1100" dirty="0"/>
              <a:t>T</a:t>
            </a:r>
            <a:r>
              <a:rPr lang="en-US" sz="1100" dirty="0" smtClean="0"/>
              <a:t>op</a:t>
            </a:r>
            <a:endParaRPr lang="en-US" sz="1100" dirty="0"/>
          </a:p>
        </p:txBody>
      </p:sp>
      <p:cxnSp>
        <p:nvCxnSpPr>
          <p:cNvPr id="29" name="Curved Connector 28"/>
          <p:cNvCxnSpPr/>
          <p:nvPr/>
        </p:nvCxnSpPr>
        <p:spPr bwMode="auto">
          <a:xfrm rot="5400000">
            <a:off x="4248753" y="5439754"/>
            <a:ext cx="486441" cy="274"/>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30" name="Rectangle 29"/>
          <p:cNvSpPr/>
          <p:nvPr/>
        </p:nvSpPr>
        <p:spPr bwMode="auto">
          <a:xfrm>
            <a:off x="2140745" y="5640230"/>
            <a:ext cx="903738" cy="528790"/>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1" name="Rectangle 30"/>
          <p:cNvSpPr/>
          <p:nvPr/>
        </p:nvSpPr>
        <p:spPr bwMode="auto">
          <a:xfrm>
            <a:off x="3009019" y="5640230"/>
            <a:ext cx="396562" cy="528790"/>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2" name="TextBox 31"/>
          <p:cNvSpPr txBox="1"/>
          <p:nvPr/>
        </p:nvSpPr>
        <p:spPr>
          <a:xfrm>
            <a:off x="2354307" y="5719579"/>
            <a:ext cx="459165" cy="369332"/>
          </a:xfrm>
          <a:prstGeom prst="rect">
            <a:avLst/>
          </a:prstGeom>
          <a:noFill/>
        </p:spPr>
        <p:txBody>
          <a:bodyPr wrap="square" rtlCol="0">
            <a:spAutoFit/>
          </a:bodyPr>
          <a:lstStyle/>
          <a:p>
            <a:r>
              <a:rPr lang="en-US" dirty="0" smtClean="0"/>
              <a:t>13</a:t>
            </a:r>
            <a:endParaRPr lang="en-US" dirty="0"/>
          </a:p>
        </p:txBody>
      </p:sp>
      <p:cxnSp>
        <p:nvCxnSpPr>
          <p:cNvPr id="33" name="Curved Connector 32"/>
          <p:cNvCxnSpPr>
            <a:endCxn id="15" idx="1"/>
          </p:cNvCxnSpPr>
          <p:nvPr/>
        </p:nvCxnSpPr>
        <p:spPr bwMode="auto">
          <a:xfrm flipV="1">
            <a:off x="3174275" y="5881882"/>
            <a:ext cx="893584" cy="22076"/>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34" name="Curved Connector 33"/>
          <p:cNvCxnSpPr/>
          <p:nvPr/>
        </p:nvCxnSpPr>
        <p:spPr bwMode="auto">
          <a:xfrm rot="10800000" flipV="1">
            <a:off x="2730943" y="5203250"/>
            <a:ext cx="1710971" cy="435130"/>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35" name="TextBox 34"/>
          <p:cNvSpPr txBox="1"/>
          <p:nvPr/>
        </p:nvSpPr>
        <p:spPr>
          <a:xfrm>
            <a:off x="1664225" y="3928057"/>
            <a:ext cx="1741355" cy="523220"/>
          </a:xfrm>
          <a:prstGeom prst="rect">
            <a:avLst/>
          </a:prstGeom>
          <a:noFill/>
        </p:spPr>
        <p:txBody>
          <a:bodyPr wrap="square" rtlCol="0">
            <a:spAutoFit/>
          </a:bodyPr>
          <a:lstStyle/>
          <a:p>
            <a:r>
              <a:rPr lang="en-US" sz="2800" b="1" dirty="0">
                <a:solidFill>
                  <a:srgbClr val="FF0000"/>
                </a:solidFill>
              </a:rPr>
              <a:t>Value = </a:t>
            </a:r>
            <a:r>
              <a:rPr lang="en-US" sz="2800" b="1" dirty="0" smtClean="0">
                <a:solidFill>
                  <a:srgbClr val="FF0000"/>
                </a:solidFill>
              </a:rPr>
              <a:t>13</a:t>
            </a:r>
            <a:endParaRPr lang="en-US" sz="2800" dirty="0"/>
          </a:p>
        </p:txBody>
      </p:sp>
    </p:spTree>
    <p:extLst>
      <p:ext uri="{BB962C8B-B14F-4D97-AF65-F5344CB8AC3E}">
        <p14:creationId xmlns:p14="http://schemas.microsoft.com/office/powerpoint/2010/main" val="69917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2"/>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3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29"/>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p:bldP spid="13" grpId="0"/>
      <p:bldP spid="15" grpId="0" animBg="1"/>
      <p:bldP spid="16" grpId="0" animBg="1"/>
      <p:bldP spid="17" grpId="0"/>
      <p:bldP spid="18" grpId="0" animBg="1"/>
      <p:bldP spid="19" grpId="0" animBg="1"/>
      <p:bldP spid="20" grpId="0"/>
      <p:bldP spid="21" grpId="0" animBg="1"/>
      <p:bldP spid="22" grpId="0" animBg="1"/>
      <p:bldP spid="23" grpId="0"/>
      <p:bldP spid="26" grpId="0"/>
      <p:bldP spid="27" grpId="0" animBg="1"/>
      <p:bldP spid="28" grpId="0"/>
      <p:bldP spid="30" grpId="0" animBg="1"/>
      <p:bldP spid="31" grpId="0" animBg="1"/>
      <p:bldP spid="32"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 </a:t>
            </a:r>
            <a:r>
              <a:rPr lang="en-US" dirty="0" smtClean="0">
                <a:solidFill>
                  <a:srgbClr val="006600"/>
                </a:solidFill>
              </a:rPr>
              <a:t>Introduction</a:t>
            </a:r>
            <a:endParaRPr lang="en-US" dirty="0">
              <a:solidFill>
                <a:srgbClr val="006600"/>
              </a:solidFill>
            </a:endParaRPr>
          </a:p>
        </p:txBody>
      </p:sp>
      <p:sp>
        <p:nvSpPr>
          <p:cNvPr id="3" name="Content Placeholder 2"/>
          <p:cNvSpPr>
            <a:spLocks noGrp="1"/>
          </p:cNvSpPr>
          <p:nvPr>
            <p:ph idx="1"/>
          </p:nvPr>
        </p:nvSpPr>
        <p:spPr/>
        <p:txBody>
          <a:bodyPr>
            <a:normAutofit fontScale="85000" lnSpcReduction="20000"/>
          </a:bodyPr>
          <a:lstStyle/>
          <a:p>
            <a:r>
              <a:rPr lang="en-US" dirty="0" smtClean="0"/>
              <a:t>Implementation</a:t>
            </a:r>
          </a:p>
          <a:p>
            <a:pPr lvl="1"/>
            <a:r>
              <a:rPr lang="en-US" dirty="0" smtClean="0"/>
              <a:t>Arrays</a:t>
            </a:r>
          </a:p>
          <a:p>
            <a:pPr lvl="1"/>
            <a:r>
              <a:rPr lang="en-US" dirty="0" smtClean="0"/>
              <a:t>Linked List</a:t>
            </a:r>
          </a:p>
          <a:p>
            <a:r>
              <a:rPr lang="en-US" dirty="0" smtClean="0"/>
              <a:t>Accessibility</a:t>
            </a:r>
          </a:p>
          <a:p>
            <a:pPr lvl="1"/>
            <a:r>
              <a:rPr lang="en-US" dirty="0" smtClean="0"/>
              <a:t>Top, LIFO</a:t>
            </a:r>
          </a:p>
          <a:p>
            <a:r>
              <a:rPr lang="en-US" dirty="0" smtClean="0"/>
              <a:t>Operations</a:t>
            </a:r>
          </a:p>
          <a:p>
            <a:pPr lvl="1"/>
            <a:r>
              <a:rPr lang="en-US" dirty="0" smtClean="0"/>
              <a:t>Push</a:t>
            </a:r>
          </a:p>
          <a:p>
            <a:pPr lvl="1"/>
            <a:r>
              <a:rPr lang="en-US" dirty="0" smtClean="0"/>
              <a:t>Pop</a:t>
            </a:r>
          </a:p>
          <a:p>
            <a:pPr lvl="1"/>
            <a:r>
              <a:rPr lang="en-US" dirty="0" err="1"/>
              <a:t>i</a:t>
            </a:r>
            <a:r>
              <a:rPr lang="en-US" dirty="0" err="1" smtClean="0"/>
              <a:t>sEmpty</a:t>
            </a:r>
            <a:endParaRPr lang="en-US" dirty="0" smtClean="0"/>
          </a:p>
          <a:p>
            <a:pPr lvl="1"/>
            <a:r>
              <a:rPr lang="en-US" dirty="0" err="1" smtClean="0"/>
              <a:t>isFull</a:t>
            </a:r>
            <a:endParaRPr lang="en-US" dirty="0" smtClean="0"/>
          </a:p>
          <a:p>
            <a:pPr lvl="1"/>
            <a:r>
              <a:rPr lang="en-US" dirty="0" smtClean="0"/>
              <a:t>top</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a:t>
            </a:fld>
            <a:endParaRPr lang="en-US"/>
          </a:p>
        </p:txBody>
      </p:sp>
      <p:grpSp>
        <p:nvGrpSpPr>
          <p:cNvPr id="5" name="Group 53"/>
          <p:cNvGrpSpPr>
            <a:grpSpLocks/>
          </p:cNvGrpSpPr>
          <p:nvPr/>
        </p:nvGrpSpPr>
        <p:grpSpPr bwMode="auto">
          <a:xfrm>
            <a:off x="5833653" y="2922432"/>
            <a:ext cx="1726245" cy="1894267"/>
            <a:chOff x="6761162" y="4486275"/>
            <a:chExt cx="1676400" cy="1866900"/>
          </a:xfrm>
        </p:grpSpPr>
        <p:sp>
          <p:nvSpPr>
            <p:cNvPr id="6" name="AutoShape 41"/>
            <p:cNvSpPr>
              <a:spLocks noChangeArrowheads="1"/>
            </p:cNvSpPr>
            <p:nvPr/>
          </p:nvSpPr>
          <p:spPr bwMode="auto">
            <a:xfrm>
              <a:off x="7065962" y="4981575"/>
              <a:ext cx="1219200" cy="1371600"/>
            </a:xfrm>
            <a:prstGeom prst="flowChartMagneticDisk">
              <a:avLst/>
            </a:prstGeom>
            <a:solidFill>
              <a:schemeClr val="accent1"/>
            </a:solidFill>
            <a:ln w="9525">
              <a:solidFill>
                <a:schemeClr val="tx1"/>
              </a:solidFill>
              <a:round/>
              <a:headEnd/>
              <a:tailEnd/>
            </a:ln>
          </p:spPr>
          <p:txBody>
            <a:bodyPr wrap="none" anchor="ctr"/>
            <a:lstStyle/>
            <a:p>
              <a:endParaRPr lang="en-US">
                <a:latin typeface="Georgia" pitchFamily="18" charset="0"/>
              </a:endParaRPr>
            </a:p>
          </p:txBody>
        </p:sp>
        <p:sp>
          <p:nvSpPr>
            <p:cNvPr id="7" name="Freeform 42"/>
            <p:cNvSpPr>
              <a:spLocks/>
            </p:cNvSpPr>
            <p:nvPr/>
          </p:nvSpPr>
          <p:spPr bwMode="auto">
            <a:xfrm>
              <a:off x="6761162" y="4575175"/>
              <a:ext cx="723900" cy="635000"/>
            </a:xfrm>
            <a:custGeom>
              <a:avLst/>
              <a:gdLst>
                <a:gd name="T0" fmla="*/ 0 w 456"/>
                <a:gd name="T1" fmla="*/ 2147483647 h 400"/>
                <a:gd name="T2" fmla="*/ 2147483647 w 456"/>
                <a:gd name="T3" fmla="*/ 2147483647 h 400"/>
                <a:gd name="T4" fmla="*/ 2147483647 w 456"/>
                <a:gd name="T5" fmla="*/ 2147483647 h 400"/>
                <a:gd name="T6" fmla="*/ 0 60000 65536"/>
                <a:gd name="T7" fmla="*/ 0 60000 65536"/>
                <a:gd name="T8" fmla="*/ 0 60000 65536"/>
                <a:gd name="T9" fmla="*/ 0 w 456"/>
                <a:gd name="T10" fmla="*/ 0 h 400"/>
                <a:gd name="T11" fmla="*/ 456 w 456"/>
                <a:gd name="T12" fmla="*/ 400 h 400"/>
              </a:gdLst>
              <a:ahLst/>
              <a:cxnLst>
                <a:cxn ang="T6">
                  <a:pos x="T0" y="T1"/>
                </a:cxn>
                <a:cxn ang="T7">
                  <a:pos x="T2" y="T3"/>
                </a:cxn>
                <a:cxn ang="T8">
                  <a:pos x="T4" y="T5"/>
                </a:cxn>
              </a:cxnLst>
              <a:rect l="T9" t="T10" r="T11" b="T12"/>
              <a:pathLst>
                <a:path w="456" h="400">
                  <a:moveTo>
                    <a:pt x="0" y="16"/>
                  </a:moveTo>
                  <a:cubicBezTo>
                    <a:pt x="156" y="8"/>
                    <a:pt x="312" y="0"/>
                    <a:pt x="384" y="64"/>
                  </a:cubicBezTo>
                  <a:cubicBezTo>
                    <a:pt x="456" y="128"/>
                    <a:pt x="424" y="344"/>
                    <a:pt x="432" y="400"/>
                  </a:cubicBezTo>
                </a:path>
              </a:pathLst>
            </a:custGeom>
            <a:noFill/>
            <a:ln w="9525">
              <a:solidFill>
                <a:schemeClr val="tx1"/>
              </a:solidFill>
              <a:round/>
              <a:headEnd/>
              <a:tailEnd type="triangle" w="med" len="med"/>
            </a:ln>
          </p:spPr>
          <p:txBody>
            <a:bodyPr wrap="none" anchor="ctr"/>
            <a:lstStyle/>
            <a:p>
              <a:endParaRPr lang="en-GB"/>
            </a:p>
          </p:txBody>
        </p:sp>
        <p:sp>
          <p:nvSpPr>
            <p:cNvPr id="8" name="Freeform 43"/>
            <p:cNvSpPr>
              <a:spLocks/>
            </p:cNvSpPr>
            <p:nvPr/>
          </p:nvSpPr>
          <p:spPr bwMode="auto">
            <a:xfrm>
              <a:off x="7726362" y="4486275"/>
              <a:ext cx="711200" cy="723900"/>
            </a:xfrm>
            <a:custGeom>
              <a:avLst/>
              <a:gdLst>
                <a:gd name="T0" fmla="*/ 2147483647 w 448"/>
                <a:gd name="T1" fmla="*/ 2147483647 h 456"/>
                <a:gd name="T2" fmla="*/ 2147483647 w 448"/>
                <a:gd name="T3" fmla="*/ 2147483647 h 456"/>
                <a:gd name="T4" fmla="*/ 2147483647 w 448"/>
                <a:gd name="T5" fmla="*/ 2147483647 h 456"/>
                <a:gd name="T6" fmla="*/ 0 60000 65536"/>
                <a:gd name="T7" fmla="*/ 0 60000 65536"/>
                <a:gd name="T8" fmla="*/ 0 60000 65536"/>
                <a:gd name="T9" fmla="*/ 0 w 448"/>
                <a:gd name="T10" fmla="*/ 0 h 456"/>
                <a:gd name="T11" fmla="*/ 448 w 448"/>
                <a:gd name="T12" fmla="*/ 456 h 456"/>
              </a:gdLst>
              <a:ahLst/>
              <a:cxnLst>
                <a:cxn ang="T6">
                  <a:pos x="T0" y="T1"/>
                </a:cxn>
                <a:cxn ang="T7">
                  <a:pos x="T2" y="T3"/>
                </a:cxn>
                <a:cxn ang="T8">
                  <a:pos x="T4" y="T5"/>
                </a:cxn>
              </a:cxnLst>
              <a:rect l="T9" t="T10" r="T11" b="T12"/>
              <a:pathLst>
                <a:path w="448" h="456">
                  <a:moveTo>
                    <a:pt x="64" y="456"/>
                  </a:moveTo>
                  <a:cubicBezTo>
                    <a:pt x="32" y="300"/>
                    <a:pt x="0" y="144"/>
                    <a:pt x="64" y="72"/>
                  </a:cubicBezTo>
                  <a:cubicBezTo>
                    <a:pt x="128" y="0"/>
                    <a:pt x="384" y="32"/>
                    <a:pt x="448" y="24"/>
                  </a:cubicBezTo>
                </a:path>
              </a:pathLst>
            </a:custGeom>
            <a:noFill/>
            <a:ln w="9525">
              <a:solidFill>
                <a:schemeClr val="tx1"/>
              </a:solidFill>
              <a:round/>
              <a:headEnd/>
              <a:tailEnd type="triangle" w="med" len="med"/>
            </a:ln>
          </p:spPr>
          <p:txBody>
            <a:bodyPr wrap="none" anchor="ctr"/>
            <a:lstStyle/>
            <a:p>
              <a:endParaRPr lang="en-GB"/>
            </a:p>
          </p:txBody>
        </p:sp>
      </p:grpSp>
    </p:spTree>
    <p:extLst>
      <p:ext uri="{BB962C8B-B14F-4D97-AF65-F5344CB8AC3E}">
        <p14:creationId xmlns:p14="http://schemas.microsoft.com/office/powerpoint/2010/main" val="391516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ppt_x"/>
                                          </p:val>
                                        </p:tav>
                                        <p:tav tm="100000">
                                          <p:val>
                                            <p:strVal val="#ppt_x"/>
                                          </p:val>
                                        </p:tav>
                                      </p:tavLst>
                                    </p:anim>
                                    <p:anim calcmode="lin" valueType="num">
                                      <p:cBhvr additive="base">
                                        <p:cTn id="5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pop</a:t>
            </a:r>
            <a:r>
              <a:rPr lang="en-US"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30</a:t>
            </a:fld>
            <a:endParaRPr lang="en-US"/>
          </a:p>
        </p:txBody>
      </p:sp>
      <p:sp>
        <p:nvSpPr>
          <p:cNvPr id="6" name="TextBox 5"/>
          <p:cNvSpPr txBox="1">
            <a:spLocks noChangeArrowheads="1"/>
          </p:cNvSpPr>
          <p:nvPr/>
        </p:nvSpPr>
        <p:spPr bwMode="auto">
          <a:xfrm>
            <a:off x="1365162" y="2054312"/>
            <a:ext cx="7416800" cy="2246769"/>
          </a:xfrm>
          <a:prstGeom prst="rect">
            <a:avLst/>
          </a:prstGeom>
          <a:solidFill>
            <a:schemeClr val="tx1"/>
          </a:solidFill>
          <a:ln w="9525">
            <a:noFill/>
            <a:miter lim="800000"/>
            <a:headEnd/>
            <a:tailEnd/>
          </a:ln>
        </p:spPr>
        <p:txBody>
          <a:bodyPr wrap="square">
            <a:spAutoFit/>
          </a:bodyPr>
          <a:lstStyle/>
          <a:p>
            <a:r>
              <a:rPr lang="en-US" sz="2000" b="1" dirty="0" smtClean="0">
                <a:solidFill>
                  <a:schemeClr val="bg1"/>
                </a:solidFill>
                <a:latin typeface="Courier New" pitchFamily="49" charset="0"/>
                <a:cs typeface="Courier New" pitchFamily="49" charset="0"/>
              </a:rPr>
              <a:t>public </a:t>
            </a:r>
            <a:r>
              <a:rPr lang="en-US" sz="2000" b="1" dirty="0" err="1" smtClean="0">
                <a:solidFill>
                  <a:schemeClr val="bg1"/>
                </a:solidFill>
                <a:latin typeface="Courier New" pitchFamily="49" charset="0"/>
                <a:cs typeface="Courier New" pitchFamily="49" charset="0"/>
              </a:rPr>
              <a:t>int</a:t>
            </a:r>
            <a:r>
              <a:rPr lang="en-US" sz="2000" b="1" dirty="0" smtClean="0">
                <a:solidFill>
                  <a:schemeClr val="bg1"/>
                </a:solidFill>
                <a:latin typeface="Courier New" pitchFamily="49" charset="0"/>
                <a:cs typeface="Courier New" pitchFamily="49" charset="0"/>
              </a:rPr>
              <a:t> </a:t>
            </a:r>
            <a:r>
              <a:rPr lang="en-US" sz="2000" b="1" dirty="0">
                <a:solidFill>
                  <a:schemeClr val="bg1"/>
                </a:solidFill>
                <a:latin typeface="Courier New" pitchFamily="49" charset="0"/>
                <a:cs typeface="Courier New" pitchFamily="49" charset="0"/>
              </a:rPr>
              <a:t>pop</a:t>
            </a:r>
            <a:r>
              <a:rPr lang="en-US" sz="2000" b="1" dirty="0" smtClean="0">
                <a:solidFill>
                  <a:schemeClr val="bg1"/>
                </a:solidFill>
                <a:latin typeface="Courier New" pitchFamily="49" charset="0"/>
                <a:cs typeface="Courier New" pitchFamily="49" charset="0"/>
              </a:rPr>
              <a:t>( ) {</a:t>
            </a:r>
          </a:p>
          <a:p>
            <a:r>
              <a:rPr lang="en-US" sz="2000" b="1" dirty="0" smtClean="0">
                <a:solidFill>
                  <a:schemeClr val="bg1"/>
                </a:solidFill>
                <a:latin typeface="Courier New" pitchFamily="49" charset="0"/>
                <a:cs typeface="Courier New" pitchFamily="49" charset="0"/>
              </a:rPr>
              <a:t>	if </a:t>
            </a:r>
            <a:r>
              <a:rPr lang="en-US" sz="2000" b="1" dirty="0">
                <a:solidFill>
                  <a:schemeClr val="bg1"/>
                </a:solidFill>
                <a:latin typeface="Courier New" pitchFamily="49" charset="0"/>
                <a:cs typeface="Courier New" pitchFamily="49" charset="0"/>
              </a:rPr>
              <a:t>(!</a:t>
            </a:r>
            <a:r>
              <a:rPr lang="en-US" sz="2000" b="1" dirty="0" err="1">
                <a:solidFill>
                  <a:schemeClr val="bg1"/>
                </a:solidFill>
                <a:latin typeface="Courier New" pitchFamily="49" charset="0"/>
                <a:cs typeface="Courier New" pitchFamily="49" charset="0"/>
              </a:rPr>
              <a:t>isEmpty</a:t>
            </a:r>
            <a:r>
              <a:rPr lang="en-US" sz="2000" b="1" dirty="0">
                <a:solidFill>
                  <a:schemeClr val="bg1"/>
                </a:solidFill>
                <a:latin typeface="Courier New" pitchFamily="49" charset="0"/>
                <a:cs typeface="Courier New" pitchFamily="49" charset="0"/>
              </a:rPr>
              <a:t>()) {</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	</a:t>
            </a:r>
            <a:r>
              <a:rPr lang="en-US" sz="2000" b="1" dirty="0" err="1" smtClean="0">
                <a:solidFill>
                  <a:schemeClr val="bg1"/>
                </a:solidFill>
                <a:latin typeface="Courier New" pitchFamily="49" charset="0"/>
                <a:cs typeface="Courier New" pitchFamily="49" charset="0"/>
              </a:rPr>
              <a:t>int</a:t>
            </a:r>
            <a:r>
              <a:rPr lang="en-US" sz="2000" b="1" dirty="0" smtClean="0">
                <a:solidFill>
                  <a:schemeClr val="bg1"/>
                </a:solidFill>
                <a:latin typeface="Courier New" pitchFamily="49" charset="0"/>
                <a:cs typeface="Courier New" pitchFamily="49" charset="0"/>
              </a:rPr>
              <a:t> temp = </a:t>
            </a:r>
            <a:r>
              <a:rPr lang="en-US" sz="2000" b="1" dirty="0">
                <a:solidFill>
                  <a:srgbClr val="FFFF00"/>
                </a:solidFill>
                <a:latin typeface="Courier New" pitchFamily="49" charset="0"/>
                <a:cs typeface="Courier New" pitchFamily="49" charset="0"/>
              </a:rPr>
              <a:t>T</a:t>
            </a:r>
            <a:r>
              <a:rPr lang="en-US" sz="2000" b="1" dirty="0" smtClean="0">
                <a:solidFill>
                  <a:srgbClr val="FFFF00"/>
                </a:solidFill>
                <a:latin typeface="Courier New" pitchFamily="49" charset="0"/>
                <a:cs typeface="Courier New" pitchFamily="49" charset="0"/>
              </a:rPr>
              <a:t>op</a:t>
            </a:r>
            <a:r>
              <a:rPr lang="en-US" sz="2000" b="1" dirty="0" smtClean="0">
                <a:solidFill>
                  <a:schemeClr val="bg1"/>
                </a:solidFill>
                <a:latin typeface="Courier New" pitchFamily="49" charset="0"/>
                <a:cs typeface="Courier New" pitchFamily="49" charset="0"/>
              </a:rPr>
              <a:t> . data;</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	</a:t>
            </a:r>
            <a:r>
              <a:rPr lang="en-US" sz="2000" b="1" dirty="0">
                <a:solidFill>
                  <a:srgbClr val="FFFF00"/>
                </a:solidFill>
                <a:latin typeface="Courier New" pitchFamily="49" charset="0"/>
                <a:cs typeface="Courier New" pitchFamily="49" charset="0"/>
              </a:rPr>
              <a:t>T</a:t>
            </a:r>
            <a:r>
              <a:rPr lang="en-US" sz="2000" b="1" dirty="0" smtClean="0">
                <a:solidFill>
                  <a:srgbClr val="FFFF00"/>
                </a:solidFill>
                <a:latin typeface="Courier New" pitchFamily="49" charset="0"/>
                <a:cs typeface="Courier New" pitchFamily="49" charset="0"/>
              </a:rPr>
              <a:t>op</a:t>
            </a:r>
            <a:r>
              <a:rPr lang="en-US" sz="2000" b="1" dirty="0" smtClean="0">
                <a:solidFill>
                  <a:schemeClr val="bg1"/>
                </a:solidFill>
                <a:latin typeface="Courier New" pitchFamily="49" charset="0"/>
                <a:cs typeface="Courier New" pitchFamily="49" charset="0"/>
              </a:rPr>
              <a:t> = </a:t>
            </a:r>
            <a:r>
              <a:rPr lang="en-US" sz="2000" b="1" dirty="0">
                <a:solidFill>
                  <a:srgbClr val="FFFF00"/>
                </a:solidFill>
                <a:latin typeface="Courier New" pitchFamily="49" charset="0"/>
                <a:cs typeface="Courier New" pitchFamily="49" charset="0"/>
              </a:rPr>
              <a:t>T</a:t>
            </a:r>
            <a:r>
              <a:rPr lang="en-US" sz="2000" b="1" dirty="0" smtClean="0">
                <a:solidFill>
                  <a:srgbClr val="FFFF00"/>
                </a:solidFill>
                <a:latin typeface="Courier New" pitchFamily="49" charset="0"/>
                <a:cs typeface="Courier New" pitchFamily="49" charset="0"/>
              </a:rPr>
              <a:t>op</a:t>
            </a:r>
            <a:r>
              <a:rPr lang="en-US" sz="2000" b="1" dirty="0" smtClean="0">
                <a:solidFill>
                  <a:schemeClr val="bg1"/>
                </a:solidFill>
                <a:latin typeface="Courier New" pitchFamily="49" charset="0"/>
                <a:cs typeface="Courier New" pitchFamily="49" charset="0"/>
              </a:rPr>
              <a:t> . next;</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	return temp;</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p>
          <a:p>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p:txBody>
      </p:sp>
      <p:sp>
        <p:nvSpPr>
          <p:cNvPr id="7" name="Rectangle 6"/>
          <p:cNvSpPr/>
          <p:nvPr/>
        </p:nvSpPr>
        <p:spPr bwMode="auto">
          <a:xfrm>
            <a:off x="2281432"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8" name="Rectangle 7"/>
          <p:cNvSpPr/>
          <p:nvPr/>
        </p:nvSpPr>
        <p:spPr bwMode="auto">
          <a:xfrm>
            <a:off x="3189217"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9" name="TextBox 8"/>
          <p:cNvSpPr txBox="1"/>
          <p:nvPr/>
        </p:nvSpPr>
        <p:spPr>
          <a:xfrm>
            <a:off x="2507226" y="5467419"/>
            <a:ext cx="418704" cy="369332"/>
          </a:xfrm>
          <a:prstGeom prst="rect">
            <a:avLst/>
          </a:prstGeom>
          <a:noFill/>
        </p:spPr>
        <p:txBody>
          <a:bodyPr wrap="none" rtlCol="0">
            <a:spAutoFit/>
          </a:bodyPr>
          <a:lstStyle/>
          <a:p>
            <a:r>
              <a:rPr lang="en-US" dirty="0" smtClean="0"/>
              <a:t>13</a:t>
            </a:r>
            <a:endParaRPr lang="en-US" dirty="0"/>
          </a:p>
        </p:txBody>
      </p:sp>
      <p:sp>
        <p:nvSpPr>
          <p:cNvPr id="10" name="Rectangle 9"/>
          <p:cNvSpPr/>
          <p:nvPr/>
        </p:nvSpPr>
        <p:spPr bwMode="auto">
          <a:xfrm>
            <a:off x="4057146"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bwMode="auto">
          <a:xfrm>
            <a:off x="4964932"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2" name="TextBox 11"/>
          <p:cNvSpPr txBox="1"/>
          <p:nvPr/>
        </p:nvSpPr>
        <p:spPr>
          <a:xfrm>
            <a:off x="4334039" y="5463043"/>
            <a:ext cx="418704" cy="369332"/>
          </a:xfrm>
          <a:prstGeom prst="rect">
            <a:avLst/>
          </a:prstGeom>
          <a:noFill/>
        </p:spPr>
        <p:txBody>
          <a:bodyPr wrap="none" rtlCol="0">
            <a:spAutoFit/>
          </a:bodyPr>
          <a:lstStyle/>
          <a:p>
            <a:r>
              <a:rPr lang="en-US" dirty="0"/>
              <a:t>5</a:t>
            </a:r>
            <a:r>
              <a:rPr lang="en-US" dirty="0" smtClean="0"/>
              <a:t>0</a:t>
            </a:r>
            <a:endParaRPr lang="en-US" dirty="0"/>
          </a:p>
        </p:txBody>
      </p:sp>
      <p:sp>
        <p:nvSpPr>
          <p:cNvPr id="13" name="Rectangle 12"/>
          <p:cNvSpPr/>
          <p:nvPr/>
        </p:nvSpPr>
        <p:spPr bwMode="auto">
          <a:xfrm>
            <a:off x="5855760"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bwMode="auto">
          <a:xfrm>
            <a:off x="6763547"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5" name="TextBox 14"/>
          <p:cNvSpPr txBox="1"/>
          <p:nvPr/>
        </p:nvSpPr>
        <p:spPr>
          <a:xfrm>
            <a:off x="6093568" y="5467418"/>
            <a:ext cx="418704" cy="369332"/>
          </a:xfrm>
          <a:prstGeom prst="rect">
            <a:avLst/>
          </a:prstGeom>
          <a:noFill/>
        </p:spPr>
        <p:txBody>
          <a:bodyPr wrap="none" rtlCol="0">
            <a:spAutoFit/>
          </a:bodyPr>
          <a:lstStyle/>
          <a:p>
            <a:r>
              <a:rPr lang="en-US" dirty="0"/>
              <a:t>1</a:t>
            </a:r>
            <a:r>
              <a:rPr lang="en-US" dirty="0" smtClean="0"/>
              <a:t>0</a:t>
            </a:r>
            <a:endParaRPr lang="en-US" dirty="0"/>
          </a:p>
        </p:txBody>
      </p:sp>
      <p:cxnSp>
        <p:nvCxnSpPr>
          <p:cNvPr id="16" name="Curved Connector 15"/>
          <p:cNvCxnSpPr>
            <a:endCxn id="10" idx="1"/>
          </p:cNvCxnSpPr>
          <p:nvPr/>
        </p:nvCxnSpPr>
        <p:spPr bwMode="auto">
          <a:xfrm>
            <a:off x="3380922" y="5649892"/>
            <a:ext cx="676223" cy="291"/>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17" name="Curved Connector 16"/>
          <p:cNvCxnSpPr/>
          <p:nvPr/>
        </p:nvCxnSpPr>
        <p:spPr bwMode="auto">
          <a:xfrm flipV="1">
            <a:off x="5178770" y="5649894"/>
            <a:ext cx="677298" cy="12118"/>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18" name="Curved Connector 17"/>
          <p:cNvCxnSpPr/>
          <p:nvPr/>
        </p:nvCxnSpPr>
        <p:spPr bwMode="auto">
          <a:xfrm rot="5400000" flipH="1" flipV="1">
            <a:off x="7026159" y="5271124"/>
            <a:ext cx="315325" cy="442213"/>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19" name="TextBox 18"/>
          <p:cNvSpPr txBox="1"/>
          <p:nvPr/>
        </p:nvSpPr>
        <p:spPr>
          <a:xfrm>
            <a:off x="7120687" y="5459946"/>
            <a:ext cx="568482" cy="199260"/>
          </a:xfrm>
          <a:prstGeom prst="rect">
            <a:avLst/>
          </a:prstGeom>
          <a:noFill/>
        </p:spPr>
        <p:txBody>
          <a:bodyPr wrap="none" rtlCol="0">
            <a:spAutoFit/>
          </a:bodyPr>
          <a:lstStyle/>
          <a:p>
            <a:r>
              <a:rPr lang="en-US" dirty="0" smtClean="0"/>
              <a:t>null</a:t>
            </a:r>
            <a:endParaRPr lang="en-US" dirty="0"/>
          </a:p>
        </p:txBody>
      </p:sp>
      <p:sp>
        <p:nvSpPr>
          <p:cNvPr id="20" name="Rectangle 19"/>
          <p:cNvSpPr/>
          <p:nvPr/>
        </p:nvSpPr>
        <p:spPr bwMode="auto">
          <a:xfrm>
            <a:off x="2532184" y="4827837"/>
            <a:ext cx="398336" cy="199261"/>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1" name="TextBox 20"/>
          <p:cNvSpPr txBox="1"/>
          <p:nvPr/>
        </p:nvSpPr>
        <p:spPr>
          <a:xfrm>
            <a:off x="2281432" y="4446741"/>
            <a:ext cx="556243" cy="400110"/>
          </a:xfrm>
          <a:prstGeom prst="rect">
            <a:avLst/>
          </a:prstGeom>
          <a:noFill/>
        </p:spPr>
        <p:txBody>
          <a:bodyPr wrap="none" rtlCol="0">
            <a:spAutoFit/>
          </a:bodyPr>
          <a:lstStyle/>
          <a:p>
            <a:r>
              <a:rPr lang="en-US" sz="2000" dirty="0" smtClean="0"/>
              <a:t>Top</a:t>
            </a:r>
            <a:endParaRPr lang="en-US" sz="2000" dirty="0"/>
          </a:p>
        </p:txBody>
      </p:sp>
      <p:cxnSp>
        <p:nvCxnSpPr>
          <p:cNvPr id="22" name="Curved Connector 21"/>
          <p:cNvCxnSpPr/>
          <p:nvPr/>
        </p:nvCxnSpPr>
        <p:spPr bwMode="auto">
          <a:xfrm rot="5400000">
            <a:off x="2490906" y="5202299"/>
            <a:ext cx="492763" cy="294"/>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23" name="Curved Connector 22"/>
          <p:cNvCxnSpPr/>
          <p:nvPr/>
        </p:nvCxnSpPr>
        <p:spPr bwMode="auto">
          <a:xfrm>
            <a:off x="2760217" y="4953266"/>
            <a:ext cx="1975006" cy="450252"/>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3" name="TextBox 2"/>
          <p:cNvSpPr txBox="1"/>
          <p:nvPr/>
        </p:nvSpPr>
        <p:spPr>
          <a:xfrm>
            <a:off x="5875626" y="4547457"/>
            <a:ext cx="1954729" cy="461665"/>
          </a:xfrm>
          <a:prstGeom prst="rect">
            <a:avLst/>
          </a:prstGeom>
          <a:noFill/>
        </p:spPr>
        <p:txBody>
          <a:bodyPr wrap="square" rtlCol="0">
            <a:spAutoFit/>
          </a:bodyPr>
          <a:lstStyle/>
          <a:p>
            <a:r>
              <a:rPr lang="en-US" sz="2400" b="1" dirty="0" smtClean="0">
                <a:solidFill>
                  <a:srgbClr val="FF0000"/>
                </a:solidFill>
              </a:rPr>
              <a:t>Temp = 13</a:t>
            </a:r>
            <a:endParaRPr lang="en-US" sz="2400" b="1" dirty="0">
              <a:solidFill>
                <a:srgbClr val="FF0000"/>
              </a:solidFill>
            </a:endParaRPr>
          </a:p>
        </p:txBody>
      </p:sp>
    </p:spTree>
    <p:extLst>
      <p:ext uri="{BB962C8B-B14F-4D97-AF65-F5344CB8AC3E}">
        <p14:creationId xmlns:p14="http://schemas.microsoft.com/office/powerpoint/2010/main" val="228066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7"/>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8"/>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9"/>
                                        </p:tgtEl>
                                        <p:attrNameLst>
                                          <p:attrName>style.visibility</p:attrName>
                                        </p:attrNameLst>
                                      </p:cBhvr>
                                      <p:to>
                                        <p:strVal val="hidden"/>
                                      </p:to>
                                    </p:set>
                                  </p:childTnLst>
                                </p:cTn>
                              </p:par>
                              <p:par>
                                <p:cTn id="81" presetID="1" presetClass="exit" presetSubtype="0" fill="hold" nodeType="withEffect">
                                  <p:stCondLst>
                                    <p:cond delay="0"/>
                                  </p:stCondLst>
                                  <p:childTnLst>
                                    <p:set>
                                      <p:cBhvr>
                                        <p:cTn id="82" dur="1" fill="hold">
                                          <p:stCondLst>
                                            <p:cond delay="0"/>
                                          </p:stCondLst>
                                        </p:cTn>
                                        <p:tgtEl>
                                          <p:spTgt spid="16"/>
                                        </p:tgtEl>
                                        <p:attrNameLst>
                                          <p:attrName>style.visibility</p:attrName>
                                        </p:attrNameLst>
                                      </p:cBhvr>
                                      <p:to>
                                        <p:strVal val="hidden"/>
                                      </p:to>
                                    </p:set>
                                  </p:childTnLst>
                                </p:cTn>
                              </p:par>
                              <p:par>
                                <p:cTn id="83" presetID="1" presetClass="exit" presetSubtype="0" fill="hold" nodeType="withEffect">
                                  <p:stCondLst>
                                    <p:cond delay="0"/>
                                  </p:stCondLst>
                                  <p:childTnLst>
                                    <p:set>
                                      <p:cBhvr>
                                        <p:cTn id="84"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P spid="8" grpId="1" animBg="1"/>
      <p:bldP spid="9" grpId="0"/>
      <p:bldP spid="9" grpId="1"/>
      <p:bldP spid="10" grpId="0" animBg="1"/>
      <p:bldP spid="11" grpId="0" animBg="1"/>
      <p:bldP spid="12" grpId="0"/>
      <p:bldP spid="13" grpId="0" animBg="1"/>
      <p:bldP spid="14" grpId="0" animBg="1"/>
      <p:bldP spid="15" grpId="0"/>
      <p:bldP spid="19" grpId="0"/>
      <p:bldP spid="20" grpId="0" animBg="1"/>
      <p:bldP spid="21"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smtClean="0">
                <a:solidFill>
                  <a:srgbClr val="0000FF"/>
                </a:solidFill>
                <a:latin typeface="Courier New" pitchFamily="49" charset="0"/>
                <a:cs typeface="Courier New" pitchFamily="49" charset="0"/>
              </a:rPr>
              <a:t>top</a:t>
            </a:r>
            <a:r>
              <a:rPr lang="en-US"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31</a:t>
            </a:fld>
            <a:endParaRPr lang="en-US"/>
          </a:p>
        </p:txBody>
      </p:sp>
      <p:sp>
        <p:nvSpPr>
          <p:cNvPr id="5" name="TextBox 4"/>
          <p:cNvSpPr txBox="1">
            <a:spLocks noChangeArrowheads="1"/>
          </p:cNvSpPr>
          <p:nvPr/>
        </p:nvSpPr>
        <p:spPr bwMode="auto">
          <a:xfrm>
            <a:off x="1365162" y="2342178"/>
            <a:ext cx="7416800" cy="1631216"/>
          </a:xfrm>
          <a:prstGeom prst="rect">
            <a:avLst/>
          </a:prstGeom>
          <a:solidFill>
            <a:schemeClr val="tx1"/>
          </a:solidFill>
          <a:ln w="9525">
            <a:noFill/>
            <a:miter lim="800000"/>
            <a:headEnd/>
            <a:tailEnd/>
          </a:ln>
        </p:spPr>
        <p:txBody>
          <a:bodyPr wrap="square">
            <a:spAutoFit/>
          </a:bodyPr>
          <a:lstStyle/>
          <a:p>
            <a:r>
              <a:rPr lang="en-US" sz="2000" b="1" dirty="0" smtClean="0">
                <a:solidFill>
                  <a:schemeClr val="bg1"/>
                </a:solidFill>
                <a:latin typeface="Courier New" pitchFamily="49" charset="0"/>
                <a:cs typeface="Courier New" pitchFamily="49" charset="0"/>
              </a:rPr>
              <a:t>public </a:t>
            </a:r>
            <a:r>
              <a:rPr lang="en-US" sz="2000" b="1" dirty="0" err="1" smtClean="0">
                <a:solidFill>
                  <a:schemeClr val="bg1"/>
                </a:solidFill>
                <a:latin typeface="Courier New" pitchFamily="49" charset="0"/>
                <a:cs typeface="Courier New" pitchFamily="49" charset="0"/>
              </a:rPr>
              <a:t>int</a:t>
            </a:r>
            <a:r>
              <a:rPr lang="en-US" sz="2000" b="1" dirty="0" smtClean="0">
                <a:solidFill>
                  <a:schemeClr val="bg1"/>
                </a:solidFill>
                <a:latin typeface="Courier New" pitchFamily="49" charset="0"/>
                <a:cs typeface="Courier New" pitchFamily="49" charset="0"/>
              </a:rPr>
              <a:t> top( ) {</a:t>
            </a:r>
          </a:p>
          <a:p>
            <a:r>
              <a:rPr lang="en-US" sz="2000" b="1" dirty="0" smtClean="0">
                <a:solidFill>
                  <a:schemeClr val="bg1"/>
                </a:solidFill>
                <a:latin typeface="Courier New" pitchFamily="49" charset="0"/>
                <a:cs typeface="Courier New" pitchFamily="49" charset="0"/>
              </a:rPr>
              <a:t>	if </a:t>
            </a:r>
            <a:r>
              <a:rPr lang="en-US" sz="2000" b="1" dirty="0">
                <a:solidFill>
                  <a:schemeClr val="bg1"/>
                </a:solidFill>
                <a:latin typeface="Courier New" pitchFamily="49" charset="0"/>
                <a:cs typeface="Courier New" pitchFamily="49" charset="0"/>
              </a:rPr>
              <a:t>(!</a:t>
            </a:r>
            <a:r>
              <a:rPr lang="en-US" sz="2000" b="1" dirty="0" err="1">
                <a:solidFill>
                  <a:schemeClr val="bg1"/>
                </a:solidFill>
                <a:latin typeface="Courier New" pitchFamily="49" charset="0"/>
                <a:cs typeface="Courier New" pitchFamily="49" charset="0"/>
              </a:rPr>
              <a:t>isEmpty</a:t>
            </a:r>
            <a:r>
              <a:rPr lang="en-US" sz="2000" b="1" dirty="0">
                <a:solidFill>
                  <a:schemeClr val="bg1"/>
                </a:solidFill>
                <a:latin typeface="Courier New" pitchFamily="49" charset="0"/>
                <a:cs typeface="Courier New" pitchFamily="49" charset="0"/>
              </a:rPr>
              <a:t>()) {</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	return </a:t>
            </a:r>
            <a:r>
              <a:rPr lang="en-US" sz="2000" b="1" dirty="0" err="1">
                <a:solidFill>
                  <a:srgbClr val="FFFF00"/>
                </a:solidFill>
                <a:latin typeface="Courier New" pitchFamily="49" charset="0"/>
                <a:cs typeface="Courier New" pitchFamily="49" charset="0"/>
              </a:rPr>
              <a:t>T</a:t>
            </a:r>
            <a:r>
              <a:rPr lang="en-US" sz="2000" b="1" dirty="0" err="1" smtClean="0">
                <a:solidFill>
                  <a:srgbClr val="FFFF00"/>
                </a:solidFill>
                <a:latin typeface="Courier New" pitchFamily="49" charset="0"/>
                <a:cs typeface="Courier New" pitchFamily="49" charset="0"/>
              </a:rPr>
              <a:t>op</a:t>
            </a:r>
            <a:r>
              <a:rPr lang="en-US" sz="2000" b="1" dirty="0" err="1" smtClean="0">
                <a:solidFill>
                  <a:schemeClr val="bg1"/>
                </a:solidFill>
                <a:latin typeface="Courier New" pitchFamily="49" charset="0"/>
                <a:cs typeface="Courier New" pitchFamily="49" charset="0"/>
              </a:rPr>
              <a:t>.data</a:t>
            </a:r>
            <a:r>
              <a:rPr lang="en-US" sz="2000" b="1" dirty="0" smtClean="0">
                <a:solidFill>
                  <a:schemeClr val="bg1"/>
                </a:solidFill>
                <a:latin typeface="Courier New" pitchFamily="49" charset="0"/>
                <a:cs typeface="Courier New" pitchFamily="49" charset="0"/>
              </a:rPr>
              <a:t>;</a:t>
            </a:r>
          </a:p>
          <a:p>
            <a:r>
              <a:rPr lang="en-US" sz="2000" b="1" dirty="0">
                <a:solidFill>
                  <a:schemeClr val="bg1"/>
                </a:solidFill>
                <a:latin typeface="Courier New" pitchFamily="49" charset="0"/>
                <a:cs typeface="Courier New" pitchFamily="49" charset="0"/>
              </a:rPr>
              <a:t>	</a:t>
            </a:r>
            <a:r>
              <a:rPr lang="en-US" sz="2000" b="1" dirty="0" smtClean="0">
                <a:solidFill>
                  <a:schemeClr val="bg1"/>
                </a:solidFill>
                <a:latin typeface="Courier New" pitchFamily="49" charset="0"/>
                <a:cs typeface="Courier New" pitchFamily="49" charset="0"/>
              </a:rPr>
              <a:t>}</a:t>
            </a:r>
          </a:p>
          <a:p>
            <a:r>
              <a:rPr lang="en-US" sz="2000" b="1" dirty="0" smtClean="0">
                <a:solidFill>
                  <a:schemeClr val="bg1"/>
                </a:solidFill>
                <a:latin typeface="Courier New" pitchFamily="49" charset="0"/>
                <a:cs typeface="Courier New" pitchFamily="49" charset="0"/>
              </a:rPr>
              <a:t>}</a:t>
            </a:r>
            <a:endParaRPr lang="en-US" sz="2000" b="1" dirty="0">
              <a:solidFill>
                <a:schemeClr val="bg1"/>
              </a:solidFill>
              <a:latin typeface="Courier New" pitchFamily="49" charset="0"/>
              <a:cs typeface="Courier New" pitchFamily="49" charset="0"/>
            </a:endParaRPr>
          </a:p>
        </p:txBody>
      </p:sp>
      <p:sp>
        <p:nvSpPr>
          <p:cNvPr id="7" name="Rectangle 6"/>
          <p:cNvSpPr/>
          <p:nvPr/>
        </p:nvSpPr>
        <p:spPr bwMode="auto">
          <a:xfrm>
            <a:off x="2281432"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8" name="Rectangle 7"/>
          <p:cNvSpPr/>
          <p:nvPr/>
        </p:nvSpPr>
        <p:spPr bwMode="auto">
          <a:xfrm>
            <a:off x="3189217"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9" name="TextBox 8"/>
          <p:cNvSpPr txBox="1"/>
          <p:nvPr/>
        </p:nvSpPr>
        <p:spPr>
          <a:xfrm>
            <a:off x="2507226" y="5467419"/>
            <a:ext cx="418704" cy="369332"/>
          </a:xfrm>
          <a:prstGeom prst="rect">
            <a:avLst/>
          </a:prstGeom>
          <a:noFill/>
        </p:spPr>
        <p:txBody>
          <a:bodyPr wrap="none" rtlCol="0">
            <a:spAutoFit/>
          </a:bodyPr>
          <a:lstStyle/>
          <a:p>
            <a:r>
              <a:rPr lang="en-US" dirty="0" smtClean="0"/>
              <a:t>13</a:t>
            </a:r>
            <a:endParaRPr lang="en-US" dirty="0"/>
          </a:p>
        </p:txBody>
      </p:sp>
      <p:sp>
        <p:nvSpPr>
          <p:cNvPr id="10" name="Rectangle 9"/>
          <p:cNvSpPr/>
          <p:nvPr/>
        </p:nvSpPr>
        <p:spPr bwMode="auto">
          <a:xfrm>
            <a:off x="4057146"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bwMode="auto">
          <a:xfrm>
            <a:off x="4964932"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2" name="TextBox 11"/>
          <p:cNvSpPr txBox="1"/>
          <p:nvPr/>
        </p:nvSpPr>
        <p:spPr>
          <a:xfrm>
            <a:off x="4334039" y="5463043"/>
            <a:ext cx="418704" cy="369332"/>
          </a:xfrm>
          <a:prstGeom prst="rect">
            <a:avLst/>
          </a:prstGeom>
          <a:noFill/>
        </p:spPr>
        <p:txBody>
          <a:bodyPr wrap="none" rtlCol="0">
            <a:spAutoFit/>
          </a:bodyPr>
          <a:lstStyle/>
          <a:p>
            <a:r>
              <a:rPr lang="en-US" dirty="0"/>
              <a:t>5</a:t>
            </a:r>
            <a:r>
              <a:rPr lang="en-US" dirty="0" smtClean="0"/>
              <a:t>0</a:t>
            </a:r>
            <a:endParaRPr lang="en-US" dirty="0"/>
          </a:p>
        </p:txBody>
      </p:sp>
      <p:sp>
        <p:nvSpPr>
          <p:cNvPr id="13" name="Rectangle 12"/>
          <p:cNvSpPr/>
          <p:nvPr/>
        </p:nvSpPr>
        <p:spPr bwMode="auto">
          <a:xfrm>
            <a:off x="5855760" y="5403516"/>
            <a:ext cx="907783"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bwMode="auto">
          <a:xfrm>
            <a:off x="6763547" y="5403516"/>
            <a:ext cx="398337" cy="493333"/>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5" name="TextBox 14"/>
          <p:cNvSpPr txBox="1"/>
          <p:nvPr/>
        </p:nvSpPr>
        <p:spPr>
          <a:xfrm>
            <a:off x="6093568" y="5467418"/>
            <a:ext cx="418704" cy="369332"/>
          </a:xfrm>
          <a:prstGeom prst="rect">
            <a:avLst/>
          </a:prstGeom>
          <a:noFill/>
        </p:spPr>
        <p:txBody>
          <a:bodyPr wrap="none" rtlCol="0">
            <a:spAutoFit/>
          </a:bodyPr>
          <a:lstStyle/>
          <a:p>
            <a:r>
              <a:rPr lang="en-US" dirty="0"/>
              <a:t>1</a:t>
            </a:r>
            <a:r>
              <a:rPr lang="en-US" dirty="0" smtClean="0"/>
              <a:t>0</a:t>
            </a:r>
            <a:endParaRPr lang="en-US" dirty="0"/>
          </a:p>
        </p:txBody>
      </p:sp>
      <p:cxnSp>
        <p:nvCxnSpPr>
          <p:cNvPr id="16" name="Curved Connector 15"/>
          <p:cNvCxnSpPr>
            <a:endCxn id="10" idx="1"/>
          </p:cNvCxnSpPr>
          <p:nvPr/>
        </p:nvCxnSpPr>
        <p:spPr bwMode="auto">
          <a:xfrm>
            <a:off x="3380922" y="5649892"/>
            <a:ext cx="676223" cy="291"/>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17" name="Curved Connector 16"/>
          <p:cNvCxnSpPr/>
          <p:nvPr/>
        </p:nvCxnSpPr>
        <p:spPr bwMode="auto">
          <a:xfrm flipV="1">
            <a:off x="5178770" y="5649894"/>
            <a:ext cx="677298" cy="12118"/>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cxnSp>
        <p:nvCxnSpPr>
          <p:cNvPr id="18" name="Curved Connector 17"/>
          <p:cNvCxnSpPr/>
          <p:nvPr/>
        </p:nvCxnSpPr>
        <p:spPr bwMode="auto">
          <a:xfrm rot="5400000" flipH="1" flipV="1">
            <a:off x="7026159" y="5271124"/>
            <a:ext cx="315325" cy="442213"/>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19" name="TextBox 18"/>
          <p:cNvSpPr txBox="1"/>
          <p:nvPr/>
        </p:nvSpPr>
        <p:spPr>
          <a:xfrm>
            <a:off x="7120687" y="5459946"/>
            <a:ext cx="568482" cy="199260"/>
          </a:xfrm>
          <a:prstGeom prst="rect">
            <a:avLst/>
          </a:prstGeom>
          <a:noFill/>
        </p:spPr>
        <p:txBody>
          <a:bodyPr wrap="none" rtlCol="0">
            <a:spAutoFit/>
          </a:bodyPr>
          <a:lstStyle/>
          <a:p>
            <a:r>
              <a:rPr lang="en-US" dirty="0" smtClean="0"/>
              <a:t>null</a:t>
            </a:r>
            <a:endParaRPr lang="en-US" dirty="0"/>
          </a:p>
        </p:txBody>
      </p:sp>
      <p:sp>
        <p:nvSpPr>
          <p:cNvPr id="20" name="Rectangle 19"/>
          <p:cNvSpPr/>
          <p:nvPr/>
        </p:nvSpPr>
        <p:spPr bwMode="auto">
          <a:xfrm>
            <a:off x="2532184" y="4827837"/>
            <a:ext cx="398336" cy="199261"/>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1" name="TextBox 20"/>
          <p:cNvSpPr txBox="1"/>
          <p:nvPr/>
        </p:nvSpPr>
        <p:spPr>
          <a:xfrm>
            <a:off x="2281432" y="4446741"/>
            <a:ext cx="556243" cy="400110"/>
          </a:xfrm>
          <a:prstGeom prst="rect">
            <a:avLst/>
          </a:prstGeom>
          <a:noFill/>
        </p:spPr>
        <p:txBody>
          <a:bodyPr wrap="none" rtlCol="0">
            <a:spAutoFit/>
          </a:bodyPr>
          <a:lstStyle/>
          <a:p>
            <a:r>
              <a:rPr lang="en-US" sz="2000" dirty="0" smtClean="0"/>
              <a:t>Top</a:t>
            </a:r>
            <a:endParaRPr lang="en-US" sz="2000" dirty="0"/>
          </a:p>
        </p:txBody>
      </p:sp>
      <p:cxnSp>
        <p:nvCxnSpPr>
          <p:cNvPr id="22" name="Curved Connector 21"/>
          <p:cNvCxnSpPr/>
          <p:nvPr/>
        </p:nvCxnSpPr>
        <p:spPr bwMode="auto">
          <a:xfrm rot="5400000">
            <a:off x="2490906" y="5202299"/>
            <a:ext cx="492763" cy="294"/>
          </a:xfrm>
          <a:prstGeom prst="curvedConnector3">
            <a:avLst>
              <a:gd name="adj1" fmla="val 50000"/>
            </a:avLst>
          </a:prstGeom>
          <a:solidFill>
            <a:schemeClr val="accent1"/>
          </a:solidFill>
          <a:ln w="19050" cap="sq" cmpd="sng" algn="ctr">
            <a:solidFill>
              <a:schemeClr val="tx1"/>
            </a:solidFill>
            <a:prstDash val="solid"/>
            <a:round/>
            <a:headEnd type="oval" w="med" len="med"/>
            <a:tailEnd type="triangle" w="med" len="med"/>
          </a:ln>
          <a:effectLst/>
        </p:spPr>
      </p:cxnSp>
      <p:sp>
        <p:nvSpPr>
          <p:cNvPr id="24" name="TextBox 23"/>
          <p:cNvSpPr txBox="1"/>
          <p:nvPr/>
        </p:nvSpPr>
        <p:spPr>
          <a:xfrm>
            <a:off x="5875626" y="4547457"/>
            <a:ext cx="1954729" cy="461665"/>
          </a:xfrm>
          <a:prstGeom prst="rect">
            <a:avLst/>
          </a:prstGeom>
          <a:noFill/>
        </p:spPr>
        <p:txBody>
          <a:bodyPr wrap="square" rtlCol="0">
            <a:spAutoFit/>
          </a:bodyPr>
          <a:lstStyle/>
          <a:p>
            <a:r>
              <a:rPr lang="en-US" sz="2400" b="1" dirty="0" smtClean="0">
                <a:solidFill>
                  <a:srgbClr val="FF0000"/>
                </a:solidFill>
              </a:rPr>
              <a:t>Temp = 13</a:t>
            </a:r>
            <a:endParaRPr lang="en-US" sz="2400" b="1" dirty="0">
              <a:solidFill>
                <a:srgbClr val="FF0000"/>
              </a:solidFill>
            </a:endParaRPr>
          </a:p>
        </p:txBody>
      </p:sp>
    </p:spTree>
    <p:extLst>
      <p:ext uri="{BB962C8B-B14F-4D97-AF65-F5344CB8AC3E}">
        <p14:creationId xmlns:p14="http://schemas.microsoft.com/office/powerpoint/2010/main" val="170809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p:bldP spid="10" grpId="0" animBg="1"/>
      <p:bldP spid="11" grpId="0" animBg="1"/>
      <p:bldP spid="12" grpId="0"/>
      <p:bldP spid="13" grpId="0" animBg="1"/>
      <p:bldP spid="14" grpId="0" animBg="1"/>
      <p:bldP spid="15" grpId="0"/>
      <p:bldP spid="19" grpId="0"/>
      <p:bldP spid="20" grpId="0" animBg="1"/>
      <p:bldP spid="21"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0593" y="2305319"/>
            <a:ext cx="7300073" cy="3706014"/>
          </a:xfrm>
        </p:spPr>
        <p:txBody>
          <a:bodyPr>
            <a:normAutofit/>
          </a:bodyPr>
          <a:lstStyle/>
          <a:p>
            <a:pPr algn="r"/>
            <a:r>
              <a:rPr lang="en-US" dirty="0" smtClean="0">
                <a:solidFill>
                  <a:srgbClr val="006600"/>
                </a:solidFill>
              </a:rPr>
              <a:t>Review Questions</a:t>
            </a:r>
            <a:br>
              <a:rPr lang="en-US" dirty="0" smtClean="0">
                <a:solidFill>
                  <a:srgbClr val="006600"/>
                </a:solidFill>
              </a:rPr>
            </a:br>
            <a:r>
              <a:rPr lang="en-US" dirty="0" smtClean="0">
                <a:solidFill>
                  <a:schemeClr val="accent6">
                    <a:lumMod val="75000"/>
                  </a:schemeClr>
                </a:solidFill>
              </a:rPr>
              <a:t>Stacks</a:t>
            </a:r>
            <a:endParaRPr lang="en-US" sz="3600" dirty="0">
              <a:solidFill>
                <a:schemeClr val="bg1">
                  <a:lumMod val="65000"/>
                </a:schemeClr>
              </a:solidFill>
            </a:endParaRPr>
          </a:p>
        </p:txBody>
      </p:sp>
      <p:sp>
        <p:nvSpPr>
          <p:cNvPr id="4" name="Slide Number Placeholder 3"/>
          <p:cNvSpPr>
            <a:spLocks noGrp="1"/>
          </p:cNvSpPr>
          <p:nvPr>
            <p:ph type="sldNum" sz="quarter" idx="12"/>
          </p:nvPr>
        </p:nvSpPr>
        <p:spPr/>
        <p:txBody>
          <a:bodyPr/>
          <a:lstStyle/>
          <a:p>
            <a:fld id="{DDC76627-6CEE-4E3A-AF80-81DF9B174472}" type="slidenum">
              <a:rPr lang="en-US" smtClean="0"/>
              <a:t>32</a:t>
            </a:fld>
            <a:endParaRPr lang="en-US" dirty="0"/>
          </a:p>
        </p:txBody>
      </p:sp>
    </p:spTree>
    <p:extLst>
      <p:ext uri="{BB962C8B-B14F-4D97-AF65-F5344CB8AC3E}">
        <p14:creationId xmlns:p14="http://schemas.microsoft.com/office/powerpoint/2010/main" val="22027195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dirty="0"/>
              <a:t>Using an array-based implementation of a stack, what is the least efficient (the </a:t>
            </a:r>
            <a:r>
              <a:rPr lang="en-US" dirty="0" smtClean="0"/>
              <a:t>slowest</a:t>
            </a:r>
            <a:r>
              <a:rPr lang="en-US" dirty="0"/>
              <a:t>) place for the top of the stack to be</a:t>
            </a:r>
            <a:r>
              <a:rPr lang="en-US" dirty="0" smtClean="0"/>
              <a:t>:</a:t>
            </a:r>
          </a:p>
          <a:p>
            <a:pPr marL="971550" lvl="1" indent="-514350" algn="just">
              <a:buFont typeface="+mj-lt"/>
              <a:buAutoNum type="alphaLcParenR"/>
            </a:pPr>
            <a:r>
              <a:rPr lang="en-US" dirty="0"/>
              <a:t>At the end of the </a:t>
            </a:r>
            <a:r>
              <a:rPr lang="en-US" dirty="0" smtClean="0"/>
              <a:t>array</a:t>
            </a:r>
          </a:p>
          <a:p>
            <a:pPr marL="971550" lvl="1" indent="-514350" algn="just">
              <a:buFont typeface="+mj-lt"/>
              <a:buAutoNum type="alphaLcParenR"/>
            </a:pPr>
            <a:r>
              <a:rPr lang="en-US" dirty="0"/>
              <a:t>At the start of the </a:t>
            </a:r>
            <a:r>
              <a:rPr lang="en-US" dirty="0" smtClean="0"/>
              <a:t>array</a:t>
            </a:r>
          </a:p>
          <a:p>
            <a:pPr marL="971550" lvl="1" indent="-514350" algn="just">
              <a:buFont typeface="+mj-lt"/>
              <a:buAutoNum type="alphaLcParenR"/>
            </a:pPr>
            <a:r>
              <a:rPr lang="en-US" dirty="0"/>
              <a:t>At the middle of the </a:t>
            </a:r>
            <a:r>
              <a:rPr lang="en-US" dirty="0" smtClean="0"/>
              <a:t>array</a:t>
            </a:r>
          </a:p>
          <a:p>
            <a:pPr marL="971550" lvl="1" indent="-514350" algn="just">
              <a:buFont typeface="+mj-lt"/>
              <a:buAutoNum type="alphaLcParenR"/>
            </a:pPr>
            <a:r>
              <a:rPr lang="en-US" dirty="0"/>
              <a:t>All are the same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33</a:t>
            </a:fld>
            <a:endParaRPr lang="en-US"/>
          </a:p>
        </p:txBody>
      </p:sp>
      <p:sp>
        <p:nvSpPr>
          <p:cNvPr id="5" name="Oval 4"/>
          <p:cNvSpPr/>
          <p:nvPr/>
        </p:nvSpPr>
        <p:spPr>
          <a:xfrm>
            <a:off x="1777284" y="3945467"/>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858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dirty="0"/>
              <a:t>Which of the following is not a characteristic of a stack?</a:t>
            </a:r>
            <a:endParaRPr lang="en-US" dirty="0" smtClean="0"/>
          </a:p>
          <a:p>
            <a:pPr marL="971550" lvl="1" indent="-514350" algn="just">
              <a:buFont typeface="+mj-lt"/>
              <a:buAutoNum type="alphaLcParenR"/>
            </a:pPr>
            <a:r>
              <a:rPr lang="en-US" dirty="0"/>
              <a:t>First In Last Out</a:t>
            </a:r>
            <a:endParaRPr lang="en-US" dirty="0" smtClean="0"/>
          </a:p>
          <a:p>
            <a:pPr marL="971550" lvl="1" indent="-514350" algn="just">
              <a:buFont typeface="+mj-lt"/>
              <a:buAutoNum type="alphaLcParenR"/>
            </a:pPr>
            <a:r>
              <a:rPr lang="en-US" dirty="0"/>
              <a:t>Last In First Out</a:t>
            </a:r>
            <a:endParaRPr lang="en-US" dirty="0" smtClean="0"/>
          </a:p>
          <a:p>
            <a:pPr marL="971550" lvl="1" indent="-514350" algn="just">
              <a:buFont typeface="+mj-lt"/>
              <a:buAutoNum type="alphaLcParenR"/>
            </a:pPr>
            <a:r>
              <a:rPr lang="en-US" dirty="0"/>
              <a:t>Insertion in the </a:t>
            </a:r>
            <a:r>
              <a:rPr lang="en-US" dirty="0" smtClean="0"/>
              <a:t>middle</a:t>
            </a:r>
          </a:p>
          <a:p>
            <a:pPr marL="971550" lvl="1" indent="-514350" algn="just">
              <a:buFont typeface="+mj-lt"/>
              <a:buAutoNum type="alphaLcParenR"/>
            </a:pPr>
            <a:r>
              <a:rPr lang="en-US" dirty="0" smtClean="0"/>
              <a:t>None of above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34</a:t>
            </a:fld>
            <a:endParaRPr lang="en-US"/>
          </a:p>
        </p:txBody>
      </p:sp>
      <p:sp>
        <p:nvSpPr>
          <p:cNvPr id="5" name="Oval 4"/>
          <p:cNvSpPr/>
          <p:nvPr/>
        </p:nvSpPr>
        <p:spPr>
          <a:xfrm>
            <a:off x="1777284" y="3945467"/>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984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dirty="0"/>
              <a:t>Which operation cannot be applied if the abstract data type is full?</a:t>
            </a:r>
            <a:endParaRPr lang="en-US" dirty="0" smtClean="0"/>
          </a:p>
          <a:p>
            <a:pPr marL="971550" lvl="1" indent="-514350" algn="just">
              <a:buFont typeface="+mj-lt"/>
              <a:buAutoNum type="alphaLcParenR"/>
            </a:pPr>
            <a:r>
              <a:rPr lang="en-US" dirty="0"/>
              <a:t>push</a:t>
            </a:r>
            <a:endParaRPr lang="en-US" dirty="0" smtClean="0"/>
          </a:p>
          <a:p>
            <a:pPr marL="971550" lvl="1" indent="-514350" algn="just">
              <a:buFont typeface="+mj-lt"/>
              <a:buAutoNum type="alphaLcParenR"/>
            </a:pPr>
            <a:r>
              <a:rPr lang="en-US" dirty="0" smtClean="0"/>
              <a:t>pop</a:t>
            </a:r>
          </a:p>
          <a:p>
            <a:pPr marL="971550" lvl="1" indent="-514350" algn="just">
              <a:buFont typeface="+mj-lt"/>
              <a:buAutoNum type="alphaLcParenR"/>
            </a:pPr>
            <a:r>
              <a:rPr lang="en-US" dirty="0" err="1" smtClean="0"/>
              <a:t>dequeue</a:t>
            </a:r>
            <a:endParaRPr lang="en-US" dirty="0" smtClean="0"/>
          </a:p>
          <a:p>
            <a:pPr marL="971550" lvl="1" indent="-514350" algn="just">
              <a:buFont typeface="+mj-lt"/>
              <a:buAutoNum type="alphaLcParenR"/>
            </a:pPr>
            <a:r>
              <a:rPr lang="en-US" dirty="0" smtClean="0"/>
              <a:t>peek</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35</a:t>
            </a:fld>
            <a:endParaRPr lang="en-US"/>
          </a:p>
        </p:txBody>
      </p:sp>
      <p:sp>
        <p:nvSpPr>
          <p:cNvPr id="5" name="Oval 4"/>
          <p:cNvSpPr/>
          <p:nvPr/>
        </p:nvSpPr>
        <p:spPr>
          <a:xfrm>
            <a:off x="1777284" y="3081871"/>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000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Which of the following is not the property of stack?</a:t>
            </a:r>
            <a:endParaRPr lang="en-US" dirty="0" smtClean="0"/>
          </a:p>
          <a:p>
            <a:pPr marL="971550" lvl="1" indent="-514350" algn="just">
              <a:buFont typeface="+mj-lt"/>
              <a:buAutoNum type="alphaLcParenR"/>
            </a:pPr>
            <a:r>
              <a:rPr lang="en-US" dirty="0"/>
              <a:t>First in, Last Out</a:t>
            </a:r>
            <a:endParaRPr lang="en-US" dirty="0" smtClean="0"/>
          </a:p>
          <a:p>
            <a:pPr marL="971550" lvl="1" indent="-514350" algn="just">
              <a:buFont typeface="+mj-lt"/>
              <a:buAutoNum type="alphaLcParenR"/>
            </a:pPr>
            <a:r>
              <a:rPr lang="en-US" dirty="0"/>
              <a:t>Last in, First Out</a:t>
            </a:r>
            <a:endParaRPr lang="en-US" dirty="0" smtClean="0"/>
          </a:p>
          <a:p>
            <a:pPr marL="971550" lvl="1" indent="-514350" algn="just">
              <a:buFont typeface="+mj-lt"/>
              <a:buAutoNum type="alphaLcParenR"/>
            </a:pPr>
            <a:r>
              <a:rPr lang="en-US" dirty="0"/>
              <a:t>Accessed by Top </a:t>
            </a:r>
            <a:r>
              <a:rPr lang="en-US" dirty="0" smtClean="0"/>
              <a:t>only</a:t>
            </a:r>
          </a:p>
          <a:p>
            <a:pPr marL="971550" lvl="1" indent="-514350" algn="just">
              <a:buFont typeface="+mj-lt"/>
              <a:buAutoNum type="alphaLcParenR"/>
            </a:pPr>
            <a:r>
              <a:rPr lang="en-US" dirty="0"/>
              <a:t>May be implemented using Linked List</a:t>
            </a:r>
            <a:endParaRPr lang="en-US" dirty="0" smtClean="0"/>
          </a:p>
          <a:p>
            <a:pPr marL="971550" lvl="1" indent="-514350" algn="just">
              <a:buFont typeface="+mj-lt"/>
              <a:buAutoNum type="alphaLcParenR"/>
            </a:pPr>
            <a:r>
              <a:rPr lang="en-US" dirty="0" smtClean="0"/>
              <a:t>None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36</a:t>
            </a:fld>
            <a:endParaRPr lang="en-US"/>
          </a:p>
        </p:txBody>
      </p:sp>
      <p:sp>
        <p:nvSpPr>
          <p:cNvPr id="5" name="Oval 4"/>
          <p:cNvSpPr/>
          <p:nvPr/>
        </p:nvSpPr>
        <p:spPr>
          <a:xfrm>
            <a:off x="1760351" y="4876805"/>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03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Which of the following “operation(s)” do not change the contents of the stack?</a:t>
            </a:r>
            <a:endParaRPr lang="en-US" dirty="0" smtClean="0"/>
          </a:p>
          <a:p>
            <a:pPr marL="971550" lvl="1" indent="-514350" algn="just">
              <a:buFont typeface="+mj-lt"/>
              <a:buAutoNum type="alphaLcParenR"/>
            </a:pPr>
            <a:r>
              <a:rPr lang="en-US" dirty="0"/>
              <a:t>p</a:t>
            </a:r>
            <a:r>
              <a:rPr lang="en-US" dirty="0" smtClean="0"/>
              <a:t>ush</a:t>
            </a:r>
          </a:p>
          <a:p>
            <a:pPr marL="971550" lvl="1" indent="-514350" algn="just">
              <a:buFont typeface="+mj-lt"/>
              <a:buAutoNum type="alphaLcParenR"/>
            </a:pPr>
            <a:r>
              <a:rPr lang="en-US" dirty="0"/>
              <a:t>p</a:t>
            </a:r>
            <a:r>
              <a:rPr lang="en-US" dirty="0" smtClean="0"/>
              <a:t>op</a:t>
            </a:r>
          </a:p>
          <a:p>
            <a:pPr marL="971550" lvl="1" indent="-514350" algn="just">
              <a:buFont typeface="+mj-lt"/>
              <a:buAutoNum type="alphaLcParenR"/>
            </a:pPr>
            <a:r>
              <a:rPr lang="en-US" dirty="0" smtClean="0"/>
              <a:t>top</a:t>
            </a:r>
          </a:p>
          <a:p>
            <a:pPr marL="971550" lvl="1" indent="-514350" algn="just">
              <a:buFont typeface="+mj-lt"/>
              <a:buAutoNum type="alphaLcParenR"/>
            </a:pPr>
            <a:r>
              <a:rPr lang="en-US" dirty="0" err="1" smtClean="0"/>
              <a:t>isEmpty</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37</a:t>
            </a:fld>
            <a:endParaRPr lang="en-US"/>
          </a:p>
        </p:txBody>
      </p:sp>
      <p:sp>
        <p:nvSpPr>
          <p:cNvPr id="5" name="Oval 4"/>
          <p:cNvSpPr/>
          <p:nvPr/>
        </p:nvSpPr>
        <p:spPr>
          <a:xfrm>
            <a:off x="1760351" y="3996264"/>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759636" y="4471018"/>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84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While </a:t>
            </a:r>
            <a:r>
              <a:rPr lang="en-US" b="1" dirty="0" smtClean="0"/>
              <a:t>converting </a:t>
            </a:r>
            <a:r>
              <a:rPr lang="en-US" b="1" dirty="0"/>
              <a:t>“infix” to “postfix”, the stack is used to store</a:t>
            </a:r>
            <a:endParaRPr lang="en-US" dirty="0" smtClean="0"/>
          </a:p>
          <a:p>
            <a:pPr marL="971550" lvl="1" indent="-514350">
              <a:buFont typeface="+mj-lt"/>
              <a:buAutoNum type="alphaLcParenR"/>
            </a:pPr>
            <a:r>
              <a:rPr lang="en-US" dirty="0"/>
              <a:t>Operands</a:t>
            </a:r>
          </a:p>
          <a:p>
            <a:pPr marL="971550" lvl="1" indent="-514350">
              <a:buFont typeface="+mj-lt"/>
              <a:buAutoNum type="alphaLcParenR"/>
            </a:pPr>
            <a:r>
              <a:rPr lang="en-US" dirty="0"/>
              <a:t>Operators</a:t>
            </a:r>
          </a:p>
          <a:p>
            <a:pPr marL="971550" lvl="1" indent="-514350">
              <a:buFont typeface="+mj-lt"/>
              <a:buAutoNum type="alphaLcParenR"/>
            </a:pPr>
            <a:r>
              <a:rPr lang="en-US" dirty="0"/>
              <a:t>Postfix Expression</a:t>
            </a:r>
          </a:p>
          <a:p>
            <a:pPr marL="971550" lvl="1" indent="-514350">
              <a:buFont typeface="+mj-lt"/>
              <a:buAutoNum type="alphaLcParenR"/>
            </a:pPr>
            <a:r>
              <a:rPr lang="en-US" dirty="0"/>
              <a:t>1</a:t>
            </a:r>
            <a:r>
              <a:rPr lang="en-US" baseline="30000" dirty="0"/>
              <a:t>st</a:t>
            </a:r>
            <a:r>
              <a:rPr lang="en-US" dirty="0"/>
              <a:t> and 2</a:t>
            </a:r>
            <a:r>
              <a:rPr lang="en-US" baseline="30000" dirty="0"/>
              <a:t>nd</a:t>
            </a:r>
            <a:r>
              <a:rPr lang="en-US" dirty="0"/>
              <a:t> both</a:t>
            </a:r>
          </a:p>
          <a:p>
            <a:pPr marL="971550" lvl="1" indent="-514350">
              <a:buFont typeface="+mj-lt"/>
              <a:buAutoNum type="alphaLcParenR"/>
            </a:pPr>
            <a:r>
              <a:rPr lang="en-US" dirty="0"/>
              <a:t>None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38</a:t>
            </a:fld>
            <a:endParaRPr lang="en-US"/>
          </a:p>
        </p:txBody>
      </p:sp>
      <p:sp>
        <p:nvSpPr>
          <p:cNvPr id="5" name="Oval 4"/>
          <p:cNvSpPr/>
          <p:nvPr/>
        </p:nvSpPr>
        <p:spPr>
          <a:xfrm>
            <a:off x="1760351" y="3522136"/>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7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While </a:t>
            </a:r>
            <a:r>
              <a:rPr lang="en-US" b="1" dirty="0" smtClean="0"/>
              <a:t>evaluating “postfix</a:t>
            </a:r>
            <a:r>
              <a:rPr lang="en-US" b="1" dirty="0"/>
              <a:t>”, the stack is used to store</a:t>
            </a:r>
            <a:endParaRPr lang="en-US" dirty="0" smtClean="0"/>
          </a:p>
          <a:p>
            <a:pPr marL="971550" lvl="1" indent="-514350">
              <a:buFont typeface="+mj-lt"/>
              <a:buAutoNum type="alphaLcParenR"/>
            </a:pPr>
            <a:r>
              <a:rPr lang="en-US" dirty="0"/>
              <a:t>Operands</a:t>
            </a:r>
          </a:p>
          <a:p>
            <a:pPr marL="971550" lvl="1" indent="-514350">
              <a:buFont typeface="+mj-lt"/>
              <a:buAutoNum type="alphaLcParenR"/>
            </a:pPr>
            <a:r>
              <a:rPr lang="en-US" dirty="0" smtClean="0"/>
              <a:t>Results</a:t>
            </a:r>
            <a:endParaRPr lang="en-US" dirty="0"/>
          </a:p>
          <a:p>
            <a:pPr marL="971550" lvl="1" indent="-514350">
              <a:buFont typeface="+mj-lt"/>
              <a:buAutoNum type="alphaLcParenR"/>
            </a:pPr>
            <a:r>
              <a:rPr lang="en-US" dirty="0"/>
              <a:t>Postfix Expression</a:t>
            </a:r>
          </a:p>
          <a:p>
            <a:pPr marL="971550" lvl="1" indent="-514350">
              <a:buFont typeface="+mj-lt"/>
              <a:buAutoNum type="alphaLcParenR"/>
            </a:pPr>
            <a:r>
              <a:rPr lang="en-US" dirty="0"/>
              <a:t>1</a:t>
            </a:r>
            <a:r>
              <a:rPr lang="en-US" baseline="30000" dirty="0"/>
              <a:t>st</a:t>
            </a:r>
            <a:r>
              <a:rPr lang="en-US" dirty="0"/>
              <a:t> and 2</a:t>
            </a:r>
            <a:r>
              <a:rPr lang="en-US" baseline="30000" dirty="0"/>
              <a:t>nd</a:t>
            </a:r>
            <a:r>
              <a:rPr lang="en-US" dirty="0"/>
              <a:t> both</a:t>
            </a:r>
          </a:p>
          <a:p>
            <a:pPr marL="971550" lvl="1" indent="-514350">
              <a:buFont typeface="+mj-lt"/>
              <a:buAutoNum type="alphaLcParenR"/>
            </a:pPr>
            <a:r>
              <a:rPr lang="en-US" dirty="0"/>
              <a:t>None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39</a:t>
            </a:fld>
            <a:endParaRPr lang="en-US"/>
          </a:p>
        </p:txBody>
      </p:sp>
      <p:sp>
        <p:nvSpPr>
          <p:cNvPr id="5" name="Oval 4"/>
          <p:cNvSpPr/>
          <p:nvPr/>
        </p:nvSpPr>
        <p:spPr>
          <a:xfrm>
            <a:off x="1777284" y="4419602"/>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378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523" y="1933940"/>
            <a:ext cx="7286222" cy="2308178"/>
          </a:xfrm>
        </p:spPr>
        <p:txBody>
          <a:bodyPr>
            <a:normAutofit/>
          </a:bodyPr>
          <a:lstStyle/>
          <a:p>
            <a:r>
              <a:rPr lang="en-US" sz="6600" b="1" dirty="0" smtClean="0">
                <a:solidFill>
                  <a:srgbClr val="006600"/>
                </a:solidFill>
              </a:rPr>
              <a:t>Stack Implementation</a:t>
            </a:r>
            <a:endParaRPr lang="en-US" sz="8800" b="1" dirty="0">
              <a:solidFill>
                <a:srgbClr val="006600"/>
              </a:solidFill>
            </a:endParaRPr>
          </a:p>
        </p:txBody>
      </p:sp>
      <p:sp>
        <p:nvSpPr>
          <p:cNvPr id="4" name="Slide Number Placeholder 3"/>
          <p:cNvSpPr>
            <a:spLocks noGrp="1"/>
          </p:cNvSpPr>
          <p:nvPr>
            <p:ph type="sldNum" sz="quarter" idx="12"/>
          </p:nvPr>
        </p:nvSpPr>
        <p:spPr/>
        <p:txBody>
          <a:bodyPr/>
          <a:lstStyle/>
          <a:p>
            <a:fld id="{DDC76627-6CEE-4E3A-AF80-81DF9B174472}" type="slidenum">
              <a:rPr lang="en-US" smtClean="0"/>
              <a:t>4</a:t>
            </a:fld>
            <a:endParaRPr lang="en-US" dirty="0"/>
          </a:p>
        </p:txBody>
      </p:sp>
      <p:sp>
        <p:nvSpPr>
          <p:cNvPr id="6" name="Subtitle 2"/>
          <p:cNvSpPr txBox="1">
            <a:spLocks/>
          </p:cNvSpPr>
          <p:nvPr/>
        </p:nvSpPr>
        <p:spPr>
          <a:xfrm>
            <a:off x="1600200" y="4242118"/>
            <a:ext cx="6858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rgbClr val="006600"/>
              </a:buClr>
              <a:buFont typeface="Arial" panose="020B0604020202020204" pitchFamily="34" charset="0"/>
              <a:buNone/>
              <a:defRPr sz="2400" kern="1200">
                <a:solidFill>
                  <a:schemeClr val="tx2"/>
                </a:solidFill>
                <a:latin typeface="+mn-lt"/>
                <a:ea typeface="+mn-ea"/>
                <a:cs typeface="+mn-cs"/>
              </a:defRPr>
            </a:lvl1pPr>
            <a:lvl2pPr marL="457200" indent="0" algn="ctr" defTabSz="914400" rtl="0" eaLnBrk="1" latinLnBrk="0" hangingPunct="1">
              <a:lnSpc>
                <a:spcPct val="90000"/>
              </a:lnSpc>
              <a:spcBef>
                <a:spcPts val="500"/>
              </a:spcBef>
              <a:buClr>
                <a:srgbClr val="006600"/>
              </a:buClr>
              <a:buFont typeface="Courier New" panose="02070309020205020404" pitchFamily="49"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Clr>
                <a:srgbClr val="006600"/>
              </a:buClr>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Clr>
                <a:srgbClr val="006600"/>
              </a:buClr>
              <a:buFont typeface="Courier New" panose="02070309020205020404" pitchFamily="49"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Clr>
                <a:srgbClr val="006600"/>
              </a:buClr>
              <a:buFont typeface="Calibri" panose="020F050202020403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dirty="0" smtClean="0"/>
              <a:t>Arrays</a:t>
            </a:r>
          </a:p>
        </p:txBody>
      </p:sp>
    </p:spTree>
    <p:extLst>
      <p:ext uri="{BB962C8B-B14F-4D97-AF65-F5344CB8AC3E}">
        <p14:creationId xmlns:p14="http://schemas.microsoft.com/office/powerpoint/2010/main" val="16286356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Which of the following “operators” have the “highest” priority while “out of stack?</a:t>
            </a:r>
            <a:endParaRPr lang="en-US" dirty="0" smtClean="0"/>
          </a:p>
          <a:p>
            <a:pPr marL="971550" lvl="1" indent="-514350">
              <a:buFont typeface="+mj-lt"/>
              <a:buAutoNum type="alphaLcParenR"/>
            </a:pPr>
            <a:r>
              <a:rPr lang="en-US" dirty="0"/>
              <a:t>+ 		(plus)</a:t>
            </a:r>
          </a:p>
          <a:p>
            <a:pPr marL="971550" lvl="1" indent="-514350">
              <a:buFont typeface="+mj-lt"/>
              <a:buAutoNum type="alphaLcParenR"/>
            </a:pPr>
            <a:r>
              <a:rPr lang="en-US" dirty="0"/>
              <a:t>- 		(minus)</a:t>
            </a:r>
          </a:p>
          <a:p>
            <a:pPr marL="971550" lvl="1" indent="-514350">
              <a:buFont typeface="+mj-lt"/>
              <a:buAutoNum type="alphaLcParenR"/>
            </a:pPr>
            <a:r>
              <a:rPr lang="en-US" dirty="0"/>
              <a:t>* 		(Multiply)</a:t>
            </a:r>
          </a:p>
          <a:p>
            <a:pPr marL="971550" lvl="1" indent="-514350">
              <a:buFont typeface="+mj-lt"/>
              <a:buAutoNum type="alphaLcParenR"/>
            </a:pPr>
            <a:r>
              <a:rPr lang="en-US" dirty="0"/>
              <a:t>) 		(closing </a:t>
            </a:r>
            <a:r>
              <a:rPr lang="en-US" dirty="0" err="1"/>
              <a:t>paraenthesis</a:t>
            </a:r>
            <a:r>
              <a:rPr lang="en-US" dirty="0"/>
              <a:t>)</a:t>
            </a:r>
          </a:p>
          <a:p>
            <a:pPr marL="971550" lvl="1" indent="-514350">
              <a:buFont typeface="+mj-lt"/>
              <a:buAutoNum type="alphaLcParenR"/>
            </a:pPr>
            <a:r>
              <a:rPr lang="en-US" dirty="0"/>
              <a:t>All have same priority</a:t>
            </a:r>
          </a:p>
        </p:txBody>
      </p:sp>
      <p:sp>
        <p:nvSpPr>
          <p:cNvPr id="4" name="Slide Number Placeholder 3"/>
          <p:cNvSpPr>
            <a:spLocks noGrp="1"/>
          </p:cNvSpPr>
          <p:nvPr>
            <p:ph type="sldNum" sz="quarter" idx="12"/>
          </p:nvPr>
        </p:nvSpPr>
        <p:spPr/>
        <p:txBody>
          <a:bodyPr/>
          <a:lstStyle/>
          <a:p>
            <a:fld id="{DDC76627-6CEE-4E3A-AF80-81DF9B174472}" type="slidenum">
              <a:rPr lang="en-US" smtClean="0"/>
              <a:pPr/>
              <a:t>40</a:t>
            </a:fld>
            <a:endParaRPr lang="en-US"/>
          </a:p>
        </p:txBody>
      </p:sp>
      <p:sp>
        <p:nvSpPr>
          <p:cNvPr id="5" name="Oval 4"/>
          <p:cNvSpPr/>
          <p:nvPr/>
        </p:nvSpPr>
        <p:spPr>
          <a:xfrm>
            <a:off x="1777284" y="3996272"/>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13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lstStyle/>
          <a:p>
            <a:pPr algn="just"/>
            <a:r>
              <a:rPr lang="en-US" b="1" dirty="0"/>
              <a:t>Consider the linked list implementation of a stack. Which of the following node is considered as Top of the stack?</a:t>
            </a:r>
            <a:endParaRPr lang="en-US" b="1" dirty="0" smtClean="0"/>
          </a:p>
          <a:p>
            <a:pPr marL="971550" lvl="1" indent="-514350">
              <a:buFont typeface="+mj-lt"/>
              <a:buAutoNum type="alphaLcParenR"/>
            </a:pPr>
            <a:r>
              <a:rPr lang="en-US" dirty="0"/>
              <a:t>First node</a:t>
            </a:r>
            <a:endParaRPr lang="en-US" sz="3600" dirty="0"/>
          </a:p>
          <a:p>
            <a:pPr marL="971550" lvl="1" indent="-514350">
              <a:buFont typeface="+mj-lt"/>
              <a:buAutoNum type="alphaLcParenR"/>
            </a:pPr>
            <a:r>
              <a:rPr lang="en-US" dirty="0"/>
              <a:t>Last node</a:t>
            </a:r>
            <a:endParaRPr lang="en-US" sz="3600" dirty="0"/>
          </a:p>
          <a:p>
            <a:pPr marL="971550" lvl="1" indent="-514350">
              <a:buFont typeface="+mj-lt"/>
              <a:buAutoNum type="alphaLcParenR"/>
            </a:pPr>
            <a:r>
              <a:rPr lang="en-US" dirty="0"/>
              <a:t>Any node</a:t>
            </a:r>
            <a:endParaRPr lang="en-US" sz="3600" dirty="0"/>
          </a:p>
          <a:p>
            <a:pPr marL="971550" lvl="1" indent="-514350">
              <a:buFont typeface="+mj-lt"/>
              <a:buAutoNum type="alphaLcParenR"/>
            </a:pPr>
            <a:r>
              <a:rPr lang="en-US" dirty="0"/>
              <a:t>Middle Node</a:t>
            </a:r>
            <a:endParaRPr lang="en-US" sz="3600"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41</a:t>
            </a:fld>
            <a:endParaRPr lang="en-US"/>
          </a:p>
        </p:txBody>
      </p:sp>
      <p:sp>
        <p:nvSpPr>
          <p:cNvPr id="5" name="Oval 4"/>
          <p:cNvSpPr/>
          <p:nvPr/>
        </p:nvSpPr>
        <p:spPr>
          <a:xfrm>
            <a:off x="1743417" y="3505208"/>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446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normAutofit/>
          </a:bodyPr>
          <a:lstStyle/>
          <a:p>
            <a:pPr algn="just"/>
            <a:r>
              <a:rPr lang="en-US" dirty="0"/>
              <a:t>If data is a circular array of </a:t>
            </a:r>
            <a:r>
              <a:rPr lang="en-US" b="1" dirty="0"/>
              <a:t>CAPACITY</a:t>
            </a:r>
            <a:r>
              <a:rPr lang="en-US" dirty="0"/>
              <a:t> elements, and </a:t>
            </a:r>
            <a:r>
              <a:rPr lang="en-US" b="1" dirty="0"/>
              <a:t>rear</a:t>
            </a:r>
            <a:r>
              <a:rPr lang="en-US" dirty="0"/>
              <a:t> is an index </a:t>
            </a:r>
            <a:r>
              <a:rPr lang="en-US" dirty="0" smtClean="0"/>
              <a:t>of </a:t>
            </a:r>
            <a:r>
              <a:rPr lang="en-US" dirty="0"/>
              <a:t>that array, what is the formula </a:t>
            </a:r>
            <a:r>
              <a:rPr lang="en-US" dirty="0" smtClean="0"/>
              <a:t>to update the index </a:t>
            </a:r>
            <a:r>
              <a:rPr lang="en-US" b="1" dirty="0" smtClean="0"/>
              <a:t>rear</a:t>
            </a:r>
            <a:r>
              <a:rPr lang="en-US" dirty="0" smtClean="0"/>
              <a:t>?</a:t>
            </a:r>
          </a:p>
          <a:p>
            <a:pPr marL="971550" lvl="1" indent="-514350">
              <a:buFont typeface="+mj-lt"/>
              <a:buAutoNum type="alphaLcParenR"/>
            </a:pPr>
            <a:r>
              <a:rPr lang="en-US" dirty="0"/>
              <a:t>(rear % 1) + CAPACITY</a:t>
            </a:r>
            <a:endParaRPr lang="en-US" sz="4000" dirty="0"/>
          </a:p>
          <a:p>
            <a:pPr marL="971550" lvl="1" indent="-514350">
              <a:buFont typeface="+mj-lt"/>
              <a:buAutoNum type="alphaLcParenR"/>
            </a:pPr>
            <a:r>
              <a:rPr lang="en-US" dirty="0"/>
              <a:t>rear % (1 + CAPACITY)</a:t>
            </a:r>
            <a:endParaRPr lang="en-US" sz="4000" dirty="0"/>
          </a:p>
          <a:p>
            <a:pPr marL="971550" lvl="1" indent="-514350">
              <a:buFont typeface="+mj-lt"/>
              <a:buAutoNum type="alphaLcParenR"/>
            </a:pPr>
            <a:r>
              <a:rPr lang="en-US" dirty="0"/>
              <a:t>(rear + 1) % CAPACITY</a:t>
            </a:r>
            <a:endParaRPr lang="en-US" sz="4000" dirty="0"/>
          </a:p>
          <a:p>
            <a:pPr marL="971550" lvl="1" indent="-514350">
              <a:buFont typeface="+mj-lt"/>
              <a:buAutoNum type="alphaLcParenR"/>
            </a:pPr>
            <a:r>
              <a:rPr lang="en-US" dirty="0"/>
              <a:t>rear + (1 % CAPACITY)</a:t>
            </a:r>
            <a:endParaRPr lang="en-US" sz="4000"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42</a:t>
            </a:fld>
            <a:endParaRPr lang="en-US"/>
          </a:p>
        </p:txBody>
      </p:sp>
      <p:sp>
        <p:nvSpPr>
          <p:cNvPr id="5" name="Oval 4"/>
          <p:cNvSpPr/>
          <p:nvPr/>
        </p:nvSpPr>
        <p:spPr>
          <a:xfrm>
            <a:off x="1743417" y="4842942"/>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2421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normAutofit/>
          </a:bodyPr>
          <a:lstStyle/>
          <a:p>
            <a:pPr algn="just"/>
            <a:r>
              <a:rPr lang="en-US" dirty="0"/>
              <a:t>When a Stack is implemented using an </a:t>
            </a:r>
            <a:r>
              <a:rPr lang="en-US" dirty="0" smtClean="0"/>
              <a:t>array; </a:t>
            </a:r>
            <a:r>
              <a:rPr lang="en-US" dirty="0"/>
              <a:t>the </a:t>
            </a:r>
            <a:r>
              <a:rPr lang="en-US" b="1" dirty="0" err="1"/>
              <a:t>isFull</a:t>
            </a:r>
            <a:r>
              <a:rPr lang="en-US" b="1" dirty="0"/>
              <a:t>() </a:t>
            </a:r>
            <a:r>
              <a:rPr lang="en-US" dirty="0"/>
              <a:t>method returns true </a:t>
            </a:r>
            <a:r>
              <a:rPr lang="en-US" dirty="0" smtClean="0"/>
              <a:t>if</a:t>
            </a:r>
          </a:p>
          <a:p>
            <a:pPr algn="just"/>
            <a:endParaRPr lang="en-US" dirty="0" smtClean="0"/>
          </a:p>
          <a:p>
            <a:pPr marL="971550" lvl="1" indent="-514350">
              <a:buFont typeface="+mj-lt"/>
              <a:buAutoNum type="alphaLcParenR"/>
            </a:pPr>
            <a:r>
              <a:rPr lang="en-US" dirty="0"/>
              <a:t>top == -1</a:t>
            </a:r>
            <a:endParaRPr lang="en-US" sz="2400" dirty="0"/>
          </a:p>
          <a:p>
            <a:pPr marL="971550" lvl="1" indent="-514350">
              <a:buFont typeface="+mj-lt"/>
              <a:buAutoNum type="alphaLcParenR"/>
            </a:pPr>
            <a:r>
              <a:rPr lang="en-US" dirty="0"/>
              <a:t>top == </a:t>
            </a:r>
            <a:r>
              <a:rPr lang="en-US" dirty="0" err="1"/>
              <a:t>maxSize</a:t>
            </a:r>
            <a:endParaRPr lang="en-US" sz="2400" dirty="0"/>
          </a:p>
          <a:p>
            <a:pPr marL="971550" lvl="1" indent="-514350">
              <a:buFont typeface="+mj-lt"/>
              <a:buAutoNum type="alphaLcParenR"/>
            </a:pPr>
            <a:r>
              <a:rPr lang="en-US" dirty="0"/>
              <a:t>top == </a:t>
            </a:r>
            <a:r>
              <a:rPr lang="en-US" dirty="0" err="1"/>
              <a:t>maxSize</a:t>
            </a:r>
            <a:r>
              <a:rPr lang="en-US" dirty="0"/>
              <a:t> – </a:t>
            </a:r>
            <a:r>
              <a:rPr lang="en-US" dirty="0" smtClean="0"/>
              <a:t>1</a:t>
            </a:r>
          </a:p>
          <a:p>
            <a:pPr marL="971550" lvl="1" indent="-514350">
              <a:buFont typeface="+mj-lt"/>
              <a:buAutoNum type="alphaLcParenR"/>
            </a:pPr>
            <a:r>
              <a:rPr lang="en-US" dirty="0" smtClean="0"/>
              <a:t>top </a:t>
            </a:r>
            <a:r>
              <a:rPr lang="en-US" dirty="0"/>
              <a:t>== null</a:t>
            </a:r>
            <a:endParaRPr lang="en-US" sz="8000"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43</a:t>
            </a:fld>
            <a:endParaRPr lang="en-US"/>
          </a:p>
        </p:txBody>
      </p:sp>
      <p:sp>
        <p:nvSpPr>
          <p:cNvPr id="5" name="Oval 4"/>
          <p:cNvSpPr/>
          <p:nvPr/>
        </p:nvSpPr>
        <p:spPr>
          <a:xfrm>
            <a:off x="1743417" y="4538147"/>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106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normAutofit/>
          </a:bodyPr>
          <a:lstStyle/>
          <a:p>
            <a:pPr algn="just"/>
            <a:r>
              <a:rPr lang="en-US" dirty="0"/>
              <a:t>What is the value of the following postfix expression after you evaluate it</a:t>
            </a:r>
            <a:r>
              <a:rPr lang="en-US" dirty="0" smtClean="0"/>
              <a:t>?</a:t>
            </a:r>
          </a:p>
          <a:p>
            <a:pPr marL="0" indent="0" algn="ctr">
              <a:buNone/>
            </a:pPr>
            <a:r>
              <a:rPr lang="en-US" dirty="0" smtClean="0"/>
              <a:t>5   8  *  9  –  3   -   2   2   +   /</a:t>
            </a:r>
            <a:endParaRPr lang="en-US" dirty="0"/>
          </a:p>
          <a:p>
            <a:pPr marL="971550" lvl="1" indent="-514350">
              <a:buFont typeface="+mj-lt"/>
              <a:buAutoNum type="alphaLcParenR"/>
            </a:pPr>
            <a:r>
              <a:rPr lang="en-US" dirty="0"/>
              <a:t>4</a:t>
            </a:r>
            <a:endParaRPr lang="en-US" sz="2400" dirty="0"/>
          </a:p>
          <a:p>
            <a:pPr marL="971550" lvl="1" indent="-514350">
              <a:buFont typeface="+mj-lt"/>
              <a:buAutoNum type="alphaLcParenR"/>
            </a:pPr>
            <a:r>
              <a:rPr lang="en-US" dirty="0"/>
              <a:t>7</a:t>
            </a:r>
            <a:endParaRPr lang="en-US" sz="2400" dirty="0"/>
          </a:p>
          <a:p>
            <a:pPr marL="971550" lvl="1" indent="-514350">
              <a:buFont typeface="+mj-lt"/>
              <a:buAutoNum type="alphaLcParenR"/>
            </a:pPr>
            <a:r>
              <a:rPr lang="en-US" dirty="0"/>
              <a:t>21</a:t>
            </a:r>
            <a:endParaRPr lang="en-US" sz="2400" dirty="0"/>
          </a:p>
          <a:p>
            <a:pPr marL="971550" lvl="1" indent="-514350">
              <a:buFont typeface="+mj-lt"/>
              <a:buAutoNum type="alphaLcParenR"/>
            </a:pPr>
            <a:r>
              <a:rPr lang="en-US" dirty="0" smtClean="0"/>
              <a:t>28</a:t>
            </a:r>
          </a:p>
          <a:p>
            <a:pPr marL="971550" lvl="1" indent="-514350">
              <a:buFont typeface="+mj-lt"/>
              <a:buAutoNum type="alphaLcParenR"/>
            </a:pPr>
            <a:r>
              <a:rPr lang="en-US" dirty="0" smtClean="0"/>
              <a:t>None </a:t>
            </a:r>
            <a:r>
              <a:rPr lang="en-US" dirty="0"/>
              <a:t>of the above</a:t>
            </a:r>
            <a:endParaRPr lang="en-US" sz="9600"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44</a:t>
            </a:fld>
            <a:endParaRPr lang="en-US"/>
          </a:p>
        </p:txBody>
      </p:sp>
      <p:sp>
        <p:nvSpPr>
          <p:cNvPr id="5" name="Oval 4"/>
          <p:cNvSpPr/>
          <p:nvPr/>
        </p:nvSpPr>
        <p:spPr>
          <a:xfrm>
            <a:off x="1760350" y="4097884"/>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24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MCQ</a:t>
            </a:r>
            <a:endParaRPr lang="en-US" dirty="0"/>
          </a:p>
        </p:txBody>
      </p:sp>
      <p:sp>
        <p:nvSpPr>
          <p:cNvPr id="3" name="Content Placeholder 2"/>
          <p:cNvSpPr>
            <a:spLocks noGrp="1"/>
          </p:cNvSpPr>
          <p:nvPr>
            <p:ph idx="1"/>
          </p:nvPr>
        </p:nvSpPr>
        <p:spPr/>
        <p:txBody>
          <a:bodyPr>
            <a:normAutofit/>
          </a:bodyPr>
          <a:lstStyle/>
          <a:p>
            <a:pPr algn="just"/>
            <a:r>
              <a:rPr lang="en-US" dirty="0"/>
              <a:t>Suppose the rule of the party is that the participants who arrive later will leave earlier. Which data structure is appropriate to store the participants?</a:t>
            </a:r>
            <a:endParaRPr lang="en-US" dirty="0" smtClean="0"/>
          </a:p>
          <a:p>
            <a:pPr marL="971550" lvl="1" indent="-514350">
              <a:buFont typeface="+mj-lt"/>
              <a:buAutoNum type="alphaLcParenR"/>
            </a:pPr>
            <a:r>
              <a:rPr lang="en-US" dirty="0"/>
              <a:t>Stack</a:t>
            </a:r>
            <a:endParaRPr lang="en-US" sz="2400" dirty="0"/>
          </a:p>
          <a:p>
            <a:pPr marL="971550" lvl="1" indent="-514350">
              <a:buFont typeface="+mj-lt"/>
              <a:buAutoNum type="alphaLcParenR"/>
            </a:pPr>
            <a:r>
              <a:rPr lang="en-US" dirty="0"/>
              <a:t>Queue</a:t>
            </a:r>
            <a:endParaRPr lang="en-US" sz="2400" dirty="0"/>
          </a:p>
          <a:p>
            <a:pPr marL="971550" lvl="1" indent="-514350">
              <a:buFont typeface="+mj-lt"/>
              <a:buAutoNum type="alphaLcParenR"/>
            </a:pPr>
            <a:r>
              <a:rPr lang="en-US" dirty="0"/>
              <a:t>Priority </a:t>
            </a:r>
            <a:r>
              <a:rPr lang="en-US" dirty="0" smtClean="0"/>
              <a:t>Queue</a:t>
            </a:r>
          </a:p>
          <a:p>
            <a:pPr marL="971550" lvl="1" indent="-514350">
              <a:buFont typeface="+mj-lt"/>
              <a:buAutoNum type="alphaLcParenR"/>
            </a:pPr>
            <a:r>
              <a:rPr lang="en-US" dirty="0" smtClean="0"/>
              <a:t>Linked </a:t>
            </a:r>
            <a:r>
              <a:rPr lang="en-US" dirty="0"/>
              <a:t>List</a:t>
            </a:r>
            <a:endParaRPr lang="en-US" sz="25600"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45</a:t>
            </a:fld>
            <a:endParaRPr lang="en-US"/>
          </a:p>
        </p:txBody>
      </p:sp>
      <p:sp>
        <p:nvSpPr>
          <p:cNvPr id="5" name="Oval 4"/>
          <p:cNvSpPr/>
          <p:nvPr/>
        </p:nvSpPr>
        <p:spPr>
          <a:xfrm>
            <a:off x="1760350" y="3962420"/>
            <a:ext cx="491067" cy="508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129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3" name="Content Placeholder 2"/>
          <p:cNvSpPr>
            <a:spLocks noGrp="1"/>
          </p:cNvSpPr>
          <p:nvPr>
            <p:ph idx="1"/>
          </p:nvPr>
        </p:nvSpPr>
        <p:spPr/>
        <p:txBody>
          <a:bodyPr/>
          <a:lstStyle/>
          <a:p>
            <a:r>
              <a:rPr lang="en-US" b="1" u="heavy" dirty="0"/>
              <a:t>Evaluate</a:t>
            </a:r>
            <a:r>
              <a:rPr lang="en-US" b="1" dirty="0"/>
              <a:t> </a:t>
            </a:r>
            <a:r>
              <a:rPr lang="en-US" dirty="0"/>
              <a:t>the following postfix expression using a stack. Additionally, you must show the contents of the stack at the indicated points (1, 2, and 3) in the postfix expression</a:t>
            </a:r>
            <a:r>
              <a:rPr lang="en-US" dirty="0" smtClean="0"/>
              <a:t>.</a:t>
            </a:r>
          </a:p>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46</a:t>
            </a:fld>
            <a:endParaRPr lang="en-US"/>
          </a:p>
        </p:txBody>
      </p:sp>
      <p:pic>
        <p:nvPicPr>
          <p:cNvPr id="5" name="Picture 4"/>
          <p:cNvPicPr>
            <a:picLocks noChangeAspect="1"/>
          </p:cNvPicPr>
          <p:nvPr/>
        </p:nvPicPr>
        <p:blipFill>
          <a:blip r:embed="rId2"/>
          <a:stretch>
            <a:fillRect/>
          </a:stretch>
        </p:blipFill>
        <p:spPr>
          <a:xfrm>
            <a:off x="2046551" y="4876801"/>
            <a:ext cx="6313030" cy="518054"/>
          </a:xfrm>
          <a:prstGeom prst="rect">
            <a:avLst/>
          </a:prstGeom>
        </p:spPr>
      </p:pic>
    </p:spTree>
    <p:extLst>
      <p:ext uri="{BB962C8B-B14F-4D97-AF65-F5344CB8AC3E}">
        <p14:creationId xmlns:p14="http://schemas.microsoft.com/office/powerpoint/2010/main" val="22043965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47</a:t>
            </a:fld>
            <a:endParaRPr lang="en-US"/>
          </a:p>
        </p:txBody>
      </p:sp>
      <p:pic>
        <p:nvPicPr>
          <p:cNvPr id="5" name="Picture 4"/>
          <p:cNvPicPr>
            <a:picLocks noChangeAspect="1"/>
          </p:cNvPicPr>
          <p:nvPr/>
        </p:nvPicPr>
        <p:blipFill>
          <a:blip r:embed="rId2"/>
          <a:stretch>
            <a:fillRect/>
          </a:stretch>
        </p:blipFill>
        <p:spPr>
          <a:xfrm>
            <a:off x="1792551" y="2054312"/>
            <a:ext cx="6313030" cy="518054"/>
          </a:xfrm>
          <a:prstGeom prst="rect">
            <a:avLst/>
          </a:prstGeom>
        </p:spPr>
      </p:pic>
      <p:pic>
        <p:nvPicPr>
          <p:cNvPr id="6" name="Picture 5"/>
          <p:cNvPicPr>
            <a:picLocks noChangeAspect="1"/>
          </p:cNvPicPr>
          <p:nvPr/>
        </p:nvPicPr>
        <p:blipFill>
          <a:blip r:embed="rId3"/>
          <a:stretch>
            <a:fillRect/>
          </a:stretch>
        </p:blipFill>
        <p:spPr>
          <a:xfrm>
            <a:off x="2198687" y="2992967"/>
            <a:ext cx="1190625" cy="1752600"/>
          </a:xfrm>
          <a:prstGeom prst="rect">
            <a:avLst/>
          </a:prstGeom>
        </p:spPr>
      </p:pic>
      <p:pic>
        <p:nvPicPr>
          <p:cNvPr id="7" name="Picture 6"/>
          <p:cNvPicPr>
            <a:picLocks noChangeAspect="1"/>
          </p:cNvPicPr>
          <p:nvPr/>
        </p:nvPicPr>
        <p:blipFill>
          <a:blip r:embed="rId4"/>
          <a:stretch>
            <a:fillRect/>
          </a:stretch>
        </p:blipFill>
        <p:spPr>
          <a:xfrm>
            <a:off x="4274078" y="2992967"/>
            <a:ext cx="1171575" cy="1762125"/>
          </a:xfrm>
          <a:prstGeom prst="rect">
            <a:avLst/>
          </a:prstGeom>
        </p:spPr>
      </p:pic>
      <p:pic>
        <p:nvPicPr>
          <p:cNvPr id="8" name="Picture 7"/>
          <p:cNvPicPr>
            <a:picLocks noChangeAspect="1"/>
          </p:cNvPicPr>
          <p:nvPr/>
        </p:nvPicPr>
        <p:blipFill>
          <a:blip r:embed="rId5"/>
          <a:stretch>
            <a:fillRect/>
          </a:stretch>
        </p:blipFill>
        <p:spPr>
          <a:xfrm>
            <a:off x="6330419" y="3021542"/>
            <a:ext cx="1190625" cy="1733550"/>
          </a:xfrm>
          <a:prstGeom prst="rect">
            <a:avLst/>
          </a:prstGeom>
        </p:spPr>
      </p:pic>
      <p:pic>
        <p:nvPicPr>
          <p:cNvPr id="9" name="Picture 8"/>
          <p:cNvPicPr>
            <a:picLocks noChangeAspect="1"/>
          </p:cNvPicPr>
          <p:nvPr/>
        </p:nvPicPr>
        <p:blipFill>
          <a:blip r:embed="rId6"/>
          <a:stretch>
            <a:fillRect/>
          </a:stretch>
        </p:blipFill>
        <p:spPr>
          <a:xfrm>
            <a:off x="3906078" y="5175693"/>
            <a:ext cx="2085975" cy="304800"/>
          </a:xfrm>
          <a:prstGeom prst="rect">
            <a:avLst/>
          </a:prstGeom>
        </p:spPr>
      </p:pic>
    </p:spTree>
    <p:extLst>
      <p:ext uri="{BB962C8B-B14F-4D97-AF65-F5344CB8AC3E}">
        <p14:creationId xmlns:p14="http://schemas.microsoft.com/office/powerpoint/2010/main" val="33506230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3" name="Content Placeholder 2"/>
          <p:cNvSpPr>
            <a:spLocks noGrp="1"/>
          </p:cNvSpPr>
          <p:nvPr>
            <p:ph idx="1"/>
          </p:nvPr>
        </p:nvSpPr>
        <p:spPr/>
        <p:txBody>
          <a:bodyPr/>
          <a:lstStyle/>
          <a:p>
            <a:r>
              <a:rPr lang="en-US" b="1" u="sng" dirty="0"/>
              <a:t>Evaluate</a:t>
            </a:r>
            <a:r>
              <a:rPr lang="en-US" dirty="0"/>
              <a:t> the following postfix expression using a stack. Additionally, you must show the status of the stack at given point A, B and C. Don’t forget to write the final result of postfix expression.</a:t>
            </a:r>
            <a:endParaRPr lang="en-US" dirty="0" smtClean="0"/>
          </a:p>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48</a:t>
            </a:fld>
            <a:endParaRPr lang="en-US"/>
          </a:p>
        </p:txBody>
      </p:sp>
      <p:pic>
        <p:nvPicPr>
          <p:cNvPr id="6" name="Picture 5"/>
          <p:cNvPicPr>
            <a:picLocks noChangeAspect="1"/>
          </p:cNvPicPr>
          <p:nvPr/>
        </p:nvPicPr>
        <p:blipFill>
          <a:blip r:embed="rId2"/>
          <a:stretch>
            <a:fillRect/>
          </a:stretch>
        </p:blipFill>
        <p:spPr>
          <a:xfrm>
            <a:off x="3550478" y="4942417"/>
            <a:ext cx="3305175" cy="495300"/>
          </a:xfrm>
          <a:prstGeom prst="rect">
            <a:avLst/>
          </a:prstGeom>
        </p:spPr>
      </p:pic>
    </p:spTree>
    <p:extLst>
      <p:ext uri="{BB962C8B-B14F-4D97-AF65-F5344CB8AC3E}">
        <p14:creationId xmlns:p14="http://schemas.microsoft.com/office/powerpoint/2010/main" val="27217909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49</a:t>
            </a:fld>
            <a:endParaRPr lang="en-US"/>
          </a:p>
        </p:txBody>
      </p:sp>
      <p:pic>
        <p:nvPicPr>
          <p:cNvPr id="6" name="Picture 5"/>
          <p:cNvPicPr>
            <a:picLocks noChangeAspect="1"/>
          </p:cNvPicPr>
          <p:nvPr/>
        </p:nvPicPr>
        <p:blipFill>
          <a:blip r:embed="rId2"/>
          <a:stretch>
            <a:fillRect/>
          </a:stretch>
        </p:blipFill>
        <p:spPr>
          <a:xfrm>
            <a:off x="3550478" y="2054312"/>
            <a:ext cx="3305175" cy="495300"/>
          </a:xfrm>
          <a:prstGeom prst="rect">
            <a:avLst/>
          </a:prstGeom>
        </p:spPr>
      </p:pic>
      <p:pic>
        <p:nvPicPr>
          <p:cNvPr id="7" name="Picture 6"/>
          <p:cNvPicPr>
            <a:picLocks noChangeAspect="1"/>
          </p:cNvPicPr>
          <p:nvPr/>
        </p:nvPicPr>
        <p:blipFill>
          <a:blip r:embed="rId3"/>
          <a:stretch>
            <a:fillRect/>
          </a:stretch>
        </p:blipFill>
        <p:spPr>
          <a:xfrm>
            <a:off x="2854320" y="2949046"/>
            <a:ext cx="895350" cy="1400175"/>
          </a:xfrm>
          <a:prstGeom prst="rect">
            <a:avLst/>
          </a:prstGeom>
        </p:spPr>
      </p:pic>
      <p:pic>
        <p:nvPicPr>
          <p:cNvPr id="8" name="Picture 7"/>
          <p:cNvPicPr>
            <a:picLocks noChangeAspect="1"/>
          </p:cNvPicPr>
          <p:nvPr/>
        </p:nvPicPr>
        <p:blipFill>
          <a:blip r:embed="rId4"/>
          <a:stretch>
            <a:fillRect/>
          </a:stretch>
        </p:blipFill>
        <p:spPr>
          <a:xfrm>
            <a:off x="4571996" y="2968096"/>
            <a:ext cx="914400" cy="1381125"/>
          </a:xfrm>
          <a:prstGeom prst="rect">
            <a:avLst/>
          </a:prstGeom>
        </p:spPr>
      </p:pic>
      <p:pic>
        <p:nvPicPr>
          <p:cNvPr id="9" name="Picture 8"/>
          <p:cNvPicPr>
            <a:picLocks noChangeAspect="1"/>
          </p:cNvPicPr>
          <p:nvPr/>
        </p:nvPicPr>
        <p:blipFill>
          <a:blip r:embed="rId5"/>
          <a:stretch>
            <a:fillRect/>
          </a:stretch>
        </p:blipFill>
        <p:spPr>
          <a:xfrm>
            <a:off x="6308722" y="2968096"/>
            <a:ext cx="885825" cy="1381125"/>
          </a:xfrm>
          <a:prstGeom prst="rect">
            <a:avLst/>
          </a:prstGeom>
        </p:spPr>
      </p:pic>
      <p:pic>
        <p:nvPicPr>
          <p:cNvPr id="10" name="Picture 9"/>
          <p:cNvPicPr>
            <a:picLocks noChangeAspect="1"/>
          </p:cNvPicPr>
          <p:nvPr/>
        </p:nvPicPr>
        <p:blipFill>
          <a:blip r:embed="rId6"/>
          <a:stretch>
            <a:fillRect/>
          </a:stretch>
        </p:blipFill>
        <p:spPr>
          <a:xfrm>
            <a:off x="4157658" y="5049845"/>
            <a:ext cx="1743075" cy="314325"/>
          </a:xfrm>
          <a:prstGeom prst="rect">
            <a:avLst/>
          </a:prstGeom>
        </p:spPr>
      </p:pic>
      <p:pic>
        <p:nvPicPr>
          <p:cNvPr id="11" name="Picture 10"/>
          <p:cNvPicPr>
            <a:picLocks noChangeAspect="1"/>
          </p:cNvPicPr>
          <p:nvPr/>
        </p:nvPicPr>
        <p:blipFill>
          <a:blip r:embed="rId7"/>
          <a:stretch>
            <a:fillRect/>
          </a:stretch>
        </p:blipFill>
        <p:spPr>
          <a:xfrm>
            <a:off x="3213394" y="4405845"/>
            <a:ext cx="180975" cy="190500"/>
          </a:xfrm>
          <a:prstGeom prst="rect">
            <a:avLst/>
          </a:prstGeom>
        </p:spPr>
      </p:pic>
      <p:pic>
        <p:nvPicPr>
          <p:cNvPr id="12" name="Picture 11"/>
          <p:cNvPicPr>
            <a:picLocks noChangeAspect="1"/>
          </p:cNvPicPr>
          <p:nvPr/>
        </p:nvPicPr>
        <p:blipFill>
          <a:blip r:embed="rId8"/>
          <a:stretch>
            <a:fillRect/>
          </a:stretch>
        </p:blipFill>
        <p:spPr>
          <a:xfrm>
            <a:off x="4979455" y="4424895"/>
            <a:ext cx="133350" cy="171450"/>
          </a:xfrm>
          <a:prstGeom prst="rect">
            <a:avLst/>
          </a:prstGeom>
        </p:spPr>
      </p:pic>
      <p:pic>
        <p:nvPicPr>
          <p:cNvPr id="13" name="Picture 12"/>
          <p:cNvPicPr>
            <a:picLocks noChangeAspect="1"/>
          </p:cNvPicPr>
          <p:nvPr/>
        </p:nvPicPr>
        <p:blipFill>
          <a:blip r:embed="rId9"/>
          <a:stretch>
            <a:fillRect/>
          </a:stretch>
        </p:blipFill>
        <p:spPr>
          <a:xfrm>
            <a:off x="6703181" y="4405844"/>
            <a:ext cx="171450" cy="171450"/>
          </a:xfrm>
          <a:prstGeom prst="rect">
            <a:avLst/>
          </a:prstGeom>
        </p:spPr>
      </p:pic>
    </p:spTree>
    <p:extLst>
      <p:ext uri="{BB962C8B-B14F-4D97-AF65-F5344CB8AC3E}">
        <p14:creationId xmlns:p14="http://schemas.microsoft.com/office/powerpoint/2010/main" val="485006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Array Implementation</a:t>
            </a:r>
            <a:endParaRPr lang="en-US" dirty="0"/>
          </a:p>
        </p:txBody>
      </p:sp>
      <p:sp>
        <p:nvSpPr>
          <p:cNvPr id="3" name="Content Placeholder 2"/>
          <p:cNvSpPr>
            <a:spLocks noGrp="1"/>
          </p:cNvSpPr>
          <p:nvPr>
            <p:ph idx="1"/>
          </p:nvPr>
        </p:nvSpPr>
        <p:spPr>
          <a:xfrm>
            <a:off x="1365163" y="2156535"/>
            <a:ext cx="3492097" cy="4020428"/>
          </a:xfrm>
        </p:spPr>
        <p:txBody>
          <a:bodyPr>
            <a:normAutofit/>
          </a:bodyPr>
          <a:lstStyle/>
          <a:p>
            <a:r>
              <a:rPr lang="en-US" dirty="0" smtClean="0"/>
              <a:t>Array</a:t>
            </a:r>
          </a:p>
          <a:p>
            <a:pPr lvl="1"/>
            <a:r>
              <a:rPr lang="en-US" dirty="0" smtClean="0"/>
              <a:t>Insertion</a:t>
            </a:r>
          </a:p>
          <a:p>
            <a:pPr lvl="2"/>
            <a:r>
              <a:rPr lang="en-US" sz="2000" dirty="0" smtClean="0"/>
              <a:t>first, last, </a:t>
            </a:r>
            <a:r>
              <a:rPr lang="en-US" sz="2000" dirty="0"/>
              <a:t>Anywhere</a:t>
            </a:r>
            <a:endParaRPr lang="en-US" sz="2000" dirty="0" smtClean="0"/>
          </a:p>
          <a:p>
            <a:pPr lvl="1"/>
            <a:r>
              <a:rPr lang="en-US" dirty="0" smtClean="0"/>
              <a:t>Deletion</a:t>
            </a:r>
          </a:p>
          <a:p>
            <a:pPr lvl="2"/>
            <a:r>
              <a:rPr lang="en-US" sz="2000" dirty="0"/>
              <a:t>first, last, </a:t>
            </a:r>
            <a:r>
              <a:rPr lang="en-US" sz="2000" dirty="0" smtClean="0"/>
              <a:t>Anywhere</a:t>
            </a:r>
          </a:p>
          <a:p>
            <a:pPr lvl="1"/>
            <a:r>
              <a:rPr lang="en-US" dirty="0" smtClean="0"/>
              <a:t>Traversal</a:t>
            </a:r>
          </a:p>
          <a:p>
            <a:pPr lvl="1"/>
            <a:r>
              <a:rPr lang="en-US" dirty="0" smtClean="0"/>
              <a:t>Searching</a:t>
            </a:r>
          </a:p>
          <a:p>
            <a:pPr lvl="1"/>
            <a:r>
              <a:rPr lang="en-US" dirty="0" smtClean="0"/>
              <a:t>Sorting</a:t>
            </a:r>
          </a:p>
          <a:p>
            <a:pPr lvl="1"/>
            <a:r>
              <a:rPr lang="en-US" dirty="0" smtClean="0"/>
              <a:t>Merging</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a:t>
            </a:fld>
            <a:endParaRPr lang="en-US"/>
          </a:p>
        </p:txBody>
      </p:sp>
      <p:sp>
        <p:nvSpPr>
          <p:cNvPr id="5" name="Content Placeholder 2"/>
          <p:cNvSpPr txBox="1">
            <a:spLocks/>
          </p:cNvSpPr>
          <p:nvPr/>
        </p:nvSpPr>
        <p:spPr>
          <a:xfrm>
            <a:off x="4857260" y="2156535"/>
            <a:ext cx="3883846" cy="402042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rgbClr val="006600"/>
              </a:buClr>
              <a:buFont typeface="Arial" panose="020B0604020202020204" pitchFamily="34" charset="0"/>
              <a:buChar char="•"/>
              <a:defRPr sz="3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rgbClr val="006600"/>
              </a:buClr>
              <a:buFont typeface="Courier New" panose="02070309020205020404" pitchFamily="49" charset="0"/>
              <a:buChar char="o"/>
              <a:defRPr sz="2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rgbClr val="006600"/>
              </a:buClr>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rgbClr val="006600"/>
              </a:buClr>
              <a:buFont typeface="Courier New" panose="02070309020205020404" pitchFamily="49" charset="0"/>
              <a:buChar char="o"/>
              <a:defRPr sz="20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rgbClr val="006600"/>
              </a:buClr>
              <a:buFont typeface="Calibri" panose="020F0502020204030204" pitchFamily="34" charset="0"/>
              <a:buChar char="»"/>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Array as STACK</a:t>
            </a:r>
          </a:p>
          <a:p>
            <a:pPr lvl="1"/>
            <a:r>
              <a:rPr lang="en-US" dirty="0" smtClean="0">
                <a:solidFill>
                  <a:srgbClr val="006600"/>
                </a:solidFill>
              </a:rPr>
              <a:t>Push</a:t>
            </a:r>
          </a:p>
          <a:p>
            <a:pPr lvl="2"/>
            <a:r>
              <a:rPr lang="en-US" dirty="0" smtClean="0">
                <a:solidFill>
                  <a:srgbClr val="006600"/>
                </a:solidFill>
              </a:rPr>
              <a:t>Only at Top</a:t>
            </a:r>
          </a:p>
          <a:p>
            <a:pPr lvl="1"/>
            <a:r>
              <a:rPr lang="en-US" dirty="0" smtClean="0">
                <a:solidFill>
                  <a:srgbClr val="006600"/>
                </a:solidFill>
              </a:rPr>
              <a:t>Pop</a:t>
            </a:r>
          </a:p>
          <a:p>
            <a:pPr lvl="2"/>
            <a:r>
              <a:rPr lang="en-US" dirty="0" smtClean="0">
                <a:solidFill>
                  <a:srgbClr val="006600"/>
                </a:solidFill>
              </a:rPr>
              <a:t>Only from Top</a:t>
            </a:r>
          </a:p>
          <a:p>
            <a:pPr lvl="1"/>
            <a:r>
              <a:rPr lang="en-US" dirty="0" err="1" smtClean="0">
                <a:solidFill>
                  <a:srgbClr val="006600"/>
                </a:solidFill>
              </a:rPr>
              <a:t>isEmpty</a:t>
            </a:r>
            <a:endParaRPr lang="en-US" dirty="0" smtClean="0">
              <a:solidFill>
                <a:srgbClr val="006600"/>
              </a:solidFill>
            </a:endParaRPr>
          </a:p>
          <a:p>
            <a:pPr lvl="2"/>
            <a:r>
              <a:rPr lang="en-US" dirty="0" smtClean="0">
                <a:solidFill>
                  <a:srgbClr val="006600"/>
                </a:solidFill>
              </a:rPr>
              <a:t>Top == -1</a:t>
            </a:r>
          </a:p>
          <a:p>
            <a:pPr lvl="1"/>
            <a:r>
              <a:rPr lang="en-US" dirty="0" err="1" smtClean="0">
                <a:solidFill>
                  <a:srgbClr val="006600"/>
                </a:solidFill>
              </a:rPr>
              <a:t>isFull</a:t>
            </a:r>
            <a:endParaRPr lang="en-US" dirty="0" smtClean="0">
              <a:solidFill>
                <a:srgbClr val="006600"/>
              </a:solidFill>
            </a:endParaRPr>
          </a:p>
          <a:p>
            <a:pPr lvl="2"/>
            <a:r>
              <a:rPr lang="en-US" dirty="0" smtClean="0">
                <a:solidFill>
                  <a:srgbClr val="006600"/>
                </a:solidFill>
              </a:rPr>
              <a:t>Top == maxSize-1</a:t>
            </a:r>
          </a:p>
          <a:p>
            <a:pPr lvl="1"/>
            <a:r>
              <a:rPr lang="en-US" dirty="0" smtClean="0">
                <a:solidFill>
                  <a:srgbClr val="006600"/>
                </a:solidFill>
              </a:rPr>
              <a:t>top or </a:t>
            </a:r>
            <a:r>
              <a:rPr lang="en-US" dirty="0" smtClean="0">
                <a:solidFill>
                  <a:srgbClr val="0000FF"/>
                </a:solidFill>
              </a:rPr>
              <a:t>peek</a:t>
            </a:r>
            <a:r>
              <a:rPr lang="en-US" dirty="0" smtClean="0">
                <a:solidFill>
                  <a:srgbClr val="006600"/>
                </a:solidFill>
              </a:rPr>
              <a:t> </a:t>
            </a:r>
          </a:p>
          <a:p>
            <a:pPr lvl="2"/>
            <a:r>
              <a:rPr lang="en-US" sz="2200" dirty="0" smtClean="0">
                <a:solidFill>
                  <a:srgbClr val="006600"/>
                </a:solidFill>
              </a:rPr>
              <a:t>Return the value at Top</a:t>
            </a:r>
          </a:p>
        </p:txBody>
      </p:sp>
    </p:spTree>
    <p:extLst>
      <p:ext uri="{BB962C8B-B14F-4D97-AF65-F5344CB8AC3E}">
        <p14:creationId xmlns:p14="http://schemas.microsoft.com/office/powerpoint/2010/main" val="354133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3" name="Content Placeholder 2"/>
          <p:cNvSpPr>
            <a:spLocks noGrp="1"/>
          </p:cNvSpPr>
          <p:nvPr>
            <p:ph idx="1"/>
          </p:nvPr>
        </p:nvSpPr>
        <p:spPr/>
        <p:txBody>
          <a:bodyPr/>
          <a:lstStyle/>
          <a:p>
            <a:pPr algn="just"/>
            <a:r>
              <a:rPr lang="en-US" b="1" u="sng" dirty="0"/>
              <a:t>Evaluate</a:t>
            </a:r>
            <a:r>
              <a:rPr lang="en-US" dirty="0"/>
              <a:t> the following postfix expression using a stack. Additionally, you must show the status of the stack at given point A, B and C. Don’t forget to write the final result of postfix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50</a:t>
            </a:fld>
            <a:endParaRPr lang="en-US"/>
          </a:p>
        </p:txBody>
      </p:sp>
      <p:pic>
        <p:nvPicPr>
          <p:cNvPr id="5" name="Picture 4"/>
          <p:cNvPicPr>
            <a:picLocks noChangeAspect="1"/>
          </p:cNvPicPr>
          <p:nvPr/>
        </p:nvPicPr>
        <p:blipFill>
          <a:blip r:embed="rId2"/>
          <a:stretch>
            <a:fillRect/>
          </a:stretch>
        </p:blipFill>
        <p:spPr>
          <a:xfrm>
            <a:off x="3540953" y="4783137"/>
            <a:ext cx="3324225" cy="542925"/>
          </a:xfrm>
          <a:prstGeom prst="rect">
            <a:avLst/>
          </a:prstGeom>
        </p:spPr>
      </p:pic>
    </p:spTree>
    <p:extLst>
      <p:ext uri="{BB962C8B-B14F-4D97-AF65-F5344CB8AC3E}">
        <p14:creationId xmlns:p14="http://schemas.microsoft.com/office/powerpoint/2010/main" val="39787646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51</a:t>
            </a:fld>
            <a:endParaRPr lang="en-US"/>
          </a:p>
        </p:txBody>
      </p:sp>
      <p:pic>
        <p:nvPicPr>
          <p:cNvPr id="5" name="Picture 4"/>
          <p:cNvPicPr>
            <a:picLocks noChangeAspect="1"/>
          </p:cNvPicPr>
          <p:nvPr/>
        </p:nvPicPr>
        <p:blipFill>
          <a:blip r:embed="rId2"/>
          <a:stretch>
            <a:fillRect/>
          </a:stretch>
        </p:blipFill>
        <p:spPr>
          <a:xfrm>
            <a:off x="3540953" y="2054312"/>
            <a:ext cx="3324225" cy="542925"/>
          </a:xfrm>
          <a:prstGeom prst="rect">
            <a:avLst/>
          </a:prstGeom>
        </p:spPr>
      </p:pic>
      <p:pic>
        <p:nvPicPr>
          <p:cNvPr id="7" name="Picture 6"/>
          <p:cNvPicPr>
            <a:picLocks noChangeAspect="1"/>
          </p:cNvPicPr>
          <p:nvPr/>
        </p:nvPicPr>
        <p:blipFill>
          <a:blip r:embed="rId3"/>
          <a:stretch>
            <a:fillRect/>
          </a:stretch>
        </p:blipFill>
        <p:spPr>
          <a:xfrm>
            <a:off x="2876021" y="3009370"/>
            <a:ext cx="885825" cy="1381125"/>
          </a:xfrm>
          <a:prstGeom prst="rect">
            <a:avLst/>
          </a:prstGeom>
        </p:spPr>
      </p:pic>
      <p:pic>
        <p:nvPicPr>
          <p:cNvPr id="8" name="Picture 7"/>
          <p:cNvPicPr>
            <a:picLocks noChangeAspect="1"/>
          </p:cNvPicPr>
          <p:nvPr/>
        </p:nvPicPr>
        <p:blipFill>
          <a:blip r:embed="rId4"/>
          <a:stretch>
            <a:fillRect/>
          </a:stretch>
        </p:blipFill>
        <p:spPr>
          <a:xfrm>
            <a:off x="4569354" y="3009370"/>
            <a:ext cx="885825" cy="1400175"/>
          </a:xfrm>
          <a:prstGeom prst="rect">
            <a:avLst/>
          </a:prstGeom>
        </p:spPr>
      </p:pic>
      <p:pic>
        <p:nvPicPr>
          <p:cNvPr id="9" name="Picture 8"/>
          <p:cNvPicPr>
            <a:picLocks noChangeAspect="1"/>
          </p:cNvPicPr>
          <p:nvPr/>
        </p:nvPicPr>
        <p:blipFill>
          <a:blip r:embed="rId5"/>
          <a:stretch>
            <a:fillRect/>
          </a:stretch>
        </p:blipFill>
        <p:spPr>
          <a:xfrm>
            <a:off x="6262687" y="3009370"/>
            <a:ext cx="885825" cy="1381125"/>
          </a:xfrm>
          <a:prstGeom prst="rect">
            <a:avLst/>
          </a:prstGeom>
        </p:spPr>
      </p:pic>
      <p:pic>
        <p:nvPicPr>
          <p:cNvPr id="10" name="Picture 9"/>
          <p:cNvPicPr>
            <a:picLocks noChangeAspect="1"/>
          </p:cNvPicPr>
          <p:nvPr/>
        </p:nvPicPr>
        <p:blipFill>
          <a:blip r:embed="rId6"/>
          <a:stretch>
            <a:fillRect/>
          </a:stretch>
        </p:blipFill>
        <p:spPr>
          <a:xfrm>
            <a:off x="3213394" y="4405845"/>
            <a:ext cx="180975" cy="190500"/>
          </a:xfrm>
          <a:prstGeom prst="rect">
            <a:avLst/>
          </a:prstGeom>
        </p:spPr>
      </p:pic>
      <p:pic>
        <p:nvPicPr>
          <p:cNvPr id="11" name="Picture 10"/>
          <p:cNvPicPr>
            <a:picLocks noChangeAspect="1"/>
          </p:cNvPicPr>
          <p:nvPr/>
        </p:nvPicPr>
        <p:blipFill>
          <a:blip r:embed="rId7"/>
          <a:stretch>
            <a:fillRect/>
          </a:stretch>
        </p:blipFill>
        <p:spPr>
          <a:xfrm>
            <a:off x="4979455" y="4424895"/>
            <a:ext cx="133350" cy="171450"/>
          </a:xfrm>
          <a:prstGeom prst="rect">
            <a:avLst/>
          </a:prstGeom>
        </p:spPr>
      </p:pic>
      <p:pic>
        <p:nvPicPr>
          <p:cNvPr id="12" name="Picture 11"/>
          <p:cNvPicPr>
            <a:picLocks noChangeAspect="1"/>
          </p:cNvPicPr>
          <p:nvPr/>
        </p:nvPicPr>
        <p:blipFill>
          <a:blip r:embed="rId8"/>
          <a:stretch>
            <a:fillRect/>
          </a:stretch>
        </p:blipFill>
        <p:spPr>
          <a:xfrm>
            <a:off x="6703181" y="4405844"/>
            <a:ext cx="171450" cy="171450"/>
          </a:xfrm>
          <a:prstGeom prst="rect">
            <a:avLst/>
          </a:prstGeom>
        </p:spPr>
      </p:pic>
      <p:pic>
        <p:nvPicPr>
          <p:cNvPr id="13" name="Picture 12"/>
          <p:cNvPicPr>
            <a:picLocks noChangeAspect="1"/>
          </p:cNvPicPr>
          <p:nvPr/>
        </p:nvPicPr>
        <p:blipFill>
          <a:blip r:embed="rId9"/>
          <a:stretch>
            <a:fillRect/>
          </a:stretch>
        </p:blipFill>
        <p:spPr>
          <a:xfrm>
            <a:off x="3759728" y="4821678"/>
            <a:ext cx="2505075" cy="371475"/>
          </a:xfrm>
          <a:prstGeom prst="rect">
            <a:avLst/>
          </a:prstGeom>
        </p:spPr>
      </p:pic>
    </p:spTree>
    <p:extLst>
      <p:ext uri="{BB962C8B-B14F-4D97-AF65-F5344CB8AC3E}">
        <p14:creationId xmlns:p14="http://schemas.microsoft.com/office/powerpoint/2010/main" val="30481985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3" name="Content Placeholder 2"/>
          <p:cNvSpPr>
            <a:spLocks noGrp="1"/>
          </p:cNvSpPr>
          <p:nvPr>
            <p:ph idx="1"/>
          </p:nvPr>
        </p:nvSpPr>
        <p:spPr/>
        <p:txBody>
          <a:bodyPr/>
          <a:lstStyle/>
          <a:p>
            <a:pPr algn="just"/>
            <a:r>
              <a:rPr lang="en-US" b="1" u="sng" dirty="0"/>
              <a:t>Evaluate</a:t>
            </a:r>
            <a:r>
              <a:rPr lang="en-US" dirty="0"/>
              <a:t> the following postfix expression using a stack. Additionally, you must show the status of the stack at given point </a:t>
            </a:r>
            <a:r>
              <a:rPr lang="en-US" b="1" dirty="0"/>
              <a:t>A</a:t>
            </a:r>
            <a:r>
              <a:rPr lang="en-US" dirty="0"/>
              <a:t> and </a:t>
            </a:r>
            <a:r>
              <a:rPr lang="en-US" b="1" dirty="0"/>
              <a:t>B</a:t>
            </a:r>
            <a:r>
              <a:rPr lang="en-US" dirty="0"/>
              <a:t>. Don’t forget to write the final result of postfix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52</a:t>
            </a:fld>
            <a:endParaRPr lang="en-US"/>
          </a:p>
        </p:txBody>
      </p:sp>
      <p:pic>
        <p:nvPicPr>
          <p:cNvPr id="6" name="Picture 5"/>
          <p:cNvPicPr>
            <a:picLocks noChangeAspect="1"/>
          </p:cNvPicPr>
          <p:nvPr/>
        </p:nvPicPr>
        <p:blipFill>
          <a:blip r:embed="rId2"/>
          <a:stretch>
            <a:fillRect/>
          </a:stretch>
        </p:blipFill>
        <p:spPr>
          <a:xfrm>
            <a:off x="3764791" y="4633384"/>
            <a:ext cx="2876550" cy="571500"/>
          </a:xfrm>
          <a:prstGeom prst="rect">
            <a:avLst/>
          </a:prstGeom>
        </p:spPr>
      </p:pic>
    </p:spTree>
    <p:extLst>
      <p:ext uri="{BB962C8B-B14F-4D97-AF65-F5344CB8AC3E}">
        <p14:creationId xmlns:p14="http://schemas.microsoft.com/office/powerpoint/2010/main" val="28394803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53</a:t>
            </a:fld>
            <a:endParaRPr lang="en-US"/>
          </a:p>
        </p:txBody>
      </p:sp>
      <p:pic>
        <p:nvPicPr>
          <p:cNvPr id="6" name="Picture 5"/>
          <p:cNvPicPr>
            <a:picLocks noChangeAspect="1"/>
          </p:cNvPicPr>
          <p:nvPr/>
        </p:nvPicPr>
        <p:blipFill>
          <a:blip r:embed="rId2"/>
          <a:stretch>
            <a:fillRect/>
          </a:stretch>
        </p:blipFill>
        <p:spPr>
          <a:xfrm>
            <a:off x="3764791" y="2054312"/>
            <a:ext cx="2876550" cy="571500"/>
          </a:xfrm>
          <a:prstGeom prst="rect">
            <a:avLst/>
          </a:prstGeom>
        </p:spPr>
      </p:pic>
      <p:pic>
        <p:nvPicPr>
          <p:cNvPr id="7" name="Picture 6"/>
          <p:cNvPicPr>
            <a:picLocks noChangeAspect="1"/>
          </p:cNvPicPr>
          <p:nvPr/>
        </p:nvPicPr>
        <p:blipFill>
          <a:blip r:embed="rId3"/>
          <a:stretch>
            <a:fillRect/>
          </a:stretch>
        </p:blipFill>
        <p:spPr>
          <a:xfrm>
            <a:off x="2926591" y="2863803"/>
            <a:ext cx="838200" cy="1676400"/>
          </a:xfrm>
          <a:prstGeom prst="rect">
            <a:avLst/>
          </a:prstGeom>
        </p:spPr>
      </p:pic>
      <p:pic>
        <p:nvPicPr>
          <p:cNvPr id="8" name="Picture 7"/>
          <p:cNvPicPr>
            <a:picLocks noChangeAspect="1"/>
          </p:cNvPicPr>
          <p:nvPr/>
        </p:nvPicPr>
        <p:blipFill>
          <a:blip r:embed="rId4"/>
          <a:stretch>
            <a:fillRect/>
          </a:stretch>
        </p:blipFill>
        <p:spPr>
          <a:xfrm>
            <a:off x="5803141" y="2832051"/>
            <a:ext cx="838200" cy="1809750"/>
          </a:xfrm>
          <a:prstGeom prst="rect">
            <a:avLst/>
          </a:prstGeom>
        </p:spPr>
      </p:pic>
      <p:pic>
        <p:nvPicPr>
          <p:cNvPr id="9" name="Picture 8"/>
          <p:cNvPicPr>
            <a:picLocks noChangeAspect="1"/>
          </p:cNvPicPr>
          <p:nvPr/>
        </p:nvPicPr>
        <p:blipFill>
          <a:blip r:embed="rId5"/>
          <a:stretch>
            <a:fillRect/>
          </a:stretch>
        </p:blipFill>
        <p:spPr>
          <a:xfrm>
            <a:off x="3764791" y="4848040"/>
            <a:ext cx="2035934" cy="523526"/>
          </a:xfrm>
          <a:prstGeom prst="rect">
            <a:avLst/>
          </a:prstGeom>
        </p:spPr>
      </p:pic>
    </p:spTree>
    <p:extLst>
      <p:ext uri="{BB962C8B-B14F-4D97-AF65-F5344CB8AC3E}">
        <p14:creationId xmlns:p14="http://schemas.microsoft.com/office/powerpoint/2010/main" val="15848219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3" name="Content Placeholder 2"/>
          <p:cNvSpPr>
            <a:spLocks noGrp="1"/>
          </p:cNvSpPr>
          <p:nvPr>
            <p:ph idx="1"/>
          </p:nvPr>
        </p:nvSpPr>
        <p:spPr/>
        <p:txBody>
          <a:bodyPr/>
          <a:lstStyle/>
          <a:p>
            <a:pPr algn="just"/>
            <a:r>
              <a:rPr lang="en-US" b="1" u="heavy" dirty="0"/>
              <a:t>Evaluate</a:t>
            </a:r>
            <a:r>
              <a:rPr lang="en-US" b="1" dirty="0"/>
              <a:t> </a:t>
            </a:r>
            <a:r>
              <a:rPr lang="en-US" dirty="0"/>
              <a:t>the following postfix expression using a stack. Additionally, you must show the contents of the stack at the indicated points (</a:t>
            </a:r>
            <a:r>
              <a:rPr lang="en-US" b="1" dirty="0"/>
              <a:t>A</a:t>
            </a:r>
            <a:r>
              <a:rPr lang="en-US" dirty="0"/>
              <a:t>, </a:t>
            </a:r>
            <a:r>
              <a:rPr lang="en-US" b="1" dirty="0"/>
              <a:t>B</a:t>
            </a:r>
            <a:r>
              <a:rPr lang="en-US" dirty="0"/>
              <a:t>, and </a:t>
            </a:r>
            <a:r>
              <a:rPr lang="en-US" b="1" dirty="0"/>
              <a:t>C</a:t>
            </a:r>
            <a:r>
              <a:rPr lang="en-US" dirty="0"/>
              <a:t>) in the postfix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54</a:t>
            </a:fld>
            <a:endParaRPr lang="en-US"/>
          </a:p>
        </p:txBody>
      </p:sp>
      <p:pic>
        <p:nvPicPr>
          <p:cNvPr id="5" name="Picture 4"/>
          <p:cNvPicPr>
            <a:picLocks noChangeAspect="1"/>
          </p:cNvPicPr>
          <p:nvPr/>
        </p:nvPicPr>
        <p:blipFill>
          <a:blip r:embed="rId2"/>
          <a:stretch>
            <a:fillRect/>
          </a:stretch>
        </p:blipFill>
        <p:spPr>
          <a:xfrm>
            <a:off x="3117091" y="4746095"/>
            <a:ext cx="4171950" cy="447675"/>
          </a:xfrm>
          <a:prstGeom prst="rect">
            <a:avLst/>
          </a:prstGeom>
        </p:spPr>
      </p:pic>
    </p:spTree>
    <p:extLst>
      <p:ext uri="{BB962C8B-B14F-4D97-AF65-F5344CB8AC3E}">
        <p14:creationId xmlns:p14="http://schemas.microsoft.com/office/powerpoint/2010/main" val="27650015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Postfix Evaluation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55</a:t>
            </a:fld>
            <a:endParaRPr lang="en-US"/>
          </a:p>
        </p:txBody>
      </p:sp>
      <p:pic>
        <p:nvPicPr>
          <p:cNvPr id="5" name="Picture 4"/>
          <p:cNvPicPr>
            <a:picLocks noChangeAspect="1"/>
          </p:cNvPicPr>
          <p:nvPr/>
        </p:nvPicPr>
        <p:blipFill>
          <a:blip r:embed="rId2"/>
          <a:stretch>
            <a:fillRect/>
          </a:stretch>
        </p:blipFill>
        <p:spPr>
          <a:xfrm>
            <a:off x="3117091" y="2054312"/>
            <a:ext cx="4171950" cy="447675"/>
          </a:xfrm>
          <a:prstGeom prst="rect">
            <a:avLst/>
          </a:prstGeom>
        </p:spPr>
      </p:pic>
      <p:pic>
        <p:nvPicPr>
          <p:cNvPr id="7" name="Picture 6"/>
          <p:cNvPicPr>
            <a:picLocks noChangeAspect="1"/>
          </p:cNvPicPr>
          <p:nvPr/>
        </p:nvPicPr>
        <p:blipFill>
          <a:blip r:embed="rId3"/>
          <a:stretch>
            <a:fillRect/>
          </a:stretch>
        </p:blipFill>
        <p:spPr>
          <a:xfrm>
            <a:off x="2269365" y="2863803"/>
            <a:ext cx="1152525" cy="1733550"/>
          </a:xfrm>
          <a:prstGeom prst="rect">
            <a:avLst/>
          </a:prstGeom>
        </p:spPr>
      </p:pic>
      <p:pic>
        <p:nvPicPr>
          <p:cNvPr id="8" name="Picture 7"/>
          <p:cNvPicPr>
            <a:picLocks noChangeAspect="1"/>
          </p:cNvPicPr>
          <p:nvPr/>
        </p:nvPicPr>
        <p:blipFill>
          <a:blip r:embed="rId4"/>
          <a:stretch>
            <a:fillRect/>
          </a:stretch>
        </p:blipFill>
        <p:spPr>
          <a:xfrm>
            <a:off x="4336290" y="2892378"/>
            <a:ext cx="1171575" cy="1704975"/>
          </a:xfrm>
          <a:prstGeom prst="rect">
            <a:avLst/>
          </a:prstGeom>
        </p:spPr>
      </p:pic>
      <p:pic>
        <p:nvPicPr>
          <p:cNvPr id="9" name="Picture 8"/>
          <p:cNvPicPr>
            <a:picLocks noChangeAspect="1"/>
          </p:cNvPicPr>
          <p:nvPr/>
        </p:nvPicPr>
        <p:blipFill>
          <a:blip r:embed="rId5"/>
          <a:stretch>
            <a:fillRect/>
          </a:stretch>
        </p:blipFill>
        <p:spPr>
          <a:xfrm>
            <a:off x="6422265" y="2863803"/>
            <a:ext cx="1152525" cy="1733550"/>
          </a:xfrm>
          <a:prstGeom prst="rect">
            <a:avLst/>
          </a:prstGeom>
        </p:spPr>
      </p:pic>
      <p:pic>
        <p:nvPicPr>
          <p:cNvPr id="10" name="Picture 9"/>
          <p:cNvPicPr>
            <a:picLocks noChangeAspect="1"/>
          </p:cNvPicPr>
          <p:nvPr/>
        </p:nvPicPr>
        <p:blipFill>
          <a:blip r:embed="rId6"/>
          <a:stretch>
            <a:fillRect/>
          </a:stretch>
        </p:blipFill>
        <p:spPr>
          <a:xfrm>
            <a:off x="2445924" y="4959169"/>
            <a:ext cx="4952306" cy="700798"/>
          </a:xfrm>
          <a:prstGeom prst="rect">
            <a:avLst/>
          </a:prstGeom>
        </p:spPr>
      </p:pic>
    </p:spTree>
    <p:extLst>
      <p:ext uri="{BB962C8B-B14F-4D97-AF65-F5344CB8AC3E}">
        <p14:creationId xmlns:p14="http://schemas.microsoft.com/office/powerpoint/2010/main" val="3131856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3" name="Content Placeholder 2"/>
          <p:cNvSpPr>
            <a:spLocks noGrp="1"/>
          </p:cNvSpPr>
          <p:nvPr>
            <p:ph idx="1"/>
          </p:nvPr>
        </p:nvSpPr>
        <p:spPr/>
        <p:txBody>
          <a:bodyPr/>
          <a:lstStyle/>
          <a:p>
            <a:pPr algn="just"/>
            <a:r>
              <a:rPr lang="en-US" b="1" u="heavy" dirty="0"/>
              <a:t>Convert</a:t>
            </a:r>
            <a:r>
              <a:rPr lang="en-US" b="1" dirty="0"/>
              <a:t> </a:t>
            </a:r>
            <a:r>
              <a:rPr lang="en-US" dirty="0"/>
              <a:t>the following infix expression into its equivalent postfix expression using a stack. Additionally, you must show the contents of the stack at the indicated points (1, 2, and 3) in the infix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56</a:t>
            </a:fld>
            <a:endParaRPr lang="en-US"/>
          </a:p>
        </p:txBody>
      </p:sp>
      <p:pic>
        <p:nvPicPr>
          <p:cNvPr id="5" name="Picture 4"/>
          <p:cNvPicPr>
            <a:picLocks noChangeAspect="1"/>
          </p:cNvPicPr>
          <p:nvPr/>
        </p:nvPicPr>
        <p:blipFill>
          <a:blip r:embed="rId2"/>
          <a:stretch>
            <a:fillRect/>
          </a:stretch>
        </p:blipFill>
        <p:spPr>
          <a:xfrm>
            <a:off x="2714220" y="4842933"/>
            <a:ext cx="4977692" cy="575733"/>
          </a:xfrm>
          <a:prstGeom prst="rect">
            <a:avLst/>
          </a:prstGeom>
        </p:spPr>
      </p:pic>
    </p:spTree>
    <p:extLst>
      <p:ext uri="{BB962C8B-B14F-4D97-AF65-F5344CB8AC3E}">
        <p14:creationId xmlns:p14="http://schemas.microsoft.com/office/powerpoint/2010/main" val="30529331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57</a:t>
            </a:fld>
            <a:endParaRPr lang="en-US"/>
          </a:p>
        </p:txBody>
      </p:sp>
      <p:pic>
        <p:nvPicPr>
          <p:cNvPr id="5" name="Picture 4"/>
          <p:cNvPicPr>
            <a:picLocks noChangeAspect="1"/>
          </p:cNvPicPr>
          <p:nvPr/>
        </p:nvPicPr>
        <p:blipFill>
          <a:blip r:embed="rId2"/>
          <a:stretch>
            <a:fillRect/>
          </a:stretch>
        </p:blipFill>
        <p:spPr>
          <a:xfrm>
            <a:off x="2714220" y="2054312"/>
            <a:ext cx="4977692" cy="575733"/>
          </a:xfrm>
          <a:prstGeom prst="rect">
            <a:avLst/>
          </a:prstGeom>
        </p:spPr>
      </p:pic>
      <p:pic>
        <p:nvPicPr>
          <p:cNvPr id="6" name="Picture 5"/>
          <p:cNvPicPr>
            <a:picLocks noChangeAspect="1"/>
          </p:cNvPicPr>
          <p:nvPr/>
        </p:nvPicPr>
        <p:blipFill>
          <a:blip r:embed="rId3"/>
          <a:stretch>
            <a:fillRect/>
          </a:stretch>
        </p:blipFill>
        <p:spPr>
          <a:xfrm>
            <a:off x="2414580" y="3048533"/>
            <a:ext cx="1266825" cy="1743075"/>
          </a:xfrm>
          <a:prstGeom prst="rect">
            <a:avLst/>
          </a:prstGeom>
        </p:spPr>
      </p:pic>
      <p:pic>
        <p:nvPicPr>
          <p:cNvPr id="7" name="Picture 6"/>
          <p:cNvPicPr>
            <a:picLocks noChangeAspect="1"/>
          </p:cNvPicPr>
          <p:nvPr/>
        </p:nvPicPr>
        <p:blipFill>
          <a:blip r:embed="rId4"/>
          <a:stretch>
            <a:fillRect/>
          </a:stretch>
        </p:blipFill>
        <p:spPr>
          <a:xfrm>
            <a:off x="4585204" y="3000908"/>
            <a:ext cx="1228725" cy="1790700"/>
          </a:xfrm>
          <a:prstGeom prst="rect">
            <a:avLst/>
          </a:prstGeom>
        </p:spPr>
      </p:pic>
      <p:pic>
        <p:nvPicPr>
          <p:cNvPr id="8" name="Picture 7"/>
          <p:cNvPicPr>
            <a:picLocks noChangeAspect="1"/>
          </p:cNvPicPr>
          <p:nvPr/>
        </p:nvPicPr>
        <p:blipFill>
          <a:blip r:embed="rId5"/>
          <a:stretch>
            <a:fillRect/>
          </a:stretch>
        </p:blipFill>
        <p:spPr>
          <a:xfrm>
            <a:off x="6717728" y="3019958"/>
            <a:ext cx="1228725" cy="1752600"/>
          </a:xfrm>
          <a:prstGeom prst="rect">
            <a:avLst/>
          </a:prstGeom>
        </p:spPr>
      </p:pic>
      <p:pic>
        <p:nvPicPr>
          <p:cNvPr id="9" name="Picture 8"/>
          <p:cNvPicPr>
            <a:picLocks noChangeAspect="1"/>
          </p:cNvPicPr>
          <p:nvPr/>
        </p:nvPicPr>
        <p:blipFill>
          <a:blip r:embed="rId6"/>
          <a:stretch>
            <a:fillRect/>
          </a:stretch>
        </p:blipFill>
        <p:spPr>
          <a:xfrm>
            <a:off x="2414580" y="5411132"/>
            <a:ext cx="5581650" cy="295275"/>
          </a:xfrm>
          <a:prstGeom prst="rect">
            <a:avLst/>
          </a:prstGeom>
        </p:spPr>
      </p:pic>
    </p:spTree>
    <p:extLst>
      <p:ext uri="{BB962C8B-B14F-4D97-AF65-F5344CB8AC3E}">
        <p14:creationId xmlns:p14="http://schemas.microsoft.com/office/powerpoint/2010/main" val="387205901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3" name="Content Placeholder 2"/>
          <p:cNvSpPr>
            <a:spLocks noGrp="1"/>
          </p:cNvSpPr>
          <p:nvPr>
            <p:ph idx="1"/>
          </p:nvPr>
        </p:nvSpPr>
        <p:spPr/>
        <p:txBody>
          <a:bodyPr/>
          <a:lstStyle/>
          <a:p>
            <a:pPr algn="just"/>
            <a:r>
              <a:rPr lang="en-US" b="1" u="sng" dirty="0"/>
              <a:t>Convert</a:t>
            </a:r>
            <a:r>
              <a:rPr lang="en-US" dirty="0"/>
              <a:t> the following infix expression into its equivalent postfix expression using a stack. Additionally, you must show the status of the stack at given point A, B and C. Don’t forget to write the resultant postfix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58</a:t>
            </a:fld>
            <a:endParaRPr lang="en-US"/>
          </a:p>
        </p:txBody>
      </p:sp>
      <p:pic>
        <p:nvPicPr>
          <p:cNvPr id="6" name="Picture 5"/>
          <p:cNvPicPr>
            <a:picLocks noChangeAspect="1"/>
          </p:cNvPicPr>
          <p:nvPr/>
        </p:nvPicPr>
        <p:blipFill>
          <a:blip r:embed="rId2"/>
          <a:stretch>
            <a:fillRect/>
          </a:stretch>
        </p:blipFill>
        <p:spPr>
          <a:xfrm>
            <a:off x="3226628" y="4969933"/>
            <a:ext cx="3952875" cy="609600"/>
          </a:xfrm>
          <a:prstGeom prst="rect">
            <a:avLst/>
          </a:prstGeom>
        </p:spPr>
      </p:pic>
    </p:spTree>
    <p:extLst>
      <p:ext uri="{BB962C8B-B14F-4D97-AF65-F5344CB8AC3E}">
        <p14:creationId xmlns:p14="http://schemas.microsoft.com/office/powerpoint/2010/main" val="363910176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59</a:t>
            </a:fld>
            <a:endParaRPr lang="en-US"/>
          </a:p>
        </p:txBody>
      </p:sp>
      <p:pic>
        <p:nvPicPr>
          <p:cNvPr id="6" name="Picture 5"/>
          <p:cNvPicPr>
            <a:picLocks noChangeAspect="1"/>
          </p:cNvPicPr>
          <p:nvPr/>
        </p:nvPicPr>
        <p:blipFill>
          <a:blip r:embed="rId2"/>
          <a:stretch>
            <a:fillRect/>
          </a:stretch>
        </p:blipFill>
        <p:spPr>
          <a:xfrm>
            <a:off x="3226628" y="2277533"/>
            <a:ext cx="3952875" cy="609600"/>
          </a:xfrm>
          <a:prstGeom prst="rect">
            <a:avLst/>
          </a:prstGeom>
        </p:spPr>
      </p:pic>
      <p:pic>
        <p:nvPicPr>
          <p:cNvPr id="5" name="Picture 4"/>
          <p:cNvPicPr>
            <a:picLocks noChangeAspect="1"/>
          </p:cNvPicPr>
          <p:nvPr/>
        </p:nvPicPr>
        <p:blipFill>
          <a:blip r:embed="rId3"/>
          <a:stretch>
            <a:fillRect/>
          </a:stretch>
        </p:blipFill>
        <p:spPr>
          <a:xfrm>
            <a:off x="2720743" y="3264959"/>
            <a:ext cx="895350" cy="1581150"/>
          </a:xfrm>
          <a:prstGeom prst="rect">
            <a:avLst/>
          </a:prstGeom>
        </p:spPr>
      </p:pic>
      <p:pic>
        <p:nvPicPr>
          <p:cNvPr id="7" name="Picture 6"/>
          <p:cNvPicPr>
            <a:picLocks noChangeAspect="1"/>
          </p:cNvPicPr>
          <p:nvPr/>
        </p:nvPicPr>
        <p:blipFill>
          <a:blip r:embed="rId4"/>
          <a:stretch>
            <a:fillRect/>
          </a:stretch>
        </p:blipFill>
        <p:spPr>
          <a:xfrm>
            <a:off x="3077930" y="4846109"/>
            <a:ext cx="180975" cy="190500"/>
          </a:xfrm>
          <a:prstGeom prst="rect">
            <a:avLst/>
          </a:prstGeom>
        </p:spPr>
      </p:pic>
      <p:pic>
        <p:nvPicPr>
          <p:cNvPr id="8" name="Picture 7"/>
          <p:cNvPicPr>
            <a:picLocks noChangeAspect="1"/>
          </p:cNvPicPr>
          <p:nvPr/>
        </p:nvPicPr>
        <p:blipFill>
          <a:blip r:embed="rId5"/>
          <a:stretch>
            <a:fillRect/>
          </a:stretch>
        </p:blipFill>
        <p:spPr>
          <a:xfrm>
            <a:off x="4576231" y="3312584"/>
            <a:ext cx="838200" cy="1533525"/>
          </a:xfrm>
          <a:prstGeom prst="rect">
            <a:avLst/>
          </a:prstGeom>
        </p:spPr>
      </p:pic>
      <p:pic>
        <p:nvPicPr>
          <p:cNvPr id="9" name="Picture 8"/>
          <p:cNvPicPr>
            <a:picLocks noChangeAspect="1"/>
          </p:cNvPicPr>
          <p:nvPr/>
        </p:nvPicPr>
        <p:blipFill>
          <a:blip r:embed="rId6"/>
          <a:stretch>
            <a:fillRect/>
          </a:stretch>
        </p:blipFill>
        <p:spPr>
          <a:xfrm>
            <a:off x="4928656" y="4865159"/>
            <a:ext cx="133350" cy="171450"/>
          </a:xfrm>
          <a:prstGeom prst="rect">
            <a:avLst/>
          </a:prstGeom>
        </p:spPr>
      </p:pic>
      <p:pic>
        <p:nvPicPr>
          <p:cNvPr id="10" name="Picture 9"/>
          <p:cNvPicPr>
            <a:picLocks noChangeAspect="1"/>
          </p:cNvPicPr>
          <p:nvPr/>
        </p:nvPicPr>
        <p:blipFill>
          <a:blip r:embed="rId7"/>
          <a:stretch>
            <a:fillRect/>
          </a:stretch>
        </p:blipFill>
        <p:spPr>
          <a:xfrm>
            <a:off x="6374569" y="3312583"/>
            <a:ext cx="828675" cy="1533525"/>
          </a:xfrm>
          <a:prstGeom prst="rect">
            <a:avLst/>
          </a:prstGeom>
        </p:spPr>
      </p:pic>
      <p:pic>
        <p:nvPicPr>
          <p:cNvPr id="11" name="Picture 10"/>
          <p:cNvPicPr>
            <a:picLocks noChangeAspect="1"/>
          </p:cNvPicPr>
          <p:nvPr/>
        </p:nvPicPr>
        <p:blipFill>
          <a:blip r:embed="rId8"/>
          <a:stretch>
            <a:fillRect/>
          </a:stretch>
        </p:blipFill>
        <p:spPr>
          <a:xfrm>
            <a:off x="6703181" y="4846108"/>
            <a:ext cx="171450" cy="171450"/>
          </a:xfrm>
          <a:prstGeom prst="rect">
            <a:avLst/>
          </a:prstGeom>
        </p:spPr>
      </p:pic>
      <p:pic>
        <p:nvPicPr>
          <p:cNvPr id="12" name="Picture 11"/>
          <p:cNvPicPr>
            <a:picLocks noChangeAspect="1"/>
          </p:cNvPicPr>
          <p:nvPr/>
        </p:nvPicPr>
        <p:blipFill>
          <a:blip r:embed="rId9"/>
          <a:stretch>
            <a:fillRect/>
          </a:stretch>
        </p:blipFill>
        <p:spPr>
          <a:xfrm>
            <a:off x="3258905" y="5367953"/>
            <a:ext cx="3524250" cy="390525"/>
          </a:xfrm>
          <a:prstGeom prst="rect">
            <a:avLst/>
          </a:prstGeom>
        </p:spPr>
      </p:pic>
    </p:spTree>
    <p:extLst>
      <p:ext uri="{BB962C8B-B14F-4D97-AF65-F5344CB8AC3E}">
        <p14:creationId xmlns:p14="http://schemas.microsoft.com/office/powerpoint/2010/main" val="2547891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Array - </a:t>
            </a:r>
            <a:r>
              <a:rPr lang="en-US" b="1" dirty="0" smtClean="0">
                <a:solidFill>
                  <a:srgbClr val="006600"/>
                </a:solidFill>
              </a:rPr>
              <a:t>Class</a:t>
            </a:r>
            <a:endParaRPr lang="en-US" b="1" dirty="0">
              <a:solidFill>
                <a:srgbClr val="006600"/>
              </a:solidFill>
            </a:endParaRPr>
          </a:p>
        </p:txBody>
      </p:sp>
      <p:sp>
        <p:nvSpPr>
          <p:cNvPr id="4" name="Slide Number Placeholder 3"/>
          <p:cNvSpPr>
            <a:spLocks noGrp="1"/>
          </p:cNvSpPr>
          <p:nvPr>
            <p:ph type="sldNum" sz="quarter" idx="12"/>
          </p:nvPr>
        </p:nvSpPr>
        <p:spPr/>
        <p:txBody>
          <a:bodyPr/>
          <a:lstStyle/>
          <a:p>
            <a:fld id="{DDC76627-6CEE-4E3A-AF80-81DF9B174472}" type="slidenum">
              <a:rPr lang="en-US" smtClean="0"/>
              <a:pPr/>
              <a:t>6</a:t>
            </a:fld>
            <a:endParaRPr lang="en-US"/>
          </a:p>
        </p:txBody>
      </p:sp>
      <p:sp>
        <p:nvSpPr>
          <p:cNvPr id="5" name="TextBox 4"/>
          <p:cNvSpPr txBox="1">
            <a:spLocks noChangeArrowheads="1"/>
          </p:cNvSpPr>
          <p:nvPr/>
        </p:nvSpPr>
        <p:spPr bwMode="auto">
          <a:xfrm>
            <a:off x="1365162" y="2156535"/>
            <a:ext cx="4596130" cy="3416320"/>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class </a:t>
            </a:r>
            <a:r>
              <a:rPr lang="en-US" b="1" dirty="0" err="1" smtClean="0">
                <a:solidFill>
                  <a:schemeClr val="bg1"/>
                </a:solidFill>
                <a:latin typeface="Courier New" pitchFamily="49" charset="0"/>
                <a:cs typeface="Courier New" pitchFamily="49" charset="0"/>
              </a:rPr>
              <a:t>StackArray</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private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stack;</a:t>
            </a:r>
          </a:p>
          <a:p>
            <a:r>
              <a:rPr lang="en-US" b="1" dirty="0" smtClean="0">
                <a:solidFill>
                  <a:schemeClr val="bg1"/>
                </a:solidFill>
                <a:latin typeface="Courier New" pitchFamily="49" charset="0"/>
                <a:cs typeface="Courier New" pitchFamily="49" charset="0"/>
              </a:rPr>
              <a:t>   private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top;</a:t>
            </a:r>
          </a:p>
          <a:p>
            <a:r>
              <a:rPr lang="en-US" b="1" dirty="0" smtClean="0">
                <a:solidFill>
                  <a:schemeClr val="bg1"/>
                </a:solidFill>
                <a:latin typeface="Courier New" pitchFamily="49" charset="0"/>
                <a:cs typeface="Courier New" pitchFamily="49" charset="0"/>
              </a:rPr>
              <a:t>   private </a:t>
            </a:r>
            <a:r>
              <a:rPr lang="en-US" b="1" dirty="0" err="1" smtClean="0">
                <a:solidFill>
                  <a:schemeClr val="bg1"/>
                </a:solidFill>
                <a:latin typeface="Courier New" pitchFamily="49" charset="0"/>
                <a:cs typeface="Courier New" pitchFamily="49" charset="0"/>
              </a:rPr>
              <a:t>int</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maxSize</a:t>
            </a:r>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a:p>
            <a:endParaRPr lang="en-US" b="1" dirty="0" smtClean="0">
              <a:solidFill>
                <a:schemeClr val="bg1"/>
              </a:solidFill>
              <a:latin typeface="Courier New" pitchFamily="49" charset="0"/>
              <a:cs typeface="Courier New" pitchFamily="49" charset="0"/>
            </a:endParaRPr>
          </a:p>
          <a:p>
            <a:r>
              <a:rPr lang="en-US" b="1" dirty="0" smtClean="0">
                <a:solidFill>
                  <a:schemeClr val="bg1"/>
                </a:solidFill>
                <a:latin typeface="Courier New" pitchFamily="49" charset="0"/>
                <a:cs typeface="Courier New" pitchFamily="49" charset="0"/>
              </a:rPr>
              <a:t>   </a:t>
            </a:r>
            <a:r>
              <a:rPr lang="en-US" b="1" dirty="0">
                <a:solidFill>
                  <a:schemeClr val="bg1"/>
                </a:solidFill>
                <a:latin typeface="Courier New" pitchFamily="49" charset="0"/>
                <a:cs typeface="Courier New" pitchFamily="49" charset="0"/>
              </a:rPr>
              <a:t>public </a:t>
            </a:r>
            <a:r>
              <a:rPr lang="en-US" b="1" dirty="0" err="1">
                <a:solidFill>
                  <a:schemeClr val="bg1"/>
                </a:solidFill>
                <a:latin typeface="Courier New" pitchFamily="49" charset="0"/>
                <a:cs typeface="Courier New" pitchFamily="49" charset="0"/>
              </a:rPr>
              <a:t>StackArray</a:t>
            </a:r>
            <a:r>
              <a:rPr lang="en-US" b="1" dirty="0">
                <a:solidFill>
                  <a:schemeClr val="bg1"/>
                </a:solidFill>
                <a:latin typeface="Courier New" pitchFamily="49" charset="0"/>
                <a:cs typeface="Courier New" pitchFamily="49" charset="0"/>
              </a:rPr>
              <a:t>(</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 size) {</a:t>
            </a:r>
          </a:p>
          <a:p>
            <a:r>
              <a:rPr lang="en-US" b="1" dirty="0">
                <a:solidFill>
                  <a:schemeClr val="bg1"/>
                </a:solidFill>
                <a:latin typeface="Courier New" pitchFamily="49" charset="0"/>
                <a:cs typeface="Courier New" pitchFamily="49" charset="0"/>
              </a:rPr>
              <a:t>      </a:t>
            </a:r>
            <a:r>
              <a:rPr lang="en-US" b="1" dirty="0" err="1">
                <a:solidFill>
                  <a:schemeClr val="bg1"/>
                </a:solidFill>
                <a:latin typeface="Courier New" pitchFamily="49" charset="0"/>
                <a:cs typeface="Courier New" pitchFamily="49" charset="0"/>
              </a:rPr>
              <a:t>maxSize</a:t>
            </a:r>
            <a:r>
              <a:rPr lang="en-US" b="1" dirty="0">
                <a:solidFill>
                  <a:schemeClr val="bg1"/>
                </a:solidFill>
                <a:latin typeface="Courier New" pitchFamily="49" charset="0"/>
                <a:cs typeface="Courier New" pitchFamily="49" charset="0"/>
              </a:rPr>
              <a:t> = size;</a:t>
            </a:r>
          </a:p>
          <a:p>
            <a:r>
              <a:rPr lang="en-US" b="1" dirty="0">
                <a:solidFill>
                  <a:schemeClr val="bg1"/>
                </a:solidFill>
                <a:latin typeface="Courier New" pitchFamily="49" charset="0"/>
                <a:cs typeface="Courier New" pitchFamily="49" charset="0"/>
              </a:rPr>
              <a:t>      stack = new </a:t>
            </a:r>
            <a:r>
              <a:rPr lang="en-US" b="1" dirty="0" err="1">
                <a:solidFill>
                  <a:schemeClr val="bg1"/>
                </a:solidFill>
                <a:latin typeface="Courier New" pitchFamily="49" charset="0"/>
                <a:cs typeface="Courier New" pitchFamily="49" charset="0"/>
              </a:rPr>
              <a:t>int</a:t>
            </a:r>
            <a:r>
              <a:rPr lang="en-US" b="1" dirty="0">
                <a:solidFill>
                  <a:schemeClr val="bg1"/>
                </a:solidFill>
                <a:latin typeface="Courier New" pitchFamily="49" charset="0"/>
                <a:cs typeface="Courier New" pitchFamily="49" charset="0"/>
              </a:rPr>
              <a:t>[</a:t>
            </a:r>
            <a:r>
              <a:rPr lang="en-US" b="1" dirty="0" err="1">
                <a:solidFill>
                  <a:schemeClr val="bg1"/>
                </a:solidFill>
                <a:latin typeface="Courier New" pitchFamily="49" charset="0"/>
                <a:cs typeface="Courier New" pitchFamily="49" charset="0"/>
              </a:rPr>
              <a:t>maxSize</a:t>
            </a:r>
            <a:r>
              <a:rPr lang="en-US" b="1" dirty="0">
                <a:solidFill>
                  <a:schemeClr val="bg1"/>
                </a:solidFill>
                <a:latin typeface="Courier New" pitchFamily="49" charset="0"/>
                <a:cs typeface="Courier New" pitchFamily="49" charset="0"/>
              </a:rPr>
              <a:t>];</a:t>
            </a:r>
          </a:p>
          <a:p>
            <a:r>
              <a:rPr lang="en-US" b="1" dirty="0">
                <a:solidFill>
                  <a:schemeClr val="bg1"/>
                </a:solidFill>
                <a:latin typeface="Courier New" pitchFamily="49" charset="0"/>
                <a:cs typeface="Courier New" pitchFamily="49" charset="0"/>
              </a:rPr>
              <a:t>      top = -1;</a:t>
            </a:r>
          </a:p>
          <a:p>
            <a:r>
              <a:rPr lang="en-US" b="1" dirty="0">
                <a:solidFill>
                  <a:schemeClr val="bg1"/>
                </a:solidFill>
                <a:latin typeface="Courier New" pitchFamily="49" charset="0"/>
                <a:cs typeface="Courier New" pitchFamily="49" charset="0"/>
              </a:rPr>
              <a:t>   }</a:t>
            </a:r>
          </a:p>
          <a:p>
            <a:endParaRPr lang="en-US" b="1" dirty="0" smtClean="0">
              <a:solidFill>
                <a:schemeClr val="bg1"/>
              </a:solidFill>
              <a:latin typeface="Courier New" pitchFamily="49" charset="0"/>
              <a:cs typeface="Courier New" pitchFamily="49" charset="0"/>
            </a:endParaRPr>
          </a:p>
          <a:p>
            <a:r>
              <a:rPr lang="en-US" b="1" dirty="0" smtClean="0">
                <a:solidFill>
                  <a:schemeClr val="bg1"/>
                </a:solidFill>
                <a:latin typeface="Courier New" pitchFamily="49" charset="0"/>
                <a:cs typeface="Courier New" pitchFamily="49" charset="0"/>
              </a:rPr>
              <a:t>}</a:t>
            </a:r>
          </a:p>
        </p:txBody>
      </p:sp>
      <p:sp>
        <p:nvSpPr>
          <p:cNvPr id="6" name="TextBox 5"/>
          <p:cNvSpPr txBox="1">
            <a:spLocks noChangeArrowheads="1"/>
          </p:cNvSpPr>
          <p:nvPr/>
        </p:nvSpPr>
        <p:spPr bwMode="auto">
          <a:xfrm>
            <a:off x="6159904" y="2156535"/>
            <a:ext cx="2654894" cy="523220"/>
          </a:xfrm>
          <a:prstGeom prst="rect">
            <a:avLst/>
          </a:prstGeom>
          <a:solidFill>
            <a:schemeClr val="tx1"/>
          </a:solidFill>
          <a:ln w="9525">
            <a:noFill/>
            <a:miter lim="800000"/>
            <a:headEnd/>
            <a:tailEnd/>
          </a:ln>
        </p:spPr>
        <p:txBody>
          <a:bodyPr wrap="none">
            <a:spAutoFit/>
          </a:bodyPr>
          <a:lstStyle/>
          <a:p>
            <a:r>
              <a:rPr lang="en-US" sz="1400" b="1" dirty="0" err="1" smtClean="0">
                <a:solidFill>
                  <a:schemeClr val="bg1"/>
                </a:solidFill>
                <a:latin typeface="Courier New" pitchFamily="49" charset="0"/>
                <a:cs typeface="Courier New" pitchFamily="49" charset="0"/>
              </a:rPr>
              <a:t>StackArray</a:t>
            </a:r>
            <a:r>
              <a:rPr lang="en-US" sz="1400" b="1" dirty="0" smtClean="0">
                <a:solidFill>
                  <a:schemeClr val="bg1"/>
                </a:solidFill>
                <a:latin typeface="Courier New" pitchFamily="49" charset="0"/>
                <a:cs typeface="Courier New" pitchFamily="49" charset="0"/>
              </a:rPr>
              <a:t> S;</a:t>
            </a:r>
          </a:p>
          <a:p>
            <a:r>
              <a:rPr lang="en-US" sz="1400" b="1" dirty="0" smtClean="0">
                <a:solidFill>
                  <a:schemeClr val="bg1"/>
                </a:solidFill>
                <a:latin typeface="Courier New" pitchFamily="49" charset="0"/>
                <a:cs typeface="Courier New" pitchFamily="49" charset="0"/>
              </a:rPr>
              <a:t>S = new </a:t>
            </a:r>
            <a:r>
              <a:rPr lang="en-US" sz="1400" b="1" dirty="0" err="1" smtClean="0">
                <a:solidFill>
                  <a:schemeClr val="bg1"/>
                </a:solidFill>
                <a:latin typeface="Courier New" pitchFamily="49" charset="0"/>
                <a:cs typeface="Courier New" pitchFamily="49" charset="0"/>
              </a:rPr>
              <a:t>StackArray</a:t>
            </a:r>
            <a:r>
              <a:rPr lang="en-US" sz="1400" b="1" dirty="0" smtClean="0">
                <a:solidFill>
                  <a:schemeClr val="bg1"/>
                </a:solidFill>
                <a:latin typeface="Courier New" pitchFamily="49" charset="0"/>
                <a:cs typeface="Courier New" pitchFamily="49" charset="0"/>
              </a:rPr>
              <a:t> (5);</a:t>
            </a:r>
          </a:p>
        </p:txBody>
      </p:sp>
      <p:sp>
        <p:nvSpPr>
          <p:cNvPr id="7" name="Oval 6"/>
          <p:cNvSpPr/>
          <p:nvPr/>
        </p:nvSpPr>
        <p:spPr>
          <a:xfrm>
            <a:off x="6159905" y="3191606"/>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356838" y="2861106"/>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9" name="TextBox 8"/>
          <p:cNvSpPr txBox="1"/>
          <p:nvPr/>
        </p:nvSpPr>
        <p:spPr>
          <a:xfrm>
            <a:off x="7894613" y="3634169"/>
            <a:ext cx="659424" cy="246221"/>
          </a:xfrm>
          <a:prstGeom prst="rect">
            <a:avLst/>
          </a:prstGeom>
          <a:noFill/>
        </p:spPr>
        <p:txBody>
          <a:bodyPr wrap="square" rtlCol="0">
            <a:spAutoFit/>
          </a:bodyPr>
          <a:lstStyle/>
          <a:p>
            <a:r>
              <a:rPr lang="en-US" sz="1000" dirty="0" err="1" smtClean="0"/>
              <a:t>maxSize</a:t>
            </a:r>
            <a:endParaRPr lang="en-US" sz="1000" dirty="0"/>
          </a:p>
        </p:txBody>
      </p:sp>
      <p:sp>
        <p:nvSpPr>
          <p:cNvPr id="10" name="TextBox 9"/>
          <p:cNvSpPr txBox="1"/>
          <p:nvPr/>
        </p:nvSpPr>
        <p:spPr>
          <a:xfrm>
            <a:off x="8176847" y="3919918"/>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3186613337"/>
              </p:ext>
            </p:extLst>
          </p:nvPr>
        </p:nvGraphicFramePr>
        <p:xfrm>
          <a:off x="7212330" y="3435985"/>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endParaRPr lang="en-US" dirty="0"/>
                    </a:p>
                  </a:txBody>
                  <a:tcPr/>
                </a:tc>
              </a:tr>
              <a:tr h="335915">
                <a:tc>
                  <a:txBody>
                    <a:bodyPr/>
                    <a:lstStyle/>
                    <a:p>
                      <a:pPr algn="ctr"/>
                      <a:r>
                        <a:rPr lang="en-US" dirty="0" smtClean="0"/>
                        <a:t>3</a:t>
                      </a:r>
                      <a:endParaRPr lang="en-US" dirty="0"/>
                    </a:p>
                  </a:txBody>
                  <a:tcPr/>
                </a:tc>
                <a:tc>
                  <a:txBody>
                    <a:bodyPr/>
                    <a:lstStyle/>
                    <a:p>
                      <a:endParaRPr lang="en-US" dirty="0"/>
                    </a:p>
                  </a:txBody>
                  <a:tcPr/>
                </a:tc>
              </a:tr>
              <a:tr h="261493">
                <a:tc>
                  <a:txBody>
                    <a:bodyPr/>
                    <a:lstStyle/>
                    <a:p>
                      <a:pPr algn="ctr"/>
                      <a:r>
                        <a:rPr lang="en-US" dirty="0" smtClean="0"/>
                        <a:t>2</a:t>
                      </a:r>
                      <a:endParaRPr lang="en-US" dirty="0"/>
                    </a:p>
                  </a:txBody>
                  <a:tcPr/>
                </a:tc>
                <a:tc>
                  <a:txBody>
                    <a:bodyPr/>
                    <a:lstStyle/>
                    <a:p>
                      <a:endParaRPr lang="en-US" dirty="0"/>
                    </a:p>
                  </a:txBody>
                  <a:tcPr/>
                </a:tc>
              </a:tr>
              <a:tr h="261493">
                <a:tc>
                  <a:txBody>
                    <a:bodyPr/>
                    <a:lstStyle/>
                    <a:p>
                      <a:pPr algn="ctr"/>
                      <a:r>
                        <a:rPr lang="en-US" dirty="0" smtClean="0"/>
                        <a:t>1</a:t>
                      </a:r>
                      <a:endParaRPr lang="en-US" dirty="0"/>
                    </a:p>
                  </a:txBody>
                  <a:tcPr/>
                </a:tc>
                <a:tc>
                  <a:txBody>
                    <a:bodyPr/>
                    <a:lstStyle/>
                    <a:p>
                      <a:endParaRPr lang="en-US" dirty="0"/>
                    </a:p>
                  </a:txBody>
                  <a:tcPr/>
                </a:tc>
              </a:tr>
              <a:tr h="261493">
                <a:tc>
                  <a:txBody>
                    <a:bodyPr/>
                    <a:lstStyle/>
                    <a:p>
                      <a:pPr algn="ctr"/>
                      <a:r>
                        <a:rPr lang="en-US" dirty="0" smtClean="0"/>
                        <a:t>0</a:t>
                      </a:r>
                      <a:endParaRPr lang="en-US" dirty="0"/>
                    </a:p>
                  </a:txBody>
                  <a:tcPr/>
                </a:tc>
                <a:tc>
                  <a:txBody>
                    <a:bodyPr/>
                    <a:lstStyle/>
                    <a:p>
                      <a:endParaRPr lang="en-US" dirty="0"/>
                    </a:p>
                  </a:txBody>
                  <a:tcPr/>
                </a:tc>
              </a:tr>
            </a:tbl>
          </a:graphicData>
        </a:graphic>
      </p:graphicFrame>
      <p:sp>
        <p:nvSpPr>
          <p:cNvPr id="16" name="TextBox 15"/>
          <p:cNvSpPr txBox="1"/>
          <p:nvPr/>
        </p:nvSpPr>
        <p:spPr>
          <a:xfrm>
            <a:off x="7921870" y="4374619"/>
            <a:ext cx="659424" cy="246221"/>
          </a:xfrm>
          <a:prstGeom prst="rect">
            <a:avLst/>
          </a:prstGeom>
          <a:noFill/>
        </p:spPr>
        <p:txBody>
          <a:bodyPr wrap="square" rtlCol="0">
            <a:spAutoFit/>
          </a:bodyPr>
          <a:lstStyle/>
          <a:p>
            <a:r>
              <a:rPr lang="en-US" sz="1000" dirty="0" smtClean="0"/>
              <a:t>Top</a:t>
            </a:r>
            <a:endParaRPr lang="en-US" sz="1000" dirty="0"/>
          </a:p>
        </p:txBody>
      </p:sp>
      <p:sp>
        <p:nvSpPr>
          <p:cNvPr id="17" name="TextBox 16"/>
          <p:cNvSpPr txBox="1"/>
          <p:nvPr/>
        </p:nvSpPr>
        <p:spPr>
          <a:xfrm>
            <a:off x="6365635" y="4215905"/>
            <a:ext cx="448408" cy="246221"/>
          </a:xfrm>
          <a:prstGeom prst="rect">
            <a:avLst/>
          </a:prstGeom>
          <a:noFill/>
        </p:spPr>
        <p:txBody>
          <a:bodyPr wrap="square" rtlCol="0">
            <a:spAutoFit/>
          </a:bodyPr>
          <a:lstStyle/>
          <a:p>
            <a:r>
              <a:rPr lang="en-US" sz="1000" dirty="0" smtClean="0"/>
              <a:t>stack</a:t>
            </a:r>
            <a:endParaRPr lang="en-US" sz="1000" dirty="0"/>
          </a:p>
        </p:txBody>
      </p:sp>
      <p:sp>
        <p:nvSpPr>
          <p:cNvPr id="18" name="TextBox 17"/>
          <p:cNvSpPr txBox="1"/>
          <p:nvPr/>
        </p:nvSpPr>
        <p:spPr>
          <a:xfrm>
            <a:off x="8187399" y="4706209"/>
            <a:ext cx="334107" cy="246221"/>
          </a:xfrm>
          <a:prstGeom prst="rect">
            <a:avLst/>
          </a:prstGeom>
          <a:noFill/>
          <a:ln>
            <a:solidFill>
              <a:schemeClr val="tx1"/>
            </a:solidFill>
          </a:ln>
        </p:spPr>
        <p:txBody>
          <a:bodyPr wrap="square" rtlCol="0">
            <a:spAutoFit/>
          </a:bodyPr>
          <a:lstStyle/>
          <a:p>
            <a:pPr algn="ctr"/>
            <a:r>
              <a:rPr lang="en-US" sz="1000" dirty="0" smtClean="0"/>
              <a:t>-1</a:t>
            </a:r>
            <a:endParaRPr lang="en-US" sz="1000" dirty="0"/>
          </a:p>
        </p:txBody>
      </p:sp>
      <p:cxnSp>
        <p:nvCxnSpPr>
          <p:cNvPr id="11" name="Straight Arrow Connector 10"/>
          <p:cNvCxnSpPr>
            <a:stCxn id="8" idx="3"/>
          </p:cNvCxnSpPr>
          <p:nvPr/>
        </p:nvCxnSpPr>
        <p:spPr>
          <a:xfrm>
            <a:off x="6638192" y="3045772"/>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13" name="Curved Connector 12"/>
          <p:cNvCxnSpPr>
            <a:stCxn id="17" idx="2"/>
          </p:cNvCxnSpPr>
          <p:nvPr/>
        </p:nvCxnSpPr>
        <p:spPr>
          <a:xfrm rot="16200000" flipH="1">
            <a:off x="6484344" y="4567621"/>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5087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animBg="1"/>
      <p:bldP spid="16" grpId="0"/>
      <p:bldP spid="17" grpId="0"/>
      <p:bldP spid="1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3" name="Content Placeholder 2"/>
          <p:cNvSpPr>
            <a:spLocks noGrp="1"/>
          </p:cNvSpPr>
          <p:nvPr>
            <p:ph idx="1"/>
          </p:nvPr>
        </p:nvSpPr>
        <p:spPr/>
        <p:txBody>
          <a:bodyPr/>
          <a:lstStyle/>
          <a:p>
            <a:pPr algn="just"/>
            <a:r>
              <a:rPr lang="en-US" b="1" u="sng" dirty="0"/>
              <a:t>Convert</a:t>
            </a:r>
            <a:r>
              <a:rPr lang="en-US" dirty="0"/>
              <a:t> the following infix expression into its equivalent postfix expression using a stack. Additionally, you must show the status of the stack at given point </a:t>
            </a:r>
            <a:r>
              <a:rPr lang="en-US" b="1" dirty="0"/>
              <a:t>X, Y</a:t>
            </a:r>
            <a:r>
              <a:rPr lang="en-US" dirty="0"/>
              <a:t> and </a:t>
            </a:r>
            <a:r>
              <a:rPr lang="en-US" b="1" dirty="0"/>
              <a:t>Z</a:t>
            </a:r>
            <a:r>
              <a:rPr lang="en-US" dirty="0"/>
              <a:t>. Don’t forget to write the resultant postfix expression.</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60</a:t>
            </a:fld>
            <a:endParaRPr lang="en-US"/>
          </a:p>
        </p:txBody>
      </p:sp>
      <p:pic>
        <p:nvPicPr>
          <p:cNvPr id="5" name="Picture 4"/>
          <p:cNvPicPr>
            <a:picLocks noChangeAspect="1"/>
          </p:cNvPicPr>
          <p:nvPr/>
        </p:nvPicPr>
        <p:blipFill>
          <a:blip r:embed="rId2"/>
          <a:stretch>
            <a:fillRect/>
          </a:stretch>
        </p:blipFill>
        <p:spPr>
          <a:xfrm>
            <a:off x="3093278" y="4918604"/>
            <a:ext cx="4219575" cy="542925"/>
          </a:xfrm>
          <a:prstGeom prst="rect">
            <a:avLst/>
          </a:prstGeom>
        </p:spPr>
      </p:pic>
    </p:spTree>
    <p:extLst>
      <p:ext uri="{BB962C8B-B14F-4D97-AF65-F5344CB8AC3E}">
        <p14:creationId xmlns:p14="http://schemas.microsoft.com/office/powerpoint/2010/main" val="4971029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Infix to Postfix</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61</a:t>
            </a:fld>
            <a:endParaRPr lang="en-US"/>
          </a:p>
        </p:txBody>
      </p:sp>
      <p:pic>
        <p:nvPicPr>
          <p:cNvPr id="5" name="Picture 4"/>
          <p:cNvPicPr>
            <a:picLocks noChangeAspect="1"/>
          </p:cNvPicPr>
          <p:nvPr/>
        </p:nvPicPr>
        <p:blipFill>
          <a:blip r:embed="rId2"/>
          <a:stretch>
            <a:fillRect/>
          </a:stretch>
        </p:blipFill>
        <p:spPr>
          <a:xfrm>
            <a:off x="3093278" y="2054312"/>
            <a:ext cx="4219575" cy="542925"/>
          </a:xfrm>
          <a:prstGeom prst="rect">
            <a:avLst/>
          </a:prstGeom>
        </p:spPr>
      </p:pic>
      <p:pic>
        <p:nvPicPr>
          <p:cNvPr id="7" name="Picture 6"/>
          <p:cNvPicPr>
            <a:picLocks noChangeAspect="1"/>
          </p:cNvPicPr>
          <p:nvPr/>
        </p:nvPicPr>
        <p:blipFill>
          <a:blip r:embed="rId3"/>
          <a:stretch>
            <a:fillRect/>
          </a:stretch>
        </p:blipFill>
        <p:spPr>
          <a:xfrm>
            <a:off x="3346217" y="2780328"/>
            <a:ext cx="847725" cy="1914525"/>
          </a:xfrm>
          <a:prstGeom prst="rect">
            <a:avLst/>
          </a:prstGeom>
        </p:spPr>
      </p:pic>
      <p:pic>
        <p:nvPicPr>
          <p:cNvPr id="8" name="Picture 7"/>
          <p:cNvPicPr>
            <a:picLocks noChangeAspect="1"/>
          </p:cNvPicPr>
          <p:nvPr/>
        </p:nvPicPr>
        <p:blipFill>
          <a:blip r:embed="rId4"/>
          <a:stretch>
            <a:fillRect/>
          </a:stretch>
        </p:blipFill>
        <p:spPr>
          <a:xfrm>
            <a:off x="4883676" y="2732703"/>
            <a:ext cx="866775" cy="1962150"/>
          </a:xfrm>
          <a:prstGeom prst="rect">
            <a:avLst/>
          </a:prstGeom>
        </p:spPr>
      </p:pic>
      <p:pic>
        <p:nvPicPr>
          <p:cNvPr id="9" name="Picture 8"/>
          <p:cNvPicPr>
            <a:picLocks noChangeAspect="1"/>
          </p:cNvPicPr>
          <p:nvPr/>
        </p:nvPicPr>
        <p:blipFill>
          <a:blip r:embed="rId5"/>
          <a:stretch>
            <a:fillRect/>
          </a:stretch>
        </p:blipFill>
        <p:spPr>
          <a:xfrm>
            <a:off x="6440185" y="2818428"/>
            <a:ext cx="828675" cy="1876425"/>
          </a:xfrm>
          <a:prstGeom prst="rect">
            <a:avLst/>
          </a:prstGeom>
        </p:spPr>
      </p:pic>
      <p:pic>
        <p:nvPicPr>
          <p:cNvPr id="10" name="Picture 9"/>
          <p:cNvPicPr>
            <a:picLocks noChangeAspect="1"/>
          </p:cNvPicPr>
          <p:nvPr/>
        </p:nvPicPr>
        <p:blipFill>
          <a:blip r:embed="rId6"/>
          <a:stretch>
            <a:fillRect/>
          </a:stretch>
        </p:blipFill>
        <p:spPr>
          <a:xfrm>
            <a:off x="3093278" y="4916044"/>
            <a:ext cx="5005028" cy="529166"/>
          </a:xfrm>
          <a:prstGeom prst="rect">
            <a:avLst/>
          </a:prstGeom>
        </p:spPr>
      </p:pic>
    </p:spTree>
    <p:extLst>
      <p:ext uri="{BB962C8B-B14F-4D97-AF65-F5344CB8AC3E}">
        <p14:creationId xmlns:p14="http://schemas.microsoft.com/office/powerpoint/2010/main" val="13205805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Coding</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a:t>Assume you are given 2 stacks as parameters, stacks A and B. Both of these stacks are sorted with the minimum value on the top. You must write a method that creates a new stack, Stack C, which contains all the values from Stack A and Stack B. Stack C must also be sorted. To be clear, the largest value from Stacks A and B must be at the bottom of Stack C, and the smallest value from Stacks A and B must be at the top of Stack C. You can assume that there are no duplicate values in Stacks A and B. You are only allowed to use the stack operations such as pop(), push(), top(), and size(). No other data structure such as arrays are allowed, but you may use additional Stacks if needed. Of course, you can assume that each node of the stack has a single “data” member, which is an int. This allows you to compare those integer values. Finally, you must return a reference of your new Stack C.</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62</a:t>
            </a:fld>
            <a:endParaRPr lang="en-US"/>
          </a:p>
        </p:txBody>
      </p:sp>
    </p:spTree>
    <p:extLst>
      <p:ext uri="{BB962C8B-B14F-4D97-AF65-F5344CB8AC3E}">
        <p14:creationId xmlns:p14="http://schemas.microsoft.com/office/powerpoint/2010/main" val="206393340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Coding</a:t>
            </a:r>
            <a:endParaRPr lang="en-US" dirty="0"/>
          </a:p>
        </p:txBody>
      </p:sp>
      <p:sp>
        <p:nvSpPr>
          <p:cNvPr id="3" name="Content Placeholder 2"/>
          <p:cNvSpPr>
            <a:spLocks noGrp="1"/>
          </p:cNvSpPr>
          <p:nvPr>
            <p:ph idx="1"/>
          </p:nvPr>
        </p:nvSpPr>
        <p:spPr/>
        <p:txBody>
          <a:bodyPr>
            <a:normAutofit/>
          </a:bodyPr>
          <a:lstStyle/>
          <a:p>
            <a:pPr algn="just"/>
            <a:r>
              <a:rPr lang="en-US" dirty="0" smtClean="0"/>
              <a:t>Example</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63</a:t>
            </a:fld>
            <a:endParaRPr lang="en-US"/>
          </a:p>
        </p:txBody>
      </p:sp>
      <p:pic>
        <p:nvPicPr>
          <p:cNvPr id="5" name="Picture 4"/>
          <p:cNvPicPr>
            <a:picLocks noChangeAspect="1"/>
          </p:cNvPicPr>
          <p:nvPr/>
        </p:nvPicPr>
        <p:blipFill>
          <a:blip r:embed="rId2"/>
          <a:stretch>
            <a:fillRect/>
          </a:stretch>
        </p:blipFill>
        <p:spPr>
          <a:xfrm>
            <a:off x="2028296" y="3236912"/>
            <a:ext cx="1057275" cy="1400175"/>
          </a:xfrm>
          <a:prstGeom prst="rect">
            <a:avLst/>
          </a:prstGeom>
        </p:spPr>
      </p:pic>
      <p:pic>
        <p:nvPicPr>
          <p:cNvPr id="6" name="Picture 5"/>
          <p:cNvPicPr>
            <a:picLocks noChangeAspect="1"/>
          </p:cNvPicPr>
          <p:nvPr/>
        </p:nvPicPr>
        <p:blipFill>
          <a:blip r:embed="rId3"/>
          <a:stretch>
            <a:fillRect/>
          </a:stretch>
        </p:blipFill>
        <p:spPr>
          <a:xfrm>
            <a:off x="3516312" y="3262311"/>
            <a:ext cx="1095375" cy="1400175"/>
          </a:xfrm>
          <a:prstGeom prst="rect">
            <a:avLst/>
          </a:prstGeom>
        </p:spPr>
      </p:pic>
      <p:pic>
        <p:nvPicPr>
          <p:cNvPr id="7" name="Picture 6"/>
          <p:cNvPicPr>
            <a:picLocks noChangeAspect="1"/>
          </p:cNvPicPr>
          <p:nvPr/>
        </p:nvPicPr>
        <p:blipFill>
          <a:blip r:embed="rId4"/>
          <a:stretch>
            <a:fillRect/>
          </a:stretch>
        </p:blipFill>
        <p:spPr>
          <a:xfrm>
            <a:off x="5925608" y="2798762"/>
            <a:ext cx="1085850" cy="1838325"/>
          </a:xfrm>
          <a:prstGeom prst="rect">
            <a:avLst/>
          </a:prstGeom>
        </p:spPr>
      </p:pic>
    </p:spTree>
    <p:extLst>
      <p:ext uri="{BB962C8B-B14F-4D97-AF65-F5344CB8AC3E}">
        <p14:creationId xmlns:p14="http://schemas.microsoft.com/office/powerpoint/2010/main" val="17457234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Coding</a:t>
            </a:r>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64</a:t>
            </a:fld>
            <a:endParaRPr lang="en-US"/>
          </a:p>
        </p:txBody>
      </p:sp>
      <p:pic>
        <p:nvPicPr>
          <p:cNvPr id="9" name="Picture 8"/>
          <p:cNvPicPr>
            <a:picLocks noChangeAspect="1"/>
          </p:cNvPicPr>
          <p:nvPr/>
        </p:nvPicPr>
        <p:blipFill>
          <a:blip r:embed="rId2"/>
          <a:stretch>
            <a:fillRect/>
          </a:stretch>
        </p:blipFill>
        <p:spPr>
          <a:xfrm>
            <a:off x="1365162" y="2054312"/>
            <a:ext cx="4629150" cy="247650"/>
          </a:xfrm>
          <a:prstGeom prst="rect">
            <a:avLst/>
          </a:prstGeom>
        </p:spPr>
      </p:pic>
      <p:pic>
        <p:nvPicPr>
          <p:cNvPr id="10" name="Picture 9"/>
          <p:cNvPicPr>
            <a:picLocks noChangeAspect="1"/>
          </p:cNvPicPr>
          <p:nvPr/>
        </p:nvPicPr>
        <p:blipFill>
          <a:blip r:embed="rId3"/>
          <a:stretch>
            <a:fillRect/>
          </a:stretch>
        </p:blipFill>
        <p:spPr>
          <a:xfrm>
            <a:off x="1782233" y="2301962"/>
            <a:ext cx="2057400" cy="342900"/>
          </a:xfrm>
          <a:prstGeom prst="rect">
            <a:avLst/>
          </a:prstGeom>
        </p:spPr>
      </p:pic>
      <p:pic>
        <p:nvPicPr>
          <p:cNvPr id="11" name="Picture 10"/>
          <p:cNvPicPr>
            <a:picLocks noChangeAspect="1"/>
          </p:cNvPicPr>
          <p:nvPr/>
        </p:nvPicPr>
        <p:blipFill>
          <a:blip r:embed="rId4"/>
          <a:stretch>
            <a:fillRect/>
          </a:stretch>
        </p:blipFill>
        <p:spPr>
          <a:xfrm>
            <a:off x="1782233" y="2702012"/>
            <a:ext cx="3524250" cy="190500"/>
          </a:xfrm>
          <a:prstGeom prst="rect">
            <a:avLst/>
          </a:prstGeom>
        </p:spPr>
      </p:pic>
      <p:pic>
        <p:nvPicPr>
          <p:cNvPr id="12" name="Picture 11"/>
          <p:cNvPicPr>
            <a:picLocks noChangeAspect="1"/>
          </p:cNvPicPr>
          <p:nvPr/>
        </p:nvPicPr>
        <p:blipFill>
          <a:blip r:embed="rId5"/>
          <a:stretch>
            <a:fillRect/>
          </a:stretch>
        </p:blipFill>
        <p:spPr>
          <a:xfrm>
            <a:off x="2388127" y="2949662"/>
            <a:ext cx="1895475" cy="762000"/>
          </a:xfrm>
          <a:prstGeom prst="rect">
            <a:avLst/>
          </a:prstGeom>
        </p:spPr>
      </p:pic>
      <p:pic>
        <p:nvPicPr>
          <p:cNvPr id="13" name="Picture 12"/>
          <p:cNvPicPr>
            <a:picLocks noChangeAspect="1"/>
          </p:cNvPicPr>
          <p:nvPr/>
        </p:nvPicPr>
        <p:blipFill>
          <a:blip r:embed="rId6"/>
          <a:stretch>
            <a:fillRect/>
          </a:stretch>
        </p:blipFill>
        <p:spPr>
          <a:xfrm>
            <a:off x="1782233" y="3711662"/>
            <a:ext cx="104775" cy="180975"/>
          </a:xfrm>
          <a:prstGeom prst="rect">
            <a:avLst/>
          </a:prstGeom>
        </p:spPr>
      </p:pic>
      <p:pic>
        <p:nvPicPr>
          <p:cNvPr id="14" name="Picture 13"/>
          <p:cNvPicPr>
            <a:picLocks noChangeAspect="1"/>
          </p:cNvPicPr>
          <p:nvPr/>
        </p:nvPicPr>
        <p:blipFill>
          <a:blip r:embed="rId7"/>
          <a:stretch>
            <a:fillRect/>
          </a:stretch>
        </p:blipFill>
        <p:spPr>
          <a:xfrm>
            <a:off x="1772177" y="3892637"/>
            <a:ext cx="2066925" cy="533400"/>
          </a:xfrm>
          <a:prstGeom prst="rect">
            <a:avLst/>
          </a:prstGeom>
        </p:spPr>
      </p:pic>
      <p:pic>
        <p:nvPicPr>
          <p:cNvPr id="15" name="Picture 14"/>
          <p:cNvPicPr>
            <a:picLocks noChangeAspect="1"/>
          </p:cNvPicPr>
          <p:nvPr/>
        </p:nvPicPr>
        <p:blipFill>
          <a:blip r:embed="rId8"/>
          <a:stretch>
            <a:fillRect/>
          </a:stretch>
        </p:blipFill>
        <p:spPr>
          <a:xfrm>
            <a:off x="1782233" y="4483187"/>
            <a:ext cx="2076450" cy="542925"/>
          </a:xfrm>
          <a:prstGeom prst="rect">
            <a:avLst/>
          </a:prstGeom>
        </p:spPr>
      </p:pic>
      <p:pic>
        <p:nvPicPr>
          <p:cNvPr id="16" name="Picture 15"/>
          <p:cNvPicPr>
            <a:picLocks noChangeAspect="1"/>
          </p:cNvPicPr>
          <p:nvPr/>
        </p:nvPicPr>
        <p:blipFill>
          <a:blip r:embed="rId9"/>
          <a:stretch>
            <a:fillRect/>
          </a:stretch>
        </p:blipFill>
        <p:spPr>
          <a:xfrm>
            <a:off x="1772177" y="5083262"/>
            <a:ext cx="2047875" cy="552450"/>
          </a:xfrm>
          <a:prstGeom prst="rect">
            <a:avLst/>
          </a:prstGeom>
        </p:spPr>
      </p:pic>
      <p:pic>
        <p:nvPicPr>
          <p:cNvPr id="17" name="Picture 16"/>
          <p:cNvPicPr>
            <a:picLocks noChangeAspect="1"/>
          </p:cNvPicPr>
          <p:nvPr/>
        </p:nvPicPr>
        <p:blipFill>
          <a:blip r:embed="rId10"/>
          <a:stretch>
            <a:fillRect/>
          </a:stretch>
        </p:blipFill>
        <p:spPr>
          <a:xfrm>
            <a:off x="1772177" y="5692862"/>
            <a:ext cx="885825" cy="419100"/>
          </a:xfrm>
          <a:prstGeom prst="rect">
            <a:avLst/>
          </a:prstGeom>
        </p:spPr>
      </p:pic>
      <p:pic>
        <p:nvPicPr>
          <p:cNvPr id="18" name="Picture 17"/>
          <p:cNvPicPr>
            <a:picLocks noChangeAspect="1"/>
          </p:cNvPicPr>
          <p:nvPr/>
        </p:nvPicPr>
        <p:blipFill>
          <a:blip r:embed="rId11"/>
          <a:stretch>
            <a:fillRect/>
          </a:stretch>
        </p:blipFill>
        <p:spPr>
          <a:xfrm>
            <a:off x="1365162" y="6111962"/>
            <a:ext cx="123825" cy="228600"/>
          </a:xfrm>
          <a:prstGeom prst="rect">
            <a:avLst/>
          </a:prstGeom>
        </p:spPr>
      </p:pic>
    </p:spTree>
    <p:extLst>
      <p:ext uri="{BB962C8B-B14F-4D97-AF65-F5344CB8AC3E}">
        <p14:creationId xmlns:p14="http://schemas.microsoft.com/office/powerpoint/2010/main" val="330306262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DC76627-6CEE-4E3A-AF80-81DF9B174472}" type="slidenum">
              <a:rPr lang="en-US" smtClean="0"/>
              <a:pPr/>
              <a:t>65</a:t>
            </a:fld>
            <a:endParaRPr lang="en-US"/>
          </a:p>
        </p:txBody>
      </p:sp>
      <p:graphicFrame>
        <p:nvGraphicFramePr>
          <p:cNvPr id="3" name="Diagram 2"/>
          <p:cNvGraphicFramePr/>
          <p:nvPr>
            <p:extLst/>
          </p:nvPr>
        </p:nvGraphicFramePr>
        <p:xfrm>
          <a:off x="152822" y="4391697"/>
          <a:ext cx="10073003" cy="1900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1339404" y="1187219"/>
            <a:ext cx="7804596" cy="2586291"/>
          </a:xfrm>
        </p:spPr>
      </p:pic>
    </p:spTree>
    <p:extLst>
      <p:ext uri="{BB962C8B-B14F-4D97-AF65-F5344CB8AC3E}">
        <p14:creationId xmlns:p14="http://schemas.microsoft.com/office/powerpoint/2010/main" val="419937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Array - </a:t>
            </a:r>
            <a:r>
              <a:rPr lang="en-US" b="1" dirty="0" smtClean="0">
                <a:solidFill>
                  <a:srgbClr val="006600"/>
                </a:solidFill>
              </a:rPr>
              <a:t>Methods</a:t>
            </a:r>
            <a:endParaRPr lang="en-US" b="1" dirty="0">
              <a:solidFill>
                <a:srgbClr val="006600"/>
              </a:solidFill>
            </a:endParaRPr>
          </a:p>
        </p:txBody>
      </p:sp>
      <p:sp>
        <p:nvSpPr>
          <p:cNvPr id="3" name="Content Placeholder 2"/>
          <p:cNvSpPr>
            <a:spLocks noGrp="1"/>
          </p:cNvSpPr>
          <p:nvPr>
            <p:ph idx="1"/>
          </p:nvPr>
        </p:nvSpPr>
        <p:spPr>
          <a:xfrm>
            <a:off x="1365162" y="2156535"/>
            <a:ext cx="7518861" cy="4020428"/>
          </a:xfrm>
        </p:spPr>
        <p:txBody>
          <a:bodyPr>
            <a:normAutofit lnSpcReduction="10000"/>
          </a:bodyPr>
          <a:lstStyle/>
          <a:p>
            <a:r>
              <a:rPr lang="en-US" sz="2500" dirty="0">
                <a:latin typeface="Courier New" pitchFamily="49" charset="0"/>
                <a:cs typeface="Courier New" pitchFamily="49" charset="0"/>
              </a:rPr>
              <a:t>public </a:t>
            </a:r>
            <a:r>
              <a:rPr lang="en-US" sz="2500" dirty="0" err="1">
                <a:latin typeface="Courier New" pitchFamily="49" charset="0"/>
                <a:cs typeface="Courier New" pitchFamily="49" charset="0"/>
              </a:rPr>
              <a:t>boolean</a:t>
            </a:r>
            <a:r>
              <a:rPr lang="en-US" sz="2500" dirty="0">
                <a:latin typeface="Courier New" pitchFamily="49" charset="0"/>
                <a:cs typeface="Courier New" pitchFamily="49" charset="0"/>
              </a:rPr>
              <a:t> </a:t>
            </a:r>
            <a:r>
              <a:rPr lang="en-US" sz="2500" b="1" dirty="0" err="1">
                <a:solidFill>
                  <a:srgbClr val="0000FF"/>
                </a:solidFill>
                <a:latin typeface="Courier New" pitchFamily="49" charset="0"/>
                <a:cs typeface="Courier New" pitchFamily="49" charset="0"/>
              </a:rPr>
              <a:t>isEmpty</a:t>
            </a:r>
            <a:r>
              <a:rPr lang="en-US" sz="2500" dirty="0">
                <a:latin typeface="Courier New" pitchFamily="49" charset="0"/>
                <a:cs typeface="Courier New" pitchFamily="49" charset="0"/>
              </a:rPr>
              <a:t>()</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err="1">
                <a:latin typeface="Courier New" pitchFamily="49" charset="0"/>
                <a:cs typeface="Courier New" pitchFamily="49" charset="0"/>
              </a:rPr>
              <a:t>boolean</a:t>
            </a:r>
            <a:r>
              <a:rPr lang="en-US" sz="2500" dirty="0">
                <a:latin typeface="Courier New" pitchFamily="49" charset="0"/>
                <a:cs typeface="Courier New" pitchFamily="49" charset="0"/>
              </a:rPr>
              <a:t> </a:t>
            </a:r>
            <a:r>
              <a:rPr lang="en-US" sz="2500" b="1" dirty="0" err="1">
                <a:solidFill>
                  <a:srgbClr val="0000FF"/>
                </a:solidFill>
                <a:latin typeface="Courier New" pitchFamily="49" charset="0"/>
                <a:cs typeface="Courier New" pitchFamily="49" charset="0"/>
              </a:rPr>
              <a:t>isFull</a:t>
            </a:r>
            <a:r>
              <a:rPr lang="en-US" sz="2500" dirty="0">
                <a:latin typeface="Courier New" pitchFamily="49" charset="0"/>
                <a:cs typeface="Courier New" pitchFamily="49" charset="0"/>
              </a:rPr>
              <a:t>()</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a:latin typeface="Courier New" pitchFamily="49" charset="0"/>
                <a:cs typeface="Courier New" pitchFamily="49" charset="0"/>
              </a:rPr>
              <a:t>void </a:t>
            </a:r>
            <a:r>
              <a:rPr lang="en-US" sz="2500" b="1" dirty="0">
                <a:solidFill>
                  <a:srgbClr val="0000FF"/>
                </a:solidFill>
                <a:latin typeface="Courier New" pitchFamily="49" charset="0"/>
                <a:cs typeface="Courier New" pitchFamily="49" charset="0"/>
              </a:rPr>
              <a:t>push</a:t>
            </a:r>
            <a:r>
              <a:rPr lang="en-US" sz="2500" dirty="0">
                <a:latin typeface="Courier New" pitchFamily="49" charset="0"/>
                <a:cs typeface="Courier New" pitchFamily="49" charset="0"/>
              </a:rPr>
              <a:t>(</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j)</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a:t>
            </a:r>
            <a:r>
              <a:rPr lang="en-US" sz="2500" b="1" dirty="0">
                <a:solidFill>
                  <a:srgbClr val="0000FF"/>
                </a:solidFill>
                <a:latin typeface="Courier New" pitchFamily="49" charset="0"/>
                <a:cs typeface="Courier New" pitchFamily="49" charset="0"/>
              </a:rPr>
              <a:t>pop</a:t>
            </a:r>
            <a:r>
              <a:rPr lang="en-US" sz="2500" dirty="0">
                <a:latin typeface="Courier New" pitchFamily="49" charset="0"/>
                <a:cs typeface="Courier New" pitchFamily="49" charset="0"/>
              </a:rPr>
              <a:t>()</a:t>
            </a:r>
          </a:p>
          <a:p>
            <a:endParaRPr lang="en-US" sz="2500" dirty="0" smtClean="0">
              <a:latin typeface="Courier New" pitchFamily="49" charset="0"/>
              <a:cs typeface="Courier New" pitchFamily="49" charset="0"/>
            </a:endParaRPr>
          </a:p>
          <a:p>
            <a:r>
              <a:rPr lang="en-US" sz="2500" dirty="0" smtClean="0">
                <a:latin typeface="Courier New" pitchFamily="49" charset="0"/>
                <a:cs typeface="Courier New" pitchFamily="49" charset="0"/>
              </a:rPr>
              <a:t>public </a:t>
            </a:r>
            <a:r>
              <a:rPr lang="en-US" sz="2500" dirty="0" err="1">
                <a:latin typeface="Courier New" pitchFamily="49" charset="0"/>
                <a:cs typeface="Courier New" pitchFamily="49" charset="0"/>
              </a:rPr>
              <a:t>int</a:t>
            </a:r>
            <a:r>
              <a:rPr lang="en-US" sz="2500" dirty="0">
                <a:latin typeface="Courier New" pitchFamily="49" charset="0"/>
                <a:cs typeface="Courier New" pitchFamily="49" charset="0"/>
              </a:rPr>
              <a:t> </a:t>
            </a:r>
            <a:r>
              <a:rPr lang="en-US" sz="2500" b="1" dirty="0">
                <a:solidFill>
                  <a:srgbClr val="0000FF"/>
                </a:solidFill>
                <a:latin typeface="Courier New" pitchFamily="49" charset="0"/>
                <a:cs typeface="Courier New" pitchFamily="49" charset="0"/>
              </a:rPr>
              <a:t>top</a:t>
            </a:r>
            <a:r>
              <a:rPr lang="en-US" sz="2500" dirty="0">
                <a:latin typeface="Courier New" pitchFamily="49" charset="0"/>
                <a:cs typeface="Courier New" pitchFamily="49" charset="0"/>
              </a:rPr>
              <a:t>()</a:t>
            </a:r>
          </a:p>
        </p:txBody>
      </p:sp>
      <p:sp>
        <p:nvSpPr>
          <p:cNvPr id="4" name="Slide Number Placeholder 3"/>
          <p:cNvSpPr>
            <a:spLocks noGrp="1"/>
          </p:cNvSpPr>
          <p:nvPr>
            <p:ph type="sldNum" sz="quarter" idx="12"/>
          </p:nvPr>
        </p:nvSpPr>
        <p:spPr/>
        <p:txBody>
          <a:bodyPr/>
          <a:lstStyle/>
          <a:p>
            <a:fld id="{DDC76627-6CEE-4E3A-AF80-81DF9B174472}" type="slidenum">
              <a:rPr lang="en-US" smtClean="0"/>
              <a:pPr/>
              <a:t>7</a:t>
            </a:fld>
            <a:endParaRPr lang="en-US"/>
          </a:p>
        </p:txBody>
      </p:sp>
    </p:spTree>
    <p:extLst>
      <p:ext uri="{BB962C8B-B14F-4D97-AF65-F5344CB8AC3E}">
        <p14:creationId xmlns:p14="http://schemas.microsoft.com/office/powerpoint/2010/main" val="44996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err="1">
                <a:solidFill>
                  <a:srgbClr val="0000FF"/>
                </a:solidFill>
                <a:latin typeface="Courier New" pitchFamily="49" charset="0"/>
                <a:cs typeface="Courier New" pitchFamily="49" charset="0"/>
              </a:rPr>
              <a:t>isEmpty</a:t>
            </a:r>
            <a:r>
              <a:rPr lang="en-US" dirty="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8</a:t>
            </a:fld>
            <a:endParaRPr lang="en-US"/>
          </a:p>
        </p:txBody>
      </p:sp>
      <p:sp>
        <p:nvSpPr>
          <p:cNvPr id="5" name="TextBox 4"/>
          <p:cNvSpPr txBox="1">
            <a:spLocks noChangeArrowheads="1"/>
          </p:cNvSpPr>
          <p:nvPr/>
        </p:nvSpPr>
        <p:spPr bwMode="auto">
          <a:xfrm>
            <a:off x="5203066" y="2452314"/>
            <a:ext cx="3768980" cy="1754326"/>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if (top == -1)</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return true;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else</a:t>
            </a:r>
          </a:p>
          <a:p>
            <a:r>
              <a:rPr lang="en-US" b="1" dirty="0">
                <a:solidFill>
                  <a:schemeClr val="bg1"/>
                </a:solidFill>
                <a:latin typeface="Courier New" pitchFamily="49" charset="0"/>
                <a:cs typeface="Courier New" pitchFamily="49" charset="0"/>
              </a:rPr>
              <a:t>	</a:t>
            </a:r>
            <a:r>
              <a:rPr lang="en-US" b="1" dirty="0" smtClean="0">
                <a:solidFill>
                  <a:schemeClr val="bg1"/>
                </a:solidFill>
                <a:latin typeface="Courier New" pitchFamily="49" charset="0"/>
                <a:cs typeface="Courier New" pitchFamily="49" charset="0"/>
              </a:rPr>
              <a:t>	return false;</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sp>
        <p:nvSpPr>
          <p:cNvPr id="6" name="TextBox 5"/>
          <p:cNvSpPr txBox="1">
            <a:spLocks noChangeArrowheads="1"/>
          </p:cNvSpPr>
          <p:nvPr/>
        </p:nvSpPr>
        <p:spPr bwMode="auto">
          <a:xfrm>
            <a:off x="5203066" y="4468683"/>
            <a:ext cx="3768980" cy="923330"/>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return (top == -1);</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pic>
        <p:nvPicPr>
          <p:cNvPr id="9" name="Picture 8"/>
          <p:cNvPicPr>
            <a:picLocks noChangeAspect="1"/>
          </p:cNvPicPr>
          <p:nvPr/>
        </p:nvPicPr>
        <p:blipFill>
          <a:blip r:embed="rId2"/>
          <a:stretch>
            <a:fillRect/>
          </a:stretch>
        </p:blipFill>
        <p:spPr>
          <a:xfrm>
            <a:off x="1517064" y="2879987"/>
            <a:ext cx="3421780" cy="2573524"/>
          </a:xfrm>
          <a:prstGeom prst="rect">
            <a:avLst/>
          </a:prstGeom>
        </p:spPr>
      </p:pic>
    </p:spTree>
    <p:extLst>
      <p:ext uri="{BB962C8B-B14F-4D97-AF65-F5344CB8AC3E}">
        <p14:creationId xmlns:p14="http://schemas.microsoft.com/office/powerpoint/2010/main" val="144393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Methods - </a:t>
            </a:r>
            <a:r>
              <a:rPr lang="en-US" b="1" dirty="0" err="1">
                <a:solidFill>
                  <a:srgbClr val="0000FF"/>
                </a:solidFill>
                <a:latin typeface="Courier New" pitchFamily="49" charset="0"/>
                <a:cs typeface="Courier New" pitchFamily="49" charset="0"/>
              </a:rPr>
              <a:t>isEmpty</a:t>
            </a:r>
            <a:r>
              <a:rPr lang="en-US" dirty="0">
                <a:latin typeface="Courier New" pitchFamily="49" charset="0"/>
                <a:cs typeface="Courier New" pitchFamily="49" charset="0"/>
              </a:rPr>
              <a:t>()</a:t>
            </a:r>
            <a:endParaRPr lang="en-US" dirty="0"/>
          </a:p>
        </p:txBody>
      </p:sp>
      <p:sp>
        <p:nvSpPr>
          <p:cNvPr id="3" name="Content Placeholder 2"/>
          <p:cNvSpPr>
            <a:spLocks noGrp="1"/>
          </p:cNvSpPr>
          <p:nvPr>
            <p:ph idx="1"/>
          </p:nvPr>
        </p:nvSpPr>
        <p:spPr>
          <a:xfrm>
            <a:off x="1365163" y="2156535"/>
            <a:ext cx="3725583" cy="4020428"/>
          </a:xfrm>
        </p:spPr>
        <p:txBody>
          <a:bodyPr/>
          <a:lstStyle/>
          <a:p>
            <a:endParaRPr lang="en-US" dirty="0"/>
          </a:p>
        </p:txBody>
      </p:sp>
      <p:sp>
        <p:nvSpPr>
          <p:cNvPr id="4" name="Slide Number Placeholder 3"/>
          <p:cNvSpPr>
            <a:spLocks noGrp="1"/>
          </p:cNvSpPr>
          <p:nvPr>
            <p:ph type="sldNum" sz="quarter" idx="12"/>
          </p:nvPr>
        </p:nvSpPr>
        <p:spPr/>
        <p:txBody>
          <a:bodyPr/>
          <a:lstStyle/>
          <a:p>
            <a:fld id="{DDC76627-6CEE-4E3A-AF80-81DF9B174472}" type="slidenum">
              <a:rPr lang="en-US" smtClean="0"/>
              <a:pPr/>
              <a:t>9</a:t>
            </a:fld>
            <a:endParaRPr lang="en-US"/>
          </a:p>
        </p:txBody>
      </p:sp>
      <p:sp>
        <p:nvSpPr>
          <p:cNvPr id="6" name="TextBox 5"/>
          <p:cNvSpPr txBox="1">
            <a:spLocks noChangeArrowheads="1"/>
          </p:cNvSpPr>
          <p:nvPr/>
        </p:nvSpPr>
        <p:spPr bwMode="auto">
          <a:xfrm>
            <a:off x="1343464" y="2420078"/>
            <a:ext cx="3768980" cy="923330"/>
          </a:xfrm>
          <a:prstGeom prst="rect">
            <a:avLst/>
          </a:prstGeom>
          <a:solidFill>
            <a:schemeClr val="tx1"/>
          </a:solidFill>
          <a:ln w="9525">
            <a:noFill/>
            <a:miter lim="800000"/>
            <a:headEnd/>
            <a:tailEnd/>
          </a:ln>
        </p:spPr>
        <p:txBody>
          <a:bodyPr wrap="none">
            <a:spAutoFit/>
          </a:bodyPr>
          <a:lstStyle/>
          <a:p>
            <a:r>
              <a:rPr lang="en-US" b="1" dirty="0" smtClean="0">
                <a:solidFill>
                  <a:schemeClr val="bg1"/>
                </a:solidFill>
                <a:latin typeface="Courier New" pitchFamily="49" charset="0"/>
                <a:cs typeface="Courier New" pitchFamily="49" charset="0"/>
              </a:rPr>
              <a:t>public </a:t>
            </a:r>
            <a:r>
              <a:rPr lang="en-US" b="1" dirty="0" err="1" smtClean="0">
                <a:solidFill>
                  <a:schemeClr val="bg1"/>
                </a:solidFill>
                <a:latin typeface="Courier New" pitchFamily="49" charset="0"/>
                <a:cs typeface="Courier New" pitchFamily="49" charset="0"/>
              </a:rPr>
              <a:t>boolean</a:t>
            </a:r>
            <a:r>
              <a:rPr lang="en-US" b="1" dirty="0" smtClean="0">
                <a:solidFill>
                  <a:schemeClr val="bg1"/>
                </a:solidFill>
                <a:latin typeface="Courier New" pitchFamily="49" charset="0"/>
                <a:cs typeface="Courier New" pitchFamily="49" charset="0"/>
              </a:rPr>
              <a:t> </a:t>
            </a:r>
            <a:r>
              <a:rPr lang="en-US" b="1" dirty="0" err="1" smtClean="0">
                <a:solidFill>
                  <a:schemeClr val="bg1"/>
                </a:solidFill>
                <a:latin typeface="Courier New" pitchFamily="49" charset="0"/>
                <a:cs typeface="Courier New" pitchFamily="49" charset="0"/>
              </a:rPr>
              <a:t>isEmpty</a:t>
            </a:r>
            <a:r>
              <a:rPr lang="en-US" b="1" dirty="0" smtClean="0">
                <a:solidFill>
                  <a:schemeClr val="bg1"/>
                </a:solidFill>
                <a:latin typeface="Courier New" pitchFamily="49" charset="0"/>
                <a:cs typeface="Courier New" pitchFamily="49" charset="0"/>
              </a:rPr>
              <a:t>() {</a:t>
            </a:r>
          </a:p>
          <a:p>
            <a:r>
              <a:rPr lang="en-US" b="1" dirty="0" smtClean="0">
                <a:solidFill>
                  <a:schemeClr val="bg1"/>
                </a:solidFill>
                <a:latin typeface="Courier New" pitchFamily="49" charset="0"/>
                <a:cs typeface="Courier New" pitchFamily="49" charset="0"/>
              </a:rPr>
              <a:t>   return (top == -1);</a:t>
            </a:r>
          </a:p>
          <a:p>
            <a:r>
              <a:rPr lang="en-US" b="1" dirty="0" smtClean="0">
                <a:solidFill>
                  <a:schemeClr val="bg1"/>
                </a:solidFill>
                <a:latin typeface="Courier New" pitchFamily="49" charset="0"/>
                <a:cs typeface="Courier New" pitchFamily="49" charset="0"/>
              </a:rPr>
              <a:t>}</a:t>
            </a:r>
            <a:endParaRPr lang="en-US" b="1" dirty="0">
              <a:solidFill>
                <a:schemeClr val="bg1"/>
              </a:solidFill>
              <a:latin typeface="Courier New" pitchFamily="49" charset="0"/>
              <a:cs typeface="Courier New" pitchFamily="49" charset="0"/>
            </a:endParaRPr>
          </a:p>
        </p:txBody>
      </p:sp>
      <p:sp>
        <p:nvSpPr>
          <p:cNvPr id="10" name="Oval 9"/>
          <p:cNvSpPr/>
          <p:nvPr/>
        </p:nvSpPr>
        <p:spPr>
          <a:xfrm>
            <a:off x="5729086" y="2760787"/>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926019" y="2430287"/>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12" name="TextBox 11"/>
          <p:cNvSpPr txBox="1"/>
          <p:nvPr/>
        </p:nvSpPr>
        <p:spPr>
          <a:xfrm>
            <a:off x="7463794" y="3203350"/>
            <a:ext cx="659424" cy="246221"/>
          </a:xfrm>
          <a:prstGeom prst="rect">
            <a:avLst/>
          </a:prstGeom>
          <a:noFill/>
        </p:spPr>
        <p:txBody>
          <a:bodyPr wrap="square" rtlCol="0">
            <a:spAutoFit/>
          </a:bodyPr>
          <a:lstStyle/>
          <a:p>
            <a:r>
              <a:rPr lang="en-US" sz="1000" dirty="0" err="1" smtClean="0"/>
              <a:t>maxSize</a:t>
            </a:r>
            <a:endParaRPr lang="en-US" sz="1000" dirty="0"/>
          </a:p>
        </p:txBody>
      </p:sp>
      <p:sp>
        <p:nvSpPr>
          <p:cNvPr id="13" name="TextBox 12"/>
          <p:cNvSpPr txBox="1"/>
          <p:nvPr/>
        </p:nvSpPr>
        <p:spPr>
          <a:xfrm>
            <a:off x="7746028" y="3489099"/>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14" name="Content Placeholder 14"/>
          <p:cNvGraphicFramePr>
            <a:graphicFrameLocks/>
          </p:cNvGraphicFramePr>
          <p:nvPr>
            <p:extLst>
              <p:ext uri="{D42A27DB-BD31-4B8C-83A1-F6EECF244321}">
                <p14:modId xmlns:p14="http://schemas.microsoft.com/office/powerpoint/2010/main" val="1996566370"/>
              </p:ext>
            </p:extLst>
          </p:nvPr>
        </p:nvGraphicFramePr>
        <p:xfrm>
          <a:off x="6781511" y="3005166"/>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endParaRPr lang="en-US" dirty="0">
                        <a:solidFill>
                          <a:srgbClr val="0000FF"/>
                        </a:solidFill>
                      </a:endParaRPr>
                    </a:p>
                  </a:txBody>
                  <a:tcPr/>
                </a:tc>
              </a:tr>
            </a:tbl>
          </a:graphicData>
        </a:graphic>
      </p:graphicFrame>
      <p:sp>
        <p:nvSpPr>
          <p:cNvPr id="15" name="TextBox 14"/>
          <p:cNvSpPr txBox="1"/>
          <p:nvPr/>
        </p:nvSpPr>
        <p:spPr>
          <a:xfrm>
            <a:off x="7491051" y="3943800"/>
            <a:ext cx="659424" cy="246221"/>
          </a:xfrm>
          <a:prstGeom prst="rect">
            <a:avLst/>
          </a:prstGeom>
          <a:noFill/>
        </p:spPr>
        <p:txBody>
          <a:bodyPr wrap="square" rtlCol="0">
            <a:spAutoFit/>
          </a:bodyPr>
          <a:lstStyle/>
          <a:p>
            <a:r>
              <a:rPr lang="en-US" sz="1000" dirty="0" smtClean="0"/>
              <a:t>Top</a:t>
            </a:r>
            <a:endParaRPr lang="en-US" sz="1000" dirty="0"/>
          </a:p>
        </p:txBody>
      </p:sp>
      <p:sp>
        <p:nvSpPr>
          <p:cNvPr id="16" name="TextBox 15"/>
          <p:cNvSpPr txBox="1"/>
          <p:nvPr/>
        </p:nvSpPr>
        <p:spPr>
          <a:xfrm>
            <a:off x="5934816" y="3785086"/>
            <a:ext cx="448408" cy="246221"/>
          </a:xfrm>
          <a:prstGeom prst="rect">
            <a:avLst/>
          </a:prstGeom>
          <a:noFill/>
        </p:spPr>
        <p:txBody>
          <a:bodyPr wrap="square" rtlCol="0">
            <a:spAutoFit/>
          </a:bodyPr>
          <a:lstStyle/>
          <a:p>
            <a:r>
              <a:rPr lang="en-US" sz="1000" dirty="0" smtClean="0"/>
              <a:t>stack</a:t>
            </a:r>
            <a:endParaRPr lang="en-US" sz="1000" dirty="0"/>
          </a:p>
        </p:txBody>
      </p:sp>
      <p:sp>
        <p:nvSpPr>
          <p:cNvPr id="17" name="TextBox 16"/>
          <p:cNvSpPr txBox="1"/>
          <p:nvPr/>
        </p:nvSpPr>
        <p:spPr>
          <a:xfrm>
            <a:off x="7756580" y="4275390"/>
            <a:ext cx="334107" cy="246221"/>
          </a:xfrm>
          <a:prstGeom prst="rect">
            <a:avLst/>
          </a:prstGeom>
          <a:noFill/>
          <a:ln>
            <a:solidFill>
              <a:schemeClr val="tx1"/>
            </a:solidFill>
          </a:ln>
        </p:spPr>
        <p:txBody>
          <a:bodyPr wrap="square" rtlCol="0">
            <a:spAutoFit/>
          </a:bodyPr>
          <a:lstStyle/>
          <a:p>
            <a:pPr algn="ctr"/>
            <a:r>
              <a:rPr lang="en-US" sz="1000" dirty="0" smtClean="0"/>
              <a:t>-1</a:t>
            </a:r>
            <a:endParaRPr lang="en-US" sz="1000" dirty="0"/>
          </a:p>
        </p:txBody>
      </p:sp>
      <p:cxnSp>
        <p:nvCxnSpPr>
          <p:cNvPr id="18" name="Straight Arrow Connector 17"/>
          <p:cNvCxnSpPr>
            <a:stCxn id="11" idx="3"/>
          </p:cNvCxnSpPr>
          <p:nvPr/>
        </p:nvCxnSpPr>
        <p:spPr>
          <a:xfrm>
            <a:off x="6207373" y="2614953"/>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19" name="Curved Connector 18"/>
          <p:cNvCxnSpPr>
            <a:stCxn id="16" idx="2"/>
          </p:cNvCxnSpPr>
          <p:nvPr/>
        </p:nvCxnSpPr>
        <p:spPr>
          <a:xfrm rot="16200000" flipH="1">
            <a:off x="6053525" y="4136802"/>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6752496" y="5454269"/>
            <a:ext cx="659424" cy="369332"/>
          </a:xfrm>
          <a:prstGeom prst="rect">
            <a:avLst/>
          </a:prstGeom>
          <a:noFill/>
        </p:spPr>
        <p:txBody>
          <a:bodyPr wrap="square" rtlCol="0">
            <a:spAutoFit/>
          </a:bodyPr>
          <a:lstStyle/>
          <a:p>
            <a:pPr algn="ctr"/>
            <a:r>
              <a:rPr lang="en-US" b="1" dirty="0" smtClean="0">
                <a:solidFill>
                  <a:srgbClr val="006600"/>
                </a:solidFill>
              </a:rPr>
              <a:t>True</a:t>
            </a:r>
            <a:endParaRPr lang="en-US" b="1" dirty="0">
              <a:solidFill>
                <a:srgbClr val="006600"/>
              </a:solidFill>
            </a:endParaRPr>
          </a:p>
        </p:txBody>
      </p:sp>
      <p:sp>
        <p:nvSpPr>
          <p:cNvPr id="20" name="Oval 19"/>
          <p:cNvSpPr/>
          <p:nvPr/>
        </p:nvSpPr>
        <p:spPr>
          <a:xfrm>
            <a:off x="1590839" y="3735320"/>
            <a:ext cx="2817042" cy="23563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787772" y="3404820"/>
            <a:ext cx="281354" cy="369332"/>
          </a:xfrm>
          <a:prstGeom prst="rect">
            <a:avLst/>
          </a:prstGeom>
          <a:noFill/>
        </p:spPr>
        <p:txBody>
          <a:bodyPr wrap="square" rtlCol="0">
            <a:spAutoFit/>
          </a:bodyPr>
          <a:lstStyle/>
          <a:p>
            <a:r>
              <a:rPr lang="en-US" b="1" dirty="0" smtClean="0">
                <a:solidFill>
                  <a:srgbClr val="006600"/>
                </a:solidFill>
              </a:rPr>
              <a:t>S</a:t>
            </a:r>
            <a:endParaRPr lang="en-US" b="1" dirty="0">
              <a:solidFill>
                <a:srgbClr val="006600"/>
              </a:solidFill>
            </a:endParaRPr>
          </a:p>
        </p:txBody>
      </p:sp>
      <p:sp>
        <p:nvSpPr>
          <p:cNvPr id="22" name="TextBox 21"/>
          <p:cNvSpPr txBox="1"/>
          <p:nvPr/>
        </p:nvSpPr>
        <p:spPr>
          <a:xfrm>
            <a:off x="3325547" y="4177883"/>
            <a:ext cx="659424" cy="246221"/>
          </a:xfrm>
          <a:prstGeom prst="rect">
            <a:avLst/>
          </a:prstGeom>
          <a:noFill/>
        </p:spPr>
        <p:txBody>
          <a:bodyPr wrap="square" rtlCol="0">
            <a:spAutoFit/>
          </a:bodyPr>
          <a:lstStyle/>
          <a:p>
            <a:r>
              <a:rPr lang="en-US" sz="1000" dirty="0" err="1" smtClean="0"/>
              <a:t>maxSize</a:t>
            </a:r>
            <a:endParaRPr lang="en-US" sz="1000" dirty="0"/>
          </a:p>
        </p:txBody>
      </p:sp>
      <p:sp>
        <p:nvSpPr>
          <p:cNvPr id="23" name="TextBox 22"/>
          <p:cNvSpPr txBox="1"/>
          <p:nvPr/>
        </p:nvSpPr>
        <p:spPr>
          <a:xfrm>
            <a:off x="3607781" y="4463632"/>
            <a:ext cx="334107" cy="246221"/>
          </a:xfrm>
          <a:prstGeom prst="rect">
            <a:avLst/>
          </a:prstGeom>
          <a:noFill/>
          <a:ln>
            <a:solidFill>
              <a:schemeClr val="tx1"/>
            </a:solidFill>
          </a:ln>
        </p:spPr>
        <p:txBody>
          <a:bodyPr wrap="square" rtlCol="0">
            <a:spAutoFit/>
          </a:bodyPr>
          <a:lstStyle/>
          <a:p>
            <a:pPr algn="ctr"/>
            <a:r>
              <a:rPr lang="en-US" sz="1000" dirty="0" smtClean="0"/>
              <a:t>5</a:t>
            </a:r>
            <a:endParaRPr lang="en-US" sz="1000" dirty="0"/>
          </a:p>
        </p:txBody>
      </p:sp>
      <p:graphicFrame>
        <p:nvGraphicFramePr>
          <p:cNvPr id="24" name="Content Placeholder 14"/>
          <p:cNvGraphicFramePr>
            <a:graphicFrameLocks/>
          </p:cNvGraphicFramePr>
          <p:nvPr>
            <p:extLst>
              <p:ext uri="{D42A27DB-BD31-4B8C-83A1-F6EECF244321}">
                <p14:modId xmlns:p14="http://schemas.microsoft.com/office/powerpoint/2010/main" val="3921234122"/>
              </p:ext>
            </p:extLst>
          </p:nvPr>
        </p:nvGraphicFramePr>
        <p:xfrm>
          <a:off x="2643264" y="3979699"/>
          <a:ext cx="452106" cy="1828800"/>
        </p:xfrm>
        <a:graphic>
          <a:graphicData uri="http://schemas.openxmlformats.org/drawingml/2006/table">
            <a:tbl>
              <a:tblPr firstRow="1" bandRow="1">
                <a:tableStyleId>{5940675A-B579-460E-94D1-54222C63F5DA}</a:tableStyleId>
              </a:tblPr>
              <a:tblGrid>
                <a:gridCol w="226053"/>
                <a:gridCol w="226053"/>
              </a:tblGrid>
              <a:tr h="261493">
                <a:tc>
                  <a:txBody>
                    <a:bodyPr/>
                    <a:lstStyle/>
                    <a:p>
                      <a:pPr algn="ctr"/>
                      <a:r>
                        <a:rPr lang="en-US" dirty="0" smtClean="0"/>
                        <a:t>4</a:t>
                      </a:r>
                      <a:endParaRPr lang="en-US" dirty="0"/>
                    </a:p>
                  </a:txBody>
                  <a:tcPr/>
                </a:tc>
                <a:tc>
                  <a:txBody>
                    <a:bodyPr/>
                    <a:lstStyle/>
                    <a:p>
                      <a:pPr algn="ctr"/>
                      <a:endParaRPr lang="en-US" dirty="0">
                        <a:solidFill>
                          <a:srgbClr val="0000FF"/>
                        </a:solidFill>
                      </a:endParaRPr>
                    </a:p>
                  </a:txBody>
                  <a:tcPr/>
                </a:tc>
              </a:tr>
              <a:tr h="335915">
                <a:tc>
                  <a:txBody>
                    <a:bodyPr/>
                    <a:lstStyle/>
                    <a:p>
                      <a:pPr algn="ctr"/>
                      <a:r>
                        <a:rPr lang="en-US" dirty="0" smtClean="0"/>
                        <a:t>3</a:t>
                      </a:r>
                      <a:endParaRPr lang="en-US" dirty="0"/>
                    </a:p>
                  </a:txBody>
                  <a:tcPr/>
                </a:tc>
                <a:tc>
                  <a:txBody>
                    <a:bodyPr/>
                    <a:lstStyle/>
                    <a:p>
                      <a:pPr algn="ctr"/>
                      <a:endParaRPr lang="en-US" dirty="0">
                        <a:solidFill>
                          <a:srgbClr val="0000FF"/>
                        </a:solidFill>
                      </a:endParaRPr>
                    </a:p>
                  </a:txBody>
                  <a:tcPr/>
                </a:tc>
              </a:tr>
              <a:tr h="261493">
                <a:tc>
                  <a:txBody>
                    <a:bodyPr/>
                    <a:lstStyle/>
                    <a:p>
                      <a:pPr algn="ctr"/>
                      <a:r>
                        <a:rPr lang="en-US" dirty="0" smtClean="0"/>
                        <a:t>2</a:t>
                      </a:r>
                      <a:endParaRPr lang="en-US" dirty="0"/>
                    </a:p>
                  </a:txBody>
                  <a:tcPr/>
                </a:tc>
                <a:tc>
                  <a:txBody>
                    <a:bodyPr/>
                    <a:lstStyle/>
                    <a:p>
                      <a:pPr algn="ctr"/>
                      <a:r>
                        <a:rPr lang="en-US" dirty="0" smtClean="0">
                          <a:solidFill>
                            <a:srgbClr val="0000FF"/>
                          </a:solidFill>
                        </a:rPr>
                        <a:t>6</a:t>
                      </a:r>
                      <a:endParaRPr lang="en-US" dirty="0">
                        <a:solidFill>
                          <a:srgbClr val="0000FF"/>
                        </a:solidFill>
                      </a:endParaRPr>
                    </a:p>
                  </a:txBody>
                  <a:tcPr/>
                </a:tc>
              </a:tr>
              <a:tr h="261493">
                <a:tc>
                  <a:txBody>
                    <a:bodyPr/>
                    <a:lstStyle/>
                    <a:p>
                      <a:pPr algn="ctr"/>
                      <a:r>
                        <a:rPr lang="en-US" dirty="0" smtClean="0"/>
                        <a:t>1</a:t>
                      </a:r>
                      <a:endParaRPr lang="en-US" dirty="0"/>
                    </a:p>
                  </a:txBody>
                  <a:tcPr/>
                </a:tc>
                <a:tc>
                  <a:txBody>
                    <a:bodyPr/>
                    <a:lstStyle/>
                    <a:p>
                      <a:pPr algn="ctr"/>
                      <a:r>
                        <a:rPr lang="en-US" dirty="0" smtClean="0">
                          <a:solidFill>
                            <a:srgbClr val="0000FF"/>
                          </a:solidFill>
                        </a:rPr>
                        <a:t>9</a:t>
                      </a:r>
                      <a:endParaRPr lang="en-US" dirty="0">
                        <a:solidFill>
                          <a:srgbClr val="0000FF"/>
                        </a:solidFill>
                      </a:endParaRPr>
                    </a:p>
                  </a:txBody>
                  <a:tcPr/>
                </a:tc>
              </a:tr>
              <a:tr h="261493">
                <a:tc>
                  <a:txBody>
                    <a:bodyPr/>
                    <a:lstStyle/>
                    <a:p>
                      <a:pPr algn="ctr"/>
                      <a:r>
                        <a:rPr lang="en-US" dirty="0" smtClean="0"/>
                        <a:t>0</a:t>
                      </a:r>
                      <a:endParaRPr lang="en-US" dirty="0"/>
                    </a:p>
                  </a:txBody>
                  <a:tcPr/>
                </a:tc>
                <a:tc>
                  <a:txBody>
                    <a:bodyPr/>
                    <a:lstStyle/>
                    <a:p>
                      <a:pPr algn="ctr"/>
                      <a:r>
                        <a:rPr lang="en-US" dirty="0" smtClean="0">
                          <a:solidFill>
                            <a:srgbClr val="0000FF"/>
                          </a:solidFill>
                        </a:rPr>
                        <a:t>4</a:t>
                      </a:r>
                      <a:endParaRPr lang="en-US" dirty="0">
                        <a:solidFill>
                          <a:srgbClr val="0000FF"/>
                        </a:solidFill>
                      </a:endParaRPr>
                    </a:p>
                  </a:txBody>
                  <a:tcPr/>
                </a:tc>
              </a:tr>
            </a:tbl>
          </a:graphicData>
        </a:graphic>
      </p:graphicFrame>
      <p:sp>
        <p:nvSpPr>
          <p:cNvPr id="25" name="TextBox 24"/>
          <p:cNvSpPr txBox="1"/>
          <p:nvPr/>
        </p:nvSpPr>
        <p:spPr>
          <a:xfrm>
            <a:off x="3352804" y="4918333"/>
            <a:ext cx="659424" cy="246221"/>
          </a:xfrm>
          <a:prstGeom prst="rect">
            <a:avLst/>
          </a:prstGeom>
          <a:noFill/>
        </p:spPr>
        <p:txBody>
          <a:bodyPr wrap="square" rtlCol="0">
            <a:spAutoFit/>
          </a:bodyPr>
          <a:lstStyle/>
          <a:p>
            <a:r>
              <a:rPr lang="en-US" sz="1000" dirty="0" smtClean="0"/>
              <a:t>Top</a:t>
            </a:r>
            <a:endParaRPr lang="en-US" sz="1000" dirty="0"/>
          </a:p>
        </p:txBody>
      </p:sp>
      <p:sp>
        <p:nvSpPr>
          <p:cNvPr id="26" name="TextBox 25"/>
          <p:cNvSpPr txBox="1"/>
          <p:nvPr/>
        </p:nvSpPr>
        <p:spPr>
          <a:xfrm>
            <a:off x="1796569" y="4759619"/>
            <a:ext cx="448408" cy="246221"/>
          </a:xfrm>
          <a:prstGeom prst="rect">
            <a:avLst/>
          </a:prstGeom>
          <a:noFill/>
        </p:spPr>
        <p:txBody>
          <a:bodyPr wrap="square" rtlCol="0">
            <a:spAutoFit/>
          </a:bodyPr>
          <a:lstStyle/>
          <a:p>
            <a:r>
              <a:rPr lang="en-US" sz="1000" dirty="0" smtClean="0"/>
              <a:t>stack</a:t>
            </a:r>
            <a:endParaRPr lang="en-US" sz="1000" dirty="0"/>
          </a:p>
        </p:txBody>
      </p:sp>
      <p:sp>
        <p:nvSpPr>
          <p:cNvPr id="27" name="TextBox 26"/>
          <p:cNvSpPr txBox="1"/>
          <p:nvPr/>
        </p:nvSpPr>
        <p:spPr>
          <a:xfrm>
            <a:off x="3618333" y="5249923"/>
            <a:ext cx="334107" cy="246221"/>
          </a:xfrm>
          <a:prstGeom prst="rect">
            <a:avLst/>
          </a:prstGeom>
          <a:noFill/>
          <a:ln>
            <a:solidFill>
              <a:schemeClr val="tx1"/>
            </a:solidFill>
          </a:ln>
        </p:spPr>
        <p:txBody>
          <a:bodyPr wrap="square" rtlCol="0">
            <a:spAutoFit/>
          </a:bodyPr>
          <a:lstStyle/>
          <a:p>
            <a:pPr algn="ctr"/>
            <a:r>
              <a:rPr lang="en-US" sz="1000" dirty="0" smtClean="0"/>
              <a:t>2</a:t>
            </a:r>
            <a:endParaRPr lang="en-US" sz="1000" dirty="0"/>
          </a:p>
        </p:txBody>
      </p:sp>
      <p:cxnSp>
        <p:nvCxnSpPr>
          <p:cNvPr id="28" name="Straight Arrow Connector 27"/>
          <p:cNvCxnSpPr>
            <a:stCxn id="21" idx="3"/>
          </p:cNvCxnSpPr>
          <p:nvPr/>
        </p:nvCxnSpPr>
        <p:spPr>
          <a:xfrm>
            <a:off x="2069126" y="3589486"/>
            <a:ext cx="378070" cy="251343"/>
          </a:xfrm>
          <a:prstGeom prst="straightConnector1">
            <a:avLst/>
          </a:prstGeom>
          <a:ln>
            <a:solidFill>
              <a:srgbClr val="006600"/>
            </a:solidFill>
            <a:tailEnd type="triangle"/>
          </a:ln>
        </p:spPr>
        <p:style>
          <a:lnRef idx="1">
            <a:schemeClr val="accent3"/>
          </a:lnRef>
          <a:fillRef idx="0">
            <a:schemeClr val="accent3"/>
          </a:fillRef>
          <a:effectRef idx="0">
            <a:schemeClr val="accent3"/>
          </a:effectRef>
          <a:fontRef idx="minor">
            <a:schemeClr val="tx1"/>
          </a:fontRef>
        </p:style>
      </p:cxnSp>
      <p:cxnSp>
        <p:nvCxnSpPr>
          <p:cNvPr id="29" name="Curved Connector 28"/>
          <p:cNvCxnSpPr>
            <a:stCxn id="26" idx="2"/>
          </p:cNvCxnSpPr>
          <p:nvPr/>
        </p:nvCxnSpPr>
        <p:spPr>
          <a:xfrm rot="16200000" flipH="1">
            <a:off x="1915278" y="5111335"/>
            <a:ext cx="804466" cy="59347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3785386" y="6250194"/>
            <a:ext cx="659424" cy="369332"/>
          </a:xfrm>
          <a:prstGeom prst="rect">
            <a:avLst/>
          </a:prstGeom>
          <a:noFill/>
        </p:spPr>
        <p:txBody>
          <a:bodyPr wrap="square" rtlCol="0">
            <a:spAutoFit/>
          </a:bodyPr>
          <a:lstStyle/>
          <a:p>
            <a:pPr algn="ctr"/>
            <a:r>
              <a:rPr lang="en-US" b="1" dirty="0" smtClean="0">
                <a:solidFill>
                  <a:srgbClr val="FF0000"/>
                </a:solidFill>
              </a:rPr>
              <a:t>False</a:t>
            </a:r>
            <a:endParaRPr lang="en-US" b="1" dirty="0">
              <a:solidFill>
                <a:srgbClr val="FF0000"/>
              </a:solidFill>
            </a:endParaRPr>
          </a:p>
        </p:txBody>
      </p:sp>
    </p:spTree>
    <p:extLst>
      <p:ext uri="{BB962C8B-B14F-4D97-AF65-F5344CB8AC3E}">
        <p14:creationId xmlns:p14="http://schemas.microsoft.com/office/powerpoint/2010/main" val="53871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0">
                                            <p:txEl>
                                              <p:pRg st="0" end="0"/>
                                            </p:txEl>
                                          </p:spTgt>
                                        </p:tgtEl>
                                        <p:attrNameLst>
                                          <p:attrName>style.visibility</p:attrName>
                                        </p:attrNameLst>
                                      </p:cBhvr>
                                      <p:to>
                                        <p:strVal val="visible"/>
                                      </p:to>
                                    </p:set>
                                    <p:anim calcmode="lin" valueType="num">
                                      <p:cBhvr>
                                        <p:cTn id="36"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3" grpId="0" animBg="1"/>
      <p:bldP spid="25" grpId="0"/>
      <p:bldP spid="26" grpId="0"/>
      <p:bldP spid="27" grpId="0" animBg="1"/>
    </p:bld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3878</TotalTime>
  <Words>2399</Words>
  <Application>Microsoft Office PowerPoint</Application>
  <PresentationFormat>On-screen Show (4:3)</PresentationFormat>
  <Paragraphs>651</Paragraphs>
  <Slides>65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Calibri</vt:lpstr>
      <vt:lpstr>Courier New</vt:lpstr>
      <vt:lpstr>Georgia</vt:lpstr>
      <vt:lpstr>Office Theme</vt:lpstr>
      <vt:lpstr>PowerPoint Presentation</vt:lpstr>
      <vt:lpstr>STACKS</vt:lpstr>
      <vt:lpstr>Implementation - Introduction</vt:lpstr>
      <vt:lpstr>Stack Implementation</vt:lpstr>
      <vt:lpstr>Array Implementation</vt:lpstr>
      <vt:lpstr>Stack Array - Class</vt:lpstr>
      <vt:lpstr>Stack Array - Methods</vt:lpstr>
      <vt:lpstr>Stack Methods - isEmpty()</vt:lpstr>
      <vt:lpstr>Stack Methods - isEmpty()</vt:lpstr>
      <vt:lpstr>Stack Methods - isFull()</vt:lpstr>
      <vt:lpstr>Stack Methods - isFull()</vt:lpstr>
      <vt:lpstr>Stack Methods - push(value)</vt:lpstr>
      <vt:lpstr>Stack Methods - push(value)</vt:lpstr>
      <vt:lpstr>Stack Methods - push(value)</vt:lpstr>
      <vt:lpstr>Stack Methods - pop()</vt:lpstr>
      <vt:lpstr>Stack Methods - pop()</vt:lpstr>
      <vt:lpstr>Stack Methods - pop()</vt:lpstr>
      <vt:lpstr>Stack Methods - top()or peek()</vt:lpstr>
      <vt:lpstr>Stack Methods - top()</vt:lpstr>
      <vt:lpstr>Stack Methods - top()</vt:lpstr>
      <vt:lpstr>Stack Implementation</vt:lpstr>
      <vt:lpstr>Linked List Implementation</vt:lpstr>
      <vt:lpstr>Linked List Implementation</vt:lpstr>
      <vt:lpstr>Linked List Implementation</vt:lpstr>
      <vt:lpstr>Stack Linked List – Node Class</vt:lpstr>
      <vt:lpstr>Stack Linked List – Stack LL Class </vt:lpstr>
      <vt:lpstr>Stack Linked List - Methods</vt:lpstr>
      <vt:lpstr>Stack Methods - isEmpty()</vt:lpstr>
      <vt:lpstr>Stack Methods - push(value)</vt:lpstr>
      <vt:lpstr>Stack Methods - pop()</vt:lpstr>
      <vt:lpstr>Stack Methods - top()</vt:lpstr>
      <vt:lpstr>Review Questions Stacks</vt:lpstr>
      <vt:lpstr>MCQ</vt:lpstr>
      <vt:lpstr>MCQ</vt:lpstr>
      <vt:lpstr>MCQ</vt:lpstr>
      <vt:lpstr>MCQ</vt:lpstr>
      <vt:lpstr>MCQ</vt:lpstr>
      <vt:lpstr>MCQ</vt:lpstr>
      <vt:lpstr>MCQ</vt:lpstr>
      <vt:lpstr>MCQ</vt:lpstr>
      <vt:lpstr>MCQ</vt:lpstr>
      <vt:lpstr>MCQ</vt:lpstr>
      <vt:lpstr>MCQ</vt:lpstr>
      <vt:lpstr>MCQ</vt:lpstr>
      <vt:lpstr>MCQ</vt:lpstr>
      <vt:lpstr>Postfix Evaluation</vt:lpstr>
      <vt:lpstr>Postfix Evaluation</vt:lpstr>
      <vt:lpstr>Postfix Evaluation</vt:lpstr>
      <vt:lpstr>Postfix Evaluation</vt:lpstr>
      <vt:lpstr>Postfix Evaluation</vt:lpstr>
      <vt:lpstr>Postfix Evaluation</vt:lpstr>
      <vt:lpstr>Postfix Evaluation</vt:lpstr>
      <vt:lpstr>Postfix Evaluation</vt:lpstr>
      <vt:lpstr>Postfix Evaluation</vt:lpstr>
      <vt:lpstr>Postfix Evaluation</vt:lpstr>
      <vt:lpstr>Infix to Postfix</vt:lpstr>
      <vt:lpstr>Infix to Postfix</vt:lpstr>
      <vt:lpstr>Infix to Postfix</vt:lpstr>
      <vt:lpstr>Infix to Postfix</vt:lpstr>
      <vt:lpstr>Infix to Postfix</vt:lpstr>
      <vt:lpstr>Infix to Postfix</vt:lpstr>
      <vt:lpstr>Stack Coding</vt:lpstr>
      <vt:lpstr>Stack Coding</vt:lpstr>
      <vt:lpstr>Stack Coding</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Asim Umair</cp:lastModifiedBy>
  <cp:revision>619</cp:revision>
  <dcterms:created xsi:type="dcterms:W3CDTF">2019-05-22T20:50:59Z</dcterms:created>
  <dcterms:modified xsi:type="dcterms:W3CDTF">2019-10-25T00:17:49Z</dcterms:modified>
</cp:coreProperties>
</file>