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505" r:id="rId2"/>
    <p:sldId id="684" r:id="rId3"/>
    <p:sldId id="699" r:id="rId4"/>
    <p:sldId id="700" r:id="rId5"/>
    <p:sldId id="701" r:id="rId6"/>
    <p:sldId id="702" r:id="rId7"/>
    <p:sldId id="703" r:id="rId8"/>
    <p:sldId id="704" r:id="rId9"/>
    <p:sldId id="705" r:id="rId10"/>
    <p:sldId id="709" r:id="rId11"/>
    <p:sldId id="710" r:id="rId12"/>
    <p:sldId id="711" r:id="rId13"/>
    <p:sldId id="712" r:id="rId14"/>
    <p:sldId id="713" r:id="rId15"/>
    <p:sldId id="714" r:id="rId16"/>
    <p:sldId id="715" r:id="rId17"/>
    <p:sldId id="716" r:id="rId18"/>
    <p:sldId id="721" r:id="rId19"/>
    <p:sldId id="722" r:id="rId20"/>
    <p:sldId id="679" r:id="rId21"/>
    <p:sldId id="680" r:id="rId22"/>
    <p:sldId id="681" r:id="rId23"/>
    <p:sldId id="682" r:id="rId24"/>
    <p:sldId id="683" r:id="rId25"/>
    <p:sldId id="723" r:id="rId26"/>
    <p:sldId id="724" r:id="rId27"/>
    <p:sldId id="725" r:id="rId28"/>
    <p:sldId id="506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2054312"/>
            <a:ext cx="7675809" cy="4223396"/>
          </a:xfrm>
        </p:spPr>
        <p:txBody>
          <a:bodyPr/>
          <a:lstStyle/>
          <a:p>
            <a:pPr lvl="1" eaLnBrk="1" hangingPunct="1"/>
            <a:r>
              <a:rPr lang="en-US" dirty="0" smtClean="0"/>
              <a:t>Consider the following list of values that we want to partition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Let us assume for the time being that we will partition based on the first element in the array</a:t>
            </a:r>
          </a:p>
          <a:p>
            <a:pPr lvl="1" eaLnBrk="1" hangingPunct="1"/>
            <a:r>
              <a:rPr lang="en-US" dirty="0" smtClean="0"/>
              <a:t>The algorithm will partition these elements</a:t>
            </a:r>
            <a:br>
              <a:rPr lang="en-US" dirty="0" smtClean="0"/>
            </a:br>
            <a:r>
              <a:rPr lang="en-US" dirty="0" smtClean="0"/>
              <a:t>“in-place”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graphicFrame>
        <p:nvGraphicFramePr>
          <p:cNvPr id="4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397101"/>
              </p:ext>
            </p:extLst>
          </p:nvPr>
        </p:nvGraphicFramePr>
        <p:xfrm>
          <a:off x="2223232" y="3066805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204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8077200" cy="4724400"/>
          </a:xfrm>
        </p:spPr>
        <p:txBody>
          <a:bodyPr>
            <a:normAutofit lnSpcReduction="10000"/>
          </a:bodyPr>
          <a:lstStyle/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Here’s how the partition will work:</a:t>
            </a:r>
          </a:p>
          <a:p>
            <a:pPr lvl="2" eaLnBrk="1" hangingPunct="1"/>
            <a:r>
              <a:rPr lang="en-US" dirty="0" smtClean="0"/>
              <a:t>Start two counters, one at index one and one at index 7</a:t>
            </a:r>
          </a:p>
          <a:p>
            <a:pPr lvl="3" eaLnBrk="1" hangingPunct="1"/>
            <a:r>
              <a:rPr lang="en-US" dirty="0" smtClean="0"/>
              <a:t>The last element in the array</a:t>
            </a:r>
          </a:p>
          <a:p>
            <a:pPr lvl="2" eaLnBrk="1" hangingPunct="1"/>
            <a:r>
              <a:rPr lang="en-US" dirty="0" smtClean="0"/>
              <a:t>Advance the left counter forward until an element greater than the partition element is encountered</a:t>
            </a:r>
          </a:p>
          <a:p>
            <a:pPr lvl="2" eaLnBrk="1" hangingPunct="1"/>
            <a:r>
              <a:rPr lang="en-US" dirty="0" smtClean="0"/>
              <a:t>Advance the right counter backwards until a value less than the pivot is encountered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graphicFrame>
        <p:nvGraphicFramePr>
          <p:cNvPr id="4" name="Group 50"/>
          <p:cNvGraphicFramePr>
            <a:graphicFrameLocks noGrp="1"/>
          </p:cNvGraphicFramePr>
          <p:nvPr/>
        </p:nvGraphicFramePr>
        <p:xfrm>
          <a:off x="1774825" y="24003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Line 51"/>
          <p:cNvSpPr>
            <a:spLocks noChangeShapeType="1"/>
          </p:cNvSpPr>
          <p:nvPr/>
        </p:nvSpPr>
        <p:spPr bwMode="auto">
          <a:xfrm flipV="1">
            <a:off x="2852738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6" name="Line 51"/>
          <p:cNvSpPr>
            <a:spLocks noChangeShapeType="1"/>
          </p:cNvSpPr>
          <p:nvPr/>
        </p:nvSpPr>
        <p:spPr bwMode="auto">
          <a:xfrm flipV="1">
            <a:off x="7205663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41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8077200" cy="47244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After these two steps are performed, we have:</a:t>
            </a:r>
          </a:p>
          <a:p>
            <a:pPr lvl="1" eaLnBrk="1" hangingPunct="1"/>
            <a:endParaRPr lang="en-US" dirty="0" smtClean="0"/>
          </a:p>
        </p:txBody>
      </p:sp>
      <p:graphicFrame>
        <p:nvGraphicFramePr>
          <p:cNvPr id="4" name="Group 50"/>
          <p:cNvGraphicFramePr>
            <a:graphicFrameLocks noGrp="1"/>
          </p:cNvGraphicFramePr>
          <p:nvPr/>
        </p:nvGraphicFramePr>
        <p:xfrm>
          <a:off x="1774825" y="24003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Line 51"/>
          <p:cNvSpPr>
            <a:spLocks noChangeShapeType="1"/>
          </p:cNvSpPr>
          <p:nvPr/>
        </p:nvSpPr>
        <p:spPr bwMode="auto">
          <a:xfrm flipV="1">
            <a:off x="2852738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6" name="Line 51"/>
          <p:cNvSpPr>
            <a:spLocks noChangeShapeType="1"/>
          </p:cNvSpPr>
          <p:nvPr/>
        </p:nvSpPr>
        <p:spPr bwMode="auto">
          <a:xfrm flipV="1">
            <a:off x="7205663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graphicFrame>
        <p:nvGraphicFramePr>
          <p:cNvPr id="7" name="Group 50"/>
          <p:cNvGraphicFramePr>
            <a:graphicFrameLocks noGrp="1"/>
          </p:cNvGraphicFramePr>
          <p:nvPr/>
        </p:nvGraphicFramePr>
        <p:xfrm>
          <a:off x="1781175" y="4240213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Line 51"/>
          <p:cNvSpPr>
            <a:spLocks noChangeShapeType="1"/>
          </p:cNvSpPr>
          <p:nvPr/>
        </p:nvSpPr>
        <p:spPr bwMode="auto">
          <a:xfrm flipV="1">
            <a:off x="3581400" y="4778375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9" name="Line 51"/>
          <p:cNvSpPr>
            <a:spLocks noChangeShapeType="1"/>
          </p:cNvSpPr>
          <p:nvPr/>
        </p:nvSpPr>
        <p:spPr bwMode="auto">
          <a:xfrm flipV="1">
            <a:off x="5772150" y="4778375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8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8077200" cy="47244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We know that these two elements are on the “wrong” side of the array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graphicFrame>
        <p:nvGraphicFramePr>
          <p:cNvPr id="4" name="Group 50"/>
          <p:cNvGraphicFramePr>
            <a:graphicFrameLocks noGrp="1"/>
          </p:cNvGraphicFramePr>
          <p:nvPr/>
        </p:nvGraphicFramePr>
        <p:xfrm>
          <a:off x="1774825" y="24003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Line 51"/>
          <p:cNvSpPr>
            <a:spLocks noChangeShapeType="1"/>
          </p:cNvSpPr>
          <p:nvPr/>
        </p:nvSpPr>
        <p:spPr bwMode="auto">
          <a:xfrm flipV="1">
            <a:off x="3581400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6" name="Line 51"/>
          <p:cNvSpPr>
            <a:spLocks noChangeShapeType="1"/>
          </p:cNvSpPr>
          <p:nvPr/>
        </p:nvSpPr>
        <p:spPr bwMode="auto">
          <a:xfrm flipV="1">
            <a:off x="5757863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graphicFrame>
        <p:nvGraphicFramePr>
          <p:cNvPr id="7" name="Group 50"/>
          <p:cNvGraphicFramePr>
            <a:graphicFrameLocks noGrp="1"/>
          </p:cNvGraphicFramePr>
          <p:nvPr/>
        </p:nvGraphicFramePr>
        <p:xfrm>
          <a:off x="1781175" y="4643438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Line 51"/>
          <p:cNvSpPr>
            <a:spLocks noChangeShapeType="1"/>
          </p:cNvSpPr>
          <p:nvPr/>
        </p:nvSpPr>
        <p:spPr bwMode="auto">
          <a:xfrm flipV="1">
            <a:off x="3581400" y="5181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9" name="Line 51"/>
          <p:cNvSpPr>
            <a:spLocks noChangeShapeType="1"/>
          </p:cNvSpPr>
          <p:nvPr/>
        </p:nvSpPr>
        <p:spPr bwMode="auto">
          <a:xfrm flipV="1">
            <a:off x="5772150" y="5181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68925" y="3943350"/>
            <a:ext cx="27511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500"/>
              <a:t>…so SWAP them!</a:t>
            </a:r>
          </a:p>
        </p:txBody>
      </p:sp>
    </p:spTree>
    <p:extLst>
      <p:ext uri="{BB962C8B-B14F-4D97-AF65-F5344CB8AC3E}">
        <p14:creationId xmlns:p14="http://schemas.microsoft.com/office/powerpoint/2010/main" val="225714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8077200" cy="47244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Now continue to advance the pointers as before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graphicFrame>
        <p:nvGraphicFramePr>
          <p:cNvPr id="4" name="Group 50"/>
          <p:cNvGraphicFramePr>
            <a:graphicFrameLocks noGrp="1"/>
          </p:cNvGraphicFramePr>
          <p:nvPr/>
        </p:nvGraphicFramePr>
        <p:xfrm>
          <a:off x="1774825" y="24003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Line 51"/>
          <p:cNvSpPr>
            <a:spLocks noChangeShapeType="1"/>
          </p:cNvSpPr>
          <p:nvPr/>
        </p:nvSpPr>
        <p:spPr bwMode="auto">
          <a:xfrm flipV="1">
            <a:off x="3581400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6" name="Line 51"/>
          <p:cNvSpPr>
            <a:spLocks noChangeShapeType="1"/>
          </p:cNvSpPr>
          <p:nvPr/>
        </p:nvSpPr>
        <p:spPr bwMode="auto">
          <a:xfrm flipV="1">
            <a:off x="5757863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graphicFrame>
        <p:nvGraphicFramePr>
          <p:cNvPr id="7" name="Group 50"/>
          <p:cNvGraphicFramePr>
            <a:graphicFrameLocks noGrp="1"/>
          </p:cNvGraphicFramePr>
          <p:nvPr/>
        </p:nvGraphicFramePr>
        <p:xfrm>
          <a:off x="1781175" y="4643438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Line 51"/>
          <p:cNvSpPr>
            <a:spLocks noChangeShapeType="1"/>
          </p:cNvSpPr>
          <p:nvPr/>
        </p:nvSpPr>
        <p:spPr bwMode="auto">
          <a:xfrm flipV="1">
            <a:off x="4300538" y="5181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9" name="Line 51"/>
          <p:cNvSpPr>
            <a:spLocks noChangeShapeType="1"/>
          </p:cNvSpPr>
          <p:nvPr/>
        </p:nvSpPr>
        <p:spPr bwMode="auto">
          <a:xfrm flipV="1">
            <a:off x="5018088" y="5181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3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8077200" cy="47244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Then SWAP as before: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2" eaLnBrk="1" hangingPunct="1"/>
            <a:r>
              <a:rPr lang="en-US" dirty="0" smtClean="0"/>
              <a:t>At some point, the counters will cross over each other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graphicFrame>
        <p:nvGraphicFramePr>
          <p:cNvPr id="4" name="Group 50"/>
          <p:cNvGraphicFramePr>
            <a:graphicFrameLocks noGrp="1"/>
          </p:cNvGraphicFramePr>
          <p:nvPr/>
        </p:nvGraphicFramePr>
        <p:xfrm>
          <a:off x="1774825" y="24003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Line 51"/>
          <p:cNvSpPr>
            <a:spLocks noChangeShapeType="1"/>
          </p:cNvSpPr>
          <p:nvPr/>
        </p:nvSpPr>
        <p:spPr bwMode="auto">
          <a:xfrm flipV="1">
            <a:off x="4300538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6" name="Line 51"/>
          <p:cNvSpPr>
            <a:spLocks noChangeShapeType="1"/>
          </p:cNvSpPr>
          <p:nvPr/>
        </p:nvSpPr>
        <p:spPr bwMode="auto">
          <a:xfrm flipV="1">
            <a:off x="5018088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graphicFrame>
        <p:nvGraphicFramePr>
          <p:cNvPr id="7" name="Group 50"/>
          <p:cNvGraphicFramePr>
            <a:graphicFrameLocks noGrp="1"/>
          </p:cNvGraphicFramePr>
          <p:nvPr/>
        </p:nvGraphicFramePr>
        <p:xfrm>
          <a:off x="1781175" y="4643438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Line 51"/>
          <p:cNvSpPr>
            <a:spLocks noChangeShapeType="1"/>
          </p:cNvSpPr>
          <p:nvPr/>
        </p:nvSpPr>
        <p:spPr bwMode="auto">
          <a:xfrm flipV="1">
            <a:off x="4300538" y="5181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9" name="Line 51"/>
          <p:cNvSpPr>
            <a:spLocks noChangeShapeType="1"/>
          </p:cNvSpPr>
          <p:nvPr/>
        </p:nvSpPr>
        <p:spPr bwMode="auto">
          <a:xfrm flipV="1">
            <a:off x="5018088" y="5181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5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8077200" cy="47244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Again, advance the pointers as before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2" eaLnBrk="1" hangingPunct="1"/>
            <a:r>
              <a:rPr lang="en-US" dirty="0" smtClean="0"/>
              <a:t>So we see that the counters crossed over each other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graphicFrame>
        <p:nvGraphicFramePr>
          <p:cNvPr id="4" name="Group 50"/>
          <p:cNvGraphicFramePr>
            <a:graphicFrameLocks noGrp="1"/>
          </p:cNvGraphicFramePr>
          <p:nvPr/>
        </p:nvGraphicFramePr>
        <p:xfrm>
          <a:off x="1774825" y="24003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Line 51"/>
          <p:cNvSpPr>
            <a:spLocks noChangeShapeType="1"/>
          </p:cNvSpPr>
          <p:nvPr/>
        </p:nvSpPr>
        <p:spPr bwMode="auto">
          <a:xfrm flipV="1">
            <a:off x="4300538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6" name="Line 51"/>
          <p:cNvSpPr>
            <a:spLocks noChangeShapeType="1"/>
          </p:cNvSpPr>
          <p:nvPr/>
        </p:nvSpPr>
        <p:spPr bwMode="auto">
          <a:xfrm flipV="1">
            <a:off x="5018088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graphicFrame>
        <p:nvGraphicFramePr>
          <p:cNvPr id="7" name="Group 50"/>
          <p:cNvGraphicFramePr>
            <a:graphicFrameLocks noGrp="1"/>
          </p:cNvGraphicFramePr>
          <p:nvPr/>
        </p:nvGraphicFramePr>
        <p:xfrm>
          <a:off x="1781175" y="4643438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Line 51"/>
          <p:cNvSpPr>
            <a:spLocks noChangeShapeType="1"/>
          </p:cNvSpPr>
          <p:nvPr/>
        </p:nvSpPr>
        <p:spPr bwMode="auto">
          <a:xfrm flipV="1">
            <a:off x="4300538" y="5181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9" name="Line 51"/>
          <p:cNvSpPr>
            <a:spLocks noChangeShapeType="1"/>
          </p:cNvSpPr>
          <p:nvPr/>
        </p:nvSpPr>
        <p:spPr bwMode="auto">
          <a:xfrm flipV="1">
            <a:off x="5018088" y="5181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2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8077200" cy="4724400"/>
          </a:xfrm>
        </p:spPr>
        <p:txBody>
          <a:bodyPr>
            <a:normAutofit lnSpcReduction="10000"/>
          </a:bodyPr>
          <a:lstStyle/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Now, SWAP the value stored in the original right counter (black arrow) with the partition element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2" eaLnBrk="1" hangingPunct="1"/>
            <a:r>
              <a:rPr lang="en-US" dirty="0" smtClean="0"/>
              <a:t>Finally, RETURN the index the five is stored in (the right pointer) to indicate where the partition element ended up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graphicFrame>
        <p:nvGraphicFramePr>
          <p:cNvPr id="4" name="Group 50"/>
          <p:cNvGraphicFramePr>
            <a:graphicFrameLocks noGrp="1"/>
          </p:cNvGraphicFramePr>
          <p:nvPr/>
        </p:nvGraphicFramePr>
        <p:xfrm>
          <a:off x="1774825" y="2400300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Line 51"/>
          <p:cNvSpPr>
            <a:spLocks noChangeShapeType="1"/>
          </p:cNvSpPr>
          <p:nvPr/>
        </p:nvSpPr>
        <p:spPr bwMode="auto">
          <a:xfrm flipV="1">
            <a:off x="4300538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6" name="Line 51"/>
          <p:cNvSpPr>
            <a:spLocks noChangeShapeType="1"/>
          </p:cNvSpPr>
          <p:nvPr/>
        </p:nvSpPr>
        <p:spPr bwMode="auto">
          <a:xfrm flipV="1">
            <a:off x="5018088" y="2938463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graphicFrame>
        <p:nvGraphicFramePr>
          <p:cNvPr id="7" name="Group 50"/>
          <p:cNvGraphicFramePr>
            <a:graphicFrameLocks noGrp="1"/>
          </p:cNvGraphicFramePr>
          <p:nvPr/>
        </p:nvGraphicFramePr>
        <p:xfrm>
          <a:off x="1781175" y="4643438"/>
          <a:ext cx="5791200" cy="51816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Line 51"/>
          <p:cNvSpPr>
            <a:spLocks noChangeShapeType="1"/>
          </p:cNvSpPr>
          <p:nvPr/>
        </p:nvSpPr>
        <p:spPr bwMode="auto">
          <a:xfrm flipV="1">
            <a:off x="4300538" y="5181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9" name="Line 51"/>
          <p:cNvSpPr>
            <a:spLocks noChangeShapeType="1"/>
          </p:cNvSpPr>
          <p:nvPr/>
        </p:nvSpPr>
        <p:spPr bwMode="auto">
          <a:xfrm flipV="1">
            <a:off x="5018088" y="5181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7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Choosing a Partition Element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first element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bad if input is sorted or in reverse sorted order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bad if input is nearly sorted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variation: particular element (e.g. middle element)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random element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You could get lucky and choose the middle element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You could be unlucky and choose the smallest or greatest element</a:t>
            </a:r>
          </a:p>
          <a:p>
            <a:pPr lvl="3">
              <a:lnSpc>
                <a:spcPct val="90000"/>
              </a:lnSpc>
            </a:pPr>
            <a:r>
              <a:rPr lang="en-US" smtClean="0"/>
              <a:t>Resulting in a partition with ZERO elements on one side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median of three elements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choose the median of the left, right, and center elements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</p:spTree>
    <p:extLst>
      <p:ext uri="{BB962C8B-B14F-4D97-AF65-F5344CB8AC3E}">
        <p14:creationId xmlns:p14="http://schemas.microsoft.com/office/powerpoint/2010/main" val="12202090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924800" cy="4648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median of three elements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choose the median of the left, right, and center elements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There is extra expense with this method</a:t>
            </a:r>
          </a:p>
          <a:p>
            <a:pPr lvl="3">
              <a:lnSpc>
                <a:spcPct val="90000"/>
              </a:lnSpc>
            </a:pPr>
            <a:r>
              <a:rPr lang="en-US" dirty="0" smtClean="0"/>
              <a:t>Picking three values</a:t>
            </a:r>
          </a:p>
          <a:p>
            <a:pPr lvl="3">
              <a:lnSpc>
                <a:spcPct val="90000"/>
              </a:lnSpc>
            </a:pPr>
            <a:r>
              <a:rPr lang="en-US" dirty="0" smtClean="0"/>
              <a:t>Doing three comparisons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But if the array is large, doing this little extra work will be small compared to the gains of a better partition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You could also pick the median of 5 or 7 elements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The more you pick the better partition you get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</p:spTree>
    <p:extLst>
      <p:ext uri="{BB962C8B-B14F-4D97-AF65-F5344CB8AC3E}">
        <p14:creationId xmlns:p14="http://schemas.microsoft.com/office/powerpoint/2010/main" val="26701649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Logarithmic </a:t>
            </a:r>
            <a:r>
              <a:rPr lang="en-US" sz="6600" b="1" dirty="0">
                <a:solidFill>
                  <a:srgbClr val="006600"/>
                </a:solidFill>
              </a:rPr>
              <a:t>S</a:t>
            </a:r>
            <a:r>
              <a:rPr lang="en-US" sz="6600" b="1" dirty="0" smtClean="0">
                <a:solidFill>
                  <a:srgbClr val="006600"/>
                </a:solidFill>
              </a:rPr>
              <a:t>orting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Quick Sort</a:t>
            </a:r>
          </a:p>
        </p:txBody>
      </p:sp>
    </p:spTree>
    <p:extLst>
      <p:ext uri="{BB962C8B-B14F-4D97-AF65-F5344CB8AC3E}">
        <p14:creationId xmlns:p14="http://schemas.microsoft.com/office/powerpoint/2010/main" val="386130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Sort - </a:t>
            </a:r>
            <a:r>
              <a:rPr lang="en-US" b="1" dirty="0" smtClean="0">
                <a:solidFill>
                  <a:srgbClr val="006600"/>
                </a:solidFill>
              </a:rPr>
              <a:t>Tracing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1246" y="2256693"/>
          <a:ext cx="7391403" cy="247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49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29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32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32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3200" b="1" u="none" baseline="0" dirty="0">
                        <a:solidFill>
                          <a:srgbClr val="0070C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none" baseline="0" dirty="0">
                        <a:solidFill>
                          <a:schemeClr val="tx1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7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97623" y="2221524"/>
          <a:ext cx="7391403" cy="268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sz="32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00B050"/>
                          </a:solidFill>
                          <a:uFill>
                            <a:solidFill>
                              <a:srgbClr val="FFFF00"/>
                            </a:solidFill>
                          </a:uFill>
                        </a:rPr>
                        <a:t>49</a:t>
                      </a:r>
                      <a:endParaRPr lang="en-US" b="1" u="sng" baseline="0" dirty="0">
                        <a:solidFill>
                          <a:srgbClr val="00B050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00B050"/>
                          </a:solidFill>
                          <a:uFill>
                            <a:solidFill>
                              <a:srgbClr val="00B0F0"/>
                            </a:solidFill>
                          </a:uFill>
                        </a:rPr>
                        <a:t>22</a:t>
                      </a:r>
                      <a:endParaRPr lang="en-US" b="1" u="sng" baseline="0" dirty="0">
                        <a:solidFill>
                          <a:srgbClr val="00B05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29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32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32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3200" b="1" u="none" baseline="0" dirty="0">
                        <a:solidFill>
                          <a:srgbClr val="0070C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none" baseline="0" dirty="0">
                        <a:solidFill>
                          <a:schemeClr val="tx1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517562" y="13972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Quick Sort - </a:t>
            </a:r>
            <a:r>
              <a:rPr lang="en-US" b="1" smtClean="0">
                <a:solidFill>
                  <a:srgbClr val="006600"/>
                </a:solidFill>
              </a:rPr>
              <a:t>Tracing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16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36077" y="2291862"/>
          <a:ext cx="7391403" cy="268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sz="32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49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29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sz="32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FF00"/>
                            </a:solidFill>
                          </a:uFill>
                        </a:rPr>
                        <a:t>22</a:t>
                      </a:r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B0F0"/>
                            </a:solidFill>
                          </a:uFill>
                        </a:rPr>
                        <a:t>49</a:t>
                      </a:r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32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3200" b="1" u="none" baseline="0" dirty="0">
                        <a:solidFill>
                          <a:srgbClr val="0070C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none" baseline="0" dirty="0">
                        <a:solidFill>
                          <a:schemeClr val="tx1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Quick Sort - </a:t>
            </a:r>
            <a:r>
              <a:rPr lang="en-US" b="1" dirty="0" smtClean="0">
                <a:solidFill>
                  <a:srgbClr val="006600"/>
                </a:solidFill>
              </a:rPr>
              <a:t>Tracing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4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53661" y="2291862"/>
          <a:ext cx="7391403" cy="268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sz="32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49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29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sz="32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FF00"/>
                            </a:solidFill>
                          </a:uFill>
                        </a:rPr>
                        <a:t>22</a:t>
                      </a:r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B0F0"/>
                            </a:solidFill>
                          </a:uFill>
                        </a:rPr>
                        <a:t>49</a:t>
                      </a:r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sz="32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B0F0"/>
                            </a:solidFill>
                          </a:uFill>
                        </a:rPr>
                        <a:t>17</a:t>
                      </a:r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FF00"/>
                            </a:solidFill>
                          </a:uFill>
                        </a:rPr>
                        <a:t>26</a:t>
                      </a:r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3200" b="1" u="none" baseline="0" dirty="0">
                        <a:solidFill>
                          <a:srgbClr val="0070C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u="none" baseline="0" dirty="0">
                        <a:solidFill>
                          <a:schemeClr val="tx1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Quick Sort - </a:t>
            </a:r>
            <a:r>
              <a:rPr lang="en-US" b="1" dirty="0" smtClean="0">
                <a:solidFill>
                  <a:srgbClr val="006600"/>
                </a:solidFill>
              </a:rPr>
              <a:t>Tracing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79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44869" y="2221523"/>
          <a:ext cx="7391403" cy="268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sz="32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49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26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22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29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sz="32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FF00"/>
                            </a:solidFill>
                          </a:uFill>
                        </a:rPr>
                        <a:t>22</a:t>
                      </a:r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B0F0"/>
                            </a:solidFill>
                          </a:uFill>
                        </a:rPr>
                        <a:t>49</a:t>
                      </a:r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sz="32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00B0F0"/>
                            </a:solidFill>
                          </a:uFill>
                        </a:rPr>
                        <a:t>17</a:t>
                      </a:r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FF00"/>
                            </a:solidFill>
                          </a:uFill>
                        </a:rPr>
                        <a:t>26</a:t>
                      </a:r>
                      <a:endParaRPr lang="en-US" b="1" u="sng" baseline="0" dirty="0">
                        <a:solidFill>
                          <a:srgbClr val="FF0000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Loop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none" baseline="0" dirty="0" smtClean="0">
                          <a:solidFill>
                            <a:srgbClr val="0070C0"/>
                          </a:solidFill>
                          <a:uFill>
                            <a:solidFill>
                              <a:srgbClr val="00B0F0"/>
                            </a:solidFill>
                          </a:uFill>
                        </a:rPr>
                        <a:t>23</a:t>
                      </a:r>
                      <a:endParaRPr lang="en-US" sz="3200" b="1" u="none" baseline="0" dirty="0">
                        <a:solidFill>
                          <a:srgbClr val="0070C0"/>
                        </a:solidFill>
                        <a:uFill>
                          <a:solidFill>
                            <a:srgbClr val="00B0F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none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FFFF00"/>
                            </a:solidFill>
                          </a:uFill>
                        </a:rPr>
                        <a:t>26</a:t>
                      </a:r>
                      <a:endParaRPr lang="en-US" b="1" u="none" baseline="0" dirty="0">
                        <a:solidFill>
                          <a:schemeClr val="tx1"/>
                        </a:solidFill>
                        <a:uFill>
                          <a:solidFill>
                            <a:srgbClr val="FFFF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/>
          <a:lstStyle/>
          <a:p>
            <a:r>
              <a:rPr lang="en-US" dirty="0" smtClean="0"/>
              <a:t>Quick Sort - </a:t>
            </a:r>
            <a:r>
              <a:rPr lang="en-US" b="1" dirty="0" smtClean="0">
                <a:solidFill>
                  <a:srgbClr val="006600"/>
                </a:solidFill>
              </a:rPr>
              <a:t>Tracing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Quick Sort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25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41966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This is </a:t>
            </a:r>
            <a:r>
              <a:rPr lang="en-US" u="sng" dirty="0"/>
              <a:t>more difficult</a:t>
            </a:r>
            <a:r>
              <a:rPr lang="en-US" dirty="0"/>
              <a:t> to do </a:t>
            </a:r>
            <a:r>
              <a:rPr lang="en-US" u="sng" dirty="0"/>
              <a:t>than Merge Sort</a:t>
            </a:r>
          </a:p>
          <a:p>
            <a:pPr lvl="1"/>
            <a:r>
              <a:rPr lang="en-US" dirty="0"/>
              <a:t>Why?</a:t>
            </a:r>
          </a:p>
          <a:p>
            <a:pPr lvl="1"/>
            <a:r>
              <a:rPr lang="en-US" dirty="0"/>
              <a:t>With Merge Sort, we knew that our recursive calls </a:t>
            </a:r>
            <a:r>
              <a:rPr lang="en-US" u="sng" dirty="0"/>
              <a:t>always had equal sized inputs</a:t>
            </a:r>
          </a:p>
          <a:p>
            <a:pPr lvl="2"/>
            <a:r>
              <a:rPr lang="en-US" dirty="0"/>
              <a:t>Remember:  we would split the array of size n into two arrays of size n/2 (so the smaller arrays were always the same size)</a:t>
            </a:r>
          </a:p>
          <a:p>
            <a:r>
              <a:rPr lang="en-US" dirty="0"/>
              <a:t>How is Quick Sort different?  (more difficult?)</a:t>
            </a:r>
          </a:p>
          <a:p>
            <a:pPr lvl="1"/>
            <a:r>
              <a:rPr lang="en-US" dirty="0"/>
              <a:t>Each recursive call of Quick Sort could have a different sized set of numbers to sort</a:t>
            </a:r>
          </a:p>
          <a:p>
            <a:pPr lvl="2"/>
            <a:r>
              <a:rPr lang="en-US" dirty="0"/>
              <a:t>Because the size of the sets is based on our partition element</a:t>
            </a:r>
          </a:p>
          <a:p>
            <a:pPr lvl="2"/>
            <a:r>
              <a:rPr lang="en-US" dirty="0"/>
              <a:t>If partition element is in the middle, each set has about half</a:t>
            </a:r>
          </a:p>
          <a:p>
            <a:pPr lvl="2"/>
            <a:r>
              <a:rPr lang="en-US" dirty="0"/>
              <a:t>Otherwise, one set is large and one is small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784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Best Case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partition element is </a:t>
            </a:r>
            <a:r>
              <a:rPr lang="en-US" dirty="0" smtClean="0"/>
              <a:t>ALWAYS placed </a:t>
            </a:r>
            <a:r>
              <a:rPr lang="en-US" dirty="0"/>
              <a:t>in the </a:t>
            </a:r>
            <a:r>
              <a:rPr lang="en-US" dirty="0" smtClean="0"/>
              <a:t>middle</a:t>
            </a:r>
          </a:p>
          <a:p>
            <a:pPr lvl="1"/>
            <a:r>
              <a:rPr lang="en-US" dirty="0" smtClean="0"/>
              <a:t>T(n) = 2T(n/2) + n</a:t>
            </a:r>
          </a:p>
          <a:p>
            <a:pPr lvl="1"/>
            <a:r>
              <a:rPr lang="en-US" dirty="0" smtClean="0"/>
              <a:t>O(n log</a:t>
            </a:r>
            <a:r>
              <a:rPr lang="en-US" baseline="-25000" dirty="0" smtClean="0"/>
              <a:t>2</a:t>
            </a:r>
            <a:r>
              <a:rPr lang="en-US" dirty="0" smtClean="0"/>
              <a:t>n)</a:t>
            </a:r>
          </a:p>
          <a:p>
            <a:r>
              <a:rPr lang="en-US" b="1" dirty="0" smtClean="0"/>
              <a:t>Worst Case</a:t>
            </a:r>
          </a:p>
          <a:p>
            <a:pPr lvl="1"/>
            <a:r>
              <a:rPr lang="en-US" dirty="0" smtClean="0"/>
              <a:t>The partition element is placed either as first or last element </a:t>
            </a:r>
          </a:p>
          <a:p>
            <a:pPr lvl="1"/>
            <a:r>
              <a:rPr lang="en-US" dirty="0" smtClean="0"/>
              <a:t>T(n) = T(n-1) + n</a:t>
            </a:r>
          </a:p>
          <a:p>
            <a:pPr lvl="1"/>
            <a:r>
              <a:rPr lang="en-US" dirty="0" smtClean="0"/>
              <a:t>O(n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Average Case</a:t>
            </a:r>
          </a:p>
          <a:p>
            <a:pPr lvl="1"/>
            <a:r>
              <a:rPr lang="en-US" dirty="0" smtClean="0"/>
              <a:t>The partition element is placed anywhere in the arrays</a:t>
            </a:r>
          </a:p>
          <a:p>
            <a:pPr lvl="1"/>
            <a:r>
              <a:rPr lang="en-US" dirty="0" smtClean="0"/>
              <a:t>T(n) = T(n/3) + T(2n/3) + n</a:t>
            </a:r>
          </a:p>
          <a:p>
            <a:pPr lvl="1"/>
            <a:r>
              <a:rPr lang="en-US" dirty="0"/>
              <a:t>O(n log</a:t>
            </a:r>
            <a:r>
              <a:rPr lang="en-US" baseline="-25000" dirty="0"/>
              <a:t>2</a:t>
            </a:r>
            <a:r>
              <a:rPr lang="en-US" dirty="0"/>
              <a:t>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8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1975339"/>
            <a:ext cx="7479900" cy="427599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Quick Sort</a:t>
            </a:r>
          </a:p>
          <a:p>
            <a:pPr lvl="1" eaLnBrk="1" hangingPunct="1">
              <a:defRPr/>
            </a:pPr>
            <a:r>
              <a:rPr lang="en-US" dirty="0" smtClean="0"/>
              <a:t>Most common sort used in practice</a:t>
            </a:r>
          </a:p>
          <a:p>
            <a:pPr lvl="1" eaLnBrk="1" hangingPunct="1">
              <a:defRPr/>
            </a:pPr>
            <a:r>
              <a:rPr lang="en-US" dirty="0" smtClean="0"/>
              <a:t>Why?</a:t>
            </a:r>
          </a:p>
          <a:p>
            <a:pPr lvl="2" eaLnBrk="1" hangingPunct="1">
              <a:defRPr/>
            </a:pPr>
            <a:r>
              <a:rPr lang="en-US" dirty="0" err="1" smtClean="0"/>
              <a:t>cuz</a:t>
            </a:r>
            <a:r>
              <a:rPr lang="en-US" dirty="0" smtClean="0"/>
              <a:t> it is usually the quickest in practice!</a:t>
            </a:r>
          </a:p>
          <a:p>
            <a:pPr lvl="1" eaLnBrk="1" hangingPunct="1">
              <a:defRPr/>
            </a:pPr>
            <a:r>
              <a:rPr lang="en-US" dirty="0" smtClean="0"/>
              <a:t>Quick Sort uses two main ideas to achieve this efficiency:</a:t>
            </a:r>
          </a:p>
          <a:p>
            <a:pPr marL="914400" lvl="1" indent="-457200" eaLnBrk="1" hangingPunct="1">
              <a:buSzPct val="85000"/>
              <a:buFont typeface="+mj-lt"/>
              <a:buAutoNum type="arabicParenR"/>
              <a:defRPr/>
            </a:pPr>
            <a:r>
              <a:rPr lang="en-US" dirty="0" smtClean="0"/>
              <a:t>The idea of making partitions</a:t>
            </a:r>
          </a:p>
          <a:p>
            <a:pPr marL="914400" lvl="1" indent="-457200" eaLnBrk="1" hangingPunct="1">
              <a:buSzPct val="85000"/>
              <a:buFont typeface="+mj-lt"/>
              <a:buAutoNum type="arabicParenR"/>
              <a:defRPr/>
            </a:pPr>
            <a:r>
              <a:rPr lang="en-US" dirty="0" smtClean="0"/>
              <a:t>Recursion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Let’s look at the partition concept…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4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2054312"/>
            <a:ext cx="7675809" cy="421460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Quick Sort – Partition</a:t>
            </a:r>
          </a:p>
          <a:p>
            <a:pPr lvl="1" eaLnBrk="1" hangingPunct="1"/>
            <a:r>
              <a:rPr lang="en-US" b="1" u="sng" dirty="0" smtClean="0"/>
              <a:t>A partition works as follows</a:t>
            </a:r>
            <a:r>
              <a:rPr lang="en-US" b="1" dirty="0" smtClean="0"/>
              <a:t>:</a:t>
            </a:r>
          </a:p>
          <a:p>
            <a:pPr lvl="1" eaLnBrk="1" hangingPunct="1"/>
            <a:r>
              <a:rPr lang="en-US" dirty="0" smtClean="0"/>
              <a:t>Given an array of n elements</a:t>
            </a:r>
          </a:p>
          <a:p>
            <a:pPr lvl="2" eaLnBrk="1" hangingPunct="1"/>
            <a:r>
              <a:rPr lang="en-US" dirty="0" smtClean="0"/>
              <a:t>You must manually select an element in the array to partition by</a:t>
            </a:r>
          </a:p>
          <a:p>
            <a:pPr lvl="2" eaLnBrk="1" hangingPunct="1"/>
            <a:r>
              <a:rPr lang="en-US" dirty="0" smtClean="0"/>
              <a:t>You must then compare ALL the remaining elements against this element</a:t>
            </a:r>
          </a:p>
          <a:p>
            <a:pPr lvl="2" eaLnBrk="1" hangingPunct="1"/>
            <a:r>
              <a:rPr lang="en-US" dirty="0" smtClean="0"/>
              <a:t>If they are greater,</a:t>
            </a:r>
          </a:p>
          <a:p>
            <a:pPr lvl="3" eaLnBrk="1" hangingPunct="1"/>
            <a:r>
              <a:rPr lang="en-US" dirty="0" smtClean="0"/>
              <a:t>Put them to the “right” of the partition element</a:t>
            </a:r>
          </a:p>
          <a:p>
            <a:pPr lvl="2" eaLnBrk="1" hangingPunct="1"/>
            <a:r>
              <a:rPr lang="en-US" dirty="0" smtClean="0"/>
              <a:t>If they are less,</a:t>
            </a:r>
          </a:p>
          <a:p>
            <a:pPr lvl="3" eaLnBrk="1" hangingPunct="1"/>
            <a:r>
              <a:rPr lang="en-US" dirty="0" smtClean="0"/>
              <a:t>Put them to the “left” of the partition element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9055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2054312"/>
            <a:ext cx="7567823" cy="4188226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Quick Sort – Partition</a:t>
            </a:r>
          </a:p>
          <a:p>
            <a:pPr lvl="1" eaLnBrk="1" hangingPunct="1"/>
            <a:r>
              <a:rPr lang="en-US" b="1" u="sng" dirty="0" smtClean="0"/>
              <a:t>A partition works as follows</a:t>
            </a:r>
            <a:r>
              <a:rPr lang="en-US" b="1" dirty="0" smtClean="0"/>
              <a:t>:</a:t>
            </a:r>
          </a:p>
          <a:p>
            <a:pPr lvl="2" eaLnBrk="1" hangingPunct="1"/>
            <a:r>
              <a:rPr lang="en-US" dirty="0" smtClean="0"/>
              <a:t>Once the partition is complete, what can we say about the position of the partition element?</a:t>
            </a:r>
          </a:p>
          <a:p>
            <a:pPr lvl="2" eaLnBrk="1" hangingPunct="1"/>
            <a:r>
              <a:rPr lang="en-US" dirty="0" smtClean="0"/>
              <a:t>We can say (we KNOW) that </a:t>
            </a:r>
            <a:r>
              <a:rPr lang="en-US" b="1" u="sng" dirty="0" smtClean="0"/>
              <a:t>the partition element is in its CORRECTLY sorted location</a:t>
            </a:r>
          </a:p>
          <a:p>
            <a:pPr lvl="2" eaLnBrk="1" hangingPunct="1"/>
            <a:r>
              <a:rPr lang="en-US" dirty="0" smtClean="0"/>
              <a:t>In fact, after you partition the array, you are left with:</a:t>
            </a:r>
          </a:p>
          <a:p>
            <a:pPr lvl="3" eaLnBrk="1" hangingPunct="1"/>
            <a:r>
              <a:rPr lang="en-US" dirty="0" smtClean="0"/>
              <a:t>all the elements to the </a:t>
            </a:r>
            <a:r>
              <a:rPr lang="en-US" u="sng" dirty="0" smtClean="0"/>
              <a:t>left</a:t>
            </a:r>
            <a:r>
              <a:rPr lang="en-US" dirty="0" smtClean="0"/>
              <a:t> of the partition element, in the array, that still need to be sorted</a:t>
            </a:r>
          </a:p>
          <a:p>
            <a:pPr lvl="3" eaLnBrk="1" hangingPunct="1"/>
            <a:r>
              <a:rPr lang="en-US" dirty="0" smtClean="0"/>
              <a:t>all the elements to the </a:t>
            </a:r>
            <a:r>
              <a:rPr lang="en-US" u="sng" dirty="0" smtClean="0"/>
              <a:t>right</a:t>
            </a:r>
            <a:r>
              <a:rPr lang="en-US" dirty="0" smtClean="0"/>
              <a:t> of the partition element, in the array, that still need to be sorted</a:t>
            </a:r>
          </a:p>
          <a:p>
            <a:pPr lvl="2" eaLnBrk="1" hangingPunct="1"/>
            <a:r>
              <a:rPr lang="en-US" u="sng" dirty="0" smtClean="0"/>
              <a:t>And if you sort those two sides, the entire array will be sorted!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372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2054312"/>
            <a:ext cx="7675809" cy="4188226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Quick Sort</a:t>
            </a:r>
          </a:p>
          <a:p>
            <a:pPr lvl="1" eaLnBrk="1" hangingPunct="1">
              <a:defRPr/>
            </a:pPr>
            <a:r>
              <a:rPr lang="en-US" dirty="0" smtClean="0"/>
              <a:t>Partition:</a:t>
            </a:r>
          </a:p>
          <a:p>
            <a:pPr lvl="2" eaLnBrk="1" hangingPunct="1">
              <a:defRPr/>
            </a:pPr>
            <a:r>
              <a:rPr lang="en-US" dirty="0" smtClean="0"/>
              <a:t>Essentially breaks down the sorting problem into two smaller sorting problems</a:t>
            </a:r>
          </a:p>
          <a:p>
            <a:pPr lvl="3" eaLnBrk="1" hangingPunct="1">
              <a:defRPr/>
            </a:pPr>
            <a:r>
              <a:rPr lang="en-US" dirty="0" smtClean="0"/>
              <a:t>…what does that sound like?</a:t>
            </a:r>
          </a:p>
          <a:p>
            <a:pPr lvl="1" eaLnBrk="1" hangingPunct="1">
              <a:defRPr/>
            </a:pPr>
            <a:r>
              <a:rPr lang="en-US" dirty="0" smtClean="0"/>
              <a:t>Code for Quick Sort (at a real general level):</a:t>
            </a:r>
          </a:p>
          <a:p>
            <a:pPr marL="1371600" lvl="2" indent="-457200" eaLnBrk="1" hangingPunct="1">
              <a:buSzPct val="85000"/>
              <a:buFont typeface="+mj-lt"/>
              <a:buAutoNum type="arabicParenR"/>
              <a:defRPr/>
            </a:pPr>
            <a:r>
              <a:rPr lang="en-US" dirty="0" smtClean="0"/>
              <a:t>Partition the array with respect to a random element</a:t>
            </a:r>
          </a:p>
          <a:p>
            <a:pPr marL="1371600" lvl="2" indent="-457200" eaLnBrk="1" hangingPunct="1">
              <a:buSzPct val="85000"/>
              <a:buFont typeface="+mj-lt"/>
              <a:buAutoNum type="arabicParenR"/>
              <a:defRPr/>
            </a:pPr>
            <a:r>
              <a:rPr lang="en-US" dirty="0" smtClean="0"/>
              <a:t>Sort the left part of the array using Quick Sort</a:t>
            </a:r>
          </a:p>
          <a:p>
            <a:pPr marL="1371600" lvl="2" indent="-457200" eaLnBrk="1" hangingPunct="1">
              <a:buSzPct val="85000"/>
              <a:buFont typeface="+mj-lt"/>
              <a:buAutoNum type="arabicParenR"/>
              <a:defRPr/>
            </a:pPr>
            <a:r>
              <a:rPr lang="en-US" dirty="0" smtClean="0"/>
              <a:t>Sort the right part of the array using Quick Sort</a:t>
            </a:r>
          </a:p>
          <a:p>
            <a:pPr marL="1371600" lvl="2" indent="-457200" eaLnBrk="1" hangingPunct="1">
              <a:buSzPct val="85000"/>
              <a:buFont typeface="+mj-lt"/>
              <a:buAutoNum type="arabicParenR"/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Notice there is no “merge” step like in Merge Sort</a:t>
            </a:r>
          </a:p>
          <a:p>
            <a:pPr lvl="2" eaLnBrk="1" hangingPunct="1">
              <a:defRPr/>
            </a:pPr>
            <a:r>
              <a:rPr lang="en-US" dirty="0" smtClean="0"/>
              <a:t>at the end, all elements are already in their proper order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34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2054312"/>
            <a:ext cx="7675809" cy="4170642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dirty="0" smtClean="0"/>
              <a:t>Quick Sort</a:t>
            </a:r>
          </a:p>
          <a:p>
            <a:pPr lvl="1" eaLnBrk="1" hangingPunct="1">
              <a:defRPr/>
            </a:pPr>
            <a:r>
              <a:rPr lang="en-US" dirty="0" smtClean="0"/>
              <a:t>Code for Quick Sort (at a real general level):</a:t>
            </a:r>
          </a:p>
          <a:p>
            <a:pPr marL="1371600" lvl="2" indent="-457200" eaLnBrk="1" hangingPunct="1">
              <a:buSzPct val="85000"/>
              <a:buFont typeface="+mj-lt"/>
              <a:buAutoNum type="arabicParenR"/>
              <a:defRPr/>
            </a:pPr>
            <a:r>
              <a:rPr lang="en-US" dirty="0" smtClean="0"/>
              <a:t>Partition the array with respect to a random element</a:t>
            </a:r>
          </a:p>
          <a:p>
            <a:pPr marL="1371600" lvl="2" indent="-457200" eaLnBrk="1" hangingPunct="1">
              <a:buSzPct val="85000"/>
              <a:buFont typeface="+mj-lt"/>
              <a:buAutoNum type="arabicParenR"/>
              <a:defRPr/>
            </a:pPr>
            <a:r>
              <a:rPr lang="en-US" dirty="0" smtClean="0"/>
              <a:t>Sort the left part of the array using Quick Sort</a:t>
            </a:r>
          </a:p>
          <a:p>
            <a:pPr marL="1371600" lvl="2" indent="-457200" eaLnBrk="1" hangingPunct="1">
              <a:buSzPct val="85000"/>
              <a:buFont typeface="+mj-lt"/>
              <a:buAutoNum type="arabicParenR"/>
              <a:defRPr/>
            </a:pPr>
            <a:r>
              <a:rPr lang="en-US" dirty="0" smtClean="0"/>
              <a:t>Sort the right part of the array using Quick Sort</a:t>
            </a:r>
          </a:p>
          <a:p>
            <a:pPr lvl="1" eaLnBrk="1" hangingPunct="1">
              <a:defRPr/>
            </a:pPr>
            <a:r>
              <a:rPr lang="en-US" dirty="0" smtClean="0"/>
              <a:t>Quick Sort is a recursive algorithm:</a:t>
            </a:r>
          </a:p>
          <a:p>
            <a:pPr lvl="2" eaLnBrk="1" hangingPunct="1">
              <a:defRPr/>
            </a:pPr>
            <a:r>
              <a:rPr lang="en-US" dirty="0" smtClean="0"/>
              <a:t>We need a base case</a:t>
            </a:r>
          </a:p>
          <a:p>
            <a:pPr lvl="3" eaLnBrk="1" hangingPunct="1">
              <a:defRPr/>
            </a:pPr>
            <a:r>
              <a:rPr lang="en-US" dirty="0" smtClean="0"/>
              <a:t>A case that does NOT make recursive calls</a:t>
            </a:r>
          </a:p>
          <a:p>
            <a:pPr lvl="2" eaLnBrk="1" hangingPunct="1">
              <a:defRPr/>
            </a:pPr>
            <a:r>
              <a:rPr lang="en-US" dirty="0" smtClean="0"/>
              <a:t>Our base case, or terminating condition, will be when we sort an array with only one element</a:t>
            </a:r>
          </a:p>
          <a:p>
            <a:pPr lvl="3" eaLnBrk="1" hangingPunct="1">
              <a:defRPr/>
            </a:pPr>
            <a:r>
              <a:rPr lang="en-US" dirty="0" smtClean="0"/>
              <a:t>We know the array is already sorted!</a:t>
            </a:r>
          </a:p>
        </p:txBody>
      </p:sp>
    </p:spTree>
    <p:extLst>
      <p:ext uri="{BB962C8B-B14F-4D97-AF65-F5344CB8AC3E}">
        <p14:creationId xmlns:p14="http://schemas.microsoft.com/office/powerpoint/2010/main" val="285855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162" y="2054312"/>
            <a:ext cx="7315200" cy="4191000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dirty="0" smtClean="0"/>
              <a:t>Let </a:t>
            </a:r>
            <a:r>
              <a:rPr lang="en-US" dirty="0" smtClean="0">
                <a:solidFill>
                  <a:srgbClr val="339933"/>
                </a:solidFill>
              </a:rPr>
              <a:t>S</a:t>
            </a:r>
            <a:r>
              <a:rPr lang="en-US" dirty="0" smtClean="0"/>
              <a:t> be the input set.</a:t>
            </a:r>
          </a:p>
          <a:p>
            <a:pPr>
              <a:buClr>
                <a:schemeClr val="tx1"/>
              </a:buClr>
              <a:buFontTx/>
              <a:buAutoNum type="arabicPeriod"/>
            </a:pPr>
            <a:r>
              <a:rPr lang="en-US" dirty="0" smtClean="0"/>
              <a:t>If </a:t>
            </a:r>
            <a:r>
              <a:rPr lang="en-US" dirty="0" smtClean="0">
                <a:solidFill>
                  <a:srgbClr val="339933"/>
                </a:solidFill>
              </a:rPr>
              <a:t>|S| = 0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339933"/>
                </a:solidFill>
              </a:rPr>
              <a:t>|S| = 1</a:t>
            </a:r>
            <a:r>
              <a:rPr lang="en-US" dirty="0" smtClean="0"/>
              <a:t>, then </a:t>
            </a:r>
            <a:r>
              <a:rPr lang="en-US" dirty="0" smtClean="0">
                <a:solidFill>
                  <a:schemeClr val="accent2"/>
                </a:solidFill>
              </a:rPr>
              <a:t>return</a:t>
            </a:r>
            <a:r>
              <a:rPr lang="en-US" dirty="0" smtClean="0"/>
              <a:t>.</a:t>
            </a:r>
          </a:p>
          <a:p>
            <a:pPr>
              <a:buClr>
                <a:schemeClr val="tx1"/>
              </a:buClr>
              <a:buFontTx/>
              <a:buAutoNum type="arabicPeriod"/>
            </a:pPr>
            <a:r>
              <a:rPr lang="en-US" dirty="0" smtClean="0"/>
              <a:t>Pick an element </a:t>
            </a:r>
            <a:r>
              <a:rPr lang="en-US" i="1" dirty="0" smtClean="0">
                <a:solidFill>
                  <a:srgbClr val="339933"/>
                </a:solidFill>
              </a:rPr>
              <a:t>v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rgbClr val="339933"/>
                </a:solidFill>
              </a:rPr>
              <a:t>S</a:t>
            </a:r>
            <a:r>
              <a:rPr lang="en-US" dirty="0" smtClean="0"/>
              <a:t>.  Call </a:t>
            </a:r>
            <a:r>
              <a:rPr lang="en-US" i="1" dirty="0" smtClean="0">
                <a:solidFill>
                  <a:srgbClr val="339933"/>
                </a:solidFill>
              </a:rPr>
              <a:t>v</a:t>
            </a:r>
            <a:r>
              <a:rPr lang="en-US" dirty="0" smtClean="0"/>
              <a:t> the </a:t>
            </a:r>
            <a:r>
              <a:rPr lang="en-US" dirty="0" smtClean="0">
                <a:solidFill>
                  <a:srgbClr val="FF0000"/>
                </a:solidFill>
              </a:rPr>
              <a:t>partition element</a:t>
            </a:r>
            <a:r>
              <a:rPr lang="en-US" dirty="0" smtClean="0"/>
              <a:t>.</a:t>
            </a:r>
          </a:p>
          <a:p>
            <a:pPr>
              <a:buClr>
                <a:schemeClr val="tx1"/>
              </a:buClr>
              <a:buFontTx/>
              <a:buAutoNum type="arabicPeriod"/>
            </a:pPr>
            <a:r>
              <a:rPr lang="en-US" dirty="0" smtClean="0"/>
              <a:t>Partition </a:t>
            </a:r>
            <a:r>
              <a:rPr lang="en-US" dirty="0" smtClean="0">
                <a:solidFill>
                  <a:srgbClr val="339933"/>
                </a:solidFill>
              </a:rPr>
              <a:t>S </a:t>
            </a:r>
            <a:r>
              <a:rPr lang="en-US" dirty="0" smtClean="0">
                <a:solidFill>
                  <a:srgbClr val="339933"/>
                </a:solidFill>
                <a:latin typeface="Times New Roman" pitchFamily="18" charset="0"/>
              </a:rPr>
              <a:t>–</a:t>
            </a:r>
            <a:r>
              <a:rPr lang="en-US" dirty="0" smtClean="0">
                <a:solidFill>
                  <a:srgbClr val="339933"/>
                </a:solidFill>
              </a:rPr>
              <a:t> {</a:t>
            </a:r>
            <a:r>
              <a:rPr lang="en-US" i="1" dirty="0" smtClean="0">
                <a:solidFill>
                  <a:srgbClr val="339933"/>
                </a:solidFill>
              </a:rPr>
              <a:t>v</a:t>
            </a:r>
            <a:r>
              <a:rPr lang="en-US" dirty="0" smtClean="0">
                <a:solidFill>
                  <a:srgbClr val="339933"/>
                </a:solidFill>
              </a:rPr>
              <a:t>}</a:t>
            </a:r>
            <a:r>
              <a:rPr lang="en-US" dirty="0" smtClean="0"/>
              <a:t> into two disjoint groups:</a:t>
            </a:r>
          </a:p>
          <a:p>
            <a:pPr lvl="1">
              <a:buClr>
                <a:schemeClr val="tx1"/>
              </a:buClr>
              <a:buFontTx/>
              <a:buChar char="•"/>
            </a:pPr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r>
              <a:rPr lang="en-US" dirty="0" smtClean="0"/>
              <a:t> = {x </a:t>
            </a:r>
            <a:r>
              <a:rPr lang="en-US" dirty="0" smtClean="0">
                <a:sym typeface="Symbol" pitchFamily="18" charset="2"/>
              </a:rPr>
              <a:t>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39933"/>
                </a:solidFill>
              </a:rPr>
              <a:t>S </a:t>
            </a:r>
            <a:r>
              <a:rPr lang="en-US" dirty="0" smtClean="0">
                <a:solidFill>
                  <a:srgbClr val="339933"/>
                </a:solidFill>
                <a:latin typeface="Times New Roman" pitchFamily="18" charset="0"/>
              </a:rPr>
              <a:t>–</a:t>
            </a:r>
            <a:r>
              <a:rPr lang="en-US" dirty="0" smtClean="0">
                <a:solidFill>
                  <a:srgbClr val="339933"/>
                </a:solidFill>
              </a:rPr>
              <a:t> {</a:t>
            </a:r>
            <a:r>
              <a:rPr lang="en-US" i="1" dirty="0" smtClean="0">
                <a:solidFill>
                  <a:srgbClr val="339933"/>
                </a:solidFill>
              </a:rPr>
              <a:t>v</a:t>
            </a:r>
            <a:r>
              <a:rPr lang="en-US" dirty="0" smtClean="0">
                <a:solidFill>
                  <a:srgbClr val="339933"/>
                </a:solidFill>
              </a:rPr>
              <a:t>}</a:t>
            </a:r>
            <a:r>
              <a:rPr lang="en-US" dirty="0" smtClean="0"/>
              <a:t> | x </a:t>
            </a:r>
            <a:r>
              <a:rPr lang="en-US" dirty="0" smtClean="0">
                <a:sym typeface="Symbol" pitchFamily="18" charset="2"/>
              </a:rPr>
              <a:t>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339933"/>
                </a:solidFill>
              </a:rPr>
              <a:t>v</a:t>
            </a:r>
            <a:r>
              <a:rPr lang="en-US" dirty="0" smtClean="0"/>
              <a:t>}</a:t>
            </a:r>
          </a:p>
          <a:p>
            <a:pPr lvl="1">
              <a:buClr>
                <a:schemeClr val="tx1"/>
              </a:buClr>
              <a:buFontTx/>
              <a:buChar char="•"/>
            </a:pPr>
            <a:r>
              <a:rPr lang="en-US" dirty="0" smtClean="0"/>
              <a:t>S</a:t>
            </a:r>
            <a:r>
              <a:rPr lang="en-US" baseline="-25000" dirty="0" smtClean="0"/>
              <a:t>2</a:t>
            </a:r>
            <a:r>
              <a:rPr lang="en-US" dirty="0" smtClean="0"/>
              <a:t> = {x </a:t>
            </a:r>
            <a:r>
              <a:rPr lang="en-US" dirty="0" smtClean="0">
                <a:sym typeface="Symbol" pitchFamily="18" charset="2"/>
              </a:rPr>
              <a:t>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39933"/>
                </a:solidFill>
              </a:rPr>
              <a:t>S </a:t>
            </a:r>
            <a:r>
              <a:rPr lang="en-US" dirty="0" smtClean="0">
                <a:solidFill>
                  <a:srgbClr val="339933"/>
                </a:solidFill>
                <a:latin typeface="Times New Roman" pitchFamily="18" charset="0"/>
              </a:rPr>
              <a:t>–</a:t>
            </a:r>
            <a:r>
              <a:rPr lang="en-US" dirty="0" smtClean="0">
                <a:solidFill>
                  <a:srgbClr val="339933"/>
                </a:solidFill>
              </a:rPr>
              <a:t> {</a:t>
            </a:r>
            <a:r>
              <a:rPr lang="en-US" i="1" dirty="0" smtClean="0">
                <a:solidFill>
                  <a:srgbClr val="339933"/>
                </a:solidFill>
              </a:rPr>
              <a:t>v</a:t>
            </a:r>
            <a:r>
              <a:rPr lang="en-US" dirty="0" smtClean="0">
                <a:solidFill>
                  <a:srgbClr val="339933"/>
                </a:solidFill>
              </a:rPr>
              <a:t>}</a:t>
            </a:r>
            <a:r>
              <a:rPr lang="en-US" dirty="0" smtClean="0"/>
              <a:t> | x </a:t>
            </a:r>
            <a:r>
              <a:rPr lang="en-US" dirty="0" smtClean="0">
                <a:sym typeface="Symbol" pitchFamily="18" charset="2"/>
              </a:rPr>
              <a:t> </a:t>
            </a:r>
            <a:r>
              <a:rPr lang="en-US" i="1" dirty="0" smtClean="0">
                <a:solidFill>
                  <a:srgbClr val="339933"/>
                </a:solidFill>
              </a:rPr>
              <a:t>v</a:t>
            </a:r>
            <a:r>
              <a:rPr lang="en-US" dirty="0" smtClean="0"/>
              <a:t>}</a:t>
            </a:r>
          </a:p>
          <a:p>
            <a:pPr>
              <a:buClr>
                <a:schemeClr val="tx1"/>
              </a:buClr>
              <a:buFontTx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Return</a:t>
            </a:r>
            <a:r>
              <a:rPr lang="en-US" dirty="0" smtClean="0"/>
              <a:t> { quicksort(S</a:t>
            </a:r>
            <a:r>
              <a:rPr lang="en-US" baseline="-25000" dirty="0" smtClean="0"/>
              <a:t>1</a:t>
            </a:r>
            <a:r>
              <a:rPr lang="en-US" dirty="0" smtClean="0"/>
              <a:t>), </a:t>
            </a:r>
            <a:r>
              <a:rPr lang="en-US" i="1" dirty="0" smtClean="0">
                <a:solidFill>
                  <a:srgbClr val="339933"/>
                </a:solidFill>
              </a:rPr>
              <a:t>v</a:t>
            </a:r>
            <a:r>
              <a:rPr lang="en-US" dirty="0" smtClean="0"/>
              <a:t>, quicksort(S</a:t>
            </a:r>
            <a:r>
              <a:rPr lang="en-US" baseline="-25000" dirty="0" smtClean="0"/>
              <a:t>2</a:t>
            </a:r>
            <a:r>
              <a:rPr lang="en-US" dirty="0" smtClean="0"/>
              <a:t>) }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</p:spTree>
    <p:extLst>
      <p:ext uri="{BB962C8B-B14F-4D97-AF65-F5344CB8AC3E}">
        <p14:creationId xmlns:p14="http://schemas.microsoft.com/office/powerpoint/2010/main" val="9507262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Sorting:  Quick Sort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55321" y="5720602"/>
            <a:ext cx="7002879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This is the final result. There is no need for a Merge/Combine step.</a:t>
            </a:r>
          </a:p>
          <a:p>
            <a:pPr algn="ctr"/>
            <a:r>
              <a:rPr lang="en-US" dirty="0" smtClean="0"/>
              <a:t>Each value is already in its correctly sorted position!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243" y="1872814"/>
            <a:ext cx="4987594" cy="13710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968" y="3296553"/>
            <a:ext cx="7141378" cy="11656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8968" y="4587022"/>
            <a:ext cx="7337528" cy="89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681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5393</TotalTime>
  <Words>1508</Words>
  <Application>Microsoft Office PowerPoint</Application>
  <PresentationFormat>On-screen Show (4:3)</PresentationFormat>
  <Paragraphs>457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Logarithmic Sorting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Sorting:  Quick Sort</vt:lpstr>
      <vt:lpstr>Quick Sort - Tracing</vt:lpstr>
      <vt:lpstr>PowerPoint Presentation</vt:lpstr>
      <vt:lpstr>Quick Sort - Tracing</vt:lpstr>
      <vt:lpstr>Quick Sort - Tracing</vt:lpstr>
      <vt:lpstr>Quick Sort - Tracing</vt:lpstr>
      <vt:lpstr>Quick Sort</vt:lpstr>
      <vt:lpstr>Quick Sort - Analysis</vt:lpstr>
      <vt:lpstr>Quick Sort - Analysis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945</cp:revision>
  <dcterms:created xsi:type="dcterms:W3CDTF">2019-05-22T20:50:59Z</dcterms:created>
  <dcterms:modified xsi:type="dcterms:W3CDTF">2019-11-30T23:25:57Z</dcterms:modified>
</cp:coreProperties>
</file>