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505" r:id="rId2"/>
    <p:sldId id="538" r:id="rId3"/>
    <p:sldId id="539" r:id="rId4"/>
    <p:sldId id="540" r:id="rId5"/>
    <p:sldId id="541" r:id="rId6"/>
    <p:sldId id="542" r:id="rId7"/>
    <p:sldId id="543" r:id="rId8"/>
    <p:sldId id="544" r:id="rId9"/>
    <p:sldId id="545" r:id="rId10"/>
    <p:sldId id="546" r:id="rId11"/>
    <p:sldId id="547" r:id="rId12"/>
    <p:sldId id="548" r:id="rId13"/>
    <p:sldId id="549" r:id="rId14"/>
    <p:sldId id="550" r:id="rId15"/>
    <p:sldId id="551" r:id="rId16"/>
    <p:sldId id="552" r:id="rId17"/>
    <p:sldId id="553" r:id="rId18"/>
    <p:sldId id="554" r:id="rId19"/>
    <p:sldId id="555" r:id="rId20"/>
    <p:sldId id="556" r:id="rId21"/>
    <p:sldId id="557" r:id="rId22"/>
    <p:sldId id="558" r:id="rId23"/>
    <p:sldId id="559" r:id="rId24"/>
    <p:sldId id="560" r:id="rId25"/>
    <p:sldId id="561" r:id="rId26"/>
    <p:sldId id="562" r:id="rId27"/>
    <p:sldId id="563" r:id="rId28"/>
    <p:sldId id="50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Recursive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>
            <a:off x="1502487" y="2119018"/>
            <a:ext cx="6760364" cy="309315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(n==0)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(“\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nBLAST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OFF!”);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 + “!”);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(n-1);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(10);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3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Values – </a:t>
            </a:r>
            <a:r>
              <a:rPr lang="en-US" b="1" dirty="0">
                <a:solidFill>
                  <a:srgbClr val="006600"/>
                </a:solidFill>
              </a:rPr>
              <a:t>Recursive 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2476" y="2220690"/>
            <a:ext cx="2970685" cy="830997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static void main(String[] </a:t>
            </a:r>
            <a:r>
              <a:rPr lang="en-US" sz="1600" dirty="0" err="1" smtClean="0"/>
              <a:t>args</a:t>
            </a:r>
            <a:r>
              <a:rPr lang="en-US" sz="1600" dirty="0" smtClean="0"/>
              <a:t>) {</a:t>
            </a:r>
          </a:p>
          <a:p>
            <a:r>
              <a:rPr lang="en-US" sz="1600" dirty="0" smtClean="0"/>
              <a:t>   </a:t>
            </a:r>
            <a:r>
              <a:rPr lang="en-US" sz="1600" dirty="0" err="1" smtClean="0"/>
              <a:t>countDown</a:t>
            </a:r>
            <a:r>
              <a:rPr lang="en-US" sz="1600" dirty="0" smtClean="0"/>
              <a:t>(10);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1076" y="23622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(10</a:t>
            </a:r>
            <a:r>
              <a:rPr lang="en-US" sz="1200" b="1" u="sng" dirty="0"/>
              <a:t>)</a:t>
            </a:r>
            <a:endParaRPr lang="en-US" sz="1200" dirty="0"/>
          </a:p>
          <a:p>
            <a:r>
              <a:rPr lang="en-US" sz="1200" dirty="0"/>
              <a:t>Prints 10!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(9</a:t>
            </a:r>
            <a:r>
              <a:rPr lang="en-US" sz="12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95864" y="26670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(9</a:t>
            </a:r>
            <a:r>
              <a:rPr lang="en-US" sz="1200" b="1" u="sng" dirty="0"/>
              <a:t>)</a:t>
            </a:r>
            <a:endParaRPr lang="en-US" sz="1200" dirty="0"/>
          </a:p>
          <a:p>
            <a:r>
              <a:rPr lang="en-US" sz="1200" dirty="0"/>
              <a:t>Prints 9!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(8</a:t>
            </a:r>
            <a:r>
              <a:rPr lang="en-US" sz="1200" dirty="0"/>
              <a:t>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24464" y="29718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8)</a:t>
            </a:r>
            <a:endParaRPr lang="en-US" sz="1200" dirty="0"/>
          </a:p>
          <a:p>
            <a:r>
              <a:rPr lang="en-US" sz="1200" dirty="0"/>
              <a:t>Prints 8!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(7</a:t>
            </a:r>
            <a:r>
              <a:rPr lang="en-US" sz="1200" dirty="0"/>
              <a:t>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953064" y="32766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7)</a:t>
            </a:r>
            <a:endParaRPr lang="en-US" sz="1200" dirty="0"/>
          </a:p>
          <a:p>
            <a:r>
              <a:rPr lang="en-US" sz="1200" dirty="0"/>
              <a:t>Prints 7!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(6</a:t>
            </a:r>
            <a:r>
              <a:rPr lang="en-US" sz="1200" dirty="0"/>
              <a:t>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81664" y="35814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6)</a:t>
            </a:r>
            <a:endParaRPr lang="en-US" sz="1200" dirty="0"/>
          </a:p>
          <a:p>
            <a:r>
              <a:rPr lang="en-US" sz="1200" dirty="0"/>
              <a:t>Prints 6!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(5</a:t>
            </a:r>
            <a:r>
              <a:rPr lang="en-US" sz="1200" dirty="0"/>
              <a:t>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10264" y="38862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5)</a:t>
            </a:r>
            <a:endParaRPr lang="en-US" sz="1200" dirty="0"/>
          </a:p>
          <a:p>
            <a:r>
              <a:rPr lang="en-US" sz="1200" dirty="0"/>
              <a:t>Prints 5!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(4</a:t>
            </a:r>
            <a:r>
              <a:rPr lang="en-US" sz="1200" dirty="0"/>
              <a:t>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638864" y="41910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4)</a:t>
            </a:r>
            <a:endParaRPr lang="en-US" sz="1200" dirty="0"/>
          </a:p>
          <a:p>
            <a:r>
              <a:rPr lang="en-US" sz="1200" dirty="0"/>
              <a:t>Prints 4!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(3</a:t>
            </a:r>
            <a:r>
              <a:rPr lang="en-US" sz="1200" dirty="0"/>
              <a:t>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67464" y="44958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3)</a:t>
            </a:r>
            <a:endParaRPr lang="en-US" sz="1200" dirty="0"/>
          </a:p>
          <a:p>
            <a:r>
              <a:rPr lang="en-US" sz="1200" dirty="0"/>
              <a:t>Prints 3!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(2</a:t>
            </a:r>
            <a:r>
              <a:rPr lang="en-US" sz="1200" dirty="0"/>
              <a:t>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96064" y="48006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2)</a:t>
            </a:r>
            <a:endParaRPr lang="en-US" sz="1200" dirty="0"/>
          </a:p>
          <a:p>
            <a:r>
              <a:rPr lang="en-US" sz="1200" dirty="0"/>
              <a:t>Prints 2!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(1</a:t>
            </a:r>
            <a:r>
              <a:rPr lang="en-US" sz="1200" dirty="0"/>
              <a:t>)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24664" y="5105400"/>
            <a:ext cx="1487908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1)</a:t>
            </a:r>
            <a:endParaRPr lang="en-US" sz="1200" dirty="0"/>
          </a:p>
          <a:p>
            <a:r>
              <a:rPr lang="en-US" sz="1200" dirty="0"/>
              <a:t>Prints 1!</a:t>
            </a:r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(0</a:t>
            </a:r>
            <a:r>
              <a:rPr lang="en-US" sz="1200" dirty="0"/>
              <a:t>)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523101" y="5410200"/>
            <a:ext cx="1501775" cy="461963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</a:t>
            </a:r>
            <a:r>
              <a:rPr lang="en-US" sz="1200" b="1" u="sng" dirty="0"/>
              <a:t>0)</a:t>
            </a:r>
            <a:endParaRPr lang="en-US" sz="1200" dirty="0"/>
          </a:p>
          <a:p>
            <a:r>
              <a:rPr lang="en-US" sz="1200" dirty="0"/>
              <a:t>Prints BLAST OFF!</a:t>
            </a:r>
          </a:p>
        </p:txBody>
      </p:sp>
      <p:sp>
        <p:nvSpPr>
          <p:cNvPr id="17" name="Curved Left Arrow 16"/>
          <p:cNvSpPr>
            <a:spLocks noChangeArrowheads="1"/>
          </p:cNvSpPr>
          <p:nvPr/>
        </p:nvSpPr>
        <p:spPr bwMode="auto">
          <a:xfrm rot="-1800000">
            <a:off x="6799201" y="22891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" name="Curved Left Arrow 17"/>
          <p:cNvSpPr>
            <a:spLocks noChangeArrowheads="1"/>
          </p:cNvSpPr>
          <p:nvPr/>
        </p:nvSpPr>
        <p:spPr bwMode="auto">
          <a:xfrm rot="-1800000">
            <a:off x="7027801" y="25939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" name="Curved Left Arrow 18"/>
          <p:cNvSpPr>
            <a:spLocks noChangeArrowheads="1"/>
          </p:cNvSpPr>
          <p:nvPr/>
        </p:nvSpPr>
        <p:spPr bwMode="auto">
          <a:xfrm rot="-1800000">
            <a:off x="7265926" y="29114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" name="Curved Left Arrow 19"/>
          <p:cNvSpPr>
            <a:spLocks noChangeArrowheads="1"/>
          </p:cNvSpPr>
          <p:nvPr/>
        </p:nvSpPr>
        <p:spPr bwMode="auto">
          <a:xfrm rot="-1800000">
            <a:off x="7494526" y="32131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" name="Curved Left Arrow 20"/>
          <p:cNvSpPr>
            <a:spLocks noChangeArrowheads="1"/>
          </p:cNvSpPr>
          <p:nvPr/>
        </p:nvSpPr>
        <p:spPr bwMode="auto">
          <a:xfrm rot="-1800000">
            <a:off x="7723126" y="352742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" name="Curved Left Arrow 21"/>
          <p:cNvSpPr>
            <a:spLocks noChangeArrowheads="1"/>
          </p:cNvSpPr>
          <p:nvPr/>
        </p:nvSpPr>
        <p:spPr bwMode="auto">
          <a:xfrm rot="-1800000">
            <a:off x="7951726" y="38227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" name="Curved Left Arrow 22"/>
          <p:cNvSpPr>
            <a:spLocks noChangeArrowheads="1"/>
          </p:cNvSpPr>
          <p:nvPr/>
        </p:nvSpPr>
        <p:spPr bwMode="auto">
          <a:xfrm rot="-1800000">
            <a:off x="8173976" y="41275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" name="Curved Left Arrow 23"/>
          <p:cNvSpPr>
            <a:spLocks noChangeArrowheads="1"/>
          </p:cNvSpPr>
          <p:nvPr/>
        </p:nvSpPr>
        <p:spPr bwMode="auto">
          <a:xfrm rot="-1800000">
            <a:off x="8389876" y="44323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" name="Curved Left Arrow 24"/>
          <p:cNvSpPr>
            <a:spLocks noChangeArrowheads="1"/>
          </p:cNvSpPr>
          <p:nvPr/>
        </p:nvSpPr>
        <p:spPr bwMode="auto">
          <a:xfrm rot="-1800000">
            <a:off x="8608951" y="47371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" name="Curved Left Arrow 25"/>
          <p:cNvSpPr>
            <a:spLocks noChangeArrowheads="1"/>
          </p:cNvSpPr>
          <p:nvPr/>
        </p:nvSpPr>
        <p:spPr bwMode="auto">
          <a:xfrm rot="-1800000">
            <a:off x="8847076" y="50419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Right Arrow 26"/>
          <p:cNvSpPr>
            <a:spLocks noChangeArrowheads="1"/>
          </p:cNvSpPr>
          <p:nvPr/>
        </p:nvSpPr>
        <p:spPr bwMode="auto">
          <a:xfrm>
            <a:off x="3233676" y="2514600"/>
            <a:ext cx="2057400" cy="304800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96950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28013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69810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24486" y="551526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89009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42803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10358" y="550238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71822" y="550237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39377" y="550237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28636" y="5902488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03453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29" y="3160931"/>
            <a:ext cx="4914918" cy="227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2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Values – </a:t>
            </a:r>
            <a:r>
              <a:rPr lang="en-US" b="1" dirty="0">
                <a:solidFill>
                  <a:srgbClr val="006600"/>
                </a:solidFill>
              </a:rPr>
              <a:t>Iterative 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6"/>
            <a:ext cx="7675809" cy="615240"/>
          </a:xfrm>
        </p:spPr>
        <p:txBody>
          <a:bodyPr>
            <a:normAutofit fontScale="55000" lnSpcReduction="20000"/>
          </a:bodyPr>
          <a:lstStyle/>
          <a:p>
            <a:pPr marL="285750" indent="-285750"/>
            <a:r>
              <a:rPr lang="en-US" dirty="0"/>
              <a:t>Printing from 1 to 10</a:t>
            </a:r>
          </a:p>
          <a:p>
            <a:pPr marL="285750" indent="-285750"/>
            <a:r>
              <a:rPr lang="en-US" dirty="0"/>
              <a:t>Initialize </a:t>
            </a:r>
            <a:r>
              <a:rPr lang="en-US" dirty="0" err="1"/>
              <a:t>i</a:t>
            </a:r>
            <a:r>
              <a:rPr lang="en-US" dirty="0"/>
              <a:t> with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69924" y="2789901"/>
            <a:ext cx="6801862" cy="2554545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public static void main(String[]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 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= 10;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0 ;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“!”);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(“Blast Off!”);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962" y="3762374"/>
            <a:ext cx="955876" cy="2923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754" y="3781424"/>
            <a:ext cx="1085850" cy="247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3762374"/>
            <a:ext cx="476250" cy="266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8012" y="4791075"/>
            <a:ext cx="298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Printing values from 10 to 1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1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Recursive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4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>
            <a:off x="1502487" y="2119018"/>
            <a:ext cx="6760364" cy="309315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(n==11)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(“\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nBLAST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OFF!”);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 + “!”);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(n+1);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73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Values – </a:t>
            </a:r>
            <a:r>
              <a:rPr lang="en-US" b="1" dirty="0">
                <a:solidFill>
                  <a:srgbClr val="006600"/>
                </a:solidFill>
              </a:rPr>
              <a:t>Recursive 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2476" y="2220690"/>
            <a:ext cx="2725170" cy="830997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static void main(String[] </a:t>
            </a:r>
            <a:r>
              <a:rPr lang="en-US" sz="1600" dirty="0" err="1" smtClean="0"/>
              <a:t>args</a:t>
            </a:r>
            <a:r>
              <a:rPr lang="en-US" sz="1600" dirty="0" smtClean="0"/>
              <a:t>) {</a:t>
            </a:r>
          </a:p>
          <a:p>
            <a:r>
              <a:rPr lang="en-US" sz="1600" dirty="0" smtClean="0"/>
              <a:t>   </a:t>
            </a:r>
            <a:r>
              <a:rPr lang="en-US" sz="1600" dirty="0" err="1" smtClean="0"/>
              <a:t>countDown</a:t>
            </a:r>
            <a:r>
              <a:rPr lang="en-US" sz="1600" dirty="0" smtClean="0"/>
              <a:t>(1);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1076" y="23622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(1)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1!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(2)</a:t>
            </a:r>
            <a:endParaRPr lang="en-US" sz="12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95864" y="26670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(2)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2!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(3)</a:t>
            </a:r>
            <a:endParaRPr lang="en-US" sz="12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24464" y="29718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(3)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3!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(4)</a:t>
            </a:r>
            <a:endParaRPr lang="en-US" sz="12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953064" y="32766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(4)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4!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(5)</a:t>
            </a:r>
            <a:endParaRPr lang="en-US" sz="1200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81664" y="35814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(5)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5!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(6)</a:t>
            </a:r>
            <a:endParaRPr lang="en-US" sz="12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10264" y="38862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(6)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6!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(7)</a:t>
            </a:r>
            <a:endParaRPr lang="en-US" sz="12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638864" y="41910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(7)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7!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(8)</a:t>
            </a:r>
            <a:endParaRPr lang="en-US" sz="12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67464" y="4495800"/>
            <a:ext cx="1383969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(8)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8!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(9)</a:t>
            </a:r>
            <a:endParaRPr lang="en-US" sz="1200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96064" y="4800600"/>
            <a:ext cx="1462516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(9)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9!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(10)</a:t>
            </a:r>
            <a:endParaRPr lang="en-US" sz="1200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24664" y="5105400"/>
            <a:ext cx="1462516" cy="646331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(10)</a:t>
            </a:r>
            <a:endParaRPr lang="en-US" sz="1200" dirty="0"/>
          </a:p>
          <a:p>
            <a:r>
              <a:rPr lang="en-US" sz="1200" dirty="0"/>
              <a:t>Prints </a:t>
            </a:r>
            <a:r>
              <a:rPr lang="en-US" sz="1200" dirty="0" smtClean="0"/>
              <a:t>10!</a:t>
            </a:r>
            <a:endParaRPr lang="en-US" sz="1200" dirty="0"/>
          </a:p>
          <a:p>
            <a:r>
              <a:rPr lang="en-US" sz="1200" dirty="0"/>
              <a:t>calls </a:t>
            </a:r>
            <a:r>
              <a:rPr lang="en-US" sz="1200" dirty="0" err="1" smtClean="0"/>
              <a:t>countDown</a:t>
            </a:r>
            <a:r>
              <a:rPr lang="en-US" sz="1200" dirty="0" smtClean="0"/>
              <a:t>(11)</a:t>
            </a:r>
            <a:endParaRPr lang="en-US" sz="1200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569782" y="5424923"/>
            <a:ext cx="1289905" cy="461665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 err="1" smtClean="0"/>
              <a:t>countDown</a:t>
            </a:r>
            <a:r>
              <a:rPr lang="en-US" sz="1200" b="1" u="sng" dirty="0" smtClean="0"/>
              <a:t> (11)</a:t>
            </a:r>
            <a:endParaRPr lang="en-US" sz="1200" dirty="0"/>
          </a:p>
          <a:p>
            <a:r>
              <a:rPr lang="en-US" sz="1200" dirty="0"/>
              <a:t>Prints BLAST OFF!</a:t>
            </a:r>
          </a:p>
        </p:txBody>
      </p:sp>
      <p:sp>
        <p:nvSpPr>
          <p:cNvPr id="17" name="Curved Left Arrow 16"/>
          <p:cNvSpPr>
            <a:spLocks noChangeArrowheads="1"/>
          </p:cNvSpPr>
          <p:nvPr/>
        </p:nvSpPr>
        <p:spPr bwMode="auto">
          <a:xfrm rot="-1800000">
            <a:off x="6799201" y="22891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" name="Curved Left Arrow 17"/>
          <p:cNvSpPr>
            <a:spLocks noChangeArrowheads="1"/>
          </p:cNvSpPr>
          <p:nvPr/>
        </p:nvSpPr>
        <p:spPr bwMode="auto">
          <a:xfrm rot="-1800000">
            <a:off x="7027801" y="25939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" name="Curved Left Arrow 18"/>
          <p:cNvSpPr>
            <a:spLocks noChangeArrowheads="1"/>
          </p:cNvSpPr>
          <p:nvPr/>
        </p:nvSpPr>
        <p:spPr bwMode="auto">
          <a:xfrm rot="-1800000">
            <a:off x="7265926" y="291147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" name="Curved Left Arrow 19"/>
          <p:cNvSpPr>
            <a:spLocks noChangeArrowheads="1"/>
          </p:cNvSpPr>
          <p:nvPr/>
        </p:nvSpPr>
        <p:spPr bwMode="auto">
          <a:xfrm rot="-1800000">
            <a:off x="7494526" y="32131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" name="Curved Left Arrow 20"/>
          <p:cNvSpPr>
            <a:spLocks noChangeArrowheads="1"/>
          </p:cNvSpPr>
          <p:nvPr/>
        </p:nvSpPr>
        <p:spPr bwMode="auto">
          <a:xfrm rot="-1800000">
            <a:off x="7723126" y="3527425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" name="Curved Left Arrow 21"/>
          <p:cNvSpPr>
            <a:spLocks noChangeArrowheads="1"/>
          </p:cNvSpPr>
          <p:nvPr/>
        </p:nvSpPr>
        <p:spPr bwMode="auto">
          <a:xfrm rot="-1800000">
            <a:off x="7951726" y="38227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" name="Curved Left Arrow 22"/>
          <p:cNvSpPr>
            <a:spLocks noChangeArrowheads="1"/>
          </p:cNvSpPr>
          <p:nvPr/>
        </p:nvSpPr>
        <p:spPr bwMode="auto">
          <a:xfrm rot="-1800000">
            <a:off x="8173976" y="41275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" name="Curved Left Arrow 23"/>
          <p:cNvSpPr>
            <a:spLocks noChangeArrowheads="1"/>
          </p:cNvSpPr>
          <p:nvPr/>
        </p:nvSpPr>
        <p:spPr bwMode="auto">
          <a:xfrm rot="-1800000">
            <a:off x="8389876" y="44323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" name="Curved Left Arrow 24"/>
          <p:cNvSpPr>
            <a:spLocks noChangeArrowheads="1"/>
          </p:cNvSpPr>
          <p:nvPr/>
        </p:nvSpPr>
        <p:spPr bwMode="auto">
          <a:xfrm rot="-1800000">
            <a:off x="8608951" y="47371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" name="Curved Left Arrow 25"/>
          <p:cNvSpPr>
            <a:spLocks noChangeArrowheads="1"/>
          </p:cNvSpPr>
          <p:nvPr/>
        </p:nvSpPr>
        <p:spPr bwMode="auto">
          <a:xfrm rot="-1800000">
            <a:off x="8847076" y="5041900"/>
            <a:ext cx="228600" cy="3810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Right Arrow 26"/>
          <p:cNvSpPr>
            <a:spLocks noChangeArrowheads="1"/>
          </p:cNvSpPr>
          <p:nvPr/>
        </p:nvSpPr>
        <p:spPr bwMode="auto">
          <a:xfrm>
            <a:off x="3233676" y="2514600"/>
            <a:ext cx="2057400" cy="304800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96950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2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28013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3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69810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4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24486" y="551526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5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89009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6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42803" y="550238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7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10358" y="550238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71822" y="550237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39377" y="550237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28636" y="5902488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03453" y="550238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96" y="3046359"/>
            <a:ext cx="4976012" cy="230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1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Values – </a:t>
            </a:r>
            <a:r>
              <a:rPr lang="en-US" b="1" dirty="0">
                <a:solidFill>
                  <a:srgbClr val="006600"/>
                </a:solidFill>
              </a:rPr>
              <a:t>Iterative 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6"/>
            <a:ext cx="7675809" cy="672390"/>
          </a:xfrm>
        </p:spPr>
        <p:txBody>
          <a:bodyPr>
            <a:normAutofit fontScale="62500" lnSpcReduction="20000"/>
          </a:bodyPr>
          <a:lstStyle/>
          <a:p>
            <a:pPr marL="285750" indent="-285750"/>
            <a:r>
              <a:rPr lang="en-US" dirty="0"/>
              <a:t>Initialize from 10</a:t>
            </a:r>
          </a:p>
          <a:p>
            <a:pPr marL="285750" indent="-285750"/>
            <a:r>
              <a:rPr lang="en-US" dirty="0"/>
              <a:t>Print from 1 to 10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828926"/>
            <a:ext cx="6801862" cy="2554545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public static void main(String[]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 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= 10;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&gt; 0; --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+  “!”);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(“Blast Off!”);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124325"/>
            <a:ext cx="609600" cy="247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2720" y="4796049"/>
            <a:ext cx="298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Printing values from 10 to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48300" y="2357370"/>
            <a:ext cx="2718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Change the formula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Recursive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4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1502487" y="2119018"/>
            <a:ext cx="6760364" cy="33239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(n==0)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(“\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nBLAST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OFF!”);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5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11 - n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 “!”);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(n-1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(10);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7510" y="1788598"/>
            <a:ext cx="2718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Changing the formula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32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Recursive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1502487" y="2214268"/>
            <a:ext cx="6760364" cy="286232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(n &gt; 0)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	 </a:t>
            </a:r>
            <a:r>
              <a:rPr lang="en-US" sz="15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(n + “!”);</a:t>
            </a:r>
          </a:p>
          <a:p>
            <a:r>
              <a:rPr lang="en-US" sz="15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500" b="1" dirty="0" err="1" smtClean="0">
                <a:solidFill>
                  <a:srgbClr val="09E51E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rgbClr val="09E51E"/>
                </a:solidFill>
                <a:latin typeface="Courier New" pitchFamily="49" charset="0"/>
                <a:cs typeface="Courier New" pitchFamily="49" charset="0"/>
              </a:rPr>
              <a:t>(n-1);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(10);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8491" y="56408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06046" y="56408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37109" y="56408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8906" y="56408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3582" y="56537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8105" y="56408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1899" y="56408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9454" y="56408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80918" y="56408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8473" y="56408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00650" y="1826698"/>
            <a:ext cx="318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Without Changing the formula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38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Recursive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4</a:t>
            </a:r>
            <a:r>
              <a:rPr lang="en-US" sz="2000" b="1" dirty="0" smtClean="0">
                <a:solidFill>
                  <a:srgbClr val="006600"/>
                </a:solidFill>
              </a:rPr>
              <a:t>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1502487" y="2214268"/>
            <a:ext cx="6760364" cy="286232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(n &gt; 0)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	 </a:t>
            </a:r>
            <a:r>
              <a:rPr lang="en-US" sz="1500" b="1" dirty="0" err="1" smtClean="0">
                <a:solidFill>
                  <a:srgbClr val="09E51E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rgbClr val="09E51E"/>
                </a:solidFill>
                <a:latin typeface="Courier New" pitchFamily="49" charset="0"/>
                <a:cs typeface="Courier New" pitchFamily="49" charset="0"/>
              </a:rPr>
              <a:t>(n-1</a:t>
            </a:r>
            <a:r>
              <a:rPr lang="en-US" sz="1500" b="1" dirty="0">
                <a:solidFill>
                  <a:srgbClr val="09E51E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5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5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(n + “!”);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(10);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00650" y="1826698"/>
            <a:ext cx="318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Without Changing the formula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 - </a:t>
            </a:r>
            <a:r>
              <a:rPr lang="en-US" b="1" dirty="0" smtClean="0">
                <a:solidFill>
                  <a:srgbClr val="006600"/>
                </a:solidFill>
              </a:rPr>
              <a:t>Summary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Invoke</a:t>
            </a:r>
            <a:r>
              <a:rPr lang="en-US" dirty="0" smtClean="0"/>
              <a:t> the recursive method by calling it with </a:t>
            </a:r>
            <a:r>
              <a:rPr lang="en-US" b="1" dirty="0" smtClean="0">
                <a:solidFill>
                  <a:srgbClr val="006600"/>
                </a:solidFill>
              </a:rPr>
              <a:t>initial value</a:t>
            </a:r>
            <a:r>
              <a:rPr lang="en-US" dirty="0" smtClean="0"/>
              <a:t>. i.e.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countdown(10), countdown(1) etc.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/>
              <a:t>Define the </a:t>
            </a:r>
            <a:r>
              <a:rPr lang="en-US" b="1" dirty="0" smtClean="0">
                <a:solidFill>
                  <a:srgbClr val="006600"/>
                </a:solidFill>
              </a:rPr>
              <a:t>generic formula </a:t>
            </a:r>
            <a:r>
              <a:rPr lang="en-US" dirty="0" smtClean="0"/>
              <a:t>for repeating the method/function i.e.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countDown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(n-1),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System.out.print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(11-n)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Define the </a:t>
            </a:r>
            <a:r>
              <a:rPr lang="en-US" b="1" dirty="0" smtClean="0">
                <a:solidFill>
                  <a:srgbClr val="006600"/>
                </a:solidFill>
              </a:rPr>
              <a:t>base case / termination condition</a:t>
            </a:r>
            <a:r>
              <a:rPr lang="en-US" dirty="0" smtClean="0"/>
              <a:t> to stop the recursive method. i.e.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n == 0, n == 11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7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 – </a:t>
            </a:r>
            <a:r>
              <a:rPr lang="en-US" b="1" dirty="0">
                <a:solidFill>
                  <a:srgbClr val="006600"/>
                </a:solidFill>
              </a:rPr>
              <a:t>Code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Structure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2054312"/>
            <a:ext cx="7635728" cy="13011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62" y="3702808"/>
            <a:ext cx="7635728" cy="212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Factorial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Factorial 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655412" cy="40204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5! = 5*4*3*2*1</a:t>
            </a:r>
          </a:p>
          <a:p>
            <a:pPr marL="0" indent="0">
              <a:buNone/>
            </a:pPr>
            <a:r>
              <a:rPr lang="en-US" dirty="0"/>
              <a:t>       = 5* (4*3*2*1)</a:t>
            </a:r>
          </a:p>
          <a:p>
            <a:pPr marL="0" indent="0">
              <a:buNone/>
            </a:pPr>
            <a:r>
              <a:rPr lang="en-US" dirty="0"/>
              <a:t>       = 5* 4!</a:t>
            </a:r>
          </a:p>
          <a:p>
            <a:r>
              <a:rPr lang="en-US" dirty="0"/>
              <a:t>4! = 4*3*2*1</a:t>
            </a:r>
          </a:p>
          <a:p>
            <a:pPr marL="0" indent="0">
              <a:buNone/>
            </a:pPr>
            <a:r>
              <a:rPr lang="en-US" dirty="0"/>
              <a:t>       = 4*(3*2*1)</a:t>
            </a:r>
          </a:p>
          <a:p>
            <a:pPr marL="0" indent="0">
              <a:buNone/>
            </a:pPr>
            <a:r>
              <a:rPr lang="en-US" dirty="0"/>
              <a:t>       = 4* 3!</a:t>
            </a:r>
          </a:p>
          <a:p>
            <a:r>
              <a:rPr lang="en-US" dirty="0" smtClean="0"/>
              <a:t>3! = 3*2*1</a:t>
            </a:r>
          </a:p>
          <a:p>
            <a:pPr marL="0" indent="0">
              <a:buNone/>
            </a:pPr>
            <a:r>
              <a:rPr lang="en-US" dirty="0" smtClean="0"/>
              <a:t>       = 3*(2*1)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= 3* 2!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20575" y="2156535"/>
            <a:ext cx="3655412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dirty="0" smtClean="0"/>
              <a:t>5</a:t>
            </a:r>
            <a:r>
              <a:rPr lang="en-US" dirty="0"/>
              <a:t>! = 5* 4!</a:t>
            </a:r>
          </a:p>
          <a:p>
            <a:pPr lvl="1"/>
            <a:r>
              <a:rPr lang="en-US" dirty="0"/>
              <a:t>4! </a:t>
            </a:r>
            <a:r>
              <a:rPr lang="en-US" dirty="0" smtClean="0"/>
              <a:t>= 4</a:t>
            </a:r>
            <a:r>
              <a:rPr lang="en-US" dirty="0"/>
              <a:t>* 3!</a:t>
            </a:r>
          </a:p>
          <a:p>
            <a:pPr lvl="1"/>
            <a:r>
              <a:rPr lang="en-US" dirty="0"/>
              <a:t>3! </a:t>
            </a:r>
            <a:r>
              <a:rPr lang="en-US" dirty="0" smtClean="0"/>
              <a:t>= 3</a:t>
            </a:r>
            <a:r>
              <a:rPr lang="en-US" dirty="0"/>
              <a:t>* 2!</a:t>
            </a:r>
          </a:p>
          <a:p>
            <a:r>
              <a:rPr lang="en-US" dirty="0" smtClean="0"/>
              <a:t>So, for any value “n”  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n! = n * (n – 1) !  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8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Factorial 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factorial of 0 and 1 is always 1 (one)</a:t>
            </a:r>
          </a:p>
          <a:p>
            <a:r>
              <a:rPr lang="en-US" dirty="0" smtClean="0"/>
              <a:t>1 ! = 1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</a:p>
          <a:p>
            <a:r>
              <a:rPr lang="en-US" dirty="0" smtClean="0"/>
              <a:t>0! 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Factorial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181079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b="1" dirty="0" smtClean="0">
                <a:solidFill>
                  <a:srgbClr val="006600"/>
                </a:solidFill>
              </a:rPr>
              <a:t>n</a:t>
            </a:r>
            <a:r>
              <a:rPr lang="en-US" b="1" dirty="0">
                <a:solidFill>
                  <a:srgbClr val="006600"/>
                </a:solidFill>
              </a:rPr>
              <a:t>! = n * (n – 1) !   </a:t>
            </a:r>
          </a:p>
          <a:p>
            <a:r>
              <a:rPr lang="en-US" dirty="0"/>
              <a:t>Base Case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6600"/>
                </a:solidFill>
              </a:rPr>
              <a:t>0! = 1</a:t>
            </a:r>
          </a:p>
          <a:p>
            <a:r>
              <a:rPr lang="en-US" dirty="0" smtClean="0"/>
              <a:t>Initial Method Call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6600"/>
                </a:solidFill>
              </a:rPr>
              <a:t>f</a:t>
            </a:r>
            <a:r>
              <a:rPr lang="en-US" b="1" dirty="0" smtClean="0">
                <a:solidFill>
                  <a:srgbClr val="006600"/>
                </a:solidFill>
              </a:rPr>
              <a:t>actorial(n);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67200" y="3104419"/>
            <a:ext cx="462819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if (n == 0) 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return 1;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else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return  n * factorial(n – 1);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23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Factorial – </a:t>
            </a:r>
            <a:r>
              <a:rPr lang="en-US" b="1" dirty="0" smtClean="0">
                <a:solidFill>
                  <a:srgbClr val="006600"/>
                </a:solidFill>
              </a:rPr>
              <a:t>Code Tracing     </a:t>
            </a:r>
            <a:r>
              <a:rPr lang="en-US" sz="2400" b="1" dirty="0" smtClean="0">
                <a:solidFill>
                  <a:srgbClr val="0000FF"/>
                </a:solidFill>
              </a:rPr>
              <a:t>factorial(5)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867" y="3169973"/>
            <a:ext cx="4676273" cy="16450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65162" y="5468099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f</a:t>
            </a:r>
            <a:r>
              <a:rPr lang="en-US" b="1" dirty="0" smtClean="0">
                <a:solidFill>
                  <a:srgbClr val="0000FF"/>
                </a:solidFill>
              </a:rPr>
              <a:t>actorial (5)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94716" y="562700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61386" y="5468099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5*factorial (4)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919730" y="562700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5468099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4*factorial (3)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044744" y="562700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11414" y="5465200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3*factorial (2)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6200000" flipV="1">
            <a:off x="8123028" y="513955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585656" y="4503186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2*factorial (1)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16200000" flipV="1">
            <a:off x="8123028" y="4182248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1414" y="3527965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1</a:t>
            </a:r>
            <a:r>
              <a:rPr lang="en-US" b="1" dirty="0" smtClean="0">
                <a:solidFill>
                  <a:srgbClr val="0000FF"/>
                </a:solidFill>
              </a:rPr>
              <a:t>*factorial (0)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6200000" flipV="1">
            <a:off x="8107251" y="320672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1414" y="2585635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flipH="1">
            <a:off x="8409268" y="294847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92599" y="3042105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 flipH="1">
            <a:off x="8409908" y="3896727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80360" y="3990357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flipH="1">
            <a:off x="8422786" y="487468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06117" y="4955437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5400000">
            <a:off x="7165806" y="5186024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259" y="493256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5400000">
            <a:off x="5037904" y="521053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68357" y="4931317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5400000">
            <a:off x="2910002" y="520782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92825" y="4941490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28240" y="2218229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120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1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6600"/>
                </a:solidFill>
              </a:rPr>
              <a:t>Iterative</a:t>
            </a:r>
            <a:br>
              <a:rPr lang="en-US" sz="4400" b="1" dirty="0" smtClean="0">
                <a:solidFill>
                  <a:srgbClr val="006600"/>
                </a:solidFill>
              </a:rPr>
            </a:br>
            <a:r>
              <a:rPr lang="en-US" sz="4400" b="1" dirty="0" err="1" smtClean="0">
                <a:solidFill>
                  <a:srgbClr val="006600"/>
                </a:solidFill>
              </a:rPr>
              <a:t>vs</a:t>
            </a:r>
            <a:r>
              <a:rPr lang="en-US" sz="4400" b="1" smtClean="0">
                <a:solidFill>
                  <a:srgbClr val="006600"/>
                </a:solidFill>
              </a:rPr>
              <a:t/>
            </a:r>
            <a:br>
              <a:rPr lang="en-US" sz="4400" b="1" smtClean="0">
                <a:solidFill>
                  <a:srgbClr val="006600"/>
                </a:solidFill>
              </a:rPr>
            </a:br>
            <a:r>
              <a:rPr lang="en-US" sz="4400" b="1" smtClean="0">
                <a:solidFill>
                  <a:srgbClr val="006600"/>
                </a:solidFill>
              </a:rPr>
              <a:t>Recursive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65162" y="4675182"/>
            <a:ext cx="3425779" cy="1616975"/>
          </a:xfrm>
          <a:ln w="28575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fact(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n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){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p,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j;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p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= 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for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( j=n; j&gt;=1; j--)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p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= p* j;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( p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       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ITERATIVE</a:t>
            </a:r>
            <a:endParaRPr lang="en-US" sz="1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84125" y="4675182"/>
            <a:ext cx="4056846" cy="1616975"/>
          </a:xfrm>
          <a:prstGeom prst="rect">
            <a:avLst/>
          </a:prstGeom>
          <a:ln w="28575">
            <a:solidFill>
              <a:srgbClr val="0066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400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400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 if (n == 0)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    return 1;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 else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    return  n * factorial(n – 1);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}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RECURSIVE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63274" y="4154449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1 , j = 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3274" y="3524751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5 , j = 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3274" y="2895053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20 , j = 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3274" y="2274688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60 , j = 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3274" y="1682633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120 , j = 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3274" y="1108497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 = 120 , j = 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 flipV="1">
            <a:off x="2080583" y="3717654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2701" y="3824163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Curved Right Arrow 15"/>
          <p:cNvSpPr/>
          <p:nvPr/>
        </p:nvSpPr>
        <p:spPr>
          <a:xfrm flipV="1">
            <a:off x="2080583" y="309728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42701" y="320379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Curved Right Arrow 17"/>
          <p:cNvSpPr/>
          <p:nvPr/>
        </p:nvSpPr>
        <p:spPr>
          <a:xfrm flipV="1">
            <a:off x="2080583" y="2476924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2701" y="2583433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0" name="Curved Right Arrow 19"/>
          <p:cNvSpPr/>
          <p:nvPr/>
        </p:nvSpPr>
        <p:spPr>
          <a:xfrm flipV="1">
            <a:off x="2080583" y="186745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5465" y="1973964"/>
            <a:ext cx="53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2" name="Curved Right Arrow 21"/>
          <p:cNvSpPr/>
          <p:nvPr/>
        </p:nvSpPr>
        <p:spPr>
          <a:xfrm flipV="1">
            <a:off x="2080583" y="1258664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45465" y="1365173"/>
            <a:ext cx="53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79336" y="4278009"/>
            <a:ext cx="1566928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factorial(5)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79335" y="3782331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5*factorial(4)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79335" y="3255803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4*factorial(3)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79335" y="2750077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3*factorial(2)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79335" y="2236430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2*factorial(1)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79335" y="1692843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1*factorial(0)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9335" y="1162178"/>
            <a:ext cx="1566929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5" name="Curved Left Arrow 34"/>
          <p:cNvSpPr/>
          <p:nvPr/>
        </p:nvSpPr>
        <p:spPr>
          <a:xfrm>
            <a:off x="7946264" y="1228768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68237" y="1278171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Curved Left Arrow 36"/>
          <p:cNvSpPr/>
          <p:nvPr/>
        </p:nvSpPr>
        <p:spPr>
          <a:xfrm>
            <a:off x="7946264" y="1831892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68237" y="1881295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Curved Left Arrow 38"/>
          <p:cNvSpPr/>
          <p:nvPr/>
        </p:nvSpPr>
        <p:spPr>
          <a:xfrm>
            <a:off x="7946264" y="2420883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68237" y="2470286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Curved Left Arrow 40"/>
          <p:cNvSpPr/>
          <p:nvPr/>
        </p:nvSpPr>
        <p:spPr>
          <a:xfrm>
            <a:off x="7946264" y="2959041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68237" y="300844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6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Curved Left Arrow 42"/>
          <p:cNvSpPr/>
          <p:nvPr/>
        </p:nvSpPr>
        <p:spPr>
          <a:xfrm>
            <a:off x="7946264" y="3445712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68237" y="3495115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24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5" name="Curved Left Arrow 44"/>
          <p:cNvSpPr/>
          <p:nvPr/>
        </p:nvSpPr>
        <p:spPr>
          <a:xfrm>
            <a:off x="7946264" y="3998076"/>
            <a:ext cx="321973" cy="584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68237" y="4047479"/>
            <a:ext cx="566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120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94194" y="1099100"/>
            <a:ext cx="513410" cy="3396791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Top - Down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68920" y="1126990"/>
            <a:ext cx="513410" cy="3396791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Bottom-Up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90941" y="2343296"/>
            <a:ext cx="579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VS</a:t>
            </a:r>
            <a:endParaRPr lang="en-US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365162" y="541461"/>
            <a:ext cx="136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Return 120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84125" y="4271114"/>
            <a:ext cx="136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Return 120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7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50" grpId="0"/>
      <p:bldP spid="5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Problem Solving Strategy</a:t>
            </a:r>
          </a:p>
          <a:p>
            <a:r>
              <a:rPr lang="en-US" sz="2900" dirty="0"/>
              <a:t>In plain English:</a:t>
            </a:r>
          </a:p>
          <a:p>
            <a:pPr lvl="1"/>
            <a:r>
              <a:rPr lang="en-US" sz="2500" dirty="0"/>
              <a:t>Recursion:  the process a procedure goes through, when </a:t>
            </a:r>
            <a:r>
              <a:rPr lang="en-US" sz="2500" u="sng" dirty="0"/>
              <a:t>one of the steps of the procedure involves rerunning the entire procedure</a:t>
            </a:r>
          </a:p>
          <a:p>
            <a:pPr lvl="2"/>
            <a:r>
              <a:rPr lang="en-US" sz="2100" dirty="0"/>
              <a:t>Example:  say that some procedure has 4 steps</a:t>
            </a:r>
          </a:p>
          <a:p>
            <a:pPr lvl="2"/>
            <a:r>
              <a:rPr lang="en-US" sz="2100" dirty="0"/>
              <a:t>The 3</a:t>
            </a:r>
            <a:r>
              <a:rPr lang="en-US" sz="2100" baseline="30000" dirty="0"/>
              <a:t>rd</a:t>
            </a:r>
            <a:r>
              <a:rPr lang="en-US" sz="2100" dirty="0"/>
              <a:t> step instructs you to run the entire procedure again</a:t>
            </a:r>
          </a:p>
          <a:p>
            <a:pPr lvl="2"/>
            <a:r>
              <a:rPr lang="en-US" sz="2100" dirty="0"/>
              <a:t>Each time you get to the third step, you have to start </a:t>
            </a:r>
            <a:r>
              <a:rPr lang="en-US" sz="2100" dirty="0" smtClean="0"/>
              <a:t>a new</a:t>
            </a:r>
            <a:endParaRPr lang="en-US" sz="2100" dirty="0"/>
          </a:p>
          <a:p>
            <a:pPr lvl="2"/>
            <a:r>
              <a:rPr lang="en-US" sz="2100" dirty="0"/>
              <a:t>This goes on, potentially, infinitely</a:t>
            </a:r>
          </a:p>
          <a:p>
            <a:pPr lvl="2"/>
            <a:r>
              <a:rPr lang="en-US" sz="2100" dirty="0"/>
              <a:t>And this is an example of Recursion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3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Iterative </a:t>
            </a:r>
            <a:r>
              <a:rPr lang="en-US" b="1" dirty="0" err="1" smtClean="0">
                <a:solidFill>
                  <a:srgbClr val="0000FF"/>
                </a:solidFill>
              </a:rPr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Recursion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79343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Repeat statement(s) using loops </a:t>
            </a:r>
            <a:r>
              <a:rPr lang="en-US" dirty="0" err="1" smtClean="0"/>
              <a:t>e.g</a:t>
            </a:r>
            <a:r>
              <a:rPr lang="en-US" dirty="0" smtClean="0"/>
              <a:t> “</a:t>
            </a:r>
            <a:r>
              <a:rPr lang="en-US" i="1" dirty="0" smtClean="0"/>
              <a:t>for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Iterative Algorithm</a:t>
            </a:r>
          </a:p>
          <a:p>
            <a:r>
              <a:rPr lang="en-US" dirty="0" smtClean="0"/>
              <a:t>Loop may execute infinitely</a:t>
            </a:r>
          </a:p>
          <a:p>
            <a:r>
              <a:rPr lang="en-US" dirty="0" smtClean="0"/>
              <a:t>Bottom – up approach for problem solving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58596" y="2156535"/>
            <a:ext cx="3793434" cy="40204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6600"/>
                </a:solidFill>
              </a:rPr>
              <a:t>Repeat method/function by calling itself.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Recursive Algorithm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May execute without termination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Top- down approach for problem solving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5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From the programming perspective:</a:t>
            </a:r>
          </a:p>
          <a:p>
            <a:pPr lvl="1"/>
            <a:r>
              <a:rPr lang="en-US" sz="2500" dirty="0"/>
              <a:t>A </a:t>
            </a:r>
            <a:r>
              <a:rPr lang="en-US" sz="2500" b="1" u="sng" dirty="0"/>
              <a:t>recursive</a:t>
            </a:r>
            <a:r>
              <a:rPr lang="en-US" sz="2500" dirty="0"/>
              <a:t> method is one that </a:t>
            </a:r>
            <a:r>
              <a:rPr lang="en-US" sz="2500" u="sng" dirty="0"/>
              <a:t>contains a call to its own self</a:t>
            </a:r>
          </a:p>
          <a:p>
            <a:pPr lvl="1"/>
            <a:r>
              <a:rPr lang="en-US" sz="2500" dirty="0"/>
              <a:t>Example:  we know that we are allowed to call </a:t>
            </a:r>
            <a:r>
              <a:rPr lang="en-US" sz="2500" b="1" dirty="0">
                <a:solidFill>
                  <a:srgbClr val="FF0000"/>
                </a:solidFill>
              </a:rPr>
              <a:t>method B </a:t>
            </a:r>
            <a:r>
              <a:rPr lang="en-US" sz="2500" dirty="0"/>
              <a:t>from </a:t>
            </a:r>
            <a:r>
              <a:rPr lang="en-US" sz="2500" b="1" dirty="0" smtClean="0">
                <a:solidFill>
                  <a:srgbClr val="0000FF"/>
                </a:solidFill>
              </a:rPr>
              <a:t>method A</a:t>
            </a:r>
            <a:r>
              <a:rPr lang="en-US" sz="2500" dirty="0" smtClean="0"/>
              <a:t> and to call </a:t>
            </a:r>
            <a:r>
              <a:rPr lang="en-US" sz="2500" b="1" dirty="0" smtClean="0">
                <a:solidFill>
                  <a:srgbClr val="0000FF"/>
                </a:solidFill>
              </a:rPr>
              <a:t>method A</a:t>
            </a:r>
            <a:r>
              <a:rPr lang="en-US" sz="2500" dirty="0" smtClean="0"/>
              <a:t> from </a:t>
            </a:r>
            <a:r>
              <a:rPr lang="en-US" sz="2500" b="1" dirty="0" smtClean="0">
                <a:solidFill>
                  <a:srgbClr val="FF0000"/>
                </a:solidFill>
              </a:rPr>
              <a:t>method B</a:t>
            </a:r>
          </a:p>
          <a:p>
            <a:pPr lvl="2"/>
            <a:r>
              <a:rPr lang="en-US" sz="2100" dirty="0" smtClean="0"/>
              <a:t>This is not Recursion</a:t>
            </a:r>
            <a:endParaRPr lang="en-US" sz="2100" dirty="0"/>
          </a:p>
          <a:p>
            <a:pPr lvl="1"/>
            <a:r>
              <a:rPr lang="en-US" sz="2500" dirty="0"/>
              <a:t>Also, you are allowed to </a:t>
            </a:r>
            <a:r>
              <a:rPr lang="en-US" sz="2500" u="sng" dirty="0"/>
              <a:t>call method A </a:t>
            </a:r>
            <a:r>
              <a:rPr lang="en-US" sz="2500" u="sng" dirty="0" smtClean="0"/>
              <a:t>; </a:t>
            </a:r>
            <a:r>
              <a:rPr lang="en-US" sz="2500" u="sng" dirty="0"/>
              <a:t>within method A</a:t>
            </a:r>
            <a:r>
              <a:rPr lang="en-US" sz="2500" dirty="0"/>
              <a:t>!</a:t>
            </a:r>
          </a:p>
          <a:p>
            <a:pPr lvl="2"/>
            <a:r>
              <a:rPr lang="en-US" sz="2100" dirty="0"/>
              <a:t>This is recursion</a:t>
            </a:r>
          </a:p>
          <a:p>
            <a:r>
              <a:rPr lang="en-US" dirty="0"/>
              <a:t>Note:</a:t>
            </a:r>
          </a:p>
          <a:p>
            <a:pPr lvl="1"/>
            <a:r>
              <a:rPr lang="en-US" sz="2500" dirty="0"/>
              <a:t>This could go on for infinity as method A keeps calling method A</a:t>
            </a:r>
          </a:p>
          <a:p>
            <a:pPr lvl="2"/>
            <a:r>
              <a:rPr lang="en-US" sz="2100" dirty="0"/>
              <a:t>So we must have a way to exit the method!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2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Recursion – </a:t>
            </a:r>
            <a:r>
              <a:rPr lang="en-US" dirty="0" smtClean="0">
                <a:solidFill>
                  <a:srgbClr val="006600"/>
                </a:solidFill>
              </a:rPr>
              <a:t>Example </a:t>
            </a:r>
            <a:r>
              <a:rPr lang="en-US" sz="2200" dirty="0" smtClean="0">
                <a:solidFill>
                  <a:srgbClr val="006600"/>
                </a:solidFill>
              </a:rPr>
              <a:t>(without Termination)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0189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Recursion executing infinitely</a:t>
            </a:r>
          </a:p>
          <a:p>
            <a:r>
              <a:rPr lang="en-US" dirty="0" smtClean="0"/>
              <a:t>Same as executing infinite 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1365162" y="3277685"/>
            <a:ext cx="7675809" cy="240065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printExample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printExample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(“Recursion WITHOUT a stopping case.");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printExample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static void main(String[]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printExample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27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 - </a:t>
            </a:r>
            <a:r>
              <a:rPr lang="en-US" dirty="0">
                <a:solidFill>
                  <a:srgbClr val="006600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 Perspective</a:t>
            </a:r>
          </a:p>
          <a:p>
            <a:pPr lvl="1"/>
            <a:r>
              <a:rPr lang="en-US" dirty="0" smtClean="0"/>
              <a:t>Used to solve </a:t>
            </a:r>
            <a:r>
              <a:rPr lang="en-US" b="1" dirty="0" smtClean="0">
                <a:solidFill>
                  <a:srgbClr val="006600"/>
                </a:solidFill>
              </a:rPr>
              <a:t>large</a:t>
            </a:r>
            <a:r>
              <a:rPr lang="en-US" dirty="0" smtClean="0"/>
              <a:t> problems</a:t>
            </a:r>
          </a:p>
          <a:p>
            <a:pPr lvl="1"/>
            <a:r>
              <a:rPr lang="en-US" dirty="0" smtClean="0"/>
              <a:t>Reduce </a:t>
            </a:r>
            <a:r>
              <a:rPr lang="en-US" b="1" dirty="0" smtClean="0">
                <a:solidFill>
                  <a:srgbClr val="006600"/>
                </a:solidFill>
              </a:rPr>
              <a:t>larger problem </a:t>
            </a:r>
            <a:r>
              <a:rPr lang="en-US" dirty="0" smtClean="0"/>
              <a:t>to </a:t>
            </a:r>
            <a:r>
              <a:rPr lang="en-US" b="1" dirty="0" smtClean="0">
                <a:solidFill>
                  <a:srgbClr val="006600"/>
                </a:solidFill>
              </a:rPr>
              <a:t>smaller ones </a:t>
            </a:r>
            <a:r>
              <a:rPr lang="en-US" dirty="0" smtClean="0"/>
              <a:t>of </a:t>
            </a:r>
            <a:r>
              <a:rPr lang="en-US" b="1" u="sng" dirty="0" smtClean="0"/>
              <a:t>same form</a:t>
            </a:r>
          </a:p>
          <a:p>
            <a:pPr lvl="1"/>
            <a:r>
              <a:rPr lang="en-US" dirty="0" smtClean="0"/>
              <a:t>It is a method that </a:t>
            </a:r>
            <a:r>
              <a:rPr lang="en-US" b="1" dirty="0" smtClean="0">
                <a:solidFill>
                  <a:srgbClr val="006600"/>
                </a:solidFill>
              </a:rPr>
              <a:t>invokes itself</a:t>
            </a:r>
          </a:p>
          <a:p>
            <a:pPr lvl="1"/>
            <a:r>
              <a:rPr lang="en-US" dirty="0" smtClean="0"/>
              <a:t>Preferably should have </a:t>
            </a:r>
            <a:r>
              <a:rPr lang="en-US" b="1" dirty="0" smtClean="0">
                <a:solidFill>
                  <a:srgbClr val="006600"/>
                </a:solidFill>
              </a:rPr>
              <a:t>termination condition </a:t>
            </a:r>
            <a:r>
              <a:rPr lang="en-US" dirty="0" smtClean="0"/>
              <a:t>to avoid infinite execution</a:t>
            </a:r>
          </a:p>
          <a:p>
            <a:pPr lvl="1"/>
            <a:r>
              <a:rPr lang="en-US" dirty="0" smtClean="0"/>
              <a:t>Only solves the </a:t>
            </a:r>
            <a:r>
              <a:rPr lang="en-US" b="1" dirty="0" smtClean="0">
                <a:solidFill>
                  <a:srgbClr val="006600"/>
                </a:solidFill>
              </a:rPr>
              <a:t>base/termination case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8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01</a:t>
            </a:r>
          </a:p>
          <a:p>
            <a:pPr algn="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(Printing Count)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Values – </a:t>
            </a:r>
            <a:r>
              <a:rPr lang="en-US" b="1" dirty="0" smtClean="0">
                <a:solidFill>
                  <a:srgbClr val="006600"/>
                </a:solidFill>
              </a:rPr>
              <a:t>Iterative Sol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818" y="2746204"/>
            <a:ext cx="6801862" cy="2554545"/>
          </a:xfrm>
          <a:prstGeom prst="rect">
            <a:avLst/>
          </a:prstGeom>
          <a:solidFill>
            <a:srgbClr val="FFFFFF"/>
          </a:solidFill>
          <a:ln w="9525" cmpd="dbl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countDown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public static void main(String[]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 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= 10;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&gt; 0; --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“!”);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(“Blast Off!”);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8491" y="541223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10!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046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9!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7109" y="541222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8!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8906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7!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3582" y="542510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6!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8105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5!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1899" y="541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4!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454" y="541222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3!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0918" y="5412226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2!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473" y="5412225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1!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3039" y="5812335"/>
            <a:ext cx="25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</a:rPr>
              <a:t>Blast Off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0818" y="2054312"/>
            <a:ext cx="680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b="1" dirty="0"/>
              <a:t>Printing from 10 to 01</a:t>
            </a:r>
          </a:p>
          <a:p>
            <a:pPr marL="285750" indent="-285750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Initialized with 10</a:t>
            </a:r>
          </a:p>
        </p:txBody>
      </p:sp>
    </p:spTree>
    <p:extLst>
      <p:ext uri="{BB962C8B-B14F-4D97-AF65-F5344CB8AC3E}">
        <p14:creationId xmlns:p14="http://schemas.microsoft.com/office/powerpoint/2010/main" val="122475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2296</TotalTime>
  <Words>1693</Words>
  <Application>Microsoft Office PowerPoint</Application>
  <PresentationFormat>On-screen Show (4:3)</PresentationFormat>
  <Paragraphs>473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Courier New</vt:lpstr>
      <vt:lpstr>Office Theme</vt:lpstr>
      <vt:lpstr>PowerPoint Presentation</vt:lpstr>
      <vt:lpstr>Recursion</vt:lpstr>
      <vt:lpstr>Recursion - Introduction</vt:lpstr>
      <vt:lpstr>Iterative vs Recursion</vt:lpstr>
      <vt:lpstr>Recursion - Introduction</vt:lpstr>
      <vt:lpstr>Recursion – Example (without Termination)</vt:lpstr>
      <vt:lpstr>Recursion - Introduction</vt:lpstr>
      <vt:lpstr>Recursion</vt:lpstr>
      <vt:lpstr>Printing Values – Iterative Sol</vt:lpstr>
      <vt:lpstr>Printing Values – Recursive Sol</vt:lpstr>
      <vt:lpstr>Printing Values – Recursive Sol</vt:lpstr>
      <vt:lpstr>Printing Values – Iterative Sol</vt:lpstr>
      <vt:lpstr>Printing Values – Recursive Sol</vt:lpstr>
      <vt:lpstr>Printing Values – Recursive Sol</vt:lpstr>
      <vt:lpstr>Printing Values – Iterative Sol</vt:lpstr>
      <vt:lpstr>Printing Values – Recursive Sol</vt:lpstr>
      <vt:lpstr>Printing Values – Recursive Sol</vt:lpstr>
      <vt:lpstr>Printing Values – Recursive Sol</vt:lpstr>
      <vt:lpstr>Recursion - Summary</vt:lpstr>
      <vt:lpstr>Recursion – Code Structure</vt:lpstr>
      <vt:lpstr>Factorial</vt:lpstr>
      <vt:lpstr>Factorial – Generic Formula</vt:lpstr>
      <vt:lpstr>Factorial – Base Case</vt:lpstr>
      <vt:lpstr>Factorial – Code</vt:lpstr>
      <vt:lpstr>Factorial – Code Tracing     factorial(5)</vt:lpstr>
      <vt:lpstr>Iterative vs Recursive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محمد عمير شودري رمضان</cp:lastModifiedBy>
  <cp:revision>331</cp:revision>
  <dcterms:created xsi:type="dcterms:W3CDTF">2019-05-22T20:50:59Z</dcterms:created>
  <dcterms:modified xsi:type="dcterms:W3CDTF">2019-09-24T07:25:37Z</dcterms:modified>
</cp:coreProperties>
</file>