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2"/>
  </p:notesMasterIdLst>
  <p:sldIdLst>
    <p:sldId id="505" r:id="rId2"/>
    <p:sldId id="538" r:id="rId3"/>
    <p:sldId id="539" r:id="rId4"/>
    <p:sldId id="540" r:id="rId5"/>
    <p:sldId id="541" r:id="rId6"/>
    <p:sldId id="542" r:id="rId7"/>
    <p:sldId id="543" r:id="rId8"/>
    <p:sldId id="544" r:id="rId9"/>
    <p:sldId id="545" r:id="rId10"/>
    <p:sldId id="546" r:id="rId11"/>
    <p:sldId id="547" r:id="rId12"/>
    <p:sldId id="548" r:id="rId13"/>
    <p:sldId id="549" r:id="rId14"/>
    <p:sldId id="550" r:id="rId15"/>
    <p:sldId id="551" r:id="rId16"/>
    <p:sldId id="552" r:id="rId17"/>
    <p:sldId id="553" r:id="rId18"/>
    <p:sldId id="554" r:id="rId19"/>
    <p:sldId id="555" r:id="rId20"/>
    <p:sldId id="556" r:id="rId21"/>
    <p:sldId id="557" r:id="rId22"/>
    <p:sldId id="558" r:id="rId23"/>
    <p:sldId id="559" r:id="rId24"/>
    <p:sldId id="560" r:id="rId25"/>
    <p:sldId id="561" r:id="rId26"/>
    <p:sldId id="562" r:id="rId27"/>
    <p:sldId id="563" r:id="rId28"/>
    <p:sldId id="564" r:id="rId29"/>
    <p:sldId id="565" r:id="rId30"/>
    <p:sldId id="566" r:id="rId31"/>
    <p:sldId id="567" r:id="rId32"/>
    <p:sldId id="568" r:id="rId33"/>
    <p:sldId id="569" r:id="rId34"/>
    <p:sldId id="570" r:id="rId35"/>
    <p:sldId id="571" r:id="rId36"/>
    <p:sldId id="572" r:id="rId37"/>
    <p:sldId id="573" r:id="rId38"/>
    <p:sldId id="574" r:id="rId39"/>
    <p:sldId id="575" r:id="rId40"/>
    <p:sldId id="506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ngbat.com/java/Recursion-2" TargetMode="External"/><Relationship Id="rId2" Type="http://schemas.openxmlformats.org/officeDocument/2006/relationships/hyperlink" Target="https://codingbat.com/java/Recursion-1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Printing String in Reverse </a:t>
            </a:r>
            <a:r>
              <a:rPr lang="en-US" dirty="0" smtClean="0"/>
              <a:t>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Input  </a:t>
            </a:r>
            <a:r>
              <a:rPr lang="en-US" dirty="0"/>
              <a:t>String</a:t>
            </a:r>
          </a:p>
          <a:p>
            <a:pPr lvl="1"/>
            <a:r>
              <a:rPr lang="en-US" dirty="0"/>
              <a:t>e.g. “computer”</a:t>
            </a:r>
            <a:endParaRPr lang="en-US" b="1" i="1" dirty="0">
              <a:solidFill>
                <a:srgbClr val="0066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Output of program</a:t>
            </a:r>
          </a:p>
          <a:p>
            <a:pPr lvl="1"/>
            <a:r>
              <a:rPr lang="en-US" dirty="0" smtClean="0"/>
              <a:t>r e t u p m o c</a:t>
            </a:r>
            <a:endParaRPr lang="en-US" b="1" i="1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1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Printing String in </a:t>
            </a:r>
            <a:r>
              <a:rPr lang="en-US" dirty="0" smtClean="0"/>
              <a:t>Reverse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514943" cy="4020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 Method Call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006600"/>
                </a:solidFill>
              </a:rPr>
              <a:t>printChar</a:t>
            </a:r>
            <a:r>
              <a:rPr lang="en-US" b="1" dirty="0">
                <a:solidFill>
                  <a:srgbClr val="006600"/>
                </a:solidFill>
              </a:rPr>
              <a:t>(</a:t>
            </a:r>
            <a:r>
              <a:rPr lang="en-US" b="1" dirty="0" err="1">
                <a:solidFill>
                  <a:srgbClr val="006600"/>
                </a:solidFill>
              </a:rPr>
              <a:t>str</a:t>
            </a:r>
            <a:r>
              <a:rPr lang="en-US" b="1" dirty="0">
                <a:solidFill>
                  <a:srgbClr val="006600"/>
                </a:solidFill>
              </a:rPr>
              <a:t>) </a:t>
            </a:r>
          </a:p>
          <a:p>
            <a:endParaRPr lang="en-US" dirty="0" smtClean="0"/>
          </a:p>
          <a:p>
            <a:r>
              <a:rPr lang="en-US" dirty="0" smtClean="0"/>
              <a:t>Base </a:t>
            </a:r>
            <a:r>
              <a:rPr lang="en-US" dirty="0"/>
              <a:t>Case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 = null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printCharRev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(1))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43744" y="3081342"/>
            <a:ext cx="5181316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printCharRev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 ){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15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(0</a:t>
            </a:r>
            <a:r>
              <a:rPr lang="en-US" sz="1500" b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));</a:t>
            </a:r>
            <a:endParaRPr lang="en-US" sz="1500" b="1" dirty="0" smtClean="0">
              <a:solidFill>
                <a:srgbClr val="FFFF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5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500" b="1" dirty="0" err="1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printCharRev</a:t>
            </a:r>
            <a:r>
              <a:rPr lang="en-US" sz="1500" b="1" dirty="0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(1));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82091" y="4215030"/>
            <a:ext cx="4398014" cy="3231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500" b="1" dirty="0" err="1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1500" b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(0));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4482091" y="3732891"/>
            <a:ext cx="4398014" cy="3231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500" b="1" dirty="0" err="1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printCharRev</a:t>
            </a:r>
            <a:r>
              <a:rPr lang="en-US" sz="1500" b="1" dirty="0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(1</a:t>
            </a:r>
            <a:r>
              <a:rPr lang="en-US" sz="1500" b="1" dirty="0">
                <a:solidFill>
                  <a:srgbClr val="1AF644"/>
                </a:solidFill>
                <a:latin typeface="Courier New" pitchFamily="49" charset="0"/>
                <a:cs typeface="Courier New" pitchFamily="49" charset="0"/>
              </a:rPr>
              <a:t>));</a:t>
            </a:r>
            <a:endParaRPr lang="en-US" sz="1500" dirty="0">
              <a:solidFill>
                <a:srgbClr val="1AF6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Printing String in </a:t>
            </a:r>
            <a:r>
              <a:rPr lang="en-US" sz="2700" dirty="0" smtClean="0"/>
              <a:t>Reverse </a:t>
            </a:r>
            <a:r>
              <a:rPr lang="en-US" sz="3600" dirty="0" smtClean="0"/>
              <a:t>– </a:t>
            </a:r>
            <a:r>
              <a:rPr lang="en-US" sz="2200" b="1" dirty="0" smtClean="0">
                <a:solidFill>
                  <a:srgbClr val="006600"/>
                </a:solidFill>
              </a:rPr>
              <a:t>Code Tracing  </a:t>
            </a:r>
            <a:r>
              <a:rPr lang="en-US" sz="2000" b="1" dirty="0" err="1" smtClean="0">
                <a:solidFill>
                  <a:srgbClr val="0000FF"/>
                </a:solidFill>
              </a:rPr>
              <a:t>printCharRev</a:t>
            </a:r>
            <a:r>
              <a:rPr lang="en-US" sz="2000" b="1" dirty="0" smtClean="0">
                <a:solidFill>
                  <a:srgbClr val="0000FF"/>
                </a:solidFill>
              </a:rPr>
              <a:t>(“computer”)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1339404" y="1939282"/>
            <a:ext cx="1429554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0000FF"/>
                </a:solidFill>
              </a:rPr>
              <a:t>printChar</a:t>
            </a:r>
            <a:endParaRPr lang="en-US" sz="1400" b="1" dirty="0">
              <a:solidFill>
                <a:srgbClr val="0000FF"/>
              </a:solidFill>
            </a:endParaRPr>
          </a:p>
          <a:p>
            <a:pPr algn="ctr"/>
            <a:r>
              <a:rPr lang="en-US" sz="1400" b="1" dirty="0">
                <a:solidFill>
                  <a:srgbClr val="0000FF"/>
                </a:solidFill>
              </a:rPr>
              <a:t>(“computer”)</a:t>
            </a:r>
          </a:p>
        </p:txBody>
      </p:sp>
      <p:sp>
        <p:nvSpPr>
          <p:cNvPr id="77" name="Right Arrow 76"/>
          <p:cNvSpPr/>
          <p:nvPr/>
        </p:nvSpPr>
        <p:spPr>
          <a:xfrm>
            <a:off x="2794716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361386" y="1939282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>
                <a:solidFill>
                  <a:srgbClr val="0000FF"/>
                </a:solidFill>
              </a:rPr>
              <a:t>(“</a:t>
            </a:r>
            <a:r>
              <a:rPr lang="en-US" sz="1100" b="1" dirty="0" err="1">
                <a:solidFill>
                  <a:srgbClr val="0000FF"/>
                </a:solidFill>
              </a:rPr>
              <a:t>omputer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“c”</a:t>
            </a:r>
          </a:p>
        </p:txBody>
      </p:sp>
      <p:sp>
        <p:nvSpPr>
          <p:cNvPr id="79" name="Right Arrow 78"/>
          <p:cNvSpPr/>
          <p:nvPr/>
        </p:nvSpPr>
        <p:spPr>
          <a:xfrm>
            <a:off x="4919730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7044744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/>
          <p:cNvSpPr/>
          <p:nvPr/>
        </p:nvSpPr>
        <p:spPr>
          <a:xfrm rot="5400000">
            <a:off x="8084391" y="272210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Arrow 84"/>
          <p:cNvSpPr/>
          <p:nvPr/>
        </p:nvSpPr>
        <p:spPr>
          <a:xfrm rot="5400000">
            <a:off x="8084391" y="37958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ight Arrow 86"/>
          <p:cNvSpPr/>
          <p:nvPr/>
        </p:nvSpPr>
        <p:spPr>
          <a:xfrm rot="5400000">
            <a:off x="8084391" y="488188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Curved Right Arrow 88"/>
          <p:cNvSpPr/>
          <p:nvPr/>
        </p:nvSpPr>
        <p:spPr>
          <a:xfrm flipV="1">
            <a:off x="8049296" y="463292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1" name="Curved Right Arrow 90"/>
          <p:cNvSpPr/>
          <p:nvPr/>
        </p:nvSpPr>
        <p:spPr>
          <a:xfrm flipV="1">
            <a:off x="8049296" y="353611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3" name="Curved Right Arrow 92"/>
          <p:cNvSpPr/>
          <p:nvPr/>
        </p:nvSpPr>
        <p:spPr>
          <a:xfrm flipV="1">
            <a:off x="8049296" y="2465266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5" name="Curved Right Arrow 94"/>
          <p:cNvSpPr/>
          <p:nvPr/>
        </p:nvSpPr>
        <p:spPr>
          <a:xfrm rot="16200000" flipV="1">
            <a:off x="7165806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7" name="Curved Right Arrow 96"/>
          <p:cNvSpPr/>
          <p:nvPr/>
        </p:nvSpPr>
        <p:spPr>
          <a:xfrm rot="16200000" flipV="1">
            <a:off x="5037904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9" name="Curved Right Arrow 98"/>
          <p:cNvSpPr/>
          <p:nvPr/>
        </p:nvSpPr>
        <p:spPr>
          <a:xfrm rot="16200000" flipV="1">
            <a:off x="2910002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07" name="Right Arrow 106"/>
          <p:cNvSpPr/>
          <p:nvPr/>
        </p:nvSpPr>
        <p:spPr>
          <a:xfrm flipH="1">
            <a:off x="704474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Curved Right Arrow 107"/>
          <p:cNvSpPr/>
          <p:nvPr/>
        </p:nvSpPr>
        <p:spPr>
          <a:xfrm rot="16200000" flipH="1">
            <a:off x="7178685" y="4939393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10" name="Right Arrow 109"/>
          <p:cNvSpPr/>
          <p:nvPr/>
        </p:nvSpPr>
        <p:spPr>
          <a:xfrm flipH="1">
            <a:off x="487853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Curved Right Arrow 110"/>
          <p:cNvSpPr/>
          <p:nvPr/>
        </p:nvSpPr>
        <p:spPr>
          <a:xfrm rot="16200000" flipH="1">
            <a:off x="5012475" y="496515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14" name="Right Arrow 113"/>
          <p:cNvSpPr/>
          <p:nvPr/>
        </p:nvSpPr>
        <p:spPr>
          <a:xfrm flipH="1">
            <a:off x="272520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Curved Right Arrow 114"/>
          <p:cNvSpPr/>
          <p:nvPr/>
        </p:nvSpPr>
        <p:spPr>
          <a:xfrm rot="16200000" flipH="1">
            <a:off x="2846266" y="495227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65162" y="5322634"/>
            <a:ext cx="1308526" cy="307777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terminate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119548" y="4618362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r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787103" y="461836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e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418166" y="4618361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t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059963" y="461836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u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714639" y="463124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</a:rPr>
              <a:t>p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279162" y="461836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m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832956" y="461836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o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500511" y="461835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c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85284" y="1962365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mputer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“o”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09182" y="1961149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puter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“m”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11414" y="3081879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“p”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609182" y="4158388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“u”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609182" y="5241072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“t”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54864" y="5239803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“e”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15529" y="5237995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smtClean="0">
                <a:solidFill>
                  <a:srgbClr val="0000FF"/>
                </a:solidFill>
              </a:rPr>
              <a:t>(null)</a:t>
            </a:r>
            <a:endParaRPr lang="en-US" sz="1100" b="1" dirty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“r”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13087" y="2110536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“c”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49362" y="2133196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“o”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99279" y="2131030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“m”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68668" y="5408023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“r”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04943" y="5404925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“e”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54860" y="5402759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“t”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68325" y="3247779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“p”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80805" y="4319452"/>
            <a:ext cx="50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“u”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799" y="2635990"/>
            <a:ext cx="5206871" cy="199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1" grpId="0" animBg="1"/>
      <p:bldP spid="83" grpId="0" animBg="1"/>
      <p:bldP spid="85" grpId="0" animBg="1"/>
      <p:bldP spid="87" grpId="0" animBg="1"/>
      <p:bldP spid="89" grpId="0" animBg="1"/>
      <p:bldP spid="91" grpId="0" animBg="1"/>
      <p:bldP spid="93" grpId="0" animBg="1"/>
      <p:bldP spid="95" grpId="0" animBg="1"/>
      <p:bldP spid="97" grpId="0" animBg="1"/>
      <p:bldP spid="99" grpId="0" animBg="1"/>
      <p:bldP spid="107" grpId="0" animBg="1"/>
      <p:bldP spid="108" grpId="0" animBg="1"/>
      <p:bldP spid="110" grpId="0" animBg="1"/>
      <p:bldP spid="111" grpId="0" animBg="1"/>
      <p:bldP spid="114" grpId="0" animBg="1"/>
      <p:bldP spid="115" grpId="0" animBg="1"/>
      <p:bldP spid="116" grpId="0" animBg="1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6600"/>
                </a:solidFill>
              </a:rPr>
              <a:t>Counting the occurrence of character </a:t>
            </a:r>
            <a:r>
              <a:rPr lang="en-US" sz="4000" b="1" dirty="0" smtClean="0">
                <a:solidFill>
                  <a:srgbClr val="0000FF"/>
                </a:solidFill>
              </a:rPr>
              <a:t>“x”</a:t>
            </a:r>
            <a:r>
              <a:rPr lang="en-US" sz="4000" b="1" dirty="0" smtClean="0">
                <a:solidFill>
                  <a:srgbClr val="006600"/>
                </a:solidFill>
              </a:rPr>
              <a:t> in a given string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Counting “x”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916195" cy="4020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 Method Call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countX</a:t>
            </a:r>
            <a:r>
              <a:rPr lang="en-US" b="1" dirty="0" smtClean="0">
                <a:solidFill>
                  <a:srgbClr val="006600"/>
                </a:solidFill>
              </a:rPr>
              <a:t>(</a:t>
            </a: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>
                <a:solidFill>
                  <a:srgbClr val="006600"/>
                </a:solidFill>
              </a:rPr>
              <a:t>) </a:t>
            </a:r>
          </a:p>
          <a:p>
            <a:endParaRPr lang="en-US" dirty="0" smtClean="0"/>
          </a:p>
          <a:p>
            <a:r>
              <a:rPr lang="en-US" dirty="0" smtClean="0"/>
              <a:t>Base </a:t>
            </a:r>
            <a:r>
              <a:rPr lang="en-US" dirty="0"/>
              <a:t>Case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 = null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countX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(1))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59655" y="2849812"/>
            <a:ext cx="5181316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(String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 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return 0;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else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(0) == ‘x’) 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return  1+countX(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));</a:t>
            </a:r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return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countX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(1));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88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Counting “x” – </a:t>
            </a:r>
            <a:r>
              <a:rPr lang="en-US" b="1" dirty="0" smtClean="0">
                <a:solidFill>
                  <a:srgbClr val="006600"/>
                </a:solidFill>
              </a:rPr>
              <a:t>Tracing      </a:t>
            </a:r>
            <a:r>
              <a:rPr lang="en-US" sz="2000" b="1" dirty="0" err="1" smtClean="0">
                <a:solidFill>
                  <a:srgbClr val="0000FF"/>
                </a:solidFill>
              </a:rPr>
              <a:t>countX</a:t>
            </a:r>
            <a:r>
              <a:rPr lang="en-US" sz="2000" b="1" dirty="0" smtClean="0">
                <a:solidFill>
                  <a:srgbClr val="0000FF"/>
                </a:solidFill>
              </a:rPr>
              <a:t>(“</a:t>
            </a:r>
            <a:r>
              <a:rPr lang="en-US" sz="2000" b="1" dirty="0" err="1" smtClean="0">
                <a:solidFill>
                  <a:srgbClr val="0000FF"/>
                </a:solidFill>
              </a:rPr>
              <a:t>fxrtxxsxd</a:t>
            </a:r>
            <a:r>
              <a:rPr lang="en-US" sz="2000" b="1" dirty="0" smtClean="0">
                <a:solidFill>
                  <a:srgbClr val="0000FF"/>
                </a:solidFill>
              </a:rPr>
              <a:t>”)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6" name="Right Arrow 25"/>
          <p:cNvSpPr/>
          <p:nvPr/>
        </p:nvSpPr>
        <p:spPr>
          <a:xfrm flipH="1">
            <a:off x="2768958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flipH="1">
            <a:off x="4700787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flipH="1">
            <a:off x="6593979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6200000" flipV="1">
            <a:off x="7582111" y="272210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6200000" flipV="1">
            <a:off x="7582111" y="37958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16200000" flipV="1">
            <a:off x="7582111" y="488188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rved Right Arrow 32"/>
          <p:cNvSpPr/>
          <p:nvPr/>
        </p:nvSpPr>
        <p:spPr>
          <a:xfrm flipH="1">
            <a:off x="7881868" y="463292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4" name="Curved Right Arrow 33"/>
          <p:cNvSpPr/>
          <p:nvPr/>
        </p:nvSpPr>
        <p:spPr>
          <a:xfrm flipH="1">
            <a:off x="7881868" y="353611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5" name="Curved Right Arrow 34"/>
          <p:cNvSpPr/>
          <p:nvPr/>
        </p:nvSpPr>
        <p:spPr>
          <a:xfrm flipH="1">
            <a:off x="7881868" y="2465266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6" name="Curved Right Arrow 35"/>
          <p:cNvSpPr/>
          <p:nvPr/>
        </p:nvSpPr>
        <p:spPr>
          <a:xfrm rot="5400000" flipH="1" flipV="1">
            <a:off x="6715041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7" name="Curved Right Arrow 36"/>
          <p:cNvSpPr/>
          <p:nvPr/>
        </p:nvSpPr>
        <p:spPr>
          <a:xfrm rot="5400000" flipH="1" flipV="1">
            <a:off x="4818961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8" name="Curved Right Arrow 37"/>
          <p:cNvSpPr/>
          <p:nvPr/>
        </p:nvSpPr>
        <p:spPr>
          <a:xfrm rot="5400000" flipH="1" flipV="1">
            <a:off x="2884244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462095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rved Right Arrow 41"/>
          <p:cNvSpPr/>
          <p:nvPr/>
        </p:nvSpPr>
        <p:spPr>
          <a:xfrm rot="5400000">
            <a:off x="4754895" y="496515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272520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rved Right Arrow 43"/>
          <p:cNvSpPr/>
          <p:nvPr/>
        </p:nvSpPr>
        <p:spPr>
          <a:xfrm rot="5400000">
            <a:off x="2846266" y="495227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5" name="TextBox 44"/>
          <p:cNvSpPr txBox="1">
            <a:spLocks/>
          </p:cNvSpPr>
          <p:nvPr/>
        </p:nvSpPr>
        <p:spPr>
          <a:xfrm>
            <a:off x="1365162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fxrtxxsxd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4" name="TextBox 63"/>
          <p:cNvSpPr txBox="1">
            <a:spLocks/>
          </p:cNvSpPr>
          <p:nvPr/>
        </p:nvSpPr>
        <p:spPr>
          <a:xfrm>
            <a:off x="3291214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5" name="TextBox 64"/>
          <p:cNvSpPr txBox="1">
            <a:spLocks/>
          </p:cNvSpPr>
          <p:nvPr/>
        </p:nvSpPr>
        <p:spPr>
          <a:xfrm>
            <a:off x="5211397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1 + </a:t>
            </a:r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6" name="Right Arrow 65"/>
          <p:cNvSpPr/>
          <p:nvPr/>
        </p:nvSpPr>
        <p:spPr>
          <a:xfrm>
            <a:off x="6556659" y="539323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rved Right Arrow 66"/>
          <p:cNvSpPr/>
          <p:nvPr/>
        </p:nvSpPr>
        <p:spPr>
          <a:xfrm rot="5400000">
            <a:off x="6690600" y="4965127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68" name="TextBox 67"/>
          <p:cNvSpPr txBox="1">
            <a:spLocks/>
          </p:cNvSpPr>
          <p:nvPr/>
        </p:nvSpPr>
        <p:spPr>
          <a:xfrm>
            <a:off x="7140045" y="5206503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7140045" y="41240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1" name="TextBox 70"/>
          <p:cNvSpPr txBox="1">
            <a:spLocks/>
          </p:cNvSpPr>
          <p:nvPr/>
        </p:nvSpPr>
        <p:spPr>
          <a:xfrm>
            <a:off x="7140045" y="3027202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1 + </a:t>
            </a:r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7140045" y="1930325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1 + </a:t>
            </a:r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3" name="TextBox 72"/>
          <p:cNvSpPr txBox="1">
            <a:spLocks/>
          </p:cNvSpPr>
          <p:nvPr/>
        </p:nvSpPr>
        <p:spPr>
          <a:xfrm>
            <a:off x="1417364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(null)</a:t>
            </a:r>
          </a:p>
        </p:txBody>
      </p:sp>
      <p:sp>
        <p:nvSpPr>
          <p:cNvPr id="74" name="TextBox 73"/>
          <p:cNvSpPr txBox="1">
            <a:spLocks/>
          </p:cNvSpPr>
          <p:nvPr/>
        </p:nvSpPr>
        <p:spPr>
          <a:xfrm>
            <a:off x="3343416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1 + </a:t>
            </a:r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(“d”)</a:t>
            </a:r>
          </a:p>
        </p:txBody>
      </p:sp>
      <p:sp>
        <p:nvSpPr>
          <p:cNvPr id="75" name="TextBox 74"/>
          <p:cNvSpPr txBox="1">
            <a:spLocks/>
          </p:cNvSpPr>
          <p:nvPr/>
        </p:nvSpPr>
        <p:spPr>
          <a:xfrm>
            <a:off x="5263599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countX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859108" y="2388170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0</a:t>
            </a:r>
            <a:endParaRPr lang="en-US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800534" y="2414468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724664" y="2408687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225725" y="2560302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8223135" y="3652547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8223134" y="4742197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6724663" y="4725099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4726543" y="4725099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859107" y="4725099"/>
            <a:ext cx="3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3171751" y="5713859"/>
            <a:ext cx="3109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4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132" y="2772611"/>
            <a:ext cx="5206871" cy="199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0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6600"/>
                </a:solidFill>
              </a:rPr>
              <a:t>Change all occurrences of </a:t>
            </a:r>
            <a:r>
              <a:rPr lang="en-US" sz="4000" b="1" dirty="0" smtClean="0">
                <a:solidFill>
                  <a:srgbClr val="0000FF"/>
                </a:solidFill>
              </a:rPr>
              <a:t>“x”</a:t>
            </a:r>
            <a:r>
              <a:rPr lang="en-US" sz="4000" b="1" dirty="0" smtClean="0">
                <a:solidFill>
                  <a:srgbClr val="006600"/>
                </a:solidFill>
              </a:rPr>
              <a:t> with </a:t>
            </a:r>
            <a:r>
              <a:rPr lang="en-US" sz="4000" b="1" dirty="0" smtClean="0">
                <a:solidFill>
                  <a:srgbClr val="0000FF"/>
                </a:solidFill>
              </a:rPr>
              <a:t>“y”</a:t>
            </a:r>
            <a:r>
              <a:rPr lang="en-US" sz="4000" b="1" dirty="0" smtClean="0">
                <a:solidFill>
                  <a:srgbClr val="006600"/>
                </a:solidFill>
              </a:rPr>
              <a:t> in a given string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16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“x” with “y”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916195" cy="4020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 Method Call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changeXY</a:t>
            </a:r>
            <a:r>
              <a:rPr lang="en-US" b="1" dirty="0" smtClean="0">
                <a:solidFill>
                  <a:srgbClr val="006600"/>
                </a:solidFill>
              </a:rPr>
              <a:t>(</a:t>
            </a: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>
                <a:solidFill>
                  <a:srgbClr val="006600"/>
                </a:solidFill>
              </a:rPr>
              <a:t>) </a:t>
            </a:r>
          </a:p>
          <a:p>
            <a:endParaRPr lang="en-US" dirty="0" smtClean="0"/>
          </a:p>
          <a:p>
            <a:r>
              <a:rPr lang="en-US" dirty="0" smtClean="0"/>
              <a:t>Base </a:t>
            </a:r>
            <a:r>
              <a:rPr lang="en-US" dirty="0"/>
              <a:t>Case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 = null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changeXY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(1))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12543" y="3022342"/>
            <a:ext cx="5728428" cy="21698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changeXY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(String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 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return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else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(0) == ‘x’) 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return “y”+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changeXY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));</a:t>
            </a:r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return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(0)+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changeXY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(1));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36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72291"/>
            <a:ext cx="7675809" cy="809491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Change “x” with “y”</a:t>
            </a:r>
            <a:r>
              <a:rPr lang="en-US" sz="3100" dirty="0" smtClean="0"/>
              <a:t> </a:t>
            </a:r>
            <a:r>
              <a:rPr lang="en-US" dirty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Tracing    </a:t>
            </a:r>
            <a:r>
              <a:rPr lang="en-US" sz="2000" b="1" dirty="0" err="1" smtClean="0">
                <a:solidFill>
                  <a:srgbClr val="0000FF"/>
                </a:solidFill>
              </a:rPr>
              <a:t>changeXY</a:t>
            </a:r>
            <a:r>
              <a:rPr lang="en-US" sz="2000" b="1" dirty="0" smtClean="0">
                <a:solidFill>
                  <a:srgbClr val="0000FF"/>
                </a:solidFill>
              </a:rPr>
              <a:t>(“</a:t>
            </a:r>
            <a:r>
              <a:rPr lang="en-US" sz="2000" b="1" dirty="0" err="1" smtClean="0">
                <a:solidFill>
                  <a:srgbClr val="0000FF"/>
                </a:solidFill>
              </a:rPr>
              <a:t>fxrtxxsxd</a:t>
            </a:r>
            <a:r>
              <a:rPr lang="en-US" sz="2000" b="1" dirty="0" smtClean="0">
                <a:solidFill>
                  <a:srgbClr val="0000FF"/>
                </a:solidFill>
              </a:rPr>
              <a:t>”)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6" name="Right Arrow 25"/>
          <p:cNvSpPr/>
          <p:nvPr/>
        </p:nvSpPr>
        <p:spPr>
          <a:xfrm flipH="1">
            <a:off x="2768958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flipH="1">
            <a:off x="4700787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flipH="1">
            <a:off x="6593979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6200000" flipV="1">
            <a:off x="7582111" y="272210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6200000" flipV="1">
            <a:off x="7582111" y="37958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16200000" flipV="1">
            <a:off x="7582111" y="488188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rved Right Arrow 32"/>
          <p:cNvSpPr/>
          <p:nvPr/>
        </p:nvSpPr>
        <p:spPr>
          <a:xfrm flipH="1">
            <a:off x="7881868" y="463292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4" name="Curved Right Arrow 33"/>
          <p:cNvSpPr/>
          <p:nvPr/>
        </p:nvSpPr>
        <p:spPr>
          <a:xfrm flipH="1">
            <a:off x="7881868" y="353611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5" name="Curved Right Arrow 34"/>
          <p:cNvSpPr/>
          <p:nvPr/>
        </p:nvSpPr>
        <p:spPr>
          <a:xfrm flipH="1">
            <a:off x="7881868" y="2465266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6" name="Curved Right Arrow 35"/>
          <p:cNvSpPr/>
          <p:nvPr/>
        </p:nvSpPr>
        <p:spPr>
          <a:xfrm rot="5400000" flipH="1" flipV="1">
            <a:off x="6715041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7" name="Curved Right Arrow 36"/>
          <p:cNvSpPr/>
          <p:nvPr/>
        </p:nvSpPr>
        <p:spPr>
          <a:xfrm rot="5400000" flipH="1" flipV="1">
            <a:off x="4818961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8" name="Curved Right Arrow 37"/>
          <p:cNvSpPr/>
          <p:nvPr/>
        </p:nvSpPr>
        <p:spPr>
          <a:xfrm rot="5400000" flipH="1" flipV="1">
            <a:off x="2884244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462095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rved Right Arrow 41"/>
          <p:cNvSpPr/>
          <p:nvPr/>
        </p:nvSpPr>
        <p:spPr>
          <a:xfrm rot="5400000">
            <a:off x="4754895" y="496515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272520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rved Right Arrow 43"/>
          <p:cNvSpPr/>
          <p:nvPr/>
        </p:nvSpPr>
        <p:spPr>
          <a:xfrm rot="5400000">
            <a:off x="2846266" y="495227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5" name="TextBox 44"/>
          <p:cNvSpPr txBox="1">
            <a:spLocks/>
          </p:cNvSpPr>
          <p:nvPr/>
        </p:nvSpPr>
        <p:spPr>
          <a:xfrm>
            <a:off x="1365162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fxrtxxsxd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4" name="TextBox 63"/>
          <p:cNvSpPr txBox="1">
            <a:spLocks/>
          </p:cNvSpPr>
          <p:nvPr/>
        </p:nvSpPr>
        <p:spPr>
          <a:xfrm>
            <a:off x="3291214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‘f’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5" name="TextBox 64"/>
          <p:cNvSpPr txBox="1">
            <a:spLocks/>
          </p:cNvSpPr>
          <p:nvPr/>
        </p:nvSpPr>
        <p:spPr>
          <a:xfrm>
            <a:off x="5211397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‘y’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6" name="Right Arrow 65"/>
          <p:cNvSpPr/>
          <p:nvPr/>
        </p:nvSpPr>
        <p:spPr>
          <a:xfrm>
            <a:off x="6556659" y="539323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rved Right Arrow 66"/>
          <p:cNvSpPr/>
          <p:nvPr/>
        </p:nvSpPr>
        <p:spPr>
          <a:xfrm rot="5400000">
            <a:off x="6690600" y="4965127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68" name="TextBox 67"/>
          <p:cNvSpPr txBox="1">
            <a:spLocks/>
          </p:cNvSpPr>
          <p:nvPr/>
        </p:nvSpPr>
        <p:spPr>
          <a:xfrm>
            <a:off x="7140045" y="5206503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‘r’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7140045" y="41240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‘t’ </a:t>
            </a:r>
            <a:r>
              <a:rPr lang="en-US" sz="1400" b="1" dirty="0">
                <a:solidFill>
                  <a:srgbClr val="0000FF"/>
                </a:solidFill>
              </a:rPr>
              <a:t>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1" name="TextBox 70"/>
          <p:cNvSpPr txBox="1">
            <a:spLocks/>
          </p:cNvSpPr>
          <p:nvPr/>
        </p:nvSpPr>
        <p:spPr>
          <a:xfrm>
            <a:off x="7140045" y="3027202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‘y’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7140045" y="1930325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‘y’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3" name="TextBox 72"/>
          <p:cNvSpPr txBox="1">
            <a:spLocks/>
          </p:cNvSpPr>
          <p:nvPr/>
        </p:nvSpPr>
        <p:spPr>
          <a:xfrm>
            <a:off x="1417364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‘d’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(null)</a:t>
            </a:r>
          </a:p>
        </p:txBody>
      </p:sp>
      <p:sp>
        <p:nvSpPr>
          <p:cNvPr id="74" name="TextBox 73"/>
          <p:cNvSpPr txBox="1">
            <a:spLocks/>
          </p:cNvSpPr>
          <p:nvPr/>
        </p:nvSpPr>
        <p:spPr>
          <a:xfrm>
            <a:off x="3343416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‘y’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(“d”)</a:t>
            </a:r>
          </a:p>
        </p:txBody>
      </p:sp>
      <p:sp>
        <p:nvSpPr>
          <p:cNvPr id="75" name="TextBox 74"/>
          <p:cNvSpPr txBox="1">
            <a:spLocks/>
          </p:cNvSpPr>
          <p:nvPr/>
        </p:nvSpPr>
        <p:spPr>
          <a:xfrm>
            <a:off x="5263599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‘s’ + </a:t>
            </a:r>
            <a:r>
              <a:rPr lang="en-US" sz="1400" b="1" dirty="0" err="1">
                <a:solidFill>
                  <a:srgbClr val="0000FF"/>
                </a:solidFill>
              </a:rPr>
              <a:t>changeXY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732265" y="2405423"/>
            <a:ext cx="54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“d”</a:t>
            </a:r>
            <a:endParaRPr lang="en-US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657996" y="2379962"/>
            <a:ext cx="67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500548" y="2425940"/>
            <a:ext cx="726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“syd”1</a:t>
            </a:r>
            <a:endParaRPr lang="en-US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225725" y="2555670"/>
            <a:ext cx="815246" cy="373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ysyd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8126084" y="3652547"/>
            <a:ext cx="1018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yysyd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8114122" y="4742197"/>
            <a:ext cx="995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tyysyd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6341837" y="4725099"/>
            <a:ext cx="109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rtyysyd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4312149" y="4725099"/>
            <a:ext cx="1209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yrtyysyd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396885" y="4725099"/>
            <a:ext cx="1275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fyrtyysyd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1792100" y="5713859"/>
            <a:ext cx="6037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“</a:t>
            </a:r>
            <a:r>
              <a:rPr lang="en-US" sz="4400" b="1" dirty="0" err="1" smtClean="0">
                <a:solidFill>
                  <a:srgbClr val="FF0000"/>
                </a:solidFill>
              </a:rPr>
              <a:t>fyrtyysyd</a:t>
            </a:r>
            <a:r>
              <a:rPr lang="en-US" sz="4400" b="1" dirty="0" smtClean="0">
                <a:solidFill>
                  <a:srgbClr val="FF0000"/>
                </a:solidFill>
              </a:rPr>
              <a:t>”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926" y="2717833"/>
            <a:ext cx="5418067" cy="209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7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6600"/>
                </a:solidFill>
              </a:rPr>
              <a:t>Remove all occurrences of </a:t>
            </a:r>
            <a:r>
              <a:rPr lang="en-US" sz="4000" b="1" dirty="0" smtClean="0">
                <a:solidFill>
                  <a:srgbClr val="0000FF"/>
                </a:solidFill>
              </a:rPr>
              <a:t>“x”</a:t>
            </a:r>
            <a:r>
              <a:rPr lang="en-US" sz="4000" b="1" dirty="0" smtClean="0">
                <a:solidFill>
                  <a:srgbClr val="006600"/>
                </a:solidFill>
              </a:rPr>
              <a:t> in a given string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4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Recursion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2800" smtClean="0"/>
              <a:t>with “String” values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8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“x”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916195" cy="4020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 Method Call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removeX</a:t>
            </a:r>
            <a:r>
              <a:rPr lang="en-US" b="1" dirty="0" smtClean="0">
                <a:solidFill>
                  <a:srgbClr val="006600"/>
                </a:solidFill>
              </a:rPr>
              <a:t>(</a:t>
            </a: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>
                <a:solidFill>
                  <a:srgbClr val="006600"/>
                </a:solidFill>
              </a:rPr>
              <a:t>) </a:t>
            </a:r>
          </a:p>
          <a:p>
            <a:endParaRPr lang="en-US" dirty="0" smtClean="0"/>
          </a:p>
          <a:p>
            <a:r>
              <a:rPr lang="en-US" dirty="0" smtClean="0"/>
              <a:t>Base </a:t>
            </a:r>
            <a:r>
              <a:rPr lang="en-US" dirty="0"/>
              <a:t>Case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 = null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removeX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b="1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(1))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12543" y="3022342"/>
            <a:ext cx="5728428" cy="21698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removeX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(String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 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return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else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(0) == ‘x’) 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return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removeX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));</a:t>
            </a:r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return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(0)+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removeX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(1));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49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72291"/>
            <a:ext cx="7675809" cy="809491"/>
          </a:xfrm>
        </p:spPr>
        <p:txBody>
          <a:bodyPr>
            <a:normAutofit/>
          </a:bodyPr>
          <a:lstStyle/>
          <a:p>
            <a:r>
              <a:rPr lang="en-US" sz="4000" dirty="0"/>
              <a:t>Remove “x</a:t>
            </a:r>
            <a:r>
              <a:rPr lang="en-US" sz="4000" dirty="0" smtClean="0"/>
              <a:t>”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Tracing    </a:t>
            </a:r>
            <a:r>
              <a:rPr lang="en-US" sz="2000" b="1" dirty="0" err="1" smtClean="0">
                <a:solidFill>
                  <a:srgbClr val="0000FF"/>
                </a:solidFill>
              </a:rPr>
              <a:t>removeX</a:t>
            </a:r>
            <a:r>
              <a:rPr lang="en-US" sz="2000" b="1" dirty="0" smtClean="0">
                <a:solidFill>
                  <a:srgbClr val="0000FF"/>
                </a:solidFill>
              </a:rPr>
              <a:t>(“</a:t>
            </a:r>
            <a:r>
              <a:rPr lang="en-US" sz="2000" b="1" dirty="0" err="1" smtClean="0">
                <a:solidFill>
                  <a:srgbClr val="0000FF"/>
                </a:solidFill>
              </a:rPr>
              <a:t>fxrtxxsxd</a:t>
            </a:r>
            <a:r>
              <a:rPr lang="en-US" sz="2000" b="1" dirty="0" smtClean="0">
                <a:solidFill>
                  <a:srgbClr val="0000FF"/>
                </a:solidFill>
              </a:rPr>
              <a:t>”)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6" name="Right Arrow 25"/>
          <p:cNvSpPr/>
          <p:nvPr/>
        </p:nvSpPr>
        <p:spPr>
          <a:xfrm flipH="1">
            <a:off x="2768958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flipH="1">
            <a:off x="4700787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flipH="1">
            <a:off x="6593979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6200000" flipV="1">
            <a:off x="7582111" y="272210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6200000" flipV="1">
            <a:off x="7582111" y="37958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16200000" flipV="1">
            <a:off x="7582111" y="488188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rved Right Arrow 32"/>
          <p:cNvSpPr/>
          <p:nvPr/>
        </p:nvSpPr>
        <p:spPr>
          <a:xfrm flipH="1">
            <a:off x="7881868" y="463292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4" name="Curved Right Arrow 33"/>
          <p:cNvSpPr/>
          <p:nvPr/>
        </p:nvSpPr>
        <p:spPr>
          <a:xfrm flipH="1">
            <a:off x="7881868" y="353611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5" name="Curved Right Arrow 34"/>
          <p:cNvSpPr/>
          <p:nvPr/>
        </p:nvSpPr>
        <p:spPr>
          <a:xfrm flipH="1">
            <a:off x="7881868" y="2465266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6" name="Curved Right Arrow 35"/>
          <p:cNvSpPr/>
          <p:nvPr/>
        </p:nvSpPr>
        <p:spPr>
          <a:xfrm rot="5400000" flipH="1" flipV="1">
            <a:off x="6715041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7" name="Curved Right Arrow 36"/>
          <p:cNvSpPr/>
          <p:nvPr/>
        </p:nvSpPr>
        <p:spPr>
          <a:xfrm rot="5400000" flipH="1" flipV="1">
            <a:off x="4818961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38" name="Curved Right Arrow 37"/>
          <p:cNvSpPr/>
          <p:nvPr/>
        </p:nvSpPr>
        <p:spPr>
          <a:xfrm rot="5400000" flipH="1" flipV="1">
            <a:off x="2884244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462095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rved Right Arrow 41"/>
          <p:cNvSpPr/>
          <p:nvPr/>
        </p:nvSpPr>
        <p:spPr>
          <a:xfrm rot="5400000">
            <a:off x="4754895" y="496515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272520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rved Right Arrow 43"/>
          <p:cNvSpPr/>
          <p:nvPr/>
        </p:nvSpPr>
        <p:spPr>
          <a:xfrm rot="5400000">
            <a:off x="2846266" y="495227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45" name="TextBox 44"/>
          <p:cNvSpPr txBox="1">
            <a:spLocks/>
          </p:cNvSpPr>
          <p:nvPr/>
        </p:nvSpPr>
        <p:spPr>
          <a:xfrm>
            <a:off x="1365162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fxrtxxsxd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4" name="TextBox 63"/>
          <p:cNvSpPr txBox="1">
            <a:spLocks/>
          </p:cNvSpPr>
          <p:nvPr/>
        </p:nvSpPr>
        <p:spPr>
          <a:xfrm>
            <a:off x="3291214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‘f’ + </a:t>
            </a:r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5" name="TextBox 64"/>
          <p:cNvSpPr txBox="1">
            <a:spLocks/>
          </p:cNvSpPr>
          <p:nvPr/>
        </p:nvSpPr>
        <p:spPr>
          <a:xfrm>
            <a:off x="5211397" y="5209898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rtxxsxd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66" name="Right Arrow 65"/>
          <p:cNvSpPr/>
          <p:nvPr/>
        </p:nvSpPr>
        <p:spPr>
          <a:xfrm>
            <a:off x="6556659" y="5393233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urved Right Arrow 66"/>
          <p:cNvSpPr/>
          <p:nvPr/>
        </p:nvSpPr>
        <p:spPr>
          <a:xfrm rot="5400000">
            <a:off x="6690600" y="4965127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68" name="TextBox 67"/>
          <p:cNvSpPr txBox="1">
            <a:spLocks/>
          </p:cNvSpPr>
          <p:nvPr/>
        </p:nvSpPr>
        <p:spPr>
          <a:xfrm>
            <a:off x="7140045" y="5206503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‘r’ + </a:t>
            </a:r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txxsxd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0" name="TextBox 69"/>
          <p:cNvSpPr txBox="1">
            <a:spLocks/>
          </p:cNvSpPr>
          <p:nvPr/>
        </p:nvSpPr>
        <p:spPr>
          <a:xfrm>
            <a:off x="7140045" y="41240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‘t’ + </a:t>
            </a:r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1" name="TextBox 70"/>
          <p:cNvSpPr txBox="1">
            <a:spLocks/>
          </p:cNvSpPr>
          <p:nvPr/>
        </p:nvSpPr>
        <p:spPr>
          <a:xfrm>
            <a:off x="7140045" y="3027202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7140045" y="1930325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sxd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3" name="TextBox 72"/>
          <p:cNvSpPr txBox="1">
            <a:spLocks/>
          </p:cNvSpPr>
          <p:nvPr/>
        </p:nvSpPr>
        <p:spPr>
          <a:xfrm>
            <a:off x="1417364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‘d’ + </a:t>
            </a:r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(null)</a:t>
            </a:r>
          </a:p>
        </p:txBody>
      </p:sp>
      <p:sp>
        <p:nvSpPr>
          <p:cNvPr id="74" name="TextBox 73"/>
          <p:cNvSpPr txBox="1">
            <a:spLocks/>
          </p:cNvSpPr>
          <p:nvPr/>
        </p:nvSpPr>
        <p:spPr>
          <a:xfrm>
            <a:off x="3343416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(“d”)</a:t>
            </a:r>
          </a:p>
        </p:txBody>
      </p:sp>
      <p:sp>
        <p:nvSpPr>
          <p:cNvPr id="75" name="TextBox 74"/>
          <p:cNvSpPr txBox="1">
            <a:spLocks/>
          </p:cNvSpPr>
          <p:nvPr/>
        </p:nvSpPr>
        <p:spPr>
          <a:xfrm>
            <a:off x="5263599" y="1924104"/>
            <a:ext cx="1308526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‘s’ + </a:t>
            </a:r>
            <a:r>
              <a:rPr lang="en-US" sz="1400" b="1" dirty="0" err="1" smtClean="0">
                <a:solidFill>
                  <a:srgbClr val="0000FF"/>
                </a:solidFill>
              </a:rPr>
              <a:t>removeX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(“</a:t>
            </a:r>
            <a:r>
              <a:rPr lang="en-US" sz="1400" b="1" dirty="0" err="1" smtClean="0">
                <a:solidFill>
                  <a:srgbClr val="0000FF"/>
                </a:solidFill>
              </a:rPr>
              <a:t>xd</a:t>
            </a:r>
            <a:r>
              <a:rPr lang="en-US" sz="1400" b="1" dirty="0" smtClean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732265" y="2405423"/>
            <a:ext cx="54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“d”</a:t>
            </a:r>
            <a:endParaRPr lang="en-US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657996" y="2379962"/>
            <a:ext cx="67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“d”</a:t>
            </a: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500548" y="2425940"/>
            <a:ext cx="726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225725" y="2555670"/>
            <a:ext cx="815246" cy="373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8126084" y="3652547"/>
            <a:ext cx="1018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8114122" y="4742197"/>
            <a:ext cx="995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tsd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6457748" y="4725099"/>
            <a:ext cx="80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rtsd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4453818" y="4725099"/>
            <a:ext cx="849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rtsd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564312" y="4725099"/>
            <a:ext cx="884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frtsd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673688" y="5713859"/>
            <a:ext cx="3864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Result = “</a:t>
            </a:r>
            <a:r>
              <a:rPr lang="en-US" sz="4400" b="1" dirty="0" err="1" smtClean="0">
                <a:solidFill>
                  <a:srgbClr val="FF0000"/>
                </a:solidFill>
              </a:rPr>
              <a:t>frtsd</a:t>
            </a:r>
            <a:r>
              <a:rPr lang="en-US" sz="4400" b="1" dirty="0" smtClean="0">
                <a:solidFill>
                  <a:srgbClr val="FF0000"/>
                </a:solidFill>
              </a:rPr>
              <a:t>”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115" y="2718890"/>
            <a:ext cx="5419662" cy="209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Recursion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4400" dirty="0" smtClean="0"/>
              <a:t>Major Applications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Binary Search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19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- </a:t>
            </a:r>
            <a:r>
              <a:rPr lang="en-US" b="1" dirty="0" smtClean="0">
                <a:solidFill>
                  <a:srgbClr val="006600"/>
                </a:solidFill>
              </a:rPr>
              <a:t>Iterative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760453"/>
            <a:ext cx="7675809" cy="34165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Searching the </a:t>
            </a:r>
            <a:r>
              <a:rPr lang="en-US" dirty="0"/>
              <a:t>value, </a:t>
            </a:r>
            <a:r>
              <a:rPr lang="en-US" b="1" dirty="0">
                <a:solidFill>
                  <a:srgbClr val="006600"/>
                </a:solidFill>
              </a:rPr>
              <a:t>19</a:t>
            </a:r>
          </a:p>
          <a:p>
            <a:r>
              <a:rPr lang="en-US" dirty="0"/>
              <a:t>Find the middle </a:t>
            </a:r>
            <a:r>
              <a:rPr lang="en-US" b="1" dirty="0">
                <a:solidFill>
                  <a:srgbClr val="006600"/>
                </a:solidFill>
              </a:rPr>
              <a:t>INDEX</a:t>
            </a:r>
          </a:p>
          <a:p>
            <a:pPr lvl="1"/>
            <a:r>
              <a:rPr lang="en-US" dirty="0"/>
              <a:t>The lowest index is 0</a:t>
            </a:r>
          </a:p>
          <a:p>
            <a:pPr lvl="1"/>
            <a:r>
              <a:rPr lang="en-US" dirty="0"/>
              <a:t>The highest index is 8</a:t>
            </a:r>
          </a:p>
          <a:p>
            <a:pPr lvl="1"/>
            <a:r>
              <a:rPr lang="en-US" dirty="0"/>
              <a:t>So the </a:t>
            </a:r>
            <a:r>
              <a:rPr lang="en-US" dirty="0" smtClean="0"/>
              <a:t>middle </a:t>
            </a:r>
            <a:r>
              <a:rPr lang="en-US" b="1" dirty="0" smtClean="0">
                <a:solidFill>
                  <a:srgbClr val="006600"/>
                </a:solidFill>
              </a:rPr>
              <a:t>(</a:t>
            </a:r>
            <a:r>
              <a:rPr lang="en-US" b="1" dirty="0" err="1" smtClean="0">
                <a:solidFill>
                  <a:srgbClr val="006600"/>
                </a:solidFill>
              </a:rPr>
              <a:t>low+high</a:t>
            </a:r>
            <a:r>
              <a:rPr lang="en-US" b="1" dirty="0" smtClean="0">
                <a:solidFill>
                  <a:srgbClr val="006600"/>
                </a:solidFill>
              </a:rPr>
              <a:t>)/2 </a:t>
            </a:r>
            <a:r>
              <a:rPr lang="en-US" dirty="0"/>
              <a:t>index is 4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Three</a:t>
            </a:r>
            <a:r>
              <a:rPr lang="en-US" dirty="0" smtClean="0"/>
              <a:t> possibilities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Value is </a:t>
            </a:r>
            <a:r>
              <a:rPr lang="en-US" b="1" dirty="0" smtClean="0">
                <a:solidFill>
                  <a:srgbClr val="006600"/>
                </a:solidFill>
              </a:rPr>
              <a:t>equal </a:t>
            </a:r>
            <a:r>
              <a:rPr lang="en-US" dirty="0" smtClean="0"/>
              <a:t>        Search </a:t>
            </a:r>
            <a:r>
              <a:rPr lang="en-US" b="1" dirty="0" smtClean="0">
                <a:solidFill>
                  <a:srgbClr val="006600"/>
                </a:solidFill>
              </a:rPr>
              <a:t>Successful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Value is </a:t>
            </a:r>
            <a:r>
              <a:rPr lang="en-US" b="1" dirty="0" smtClean="0">
                <a:solidFill>
                  <a:srgbClr val="006600"/>
                </a:solidFill>
              </a:rPr>
              <a:t>smaller</a:t>
            </a:r>
            <a:r>
              <a:rPr lang="en-US" dirty="0" smtClean="0"/>
              <a:t>      Search in </a:t>
            </a:r>
            <a:r>
              <a:rPr lang="en-US" b="1" dirty="0" smtClean="0">
                <a:solidFill>
                  <a:srgbClr val="006600"/>
                </a:solidFill>
              </a:rPr>
              <a:t>lower half;   </a:t>
            </a:r>
            <a:r>
              <a:rPr lang="en-US" b="1" dirty="0" smtClean="0">
                <a:solidFill>
                  <a:srgbClr val="0000FF"/>
                </a:solidFill>
              </a:rPr>
              <a:t>high = mid -1</a:t>
            </a:r>
            <a:endParaRPr lang="en-US" b="1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Value is </a:t>
            </a:r>
            <a:r>
              <a:rPr lang="en-US" b="1" dirty="0" smtClean="0">
                <a:solidFill>
                  <a:srgbClr val="006600"/>
                </a:solidFill>
              </a:rPr>
              <a:t>larger </a:t>
            </a:r>
            <a:r>
              <a:rPr lang="en-US" dirty="0" smtClean="0"/>
              <a:t>        Search in </a:t>
            </a:r>
            <a:r>
              <a:rPr lang="en-US" b="1" dirty="0" smtClean="0">
                <a:solidFill>
                  <a:srgbClr val="006600"/>
                </a:solidFill>
              </a:rPr>
              <a:t>upper half;  </a:t>
            </a:r>
            <a:r>
              <a:rPr lang="en-US" b="1" dirty="0" smtClean="0">
                <a:solidFill>
                  <a:srgbClr val="0000FF"/>
                </a:solidFill>
              </a:rPr>
              <a:t>low = mid + 1</a:t>
            </a:r>
            <a:endParaRPr lang="en-US" b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631831" y="2054312"/>
          <a:ext cx="7086602" cy="487680"/>
        </p:xfrm>
        <a:graphic>
          <a:graphicData uri="http://schemas.openxmlformats.org/drawingml/2006/table">
            <a:tbl>
              <a:tblPr/>
              <a:tblGrid>
                <a:gridCol w="689775"/>
                <a:gridCol w="667370"/>
                <a:gridCol w="690576"/>
                <a:gridCol w="716182"/>
                <a:gridCol w="716182"/>
                <a:gridCol w="716182"/>
                <a:gridCol w="716182"/>
                <a:gridCol w="716182"/>
                <a:gridCol w="716182"/>
                <a:gridCol w="741789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index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value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118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63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– </a:t>
            </a:r>
            <a:r>
              <a:rPr lang="en-US" b="1" dirty="0" smtClean="0">
                <a:solidFill>
                  <a:srgbClr val="006600"/>
                </a:solidFill>
              </a:rPr>
              <a:t>Iterative(Code)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06305" y="2209589"/>
            <a:ext cx="7543800" cy="3694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low = 0;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high 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a.length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while (low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&lt;=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high)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mid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(low + high)/2;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if (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a[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mid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== value)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return 1; // return 1 if found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else if (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a[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mid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&lt; value)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low = mid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+ 1;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else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high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mid - 1;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return 0; // this only happens if not found</a:t>
            </a:r>
          </a:p>
        </p:txBody>
      </p:sp>
    </p:spTree>
    <p:extLst>
      <p:ext uri="{BB962C8B-B14F-4D97-AF65-F5344CB8AC3E}">
        <p14:creationId xmlns:p14="http://schemas.microsoft.com/office/powerpoint/2010/main" val="86685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Search – </a:t>
            </a:r>
            <a:r>
              <a:rPr lang="en-US" b="1" dirty="0" smtClean="0">
                <a:solidFill>
                  <a:srgbClr val="006600"/>
                </a:solidFill>
              </a:rPr>
              <a:t>Recursive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Base Case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l</a:t>
            </a:r>
            <a:r>
              <a:rPr lang="en-US" b="1" dirty="0" smtClean="0">
                <a:solidFill>
                  <a:srgbClr val="006600"/>
                </a:solidFill>
              </a:rPr>
              <a:t>ow &gt; high</a:t>
            </a:r>
          </a:p>
          <a:p>
            <a:r>
              <a:rPr lang="en-US" dirty="0" smtClean="0"/>
              <a:t>mid = (low + high) / 2</a:t>
            </a:r>
          </a:p>
          <a:p>
            <a:r>
              <a:rPr lang="en-US" dirty="0" smtClean="0"/>
              <a:t>If value &lt; a[mid]</a:t>
            </a:r>
            <a:endParaRPr lang="en-US" dirty="0"/>
          </a:p>
          <a:p>
            <a:pPr lvl="1"/>
            <a:r>
              <a:rPr lang="en-US" dirty="0" err="1"/>
              <a:t>binSearch</a:t>
            </a:r>
            <a:r>
              <a:rPr lang="en-US" dirty="0"/>
              <a:t>(a, low, </a:t>
            </a:r>
            <a:r>
              <a:rPr lang="en-US" b="1" dirty="0">
                <a:solidFill>
                  <a:srgbClr val="006600"/>
                </a:solidFill>
              </a:rPr>
              <a:t>mid-1</a:t>
            </a:r>
            <a:r>
              <a:rPr lang="en-US" dirty="0"/>
              <a:t>,val)</a:t>
            </a:r>
          </a:p>
          <a:p>
            <a:r>
              <a:rPr lang="en-US" dirty="0" smtClean="0"/>
              <a:t>If value &gt; </a:t>
            </a:r>
            <a:r>
              <a:rPr lang="en-US" dirty="0"/>
              <a:t>a[mid]</a:t>
            </a:r>
            <a:endParaRPr lang="en-US" dirty="0" smtClean="0"/>
          </a:p>
          <a:p>
            <a:pPr lvl="1"/>
            <a:r>
              <a:rPr lang="en-US" dirty="0" err="1" smtClean="0"/>
              <a:t>binSearch</a:t>
            </a:r>
            <a:r>
              <a:rPr lang="en-US" dirty="0" smtClean="0"/>
              <a:t>(a, </a:t>
            </a:r>
            <a:r>
              <a:rPr lang="en-US" b="1" dirty="0" smtClean="0">
                <a:solidFill>
                  <a:srgbClr val="006600"/>
                </a:solidFill>
              </a:rPr>
              <a:t>mid+1</a:t>
            </a:r>
            <a:r>
              <a:rPr lang="en-US" dirty="0" smtClean="0"/>
              <a:t>, </a:t>
            </a:r>
            <a:r>
              <a:rPr lang="en-US" dirty="0" err="1" smtClean="0"/>
              <a:t>high,val</a:t>
            </a:r>
            <a:r>
              <a:rPr lang="en-US" dirty="0" smtClean="0"/>
              <a:t>)</a:t>
            </a:r>
          </a:p>
          <a:p>
            <a:r>
              <a:rPr lang="en-US" dirty="0"/>
              <a:t>If a[mid] = value</a:t>
            </a:r>
          </a:p>
          <a:p>
            <a:pPr lvl="1"/>
            <a:r>
              <a:rPr lang="en-US" dirty="0"/>
              <a:t>stop</a:t>
            </a:r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– </a:t>
            </a:r>
            <a:r>
              <a:rPr lang="en-US" b="1" dirty="0" smtClean="0">
                <a:solidFill>
                  <a:srgbClr val="006600"/>
                </a:solidFill>
              </a:rPr>
              <a:t>Recursive(Code)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17310" y="2204019"/>
            <a:ext cx="8335108" cy="3292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low, 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high, 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Val){</a:t>
            </a:r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mid;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(low &lt;= high)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mid = (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low+high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)/2;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if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 &lt; a[mid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])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(a, 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low, mid-1,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Val);</a:t>
            </a:r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else if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 &gt; a[mid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])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(a, 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mid+1, high,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Val);</a:t>
            </a:r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else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return 1;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0;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6956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Tower of Hanoi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3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Towers of Hanoi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900" dirty="0"/>
              <a:t>There are three vertical poles</a:t>
            </a:r>
          </a:p>
          <a:p>
            <a:r>
              <a:rPr lang="en-US" sz="2900" dirty="0"/>
              <a:t>There are 64 disks on tower 1 (left most tower)</a:t>
            </a:r>
          </a:p>
          <a:p>
            <a:pPr lvl="1"/>
            <a:r>
              <a:rPr lang="en-US" sz="2600" dirty="0"/>
              <a:t>The disks are arranged with the largest diameter disks at the bottom</a:t>
            </a:r>
          </a:p>
          <a:p>
            <a:r>
              <a:rPr lang="en-US" sz="2900" dirty="0"/>
              <a:t>Some monk has the daunting task of moving disks from one tower to another tower</a:t>
            </a:r>
          </a:p>
          <a:p>
            <a:pPr lvl="1"/>
            <a:r>
              <a:rPr lang="en-US" sz="2600" dirty="0"/>
              <a:t>Often defined as moving from Tower #1 to Tower #3</a:t>
            </a:r>
          </a:p>
          <a:p>
            <a:pPr lvl="2"/>
            <a:r>
              <a:rPr lang="en-US" dirty="0"/>
              <a:t>Tower #2 is just an intermediate pole</a:t>
            </a:r>
          </a:p>
          <a:p>
            <a:pPr lvl="1"/>
            <a:r>
              <a:rPr lang="en-US" sz="2600" dirty="0"/>
              <a:t>He </a:t>
            </a:r>
            <a:r>
              <a:rPr lang="en-US" sz="2600" b="1" u="sng" dirty="0"/>
              <a:t>can only move ONE disk at a time</a:t>
            </a:r>
          </a:p>
          <a:p>
            <a:pPr lvl="1"/>
            <a:r>
              <a:rPr lang="en-US" sz="2600" dirty="0"/>
              <a:t>And he MUST follow the rule of </a:t>
            </a:r>
            <a:r>
              <a:rPr lang="en-US" sz="2600" b="1" u="sng" dirty="0"/>
              <a:t>NEVER putting a bigger disk on top of a smaller </a:t>
            </a:r>
            <a:r>
              <a:rPr lang="en-US" sz="2600" b="1" u="sng" dirty="0" smtClean="0"/>
              <a:t>disk</a:t>
            </a:r>
            <a:endParaRPr lang="en-US" sz="26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5926347" y="1338529"/>
            <a:ext cx="3048000" cy="990600"/>
            <a:chOff x="5808821" y="1752600"/>
            <a:chExt cx="3048000" cy="990600"/>
          </a:xfrm>
        </p:grpSpPr>
        <p:grpSp>
          <p:nvGrpSpPr>
            <p:cNvPr id="6" name="Group 1027"/>
            <p:cNvGrpSpPr>
              <a:grpSpLocks/>
            </p:cNvGrpSpPr>
            <p:nvPr/>
          </p:nvGrpSpPr>
          <p:grpSpPr bwMode="auto">
            <a:xfrm>
              <a:off x="5808821" y="1752600"/>
              <a:ext cx="922283" cy="990600"/>
              <a:chOff x="528" y="2496"/>
              <a:chExt cx="1296" cy="1392"/>
            </a:xfrm>
          </p:grpSpPr>
          <p:sp>
            <p:nvSpPr>
              <p:cNvPr id="16" name="Rectangle 1028"/>
              <p:cNvSpPr>
                <a:spLocks noChangeArrowheads="1"/>
              </p:cNvSpPr>
              <p:nvPr/>
            </p:nvSpPr>
            <p:spPr bwMode="auto">
              <a:xfrm>
                <a:off x="528" y="3744"/>
                <a:ext cx="1296" cy="14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Rectangle 1029"/>
              <p:cNvSpPr>
                <a:spLocks noChangeArrowheads="1"/>
              </p:cNvSpPr>
              <p:nvPr/>
            </p:nvSpPr>
            <p:spPr bwMode="auto">
              <a:xfrm>
                <a:off x="1152" y="2496"/>
                <a:ext cx="96" cy="1248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Oval 1036"/>
            <p:cNvSpPr>
              <a:spLocks noChangeArrowheads="1"/>
            </p:cNvSpPr>
            <p:nvPr/>
          </p:nvSpPr>
          <p:spPr bwMode="auto">
            <a:xfrm>
              <a:off x="5901712" y="2438400"/>
              <a:ext cx="785649" cy="1024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1037"/>
            <p:cNvSpPr>
              <a:spLocks noChangeArrowheads="1"/>
            </p:cNvSpPr>
            <p:nvPr/>
          </p:nvSpPr>
          <p:spPr bwMode="auto">
            <a:xfrm>
              <a:off x="6019800" y="2286000"/>
              <a:ext cx="546536" cy="68317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1038"/>
            <p:cNvSpPr>
              <a:spLocks noChangeArrowheads="1"/>
            </p:cNvSpPr>
            <p:nvPr/>
          </p:nvSpPr>
          <p:spPr bwMode="auto">
            <a:xfrm>
              <a:off x="6120268" y="2151530"/>
              <a:ext cx="307427" cy="6831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1027"/>
            <p:cNvGrpSpPr>
              <a:grpSpLocks/>
            </p:cNvGrpSpPr>
            <p:nvPr/>
          </p:nvGrpSpPr>
          <p:grpSpPr bwMode="auto">
            <a:xfrm>
              <a:off x="6867738" y="1752600"/>
              <a:ext cx="922283" cy="990600"/>
              <a:chOff x="528" y="2496"/>
              <a:chExt cx="1296" cy="1392"/>
            </a:xfrm>
          </p:grpSpPr>
          <p:sp>
            <p:nvSpPr>
              <p:cNvPr id="14" name="Rectangle 1028"/>
              <p:cNvSpPr>
                <a:spLocks noChangeArrowheads="1"/>
              </p:cNvSpPr>
              <p:nvPr/>
            </p:nvSpPr>
            <p:spPr bwMode="auto">
              <a:xfrm>
                <a:off x="528" y="3744"/>
                <a:ext cx="1296" cy="14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Rectangle 1029"/>
              <p:cNvSpPr>
                <a:spLocks noChangeArrowheads="1"/>
              </p:cNvSpPr>
              <p:nvPr/>
            </p:nvSpPr>
            <p:spPr bwMode="auto">
              <a:xfrm>
                <a:off x="1152" y="2496"/>
                <a:ext cx="96" cy="1248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1027"/>
            <p:cNvGrpSpPr>
              <a:grpSpLocks/>
            </p:cNvGrpSpPr>
            <p:nvPr/>
          </p:nvGrpSpPr>
          <p:grpSpPr bwMode="auto">
            <a:xfrm>
              <a:off x="7934538" y="1752600"/>
              <a:ext cx="922283" cy="990600"/>
              <a:chOff x="528" y="2496"/>
              <a:chExt cx="1296" cy="1392"/>
            </a:xfrm>
          </p:grpSpPr>
          <p:sp>
            <p:nvSpPr>
              <p:cNvPr id="12" name="Rectangle 1028"/>
              <p:cNvSpPr>
                <a:spLocks noChangeArrowheads="1"/>
              </p:cNvSpPr>
              <p:nvPr/>
            </p:nvSpPr>
            <p:spPr bwMode="auto">
              <a:xfrm>
                <a:off x="528" y="3744"/>
                <a:ext cx="1296" cy="14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1029"/>
              <p:cNvSpPr>
                <a:spLocks noChangeArrowheads="1"/>
              </p:cNvSpPr>
              <p:nvPr/>
            </p:nvSpPr>
            <p:spPr bwMode="auto">
              <a:xfrm>
                <a:off x="1152" y="2496"/>
                <a:ext cx="96" cy="1248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841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6600"/>
                </a:solidFill>
              </a:rPr>
              <a:t>Printing String Character by Character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3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Towers of </a:t>
            </a:r>
            <a:r>
              <a:rPr lang="en-US" dirty="0" smtClean="0"/>
              <a:t>Hanoi - </a:t>
            </a:r>
            <a:r>
              <a:rPr lang="en-US" b="1" dirty="0" smtClean="0">
                <a:solidFill>
                  <a:srgbClr val="006600"/>
                </a:solidFill>
              </a:rPr>
              <a:t>Solution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900" dirty="0"/>
              <a:t>Irrespective of the number of disks, the following steps MUST be carried out:</a:t>
            </a:r>
          </a:p>
          <a:p>
            <a:pPr lvl="1">
              <a:defRPr/>
            </a:pPr>
            <a:r>
              <a:rPr lang="en-US" sz="2600" dirty="0"/>
              <a:t>The </a:t>
            </a:r>
            <a:r>
              <a:rPr lang="en-US" sz="2600" u="sng" dirty="0"/>
              <a:t>bottom disk needs to move to the destination tower</a:t>
            </a:r>
          </a:p>
          <a:p>
            <a:pPr marL="800100" lvl="1" indent="-342900">
              <a:buFont typeface="+mj-lt"/>
              <a:buAutoNum type="arabicParenR"/>
              <a:defRPr/>
            </a:pPr>
            <a:r>
              <a:rPr lang="en-US" sz="2600" dirty="0"/>
              <a:t>So step 1 must be to move all disks above the bottom disk to the intermediate tower</a:t>
            </a:r>
          </a:p>
          <a:p>
            <a:pPr marL="800100" lvl="1" indent="-342900">
              <a:buFont typeface="+mj-lt"/>
              <a:buAutoNum type="arabicParenR"/>
              <a:defRPr/>
            </a:pPr>
            <a:r>
              <a:rPr lang="en-US" sz="2600" dirty="0"/>
              <a:t>In step 2, the bottom disk can now be moved to the destination tower</a:t>
            </a:r>
          </a:p>
          <a:p>
            <a:pPr marL="800100" lvl="1" indent="-342900">
              <a:buFont typeface="+mj-lt"/>
              <a:buAutoNum type="arabicParenR"/>
              <a:defRPr/>
            </a:pPr>
            <a:r>
              <a:rPr lang="en-US" sz="2600" dirty="0"/>
              <a:t>In step 3, the disks that were initially above the bottom disk must now be put back on top</a:t>
            </a:r>
          </a:p>
          <a:p>
            <a:pPr lvl="2">
              <a:defRPr/>
            </a:pPr>
            <a:r>
              <a:rPr lang="en-US" dirty="0"/>
              <a:t>Of course, at the </a:t>
            </a:r>
            <a:r>
              <a:rPr lang="en-US" u="sng" dirty="0"/>
              <a:t>destination</a:t>
            </a:r>
          </a:p>
          <a:p>
            <a:pPr lvl="1">
              <a:defRPr/>
            </a:pPr>
            <a:endParaRPr lang="en-US" sz="2600" dirty="0"/>
          </a:p>
          <a:p>
            <a:pPr>
              <a:defRPr/>
            </a:pPr>
            <a:r>
              <a:rPr lang="en-US" sz="3000" dirty="0"/>
              <a:t>Let’s look at the situation with only 3 disks…</a:t>
            </a:r>
          </a:p>
          <a:p>
            <a:endParaRPr lang="en-US" sz="26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3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Towers of </a:t>
            </a:r>
            <a:r>
              <a:rPr lang="en-US" dirty="0" smtClean="0"/>
              <a:t>Hanoi – </a:t>
            </a:r>
            <a:r>
              <a:rPr lang="en-US" b="1" dirty="0" smtClean="0">
                <a:solidFill>
                  <a:srgbClr val="006600"/>
                </a:solidFill>
              </a:rPr>
              <a:t>Solution </a:t>
            </a:r>
            <a:r>
              <a:rPr lang="en-US" sz="2400" b="1" dirty="0" smtClean="0">
                <a:solidFill>
                  <a:srgbClr val="0000FF"/>
                </a:solidFill>
              </a:rPr>
              <a:t>step-1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2053156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/>
              <a:t>Move 2 disks from  start to temp using finish Tower.</a:t>
            </a:r>
          </a:p>
          <a:p>
            <a:r>
              <a:rPr lang="en-US" sz="3000" dirty="0"/>
              <a:t>To understand the recursive routine, let us </a:t>
            </a:r>
            <a:r>
              <a:rPr lang="en-US" sz="3000" u="sng" dirty="0"/>
              <a:t>assume that we know how to solve 2 disk problem</a:t>
            </a:r>
            <a:r>
              <a:rPr lang="en-US" sz="3000" dirty="0"/>
              <a:t>, and go for the next step.</a:t>
            </a:r>
          </a:p>
          <a:p>
            <a:pPr lvl="1"/>
            <a:r>
              <a:rPr lang="en-US" dirty="0"/>
              <a:t>Meaning, we “know” how to move 2 disks appropriately</a:t>
            </a:r>
            <a:endParaRPr lang="en-US" sz="34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332783" y="4701394"/>
            <a:ext cx="3254375" cy="1335088"/>
            <a:chOff x="672" y="720"/>
            <a:chExt cx="2050" cy="841"/>
          </a:xfrm>
        </p:grpSpPr>
        <p:sp>
          <p:nvSpPr>
            <p:cNvPr id="6" name="AutoShape 3"/>
            <p:cNvSpPr>
              <a:spLocks noChangeAspect="1" noChangeArrowheads="1"/>
            </p:cNvSpPr>
            <p:nvPr/>
          </p:nvSpPr>
          <p:spPr bwMode="auto">
            <a:xfrm>
              <a:off x="672" y="1324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4"/>
            <p:cNvSpPr>
              <a:spLocks noChangeAspect="1" noChangeArrowheads="1"/>
            </p:cNvSpPr>
            <p:nvPr/>
          </p:nvSpPr>
          <p:spPr bwMode="auto">
            <a:xfrm>
              <a:off x="931" y="742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spect="1" noChangeArrowheads="1"/>
            </p:cNvSpPr>
            <p:nvPr/>
          </p:nvSpPr>
          <p:spPr bwMode="auto">
            <a:xfrm>
              <a:off x="1665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spect="1" noChangeArrowheads="1"/>
            </p:cNvSpPr>
            <p:nvPr/>
          </p:nvSpPr>
          <p:spPr bwMode="auto">
            <a:xfrm>
              <a:off x="2398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7"/>
            <p:cNvSpPr>
              <a:spLocks noChangeAspect="1" noChangeArrowheads="1"/>
            </p:cNvSpPr>
            <p:nvPr/>
          </p:nvSpPr>
          <p:spPr bwMode="auto">
            <a:xfrm>
              <a:off x="715" y="1238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8"/>
            <p:cNvSpPr>
              <a:spLocks noChangeAspect="1" noChangeArrowheads="1"/>
            </p:cNvSpPr>
            <p:nvPr/>
          </p:nvSpPr>
          <p:spPr bwMode="auto">
            <a:xfrm>
              <a:off x="780" y="1151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9"/>
            <p:cNvSpPr>
              <a:spLocks noChangeAspect="1" noChangeArrowheads="1"/>
            </p:cNvSpPr>
            <p:nvPr/>
          </p:nvSpPr>
          <p:spPr bwMode="auto">
            <a:xfrm>
              <a:off x="823" y="1065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spect="1" noChangeArrowheads="1"/>
            </p:cNvSpPr>
            <p:nvPr/>
          </p:nvSpPr>
          <p:spPr bwMode="auto">
            <a:xfrm>
              <a:off x="715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</a:t>
              </a:r>
            </a:p>
          </p:txBody>
        </p:sp>
        <p:sp>
          <p:nvSpPr>
            <p:cNvPr id="14" name="Rectangle 11"/>
            <p:cNvSpPr>
              <a:spLocks noChangeAspect="1" noChangeArrowheads="1"/>
            </p:cNvSpPr>
            <p:nvPr/>
          </p:nvSpPr>
          <p:spPr bwMode="auto">
            <a:xfrm>
              <a:off x="1470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</a:t>
              </a:r>
            </a:p>
          </p:txBody>
        </p:sp>
        <p:sp>
          <p:nvSpPr>
            <p:cNvPr id="15" name="Rectangle 12"/>
            <p:cNvSpPr>
              <a:spLocks noChangeAspect="1" noChangeArrowheads="1"/>
            </p:cNvSpPr>
            <p:nvPr/>
          </p:nvSpPr>
          <p:spPr bwMode="auto">
            <a:xfrm>
              <a:off x="2204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774608" y="4701394"/>
            <a:ext cx="3254375" cy="1335088"/>
            <a:chOff x="3456" y="1728"/>
            <a:chExt cx="2050" cy="841"/>
          </a:xfrm>
        </p:grpSpPr>
        <p:sp>
          <p:nvSpPr>
            <p:cNvPr id="17" name="AutoShape 3"/>
            <p:cNvSpPr>
              <a:spLocks noChangeAspect="1" noChangeArrowheads="1"/>
            </p:cNvSpPr>
            <p:nvPr/>
          </p:nvSpPr>
          <p:spPr bwMode="auto">
            <a:xfrm>
              <a:off x="3456" y="2332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4"/>
            <p:cNvSpPr>
              <a:spLocks noChangeAspect="1" noChangeArrowheads="1"/>
            </p:cNvSpPr>
            <p:nvPr/>
          </p:nvSpPr>
          <p:spPr bwMode="auto">
            <a:xfrm>
              <a:off x="3715" y="1750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5"/>
            <p:cNvSpPr>
              <a:spLocks noChangeAspect="1" noChangeArrowheads="1"/>
            </p:cNvSpPr>
            <p:nvPr/>
          </p:nvSpPr>
          <p:spPr bwMode="auto">
            <a:xfrm>
              <a:off x="4449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6"/>
            <p:cNvSpPr>
              <a:spLocks noChangeAspect="1" noChangeArrowheads="1"/>
            </p:cNvSpPr>
            <p:nvPr/>
          </p:nvSpPr>
          <p:spPr bwMode="auto">
            <a:xfrm>
              <a:off x="5182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7"/>
            <p:cNvSpPr>
              <a:spLocks noChangeAspect="1" noChangeArrowheads="1"/>
            </p:cNvSpPr>
            <p:nvPr/>
          </p:nvSpPr>
          <p:spPr bwMode="auto">
            <a:xfrm>
              <a:off x="3499" y="2246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8"/>
            <p:cNvSpPr>
              <a:spLocks noChangeAspect="1" noChangeArrowheads="1"/>
            </p:cNvSpPr>
            <p:nvPr/>
          </p:nvSpPr>
          <p:spPr bwMode="auto">
            <a:xfrm>
              <a:off x="4303" y="2256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9"/>
            <p:cNvSpPr>
              <a:spLocks noChangeAspect="1" noChangeArrowheads="1"/>
            </p:cNvSpPr>
            <p:nvPr/>
          </p:nvSpPr>
          <p:spPr bwMode="auto">
            <a:xfrm>
              <a:off x="4351" y="2160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10"/>
            <p:cNvSpPr>
              <a:spLocks noChangeAspect="1" noChangeArrowheads="1"/>
            </p:cNvSpPr>
            <p:nvPr/>
          </p:nvSpPr>
          <p:spPr bwMode="auto">
            <a:xfrm>
              <a:off x="3499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25" name="Rectangle 11"/>
            <p:cNvSpPr>
              <a:spLocks noChangeAspect="1" noChangeArrowheads="1"/>
            </p:cNvSpPr>
            <p:nvPr/>
          </p:nvSpPr>
          <p:spPr bwMode="auto">
            <a:xfrm>
              <a:off x="4254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26" name="Rectangle 12"/>
            <p:cNvSpPr>
              <a:spLocks noChangeAspect="1" noChangeArrowheads="1"/>
            </p:cNvSpPr>
            <p:nvPr/>
          </p:nvSpPr>
          <p:spPr bwMode="auto">
            <a:xfrm>
              <a:off x="4988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394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Towers of </a:t>
            </a:r>
            <a:r>
              <a:rPr lang="en-US" dirty="0" smtClean="0"/>
              <a:t>Hanoi – </a:t>
            </a:r>
            <a:r>
              <a:rPr lang="en-US" b="1" dirty="0" smtClean="0">
                <a:solidFill>
                  <a:srgbClr val="006600"/>
                </a:solidFill>
              </a:rPr>
              <a:t>Solution </a:t>
            </a:r>
            <a:r>
              <a:rPr lang="en-US" sz="2400" b="1" dirty="0" smtClean="0">
                <a:solidFill>
                  <a:srgbClr val="0000FF"/>
                </a:solidFill>
              </a:rPr>
              <a:t>step-2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2053156"/>
          </a:xfrm>
        </p:spPr>
        <p:txBody>
          <a:bodyPr>
            <a:normAutofit fontScale="85000" lnSpcReduction="10000"/>
          </a:bodyPr>
          <a:lstStyle/>
          <a:p>
            <a:r>
              <a:rPr lang="en-US" sz="3000" dirty="0"/>
              <a:t>Move the (remaining) single disk from start to finish</a:t>
            </a:r>
          </a:p>
          <a:p>
            <a:r>
              <a:rPr lang="en-US" sz="3000" dirty="0"/>
              <a:t>This </a:t>
            </a:r>
            <a:r>
              <a:rPr lang="en-US" sz="3000" u="sng" dirty="0"/>
              <a:t>does not involve recursion</a:t>
            </a:r>
          </a:p>
          <a:p>
            <a:pPr lvl="1"/>
            <a:r>
              <a:rPr lang="en-US" dirty="0"/>
              <a:t>and can be carried out without using temp tower.</a:t>
            </a:r>
          </a:p>
          <a:p>
            <a:r>
              <a:rPr lang="en-US" sz="3000" dirty="0"/>
              <a:t>In our program, </a:t>
            </a:r>
            <a:r>
              <a:rPr lang="en-US" sz="3000" u="sng" dirty="0"/>
              <a:t>this is just a print statement</a:t>
            </a:r>
          </a:p>
          <a:p>
            <a:pPr lvl="1"/>
            <a:r>
              <a:rPr lang="en-US" dirty="0"/>
              <a:t>Showing what we moved and to where</a:t>
            </a:r>
            <a:endParaRPr lang="en-US" sz="42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1251281" y="4684142"/>
            <a:ext cx="3254375" cy="1335088"/>
            <a:chOff x="3456" y="1728"/>
            <a:chExt cx="2050" cy="841"/>
          </a:xfrm>
        </p:grpSpPr>
        <p:sp>
          <p:nvSpPr>
            <p:cNvPr id="28" name="AutoShape 3"/>
            <p:cNvSpPr>
              <a:spLocks noChangeAspect="1" noChangeArrowheads="1"/>
            </p:cNvSpPr>
            <p:nvPr/>
          </p:nvSpPr>
          <p:spPr bwMode="auto">
            <a:xfrm>
              <a:off x="3456" y="2332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4"/>
            <p:cNvSpPr>
              <a:spLocks noChangeAspect="1" noChangeArrowheads="1"/>
            </p:cNvSpPr>
            <p:nvPr/>
          </p:nvSpPr>
          <p:spPr bwMode="auto">
            <a:xfrm>
              <a:off x="3715" y="1750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5"/>
            <p:cNvSpPr>
              <a:spLocks noChangeAspect="1" noChangeArrowheads="1"/>
            </p:cNvSpPr>
            <p:nvPr/>
          </p:nvSpPr>
          <p:spPr bwMode="auto">
            <a:xfrm>
              <a:off x="4449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6"/>
            <p:cNvSpPr>
              <a:spLocks noChangeAspect="1" noChangeArrowheads="1"/>
            </p:cNvSpPr>
            <p:nvPr/>
          </p:nvSpPr>
          <p:spPr bwMode="auto">
            <a:xfrm>
              <a:off x="5182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7"/>
            <p:cNvSpPr>
              <a:spLocks noChangeAspect="1" noChangeArrowheads="1"/>
            </p:cNvSpPr>
            <p:nvPr/>
          </p:nvSpPr>
          <p:spPr bwMode="auto">
            <a:xfrm>
              <a:off x="3499" y="2246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AutoShape 8"/>
            <p:cNvSpPr>
              <a:spLocks noChangeAspect="1" noChangeArrowheads="1"/>
            </p:cNvSpPr>
            <p:nvPr/>
          </p:nvSpPr>
          <p:spPr bwMode="auto">
            <a:xfrm>
              <a:off x="4303" y="2256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9"/>
            <p:cNvSpPr>
              <a:spLocks noChangeAspect="1" noChangeArrowheads="1"/>
            </p:cNvSpPr>
            <p:nvPr/>
          </p:nvSpPr>
          <p:spPr bwMode="auto">
            <a:xfrm>
              <a:off x="4351" y="2160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10"/>
            <p:cNvSpPr>
              <a:spLocks noChangeAspect="1" noChangeArrowheads="1"/>
            </p:cNvSpPr>
            <p:nvPr/>
          </p:nvSpPr>
          <p:spPr bwMode="auto">
            <a:xfrm>
              <a:off x="3499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36" name="Rectangle 11"/>
            <p:cNvSpPr>
              <a:spLocks noChangeAspect="1" noChangeArrowheads="1"/>
            </p:cNvSpPr>
            <p:nvPr/>
          </p:nvSpPr>
          <p:spPr bwMode="auto">
            <a:xfrm>
              <a:off x="4254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37" name="Rectangle 12"/>
            <p:cNvSpPr>
              <a:spLocks noChangeAspect="1" noChangeArrowheads="1"/>
            </p:cNvSpPr>
            <p:nvPr/>
          </p:nvSpPr>
          <p:spPr bwMode="auto">
            <a:xfrm>
              <a:off x="4988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38" name="Group 37"/>
          <p:cNvGrpSpPr>
            <a:grpSpLocks/>
          </p:cNvGrpSpPr>
          <p:nvPr/>
        </p:nvGrpSpPr>
        <p:grpSpPr bwMode="auto">
          <a:xfrm>
            <a:off x="5693106" y="4684142"/>
            <a:ext cx="3254375" cy="1335088"/>
            <a:chOff x="576" y="2832"/>
            <a:chExt cx="2050" cy="841"/>
          </a:xfrm>
        </p:grpSpPr>
        <p:sp>
          <p:nvSpPr>
            <p:cNvPr id="39" name="AutoShape 3"/>
            <p:cNvSpPr>
              <a:spLocks noChangeAspect="1" noChangeArrowheads="1"/>
            </p:cNvSpPr>
            <p:nvPr/>
          </p:nvSpPr>
          <p:spPr bwMode="auto">
            <a:xfrm>
              <a:off x="576" y="3436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4"/>
            <p:cNvSpPr>
              <a:spLocks noChangeAspect="1" noChangeArrowheads="1"/>
            </p:cNvSpPr>
            <p:nvPr/>
          </p:nvSpPr>
          <p:spPr bwMode="auto">
            <a:xfrm>
              <a:off x="835" y="2854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Rectangle 5"/>
            <p:cNvSpPr>
              <a:spLocks noChangeAspect="1" noChangeArrowheads="1"/>
            </p:cNvSpPr>
            <p:nvPr/>
          </p:nvSpPr>
          <p:spPr bwMode="auto">
            <a:xfrm>
              <a:off x="1569" y="2832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6"/>
            <p:cNvSpPr>
              <a:spLocks noChangeAspect="1" noChangeArrowheads="1"/>
            </p:cNvSpPr>
            <p:nvPr/>
          </p:nvSpPr>
          <p:spPr bwMode="auto">
            <a:xfrm>
              <a:off x="2302" y="2832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AutoShape 7"/>
            <p:cNvSpPr>
              <a:spLocks noChangeAspect="1" noChangeArrowheads="1"/>
            </p:cNvSpPr>
            <p:nvPr/>
          </p:nvSpPr>
          <p:spPr bwMode="auto">
            <a:xfrm>
              <a:off x="2064" y="3360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AutoShape 8"/>
            <p:cNvSpPr>
              <a:spLocks noChangeAspect="1" noChangeArrowheads="1"/>
            </p:cNvSpPr>
            <p:nvPr/>
          </p:nvSpPr>
          <p:spPr bwMode="auto">
            <a:xfrm>
              <a:off x="1392" y="3360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9"/>
            <p:cNvSpPr>
              <a:spLocks noChangeAspect="1" noChangeArrowheads="1"/>
            </p:cNvSpPr>
            <p:nvPr/>
          </p:nvSpPr>
          <p:spPr bwMode="auto">
            <a:xfrm>
              <a:off x="1440" y="3264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10"/>
            <p:cNvSpPr>
              <a:spLocks noChangeAspect="1" noChangeArrowheads="1"/>
            </p:cNvSpPr>
            <p:nvPr/>
          </p:nvSpPr>
          <p:spPr bwMode="auto">
            <a:xfrm>
              <a:off x="619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47" name="Rectangle 11"/>
            <p:cNvSpPr>
              <a:spLocks noChangeAspect="1" noChangeArrowheads="1"/>
            </p:cNvSpPr>
            <p:nvPr/>
          </p:nvSpPr>
          <p:spPr bwMode="auto">
            <a:xfrm>
              <a:off x="1374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48" name="Rectangle 12"/>
            <p:cNvSpPr>
              <a:spLocks noChangeAspect="1" noChangeArrowheads="1"/>
            </p:cNvSpPr>
            <p:nvPr/>
          </p:nvSpPr>
          <p:spPr bwMode="auto">
            <a:xfrm>
              <a:off x="2108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125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Towers of </a:t>
            </a:r>
            <a:r>
              <a:rPr lang="en-US" dirty="0" smtClean="0"/>
              <a:t>Hanoi – </a:t>
            </a:r>
            <a:r>
              <a:rPr lang="en-US" b="1" dirty="0" smtClean="0">
                <a:solidFill>
                  <a:srgbClr val="006600"/>
                </a:solidFill>
              </a:rPr>
              <a:t>Solution </a:t>
            </a:r>
            <a:r>
              <a:rPr lang="en-US" sz="2400" b="1" dirty="0" smtClean="0">
                <a:solidFill>
                  <a:srgbClr val="0000FF"/>
                </a:solidFill>
              </a:rPr>
              <a:t>step-3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2053156"/>
          </a:xfrm>
        </p:spPr>
        <p:txBody>
          <a:bodyPr>
            <a:normAutofit/>
          </a:bodyPr>
          <a:lstStyle/>
          <a:p>
            <a:r>
              <a:rPr lang="en-US" sz="3000" dirty="0"/>
              <a:t>Now we are at the last step of the routine. </a:t>
            </a:r>
          </a:p>
          <a:p>
            <a:r>
              <a:rPr lang="en-US" sz="3000" dirty="0"/>
              <a:t>Move the 2 disks from temp tower to finish tower using the start tower</a:t>
            </a:r>
          </a:p>
          <a:p>
            <a:pPr lvl="1"/>
            <a:r>
              <a:rPr lang="en-US" u="sng" dirty="0"/>
              <a:t>This is also done recursively</a:t>
            </a:r>
            <a:endParaRPr lang="en-US" sz="50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49" name="Group 2"/>
          <p:cNvGrpSpPr>
            <a:grpSpLocks/>
          </p:cNvGrpSpPr>
          <p:nvPr/>
        </p:nvGrpSpPr>
        <p:grpSpPr bwMode="auto">
          <a:xfrm>
            <a:off x="1238790" y="4718646"/>
            <a:ext cx="3254375" cy="1335088"/>
            <a:chOff x="576" y="2832"/>
            <a:chExt cx="2050" cy="841"/>
          </a:xfrm>
        </p:grpSpPr>
        <p:sp>
          <p:nvSpPr>
            <p:cNvPr id="50" name="AutoShape 3"/>
            <p:cNvSpPr>
              <a:spLocks noChangeAspect="1" noChangeArrowheads="1"/>
            </p:cNvSpPr>
            <p:nvPr/>
          </p:nvSpPr>
          <p:spPr bwMode="auto">
            <a:xfrm>
              <a:off x="576" y="3436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4"/>
            <p:cNvSpPr>
              <a:spLocks noChangeAspect="1" noChangeArrowheads="1"/>
            </p:cNvSpPr>
            <p:nvPr/>
          </p:nvSpPr>
          <p:spPr bwMode="auto">
            <a:xfrm>
              <a:off x="835" y="2854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5"/>
            <p:cNvSpPr>
              <a:spLocks noChangeAspect="1" noChangeArrowheads="1"/>
            </p:cNvSpPr>
            <p:nvPr/>
          </p:nvSpPr>
          <p:spPr bwMode="auto">
            <a:xfrm>
              <a:off x="1569" y="2832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6"/>
            <p:cNvSpPr>
              <a:spLocks noChangeAspect="1" noChangeArrowheads="1"/>
            </p:cNvSpPr>
            <p:nvPr/>
          </p:nvSpPr>
          <p:spPr bwMode="auto">
            <a:xfrm>
              <a:off x="2302" y="2832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utoShape 7"/>
            <p:cNvSpPr>
              <a:spLocks noChangeAspect="1" noChangeArrowheads="1"/>
            </p:cNvSpPr>
            <p:nvPr/>
          </p:nvSpPr>
          <p:spPr bwMode="auto">
            <a:xfrm>
              <a:off x="2064" y="3360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AutoShape 8"/>
            <p:cNvSpPr>
              <a:spLocks noChangeAspect="1" noChangeArrowheads="1"/>
            </p:cNvSpPr>
            <p:nvPr/>
          </p:nvSpPr>
          <p:spPr bwMode="auto">
            <a:xfrm>
              <a:off x="1392" y="3360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AutoShape 9"/>
            <p:cNvSpPr>
              <a:spLocks noChangeAspect="1" noChangeArrowheads="1"/>
            </p:cNvSpPr>
            <p:nvPr/>
          </p:nvSpPr>
          <p:spPr bwMode="auto">
            <a:xfrm>
              <a:off x="1440" y="3264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10"/>
            <p:cNvSpPr>
              <a:spLocks noChangeAspect="1" noChangeArrowheads="1"/>
            </p:cNvSpPr>
            <p:nvPr/>
          </p:nvSpPr>
          <p:spPr bwMode="auto">
            <a:xfrm>
              <a:off x="619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58" name="Rectangle 11"/>
            <p:cNvSpPr>
              <a:spLocks noChangeAspect="1" noChangeArrowheads="1"/>
            </p:cNvSpPr>
            <p:nvPr/>
          </p:nvSpPr>
          <p:spPr bwMode="auto">
            <a:xfrm>
              <a:off x="1374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59" name="Rectangle 12"/>
            <p:cNvSpPr>
              <a:spLocks noChangeAspect="1" noChangeArrowheads="1"/>
            </p:cNvSpPr>
            <p:nvPr/>
          </p:nvSpPr>
          <p:spPr bwMode="auto">
            <a:xfrm>
              <a:off x="2108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60" name="Group 59"/>
          <p:cNvGrpSpPr>
            <a:grpSpLocks/>
          </p:cNvGrpSpPr>
          <p:nvPr/>
        </p:nvGrpSpPr>
        <p:grpSpPr bwMode="auto">
          <a:xfrm>
            <a:off x="5675853" y="4718646"/>
            <a:ext cx="3254375" cy="1335088"/>
            <a:chOff x="672" y="1728"/>
            <a:chExt cx="2050" cy="841"/>
          </a:xfrm>
        </p:grpSpPr>
        <p:sp>
          <p:nvSpPr>
            <p:cNvPr id="61" name="AutoShape 3"/>
            <p:cNvSpPr>
              <a:spLocks noChangeAspect="1" noChangeArrowheads="1"/>
            </p:cNvSpPr>
            <p:nvPr/>
          </p:nvSpPr>
          <p:spPr bwMode="auto">
            <a:xfrm>
              <a:off x="672" y="2332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Rectangle 4"/>
            <p:cNvSpPr>
              <a:spLocks noChangeAspect="1" noChangeArrowheads="1"/>
            </p:cNvSpPr>
            <p:nvPr/>
          </p:nvSpPr>
          <p:spPr bwMode="auto">
            <a:xfrm>
              <a:off x="931" y="1750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Rectangle 5"/>
            <p:cNvSpPr>
              <a:spLocks noChangeAspect="1" noChangeArrowheads="1"/>
            </p:cNvSpPr>
            <p:nvPr/>
          </p:nvSpPr>
          <p:spPr bwMode="auto">
            <a:xfrm>
              <a:off x="1665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6"/>
            <p:cNvSpPr>
              <a:spLocks noChangeAspect="1" noChangeArrowheads="1"/>
            </p:cNvSpPr>
            <p:nvPr/>
          </p:nvSpPr>
          <p:spPr bwMode="auto">
            <a:xfrm>
              <a:off x="2398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AutoShape 7"/>
            <p:cNvSpPr>
              <a:spLocks noChangeAspect="1" noChangeArrowheads="1"/>
            </p:cNvSpPr>
            <p:nvPr/>
          </p:nvSpPr>
          <p:spPr bwMode="auto">
            <a:xfrm>
              <a:off x="2208" y="2256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AutoShape 8"/>
            <p:cNvSpPr>
              <a:spLocks noChangeAspect="1" noChangeArrowheads="1"/>
            </p:cNvSpPr>
            <p:nvPr/>
          </p:nvSpPr>
          <p:spPr bwMode="auto">
            <a:xfrm>
              <a:off x="2256" y="2160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AutoShape 9"/>
            <p:cNvSpPr>
              <a:spLocks noChangeAspect="1" noChangeArrowheads="1"/>
            </p:cNvSpPr>
            <p:nvPr/>
          </p:nvSpPr>
          <p:spPr bwMode="auto">
            <a:xfrm>
              <a:off x="2304" y="2064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10"/>
            <p:cNvSpPr>
              <a:spLocks noChangeAspect="1" noChangeArrowheads="1"/>
            </p:cNvSpPr>
            <p:nvPr/>
          </p:nvSpPr>
          <p:spPr bwMode="auto">
            <a:xfrm>
              <a:off x="715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69" name="Rectangle 11"/>
            <p:cNvSpPr>
              <a:spLocks noChangeAspect="1" noChangeArrowheads="1"/>
            </p:cNvSpPr>
            <p:nvPr/>
          </p:nvSpPr>
          <p:spPr bwMode="auto">
            <a:xfrm>
              <a:off x="1470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70" name="Rectangle 12"/>
            <p:cNvSpPr>
              <a:spLocks noChangeAspect="1" noChangeArrowheads="1"/>
            </p:cNvSpPr>
            <p:nvPr/>
          </p:nvSpPr>
          <p:spPr bwMode="auto">
            <a:xfrm>
              <a:off x="2204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41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623369"/>
          </a:xfrm>
        </p:spPr>
        <p:txBody>
          <a:bodyPr>
            <a:normAutofit fontScale="90000"/>
          </a:bodyPr>
          <a:lstStyle/>
          <a:p>
            <a:r>
              <a:rPr lang="en-US" dirty="0"/>
              <a:t>Towers of </a:t>
            </a:r>
            <a:r>
              <a:rPr lang="en-US" dirty="0" smtClean="0"/>
              <a:t>Hanoi – </a:t>
            </a:r>
            <a:r>
              <a:rPr lang="en-US" sz="4000" b="1" dirty="0" smtClean="0">
                <a:solidFill>
                  <a:srgbClr val="006600"/>
                </a:solidFill>
              </a:rPr>
              <a:t>Complete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6600"/>
                </a:solidFill>
              </a:rPr>
              <a:t>Solution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28" name="Group 2"/>
          <p:cNvGrpSpPr>
            <a:grpSpLocks/>
          </p:cNvGrpSpPr>
          <p:nvPr/>
        </p:nvGrpSpPr>
        <p:grpSpPr bwMode="auto">
          <a:xfrm>
            <a:off x="1253916" y="1868190"/>
            <a:ext cx="3254375" cy="1335087"/>
            <a:chOff x="672" y="720"/>
            <a:chExt cx="2050" cy="841"/>
          </a:xfrm>
        </p:grpSpPr>
        <p:sp>
          <p:nvSpPr>
            <p:cNvPr id="29" name="AutoShape 3"/>
            <p:cNvSpPr>
              <a:spLocks noChangeAspect="1" noChangeArrowheads="1"/>
            </p:cNvSpPr>
            <p:nvPr/>
          </p:nvSpPr>
          <p:spPr bwMode="auto">
            <a:xfrm>
              <a:off x="672" y="1324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4"/>
            <p:cNvSpPr>
              <a:spLocks noChangeAspect="1" noChangeArrowheads="1"/>
            </p:cNvSpPr>
            <p:nvPr/>
          </p:nvSpPr>
          <p:spPr bwMode="auto">
            <a:xfrm>
              <a:off x="931" y="742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5"/>
            <p:cNvSpPr>
              <a:spLocks noChangeAspect="1" noChangeArrowheads="1"/>
            </p:cNvSpPr>
            <p:nvPr/>
          </p:nvSpPr>
          <p:spPr bwMode="auto">
            <a:xfrm>
              <a:off x="1665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6"/>
            <p:cNvSpPr>
              <a:spLocks noChangeAspect="1" noChangeArrowheads="1"/>
            </p:cNvSpPr>
            <p:nvPr/>
          </p:nvSpPr>
          <p:spPr bwMode="auto">
            <a:xfrm>
              <a:off x="2398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AutoShape 7"/>
            <p:cNvSpPr>
              <a:spLocks noChangeAspect="1" noChangeArrowheads="1"/>
            </p:cNvSpPr>
            <p:nvPr/>
          </p:nvSpPr>
          <p:spPr bwMode="auto">
            <a:xfrm>
              <a:off x="715" y="1238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8"/>
            <p:cNvSpPr>
              <a:spLocks noChangeAspect="1" noChangeArrowheads="1"/>
            </p:cNvSpPr>
            <p:nvPr/>
          </p:nvSpPr>
          <p:spPr bwMode="auto">
            <a:xfrm>
              <a:off x="780" y="1151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utoShape 9"/>
            <p:cNvSpPr>
              <a:spLocks noChangeAspect="1" noChangeArrowheads="1"/>
            </p:cNvSpPr>
            <p:nvPr/>
          </p:nvSpPr>
          <p:spPr bwMode="auto">
            <a:xfrm>
              <a:off x="823" y="1065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10"/>
            <p:cNvSpPr>
              <a:spLocks noChangeAspect="1" noChangeArrowheads="1"/>
            </p:cNvSpPr>
            <p:nvPr/>
          </p:nvSpPr>
          <p:spPr bwMode="auto">
            <a:xfrm>
              <a:off x="715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</a:t>
              </a:r>
            </a:p>
          </p:txBody>
        </p:sp>
        <p:sp>
          <p:nvSpPr>
            <p:cNvPr id="37" name="Rectangle 11"/>
            <p:cNvSpPr>
              <a:spLocks noChangeAspect="1" noChangeArrowheads="1"/>
            </p:cNvSpPr>
            <p:nvPr/>
          </p:nvSpPr>
          <p:spPr bwMode="auto">
            <a:xfrm>
              <a:off x="1470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</a:t>
              </a:r>
            </a:p>
          </p:txBody>
        </p:sp>
        <p:sp>
          <p:nvSpPr>
            <p:cNvPr id="38" name="Rectangle 12"/>
            <p:cNvSpPr>
              <a:spLocks noChangeAspect="1" noChangeArrowheads="1"/>
            </p:cNvSpPr>
            <p:nvPr/>
          </p:nvSpPr>
          <p:spPr bwMode="auto">
            <a:xfrm>
              <a:off x="2204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40" name="Group 14"/>
          <p:cNvGrpSpPr>
            <a:grpSpLocks/>
          </p:cNvGrpSpPr>
          <p:nvPr/>
        </p:nvGrpSpPr>
        <p:grpSpPr bwMode="auto">
          <a:xfrm>
            <a:off x="5830678" y="1868190"/>
            <a:ext cx="3254375" cy="1335087"/>
            <a:chOff x="3456" y="720"/>
            <a:chExt cx="2050" cy="841"/>
          </a:xfrm>
        </p:grpSpPr>
        <p:sp>
          <p:nvSpPr>
            <p:cNvPr id="41" name="AutoShape 15"/>
            <p:cNvSpPr>
              <a:spLocks noChangeAspect="1" noChangeArrowheads="1"/>
            </p:cNvSpPr>
            <p:nvPr/>
          </p:nvSpPr>
          <p:spPr bwMode="auto">
            <a:xfrm>
              <a:off x="3456" y="1324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16"/>
            <p:cNvSpPr>
              <a:spLocks noChangeAspect="1" noChangeArrowheads="1"/>
            </p:cNvSpPr>
            <p:nvPr/>
          </p:nvSpPr>
          <p:spPr bwMode="auto">
            <a:xfrm>
              <a:off x="3715" y="742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17"/>
            <p:cNvSpPr>
              <a:spLocks noChangeAspect="1" noChangeArrowheads="1"/>
            </p:cNvSpPr>
            <p:nvPr/>
          </p:nvSpPr>
          <p:spPr bwMode="auto">
            <a:xfrm>
              <a:off x="4449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18"/>
            <p:cNvSpPr>
              <a:spLocks noChangeAspect="1" noChangeArrowheads="1"/>
            </p:cNvSpPr>
            <p:nvPr/>
          </p:nvSpPr>
          <p:spPr bwMode="auto">
            <a:xfrm>
              <a:off x="5182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19"/>
            <p:cNvSpPr>
              <a:spLocks noChangeAspect="1" noChangeArrowheads="1"/>
            </p:cNvSpPr>
            <p:nvPr/>
          </p:nvSpPr>
          <p:spPr bwMode="auto">
            <a:xfrm>
              <a:off x="3499" y="1238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20"/>
            <p:cNvSpPr>
              <a:spLocks noChangeAspect="1" noChangeArrowheads="1"/>
            </p:cNvSpPr>
            <p:nvPr/>
          </p:nvSpPr>
          <p:spPr bwMode="auto">
            <a:xfrm>
              <a:off x="3564" y="1151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21"/>
            <p:cNvSpPr>
              <a:spLocks noChangeAspect="1" noChangeArrowheads="1"/>
            </p:cNvSpPr>
            <p:nvPr/>
          </p:nvSpPr>
          <p:spPr bwMode="auto">
            <a:xfrm>
              <a:off x="5088" y="1248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22"/>
            <p:cNvSpPr>
              <a:spLocks noChangeAspect="1" noChangeArrowheads="1"/>
            </p:cNvSpPr>
            <p:nvPr/>
          </p:nvSpPr>
          <p:spPr bwMode="auto">
            <a:xfrm>
              <a:off x="3499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71" name="Rectangle 23"/>
            <p:cNvSpPr>
              <a:spLocks noChangeAspect="1" noChangeArrowheads="1"/>
            </p:cNvSpPr>
            <p:nvPr/>
          </p:nvSpPr>
          <p:spPr bwMode="auto">
            <a:xfrm>
              <a:off x="4254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72" name="Rectangle 24"/>
            <p:cNvSpPr>
              <a:spLocks noChangeAspect="1" noChangeArrowheads="1"/>
            </p:cNvSpPr>
            <p:nvPr/>
          </p:nvSpPr>
          <p:spPr bwMode="auto">
            <a:xfrm>
              <a:off x="4988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</a:t>
              </a:r>
            </a:p>
          </p:txBody>
        </p:sp>
      </p:grpSp>
      <p:grpSp>
        <p:nvGrpSpPr>
          <p:cNvPr id="74" name="Group 26"/>
          <p:cNvGrpSpPr>
            <a:grpSpLocks/>
          </p:cNvGrpSpPr>
          <p:nvPr/>
        </p:nvGrpSpPr>
        <p:grpSpPr bwMode="auto">
          <a:xfrm>
            <a:off x="1258678" y="3468390"/>
            <a:ext cx="3254375" cy="1335087"/>
            <a:chOff x="576" y="1728"/>
            <a:chExt cx="2050" cy="841"/>
          </a:xfrm>
        </p:grpSpPr>
        <p:sp>
          <p:nvSpPr>
            <p:cNvPr id="75" name="AutoShape 27"/>
            <p:cNvSpPr>
              <a:spLocks noChangeAspect="1" noChangeArrowheads="1"/>
            </p:cNvSpPr>
            <p:nvPr/>
          </p:nvSpPr>
          <p:spPr bwMode="auto">
            <a:xfrm>
              <a:off x="576" y="2332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Rectangle 28"/>
            <p:cNvSpPr>
              <a:spLocks noChangeAspect="1" noChangeArrowheads="1"/>
            </p:cNvSpPr>
            <p:nvPr/>
          </p:nvSpPr>
          <p:spPr bwMode="auto">
            <a:xfrm>
              <a:off x="835" y="1750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Rectangle 29"/>
            <p:cNvSpPr>
              <a:spLocks noChangeAspect="1" noChangeArrowheads="1"/>
            </p:cNvSpPr>
            <p:nvPr/>
          </p:nvSpPr>
          <p:spPr bwMode="auto">
            <a:xfrm>
              <a:off x="1569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Rectangle 30"/>
            <p:cNvSpPr>
              <a:spLocks noChangeAspect="1" noChangeArrowheads="1"/>
            </p:cNvSpPr>
            <p:nvPr/>
          </p:nvSpPr>
          <p:spPr bwMode="auto">
            <a:xfrm>
              <a:off x="2302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AutoShape 31"/>
            <p:cNvSpPr>
              <a:spLocks noChangeAspect="1" noChangeArrowheads="1"/>
            </p:cNvSpPr>
            <p:nvPr/>
          </p:nvSpPr>
          <p:spPr bwMode="auto">
            <a:xfrm>
              <a:off x="619" y="2246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AutoShape 32"/>
            <p:cNvSpPr>
              <a:spLocks noChangeAspect="1" noChangeArrowheads="1"/>
            </p:cNvSpPr>
            <p:nvPr/>
          </p:nvSpPr>
          <p:spPr bwMode="auto">
            <a:xfrm>
              <a:off x="1392" y="2256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AutoShape 33"/>
            <p:cNvSpPr>
              <a:spLocks noChangeAspect="1" noChangeArrowheads="1"/>
            </p:cNvSpPr>
            <p:nvPr/>
          </p:nvSpPr>
          <p:spPr bwMode="auto">
            <a:xfrm>
              <a:off x="2208" y="2256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Rectangle 34"/>
            <p:cNvSpPr>
              <a:spLocks noChangeAspect="1" noChangeArrowheads="1"/>
            </p:cNvSpPr>
            <p:nvPr/>
          </p:nvSpPr>
          <p:spPr bwMode="auto">
            <a:xfrm>
              <a:off x="619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dirty="0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83" name="Rectangle 35"/>
            <p:cNvSpPr>
              <a:spLocks noChangeAspect="1" noChangeArrowheads="1"/>
            </p:cNvSpPr>
            <p:nvPr/>
          </p:nvSpPr>
          <p:spPr bwMode="auto">
            <a:xfrm>
              <a:off x="1374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84" name="Rectangle 36"/>
            <p:cNvSpPr>
              <a:spLocks noChangeAspect="1" noChangeArrowheads="1"/>
            </p:cNvSpPr>
            <p:nvPr/>
          </p:nvSpPr>
          <p:spPr bwMode="auto">
            <a:xfrm>
              <a:off x="2108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86" name="Group 38"/>
          <p:cNvGrpSpPr>
            <a:grpSpLocks/>
          </p:cNvGrpSpPr>
          <p:nvPr/>
        </p:nvGrpSpPr>
        <p:grpSpPr bwMode="auto">
          <a:xfrm>
            <a:off x="5830678" y="3468390"/>
            <a:ext cx="3254375" cy="1335087"/>
            <a:chOff x="3456" y="1728"/>
            <a:chExt cx="2050" cy="841"/>
          </a:xfrm>
        </p:grpSpPr>
        <p:sp>
          <p:nvSpPr>
            <p:cNvPr id="87" name="AutoShape 39"/>
            <p:cNvSpPr>
              <a:spLocks noChangeAspect="1" noChangeArrowheads="1"/>
            </p:cNvSpPr>
            <p:nvPr/>
          </p:nvSpPr>
          <p:spPr bwMode="auto">
            <a:xfrm>
              <a:off x="3456" y="2332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40"/>
            <p:cNvSpPr>
              <a:spLocks noChangeAspect="1" noChangeArrowheads="1"/>
            </p:cNvSpPr>
            <p:nvPr/>
          </p:nvSpPr>
          <p:spPr bwMode="auto">
            <a:xfrm>
              <a:off x="3715" y="1750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Rectangle 41"/>
            <p:cNvSpPr>
              <a:spLocks noChangeAspect="1" noChangeArrowheads="1"/>
            </p:cNvSpPr>
            <p:nvPr/>
          </p:nvSpPr>
          <p:spPr bwMode="auto">
            <a:xfrm>
              <a:off x="4449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Rectangle 42"/>
            <p:cNvSpPr>
              <a:spLocks noChangeAspect="1" noChangeArrowheads="1"/>
            </p:cNvSpPr>
            <p:nvPr/>
          </p:nvSpPr>
          <p:spPr bwMode="auto">
            <a:xfrm>
              <a:off x="5182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AutoShape 43"/>
            <p:cNvSpPr>
              <a:spLocks noChangeAspect="1" noChangeArrowheads="1"/>
            </p:cNvSpPr>
            <p:nvPr/>
          </p:nvSpPr>
          <p:spPr bwMode="auto">
            <a:xfrm>
              <a:off x="3499" y="2246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AutoShape 44"/>
            <p:cNvSpPr>
              <a:spLocks noChangeAspect="1" noChangeArrowheads="1"/>
            </p:cNvSpPr>
            <p:nvPr/>
          </p:nvSpPr>
          <p:spPr bwMode="auto">
            <a:xfrm>
              <a:off x="4272" y="2256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AutoShape 45"/>
            <p:cNvSpPr>
              <a:spLocks noChangeAspect="1" noChangeArrowheads="1"/>
            </p:cNvSpPr>
            <p:nvPr/>
          </p:nvSpPr>
          <p:spPr bwMode="auto">
            <a:xfrm>
              <a:off x="4320" y="2160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46"/>
            <p:cNvSpPr>
              <a:spLocks noChangeAspect="1" noChangeArrowheads="1"/>
            </p:cNvSpPr>
            <p:nvPr/>
          </p:nvSpPr>
          <p:spPr bwMode="auto">
            <a:xfrm>
              <a:off x="3499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95" name="Rectangle 47"/>
            <p:cNvSpPr>
              <a:spLocks noChangeAspect="1" noChangeArrowheads="1"/>
            </p:cNvSpPr>
            <p:nvPr/>
          </p:nvSpPr>
          <p:spPr bwMode="auto">
            <a:xfrm>
              <a:off x="4254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96" name="Rectangle 48"/>
            <p:cNvSpPr>
              <a:spLocks noChangeAspect="1" noChangeArrowheads="1"/>
            </p:cNvSpPr>
            <p:nvPr/>
          </p:nvSpPr>
          <p:spPr bwMode="auto">
            <a:xfrm>
              <a:off x="4988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98" name="Group 50"/>
          <p:cNvGrpSpPr>
            <a:grpSpLocks/>
          </p:cNvGrpSpPr>
          <p:nvPr/>
        </p:nvGrpSpPr>
        <p:grpSpPr bwMode="auto">
          <a:xfrm>
            <a:off x="1258678" y="5220990"/>
            <a:ext cx="3254375" cy="1335087"/>
            <a:chOff x="576" y="2832"/>
            <a:chExt cx="2050" cy="841"/>
          </a:xfrm>
        </p:grpSpPr>
        <p:sp>
          <p:nvSpPr>
            <p:cNvPr id="99" name="AutoShape 51"/>
            <p:cNvSpPr>
              <a:spLocks noChangeAspect="1" noChangeArrowheads="1"/>
            </p:cNvSpPr>
            <p:nvPr/>
          </p:nvSpPr>
          <p:spPr bwMode="auto">
            <a:xfrm>
              <a:off x="576" y="3436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52"/>
            <p:cNvSpPr>
              <a:spLocks noChangeAspect="1" noChangeArrowheads="1"/>
            </p:cNvSpPr>
            <p:nvPr/>
          </p:nvSpPr>
          <p:spPr bwMode="auto">
            <a:xfrm>
              <a:off x="835" y="2854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Rectangle 53"/>
            <p:cNvSpPr>
              <a:spLocks noChangeAspect="1" noChangeArrowheads="1"/>
            </p:cNvSpPr>
            <p:nvPr/>
          </p:nvSpPr>
          <p:spPr bwMode="auto">
            <a:xfrm>
              <a:off x="1569" y="2832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54"/>
            <p:cNvSpPr>
              <a:spLocks noChangeAspect="1" noChangeArrowheads="1"/>
            </p:cNvSpPr>
            <p:nvPr/>
          </p:nvSpPr>
          <p:spPr bwMode="auto">
            <a:xfrm>
              <a:off x="2302" y="2832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AutoShape 55"/>
            <p:cNvSpPr>
              <a:spLocks noChangeAspect="1" noChangeArrowheads="1"/>
            </p:cNvSpPr>
            <p:nvPr/>
          </p:nvSpPr>
          <p:spPr bwMode="auto">
            <a:xfrm>
              <a:off x="2064" y="3360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AutoShape 56"/>
            <p:cNvSpPr>
              <a:spLocks noChangeAspect="1" noChangeArrowheads="1"/>
            </p:cNvSpPr>
            <p:nvPr/>
          </p:nvSpPr>
          <p:spPr bwMode="auto">
            <a:xfrm>
              <a:off x="1392" y="3360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AutoShape 57"/>
            <p:cNvSpPr>
              <a:spLocks noChangeAspect="1" noChangeArrowheads="1"/>
            </p:cNvSpPr>
            <p:nvPr/>
          </p:nvSpPr>
          <p:spPr bwMode="auto">
            <a:xfrm>
              <a:off x="1440" y="3264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Rectangle 58"/>
            <p:cNvSpPr>
              <a:spLocks noChangeAspect="1" noChangeArrowheads="1"/>
            </p:cNvSpPr>
            <p:nvPr/>
          </p:nvSpPr>
          <p:spPr bwMode="auto">
            <a:xfrm>
              <a:off x="619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107" name="Rectangle 59"/>
            <p:cNvSpPr>
              <a:spLocks noChangeAspect="1" noChangeArrowheads="1"/>
            </p:cNvSpPr>
            <p:nvPr/>
          </p:nvSpPr>
          <p:spPr bwMode="auto">
            <a:xfrm>
              <a:off x="1374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108" name="Rectangle 60"/>
            <p:cNvSpPr>
              <a:spLocks noChangeAspect="1" noChangeArrowheads="1"/>
            </p:cNvSpPr>
            <p:nvPr/>
          </p:nvSpPr>
          <p:spPr bwMode="auto">
            <a:xfrm>
              <a:off x="2108" y="3544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110" name="Group 2"/>
          <p:cNvGrpSpPr>
            <a:grpSpLocks/>
          </p:cNvGrpSpPr>
          <p:nvPr/>
        </p:nvGrpSpPr>
        <p:grpSpPr bwMode="auto">
          <a:xfrm>
            <a:off x="5814009" y="5095939"/>
            <a:ext cx="3254375" cy="1335088"/>
            <a:chOff x="672" y="720"/>
            <a:chExt cx="2050" cy="841"/>
          </a:xfrm>
        </p:grpSpPr>
        <p:sp>
          <p:nvSpPr>
            <p:cNvPr id="111" name="AutoShape 3"/>
            <p:cNvSpPr>
              <a:spLocks noChangeAspect="1" noChangeArrowheads="1"/>
            </p:cNvSpPr>
            <p:nvPr/>
          </p:nvSpPr>
          <p:spPr bwMode="auto">
            <a:xfrm>
              <a:off x="672" y="1324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Rectangle 4"/>
            <p:cNvSpPr>
              <a:spLocks noChangeAspect="1" noChangeArrowheads="1"/>
            </p:cNvSpPr>
            <p:nvPr/>
          </p:nvSpPr>
          <p:spPr bwMode="auto">
            <a:xfrm>
              <a:off x="931" y="742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Rectangle 5"/>
            <p:cNvSpPr>
              <a:spLocks noChangeAspect="1" noChangeArrowheads="1"/>
            </p:cNvSpPr>
            <p:nvPr/>
          </p:nvSpPr>
          <p:spPr bwMode="auto">
            <a:xfrm>
              <a:off x="1665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Rectangle 6"/>
            <p:cNvSpPr>
              <a:spLocks noChangeAspect="1" noChangeArrowheads="1"/>
            </p:cNvSpPr>
            <p:nvPr/>
          </p:nvSpPr>
          <p:spPr bwMode="auto">
            <a:xfrm>
              <a:off x="2398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AutoShape 7"/>
            <p:cNvSpPr>
              <a:spLocks noChangeAspect="1" noChangeArrowheads="1"/>
            </p:cNvSpPr>
            <p:nvPr/>
          </p:nvSpPr>
          <p:spPr bwMode="auto">
            <a:xfrm>
              <a:off x="2208" y="1248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AutoShape 8"/>
            <p:cNvSpPr>
              <a:spLocks noChangeAspect="1" noChangeArrowheads="1"/>
            </p:cNvSpPr>
            <p:nvPr/>
          </p:nvSpPr>
          <p:spPr bwMode="auto">
            <a:xfrm>
              <a:off x="1536" y="1248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AutoShape 9"/>
            <p:cNvSpPr>
              <a:spLocks noChangeAspect="1" noChangeArrowheads="1"/>
            </p:cNvSpPr>
            <p:nvPr/>
          </p:nvSpPr>
          <p:spPr bwMode="auto">
            <a:xfrm>
              <a:off x="864" y="1248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Rectangle 10"/>
            <p:cNvSpPr>
              <a:spLocks noChangeAspect="1" noChangeArrowheads="1"/>
            </p:cNvSpPr>
            <p:nvPr/>
          </p:nvSpPr>
          <p:spPr bwMode="auto">
            <a:xfrm>
              <a:off x="715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</a:t>
              </a:r>
            </a:p>
          </p:txBody>
        </p:sp>
        <p:sp>
          <p:nvSpPr>
            <p:cNvPr id="119" name="Rectangle 11"/>
            <p:cNvSpPr>
              <a:spLocks noChangeAspect="1" noChangeArrowheads="1"/>
            </p:cNvSpPr>
            <p:nvPr/>
          </p:nvSpPr>
          <p:spPr bwMode="auto">
            <a:xfrm>
              <a:off x="1470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</a:t>
              </a:r>
            </a:p>
          </p:txBody>
        </p:sp>
        <p:sp>
          <p:nvSpPr>
            <p:cNvPr id="120" name="Rectangle 12"/>
            <p:cNvSpPr>
              <a:spLocks noChangeAspect="1" noChangeArrowheads="1"/>
            </p:cNvSpPr>
            <p:nvPr/>
          </p:nvSpPr>
          <p:spPr bwMode="auto">
            <a:xfrm>
              <a:off x="2204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420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623369"/>
          </a:xfrm>
        </p:spPr>
        <p:txBody>
          <a:bodyPr>
            <a:normAutofit fontScale="90000"/>
          </a:bodyPr>
          <a:lstStyle/>
          <a:p>
            <a:r>
              <a:rPr lang="en-US" dirty="0"/>
              <a:t>Towers of </a:t>
            </a:r>
            <a:r>
              <a:rPr lang="en-US" dirty="0" smtClean="0"/>
              <a:t>Hanoi – </a:t>
            </a:r>
            <a:r>
              <a:rPr lang="en-US" sz="4000" b="1" dirty="0" smtClean="0">
                <a:solidFill>
                  <a:srgbClr val="006600"/>
                </a:solidFill>
              </a:rPr>
              <a:t>Complete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6600"/>
                </a:solidFill>
              </a:rPr>
              <a:t>Solution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59" name="Group 2"/>
          <p:cNvGrpSpPr>
            <a:grpSpLocks/>
          </p:cNvGrpSpPr>
          <p:nvPr/>
        </p:nvGrpSpPr>
        <p:grpSpPr bwMode="auto">
          <a:xfrm>
            <a:off x="1622425" y="1994142"/>
            <a:ext cx="3254375" cy="1335088"/>
            <a:chOff x="672" y="720"/>
            <a:chExt cx="2050" cy="841"/>
          </a:xfrm>
        </p:grpSpPr>
        <p:sp>
          <p:nvSpPr>
            <p:cNvPr id="60" name="AutoShape 3"/>
            <p:cNvSpPr>
              <a:spLocks noChangeAspect="1" noChangeArrowheads="1"/>
            </p:cNvSpPr>
            <p:nvPr/>
          </p:nvSpPr>
          <p:spPr bwMode="auto">
            <a:xfrm>
              <a:off x="672" y="1324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4"/>
            <p:cNvSpPr>
              <a:spLocks noChangeAspect="1" noChangeArrowheads="1"/>
            </p:cNvSpPr>
            <p:nvPr/>
          </p:nvSpPr>
          <p:spPr bwMode="auto">
            <a:xfrm>
              <a:off x="931" y="742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Rectangle 5"/>
            <p:cNvSpPr>
              <a:spLocks noChangeAspect="1" noChangeArrowheads="1"/>
            </p:cNvSpPr>
            <p:nvPr/>
          </p:nvSpPr>
          <p:spPr bwMode="auto">
            <a:xfrm>
              <a:off x="1665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Rectangle 6"/>
            <p:cNvSpPr>
              <a:spLocks noChangeAspect="1" noChangeArrowheads="1"/>
            </p:cNvSpPr>
            <p:nvPr/>
          </p:nvSpPr>
          <p:spPr bwMode="auto">
            <a:xfrm>
              <a:off x="2398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AutoShape 7"/>
            <p:cNvSpPr>
              <a:spLocks noChangeAspect="1" noChangeArrowheads="1"/>
            </p:cNvSpPr>
            <p:nvPr/>
          </p:nvSpPr>
          <p:spPr bwMode="auto">
            <a:xfrm>
              <a:off x="2208" y="1248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AutoShape 8"/>
            <p:cNvSpPr>
              <a:spLocks noChangeAspect="1" noChangeArrowheads="1"/>
            </p:cNvSpPr>
            <p:nvPr/>
          </p:nvSpPr>
          <p:spPr bwMode="auto">
            <a:xfrm>
              <a:off x="1536" y="1248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AutoShape 9"/>
            <p:cNvSpPr>
              <a:spLocks noChangeAspect="1" noChangeArrowheads="1"/>
            </p:cNvSpPr>
            <p:nvPr/>
          </p:nvSpPr>
          <p:spPr bwMode="auto">
            <a:xfrm>
              <a:off x="864" y="1248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10"/>
            <p:cNvSpPr>
              <a:spLocks noChangeAspect="1" noChangeArrowheads="1"/>
            </p:cNvSpPr>
            <p:nvPr/>
          </p:nvSpPr>
          <p:spPr bwMode="auto">
            <a:xfrm>
              <a:off x="715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</a:t>
              </a:r>
            </a:p>
          </p:txBody>
        </p:sp>
        <p:sp>
          <p:nvSpPr>
            <p:cNvPr id="68" name="Rectangle 11"/>
            <p:cNvSpPr>
              <a:spLocks noChangeAspect="1" noChangeArrowheads="1"/>
            </p:cNvSpPr>
            <p:nvPr/>
          </p:nvSpPr>
          <p:spPr bwMode="auto">
            <a:xfrm>
              <a:off x="1470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</a:t>
              </a:r>
            </a:p>
          </p:txBody>
        </p:sp>
        <p:sp>
          <p:nvSpPr>
            <p:cNvPr id="69" name="Rectangle 12"/>
            <p:cNvSpPr>
              <a:spLocks noChangeAspect="1" noChangeArrowheads="1"/>
            </p:cNvSpPr>
            <p:nvPr/>
          </p:nvSpPr>
          <p:spPr bwMode="auto">
            <a:xfrm>
              <a:off x="2204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</a:t>
              </a:r>
            </a:p>
          </p:txBody>
        </p:sp>
      </p:grpSp>
      <p:grpSp>
        <p:nvGrpSpPr>
          <p:cNvPr id="70" name="Group 14"/>
          <p:cNvGrpSpPr>
            <a:grpSpLocks/>
          </p:cNvGrpSpPr>
          <p:nvPr/>
        </p:nvGrpSpPr>
        <p:grpSpPr bwMode="auto">
          <a:xfrm>
            <a:off x="5813425" y="1994142"/>
            <a:ext cx="3254375" cy="1335088"/>
            <a:chOff x="3312" y="720"/>
            <a:chExt cx="2050" cy="841"/>
          </a:xfrm>
        </p:grpSpPr>
        <p:sp>
          <p:nvSpPr>
            <p:cNvPr id="73" name="AutoShape 15"/>
            <p:cNvSpPr>
              <a:spLocks noChangeAspect="1" noChangeArrowheads="1"/>
            </p:cNvSpPr>
            <p:nvPr/>
          </p:nvSpPr>
          <p:spPr bwMode="auto">
            <a:xfrm>
              <a:off x="3312" y="1324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Rectangle 16"/>
            <p:cNvSpPr>
              <a:spLocks noChangeAspect="1" noChangeArrowheads="1"/>
            </p:cNvSpPr>
            <p:nvPr/>
          </p:nvSpPr>
          <p:spPr bwMode="auto">
            <a:xfrm>
              <a:off x="3571" y="742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Rectangle 17"/>
            <p:cNvSpPr>
              <a:spLocks noChangeAspect="1" noChangeArrowheads="1"/>
            </p:cNvSpPr>
            <p:nvPr/>
          </p:nvSpPr>
          <p:spPr bwMode="auto">
            <a:xfrm>
              <a:off x="4305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18"/>
            <p:cNvSpPr>
              <a:spLocks noChangeAspect="1" noChangeArrowheads="1"/>
            </p:cNvSpPr>
            <p:nvPr/>
          </p:nvSpPr>
          <p:spPr bwMode="auto">
            <a:xfrm>
              <a:off x="5038" y="720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AutoShape 19"/>
            <p:cNvSpPr>
              <a:spLocks noChangeAspect="1" noChangeArrowheads="1"/>
            </p:cNvSpPr>
            <p:nvPr/>
          </p:nvSpPr>
          <p:spPr bwMode="auto">
            <a:xfrm>
              <a:off x="4848" y="1248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AutoShape 20"/>
            <p:cNvSpPr>
              <a:spLocks noChangeAspect="1" noChangeArrowheads="1"/>
            </p:cNvSpPr>
            <p:nvPr/>
          </p:nvSpPr>
          <p:spPr bwMode="auto">
            <a:xfrm>
              <a:off x="4896" y="1152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AutoShape 21"/>
            <p:cNvSpPr>
              <a:spLocks noChangeAspect="1" noChangeArrowheads="1"/>
            </p:cNvSpPr>
            <p:nvPr/>
          </p:nvSpPr>
          <p:spPr bwMode="auto">
            <a:xfrm>
              <a:off x="3504" y="1248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Rectangle 22"/>
            <p:cNvSpPr>
              <a:spLocks noChangeAspect="1" noChangeArrowheads="1"/>
            </p:cNvSpPr>
            <p:nvPr/>
          </p:nvSpPr>
          <p:spPr bwMode="auto">
            <a:xfrm>
              <a:off x="3355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114" name="Rectangle 23"/>
            <p:cNvSpPr>
              <a:spLocks noChangeAspect="1" noChangeArrowheads="1"/>
            </p:cNvSpPr>
            <p:nvPr/>
          </p:nvSpPr>
          <p:spPr bwMode="auto">
            <a:xfrm>
              <a:off x="4110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115" name="Rectangle 24"/>
            <p:cNvSpPr>
              <a:spLocks noChangeAspect="1" noChangeArrowheads="1"/>
            </p:cNvSpPr>
            <p:nvPr/>
          </p:nvSpPr>
          <p:spPr bwMode="auto">
            <a:xfrm>
              <a:off x="4844" y="1432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grpSp>
        <p:nvGrpSpPr>
          <p:cNvPr id="116" name="Group 25"/>
          <p:cNvGrpSpPr>
            <a:grpSpLocks/>
          </p:cNvGrpSpPr>
          <p:nvPr/>
        </p:nvGrpSpPr>
        <p:grpSpPr bwMode="auto">
          <a:xfrm>
            <a:off x="1622425" y="3594342"/>
            <a:ext cx="3254375" cy="1335088"/>
            <a:chOff x="672" y="1728"/>
            <a:chExt cx="2050" cy="841"/>
          </a:xfrm>
        </p:grpSpPr>
        <p:sp>
          <p:nvSpPr>
            <p:cNvPr id="117" name="AutoShape 26"/>
            <p:cNvSpPr>
              <a:spLocks noChangeAspect="1" noChangeArrowheads="1"/>
            </p:cNvSpPr>
            <p:nvPr/>
          </p:nvSpPr>
          <p:spPr bwMode="auto">
            <a:xfrm>
              <a:off x="672" y="2332"/>
              <a:ext cx="2050" cy="64"/>
            </a:xfrm>
            <a:prstGeom prst="roundRect">
              <a:avLst>
                <a:gd name="adj" fmla="val 16667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Rectangle 27"/>
            <p:cNvSpPr>
              <a:spLocks noChangeAspect="1" noChangeArrowheads="1"/>
            </p:cNvSpPr>
            <p:nvPr/>
          </p:nvSpPr>
          <p:spPr bwMode="auto">
            <a:xfrm>
              <a:off x="931" y="1750"/>
              <a:ext cx="43" cy="582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Rectangle 28"/>
            <p:cNvSpPr>
              <a:spLocks noChangeAspect="1" noChangeArrowheads="1"/>
            </p:cNvSpPr>
            <p:nvPr/>
          </p:nvSpPr>
          <p:spPr bwMode="auto">
            <a:xfrm>
              <a:off x="1665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Rectangle 29"/>
            <p:cNvSpPr>
              <a:spLocks noChangeAspect="1" noChangeArrowheads="1"/>
            </p:cNvSpPr>
            <p:nvPr/>
          </p:nvSpPr>
          <p:spPr bwMode="auto">
            <a:xfrm>
              <a:off x="2398" y="1728"/>
              <a:ext cx="43" cy="604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AutoShape 30"/>
            <p:cNvSpPr>
              <a:spLocks noChangeAspect="1" noChangeArrowheads="1"/>
            </p:cNvSpPr>
            <p:nvPr/>
          </p:nvSpPr>
          <p:spPr bwMode="auto">
            <a:xfrm>
              <a:off x="2208" y="2256"/>
              <a:ext cx="475" cy="86"/>
            </a:xfrm>
            <a:prstGeom prst="roundRect">
              <a:avLst>
                <a:gd name="adj" fmla="val 16667"/>
              </a:avLst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AutoShape 31"/>
            <p:cNvSpPr>
              <a:spLocks noChangeAspect="1" noChangeArrowheads="1"/>
            </p:cNvSpPr>
            <p:nvPr/>
          </p:nvSpPr>
          <p:spPr bwMode="auto">
            <a:xfrm>
              <a:off x="2256" y="2160"/>
              <a:ext cx="345" cy="8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AutoShape 32"/>
            <p:cNvSpPr>
              <a:spLocks noChangeAspect="1" noChangeArrowheads="1"/>
            </p:cNvSpPr>
            <p:nvPr/>
          </p:nvSpPr>
          <p:spPr bwMode="auto">
            <a:xfrm>
              <a:off x="2304" y="2064"/>
              <a:ext cx="237" cy="86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Rectangle 33"/>
            <p:cNvSpPr>
              <a:spLocks noChangeAspect="1" noChangeArrowheads="1"/>
            </p:cNvSpPr>
            <p:nvPr/>
          </p:nvSpPr>
          <p:spPr bwMode="auto">
            <a:xfrm>
              <a:off x="715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start </a:t>
              </a:r>
            </a:p>
          </p:txBody>
        </p:sp>
        <p:sp>
          <p:nvSpPr>
            <p:cNvPr id="125" name="Rectangle 34"/>
            <p:cNvSpPr>
              <a:spLocks noChangeAspect="1" noChangeArrowheads="1"/>
            </p:cNvSpPr>
            <p:nvPr/>
          </p:nvSpPr>
          <p:spPr bwMode="auto">
            <a:xfrm>
              <a:off x="1470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dirty="0">
                  <a:solidFill>
                    <a:schemeClr val="tx2"/>
                  </a:solidFill>
                  <a:latin typeface="Arial Unicode MS" pitchFamily="34" charset="-128"/>
                </a:rPr>
                <a:t>temp </a:t>
              </a:r>
            </a:p>
          </p:txBody>
        </p:sp>
        <p:sp>
          <p:nvSpPr>
            <p:cNvPr id="126" name="Rectangle 35"/>
            <p:cNvSpPr>
              <a:spLocks noChangeAspect="1" noChangeArrowheads="1"/>
            </p:cNvSpPr>
            <p:nvPr/>
          </p:nvSpPr>
          <p:spPr bwMode="auto">
            <a:xfrm>
              <a:off x="2204" y="2440"/>
              <a:ext cx="4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>
                  <a:solidFill>
                    <a:schemeClr val="tx2"/>
                  </a:solidFill>
                  <a:latin typeface="Arial Unicode MS" pitchFamily="34" charset="-128"/>
                </a:rPr>
                <a:t>finish </a:t>
              </a:r>
            </a:p>
          </p:txBody>
        </p:sp>
      </p:grpSp>
      <p:sp>
        <p:nvSpPr>
          <p:cNvPr id="127" name="Rectangle 3"/>
          <p:cNvSpPr txBox="1">
            <a:spLocks noChangeArrowheads="1"/>
          </p:cNvSpPr>
          <p:nvPr/>
        </p:nvSpPr>
        <p:spPr>
          <a:xfrm>
            <a:off x="4732338" y="3667610"/>
            <a:ext cx="4549685" cy="2119849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  <a:cs typeface="+mn-cs"/>
              </a:rPr>
              <a:t># of steps needed: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kern="0" dirty="0">
                <a:latin typeface="+mn-lt"/>
                <a:cs typeface="+mn-cs"/>
              </a:rPr>
              <a:t>We had </a:t>
            </a: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3</a:t>
            </a:r>
            <a:r>
              <a:rPr lang="en-US" kern="0" dirty="0">
                <a:latin typeface="+mn-lt"/>
                <a:cs typeface="+mn-cs"/>
              </a:rPr>
              <a:t> disks </a:t>
            </a:r>
            <a:r>
              <a:rPr lang="en-US" kern="0">
                <a:latin typeface="+mn-lt"/>
                <a:cs typeface="+mn-cs"/>
              </a:rPr>
              <a:t>requiring </a:t>
            </a:r>
            <a:r>
              <a:rPr lang="en-US" b="1" kern="0" smtClean="0">
                <a:solidFill>
                  <a:srgbClr val="006600"/>
                </a:solidFill>
                <a:latin typeface="+mn-lt"/>
                <a:cs typeface="+mn-cs"/>
              </a:rPr>
              <a:t>7 </a:t>
            </a: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steps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4</a:t>
            </a:r>
            <a:r>
              <a:rPr lang="en-US" kern="0" dirty="0">
                <a:latin typeface="+mn-lt"/>
                <a:cs typeface="+mn-cs"/>
              </a:rPr>
              <a:t> disks would require </a:t>
            </a: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15 steps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n</a:t>
            </a:r>
            <a:r>
              <a:rPr lang="en-US" kern="0" dirty="0">
                <a:latin typeface="+mn-lt"/>
                <a:cs typeface="+mn-cs"/>
              </a:rPr>
              <a:t> disks would require </a:t>
            </a: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2</a:t>
            </a:r>
            <a:r>
              <a:rPr lang="en-US" b="1" kern="0" baseline="30000" dirty="0">
                <a:solidFill>
                  <a:srgbClr val="006600"/>
                </a:solidFill>
                <a:latin typeface="+mn-lt"/>
                <a:cs typeface="+mn-cs"/>
              </a:rPr>
              <a:t>n</a:t>
            </a:r>
            <a:r>
              <a:rPr lang="en-US" b="1" kern="0" dirty="0">
                <a:solidFill>
                  <a:srgbClr val="006600"/>
                </a:solidFill>
                <a:latin typeface="+mn-lt"/>
                <a:cs typeface="+mn-cs"/>
              </a:rPr>
              <a:t> -1 steps</a:t>
            </a:r>
          </a:p>
          <a:p>
            <a:pPr marL="1257300" lvl="2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1600" kern="0" dirty="0">
                <a:latin typeface="+mn-lt"/>
                <a:cs typeface="+mn-cs"/>
              </a:rPr>
              <a:t>HUGE number</a:t>
            </a:r>
          </a:p>
          <a:p>
            <a:pPr marL="1200150" lvl="2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endParaRPr lang="en-US" kern="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/>
            </a:pPr>
            <a:endParaRPr lang="en-US" sz="210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93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Towers of Hanoi – </a:t>
            </a:r>
            <a:r>
              <a:rPr lang="en-US" sz="4000" b="1" dirty="0" smtClean="0">
                <a:solidFill>
                  <a:srgbClr val="006600"/>
                </a:solidFill>
              </a:rPr>
              <a:t>Iterative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377" y="1884649"/>
            <a:ext cx="1964715" cy="42871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976" y="1884649"/>
            <a:ext cx="1774208" cy="42871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6068" y="1884649"/>
            <a:ext cx="1881064" cy="429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8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Towers of Hanoi – </a:t>
            </a:r>
            <a:r>
              <a:rPr lang="en-US" sz="4000" b="1" dirty="0" smtClean="0">
                <a:solidFill>
                  <a:srgbClr val="006600"/>
                </a:solidFill>
              </a:rPr>
              <a:t>Iterative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984" y="2054312"/>
            <a:ext cx="2038048" cy="42378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097" y="2054312"/>
            <a:ext cx="3682216" cy="423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Towers of Hanoi – </a:t>
            </a:r>
            <a:r>
              <a:rPr lang="en-US" sz="4000" b="1" dirty="0" smtClean="0">
                <a:solidFill>
                  <a:srgbClr val="006600"/>
                </a:solidFill>
              </a:rPr>
              <a:t>Recursive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Tower(N, BEG, AUX, END)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N= 1 Then</a:t>
            </a:r>
          </a:p>
          <a:p>
            <a:pPr lvl="2"/>
            <a:r>
              <a:rPr lang="en-US" dirty="0" smtClean="0"/>
              <a:t>Move </a:t>
            </a:r>
            <a:r>
              <a:rPr lang="en-US" dirty="0"/>
              <a:t>Disk from “Beg” to “End”</a:t>
            </a:r>
          </a:p>
          <a:p>
            <a:pPr lvl="2"/>
            <a:r>
              <a:rPr lang="en-US" dirty="0" smtClean="0"/>
              <a:t>Return</a:t>
            </a:r>
            <a:endParaRPr lang="en-US" dirty="0"/>
          </a:p>
          <a:p>
            <a:pPr lvl="1"/>
            <a:r>
              <a:rPr lang="en-US" dirty="0" smtClean="0"/>
              <a:t>Tower </a:t>
            </a:r>
            <a:r>
              <a:rPr lang="en-US" dirty="0"/>
              <a:t>(N‐1, Beg, End, Aux)</a:t>
            </a:r>
          </a:p>
          <a:p>
            <a:pPr lvl="1"/>
            <a:r>
              <a:rPr lang="en-US" dirty="0" smtClean="0"/>
              <a:t>Move </a:t>
            </a:r>
            <a:r>
              <a:rPr lang="en-US" dirty="0"/>
              <a:t>Disk from “Beg” to “End”</a:t>
            </a:r>
          </a:p>
          <a:p>
            <a:pPr lvl="1"/>
            <a:r>
              <a:rPr lang="en-US" dirty="0" smtClean="0"/>
              <a:t>Tower </a:t>
            </a:r>
            <a:r>
              <a:rPr lang="en-US" dirty="0"/>
              <a:t>(N‐1, Aux, Beg, End)</a:t>
            </a:r>
          </a:p>
          <a:p>
            <a:pPr lvl="1"/>
            <a:r>
              <a:rPr lang="en-US" dirty="0" smtClean="0"/>
              <a:t>Return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Recursion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Some Examples</a:t>
            </a:r>
          </a:p>
          <a:p>
            <a:pPr algn="r"/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codingbat.com/java/Recursion-1</a:t>
            </a:r>
            <a:endParaRPr lang="en-US" sz="2800" dirty="0" smtClean="0"/>
          </a:p>
          <a:p>
            <a:pPr algn="r"/>
            <a:r>
              <a:rPr lang="en-US" sz="2800" dirty="0">
                <a:hlinkClick r:id="rId3"/>
              </a:rPr>
              <a:t>https://codingbat.com/java/Recursion-2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49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Printing String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String is an </a:t>
            </a:r>
            <a:r>
              <a:rPr lang="en-US" b="1" dirty="0" smtClean="0">
                <a:solidFill>
                  <a:srgbClr val="006600"/>
                </a:solidFill>
              </a:rPr>
              <a:t>array of characters</a:t>
            </a:r>
          </a:p>
          <a:p>
            <a:r>
              <a:rPr lang="en-US" dirty="0" smtClean="0"/>
              <a:t>Character reference start from </a:t>
            </a:r>
            <a:r>
              <a:rPr lang="en-US" b="1" dirty="0" smtClean="0">
                <a:solidFill>
                  <a:srgbClr val="006600"/>
                </a:solidFill>
              </a:rPr>
              <a:t>“0”</a:t>
            </a:r>
            <a:r>
              <a:rPr lang="en-US" dirty="0" smtClean="0"/>
              <a:t> till </a:t>
            </a:r>
            <a:r>
              <a:rPr lang="en-US" b="1" dirty="0" smtClean="0">
                <a:solidFill>
                  <a:srgbClr val="006600"/>
                </a:solidFill>
              </a:rPr>
              <a:t>“n-1”</a:t>
            </a:r>
            <a:endParaRPr lang="en-US" b="1" i="1" dirty="0" smtClean="0">
              <a:solidFill>
                <a:srgbClr val="006600"/>
              </a:solidFill>
            </a:endParaRPr>
          </a:p>
          <a:p>
            <a:r>
              <a:rPr lang="en-US" dirty="0" smtClean="0"/>
              <a:t>Accessing </a:t>
            </a:r>
            <a:r>
              <a:rPr lang="en-US" b="1" dirty="0" smtClean="0">
                <a:solidFill>
                  <a:srgbClr val="006600"/>
                </a:solidFill>
              </a:rPr>
              <a:t>first</a:t>
            </a:r>
            <a:r>
              <a:rPr lang="en-US" dirty="0" smtClean="0"/>
              <a:t> character of string “</a:t>
            </a:r>
            <a:r>
              <a:rPr lang="en-US" dirty="0" err="1" smtClean="0"/>
              <a:t>str</a:t>
            </a:r>
            <a:r>
              <a:rPr lang="en-US" dirty="0" smtClean="0"/>
              <a:t>”</a:t>
            </a:r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str.charAt</a:t>
            </a:r>
            <a:r>
              <a:rPr lang="en-US" b="1" dirty="0" smtClean="0">
                <a:solidFill>
                  <a:srgbClr val="006600"/>
                </a:solidFill>
              </a:rPr>
              <a:t>(0)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Extracting the substring starting from 2</a:t>
            </a:r>
            <a:r>
              <a:rPr lang="en-US" baseline="30000" dirty="0"/>
              <a:t>nd</a:t>
            </a:r>
            <a:r>
              <a:rPr lang="en-US" dirty="0"/>
              <a:t> character till the last one</a:t>
            </a:r>
          </a:p>
          <a:p>
            <a:pPr lvl="1"/>
            <a:r>
              <a:rPr lang="en-US" b="1" dirty="0" err="1">
                <a:solidFill>
                  <a:srgbClr val="006600"/>
                </a:solidFill>
              </a:rPr>
              <a:t>str.substring</a:t>
            </a:r>
            <a:r>
              <a:rPr lang="en-US" b="1" dirty="0">
                <a:solidFill>
                  <a:srgbClr val="006600"/>
                </a:solidFill>
              </a:rPr>
              <a:t>(1)</a:t>
            </a:r>
          </a:p>
          <a:p>
            <a:r>
              <a:rPr lang="en-US" dirty="0" smtClean="0"/>
              <a:t>Extracting the substring from “i</a:t>
            </a:r>
            <a:r>
              <a:rPr lang="en-US" baseline="30000" dirty="0" smtClean="0"/>
              <a:t>th</a:t>
            </a:r>
            <a:r>
              <a:rPr lang="en-US" dirty="0" smtClean="0"/>
              <a:t>”  to “j</a:t>
            </a:r>
            <a:r>
              <a:rPr lang="en-US" baseline="30000" dirty="0" smtClean="0"/>
              <a:t>th</a:t>
            </a:r>
            <a:r>
              <a:rPr lang="en-US" dirty="0" smtClean="0"/>
              <a:t>” character</a:t>
            </a:r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str.substring</a:t>
            </a:r>
            <a:r>
              <a:rPr lang="en-US" b="1" dirty="0" smtClean="0">
                <a:solidFill>
                  <a:srgbClr val="006600"/>
                </a:solidFill>
              </a:rPr>
              <a:t>( </a:t>
            </a:r>
            <a:r>
              <a:rPr lang="en-US" b="1" dirty="0" err="1" smtClean="0">
                <a:solidFill>
                  <a:srgbClr val="006600"/>
                </a:solidFill>
              </a:rPr>
              <a:t>i</a:t>
            </a:r>
            <a:r>
              <a:rPr lang="en-US" b="1" dirty="0" smtClean="0">
                <a:solidFill>
                  <a:srgbClr val="006600"/>
                </a:solidFill>
              </a:rPr>
              <a:t>, j+1)</a:t>
            </a:r>
          </a:p>
          <a:p>
            <a:pPr lvl="1"/>
            <a:endParaRPr lang="en-US" b="1" i="1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9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40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Printing String– </a:t>
            </a:r>
            <a:r>
              <a:rPr lang="en-US" b="1" dirty="0">
                <a:solidFill>
                  <a:srgbClr val="006600"/>
                </a:solidFill>
              </a:rPr>
              <a:t>Generic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237923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Printing character</a:t>
            </a:r>
            <a:endParaRPr lang="en-US" dirty="0"/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 . </a:t>
            </a:r>
            <a:r>
              <a:rPr lang="en-US" b="1" dirty="0" err="1" smtClean="0">
                <a:solidFill>
                  <a:srgbClr val="006600"/>
                </a:solidFill>
              </a:rPr>
              <a:t>charAt</a:t>
            </a:r>
            <a:r>
              <a:rPr lang="en-US" b="1" dirty="0" smtClean="0">
                <a:solidFill>
                  <a:srgbClr val="006600"/>
                </a:solidFill>
              </a:rPr>
              <a:t> (0)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Updating string for next recursive call</a:t>
            </a:r>
          </a:p>
          <a:p>
            <a:pPr lvl="1"/>
            <a:r>
              <a:rPr lang="en-US" b="1" dirty="0" err="1">
                <a:solidFill>
                  <a:srgbClr val="006600"/>
                </a:solidFill>
              </a:rPr>
              <a:t>str</a:t>
            </a:r>
            <a:r>
              <a:rPr lang="en-US" b="1" dirty="0">
                <a:solidFill>
                  <a:srgbClr val="006600"/>
                </a:solidFill>
              </a:rPr>
              <a:t> . Substring(1)</a:t>
            </a:r>
          </a:p>
          <a:p>
            <a:r>
              <a:rPr lang="en-US" dirty="0" smtClean="0"/>
              <a:t>Printing method will be represented by </a:t>
            </a:r>
            <a:endParaRPr lang="en-US" dirty="0"/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printChar</a:t>
            </a:r>
            <a:r>
              <a:rPr lang="en-US" b="1" dirty="0" smtClean="0">
                <a:solidFill>
                  <a:srgbClr val="006600"/>
                </a:solidFill>
              </a:rPr>
              <a:t>(</a:t>
            </a: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2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</a:t>
            </a:r>
            <a:r>
              <a:rPr lang="en-US" dirty="0" smtClean="0"/>
              <a:t>String – </a:t>
            </a:r>
            <a:r>
              <a:rPr lang="en-US" b="1" dirty="0" smtClean="0">
                <a:solidFill>
                  <a:srgbClr val="006600"/>
                </a:solidFill>
              </a:rPr>
              <a:t>Base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469744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The printing should continue until the string become null</a:t>
            </a:r>
          </a:p>
          <a:p>
            <a:endParaRPr lang="en-US" dirty="0" smtClean="0"/>
          </a:p>
          <a:p>
            <a:pPr lvl="1"/>
            <a:r>
              <a:rPr lang="en-US" dirty="0" err="1" smtClean="0"/>
              <a:t>Str</a:t>
            </a:r>
            <a:r>
              <a:rPr lang="en-US" dirty="0" smtClean="0"/>
              <a:t> == </a:t>
            </a:r>
            <a:r>
              <a:rPr lang="en-US" b="1" dirty="0" smtClean="0">
                <a:solidFill>
                  <a:srgbClr val="006600"/>
                </a:solidFill>
              </a:rPr>
              <a:t>null</a:t>
            </a:r>
            <a:r>
              <a:rPr lang="en-US" dirty="0" smtClean="0"/>
              <a:t> then stop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</a:t>
            </a:r>
            <a:r>
              <a:rPr lang="en-US" dirty="0" smtClean="0"/>
              <a:t>String – </a:t>
            </a:r>
            <a:r>
              <a:rPr lang="en-US" b="1" dirty="0" smtClean="0">
                <a:solidFill>
                  <a:srgbClr val="006600"/>
                </a:solidFill>
              </a:rPr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916195" cy="4020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Initial Method Call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006600"/>
                </a:solidFill>
              </a:rPr>
              <a:t>printChar</a:t>
            </a:r>
            <a:r>
              <a:rPr lang="en-US" b="1" dirty="0">
                <a:solidFill>
                  <a:srgbClr val="006600"/>
                </a:solidFill>
              </a:rPr>
              <a:t>(</a:t>
            </a:r>
            <a:r>
              <a:rPr lang="en-US" b="1" dirty="0" err="1">
                <a:solidFill>
                  <a:srgbClr val="006600"/>
                </a:solidFill>
              </a:rPr>
              <a:t>str</a:t>
            </a:r>
            <a:r>
              <a:rPr lang="en-US" b="1" dirty="0">
                <a:solidFill>
                  <a:srgbClr val="006600"/>
                </a:solidFill>
              </a:rPr>
              <a:t>) </a:t>
            </a:r>
          </a:p>
          <a:p>
            <a:endParaRPr lang="en-US" dirty="0" smtClean="0"/>
          </a:p>
          <a:p>
            <a:r>
              <a:rPr lang="en-US" dirty="0" smtClean="0"/>
              <a:t>Base </a:t>
            </a:r>
            <a:r>
              <a:rPr lang="en-US" dirty="0"/>
              <a:t>Case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6600"/>
                </a:solidFill>
              </a:rPr>
              <a:t>str</a:t>
            </a:r>
            <a:r>
              <a:rPr lang="en-US" b="1" dirty="0" smtClean="0">
                <a:solidFill>
                  <a:srgbClr val="006600"/>
                </a:solidFill>
              </a:rPr>
              <a:t> == null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Generic Formula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3200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printChar</a:t>
            </a:r>
            <a:r>
              <a:rPr lang="en-US" sz="32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3200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(1</a:t>
            </a:r>
            <a:r>
              <a:rPr lang="en-US" sz="32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))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43744" y="3274527"/>
            <a:ext cx="5181316" cy="147732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printChar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(String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 ){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str.charAt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(0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));</a:t>
            </a:r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printChar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str.substring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(1));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17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089544"/>
            <a:ext cx="7675809" cy="80949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Printing String </a:t>
            </a:r>
            <a:r>
              <a:rPr lang="en-US" sz="3600" dirty="0" smtClean="0"/>
              <a:t>– </a:t>
            </a:r>
            <a:r>
              <a:rPr lang="en-US" sz="3600" b="1" dirty="0" smtClean="0">
                <a:solidFill>
                  <a:srgbClr val="006600"/>
                </a:solidFill>
              </a:rPr>
              <a:t>Code Tracing   </a:t>
            </a:r>
            <a:r>
              <a:rPr lang="en-US" sz="20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2000" b="1" dirty="0" smtClean="0">
                <a:solidFill>
                  <a:srgbClr val="0000FF"/>
                </a:solidFill>
              </a:rPr>
              <a:t> ( “computer” )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1339404" y="1939282"/>
            <a:ext cx="1429554" cy="523220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0000FF"/>
                </a:solidFill>
              </a:rPr>
              <a:t>printChar</a:t>
            </a:r>
            <a:endParaRPr lang="en-US" sz="1400" b="1" dirty="0">
              <a:solidFill>
                <a:srgbClr val="0000FF"/>
              </a:solidFill>
            </a:endParaRPr>
          </a:p>
          <a:p>
            <a:pPr algn="ctr"/>
            <a:r>
              <a:rPr lang="en-US" sz="1400" b="1" dirty="0">
                <a:solidFill>
                  <a:srgbClr val="0000FF"/>
                </a:solidFill>
              </a:rPr>
              <a:t>(“computer”)</a:t>
            </a:r>
          </a:p>
        </p:txBody>
      </p:sp>
      <p:sp>
        <p:nvSpPr>
          <p:cNvPr id="77" name="Right Arrow 76"/>
          <p:cNvSpPr/>
          <p:nvPr/>
        </p:nvSpPr>
        <p:spPr>
          <a:xfrm>
            <a:off x="2794716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361386" y="1939282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“c”</a:t>
            </a:r>
          </a:p>
          <a:p>
            <a:pPr algn="ctr"/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omputer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79" name="Right Arrow 78"/>
          <p:cNvSpPr/>
          <p:nvPr/>
        </p:nvSpPr>
        <p:spPr>
          <a:xfrm>
            <a:off x="4919730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7044744" y="2098190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/>
          <p:cNvSpPr/>
          <p:nvPr/>
        </p:nvSpPr>
        <p:spPr>
          <a:xfrm rot="5400000">
            <a:off x="8084391" y="272210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Arrow 84"/>
          <p:cNvSpPr/>
          <p:nvPr/>
        </p:nvSpPr>
        <p:spPr>
          <a:xfrm rot="5400000">
            <a:off x="8084391" y="3795882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ight Arrow 86"/>
          <p:cNvSpPr/>
          <p:nvPr/>
        </p:nvSpPr>
        <p:spPr>
          <a:xfrm rot="5400000">
            <a:off x="8084391" y="4881889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Curved Right Arrow 88"/>
          <p:cNvSpPr/>
          <p:nvPr/>
        </p:nvSpPr>
        <p:spPr>
          <a:xfrm flipV="1">
            <a:off x="8049296" y="463292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1" name="Curved Right Arrow 90"/>
          <p:cNvSpPr/>
          <p:nvPr/>
        </p:nvSpPr>
        <p:spPr>
          <a:xfrm flipV="1">
            <a:off x="8049296" y="3536119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3" name="Curved Right Arrow 92"/>
          <p:cNvSpPr/>
          <p:nvPr/>
        </p:nvSpPr>
        <p:spPr>
          <a:xfrm flipV="1">
            <a:off x="8049296" y="2465266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5" name="Curved Right Arrow 94"/>
          <p:cNvSpPr/>
          <p:nvPr/>
        </p:nvSpPr>
        <p:spPr>
          <a:xfrm rot="16200000" flipV="1">
            <a:off x="7165806" y="1979180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7" name="Curved Right Arrow 96"/>
          <p:cNvSpPr/>
          <p:nvPr/>
        </p:nvSpPr>
        <p:spPr>
          <a:xfrm rot="16200000" flipV="1">
            <a:off x="5037904" y="200369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99" name="Curved Right Arrow 98"/>
          <p:cNvSpPr/>
          <p:nvPr/>
        </p:nvSpPr>
        <p:spPr>
          <a:xfrm rot="16200000" flipV="1">
            <a:off x="2910002" y="2000985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96391" y="1946811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“o”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mputer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07856" y="1982677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“m”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puter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11414" y="3074297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“p”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uter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611414" y="4144192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“u”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ter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611414" y="5232481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“t”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</a:t>
            </a:r>
            <a:r>
              <a:rPr lang="en-US" sz="1100" b="1" dirty="0" err="1" smtClean="0">
                <a:solidFill>
                  <a:srgbClr val="0000FF"/>
                </a:solidFill>
              </a:rPr>
              <a:t>er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107" name="Right Arrow 106"/>
          <p:cNvSpPr/>
          <p:nvPr/>
        </p:nvSpPr>
        <p:spPr>
          <a:xfrm flipH="1">
            <a:off x="704474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Curved Right Arrow 107"/>
          <p:cNvSpPr/>
          <p:nvPr/>
        </p:nvSpPr>
        <p:spPr>
          <a:xfrm rot="16200000" flipH="1">
            <a:off x="7178685" y="4939393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460642" y="5232481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“e”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(“r</a:t>
            </a:r>
            <a:r>
              <a:rPr lang="en-US" sz="1100" b="1" dirty="0">
                <a:solidFill>
                  <a:srgbClr val="0000FF"/>
                </a:solidFill>
              </a:rPr>
              <a:t>”)</a:t>
            </a:r>
          </a:p>
        </p:txBody>
      </p:sp>
      <p:sp>
        <p:nvSpPr>
          <p:cNvPr id="110" name="Right Arrow 109"/>
          <p:cNvSpPr/>
          <p:nvPr/>
        </p:nvSpPr>
        <p:spPr>
          <a:xfrm flipH="1">
            <a:off x="487853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Curved Right Arrow 110"/>
          <p:cNvSpPr/>
          <p:nvPr/>
        </p:nvSpPr>
        <p:spPr>
          <a:xfrm rot="16200000" flipH="1">
            <a:off x="5012475" y="4965151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294432" y="5232481"/>
            <a:ext cx="1532586" cy="477054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“r”</a:t>
            </a:r>
          </a:p>
          <a:p>
            <a:r>
              <a:rPr lang="en-US" sz="1100" b="1" dirty="0" err="1" smtClean="0">
                <a:solidFill>
                  <a:srgbClr val="0000FF"/>
                </a:solidFill>
              </a:rPr>
              <a:t>printChar</a:t>
            </a:r>
            <a:r>
              <a:rPr lang="en-US" sz="1100" b="1" dirty="0" smtClean="0">
                <a:solidFill>
                  <a:srgbClr val="0000FF"/>
                </a:solidFill>
              </a:rPr>
              <a:t>(null)</a:t>
            </a:r>
            <a:endParaRPr lang="en-US" sz="1100" b="1" dirty="0">
              <a:solidFill>
                <a:srgbClr val="0000FF"/>
              </a:solidFill>
            </a:endParaRPr>
          </a:p>
        </p:txBody>
      </p:sp>
      <p:sp>
        <p:nvSpPr>
          <p:cNvPr id="114" name="Right Arrow 113"/>
          <p:cNvSpPr/>
          <p:nvPr/>
        </p:nvSpPr>
        <p:spPr>
          <a:xfrm flipH="1">
            <a:off x="2725204" y="5393257"/>
            <a:ext cx="540912" cy="45719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Curved Right Arrow 114"/>
          <p:cNvSpPr/>
          <p:nvPr/>
        </p:nvSpPr>
        <p:spPr>
          <a:xfrm rot="16200000" flipH="1">
            <a:off x="2846266" y="4952272"/>
            <a:ext cx="282691" cy="587885"/>
          </a:xfrm>
          <a:prstGeom prst="curved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65162" y="5322634"/>
            <a:ext cx="1308526" cy="307777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terminate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119548" y="4549350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c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787103" y="454934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o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418166" y="4549349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m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059963" y="454934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p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714639" y="456222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u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279162" y="454934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t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832956" y="4549348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e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500511" y="4549347"/>
            <a:ext cx="7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6600"/>
                </a:solidFill>
              </a:rPr>
              <a:t>r</a:t>
            </a:r>
            <a:endParaRPr lang="en-US" sz="2000" b="1" dirty="0">
              <a:solidFill>
                <a:srgbClr val="0066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113" y="2866233"/>
            <a:ext cx="5206871" cy="15416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4417" y="1612508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“computer”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45634" y="1584403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omputer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01569" y="1632941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mputer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49296" y="2753328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puter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56693" y="3772293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uter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049295" y="4908750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ter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55625" y="4904264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er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79424" y="4932065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“r”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73416" y="4990539"/>
            <a:ext cx="13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 ”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4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1" grpId="0" animBg="1"/>
      <p:bldP spid="83" grpId="0" animBg="1"/>
      <p:bldP spid="85" grpId="0" animBg="1"/>
      <p:bldP spid="87" grpId="0" animBg="1"/>
      <p:bldP spid="89" grpId="0" animBg="1"/>
      <p:bldP spid="91" grpId="0" animBg="1"/>
      <p:bldP spid="93" grpId="0" animBg="1"/>
      <p:bldP spid="95" grpId="0" animBg="1"/>
      <p:bldP spid="97" grpId="0" animBg="1"/>
      <p:bldP spid="99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4" grpId="0" animBg="1"/>
      <p:bldP spid="115" grpId="0" animBg="1"/>
      <p:bldP spid="116" grpId="0" animBg="1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3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6600"/>
                </a:solidFill>
              </a:rPr>
              <a:t>Printing String in Reverse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Example 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7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2340</TotalTime>
  <Words>1761</Words>
  <Application>Microsoft Office PowerPoint</Application>
  <PresentationFormat>On-screen Show (4:3)</PresentationFormat>
  <Paragraphs>507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PowerPoint Presentation</vt:lpstr>
      <vt:lpstr>Recursion</vt:lpstr>
      <vt:lpstr>Printing String Character by Character</vt:lpstr>
      <vt:lpstr>Printing String - Introduction</vt:lpstr>
      <vt:lpstr>Printing String– Generic Formula</vt:lpstr>
      <vt:lpstr>Printing String – Base Case</vt:lpstr>
      <vt:lpstr>Printing String – Code</vt:lpstr>
      <vt:lpstr>Printing String – Code Tracing   printChar ( “computer” )</vt:lpstr>
      <vt:lpstr>Printing String in Reverse</vt:lpstr>
      <vt:lpstr>Printing String in Reverse - Introduction</vt:lpstr>
      <vt:lpstr>Printing String in Reverse – Code</vt:lpstr>
      <vt:lpstr>Printing String in Reverse – Code Tracing  printCharRev(“computer”)</vt:lpstr>
      <vt:lpstr>Counting the occurrence of character “x” in a given string</vt:lpstr>
      <vt:lpstr>Counting “x” – Code</vt:lpstr>
      <vt:lpstr>Counting “x” – Tracing      countX(“fxrtxxsxd”)</vt:lpstr>
      <vt:lpstr>Change all occurrences of “x” with “y” in a given string</vt:lpstr>
      <vt:lpstr>Change “x” with “y” – Code</vt:lpstr>
      <vt:lpstr>Change “x” with “y” – Tracing    changeXY(“fxrtxxsxd”)</vt:lpstr>
      <vt:lpstr>Remove all occurrences of “x” in a given string</vt:lpstr>
      <vt:lpstr>Remove “x” – Code</vt:lpstr>
      <vt:lpstr>Remove “x” – Tracing    removeX(“fxrtxxsxd”)</vt:lpstr>
      <vt:lpstr>Recursion</vt:lpstr>
      <vt:lpstr>Binary Search</vt:lpstr>
      <vt:lpstr>Binary Search - Iterative</vt:lpstr>
      <vt:lpstr>Binary Search – Iterative(Code)</vt:lpstr>
      <vt:lpstr>Binary Search – Recursive</vt:lpstr>
      <vt:lpstr>Binary Search – Recursive(Code)</vt:lpstr>
      <vt:lpstr>Tower of Hanoi</vt:lpstr>
      <vt:lpstr>Towers of Hanoi</vt:lpstr>
      <vt:lpstr>Towers of Hanoi - Solution</vt:lpstr>
      <vt:lpstr>Towers of Hanoi – Solution step-1</vt:lpstr>
      <vt:lpstr>Towers of Hanoi – Solution step-2</vt:lpstr>
      <vt:lpstr>Towers of Hanoi – Solution step-3</vt:lpstr>
      <vt:lpstr>Towers of Hanoi – Complete Solution</vt:lpstr>
      <vt:lpstr>Towers of Hanoi – Complete Solution</vt:lpstr>
      <vt:lpstr>Towers of Hanoi – Iterative</vt:lpstr>
      <vt:lpstr>Towers of Hanoi – Iterative</vt:lpstr>
      <vt:lpstr>Towers of Hanoi – Recursive</vt:lpstr>
      <vt:lpstr>Recursion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348</cp:revision>
  <dcterms:created xsi:type="dcterms:W3CDTF">2019-05-22T20:50:59Z</dcterms:created>
  <dcterms:modified xsi:type="dcterms:W3CDTF">2019-11-30T18:15:05Z</dcterms:modified>
</cp:coreProperties>
</file>