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505" r:id="rId2"/>
    <p:sldId id="507" r:id="rId3"/>
    <p:sldId id="508" r:id="rId4"/>
    <p:sldId id="509" r:id="rId5"/>
    <p:sldId id="511" r:id="rId6"/>
    <p:sldId id="512" r:id="rId7"/>
    <p:sldId id="513" r:id="rId8"/>
    <p:sldId id="514" r:id="rId9"/>
    <p:sldId id="515" r:id="rId10"/>
    <p:sldId id="516" r:id="rId11"/>
    <p:sldId id="518" r:id="rId12"/>
    <p:sldId id="520" r:id="rId13"/>
    <p:sldId id="519" r:id="rId14"/>
    <p:sldId id="521" r:id="rId15"/>
    <p:sldId id="522" r:id="rId16"/>
    <p:sldId id="523" r:id="rId17"/>
    <p:sldId id="524" r:id="rId18"/>
    <p:sldId id="525" r:id="rId19"/>
    <p:sldId id="526" r:id="rId20"/>
    <p:sldId id="527" r:id="rId21"/>
    <p:sldId id="531" r:id="rId22"/>
    <p:sldId id="532" r:id="rId23"/>
    <p:sldId id="533" r:id="rId24"/>
    <p:sldId id="530" r:id="rId25"/>
    <p:sldId id="534" r:id="rId26"/>
    <p:sldId id="535" r:id="rId27"/>
    <p:sldId id="536" r:id="rId28"/>
    <p:sldId id="537" r:id="rId29"/>
    <p:sldId id="538" r:id="rId30"/>
    <p:sldId id="539" r:id="rId31"/>
    <p:sldId id="540" r:id="rId32"/>
    <p:sldId id="506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Heap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Operations</a:t>
            </a:r>
          </a:p>
        </p:txBody>
      </p:sp>
    </p:spTree>
    <p:extLst>
      <p:ext uri="{BB962C8B-B14F-4D97-AF65-F5344CB8AC3E}">
        <p14:creationId xmlns:p14="http://schemas.microsoft.com/office/powerpoint/2010/main" val="374802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 - </a:t>
            </a:r>
            <a:r>
              <a:rPr lang="en-US" b="1" dirty="0" smtClean="0">
                <a:solidFill>
                  <a:srgbClr val="006600"/>
                </a:solidFill>
              </a:rPr>
              <a:t>Operations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 Node</a:t>
            </a:r>
          </a:p>
          <a:p>
            <a:pPr lvl="1"/>
            <a:r>
              <a:rPr lang="en-US" dirty="0" smtClean="0"/>
              <a:t>Insertion</a:t>
            </a:r>
          </a:p>
          <a:p>
            <a:r>
              <a:rPr lang="en-US" dirty="0" smtClean="0"/>
              <a:t>Deleting Node</a:t>
            </a:r>
          </a:p>
          <a:p>
            <a:pPr lvl="1"/>
            <a:r>
              <a:rPr lang="en-US" dirty="0" smtClean="0"/>
              <a:t>Deletion</a:t>
            </a:r>
          </a:p>
          <a:p>
            <a:r>
              <a:rPr lang="en-US" dirty="0" smtClean="0"/>
              <a:t>Building Heap</a:t>
            </a:r>
          </a:p>
          <a:p>
            <a:pPr lvl="1"/>
            <a:r>
              <a:rPr lang="en-US" dirty="0" smtClean="0"/>
              <a:t>Creation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2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Heap Operations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Insertion</a:t>
            </a:r>
          </a:p>
        </p:txBody>
      </p:sp>
    </p:spTree>
    <p:extLst>
      <p:ext uri="{BB962C8B-B14F-4D97-AF65-F5344CB8AC3E}">
        <p14:creationId xmlns:p14="http://schemas.microsoft.com/office/powerpoint/2010/main" val="52938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- </a:t>
            </a:r>
            <a:r>
              <a:rPr lang="en-US" b="1" dirty="0" smtClean="0">
                <a:solidFill>
                  <a:srgbClr val="006600"/>
                </a:solidFill>
              </a:rPr>
              <a:t>Insertion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Assume the existence of a current heap</a:t>
            </a:r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The binary heap MUST follow the Shape property</a:t>
            </a:r>
          </a:p>
          <a:p>
            <a:pPr lvl="2"/>
            <a:r>
              <a:rPr lang="en-US" dirty="0"/>
              <a:t>The tree must be balanced</a:t>
            </a:r>
          </a:p>
          <a:p>
            <a:r>
              <a:rPr lang="en-US" dirty="0"/>
              <a:t>Insertions will be made in the </a:t>
            </a:r>
            <a:r>
              <a:rPr lang="en-US" b="1" u="sng" dirty="0">
                <a:solidFill>
                  <a:srgbClr val="0000FF"/>
                </a:solidFill>
              </a:rPr>
              <a:t>next available spot</a:t>
            </a:r>
          </a:p>
          <a:p>
            <a:pPr lvl="1"/>
            <a:r>
              <a:rPr lang="en-US" dirty="0"/>
              <a:t>Meaning, at the last level</a:t>
            </a:r>
          </a:p>
          <a:p>
            <a:pPr lvl="1"/>
            <a:r>
              <a:rPr lang="en-US" dirty="0"/>
              <a:t>and at the next spot, going from left to right</a:t>
            </a:r>
          </a:p>
          <a:p>
            <a:r>
              <a:rPr lang="en-US" dirty="0"/>
              <a:t>But what will most likely happen when you do this?</a:t>
            </a:r>
          </a:p>
          <a:p>
            <a:pPr lvl="1"/>
            <a:r>
              <a:rPr lang="en-US" b="1" u="sng" dirty="0">
                <a:solidFill>
                  <a:srgbClr val="0000FF"/>
                </a:solidFill>
              </a:rPr>
              <a:t>The </a:t>
            </a:r>
            <a:r>
              <a:rPr lang="en-US" b="1" u="sng" dirty="0" smtClean="0">
                <a:solidFill>
                  <a:srgbClr val="0000FF"/>
                </a:solidFill>
              </a:rPr>
              <a:t>Heap / Order </a:t>
            </a:r>
            <a:r>
              <a:rPr lang="en-US" b="1" u="sng" dirty="0">
                <a:solidFill>
                  <a:srgbClr val="0000FF"/>
                </a:solidFill>
              </a:rPr>
              <a:t>property will NOT be maintained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- </a:t>
            </a:r>
            <a:r>
              <a:rPr lang="en-US" b="1" dirty="0">
                <a:solidFill>
                  <a:srgbClr val="006600"/>
                </a:solidFill>
              </a:rPr>
              <a:t>Insertion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Max-Heap</a:t>
            </a:r>
          </a:p>
          <a:p>
            <a:r>
              <a:rPr lang="en-US" dirty="0" smtClean="0"/>
              <a:t>Add “42”</a:t>
            </a:r>
          </a:p>
          <a:p>
            <a:pPr lvl="1"/>
            <a:r>
              <a:rPr lang="en-US" dirty="0" smtClean="0"/>
              <a:t>Insert at last position</a:t>
            </a:r>
          </a:p>
          <a:p>
            <a:r>
              <a:rPr lang="en-US" dirty="0" smtClean="0"/>
              <a:t>It violates</a:t>
            </a:r>
          </a:p>
          <a:p>
            <a:pPr lvl="1"/>
            <a:r>
              <a:rPr lang="en-US" dirty="0" smtClean="0"/>
              <a:t>Order property</a:t>
            </a:r>
          </a:p>
          <a:p>
            <a:r>
              <a:rPr lang="en-US" dirty="0" smtClean="0"/>
              <a:t>Fix it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Percolate Up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5131455" y="5326989"/>
            <a:ext cx="1157287" cy="1103312"/>
            <a:chOff x="5181600" y="3886200"/>
            <a:chExt cx="1157288" cy="1103313"/>
          </a:xfrm>
        </p:grpSpPr>
        <p:sp>
          <p:nvSpPr>
            <p:cNvPr id="6" name="Line 1"/>
            <p:cNvSpPr>
              <a:spLocks noChangeShapeType="1"/>
            </p:cNvSpPr>
            <p:nvPr/>
          </p:nvSpPr>
          <p:spPr bwMode="auto">
            <a:xfrm>
              <a:off x="5181600" y="3886200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5545138" y="4257675"/>
              <a:ext cx="793750" cy="731838"/>
              <a:chOff x="3493" y="2682"/>
              <a:chExt cx="500" cy="461"/>
            </a:xfrm>
          </p:grpSpPr>
          <p:sp>
            <p:nvSpPr>
              <p:cNvPr id="8" name="AutoShape 36"/>
              <p:cNvSpPr>
                <a:spLocks noChangeArrowheads="1"/>
              </p:cNvSpPr>
              <p:nvPr/>
            </p:nvSpPr>
            <p:spPr bwMode="auto">
              <a:xfrm>
                <a:off x="3493" y="2682"/>
                <a:ext cx="501" cy="462"/>
              </a:xfrm>
              <a:prstGeom prst="roundRect">
                <a:avLst>
                  <a:gd name="adj" fmla="val 12551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600">
                <a:solidFill>
                  <a:srgbClr val="FF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AutoShape 37"/>
              <p:cNvSpPr>
                <a:spLocks noChangeArrowheads="1"/>
              </p:cNvSpPr>
              <p:nvPr/>
            </p:nvSpPr>
            <p:spPr bwMode="auto">
              <a:xfrm>
                <a:off x="3512" y="2701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FF8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>
                    <a:solidFill>
                      <a:srgbClr val="FF8000"/>
                    </a:solidFill>
                  </a:rPr>
                  <a:t>42</a:t>
                </a:r>
              </a:p>
            </p:txBody>
          </p:sp>
        </p:grpSp>
      </p:grp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4002742" y="2782226"/>
            <a:ext cx="4937125" cy="3654425"/>
            <a:chOff x="1981200" y="2441575"/>
            <a:chExt cx="4937125" cy="3654425"/>
          </a:xfrm>
        </p:grpSpPr>
        <p:sp>
          <p:nvSpPr>
            <p:cNvPr id="11" name="Line 4"/>
            <p:cNvSpPr>
              <a:spLocks noChangeShapeType="1"/>
            </p:cNvSpPr>
            <p:nvPr/>
          </p:nvSpPr>
          <p:spPr bwMode="auto">
            <a:xfrm flipH="1">
              <a:off x="2574925" y="4992687"/>
              <a:ext cx="566738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5"/>
            <p:cNvGrpSpPr>
              <a:grpSpLocks/>
            </p:cNvGrpSpPr>
            <p:nvPr/>
          </p:nvGrpSpPr>
          <p:grpSpPr bwMode="auto">
            <a:xfrm>
              <a:off x="1981200" y="5364162"/>
              <a:ext cx="793750" cy="731838"/>
              <a:chOff x="2468" y="2680"/>
              <a:chExt cx="500" cy="461"/>
            </a:xfrm>
          </p:grpSpPr>
          <p:sp>
            <p:nvSpPr>
              <p:cNvPr id="40" name="AutoShape 6"/>
              <p:cNvSpPr>
                <a:spLocks noChangeArrowheads="1"/>
              </p:cNvSpPr>
              <p:nvPr/>
            </p:nvSpPr>
            <p:spPr bwMode="auto">
              <a:xfrm>
                <a:off x="2468" y="2680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AutoShape 7"/>
              <p:cNvSpPr>
                <a:spLocks noChangeArrowheads="1"/>
              </p:cNvSpPr>
              <p:nvPr/>
            </p:nvSpPr>
            <p:spPr bwMode="auto">
              <a:xfrm>
                <a:off x="2487" y="2699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19</a:t>
                </a:r>
              </a:p>
            </p:txBody>
          </p:sp>
        </p:grpSp>
        <p:sp>
          <p:nvSpPr>
            <p:cNvPr id="13" name="Line 8"/>
            <p:cNvSpPr>
              <a:spLocks noChangeShapeType="1"/>
            </p:cNvSpPr>
            <p:nvPr/>
          </p:nvSpPr>
          <p:spPr bwMode="auto">
            <a:xfrm>
              <a:off x="5761038" y="4051300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6124575" y="4422775"/>
              <a:ext cx="793750" cy="731837"/>
              <a:chOff x="5078" y="2087"/>
              <a:chExt cx="500" cy="461"/>
            </a:xfrm>
          </p:grpSpPr>
          <p:sp>
            <p:nvSpPr>
              <p:cNvPr id="38" name="AutoShape 10"/>
              <p:cNvSpPr>
                <a:spLocks noChangeArrowheads="1"/>
              </p:cNvSpPr>
              <p:nvPr/>
            </p:nvSpPr>
            <p:spPr bwMode="auto">
              <a:xfrm>
                <a:off x="507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utoShape 11"/>
              <p:cNvSpPr>
                <a:spLocks noChangeArrowheads="1"/>
              </p:cNvSpPr>
              <p:nvPr/>
            </p:nvSpPr>
            <p:spPr bwMode="auto">
              <a:xfrm>
                <a:off x="509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</a:t>
                </a:r>
              </a:p>
            </p:txBody>
          </p:sp>
        </p:grp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>
              <a:off x="5549900" y="4051300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4956175" y="4422775"/>
              <a:ext cx="793750" cy="731837"/>
              <a:chOff x="4342" y="2087"/>
              <a:chExt cx="500" cy="461"/>
            </a:xfrm>
          </p:grpSpPr>
          <p:sp>
            <p:nvSpPr>
              <p:cNvPr id="36" name="AutoShape 14"/>
              <p:cNvSpPr>
                <a:spLocks noChangeArrowheads="1"/>
              </p:cNvSpPr>
              <p:nvPr/>
            </p:nvSpPr>
            <p:spPr bwMode="auto">
              <a:xfrm>
                <a:off x="4342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AutoShape 15"/>
              <p:cNvSpPr>
                <a:spLocks noChangeArrowheads="1"/>
              </p:cNvSpPr>
              <p:nvPr/>
            </p:nvSpPr>
            <p:spPr bwMode="auto">
              <a:xfrm>
                <a:off x="4361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22</a:t>
                </a:r>
              </a:p>
            </p:txBody>
          </p:sp>
        </p:grp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3579813" y="4051300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3943350" y="4422775"/>
              <a:ext cx="793750" cy="731837"/>
              <a:chOff x="3704" y="2087"/>
              <a:chExt cx="500" cy="461"/>
            </a:xfrm>
          </p:grpSpPr>
          <p:sp>
            <p:nvSpPr>
              <p:cNvPr id="34" name="AutoShape 18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AutoShape 19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21</a:t>
                </a:r>
              </a:p>
            </p:txBody>
          </p:sp>
        </p:grp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H="1">
              <a:off x="3336925" y="4051300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" name="Group 21"/>
            <p:cNvGrpSpPr>
              <a:grpSpLocks/>
            </p:cNvGrpSpPr>
            <p:nvPr/>
          </p:nvGrpSpPr>
          <p:grpSpPr bwMode="auto">
            <a:xfrm>
              <a:off x="2743200" y="4422775"/>
              <a:ext cx="793750" cy="731837"/>
              <a:chOff x="2948" y="2087"/>
              <a:chExt cx="500" cy="461"/>
            </a:xfrm>
          </p:grpSpPr>
          <p:sp>
            <p:nvSpPr>
              <p:cNvPr id="32" name="AutoShape 22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AutoShape 23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27</a:t>
                </a:r>
              </a:p>
            </p:txBody>
          </p:sp>
        </p:grp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>
              <a:off x="5165725" y="3090862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2" name="Group 25"/>
            <p:cNvGrpSpPr>
              <a:grpSpLocks/>
            </p:cNvGrpSpPr>
            <p:nvPr/>
          </p:nvGrpSpPr>
          <p:grpSpPr bwMode="auto">
            <a:xfrm>
              <a:off x="5500688" y="3508375"/>
              <a:ext cx="793750" cy="731837"/>
              <a:chOff x="4685" y="1511"/>
              <a:chExt cx="500" cy="461"/>
            </a:xfrm>
          </p:grpSpPr>
          <p:sp>
            <p:nvSpPr>
              <p:cNvPr id="30" name="AutoShape 26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AutoShape 27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 flipH="1">
              <a:off x="3930650" y="3136900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" name="Group 29"/>
            <p:cNvGrpSpPr>
              <a:grpSpLocks/>
            </p:cNvGrpSpPr>
            <p:nvPr/>
          </p:nvGrpSpPr>
          <p:grpSpPr bwMode="auto">
            <a:xfrm>
              <a:off x="4440238" y="2441575"/>
              <a:ext cx="793750" cy="731837"/>
              <a:chOff x="4017" y="839"/>
              <a:chExt cx="500" cy="461"/>
            </a:xfrm>
          </p:grpSpPr>
          <p:sp>
            <p:nvSpPr>
              <p:cNvPr id="28" name="AutoShape 30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AutoShape 31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45</a:t>
                </a:r>
              </a:p>
            </p:txBody>
          </p:sp>
        </p:grpSp>
        <p:grpSp>
          <p:nvGrpSpPr>
            <p:cNvPr id="25" name="Group 32"/>
            <p:cNvGrpSpPr>
              <a:grpSpLocks/>
            </p:cNvGrpSpPr>
            <p:nvPr/>
          </p:nvGrpSpPr>
          <p:grpSpPr bwMode="auto">
            <a:xfrm>
              <a:off x="3336925" y="3508375"/>
              <a:ext cx="793750" cy="731837"/>
              <a:chOff x="3322" y="1511"/>
              <a:chExt cx="500" cy="461"/>
            </a:xfrm>
          </p:grpSpPr>
          <p:sp>
            <p:nvSpPr>
              <p:cNvPr id="26" name="AutoShape 33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AutoShape 34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35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307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– </a:t>
            </a:r>
            <a:r>
              <a:rPr lang="en-US" b="1" dirty="0" smtClean="0">
                <a:solidFill>
                  <a:srgbClr val="006600"/>
                </a:solidFill>
              </a:rPr>
              <a:t>Percolate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565425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If new node &gt; parent node</a:t>
            </a:r>
          </a:p>
          <a:p>
            <a:pPr lvl="1"/>
            <a:r>
              <a:rPr lang="en-US" dirty="0" smtClean="0"/>
              <a:t>Swap them</a:t>
            </a:r>
          </a:p>
          <a:p>
            <a:r>
              <a:rPr lang="en-US" dirty="0" smtClean="0"/>
              <a:t>Continue till</a:t>
            </a:r>
          </a:p>
          <a:p>
            <a:pPr lvl="1"/>
            <a:r>
              <a:rPr lang="en-US" dirty="0" smtClean="0"/>
              <a:t>Parent node &gt; new node </a:t>
            </a:r>
            <a:r>
              <a:rPr lang="en-US" dirty="0" smtClean="0">
                <a:solidFill>
                  <a:srgbClr val="0000FF"/>
                </a:solidFill>
              </a:rPr>
              <a:t>OR</a:t>
            </a:r>
          </a:p>
          <a:p>
            <a:pPr lvl="1"/>
            <a:r>
              <a:rPr lang="en-US" dirty="0" smtClean="0"/>
              <a:t>New node become “root”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42" name="Group 75"/>
          <p:cNvGrpSpPr>
            <a:grpSpLocks/>
          </p:cNvGrpSpPr>
          <p:nvPr/>
        </p:nvGrpSpPr>
        <p:grpSpPr bwMode="auto">
          <a:xfrm>
            <a:off x="4005917" y="2814909"/>
            <a:ext cx="4937125" cy="3657600"/>
            <a:chOff x="4042129" y="2438400"/>
            <a:chExt cx="4937125" cy="3657600"/>
          </a:xfrm>
        </p:grpSpPr>
        <p:sp>
          <p:nvSpPr>
            <p:cNvPr id="43" name="Line 1"/>
            <p:cNvSpPr>
              <a:spLocks noChangeShapeType="1"/>
            </p:cNvSpPr>
            <p:nvPr/>
          </p:nvSpPr>
          <p:spPr bwMode="auto">
            <a:xfrm>
              <a:off x="5305779" y="4992687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4"/>
            <p:cNvSpPr>
              <a:spLocks noChangeShapeType="1"/>
            </p:cNvSpPr>
            <p:nvPr/>
          </p:nvSpPr>
          <p:spPr bwMode="auto">
            <a:xfrm flipH="1">
              <a:off x="4635854" y="4989512"/>
              <a:ext cx="566738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" name="Group 5"/>
            <p:cNvGrpSpPr>
              <a:grpSpLocks/>
            </p:cNvGrpSpPr>
            <p:nvPr/>
          </p:nvGrpSpPr>
          <p:grpSpPr bwMode="auto">
            <a:xfrm>
              <a:off x="4042129" y="5360987"/>
              <a:ext cx="793750" cy="731838"/>
              <a:chOff x="2468" y="2680"/>
              <a:chExt cx="500" cy="461"/>
            </a:xfrm>
          </p:grpSpPr>
          <p:sp>
            <p:nvSpPr>
              <p:cNvPr id="76" name="AutoShape 6"/>
              <p:cNvSpPr>
                <a:spLocks noChangeArrowheads="1"/>
              </p:cNvSpPr>
              <p:nvPr/>
            </p:nvSpPr>
            <p:spPr bwMode="auto">
              <a:xfrm>
                <a:off x="2468" y="2680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AutoShape 7"/>
              <p:cNvSpPr>
                <a:spLocks noChangeArrowheads="1"/>
              </p:cNvSpPr>
              <p:nvPr/>
            </p:nvSpPr>
            <p:spPr bwMode="auto">
              <a:xfrm>
                <a:off x="2487" y="2699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19</a:t>
                </a:r>
              </a:p>
            </p:txBody>
          </p:sp>
        </p:grpSp>
        <p:sp>
          <p:nvSpPr>
            <p:cNvPr id="46" name="Line 8"/>
            <p:cNvSpPr>
              <a:spLocks noChangeShapeType="1"/>
            </p:cNvSpPr>
            <p:nvPr/>
          </p:nvSpPr>
          <p:spPr bwMode="auto">
            <a:xfrm>
              <a:off x="7821967" y="4048125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7" name="Group 9"/>
            <p:cNvGrpSpPr>
              <a:grpSpLocks/>
            </p:cNvGrpSpPr>
            <p:nvPr/>
          </p:nvGrpSpPr>
          <p:grpSpPr bwMode="auto">
            <a:xfrm>
              <a:off x="8185504" y="4419600"/>
              <a:ext cx="793750" cy="731837"/>
              <a:chOff x="5078" y="2087"/>
              <a:chExt cx="500" cy="461"/>
            </a:xfrm>
          </p:grpSpPr>
          <p:sp>
            <p:nvSpPr>
              <p:cNvPr id="74" name="AutoShape 10"/>
              <p:cNvSpPr>
                <a:spLocks noChangeArrowheads="1"/>
              </p:cNvSpPr>
              <p:nvPr/>
            </p:nvSpPr>
            <p:spPr bwMode="auto">
              <a:xfrm>
                <a:off x="507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AutoShape 11"/>
              <p:cNvSpPr>
                <a:spLocks noChangeArrowheads="1"/>
              </p:cNvSpPr>
              <p:nvPr/>
            </p:nvSpPr>
            <p:spPr bwMode="auto">
              <a:xfrm>
                <a:off x="509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</a:t>
                </a:r>
              </a:p>
            </p:txBody>
          </p:sp>
        </p:grpSp>
        <p:sp>
          <p:nvSpPr>
            <p:cNvPr id="48" name="Line 12"/>
            <p:cNvSpPr>
              <a:spLocks noChangeShapeType="1"/>
            </p:cNvSpPr>
            <p:nvPr/>
          </p:nvSpPr>
          <p:spPr bwMode="auto">
            <a:xfrm flipH="1">
              <a:off x="7610829" y="4048125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9" name="Group 13"/>
            <p:cNvGrpSpPr>
              <a:grpSpLocks/>
            </p:cNvGrpSpPr>
            <p:nvPr/>
          </p:nvGrpSpPr>
          <p:grpSpPr bwMode="auto">
            <a:xfrm>
              <a:off x="7017104" y="4419600"/>
              <a:ext cx="793750" cy="731837"/>
              <a:chOff x="4342" y="2087"/>
              <a:chExt cx="500" cy="461"/>
            </a:xfrm>
          </p:grpSpPr>
          <p:sp>
            <p:nvSpPr>
              <p:cNvPr id="72" name="AutoShape 14"/>
              <p:cNvSpPr>
                <a:spLocks noChangeArrowheads="1"/>
              </p:cNvSpPr>
              <p:nvPr/>
            </p:nvSpPr>
            <p:spPr bwMode="auto">
              <a:xfrm>
                <a:off x="4342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AutoShape 15"/>
              <p:cNvSpPr>
                <a:spLocks noChangeArrowheads="1"/>
              </p:cNvSpPr>
              <p:nvPr/>
            </p:nvSpPr>
            <p:spPr bwMode="auto">
              <a:xfrm>
                <a:off x="4361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22</a:t>
                </a:r>
              </a:p>
            </p:txBody>
          </p:sp>
        </p:grpSp>
        <p:sp>
          <p:nvSpPr>
            <p:cNvPr id="50" name="Line 16"/>
            <p:cNvSpPr>
              <a:spLocks noChangeShapeType="1"/>
            </p:cNvSpPr>
            <p:nvPr/>
          </p:nvSpPr>
          <p:spPr bwMode="auto">
            <a:xfrm>
              <a:off x="5640742" y="4048125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" name="Group 17"/>
            <p:cNvGrpSpPr>
              <a:grpSpLocks/>
            </p:cNvGrpSpPr>
            <p:nvPr/>
          </p:nvGrpSpPr>
          <p:grpSpPr bwMode="auto">
            <a:xfrm>
              <a:off x="6004279" y="4419600"/>
              <a:ext cx="793750" cy="731837"/>
              <a:chOff x="3704" y="2087"/>
              <a:chExt cx="500" cy="461"/>
            </a:xfrm>
          </p:grpSpPr>
          <p:sp>
            <p:nvSpPr>
              <p:cNvPr id="70" name="AutoShape 18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AutoShape 19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21</a:t>
                </a:r>
              </a:p>
            </p:txBody>
          </p:sp>
        </p:grpSp>
        <p:sp>
          <p:nvSpPr>
            <p:cNvPr id="52" name="Line 20"/>
            <p:cNvSpPr>
              <a:spLocks noChangeShapeType="1"/>
            </p:cNvSpPr>
            <p:nvPr/>
          </p:nvSpPr>
          <p:spPr bwMode="auto">
            <a:xfrm flipH="1">
              <a:off x="5397854" y="4048125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3" name="Group 21"/>
            <p:cNvGrpSpPr>
              <a:grpSpLocks/>
            </p:cNvGrpSpPr>
            <p:nvPr/>
          </p:nvGrpSpPr>
          <p:grpSpPr bwMode="auto">
            <a:xfrm>
              <a:off x="4804129" y="4419600"/>
              <a:ext cx="793750" cy="731837"/>
              <a:chOff x="2948" y="2087"/>
              <a:chExt cx="500" cy="461"/>
            </a:xfrm>
          </p:grpSpPr>
          <p:sp>
            <p:nvSpPr>
              <p:cNvPr id="68" name="AutoShape 22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600">
                <a:solidFill>
                  <a:srgbClr val="FF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AutoShape 23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FF8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>
                    <a:solidFill>
                      <a:srgbClr val="FF8000"/>
                    </a:solidFill>
                  </a:rPr>
                  <a:t>42</a:t>
                </a:r>
              </a:p>
            </p:txBody>
          </p:sp>
        </p:grpSp>
        <p:sp>
          <p:nvSpPr>
            <p:cNvPr id="54" name="Line 24"/>
            <p:cNvSpPr>
              <a:spLocks noChangeShapeType="1"/>
            </p:cNvSpPr>
            <p:nvPr/>
          </p:nvSpPr>
          <p:spPr bwMode="auto">
            <a:xfrm>
              <a:off x="7226654" y="3087687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5" name="Group 25"/>
            <p:cNvGrpSpPr>
              <a:grpSpLocks/>
            </p:cNvGrpSpPr>
            <p:nvPr/>
          </p:nvGrpSpPr>
          <p:grpSpPr bwMode="auto">
            <a:xfrm>
              <a:off x="7561617" y="3505200"/>
              <a:ext cx="793750" cy="731837"/>
              <a:chOff x="4685" y="1511"/>
              <a:chExt cx="500" cy="461"/>
            </a:xfrm>
          </p:grpSpPr>
          <p:sp>
            <p:nvSpPr>
              <p:cNvPr id="66" name="AutoShape 26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AutoShape 27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56" name="Line 28"/>
            <p:cNvSpPr>
              <a:spLocks noChangeShapeType="1"/>
            </p:cNvSpPr>
            <p:nvPr/>
          </p:nvSpPr>
          <p:spPr bwMode="auto">
            <a:xfrm flipH="1">
              <a:off x="5991579" y="3133725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7" name="Group 29"/>
            <p:cNvGrpSpPr>
              <a:grpSpLocks/>
            </p:cNvGrpSpPr>
            <p:nvPr/>
          </p:nvGrpSpPr>
          <p:grpSpPr bwMode="auto">
            <a:xfrm>
              <a:off x="6501167" y="2438400"/>
              <a:ext cx="793750" cy="731837"/>
              <a:chOff x="4017" y="839"/>
              <a:chExt cx="500" cy="461"/>
            </a:xfrm>
          </p:grpSpPr>
          <p:sp>
            <p:nvSpPr>
              <p:cNvPr id="64" name="AutoShape 30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AutoShape 31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45</a:t>
                </a:r>
              </a:p>
            </p:txBody>
          </p:sp>
        </p:grpSp>
        <p:grpSp>
          <p:nvGrpSpPr>
            <p:cNvPr id="58" name="Group 32"/>
            <p:cNvGrpSpPr>
              <a:grpSpLocks/>
            </p:cNvGrpSpPr>
            <p:nvPr/>
          </p:nvGrpSpPr>
          <p:grpSpPr bwMode="auto">
            <a:xfrm>
              <a:off x="5397854" y="3505200"/>
              <a:ext cx="793750" cy="731837"/>
              <a:chOff x="3322" y="1511"/>
              <a:chExt cx="500" cy="461"/>
            </a:xfrm>
          </p:grpSpPr>
          <p:sp>
            <p:nvSpPr>
              <p:cNvPr id="62" name="AutoShape 33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AutoShape 34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35</a:t>
                </a:r>
              </a:p>
            </p:txBody>
          </p:sp>
        </p:grpSp>
        <p:grpSp>
          <p:nvGrpSpPr>
            <p:cNvPr id="59" name="Group 35"/>
            <p:cNvGrpSpPr>
              <a:grpSpLocks/>
            </p:cNvGrpSpPr>
            <p:nvPr/>
          </p:nvGrpSpPr>
          <p:grpSpPr bwMode="auto">
            <a:xfrm>
              <a:off x="5669317" y="5364162"/>
              <a:ext cx="793750" cy="731838"/>
              <a:chOff x="3493" y="2682"/>
              <a:chExt cx="500" cy="461"/>
            </a:xfrm>
          </p:grpSpPr>
          <p:sp>
            <p:nvSpPr>
              <p:cNvPr id="60" name="AutoShape 36"/>
              <p:cNvSpPr>
                <a:spLocks noChangeArrowheads="1"/>
              </p:cNvSpPr>
              <p:nvPr/>
            </p:nvSpPr>
            <p:spPr bwMode="auto">
              <a:xfrm>
                <a:off x="3493" y="2682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AutoShape 37"/>
              <p:cNvSpPr>
                <a:spLocks noChangeArrowheads="1"/>
              </p:cNvSpPr>
              <p:nvPr/>
            </p:nvSpPr>
            <p:spPr bwMode="auto">
              <a:xfrm>
                <a:off x="3512" y="2701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27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977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– </a:t>
            </a:r>
            <a:r>
              <a:rPr lang="en-US" b="1" dirty="0" smtClean="0">
                <a:solidFill>
                  <a:srgbClr val="006600"/>
                </a:solidFill>
              </a:rPr>
              <a:t>Percolate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565425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If new node &gt; parent node</a:t>
            </a:r>
          </a:p>
          <a:p>
            <a:pPr lvl="1"/>
            <a:r>
              <a:rPr lang="en-US" dirty="0" smtClean="0"/>
              <a:t>Swap them</a:t>
            </a:r>
          </a:p>
          <a:p>
            <a:r>
              <a:rPr lang="en-US" dirty="0" smtClean="0"/>
              <a:t>Continue till</a:t>
            </a:r>
          </a:p>
          <a:p>
            <a:pPr lvl="1"/>
            <a:r>
              <a:rPr lang="en-US" dirty="0" smtClean="0"/>
              <a:t>Parent node &gt; new node </a:t>
            </a:r>
            <a:r>
              <a:rPr lang="en-US" dirty="0" smtClean="0">
                <a:solidFill>
                  <a:srgbClr val="0000FF"/>
                </a:solidFill>
              </a:rPr>
              <a:t>OR</a:t>
            </a:r>
          </a:p>
          <a:p>
            <a:pPr lvl="1"/>
            <a:r>
              <a:rPr lang="en-US" dirty="0" smtClean="0"/>
              <a:t>New node become “root”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41" name="Group 100"/>
          <p:cNvGrpSpPr>
            <a:grpSpLocks/>
          </p:cNvGrpSpPr>
          <p:nvPr/>
        </p:nvGrpSpPr>
        <p:grpSpPr bwMode="auto">
          <a:xfrm>
            <a:off x="4017496" y="2796980"/>
            <a:ext cx="4937125" cy="3657600"/>
            <a:chOff x="3917950" y="1331913"/>
            <a:chExt cx="4937125" cy="3657600"/>
          </a:xfrm>
        </p:grpSpPr>
        <p:sp>
          <p:nvSpPr>
            <p:cNvPr id="78" name="Line 1"/>
            <p:cNvSpPr>
              <a:spLocks noChangeShapeType="1"/>
            </p:cNvSpPr>
            <p:nvPr/>
          </p:nvSpPr>
          <p:spPr bwMode="auto">
            <a:xfrm>
              <a:off x="5181600" y="3886200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4"/>
            <p:cNvSpPr>
              <a:spLocks noChangeShapeType="1"/>
            </p:cNvSpPr>
            <p:nvPr/>
          </p:nvSpPr>
          <p:spPr bwMode="auto">
            <a:xfrm flipH="1">
              <a:off x="4511675" y="3883025"/>
              <a:ext cx="566738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0" name="Group 5"/>
            <p:cNvGrpSpPr>
              <a:grpSpLocks/>
            </p:cNvGrpSpPr>
            <p:nvPr/>
          </p:nvGrpSpPr>
          <p:grpSpPr bwMode="auto">
            <a:xfrm>
              <a:off x="3917950" y="4254500"/>
              <a:ext cx="793750" cy="731838"/>
              <a:chOff x="2468" y="2680"/>
              <a:chExt cx="500" cy="461"/>
            </a:xfrm>
          </p:grpSpPr>
          <p:sp>
            <p:nvSpPr>
              <p:cNvPr id="111" name="AutoShape 6"/>
              <p:cNvSpPr>
                <a:spLocks noChangeArrowheads="1"/>
              </p:cNvSpPr>
              <p:nvPr/>
            </p:nvSpPr>
            <p:spPr bwMode="auto">
              <a:xfrm>
                <a:off x="2468" y="2680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AutoShape 7"/>
              <p:cNvSpPr>
                <a:spLocks noChangeArrowheads="1"/>
              </p:cNvSpPr>
              <p:nvPr/>
            </p:nvSpPr>
            <p:spPr bwMode="auto">
              <a:xfrm>
                <a:off x="2487" y="2699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19</a:t>
                </a:r>
              </a:p>
            </p:txBody>
          </p:sp>
        </p:grpSp>
        <p:sp>
          <p:nvSpPr>
            <p:cNvPr id="81" name="Line 8"/>
            <p:cNvSpPr>
              <a:spLocks noChangeShapeType="1"/>
            </p:cNvSpPr>
            <p:nvPr/>
          </p:nvSpPr>
          <p:spPr bwMode="auto">
            <a:xfrm>
              <a:off x="7697788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" name="Group 9"/>
            <p:cNvGrpSpPr>
              <a:grpSpLocks/>
            </p:cNvGrpSpPr>
            <p:nvPr/>
          </p:nvGrpSpPr>
          <p:grpSpPr bwMode="auto">
            <a:xfrm>
              <a:off x="8061325" y="3313113"/>
              <a:ext cx="793750" cy="731837"/>
              <a:chOff x="5078" y="2087"/>
              <a:chExt cx="500" cy="461"/>
            </a:xfrm>
          </p:grpSpPr>
          <p:sp>
            <p:nvSpPr>
              <p:cNvPr id="109" name="AutoShape 10"/>
              <p:cNvSpPr>
                <a:spLocks noChangeArrowheads="1"/>
              </p:cNvSpPr>
              <p:nvPr/>
            </p:nvSpPr>
            <p:spPr bwMode="auto">
              <a:xfrm>
                <a:off x="507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AutoShape 11"/>
              <p:cNvSpPr>
                <a:spLocks noChangeArrowheads="1"/>
              </p:cNvSpPr>
              <p:nvPr/>
            </p:nvSpPr>
            <p:spPr bwMode="auto">
              <a:xfrm>
                <a:off x="509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</a:t>
                </a:r>
              </a:p>
            </p:txBody>
          </p:sp>
        </p:grpSp>
        <p:sp>
          <p:nvSpPr>
            <p:cNvPr id="83" name="Line 12"/>
            <p:cNvSpPr>
              <a:spLocks noChangeShapeType="1"/>
            </p:cNvSpPr>
            <p:nvPr/>
          </p:nvSpPr>
          <p:spPr bwMode="auto">
            <a:xfrm flipH="1">
              <a:off x="7486650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4" name="Group 13"/>
            <p:cNvGrpSpPr>
              <a:grpSpLocks/>
            </p:cNvGrpSpPr>
            <p:nvPr/>
          </p:nvGrpSpPr>
          <p:grpSpPr bwMode="auto">
            <a:xfrm>
              <a:off x="6892925" y="3313113"/>
              <a:ext cx="793750" cy="731837"/>
              <a:chOff x="4342" y="2087"/>
              <a:chExt cx="500" cy="461"/>
            </a:xfrm>
          </p:grpSpPr>
          <p:sp>
            <p:nvSpPr>
              <p:cNvPr id="107" name="AutoShape 14"/>
              <p:cNvSpPr>
                <a:spLocks noChangeArrowheads="1"/>
              </p:cNvSpPr>
              <p:nvPr/>
            </p:nvSpPr>
            <p:spPr bwMode="auto">
              <a:xfrm>
                <a:off x="4342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AutoShape 15"/>
              <p:cNvSpPr>
                <a:spLocks noChangeArrowheads="1"/>
              </p:cNvSpPr>
              <p:nvPr/>
            </p:nvSpPr>
            <p:spPr bwMode="auto">
              <a:xfrm>
                <a:off x="4361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22</a:t>
                </a:r>
              </a:p>
            </p:txBody>
          </p:sp>
        </p:grpSp>
        <p:sp>
          <p:nvSpPr>
            <p:cNvPr id="85" name="Line 16"/>
            <p:cNvSpPr>
              <a:spLocks noChangeShapeType="1"/>
            </p:cNvSpPr>
            <p:nvPr/>
          </p:nvSpPr>
          <p:spPr bwMode="auto">
            <a:xfrm>
              <a:off x="5516563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6" name="Group 17"/>
            <p:cNvGrpSpPr>
              <a:grpSpLocks/>
            </p:cNvGrpSpPr>
            <p:nvPr/>
          </p:nvGrpSpPr>
          <p:grpSpPr bwMode="auto">
            <a:xfrm>
              <a:off x="5880100" y="3313113"/>
              <a:ext cx="793750" cy="731837"/>
              <a:chOff x="3704" y="2087"/>
              <a:chExt cx="500" cy="461"/>
            </a:xfrm>
          </p:grpSpPr>
          <p:sp>
            <p:nvSpPr>
              <p:cNvPr id="105" name="AutoShape 18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AutoShape 19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21</a:t>
                </a:r>
              </a:p>
            </p:txBody>
          </p:sp>
        </p:grpSp>
        <p:sp>
          <p:nvSpPr>
            <p:cNvPr id="87" name="Line 20"/>
            <p:cNvSpPr>
              <a:spLocks noChangeShapeType="1"/>
            </p:cNvSpPr>
            <p:nvPr/>
          </p:nvSpPr>
          <p:spPr bwMode="auto">
            <a:xfrm flipH="1">
              <a:off x="5273675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8" name="Group 21"/>
            <p:cNvGrpSpPr>
              <a:grpSpLocks/>
            </p:cNvGrpSpPr>
            <p:nvPr/>
          </p:nvGrpSpPr>
          <p:grpSpPr bwMode="auto">
            <a:xfrm>
              <a:off x="4679950" y="3313113"/>
              <a:ext cx="793750" cy="731837"/>
              <a:chOff x="2948" y="2087"/>
              <a:chExt cx="500" cy="461"/>
            </a:xfrm>
          </p:grpSpPr>
          <p:sp>
            <p:nvSpPr>
              <p:cNvPr id="103" name="AutoShape 22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AutoShape 23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35</a:t>
                </a:r>
              </a:p>
            </p:txBody>
          </p:sp>
        </p:grpSp>
        <p:sp>
          <p:nvSpPr>
            <p:cNvPr id="89" name="Line 24"/>
            <p:cNvSpPr>
              <a:spLocks noChangeShapeType="1"/>
            </p:cNvSpPr>
            <p:nvPr/>
          </p:nvSpPr>
          <p:spPr bwMode="auto">
            <a:xfrm>
              <a:off x="7102475" y="1981200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0" name="Group 25"/>
            <p:cNvGrpSpPr>
              <a:grpSpLocks/>
            </p:cNvGrpSpPr>
            <p:nvPr/>
          </p:nvGrpSpPr>
          <p:grpSpPr bwMode="auto">
            <a:xfrm>
              <a:off x="7437438" y="2398713"/>
              <a:ext cx="793750" cy="731837"/>
              <a:chOff x="4685" y="1511"/>
              <a:chExt cx="500" cy="461"/>
            </a:xfrm>
          </p:grpSpPr>
          <p:sp>
            <p:nvSpPr>
              <p:cNvPr id="101" name="AutoShape 26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AutoShape 27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91" name="Line 28"/>
            <p:cNvSpPr>
              <a:spLocks noChangeShapeType="1"/>
            </p:cNvSpPr>
            <p:nvPr/>
          </p:nvSpPr>
          <p:spPr bwMode="auto">
            <a:xfrm flipH="1">
              <a:off x="5867400" y="20272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2" name="Group 29"/>
            <p:cNvGrpSpPr>
              <a:grpSpLocks/>
            </p:cNvGrpSpPr>
            <p:nvPr/>
          </p:nvGrpSpPr>
          <p:grpSpPr bwMode="auto">
            <a:xfrm>
              <a:off x="6376988" y="1331913"/>
              <a:ext cx="793750" cy="731837"/>
              <a:chOff x="4017" y="839"/>
              <a:chExt cx="500" cy="461"/>
            </a:xfrm>
          </p:grpSpPr>
          <p:sp>
            <p:nvSpPr>
              <p:cNvPr id="99" name="AutoShape 30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AutoShape 31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45</a:t>
                </a:r>
              </a:p>
            </p:txBody>
          </p:sp>
        </p:grpSp>
        <p:grpSp>
          <p:nvGrpSpPr>
            <p:cNvPr id="93" name="Group 32"/>
            <p:cNvGrpSpPr>
              <a:grpSpLocks/>
            </p:cNvGrpSpPr>
            <p:nvPr/>
          </p:nvGrpSpPr>
          <p:grpSpPr bwMode="auto">
            <a:xfrm>
              <a:off x="5273675" y="2398713"/>
              <a:ext cx="793750" cy="731837"/>
              <a:chOff x="3322" y="1511"/>
              <a:chExt cx="500" cy="461"/>
            </a:xfrm>
          </p:grpSpPr>
          <p:sp>
            <p:nvSpPr>
              <p:cNvPr id="97" name="AutoShape 33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600">
                <a:solidFill>
                  <a:srgbClr val="FF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AutoShape 34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FF8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>
                    <a:solidFill>
                      <a:srgbClr val="FF8000"/>
                    </a:solidFill>
                  </a:rPr>
                  <a:t>42</a:t>
                </a:r>
              </a:p>
            </p:txBody>
          </p:sp>
        </p:grpSp>
        <p:grpSp>
          <p:nvGrpSpPr>
            <p:cNvPr id="94" name="Group 35"/>
            <p:cNvGrpSpPr>
              <a:grpSpLocks/>
            </p:cNvGrpSpPr>
            <p:nvPr/>
          </p:nvGrpSpPr>
          <p:grpSpPr bwMode="auto">
            <a:xfrm>
              <a:off x="5545138" y="4257675"/>
              <a:ext cx="793750" cy="731838"/>
              <a:chOff x="3493" y="2682"/>
              <a:chExt cx="500" cy="461"/>
            </a:xfrm>
          </p:grpSpPr>
          <p:sp>
            <p:nvSpPr>
              <p:cNvPr id="95" name="AutoShape 36"/>
              <p:cNvSpPr>
                <a:spLocks noChangeArrowheads="1"/>
              </p:cNvSpPr>
              <p:nvPr/>
            </p:nvSpPr>
            <p:spPr bwMode="auto">
              <a:xfrm>
                <a:off x="3493" y="2682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AutoShape 37"/>
              <p:cNvSpPr>
                <a:spLocks noChangeArrowheads="1"/>
              </p:cNvSpPr>
              <p:nvPr/>
            </p:nvSpPr>
            <p:spPr bwMode="auto">
              <a:xfrm>
                <a:off x="3512" y="2701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27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339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–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617472" cy="4020428"/>
          </a:xfrm>
        </p:spPr>
        <p:txBody>
          <a:bodyPr>
            <a:normAutofit/>
          </a:bodyPr>
          <a:lstStyle/>
          <a:p>
            <a:r>
              <a:rPr lang="en-US" dirty="0"/>
              <a:t>What is the Big-O running time of insertion into a heap</a:t>
            </a:r>
            <a:r>
              <a:rPr lang="en-US" dirty="0" smtClean="0"/>
              <a:t>?</a:t>
            </a:r>
          </a:p>
          <a:p>
            <a:r>
              <a:rPr lang="en-US" dirty="0"/>
              <a:t>The actual insertion is </a:t>
            </a:r>
            <a:r>
              <a:rPr lang="en-US" dirty="0" smtClean="0"/>
              <a:t>simply</a:t>
            </a:r>
          </a:p>
          <a:p>
            <a:pPr lvl="1"/>
            <a:r>
              <a:rPr lang="en-US" dirty="0"/>
              <a:t>O(1</a:t>
            </a:r>
            <a:r>
              <a:rPr lang="en-US" dirty="0" smtClean="0"/>
              <a:t>)</a:t>
            </a:r>
          </a:p>
          <a:p>
            <a:r>
              <a:rPr lang="en-US" dirty="0" smtClean="0"/>
              <a:t>Percolate Up</a:t>
            </a:r>
          </a:p>
          <a:p>
            <a:pPr lvl="1"/>
            <a:r>
              <a:rPr lang="en-US" dirty="0" smtClean="0"/>
              <a:t>Height of tree</a:t>
            </a:r>
          </a:p>
          <a:p>
            <a:pPr lvl="1"/>
            <a:r>
              <a:rPr lang="en-US" dirty="0" smtClean="0"/>
              <a:t>O(</a:t>
            </a:r>
            <a:r>
              <a:rPr lang="en-US" dirty="0" err="1" smtClean="0"/>
              <a:t>logn</a:t>
            </a:r>
            <a:r>
              <a:rPr lang="en-US" dirty="0" smtClean="0"/>
              <a:t>)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Overall </a:t>
            </a:r>
            <a:r>
              <a:rPr lang="en-US" sz="3200" b="1" dirty="0">
                <a:solidFill>
                  <a:srgbClr val="0000FF"/>
                </a:solidFill>
              </a:rPr>
              <a:t>O(</a:t>
            </a:r>
            <a:r>
              <a:rPr lang="en-US" sz="3200" b="1" dirty="0" err="1">
                <a:solidFill>
                  <a:srgbClr val="0000FF"/>
                </a:solidFill>
              </a:rPr>
              <a:t>logn</a:t>
            </a:r>
            <a:r>
              <a:rPr lang="en-US" sz="3200" b="1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8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Heap Operations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Deletion</a:t>
            </a:r>
          </a:p>
        </p:txBody>
      </p:sp>
    </p:spTree>
    <p:extLst>
      <p:ext uri="{BB962C8B-B14F-4D97-AF65-F5344CB8AC3E}">
        <p14:creationId xmlns:p14="http://schemas.microsoft.com/office/powerpoint/2010/main" val="422974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It is similar to STACK deletion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Only Value at ROOT will be deleted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Fill the space by last node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Move downwards</a:t>
            </a:r>
          </a:p>
          <a:p>
            <a:pPr marL="685800" lvl="2">
              <a:spcBef>
                <a:spcPts val="1000"/>
              </a:spcBef>
            </a:pPr>
            <a:r>
              <a:rPr lang="en-US" sz="3200" dirty="0">
                <a:solidFill>
                  <a:srgbClr val="0000FF"/>
                </a:solidFill>
              </a:rPr>
              <a:t>Percolate 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5900922" y="5470461"/>
            <a:ext cx="430374" cy="470243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H="1">
            <a:off x="5389323" y="5468127"/>
            <a:ext cx="432798" cy="470243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4935916" y="5741171"/>
            <a:ext cx="606160" cy="537920"/>
            <a:chOff x="2468" y="2680"/>
            <a:chExt cx="500" cy="461"/>
          </a:xfrm>
        </p:grpSpPr>
        <p:sp>
          <p:nvSpPr>
            <p:cNvPr id="39" name="AutoShape 6"/>
            <p:cNvSpPr>
              <a:spLocks noChangeArrowheads="1"/>
            </p:cNvSpPr>
            <p:nvPr/>
          </p:nvSpPr>
          <p:spPr bwMode="auto">
            <a:xfrm>
              <a:off x="2468" y="2680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7"/>
            <p:cNvSpPr>
              <a:spLocks noChangeArrowheads="1"/>
            </p:cNvSpPr>
            <p:nvPr/>
          </p:nvSpPr>
          <p:spPr bwMode="auto">
            <a:xfrm>
              <a:off x="2487" y="2699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19</a:t>
              </a:r>
            </a:p>
          </p:txBody>
        </p:sp>
      </p:grp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7822449" y="4776183"/>
            <a:ext cx="430373" cy="47024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8100069" y="5049227"/>
            <a:ext cx="606160" cy="537919"/>
            <a:chOff x="5078" y="2087"/>
            <a:chExt cx="500" cy="461"/>
          </a:xfrm>
        </p:grpSpPr>
        <p:sp>
          <p:nvSpPr>
            <p:cNvPr id="37" name="AutoShape 10"/>
            <p:cNvSpPr>
              <a:spLocks noChangeArrowheads="1"/>
            </p:cNvSpPr>
            <p:nvPr/>
          </p:nvSpPr>
          <p:spPr bwMode="auto">
            <a:xfrm>
              <a:off x="5078" y="2087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utoShape 11"/>
            <p:cNvSpPr>
              <a:spLocks noChangeArrowheads="1"/>
            </p:cNvSpPr>
            <p:nvPr/>
          </p:nvSpPr>
          <p:spPr bwMode="auto">
            <a:xfrm>
              <a:off x="5097" y="2106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4</a:t>
              </a:r>
            </a:p>
          </p:txBody>
        </p:sp>
      </p:grpSp>
      <p:sp>
        <p:nvSpPr>
          <p:cNvPr id="11" name="Line 12"/>
          <p:cNvSpPr>
            <a:spLocks noChangeShapeType="1"/>
          </p:cNvSpPr>
          <p:nvPr/>
        </p:nvSpPr>
        <p:spPr bwMode="auto">
          <a:xfrm flipH="1">
            <a:off x="7661210" y="4776183"/>
            <a:ext cx="432798" cy="47024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7207802" y="5049227"/>
            <a:ext cx="606160" cy="537919"/>
            <a:chOff x="4342" y="2087"/>
            <a:chExt cx="500" cy="461"/>
          </a:xfrm>
        </p:grpSpPr>
        <p:sp>
          <p:nvSpPr>
            <p:cNvPr id="35" name="AutoShape 14"/>
            <p:cNvSpPr>
              <a:spLocks noChangeArrowheads="1"/>
            </p:cNvSpPr>
            <p:nvPr/>
          </p:nvSpPr>
          <p:spPr bwMode="auto">
            <a:xfrm>
              <a:off x="4342" y="2087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utoShape 15"/>
            <p:cNvSpPr>
              <a:spLocks noChangeArrowheads="1"/>
            </p:cNvSpPr>
            <p:nvPr/>
          </p:nvSpPr>
          <p:spPr bwMode="auto">
            <a:xfrm>
              <a:off x="4361" y="2106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22</a:t>
              </a:r>
            </a:p>
          </p:txBody>
        </p:sp>
      </p:grp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6156722" y="4776183"/>
            <a:ext cx="430373" cy="47024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" name="Group 17"/>
          <p:cNvGrpSpPr>
            <a:grpSpLocks/>
          </p:cNvGrpSpPr>
          <p:nvPr/>
        </p:nvGrpSpPr>
        <p:grpSpPr bwMode="auto">
          <a:xfrm>
            <a:off x="6434343" y="5049227"/>
            <a:ext cx="606160" cy="537919"/>
            <a:chOff x="3704" y="2087"/>
            <a:chExt cx="500" cy="461"/>
          </a:xfrm>
        </p:grpSpPr>
        <p:sp>
          <p:nvSpPr>
            <p:cNvPr id="33" name="AutoShape 18"/>
            <p:cNvSpPr>
              <a:spLocks noChangeArrowheads="1"/>
            </p:cNvSpPr>
            <p:nvPr/>
          </p:nvSpPr>
          <p:spPr bwMode="auto">
            <a:xfrm>
              <a:off x="3704" y="2087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utoShape 19"/>
            <p:cNvSpPr>
              <a:spLocks noChangeArrowheads="1"/>
            </p:cNvSpPr>
            <p:nvPr/>
          </p:nvSpPr>
          <p:spPr bwMode="auto">
            <a:xfrm>
              <a:off x="3723" y="2106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21</a:t>
              </a:r>
            </a:p>
          </p:txBody>
        </p:sp>
      </p:grpSp>
      <p:sp>
        <p:nvSpPr>
          <p:cNvPr id="15" name="Line 20"/>
          <p:cNvSpPr>
            <a:spLocks noChangeShapeType="1"/>
          </p:cNvSpPr>
          <p:nvPr/>
        </p:nvSpPr>
        <p:spPr bwMode="auto">
          <a:xfrm flipH="1">
            <a:off x="5971237" y="4776183"/>
            <a:ext cx="432798" cy="47024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" name="Group 21"/>
          <p:cNvGrpSpPr>
            <a:grpSpLocks/>
          </p:cNvGrpSpPr>
          <p:nvPr/>
        </p:nvGrpSpPr>
        <p:grpSpPr bwMode="auto">
          <a:xfrm>
            <a:off x="5517829" y="5049227"/>
            <a:ext cx="606160" cy="537919"/>
            <a:chOff x="2948" y="2087"/>
            <a:chExt cx="500" cy="461"/>
          </a:xfrm>
        </p:grpSpPr>
        <p:sp>
          <p:nvSpPr>
            <p:cNvPr id="31" name="AutoShape 22"/>
            <p:cNvSpPr>
              <a:spLocks noChangeArrowheads="1"/>
            </p:cNvSpPr>
            <p:nvPr/>
          </p:nvSpPr>
          <p:spPr bwMode="auto">
            <a:xfrm>
              <a:off x="2948" y="2087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AutoShape 23"/>
            <p:cNvSpPr>
              <a:spLocks noChangeArrowheads="1"/>
            </p:cNvSpPr>
            <p:nvPr/>
          </p:nvSpPr>
          <p:spPr bwMode="auto">
            <a:xfrm>
              <a:off x="2967" y="2106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35</a:t>
              </a:r>
            </a:p>
          </p:txBody>
        </p:sp>
      </p:grpSp>
      <p:sp>
        <p:nvSpPr>
          <p:cNvPr id="17" name="Line 24"/>
          <p:cNvSpPr>
            <a:spLocks noChangeShapeType="1"/>
          </p:cNvSpPr>
          <p:nvPr/>
        </p:nvSpPr>
        <p:spPr bwMode="auto">
          <a:xfrm>
            <a:off x="7367829" y="4070236"/>
            <a:ext cx="430374" cy="470243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8" name="Group 25"/>
          <p:cNvGrpSpPr>
            <a:grpSpLocks/>
          </p:cNvGrpSpPr>
          <p:nvPr/>
        </p:nvGrpSpPr>
        <p:grpSpPr bwMode="auto">
          <a:xfrm>
            <a:off x="7623628" y="4377119"/>
            <a:ext cx="606160" cy="537919"/>
            <a:chOff x="4685" y="1511"/>
            <a:chExt cx="500" cy="461"/>
          </a:xfrm>
        </p:grpSpPr>
        <p:sp>
          <p:nvSpPr>
            <p:cNvPr id="29" name="AutoShape 26"/>
            <p:cNvSpPr>
              <a:spLocks noChangeArrowheads="1"/>
            </p:cNvSpPr>
            <p:nvPr/>
          </p:nvSpPr>
          <p:spPr bwMode="auto">
            <a:xfrm>
              <a:off x="4685" y="1511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utoShape 27"/>
            <p:cNvSpPr>
              <a:spLocks noChangeArrowheads="1"/>
            </p:cNvSpPr>
            <p:nvPr/>
          </p:nvSpPr>
          <p:spPr bwMode="auto">
            <a:xfrm>
              <a:off x="4704" y="1530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23</a:t>
              </a:r>
            </a:p>
          </p:txBody>
        </p:sp>
      </p:grpSp>
      <p:sp>
        <p:nvSpPr>
          <p:cNvPr id="19" name="Line 28"/>
          <p:cNvSpPr>
            <a:spLocks noChangeShapeType="1"/>
          </p:cNvSpPr>
          <p:nvPr/>
        </p:nvSpPr>
        <p:spPr bwMode="auto">
          <a:xfrm flipH="1">
            <a:off x="6424644" y="4104075"/>
            <a:ext cx="432798" cy="47024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" name="Group 29"/>
          <p:cNvGrpSpPr>
            <a:grpSpLocks/>
          </p:cNvGrpSpPr>
          <p:nvPr/>
        </p:nvGrpSpPr>
        <p:grpSpPr bwMode="auto">
          <a:xfrm>
            <a:off x="6813799" y="3592993"/>
            <a:ext cx="606160" cy="537919"/>
            <a:chOff x="4017" y="839"/>
            <a:chExt cx="500" cy="461"/>
          </a:xfrm>
        </p:grpSpPr>
        <p:sp>
          <p:nvSpPr>
            <p:cNvPr id="27" name="AutoShape 30"/>
            <p:cNvSpPr>
              <a:spLocks noChangeArrowheads="1"/>
            </p:cNvSpPr>
            <p:nvPr/>
          </p:nvSpPr>
          <p:spPr bwMode="auto">
            <a:xfrm>
              <a:off x="4017" y="839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utoShape 31"/>
            <p:cNvSpPr>
              <a:spLocks noChangeArrowheads="1"/>
            </p:cNvSpPr>
            <p:nvPr/>
          </p:nvSpPr>
          <p:spPr bwMode="auto">
            <a:xfrm>
              <a:off x="4036" y="858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 dirty="0"/>
                <a:t>45</a:t>
              </a:r>
            </a:p>
          </p:txBody>
        </p:sp>
      </p:grpSp>
      <p:grpSp>
        <p:nvGrpSpPr>
          <p:cNvPr id="21" name="Group 32"/>
          <p:cNvGrpSpPr>
            <a:grpSpLocks/>
          </p:cNvGrpSpPr>
          <p:nvPr/>
        </p:nvGrpSpPr>
        <p:grpSpPr bwMode="auto">
          <a:xfrm>
            <a:off x="5971237" y="4377119"/>
            <a:ext cx="606160" cy="537919"/>
            <a:chOff x="3322" y="1511"/>
            <a:chExt cx="500" cy="461"/>
          </a:xfrm>
        </p:grpSpPr>
        <p:sp>
          <p:nvSpPr>
            <p:cNvPr id="25" name="AutoShape 33"/>
            <p:cNvSpPr>
              <a:spLocks noChangeArrowheads="1"/>
            </p:cNvSpPr>
            <p:nvPr/>
          </p:nvSpPr>
          <p:spPr bwMode="auto">
            <a:xfrm>
              <a:off x="3322" y="1511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34"/>
            <p:cNvSpPr>
              <a:spLocks noChangeArrowheads="1"/>
            </p:cNvSpPr>
            <p:nvPr/>
          </p:nvSpPr>
          <p:spPr bwMode="auto">
            <a:xfrm>
              <a:off x="3341" y="1530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42</a:t>
              </a:r>
            </a:p>
          </p:txBody>
        </p:sp>
      </p:grpSp>
      <p:grpSp>
        <p:nvGrpSpPr>
          <p:cNvPr id="22" name="Group 35"/>
          <p:cNvGrpSpPr>
            <a:grpSpLocks/>
          </p:cNvGrpSpPr>
          <p:nvPr/>
        </p:nvGrpSpPr>
        <p:grpSpPr bwMode="auto">
          <a:xfrm>
            <a:off x="6178544" y="5743505"/>
            <a:ext cx="606160" cy="537920"/>
            <a:chOff x="3493" y="2682"/>
            <a:chExt cx="500" cy="461"/>
          </a:xfrm>
        </p:grpSpPr>
        <p:sp>
          <p:nvSpPr>
            <p:cNvPr id="23" name="AutoShape 36"/>
            <p:cNvSpPr>
              <a:spLocks noChangeArrowheads="1"/>
            </p:cNvSpPr>
            <p:nvPr/>
          </p:nvSpPr>
          <p:spPr bwMode="auto">
            <a:xfrm>
              <a:off x="3493" y="2682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37"/>
            <p:cNvSpPr>
              <a:spLocks noChangeArrowheads="1"/>
            </p:cNvSpPr>
            <p:nvPr/>
          </p:nvSpPr>
          <p:spPr bwMode="auto">
            <a:xfrm>
              <a:off x="3512" y="2701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27</a:t>
              </a:r>
            </a:p>
          </p:txBody>
        </p:sp>
      </p:grpSp>
      <p:grpSp>
        <p:nvGrpSpPr>
          <p:cNvPr id="41" name="Group 38"/>
          <p:cNvGrpSpPr>
            <a:grpSpLocks/>
          </p:cNvGrpSpPr>
          <p:nvPr/>
        </p:nvGrpSpPr>
        <p:grpSpPr bwMode="auto">
          <a:xfrm>
            <a:off x="6425042" y="4126075"/>
            <a:ext cx="760412" cy="2132012"/>
            <a:chOff x="3859" y="1450"/>
            <a:chExt cx="479" cy="1343"/>
          </a:xfrm>
        </p:grpSpPr>
        <p:sp>
          <p:nvSpPr>
            <p:cNvPr id="42" name="AutoShape 39"/>
            <p:cNvSpPr>
              <a:spLocks noChangeArrowheads="1"/>
            </p:cNvSpPr>
            <p:nvPr/>
          </p:nvSpPr>
          <p:spPr bwMode="auto">
            <a:xfrm>
              <a:off x="3859" y="1450"/>
              <a:ext cx="480" cy="1344"/>
            </a:xfrm>
            <a:prstGeom prst="roundRect">
              <a:avLst>
                <a:gd name="adj" fmla="val 208"/>
              </a:avLst>
            </a:prstGeom>
            <a:noFill/>
            <a:ln w="76320">
              <a:noFill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3859" y="1450"/>
              <a:ext cx="480" cy="1344"/>
            </a:xfrm>
            <a:custGeom>
              <a:avLst/>
              <a:gdLst>
                <a:gd name="T0" fmla="*/ 0 w 2118"/>
                <a:gd name="T1" fmla="*/ 1 h 5928"/>
                <a:gd name="T2" fmla="*/ 0 w 2118"/>
                <a:gd name="T3" fmla="*/ 1 h 5928"/>
                <a:gd name="T4" fmla="*/ 0 w 2118"/>
                <a:gd name="T5" fmla="*/ 1 h 5928"/>
                <a:gd name="T6" fmla="*/ 0 w 2118"/>
                <a:gd name="T7" fmla="*/ 1 h 5928"/>
                <a:gd name="T8" fmla="*/ 0 w 2118"/>
                <a:gd name="T9" fmla="*/ 1 h 5928"/>
                <a:gd name="T10" fmla="*/ 0 w 2118"/>
                <a:gd name="T11" fmla="*/ 1 h 5928"/>
                <a:gd name="T12" fmla="*/ 0 w 2118"/>
                <a:gd name="T13" fmla="*/ 1 h 5928"/>
                <a:gd name="T14" fmla="*/ 0 w 2118"/>
                <a:gd name="T15" fmla="*/ 1 h 5928"/>
                <a:gd name="T16" fmla="*/ 0 w 2118"/>
                <a:gd name="T17" fmla="*/ 1 h 5928"/>
                <a:gd name="T18" fmla="*/ 0 w 2118"/>
                <a:gd name="T19" fmla="*/ 1 h 5928"/>
                <a:gd name="T20" fmla="*/ 0 w 2118"/>
                <a:gd name="T21" fmla="*/ 1 h 5928"/>
                <a:gd name="T22" fmla="*/ 0 w 2118"/>
                <a:gd name="T23" fmla="*/ 1 h 5928"/>
                <a:gd name="T24" fmla="*/ 0 w 2118"/>
                <a:gd name="T25" fmla="*/ 1 h 5928"/>
                <a:gd name="T26" fmla="*/ 0 w 2118"/>
                <a:gd name="T27" fmla="*/ 1 h 5928"/>
                <a:gd name="T28" fmla="*/ 0 w 2118"/>
                <a:gd name="T29" fmla="*/ 1 h 5928"/>
                <a:gd name="T30" fmla="*/ 0 w 2118"/>
                <a:gd name="T31" fmla="*/ 0 h 5928"/>
                <a:gd name="T32" fmla="*/ 0 w 2118"/>
                <a:gd name="T33" fmla="*/ 0 h 5928"/>
                <a:gd name="T34" fmla="*/ 0 w 2118"/>
                <a:gd name="T35" fmla="*/ 0 h 5928"/>
                <a:gd name="T36" fmla="*/ 0 w 2118"/>
                <a:gd name="T37" fmla="*/ 0 h 5928"/>
                <a:gd name="T38" fmla="*/ 0 w 2118"/>
                <a:gd name="T39" fmla="*/ 0 h 5928"/>
                <a:gd name="T40" fmla="*/ 0 w 2118"/>
                <a:gd name="T41" fmla="*/ 0 h 5928"/>
                <a:gd name="T42" fmla="*/ 0 w 2118"/>
                <a:gd name="T43" fmla="*/ 0 h 5928"/>
                <a:gd name="T44" fmla="*/ 0 w 2118"/>
                <a:gd name="T45" fmla="*/ 0 h 5928"/>
                <a:gd name="T46" fmla="*/ 0 w 2118"/>
                <a:gd name="T47" fmla="*/ 0 h 5928"/>
                <a:gd name="T48" fmla="*/ 0 w 2118"/>
                <a:gd name="T49" fmla="*/ 0 h 5928"/>
                <a:gd name="T50" fmla="*/ 0 w 2118"/>
                <a:gd name="T51" fmla="*/ 0 h 5928"/>
                <a:gd name="T52" fmla="*/ 0 w 2118"/>
                <a:gd name="T53" fmla="*/ 0 h 5928"/>
                <a:gd name="T54" fmla="*/ 0 w 2118"/>
                <a:gd name="T55" fmla="*/ 0 h 5928"/>
                <a:gd name="T56" fmla="*/ 0 w 2118"/>
                <a:gd name="T57" fmla="*/ 0 h 5928"/>
                <a:gd name="T58" fmla="*/ 0 w 2118"/>
                <a:gd name="T59" fmla="*/ 0 h 5928"/>
                <a:gd name="T60" fmla="*/ 0 w 2118"/>
                <a:gd name="T61" fmla="*/ 0 h 592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118"/>
                <a:gd name="T94" fmla="*/ 0 h 5928"/>
                <a:gd name="T95" fmla="*/ 2118 w 2118"/>
                <a:gd name="T96" fmla="*/ 5928 h 592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118" h="5928">
                  <a:moveTo>
                    <a:pt x="0" y="5927"/>
                  </a:moveTo>
                  <a:lnTo>
                    <a:pt x="111" y="5919"/>
                  </a:lnTo>
                  <a:lnTo>
                    <a:pt x="221" y="5895"/>
                  </a:lnTo>
                  <a:lnTo>
                    <a:pt x="331" y="5854"/>
                  </a:lnTo>
                  <a:lnTo>
                    <a:pt x="440" y="5797"/>
                  </a:lnTo>
                  <a:lnTo>
                    <a:pt x="548" y="5725"/>
                  </a:lnTo>
                  <a:lnTo>
                    <a:pt x="654" y="5637"/>
                  </a:lnTo>
                  <a:lnTo>
                    <a:pt x="759" y="5533"/>
                  </a:lnTo>
                  <a:lnTo>
                    <a:pt x="861" y="5415"/>
                  </a:lnTo>
                  <a:lnTo>
                    <a:pt x="961" y="5281"/>
                  </a:lnTo>
                  <a:lnTo>
                    <a:pt x="1059" y="5133"/>
                  </a:lnTo>
                  <a:lnTo>
                    <a:pt x="1153" y="4971"/>
                  </a:lnTo>
                  <a:lnTo>
                    <a:pt x="1244" y="4795"/>
                  </a:lnTo>
                  <a:lnTo>
                    <a:pt x="1332" y="4606"/>
                  </a:lnTo>
                  <a:lnTo>
                    <a:pt x="1417" y="4405"/>
                  </a:lnTo>
                  <a:lnTo>
                    <a:pt x="1497" y="4191"/>
                  </a:lnTo>
                  <a:lnTo>
                    <a:pt x="1573" y="3966"/>
                  </a:lnTo>
                  <a:lnTo>
                    <a:pt x="1645" y="3730"/>
                  </a:lnTo>
                  <a:lnTo>
                    <a:pt x="1713" y="3484"/>
                  </a:lnTo>
                  <a:lnTo>
                    <a:pt x="1775" y="3228"/>
                  </a:lnTo>
                  <a:lnTo>
                    <a:pt x="1833" y="2963"/>
                  </a:lnTo>
                  <a:lnTo>
                    <a:pt x="1886" y="2691"/>
                  </a:lnTo>
                  <a:lnTo>
                    <a:pt x="1934" y="2411"/>
                  </a:lnTo>
                  <a:lnTo>
                    <a:pt x="1976" y="2124"/>
                  </a:lnTo>
                  <a:lnTo>
                    <a:pt x="2013" y="1832"/>
                  </a:lnTo>
                  <a:lnTo>
                    <a:pt x="2045" y="1534"/>
                  </a:lnTo>
                  <a:lnTo>
                    <a:pt x="2071" y="1232"/>
                  </a:lnTo>
                  <a:lnTo>
                    <a:pt x="2091" y="927"/>
                  </a:lnTo>
                  <a:lnTo>
                    <a:pt x="2105" y="620"/>
                  </a:lnTo>
                  <a:lnTo>
                    <a:pt x="2114" y="310"/>
                  </a:lnTo>
                  <a:lnTo>
                    <a:pt x="2117" y="0"/>
                  </a:lnTo>
                </a:path>
              </a:pathLst>
            </a:custGeom>
            <a:noFill/>
            <a:ln w="76320">
              <a:solidFill>
                <a:srgbClr val="FF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" name="Group 35"/>
          <p:cNvGrpSpPr>
            <a:grpSpLocks/>
          </p:cNvGrpSpPr>
          <p:nvPr/>
        </p:nvGrpSpPr>
        <p:grpSpPr bwMode="auto">
          <a:xfrm>
            <a:off x="6806041" y="3598224"/>
            <a:ext cx="606160" cy="537920"/>
            <a:chOff x="3493" y="2682"/>
            <a:chExt cx="500" cy="461"/>
          </a:xfrm>
        </p:grpSpPr>
        <p:sp>
          <p:nvSpPr>
            <p:cNvPr id="45" name="AutoShape 36"/>
            <p:cNvSpPr>
              <a:spLocks noChangeArrowheads="1"/>
            </p:cNvSpPr>
            <p:nvPr/>
          </p:nvSpPr>
          <p:spPr bwMode="auto">
            <a:xfrm>
              <a:off x="3493" y="2682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AutoShape 37"/>
            <p:cNvSpPr>
              <a:spLocks noChangeArrowheads="1"/>
            </p:cNvSpPr>
            <p:nvPr/>
          </p:nvSpPr>
          <p:spPr bwMode="auto">
            <a:xfrm>
              <a:off x="3512" y="2701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27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102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Heap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Deletion – </a:t>
            </a:r>
            <a:r>
              <a:rPr lang="en-US" b="1" dirty="0" smtClean="0">
                <a:solidFill>
                  <a:srgbClr val="006600"/>
                </a:solidFill>
              </a:rPr>
              <a:t>Percolate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395752" cy="40204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If new node &lt; children node(s)</a:t>
            </a:r>
          </a:p>
          <a:p>
            <a:pPr lvl="1"/>
            <a:r>
              <a:rPr lang="en-US" dirty="0"/>
              <a:t>Swap them</a:t>
            </a:r>
          </a:p>
          <a:p>
            <a:r>
              <a:rPr lang="en-US" dirty="0"/>
              <a:t>Continue till</a:t>
            </a:r>
          </a:p>
          <a:p>
            <a:pPr lvl="1"/>
            <a:r>
              <a:rPr lang="en-US" dirty="0"/>
              <a:t>new node &gt; Children nodes </a:t>
            </a:r>
            <a:r>
              <a:rPr lang="en-US" dirty="0">
                <a:solidFill>
                  <a:srgbClr val="0000FF"/>
                </a:solidFill>
              </a:rPr>
              <a:t>OR</a:t>
            </a:r>
          </a:p>
          <a:p>
            <a:pPr lvl="1"/>
            <a:r>
              <a:rPr lang="en-US" dirty="0"/>
              <a:t>New node become “leaf”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42" name="Group 66"/>
          <p:cNvGrpSpPr>
            <a:grpSpLocks/>
          </p:cNvGrpSpPr>
          <p:nvPr/>
        </p:nvGrpSpPr>
        <p:grpSpPr bwMode="auto">
          <a:xfrm>
            <a:off x="4457699" y="2054312"/>
            <a:ext cx="4531580" cy="3598740"/>
            <a:chOff x="3917950" y="1331913"/>
            <a:chExt cx="4937125" cy="3654425"/>
          </a:xfrm>
        </p:grpSpPr>
        <p:sp>
          <p:nvSpPr>
            <p:cNvPr id="43" name="Line 3"/>
            <p:cNvSpPr>
              <a:spLocks noChangeShapeType="1"/>
            </p:cNvSpPr>
            <p:nvPr/>
          </p:nvSpPr>
          <p:spPr bwMode="auto">
            <a:xfrm flipH="1">
              <a:off x="4511675" y="3883025"/>
              <a:ext cx="566738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4" name="Group 4"/>
            <p:cNvGrpSpPr>
              <a:grpSpLocks/>
            </p:cNvGrpSpPr>
            <p:nvPr/>
          </p:nvGrpSpPr>
          <p:grpSpPr bwMode="auto">
            <a:xfrm>
              <a:off x="3917950" y="4254500"/>
              <a:ext cx="793750" cy="731838"/>
              <a:chOff x="2468" y="2680"/>
              <a:chExt cx="500" cy="461"/>
            </a:xfrm>
          </p:grpSpPr>
          <p:sp>
            <p:nvSpPr>
              <p:cNvPr id="72" name="AutoShape 5"/>
              <p:cNvSpPr>
                <a:spLocks noChangeArrowheads="1"/>
              </p:cNvSpPr>
              <p:nvPr/>
            </p:nvSpPr>
            <p:spPr bwMode="auto">
              <a:xfrm>
                <a:off x="2468" y="2680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AutoShape 6"/>
              <p:cNvSpPr>
                <a:spLocks noChangeArrowheads="1"/>
              </p:cNvSpPr>
              <p:nvPr/>
            </p:nvSpPr>
            <p:spPr bwMode="auto">
              <a:xfrm>
                <a:off x="2487" y="2699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19</a:t>
                </a:r>
              </a:p>
            </p:txBody>
          </p:sp>
        </p:grpSp>
        <p:sp>
          <p:nvSpPr>
            <p:cNvPr id="45" name="Line 7"/>
            <p:cNvSpPr>
              <a:spLocks noChangeShapeType="1"/>
            </p:cNvSpPr>
            <p:nvPr/>
          </p:nvSpPr>
          <p:spPr bwMode="auto">
            <a:xfrm>
              <a:off x="7697788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6" name="Group 8"/>
            <p:cNvGrpSpPr>
              <a:grpSpLocks/>
            </p:cNvGrpSpPr>
            <p:nvPr/>
          </p:nvGrpSpPr>
          <p:grpSpPr bwMode="auto">
            <a:xfrm>
              <a:off x="8061325" y="3313113"/>
              <a:ext cx="793750" cy="731837"/>
              <a:chOff x="5078" y="2087"/>
              <a:chExt cx="500" cy="461"/>
            </a:xfrm>
          </p:grpSpPr>
          <p:sp>
            <p:nvSpPr>
              <p:cNvPr id="70" name="AutoShape 9"/>
              <p:cNvSpPr>
                <a:spLocks noChangeArrowheads="1"/>
              </p:cNvSpPr>
              <p:nvPr/>
            </p:nvSpPr>
            <p:spPr bwMode="auto">
              <a:xfrm>
                <a:off x="507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AutoShape 10"/>
              <p:cNvSpPr>
                <a:spLocks noChangeArrowheads="1"/>
              </p:cNvSpPr>
              <p:nvPr/>
            </p:nvSpPr>
            <p:spPr bwMode="auto">
              <a:xfrm>
                <a:off x="509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</a:t>
                </a:r>
              </a:p>
            </p:txBody>
          </p:sp>
        </p:grpSp>
        <p:sp>
          <p:nvSpPr>
            <p:cNvPr id="47" name="Line 11"/>
            <p:cNvSpPr>
              <a:spLocks noChangeShapeType="1"/>
            </p:cNvSpPr>
            <p:nvPr/>
          </p:nvSpPr>
          <p:spPr bwMode="auto">
            <a:xfrm flipH="1">
              <a:off x="7486650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8" name="Group 12"/>
            <p:cNvGrpSpPr>
              <a:grpSpLocks/>
            </p:cNvGrpSpPr>
            <p:nvPr/>
          </p:nvGrpSpPr>
          <p:grpSpPr bwMode="auto">
            <a:xfrm>
              <a:off x="6892925" y="3313113"/>
              <a:ext cx="793750" cy="731837"/>
              <a:chOff x="4342" y="2087"/>
              <a:chExt cx="500" cy="461"/>
            </a:xfrm>
          </p:grpSpPr>
          <p:sp>
            <p:nvSpPr>
              <p:cNvPr id="68" name="AutoShape 13"/>
              <p:cNvSpPr>
                <a:spLocks noChangeArrowheads="1"/>
              </p:cNvSpPr>
              <p:nvPr/>
            </p:nvSpPr>
            <p:spPr bwMode="auto">
              <a:xfrm>
                <a:off x="4342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AutoShape 14"/>
              <p:cNvSpPr>
                <a:spLocks noChangeArrowheads="1"/>
              </p:cNvSpPr>
              <p:nvPr/>
            </p:nvSpPr>
            <p:spPr bwMode="auto">
              <a:xfrm>
                <a:off x="4361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22</a:t>
                </a:r>
              </a:p>
            </p:txBody>
          </p:sp>
        </p:grp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5516563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0" name="Group 16"/>
            <p:cNvGrpSpPr>
              <a:grpSpLocks/>
            </p:cNvGrpSpPr>
            <p:nvPr/>
          </p:nvGrpSpPr>
          <p:grpSpPr bwMode="auto">
            <a:xfrm>
              <a:off x="5880100" y="3313113"/>
              <a:ext cx="793750" cy="731837"/>
              <a:chOff x="3704" y="2087"/>
              <a:chExt cx="500" cy="461"/>
            </a:xfrm>
          </p:grpSpPr>
          <p:sp>
            <p:nvSpPr>
              <p:cNvPr id="66" name="AutoShape 17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AutoShape 18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21</a:t>
                </a:r>
              </a:p>
            </p:txBody>
          </p:sp>
        </p:grpSp>
        <p:sp>
          <p:nvSpPr>
            <p:cNvPr id="51" name="Line 19"/>
            <p:cNvSpPr>
              <a:spLocks noChangeShapeType="1"/>
            </p:cNvSpPr>
            <p:nvPr/>
          </p:nvSpPr>
          <p:spPr bwMode="auto">
            <a:xfrm flipH="1">
              <a:off x="5273675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2" name="Group 20"/>
            <p:cNvGrpSpPr>
              <a:grpSpLocks/>
            </p:cNvGrpSpPr>
            <p:nvPr/>
          </p:nvGrpSpPr>
          <p:grpSpPr bwMode="auto">
            <a:xfrm>
              <a:off x="4679950" y="3313113"/>
              <a:ext cx="793750" cy="731837"/>
              <a:chOff x="2948" y="2087"/>
              <a:chExt cx="500" cy="461"/>
            </a:xfrm>
          </p:grpSpPr>
          <p:sp>
            <p:nvSpPr>
              <p:cNvPr id="64" name="AutoShape 21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AutoShape 22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35</a:t>
                </a:r>
              </a:p>
            </p:txBody>
          </p:sp>
        </p:grpSp>
        <p:sp>
          <p:nvSpPr>
            <p:cNvPr id="53" name="Line 23"/>
            <p:cNvSpPr>
              <a:spLocks noChangeShapeType="1"/>
            </p:cNvSpPr>
            <p:nvPr/>
          </p:nvSpPr>
          <p:spPr bwMode="auto">
            <a:xfrm>
              <a:off x="7102475" y="1981200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" name="Group 24"/>
            <p:cNvGrpSpPr>
              <a:grpSpLocks/>
            </p:cNvGrpSpPr>
            <p:nvPr/>
          </p:nvGrpSpPr>
          <p:grpSpPr bwMode="auto">
            <a:xfrm>
              <a:off x="7437438" y="2398713"/>
              <a:ext cx="793750" cy="731837"/>
              <a:chOff x="4685" y="1511"/>
              <a:chExt cx="500" cy="461"/>
            </a:xfrm>
          </p:grpSpPr>
          <p:sp>
            <p:nvSpPr>
              <p:cNvPr id="62" name="AutoShape 25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AutoShape 26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55" name="Line 27"/>
            <p:cNvSpPr>
              <a:spLocks noChangeShapeType="1"/>
            </p:cNvSpPr>
            <p:nvPr/>
          </p:nvSpPr>
          <p:spPr bwMode="auto">
            <a:xfrm flipH="1">
              <a:off x="5867400" y="20272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6" name="Group 28"/>
            <p:cNvGrpSpPr>
              <a:grpSpLocks/>
            </p:cNvGrpSpPr>
            <p:nvPr/>
          </p:nvGrpSpPr>
          <p:grpSpPr bwMode="auto">
            <a:xfrm>
              <a:off x="6376988" y="1331913"/>
              <a:ext cx="793750" cy="731837"/>
              <a:chOff x="4017" y="839"/>
              <a:chExt cx="500" cy="461"/>
            </a:xfrm>
          </p:grpSpPr>
          <p:sp>
            <p:nvSpPr>
              <p:cNvPr id="60" name="AutoShape 29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600">
                <a:solidFill>
                  <a:srgbClr val="FF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AutoShape 30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FF8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>
                    <a:solidFill>
                      <a:srgbClr val="FF8000"/>
                    </a:solidFill>
                  </a:rPr>
                  <a:t>27</a:t>
                </a:r>
              </a:p>
            </p:txBody>
          </p:sp>
        </p:grpSp>
        <p:grpSp>
          <p:nvGrpSpPr>
            <p:cNvPr id="57" name="Group 31"/>
            <p:cNvGrpSpPr>
              <a:grpSpLocks/>
            </p:cNvGrpSpPr>
            <p:nvPr/>
          </p:nvGrpSpPr>
          <p:grpSpPr bwMode="auto">
            <a:xfrm>
              <a:off x="5273675" y="2398713"/>
              <a:ext cx="793750" cy="731837"/>
              <a:chOff x="3322" y="1511"/>
              <a:chExt cx="500" cy="461"/>
            </a:xfrm>
          </p:grpSpPr>
          <p:sp>
            <p:nvSpPr>
              <p:cNvPr id="58" name="AutoShape 32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AutoShape 33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42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274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Deletion – </a:t>
            </a:r>
            <a:r>
              <a:rPr lang="en-US" b="1" dirty="0" smtClean="0">
                <a:solidFill>
                  <a:srgbClr val="006600"/>
                </a:solidFill>
              </a:rPr>
              <a:t>Percolate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395752" cy="40204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If new node &lt; children node(s)</a:t>
            </a:r>
          </a:p>
          <a:p>
            <a:pPr lvl="1"/>
            <a:r>
              <a:rPr lang="en-US" dirty="0"/>
              <a:t>Swap them</a:t>
            </a:r>
          </a:p>
          <a:p>
            <a:r>
              <a:rPr lang="en-US" dirty="0"/>
              <a:t>Continue till</a:t>
            </a:r>
          </a:p>
          <a:p>
            <a:pPr lvl="1"/>
            <a:r>
              <a:rPr lang="en-US" dirty="0"/>
              <a:t>new node &gt; Children nodes </a:t>
            </a:r>
            <a:r>
              <a:rPr lang="en-US" dirty="0">
                <a:solidFill>
                  <a:srgbClr val="0000FF"/>
                </a:solidFill>
              </a:rPr>
              <a:t>OR</a:t>
            </a:r>
          </a:p>
          <a:p>
            <a:pPr lvl="1"/>
            <a:r>
              <a:rPr lang="en-US" dirty="0"/>
              <a:t>New node become “leaf”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37" name="Group 89"/>
          <p:cNvGrpSpPr>
            <a:grpSpLocks/>
          </p:cNvGrpSpPr>
          <p:nvPr/>
        </p:nvGrpSpPr>
        <p:grpSpPr bwMode="auto">
          <a:xfrm>
            <a:off x="4461587" y="2054312"/>
            <a:ext cx="4535424" cy="3602736"/>
            <a:chOff x="3917950" y="1331913"/>
            <a:chExt cx="4937125" cy="3654425"/>
          </a:xfrm>
        </p:grpSpPr>
        <p:sp>
          <p:nvSpPr>
            <p:cNvPr id="38" name="Line 3"/>
            <p:cNvSpPr>
              <a:spLocks noChangeShapeType="1"/>
            </p:cNvSpPr>
            <p:nvPr/>
          </p:nvSpPr>
          <p:spPr bwMode="auto">
            <a:xfrm flipH="1">
              <a:off x="4511675" y="3883025"/>
              <a:ext cx="566738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" name="Group 4"/>
            <p:cNvGrpSpPr>
              <a:grpSpLocks/>
            </p:cNvGrpSpPr>
            <p:nvPr/>
          </p:nvGrpSpPr>
          <p:grpSpPr bwMode="auto">
            <a:xfrm>
              <a:off x="3917950" y="4254500"/>
              <a:ext cx="793750" cy="731838"/>
              <a:chOff x="2468" y="2680"/>
              <a:chExt cx="500" cy="461"/>
            </a:xfrm>
          </p:grpSpPr>
          <p:sp>
            <p:nvSpPr>
              <p:cNvPr id="99" name="AutoShape 5"/>
              <p:cNvSpPr>
                <a:spLocks noChangeArrowheads="1"/>
              </p:cNvSpPr>
              <p:nvPr/>
            </p:nvSpPr>
            <p:spPr bwMode="auto">
              <a:xfrm>
                <a:off x="2468" y="2680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AutoShape 6"/>
              <p:cNvSpPr>
                <a:spLocks noChangeArrowheads="1"/>
              </p:cNvSpPr>
              <p:nvPr/>
            </p:nvSpPr>
            <p:spPr bwMode="auto">
              <a:xfrm>
                <a:off x="2487" y="2699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19</a:t>
                </a:r>
              </a:p>
            </p:txBody>
          </p:sp>
        </p:grpSp>
        <p:sp>
          <p:nvSpPr>
            <p:cNvPr id="40" name="Line 7"/>
            <p:cNvSpPr>
              <a:spLocks noChangeShapeType="1"/>
            </p:cNvSpPr>
            <p:nvPr/>
          </p:nvSpPr>
          <p:spPr bwMode="auto">
            <a:xfrm>
              <a:off x="7697788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" name="Group 8"/>
            <p:cNvGrpSpPr>
              <a:grpSpLocks/>
            </p:cNvGrpSpPr>
            <p:nvPr/>
          </p:nvGrpSpPr>
          <p:grpSpPr bwMode="auto">
            <a:xfrm>
              <a:off x="8061325" y="3313113"/>
              <a:ext cx="793750" cy="731837"/>
              <a:chOff x="5078" y="2087"/>
              <a:chExt cx="500" cy="461"/>
            </a:xfrm>
          </p:grpSpPr>
          <p:sp>
            <p:nvSpPr>
              <p:cNvPr id="97" name="AutoShape 9"/>
              <p:cNvSpPr>
                <a:spLocks noChangeArrowheads="1"/>
              </p:cNvSpPr>
              <p:nvPr/>
            </p:nvSpPr>
            <p:spPr bwMode="auto">
              <a:xfrm>
                <a:off x="507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AutoShape 10"/>
              <p:cNvSpPr>
                <a:spLocks noChangeArrowheads="1"/>
              </p:cNvSpPr>
              <p:nvPr/>
            </p:nvSpPr>
            <p:spPr bwMode="auto">
              <a:xfrm>
                <a:off x="509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</a:t>
                </a:r>
              </a:p>
            </p:txBody>
          </p:sp>
        </p:grpSp>
        <p:sp>
          <p:nvSpPr>
            <p:cNvPr id="74" name="Line 11"/>
            <p:cNvSpPr>
              <a:spLocks noChangeShapeType="1"/>
            </p:cNvSpPr>
            <p:nvPr/>
          </p:nvSpPr>
          <p:spPr bwMode="auto">
            <a:xfrm flipH="1">
              <a:off x="7486650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" name="Group 12"/>
            <p:cNvGrpSpPr>
              <a:grpSpLocks/>
            </p:cNvGrpSpPr>
            <p:nvPr/>
          </p:nvGrpSpPr>
          <p:grpSpPr bwMode="auto">
            <a:xfrm>
              <a:off x="6892925" y="3313113"/>
              <a:ext cx="793750" cy="731837"/>
              <a:chOff x="4342" y="2087"/>
              <a:chExt cx="500" cy="461"/>
            </a:xfrm>
          </p:grpSpPr>
          <p:sp>
            <p:nvSpPr>
              <p:cNvPr id="95" name="AutoShape 13"/>
              <p:cNvSpPr>
                <a:spLocks noChangeArrowheads="1"/>
              </p:cNvSpPr>
              <p:nvPr/>
            </p:nvSpPr>
            <p:spPr bwMode="auto">
              <a:xfrm>
                <a:off x="4342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AutoShape 14"/>
              <p:cNvSpPr>
                <a:spLocks noChangeArrowheads="1"/>
              </p:cNvSpPr>
              <p:nvPr/>
            </p:nvSpPr>
            <p:spPr bwMode="auto">
              <a:xfrm>
                <a:off x="4361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22</a:t>
                </a:r>
              </a:p>
            </p:txBody>
          </p:sp>
        </p:grpSp>
        <p:sp>
          <p:nvSpPr>
            <p:cNvPr id="76" name="Line 15"/>
            <p:cNvSpPr>
              <a:spLocks noChangeShapeType="1"/>
            </p:cNvSpPr>
            <p:nvPr/>
          </p:nvSpPr>
          <p:spPr bwMode="auto">
            <a:xfrm>
              <a:off x="5516563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7" name="Group 16"/>
            <p:cNvGrpSpPr>
              <a:grpSpLocks/>
            </p:cNvGrpSpPr>
            <p:nvPr/>
          </p:nvGrpSpPr>
          <p:grpSpPr bwMode="auto">
            <a:xfrm>
              <a:off x="5880100" y="3313113"/>
              <a:ext cx="793750" cy="731837"/>
              <a:chOff x="3704" y="2087"/>
              <a:chExt cx="500" cy="461"/>
            </a:xfrm>
          </p:grpSpPr>
          <p:sp>
            <p:nvSpPr>
              <p:cNvPr id="93" name="AutoShape 17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AutoShape 18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21</a:t>
                </a:r>
              </a:p>
            </p:txBody>
          </p:sp>
        </p:grpSp>
        <p:sp>
          <p:nvSpPr>
            <p:cNvPr id="78" name="Line 19"/>
            <p:cNvSpPr>
              <a:spLocks noChangeShapeType="1"/>
            </p:cNvSpPr>
            <p:nvPr/>
          </p:nvSpPr>
          <p:spPr bwMode="auto">
            <a:xfrm flipH="1">
              <a:off x="5273675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9" name="Group 20"/>
            <p:cNvGrpSpPr>
              <a:grpSpLocks/>
            </p:cNvGrpSpPr>
            <p:nvPr/>
          </p:nvGrpSpPr>
          <p:grpSpPr bwMode="auto">
            <a:xfrm>
              <a:off x="4679950" y="3313113"/>
              <a:ext cx="793750" cy="731837"/>
              <a:chOff x="2948" y="2087"/>
              <a:chExt cx="500" cy="461"/>
            </a:xfrm>
          </p:grpSpPr>
          <p:sp>
            <p:nvSpPr>
              <p:cNvPr id="91" name="AutoShape 21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AutoShape 22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35</a:t>
                </a:r>
              </a:p>
            </p:txBody>
          </p:sp>
        </p:grpSp>
        <p:sp>
          <p:nvSpPr>
            <p:cNvPr id="80" name="Line 23"/>
            <p:cNvSpPr>
              <a:spLocks noChangeShapeType="1"/>
            </p:cNvSpPr>
            <p:nvPr/>
          </p:nvSpPr>
          <p:spPr bwMode="auto">
            <a:xfrm>
              <a:off x="7102475" y="1981200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" name="Group 24"/>
            <p:cNvGrpSpPr>
              <a:grpSpLocks/>
            </p:cNvGrpSpPr>
            <p:nvPr/>
          </p:nvGrpSpPr>
          <p:grpSpPr bwMode="auto">
            <a:xfrm>
              <a:off x="7437438" y="2398713"/>
              <a:ext cx="793750" cy="731837"/>
              <a:chOff x="4685" y="1511"/>
              <a:chExt cx="500" cy="461"/>
            </a:xfrm>
          </p:grpSpPr>
          <p:sp>
            <p:nvSpPr>
              <p:cNvPr id="89" name="AutoShape 25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AutoShape 26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82" name="Line 27"/>
            <p:cNvSpPr>
              <a:spLocks noChangeShapeType="1"/>
            </p:cNvSpPr>
            <p:nvPr/>
          </p:nvSpPr>
          <p:spPr bwMode="auto">
            <a:xfrm flipH="1">
              <a:off x="5867400" y="20272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" name="Group 28"/>
            <p:cNvGrpSpPr>
              <a:grpSpLocks/>
            </p:cNvGrpSpPr>
            <p:nvPr/>
          </p:nvGrpSpPr>
          <p:grpSpPr bwMode="auto">
            <a:xfrm>
              <a:off x="6376988" y="1331913"/>
              <a:ext cx="793750" cy="731837"/>
              <a:chOff x="4017" y="839"/>
              <a:chExt cx="500" cy="461"/>
            </a:xfrm>
          </p:grpSpPr>
          <p:sp>
            <p:nvSpPr>
              <p:cNvPr id="87" name="AutoShape 29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AutoShape 30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42</a:t>
                </a:r>
              </a:p>
            </p:txBody>
          </p:sp>
        </p:grpSp>
        <p:grpSp>
          <p:nvGrpSpPr>
            <p:cNvPr id="84" name="Group 31"/>
            <p:cNvGrpSpPr>
              <a:grpSpLocks/>
            </p:cNvGrpSpPr>
            <p:nvPr/>
          </p:nvGrpSpPr>
          <p:grpSpPr bwMode="auto">
            <a:xfrm>
              <a:off x="5273675" y="2398713"/>
              <a:ext cx="793750" cy="731837"/>
              <a:chOff x="3322" y="1511"/>
              <a:chExt cx="500" cy="461"/>
            </a:xfrm>
          </p:grpSpPr>
          <p:sp>
            <p:nvSpPr>
              <p:cNvPr id="85" name="AutoShape 32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600">
                <a:solidFill>
                  <a:srgbClr val="FF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AutoShape 33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FF8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>
                    <a:solidFill>
                      <a:srgbClr val="FF8000"/>
                    </a:solidFill>
                  </a:rPr>
                  <a:t>27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551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Deletion – </a:t>
            </a:r>
            <a:r>
              <a:rPr lang="en-US" b="1" dirty="0" smtClean="0">
                <a:solidFill>
                  <a:srgbClr val="006600"/>
                </a:solidFill>
              </a:rPr>
              <a:t>Percolate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395752" cy="40204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If new node &lt; children node(s)</a:t>
            </a:r>
          </a:p>
          <a:p>
            <a:pPr lvl="1"/>
            <a:r>
              <a:rPr lang="en-US" dirty="0"/>
              <a:t>Swap them</a:t>
            </a:r>
          </a:p>
          <a:p>
            <a:r>
              <a:rPr lang="en-US" dirty="0"/>
              <a:t>Continue till</a:t>
            </a:r>
          </a:p>
          <a:p>
            <a:pPr lvl="1"/>
            <a:r>
              <a:rPr lang="en-US" dirty="0"/>
              <a:t>new node &gt; Children nodes </a:t>
            </a:r>
            <a:r>
              <a:rPr lang="en-US" dirty="0">
                <a:solidFill>
                  <a:srgbClr val="0000FF"/>
                </a:solidFill>
              </a:rPr>
              <a:t>OR</a:t>
            </a:r>
          </a:p>
          <a:p>
            <a:pPr lvl="1"/>
            <a:r>
              <a:rPr lang="en-US" dirty="0"/>
              <a:t>New node become “leaf”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42" name="Group 89"/>
          <p:cNvGrpSpPr>
            <a:grpSpLocks/>
          </p:cNvGrpSpPr>
          <p:nvPr/>
        </p:nvGrpSpPr>
        <p:grpSpPr bwMode="auto">
          <a:xfrm>
            <a:off x="4456598" y="2054312"/>
            <a:ext cx="4535424" cy="3602736"/>
            <a:chOff x="3917950" y="1331913"/>
            <a:chExt cx="4937125" cy="3654425"/>
          </a:xfrm>
        </p:grpSpPr>
        <p:sp>
          <p:nvSpPr>
            <p:cNvPr id="43" name="Line 3"/>
            <p:cNvSpPr>
              <a:spLocks noChangeShapeType="1"/>
            </p:cNvSpPr>
            <p:nvPr/>
          </p:nvSpPr>
          <p:spPr bwMode="auto">
            <a:xfrm flipH="1">
              <a:off x="4511675" y="3883025"/>
              <a:ext cx="566738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4" name="Group 4"/>
            <p:cNvGrpSpPr>
              <a:grpSpLocks/>
            </p:cNvGrpSpPr>
            <p:nvPr/>
          </p:nvGrpSpPr>
          <p:grpSpPr bwMode="auto">
            <a:xfrm>
              <a:off x="3917950" y="4254500"/>
              <a:ext cx="793750" cy="731838"/>
              <a:chOff x="2468" y="2680"/>
              <a:chExt cx="500" cy="461"/>
            </a:xfrm>
          </p:grpSpPr>
          <p:sp>
            <p:nvSpPr>
              <p:cNvPr id="72" name="AutoShape 5"/>
              <p:cNvSpPr>
                <a:spLocks noChangeArrowheads="1"/>
              </p:cNvSpPr>
              <p:nvPr/>
            </p:nvSpPr>
            <p:spPr bwMode="auto">
              <a:xfrm>
                <a:off x="2468" y="2680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AutoShape 6"/>
              <p:cNvSpPr>
                <a:spLocks noChangeArrowheads="1"/>
              </p:cNvSpPr>
              <p:nvPr/>
            </p:nvSpPr>
            <p:spPr bwMode="auto">
              <a:xfrm>
                <a:off x="2487" y="2699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19</a:t>
                </a:r>
              </a:p>
            </p:txBody>
          </p:sp>
        </p:grpSp>
        <p:sp>
          <p:nvSpPr>
            <p:cNvPr id="45" name="Line 7"/>
            <p:cNvSpPr>
              <a:spLocks noChangeShapeType="1"/>
            </p:cNvSpPr>
            <p:nvPr/>
          </p:nvSpPr>
          <p:spPr bwMode="auto">
            <a:xfrm>
              <a:off x="7697788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6" name="Group 8"/>
            <p:cNvGrpSpPr>
              <a:grpSpLocks/>
            </p:cNvGrpSpPr>
            <p:nvPr/>
          </p:nvGrpSpPr>
          <p:grpSpPr bwMode="auto">
            <a:xfrm>
              <a:off x="8061325" y="3313113"/>
              <a:ext cx="793750" cy="731837"/>
              <a:chOff x="5078" y="2087"/>
              <a:chExt cx="500" cy="461"/>
            </a:xfrm>
          </p:grpSpPr>
          <p:sp>
            <p:nvSpPr>
              <p:cNvPr id="70" name="AutoShape 9"/>
              <p:cNvSpPr>
                <a:spLocks noChangeArrowheads="1"/>
              </p:cNvSpPr>
              <p:nvPr/>
            </p:nvSpPr>
            <p:spPr bwMode="auto">
              <a:xfrm>
                <a:off x="507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AutoShape 10"/>
              <p:cNvSpPr>
                <a:spLocks noChangeArrowheads="1"/>
              </p:cNvSpPr>
              <p:nvPr/>
            </p:nvSpPr>
            <p:spPr bwMode="auto">
              <a:xfrm>
                <a:off x="509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</a:t>
                </a:r>
              </a:p>
            </p:txBody>
          </p:sp>
        </p:grpSp>
        <p:sp>
          <p:nvSpPr>
            <p:cNvPr id="47" name="Line 11"/>
            <p:cNvSpPr>
              <a:spLocks noChangeShapeType="1"/>
            </p:cNvSpPr>
            <p:nvPr/>
          </p:nvSpPr>
          <p:spPr bwMode="auto">
            <a:xfrm flipH="1">
              <a:off x="7486650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8" name="Group 12"/>
            <p:cNvGrpSpPr>
              <a:grpSpLocks/>
            </p:cNvGrpSpPr>
            <p:nvPr/>
          </p:nvGrpSpPr>
          <p:grpSpPr bwMode="auto">
            <a:xfrm>
              <a:off x="6892925" y="3313113"/>
              <a:ext cx="793750" cy="731837"/>
              <a:chOff x="4342" y="2087"/>
              <a:chExt cx="500" cy="461"/>
            </a:xfrm>
          </p:grpSpPr>
          <p:sp>
            <p:nvSpPr>
              <p:cNvPr id="68" name="AutoShape 13"/>
              <p:cNvSpPr>
                <a:spLocks noChangeArrowheads="1"/>
              </p:cNvSpPr>
              <p:nvPr/>
            </p:nvSpPr>
            <p:spPr bwMode="auto">
              <a:xfrm>
                <a:off x="4342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AutoShape 14"/>
              <p:cNvSpPr>
                <a:spLocks noChangeArrowheads="1"/>
              </p:cNvSpPr>
              <p:nvPr/>
            </p:nvSpPr>
            <p:spPr bwMode="auto">
              <a:xfrm>
                <a:off x="4361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22</a:t>
                </a:r>
              </a:p>
            </p:txBody>
          </p:sp>
        </p:grp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5516563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0" name="Group 16"/>
            <p:cNvGrpSpPr>
              <a:grpSpLocks/>
            </p:cNvGrpSpPr>
            <p:nvPr/>
          </p:nvGrpSpPr>
          <p:grpSpPr bwMode="auto">
            <a:xfrm>
              <a:off x="5880100" y="3313113"/>
              <a:ext cx="793750" cy="731837"/>
              <a:chOff x="3704" y="2087"/>
              <a:chExt cx="500" cy="461"/>
            </a:xfrm>
          </p:grpSpPr>
          <p:sp>
            <p:nvSpPr>
              <p:cNvPr id="66" name="AutoShape 17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AutoShape 18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21</a:t>
                </a:r>
              </a:p>
            </p:txBody>
          </p:sp>
        </p:grpSp>
        <p:sp>
          <p:nvSpPr>
            <p:cNvPr id="51" name="Line 19"/>
            <p:cNvSpPr>
              <a:spLocks noChangeShapeType="1"/>
            </p:cNvSpPr>
            <p:nvPr/>
          </p:nvSpPr>
          <p:spPr bwMode="auto">
            <a:xfrm flipH="1">
              <a:off x="5273675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2" name="Group 20"/>
            <p:cNvGrpSpPr>
              <a:grpSpLocks/>
            </p:cNvGrpSpPr>
            <p:nvPr/>
          </p:nvGrpSpPr>
          <p:grpSpPr bwMode="auto">
            <a:xfrm>
              <a:off x="4679950" y="3313113"/>
              <a:ext cx="793750" cy="731837"/>
              <a:chOff x="2948" y="2087"/>
              <a:chExt cx="500" cy="461"/>
            </a:xfrm>
          </p:grpSpPr>
          <p:sp>
            <p:nvSpPr>
              <p:cNvPr id="64" name="AutoShape 21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600">
                <a:solidFill>
                  <a:srgbClr val="FF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AutoShape 22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FF8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>
                    <a:solidFill>
                      <a:srgbClr val="FF8000"/>
                    </a:solidFill>
                  </a:rPr>
                  <a:t>27</a:t>
                </a:r>
              </a:p>
            </p:txBody>
          </p:sp>
        </p:grpSp>
        <p:sp>
          <p:nvSpPr>
            <p:cNvPr id="53" name="Line 23"/>
            <p:cNvSpPr>
              <a:spLocks noChangeShapeType="1"/>
            </p:cNvSpPr>
            <p:nvPr/>
          </p:nvSpPr>
          <p:spPr bwMode="auto">
            <a:xfrm>
              <a:off x="7102475" y="1981200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" name="Group 24"/>
            <p:cNvGrpSpPr>
              <a:grpSpLocks/>
            </p:cNvGrpSpPr>
            <p:nvPr/>
          </p:nvGrpSpPr>
          <p:grpSpPr bwMode="auto">
            <a:xfrm>
              <a:off x="7437438" y="2398713"/>
              <a:ext cx="793750" cy="731837"/>
              <a:chOff x="4685" y="1511"/>
              <a:chExt cx="500" cy="461"/>
            </a:xfrm>
          </p:grpSpPr>
          <p:sp>
            <p:nvSpPr>
              <p:cNvPr id="62" name="AutoShape 25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AutoShape 26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55" name="Line 27"/>
            <p:cNvSpPr>
              <a:spLocks noChangeShapeType="1"/>
            </p:cNvSpPr>
            <p:nvPr/>
          </p:nvSpPr>
          <p:spPr bwMode="auto">
            <a:xfrm flipH="1">
              <a:off x="5867400" y="20272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6" name="Group 28"/>
            <p:cNvGrpSpPr>
              <a:grpSpLocks/>
            </p:cNvGrpSpPr>
            <p:nvPr/>
          </p:nvGrpSpPr>
          <p:grpSpPr bwMode="auto">
            <a:xfrm>
              <a:off x="6376988" y="1331913"/>
              <a:ext cx="793750" cy="731837"/>
              <a:chOff x="4017" y="839"/>
              <a:chExt cx="500" cy="461"/>
            </a:xfrm>
          </p:grpSpPr>
          <p:sp>
            <p:nvSpPr>
              <p:cNvPr id="60" name="AutoShape 29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AutoShape 30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42</a:t>
                </a:r>
              </a:p>
            </p:txBody>
          </p:sp>
        </p:grpSp>
        <p:grpSp>
          <p:nvGrpSpPr>
            <p:cNvPr id="57" name="Group 31"/>
            <p:cNvGrpSpPr>
              <a:grpSpLocks/>
            </p:cNvGrpSpPr>
            <p:nvPr/>
          </p:nvGrpSpPr>
          <p:grpSpPr bwMode="auto">
            <a:xfrm>
              <a:off x="5273675" y="2398713"/>
              <a:ext cx="793750" cy="731837"/>
              <a:chOff x="3322" y="1511"/>
              <a:chExt cx="500" cy="461"/>
            </a:xfrm>
          </p:grpSpPr>
          <p:sp>
            <p:nvSpPr>
              <p:cNvPr id="58" name="AutoShape 32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AutoShape 33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35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77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Deletion – </a:t>
            </a:r>
            <a:r>
              <a:rPr lang="en-US" b="1" dirty="0" smtClean="0">
                <a:solidFill>
                  <a:srgbClr val="006600"/>
                </a:solidFill>
              </a:rPr>
              <a:t>Percolate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395752" cy="40204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If new node &lt; children node(s)</a:t>
            </a:r>
          </a:p>
          <a:p>
            <a:pPr lvl="1"/>
            <a:r>
              <a:rPr lang="en-US" dirty="0"/>
              <a:t>Swap them</a:t>
            </a:r>
          </a:p>
          <a:p>
            <a:r>
              <a:rPr lang="en-US" dirty="0"/>
              <a:t>Continue till</a:t>
            </a:r>
          </a:p>
          <a:p>
            <a:pPr lvl="1"/>
            <a:r>
              <a:rPr lang="en-US" dirty="0"/>
              <a:t>new node &gt; Children nodes </a:t>
            </a:r>
            <a:r>
              <a:rPr lang="en-US" dirty="0">
                <a:solidFill>
                  <a:srgbClr val="0000FF"/>
                </a:solidFill>
              </a:rPr>
              <a:t>OR</a:t>
            </a:r>
          </a:p>
          <a:p>
            <a:pPr lvl="1"/>
            <a:r>
              <a:rPr lang="en-US" dirty="0"/>
              <a:t>New node become “leaf”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37" name="Group 89"/>
          <p:cNvGrpSpPr>
            <a:grpSpLocks/>
          </p:cNvGrpSpPr>
          <p:nvPr/>
        </p:nvGrpSpPr>
        <p:grpSpPr bwMode="auto">
          <a:xfrm>
            <a:off x="4456598" y="2054312"/>
            <a:ext cx="4535424" cy="3602736"/>
            <a:chOff x="3917950" y="1331913"/>
            <a:chExt cx="4937125" cy="3654425"/>
          </a:xfrm>
        </p:grpSpPr>
        <p:sp>
          <p:nvSpPr>
            <p:cNvPr id="38" name="Line 3"/>
            <p:cNvSpPr>
              <a:spLocks noChangeShapeType="1"/>
            </p:cNvSpPr>
            <p:nvPr/>
          </p:nvSpPr>
          <p:spPr bwMode="auto">
            <a:xfrm flipH="1">
              <a:off x="4511675" y="3883025"/>
              <a:ext cx="566738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" name="Group 4"/>
            <p:cNvGrpSpPr>
              <a:grpSpLocks/>
            </p:cNvGrpSpPr>
            <p:nvPr/>
          </p:nvGrpSpPr>
          <p:grpSpPr bwMode="auto">
            <a:xfrm>
              <a:off x="3917950" y="4254500"/>
              <a:ext cx="793750" cy="731838"/>
              <a:chOff x="2468" y="2680"/>
              <a:chExt cx="500" cy="461"/>
            </a:xfrm>
          </p:grpSpPr>
          <p:sp>
            <p:nvSpPr>
              <p:cNvPr id="99" name="AutoShape 5"/>
              <p:cNvSpPr>
                <a:spLocks noChangeArrowheads="1"/>
              </p:cNvSpPr>
              <p:nvPr/>
            </p:nvSpPr>
            <p:spPr bwMode="auto">
              <a:xfrm>
                <a:off x="2468" y="2680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AutoShape 6"/>
              <p:cNvSpPr>
                <a:spLocks noChangeArrowheads="1"/>
              </p:cNvSpPr>
              <p:nvPr/>
            </p:nvSpPr>
            <p:spPr bwMode="auto">
              <a:xfrm>
                <a:off x="2487" y="2699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19</a:t>
                </a:r>
              </a:p>
            </p:txBody>
          </p:sp>
        </p:grpSp>
        <p:sp>
          <p:nvSpPr>
            <p:cNvPr id="40" name="Line 7"/>
            <p:cNvSpPr>
              <a:spLocks noChangeShapeType="1"/>
            </p:cNvSpPr>
            <p:nvPr/>
          </p:nvSpPr>
          <p:spPr bwMode="auto">
            <a:xfrm>
              <a:off x="7697788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" name="Group 8"/>
            <p:cNvGrpSpPr>
              <a:grpSpLocks/>
            </p:cNvGrpSpPr>
            <p:nvPr/>
          </p:nvGrpSpPr>
          <p:grpSpPr bwMode="auto">
            <a:xfrm>
              <a:off x="8061325" y="3313113"/>
              <a:ext cx="793750" cy="731837"/>
              <a:chOff x="5078" y="2087"/>
              <a:chExt cx="500" cy="461"/>
            </a:xfrm>
          </p:grpSpPr>
          <p:sp>
            <p:nvSpPr>
              <p:cNvPr id="97" name="AutoShape 9"/>
              <p:cNvSpPr>
                <a:spLocks noChangeArrowheads="1"/>
              </p:cNvSpPr>
              <p:nvPr/>
            </p:nvSpPr>
            <p:spPr bwMode="auto">
              <a:xfrm>
                <a:off x="507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AutoShape 10"/>
              <p:cNvSpPr>
                <a:spLocks noChangeArrowheads="1"/>
              </p:cNvSpPr>
              <p:nvPr/>
            </p:nvSpPr>
            <p:spPr bwMode="auto">
              <a:xfrm>
                <a:off x="509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</a:t>
                </a:r>
              </a:p>
            </p:txBody>
          </p:sp>
        </p:grpSp>
        <p:sp>
          <p:nvSpPr>
            <p:cNvPr id="74" name="Line 11"/>
            <p:cNvSpPr>
              <a:spLocks noChangeShapeType="1"/>
            </p:cNvSpPr>
            <p:nvPr/>
          </p:nvSpPr>
          <p:spPr bwMode="auto">
            <a:xfrm flipH="1">
              <a:off x="7486650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" name="Group 12"/>
            <p:cNvGrpSpPr>
              <a:grpSpLocks/>
            </p:cNvGrpSpPr>
            <p:nvPr/>
          </p:nvGrpSpPr>
          <p:grpSpPr bwMode="auto">
            <a:xfrm>
              <a:off x="6892925" y="3313113"/>
              <a:ext cx="793750" cy="731837"/>
              <a:chOff x="4342" y="2087"/>
              <a:chExt cx="500" cy="461"/>
            </a:xfrm>
          </p:grpSpPr>
          <p:sp>
            <p:nvSpPr>
              <p:cNvPr id="95" name="AutoShape 13"/>
              <p:cNvSpPr>
                <a:spLocks noChangeArrowheads="1"/>
              </p:cNvSpPr>
              <p:nvPr/>
            </p:nvSpPr>
            <p:spPr bwMode="auto">
              <a:xfrm>
                <a:off x="4342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AutoShape 14"/>
              <p:cNvSpPr>
                <a:spLocks noChangeArrowheads="1"/>
              </p:cNvSpPr>
              <p:nvPr/>
            </p:nvSpPr>
            <p:spPr bwMode="auto">
              <a:xfrm>
                <a:off x="4361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22</a:t>
                </a:r>
              </a:p>
            </p:txBody>
          </p:sp>
        </p:grpSp>
        <p:sp>
          <p:nvSpPr>
            <p:cNvPr id="76" name="Line 15"/>
            <p:cNvSpPr>
              <a:spLocks noChangeShapeType="1"/>
            </p:cNvSpPr>
            <p:nvPr/>
          </p:nvSpPr>
          <p:spPr bwMode="auto">
            <a:xfrm>
              <a:off x="5516563" y="2941638"/>
              <a:ext cx="563562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7" name="Group 16"/>
            <p:cNvGrpSpPr>
              <a:grpSpLocks/>
            </p:cNvGrpSpPr>
            <p:nvPr/>
          </p:nvGrpSpPr>
          <p:grpSpPr bwMode="auto">
            <a:xfrm>
              <a:off x="5880100" y="3313113"/>
              <a:ext cx="793750" cy="731837"/>
              <a:chOff x="3704" y="2087"/>
              <a:chExt cx="500" cy="461"/>
            </a:xfrm>
          </p:grpSpPr>
          <p:sp>
            <p:nvSpPr>
              <p:cNvPr id="93" name="AutoShape 17"/>
              <p:cNvSpPr>
                <a:spLocks noChangeArrowheads="1"/>
              </p:cNvSpPr>
              <p:nvPr/>
            </p:nvSpPr>
            <p:spPr bwMode="auto">
              <a:xfrm>
                <a:off x="3704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AutoShape 18"/>
              <p:cNvSpPr>
                <a:spLocks noChangeArrowheads="1"/>
              </p:cNvSpPr>
              <p:nvPr/>
            </p:nvSpPr>
            <p:spPr bwMode="auto">
              <a:xfrm>
                <a:off x="3723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 dirty="0"/>
                  <a:t>21</a:t>
                </a:r>
              </a:p>
            </p:txBody>
          </p:sp>
        </p:grpSp>
        <p:sp>
          <p:nvSpPr>
            <p:cNvPr id="78" name="Line 19"/>
            <p:cNvSpPr>
              <a:spLocks noChangeShapeType="1"/>
            </p:cNvSpPr>
            <p:nvPr/>
          </p:nvSpPr>
          <p:spPr bwMode="auto">
            <a:xfrm flipH="1">
              <a:off x="5273675" y="29416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9" name="Group 20"/>
            <p:cNvGrpSpPr>
              <a:grpSpLocks/>
            </p:cNvGrpSpPr>
            <p:nvPr/>
          </p:nvGrpSpPr>
          <p:grpSpPr bwMode="auto">
            <a:xfrm>
              <a:off x="4679950" y="3313113"/>
              <a:ext cx="793750" cy="731837"/>
              <a:chOff x="2948" y="2087"/>
              <a:chExt cx="500" cy="461"/>
            </a:xfrm>
          </p:grpSpPr>
          <p:sp>
            <p:nvSpPr>
              <p:cNvPr id="91" name="AutoShape 21"/>
              <p:cNvSpPr>
                <a:spLocks noChangeArrowheads="1"/>
              </p:cNvSpPr>
              <p:nvPr/>
            </p:nvSpPr>
            <p:spPr bwMode="auto">
              <a:xfrm>
                <a:off x="2948" y="2087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AutoShape 22"/>
              <p:cNvSpPr>
                <a:spLocks noChangeArrowheads="1"/>
              </p:cNvSpPr>
              <p:nvPr/>
            </p:nvSpPr>
            <p:spPr bwMode="auto">
              <a:xfrm>
                <a:off x="2967" y="2106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27</a:t>
                </a:r>
              </a:p>
            </p:txBody>
          </p:sp>
        </p:grpSp>
        <p:sp>
          <p:nvSpPr>
            <p:cNvPr id="80" name="Line 23"/>
            <p:cNvSpPr>
              <a:spLocks noChangeShapeType="1"/>
            </p:cNvSpPr>
            <p:nvPr/>
          </p:nvSpPr>
          <p:spPr bwMode="auto">
            <a:xfrm>
              <a:off x="7102475" y="1981200"/>
              <a:ext cx="563563" cy="639763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" name="Group 24"/>
            <p:cNvGrpSpPr>
              <a:grpSpLocks/>
            </p:cNvGrpSpPr>
            <p:nvPr/>
          </p:nvGrpSpPr>
          <p:grpSpPr bwMode="auto">
            <a:xfrm>
              <a:off x="7437438" y="2398713"/>
              <a:ext cx="793750" cy="731837"/>
              <a:chOff x="4685" y="1511"/>
              <a:chExt cx="500" cy="461"/>
            </a:xfrm>
          </p:grpSpPr>
          <p:sp>
            <p:nvSpPr>
              <p:cNvPr id="89" name="AutoShape 25"/>
              <p:cNvSpPr>
                <a:spLocks noChangeArrowheads="1"/>
              </p:cNvSpPr>
              <p:nvPr/>
            </p:nvSpPr>
            <p:spPr bwMode="auto">
              <a:xfrm>
                <a:off x="4685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AutoShape 26"/>
              <p:cNvSpPr>
                <a:spLocks noChangeArrowheads="1"/>
              </p:cNvSpPr>
              <p:nvPr/>
            </p:nvSpPr>
            <p:spPr bwMode="auto">
              <a:xfrm>
                <a:off x="4704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23</a:t>
                </a:r>
              </a:p>
            </p:txBody>
          </p:sp>
        </p:grpSp>
        <p:sp>
          <p:nvSpPr>
            <p:cNvPr id="82" name="Line 27"/>
            <p:cNvSpPr>
              <a:spLocks noChangeShapeType="1"/>
            </p:cNvSpPr>
            <p:nvPr/>
          </p:nvSpPr>
          <p:spPr bwMode="auto">
            <a:xfrm flipH="1">
              <a:off x="5867400" y="2027238"/>
              <a:ext cx="566738" cy="639762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" name="Group 28"/>
            <p:cNvGrpSpPr>
              <a:grpSpLocks/>
            </p:cNvGrpSpPr>
            <p:nvPr/>
          </p:nvGrpSpPr>
          <p:grpSpPr bwMode="auto">
            <a:xfrm>
              <a:off x="6376988" y="1331913"/>
              <a:ext cx="793750" cy="731837"/>
              <a:chOff x="4017" y="839"/>
              <a:chExt cx="500" cy="461"/>
            </a:xfrm>
          </p:grpSpPr>
          <p:sp>
            <p:nvSpPr>
              <p:cNvPr id="87" name="AutoShape 29"/>
              <p:cNvSpPr>
                <a:spLocks noChangeArrowheads="1"/>
              </p:cNvSpPr>
              <p:nvPr/>
            </p:nvSpPr>
            <p:spPr bwMode="auto">
              <a:xfrm>
                <a:off x="4017" y="839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AutoShape 30"/>
              <p:cNvSpPr>
                <a:spLocks noChangeArrowheads="1"/>
              </p:cNvSpPr>
              <p:nvPr/>
            </p:nvSpPr>
            <p:spPr bwMode="auto">
              <a:xfrm>
                <a:off x="4036" y="858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42</a:t>
                </a:r>
              </a:p>
            </p:txBody>
          </p:sp>
        </p:grpSp>
        <p:grpSp>
          <p:nvGrpSpPr>
            <p:cNvPr id="84" name="Group 31"/>
            <p:cNvGrpSpPr>
              <a:grpSpLocks/>
            </p:cNvGrpSpPr>
            <p:nvPr/>
          </p:nvGrpSpPr>
          <p:grpSpPr bwMode="auto">
            <a:xfrm>
              <a:off x="5273675" y="2398713"/>
              <a:ext cx="793750" cy="731837"/>
              <a:chOff x="3322" y="1511"/>
              <a:chExt cx="500" cy="461"/>
            </a:xfrm>
          </p:grpSpPr>
          <p:sp>
            <p:nvSpPr>
              <p:cNvPr id="85" name="AutoShape 32"/>
              <p:cNvSpPr>
                <a:spLocks noChangeArrowheads="1"/>
              </p:cNvSpPr>
              <p:nvPr/>
            </p:nvSpPr>
            <p:spPr bwMode="auto">
              <a:xfrm>
                <a:off x="3322" y="1511"/>
                <a:ext cx="501" cy="462"/>
              </a:xfrm>
              <a:prstGeom prst="roundRect">
                <a:avLst>
                  <a:gd name="adj" fmla="val 12551"/>
                </a:avLst>
              </a:prstGeom>
              <a:solidFill>
                <a:srgbClr val="8080FF"/>
              </a:solidFill>
              <a:ln w="12600">
                <a:solidFill>
                  <a:srgbClr val="E0E0E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AutoShape 33"/>
              <p:cNvSpPr>
                <a:spLocks noChangeArrowheads="1"/>
              </p:cNvSpPr>
              <p:nvPr/>
            </p:nvSpPr>
            <p:spPr bwMode="auto">
              <a:xfrm>
                <a:off x="3341" y="1530"/>
                <a:ext cx="463" cy="424"/>
              </a:xfrm>
              <a:prstGeom prst="roundRect">
                <a:avLst>
                  <a:gd name="adj" fmla="val 2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360" tIns="44280" rIns="90360" bIns="44280" anchor="ctr"/>
              <a:lstStyle/>
              <a:p>
                <a:pPr algn="ctr">
                  <a:lnSpc>
                    <a:spcPct val="95000"/>
                  </a:lnSpc>
                  <a:buClr>
                    <a:srgbClr val="E0E0E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 b="1"/>
                  <a:t>35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308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Deletion –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617472" cy="4020428"/>
          </a:xfrm>
        </p:spPr>
        <p:txBody>
          <a:bodyPr>
            <a:normAutofit/>
          </a:bodyPr>
          <a:lstStyle/>
          <a:p>
            <a:r>
              <a:rPr lang="en-US" dirty="0"/>
              <a:t>What is the Big-O running time of </a:t>
            </a:r>
            <a:r>
              <a:rPr lang="en-US" dirty="0" smtClean="0"/>
              <a:t>Deletion from </a:t>
            </a:r>
            <a:r>
              <a:rPr lang="en-US" dirty="0"/>
              <a:t>a heap</a:t>
            </a:r>
            <a:r>
              <a:rPr lang="en-US" dirty="0" smtClean="0"/>
              <a:t>?</a:t>
            </a:r>
          </a:p>
          <a:p>
            <a:r>
              <a:rPr lang="en-US" dirty="0"/>
              <a:t>The actual </a:t>
            </a:r>
            <a:r>
              <a:rPr lang="en-US" dirty="0" smtClean="0"/>
              <a:t>deletion from root</a:t>
            </a:r>
          </a:p>
          <a:p>
            <a:pPr lvl="1"/>
            <a:r>
              <a:rPr lang="en-US" dirty="0"/>
              <a:t>O(1</a:t>
            </a:r>
            <a:r>
              <a:rPr lang="en-US" dirty="0" smtClean="0"/>
              <a:t>)</a:t>
            </a:r>
          </a:p>
          <a:p>
            <a:r>
              <a:rPr lang="en-US" dirty="0" smtClean="0"/>
              <a:t>Percolate Down</a:t>
            </a:r>
          </a:p>
          <a:p>
            <a:pPr lvl="1"/>
            <a:r>
              <a:rPr lang="en-US" dirty="0" smtClean="0"/>
              <a:t>Height of tree</a:t>
            </a:r>
          </a:p>
          <a:p>
            <a:pPr lvl="1"/>
            <a:r>
              <a:rPr lang="en-US" dirty="0" smtClean="0"/>
              <a:t>O(</a:t>
            </a:r>
            <a:r>
              <a:rPr lang="en-US" dirty="0" err="1" smtClean="0"/>
              <a:t>logn</a:t>
            </a:r>
            <a:r>
              <a:rPr lang="en-US" dirty="0" smtClean="0"/>
              <a:t>)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Overall </a:t>
            </a:r>
            <a:r>
              <a:rPr lang="en-US" sz="3200" b="1" dirty="0">
                <a:solidFill>
                  <a:srgbClr val="0000FF"/>
                </a:solidFill>
              </a:rPr>
              <a:t>O(</a:t>
            </a:r>
            <a:r>
              <a:rPr lang="en-US" sz="3200" b="1" dirty="0" err="1">
                <a:solidFill>
                  <a:srgbClr val="0000FF"/>
                </a:solidFill>
              </a:rPr>
              <a:t>logn</a:t>
            </a:r>
            <a:r>
              <a:rPr lang="en-US" sz="3200" b="1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8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Heap Operations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Creation</a:t>
            </a:r>
          </a:p>
        </p:txBody>
      </p:sp>
    </p:spTree>
    <p:extLst>
      <p:ext uri="{BB962C8B-B14F-4D97-AF65-F5344CB8AC3E}">
        <p14:creationId xmlns:p14="http://schemas.microsoft.com/office/powerpoint/2010/main" val="178287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 </a:t>
            </a:r>
            <a:r>
              <a:rPr lang="en-US" dirty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Heap is </a:t>
            </a:r>
            <a:r>
              <a:rPr lang="en-US" dirty="0" smtClean="0">
                <a:solidFill>
                  <a:srgbClr val="0000FF"/>
                </a:solidFill>
              </a:rPr>
              <a:t>Empty</a:t>
            </a:r>
          </a:p>
          <a:p>
            <a:r>
              <a:rPr lang="en-US" dirty="0" smtClean="0"/>
              <a:t>First value will make the “</a:t>
            </a:r>
            <a:r>
              <a:rPr lang="en-US" dirty="0" smtClean="0">
                <a:solidFill>
                  <a:srgbClr val="0000FF"/>
                </a:solidFill>
              </a:rPr>
              <a:t>root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It </a:t>
            </a:r>
            <a:r>
              <a:rPr lang="en-US" dirty="0"/>
              <a:t>is really just a series of “</a:t>
            </a:r>
            <a:r>
              <a:rPr lang="en-US" dirty="0">
                <a:solidFill>
                  <a:srgbClr val="0000FF"/>
                </a:solidFill>
              </a:rPr>
              <a:t>insertions</a:t>
            </a:r>
            <a:r>
              <a:rPr lang="en-US" dirty="0" smtClean="0"/>
              <a:t>”</a:t>
            </a:r>
          </a:p>
          <a:p>
            <a:r>
              <a:rPr lang="en-US" dirty="0"/>
              <a:t>Simply insert the </a:t>
            </a:r>
            <a:r>
              <a:rPr lang="en-US" dirty="0">
                <a:solidFill>
                  <a:srgbClr val="0000FF"/>
                </a:solidFill>
              </a:rPr>
              <a:t>n elements </a:t>
            </a:r>
            <a:r>
              <a:rPr lang="en-US" dirty="0"/>
              <a:t>into the heap in the order that they arrive (in our case, from left to right</a:t>
            </a:r>
            <a:r>
              <a:rPr lang="en-US" dirty="0" smtClean="0"/>
              <a:t>)</a:t>
            </a:r>
          </a:p>
          <a:p>
            <a:r>
              <a:rPr lang="en-US" dirty="0" smtClean="0"/>
              <a:t>Heap is </a:t>
            </a:r>
            <a:r>
              <a:rPr lang="en-US" dirty="0" smtClean="0">
                <a:solidFill>
                  <a:srgbClr val="0000FF"/>
                </a:solidFill>
              </a:rPr>
              <a:t>created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1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 </a:t>
            </a:r>
            <a:r>
              <a:rPr lang="en-US" dirty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98742"/>
          </a:xfrm>
        </p:spPr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b="1" dirty="0"/>
              <a:t>54, 87, 27, 67, 19, 31, 29, 18, 32, 56, 7, 12, 31</a:t>
            </a:r>
            <a:endParaRPr lang="en-US" dirty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679331" y="430823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26579" y="2543907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412631" y="2757500"/>
            <a:ext cx="533400" cy="3762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54</a:t>
            </a:r>
          </a:p>
        </p:txBody>
      </p:sp>
      <p:grpSp>
        <p:nvGrpSpPr>
          <p:cNvPr id="9" name="Group 18"/>
          <p:cNvGrpSpPr>
            <a:grpSpLocks/>
          </p:cNvGrpSpPr>
          <p:nvPr/>
        </p:nvGrpSpPr>
        <p:grpSpPr bwMode="auto">
          <a:xfrm>
            <a:off x="2104305" y="2757500"/>
            <a:ext cx="990600" cy="1214438"/>
            <a:chOff x="1392" y="1632"/>
            <a:chExt cx="624" cy="765"/>
          </a:xfrm>
        </p:grpSpPr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1680" y="1632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54</a:t>
              </a:r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 flipH="1">
              <a:off x="1536" y="1872"/>
              <a:ext cx="2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1392" y="2160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87</a:t>
              </a: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2086707" y="2543907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9"/>
          <p:cNvGrpSpPr>
            <a:grpSpLocks/>
          </p:cNvGrpSpPr>
          <p:nvPr/>
        </p:nvGrpSpPr>
        <p:grpSpPr bwMode="auto">
          <a:xfrm>
            <a:off x="3018705" y="2769969"/>
            <a:ext cx="990600" cy="1214438"/>
            <a:chOff x="1392" y="1632"/>
            <a:chExt cx="624" cy="765"/>
          </a:xfrm>
        </p:grpSpPr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1680" y="1632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87</a:t>
              </a:r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 flipH="1">
              <a:off x="1536" y="1872"/>
              <a:ext cx="2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1392" y="2160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54</a:t>
              </a:r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2513134" y="2543907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29"/>
          <p:cNvGrpSpPr>
            <a:grpSpLocks/>
          </p:cNvGrpSpPr>
          <p:nvPr/>
        </p:nvGrpSpPr>
        <p:grpSpPr bwMode="auto">
          <a:xfrm>
            <a:off x="4229104" y="2773646"/>
            <a:ext cx="1447800" cy="1214438"/>
            <a:chOff x="3696" y="1584"/>
            <a:chExt cx="912" cy="765"/>
          </a:xfrm>
        </p:grpSpPr>
        <p:grpSp>
          <p:nvGrpSpPr>
            <p:cNvPr id="20" name="Group 23"/>
            <p:cNvGrpSpPr>
              <a:grpSpLocks/>
            </p:cNvGrpSpPr>
            <p:nvPr/>
          </p:nvGrpSpPr>
          <p:grpSpPr bwMode="auto">
            <a:xfrm>
              <a:off x="3696" y="1584"/>
              <a:ext cx="624" cy="765"/>
              <a:chOff x="1392" y="1632"/>
              <a:chExt cx="624" cy="765"/>
            </a:xfrm>
          </p:grpSpPr>
          <p:sp>
            <p:nvSpPr>
              <p:cNvPr id="23" name="Text Box 24"/>
              <p:cNvSpPr txBox="1">
                <a:spLocks noChangeArrowheads="1"/>
              </p:cNvSpPr>
              <p:nvPr/>
            </p:nvSpPr>
            <p:spPr bwMode="auto">
              <a:xfrm>
                <a:off x="1680" y="1632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87</a:t>
                </a:r>
              </a:p>
            </p:txBody>
          </p:sp>
          <p:sp>
            <p:nvSpPr>
              <p:cNvPr id="24" name="Line 25"/>
              <p:cNvSpPr>
                <a:spLocks noChangeShapeType="1"/>
              </p:cNvSpPr>
              <p:nvPr/>
            </p:nvSpPr>
            <p:spPr bwMode="auto">
              <a:xfrm flipH="1">
                <a:off x="1536" y="1872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Text Box 26"/>
              <p:cNvSpPr txBox="1">
                <a:spLocks noChangeArrowheads="1"/>
              </p:cNvSpPr>
              <p:nvPr/>
            </p:nvSpPr>
            <p:spPr bwMode="auto">
              <a:xfrm>
                <a:off x="1392" y="2160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54</a:t>
                </a:r>
              </a:p>
            </p:txBody>
          </p:sp>
        </p:grpSp>
        <p:sp>
          <p:nvSpPr>
            <p:cNvPr id="21" name="Line 27"/>
            <p:cNvSpPr>
              <a:spLocks noChangeShapeType="1"/>
            </p:cNvSpPr>
            <p:nvPr/>
          </p:nvSpPr>
          <p:spPr bwMode="auto">
            <a:xfrm>
              <a:off x="4128" y="1824"/>
              <a:ext cx="2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28"/>
            <p:cNvSpPr txBox="1">
              <a:spLocks noChangeArrowheads="1"/>
            </p:cNvSpPr>
            <p:nvPr/>
          </p:nvSpPr>
          <p:spPr bwMode="auto">
            <a:xfrm>
              <a:off x="4272" y="2112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27</a:t>
              </a: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992329" y="2535115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39"/>
          <p:cNvGrpSpPr>
            <a:grpSpLocks/>
          </p:cNvGrpSpPr>
          <p:nvPr/>
        </p:nvGrpSpPr>
        <p:grpSpPr bwMode="auto">
          <a:xfrm>
            <a:off x="5789740" y="2769573"/>
            <a:ext cx="1752600" cy="1976437"/>
            <a:chOff x="384" y="2688"/>
            <a:chExt cx="1104" cy="1245"/>
          </a:xfrm>
        </p:grpSpPr>
        <p:grpSp>
          <p:nvGrpSpPr>
            <p:cNvPr id="28" name="Group 30"/>
            <p:cNvGrpSpPr>
              <a:grpSpLocks/>
            </p:cNvGrpSpPr>
            <p:nvPr/>
          </p:nvGrpSpPr>
          <p:grpSpPr bwMode="auto">
            <a:xfrm>
              <a:off x="576" y="2688"/>
              <a:ext cx="912" cy="765"/>
              <a:chOff x="3696" y="1584"/>
              <a:chExt cx="912" cy="765"/>
            </a:xfrm>
          </p:grpSpPr>
          <p:grpSp>
            <p:nvGrpSpPr>
              <p:cNvPr id="31" name="Group 31"/>
              <p:cNvGrpSpPr>
                <a:grpSpLocks/>
              </p:cNvGrpSpPr>
              <p:nvPr/>
            </p:nvGrpSpPr>
            <p:grpSpPr bwMode="auto">
              <a:xfrm>
                <a:off x="3696" y="1584"/>
                <a:ext cx="624" cy="765"/>
                <a:chOff x="1392" y="1632"/>
                <a:chExt cx="624" cy="765"/>
              </a:xfrm>
            </p:grpSpPr>
            <p:sp>
              <p:nvSpPr>
                <p:cNvPr id="34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680" y="1632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87</a:t>
                  </a:r>
                </a:p>
              </p:txBody>
            </p:sp>
            <p:sp>
              <p:nvSpPr>
                <p:cNvPr id="35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1536" y="1872"/>
                  <a:ext cx="288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1392" y="2160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dirty="0"/>
                    <a:t>54</a:t>
                  </a:r>
                </a:p>
              </p:txBody>
            </p:sp>
          </p:grpSp>
          <p:sp>
            <p:nvSpPr>
              <p:cNvPr id="32" name="Line 35"/>
              <p:cNvSpPr>
                <a:spLocks noChangeShapeType="1"/>
              </p:cNvSpPr>
              <p:nvPr/>
            </p:nvSpPr>
            <p:spPr bwMode="auto">
              <a:xfrm>
                <a:off x="4128" y="1824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Text Box 36"/>
              <p:cNvSpPr txBox="1">
                <a:spLocks noChangeArrowheads="1"/>
              </p:cNvSpPr>
              <p:nvPr/>
            </p:nvSpPr>
            <p:spPr bwMode="auto">
              <a:xfrm>
                <a:off x="4272" y="2112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27</a:t>
                </a:r>
              </a:p>
            </p:txBody>
          </p:sp>
        </p:grp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 flipH="1">
              <a:off x="528" y="3456"/>
              <a:ext cx="14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 Box 38"/>
            <p:cNvSpPr txBox="1">
              <a:spLocks noChangeArrowheads="1"/>
            </p:cNvSpPr>
            <p:nvPr/>
          </p:nvSpPr>
          <p:spPr bwMode="auto">
            <a:xfrm>
              <a:off x="384" y="3696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67</a:t>
              </a:r>
            </a:p>
          </p:txBody>
        </p:sp>
      </p:grpSp>
      <p:grpSp>
        <p:nvGrpSpPr>
          <p:cNvPr id="37" name="Group 40"/>
          <p:cNvGrpSpPr>
            <a:grpSpLocks/>
          </p:cNvGrpSpPr>
          <p:nvPr/>
        </p:nvGrpSpPr>
        <p:grpSpPr bwMode="auto">
          <a:xfrm>
            <a:off x="7268318" y="2769573"/>
            <a:ext cx="1752600" cy="1976437"/>
            <a:chOff x="384" y="2688"/>
            <a:chExt cx="1104" cy="1245"/>
          </a:xfrm>
        </p:grpSpPr>
        <p:grpSp>
          <p:nvGrpSpPr>
            <p:cNvPr id="38" name="Group 41"/>
            <p:cNvGrpSpPr>
              <a:grpSpLocks/>
            </p:cNvGrpSpPr>
            <p:nvPr/>
          </p:nvGrpSpPr>
          <p:grpSpPr bwMode="auto">
            <a:xfrm>
              <a:off x="576" y="2688"/>
              <a:ext cx="912" cy="765"/>
              <a:chOff x="3696" y="1584"/>
              <a:chExt cx="912" cy="765"/>
            </a:xfrm>
          </p:grpSpPr>
          <p:grpSp>
            <p:nvGrpSpPr>
              <p:cNvPr id="41" name="Group 42"/>
              <p:cNvGrpSpPr>
                <a:grpSpLocks/>
              </p:cNvGrpSpPr>
              <p:nvPr/>
            </p:nvGrpSpPr>
            <p:grpSpPr bwMode="auto">
              <a:xfrm>
                <a:off x="3696" y="1584"/>
                <a:ext cx="624" cy="765"/>
                <a:chOff x="1392" y="1632"/>
                <a:chExt cx="624" cy="765"/>
              </a:xfrm>
            </p:grpSpPr>
            <p:sp>
              <p:nvSpPr>
                <p:cNvPr id="44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680" y="1632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87</a:t>
                  </a:r>
                </a:p>
              </p:txBody>
            </p:sp>
            <p:sp>
              <p:nvSpPr>
                <p:cNvPr id="45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1536" y="1872"/>
                  <a:ext cx="288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1392" y="2160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dirty="0"/>
                    <a:t>67</a:t>
                  </a:r>
                </a:p>
              </p:txBody>
            </p:sp>
          </p:grpSp>
          <p:sp>
            <p:nvSpPr>
              <p:cNvPr id="42" name="Line 46"/>
              <p:cNvSpPr>
                <a:spLocks noChangeShapeType="1"/>
              </p:cNvSpPr>
              <p:nvPr/>
            </p:nvSpPr>
            <p:spPr bwMode="auto">
              <a:xfrm>
                <a:off x="4128" y="1824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Text Box 47"/>
              <p:cNvSpPr txBox="1">
                <a:spLocks noChangeArrowheads="1"/>
              </p:cNvSpPr>
              <p:nvPr/>
            </p:nvSpPr>
            <p:spPr bwMode="auto">
              <a:xfrm>
                <a:off x="4272" y="2112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27</a:t>
                </a:r>
              </a:p>
            </p:txBody>
          </p:sp>
        </p:grpSp>
        <p:sp>
          <p:nvSpPr>
            <p:cNvPr id="39" name="Line 48"/>
            <p:cNvSpPr>
              <a:spLocks noChangeShapeType="1"/>
            </p:cNvSpPr>
            <p:nvPr/>
          </p:nvSpPr>
          <p:spPr bwMode="auto">
            <a:xfrm flipH="1">
              <a:off x="528" y="3456"/>
              <a:ext cx="14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49"/>
            <p:cNvSpPr txBox="1">
              <a:spLocks noChangeArrowheads="1"/>
            </p:cNvSpPr>
            <p:nvPr/>
          </p:nvSpPr>
          <p:spPr bwMode="auto">
            <a:xfrm>
              <a:off x="384" y="3696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54</a:t>
              </a:r>
            </a:p>
          </p:txBody>
        </p:sp>
      </p:grpSp>
      <p:cxnSp>
        <p:nvCxnSpPr>
          <p:cNvPr id="47" name="Straight Connector 46"/>
          <p:cNvCxnSpPr/>
          <p:nvPr/>
        </p:nvCxnSpPr>
        <p:spPr>
          <a:xfrm>
            <a:off x="3458321" y="2535115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62"/>
          <p:cNvGrpSpPr>
            <a:grpSpLocks/>
          </p:cNvGrpSpPr>
          <p:nvPr/>
        </p:nvGrpSpPr>
        <p:grpSpPr bwMode="auto">
          <a:xfrm>
            <a:off x="1440149" y="4369773"/>
            <a:ext cx="1752600" cy="1976437"/>
            <a:chOff x="3408" y="2736"/>
            <a:chExt cx="1104" cy="1245"/>
          </a:xfrm>
        </p:grpSpPr>
        <p:grpSp>
          <p:nvGrpSpPr>
            <p:cNvPr id="49" name="Group 50"/>
            <p:cNvGrpSpPr>
              <a:grpSpLocks/>
            </p:cNvGrpSpPr>
            <p:nvPr/>
          </p:nvGrpSpPr>
          <p:grpSpPr bwMode="auto">
            <a:xfrm>
              <a:off x="3408" y="2736"/>
              <a:ext cx="1104" cy="1245"/>
              <a:chOff x="384" y="2688"/>
              <a:chExt cx="1104" cy="1245"/>
            </a:xfrm>
          </p:grpSpPr>
          <p:grpSp>
            <p:nvGrpSpPr>
              <p:cNvPr id="52" name="Group 51"/>
              <p:cNvGrpSpPr>
                <a:grpSpLocks/>
              </p:cNvGrpSpPr>
              <p:nvPr/>
            </p:nvGrpSpPr>
            <p:grpSpPr bwMode="auto">
              <a:xfrm>
                <a:off x="576" y="2688"/>
                <a:ext cx="912" cy="765"/>
                <a:chOff x="3696" y="1584"/>
                <a:chExt cx="912" cy="765"/>
              </a:xfrm>
            </p:grpSpPr>
            <p:grpSp>
              <p:nvGrpSpPr>
                <p:cNvPr id="55" name="Group 52"/>
                <p:cNvGrpSpPr>
                  <a:grpSpLocks/>
                </p:cNvGrpSpPr>
                <p:nvPr/>
              </p:nvGrpSpPr>
              <p:grpSpPr bwMode="auto">
                <a:xfrm>
                  <a:off x="3696" y="1584"/>
                  <a:ext cx="624" cy="765"/>
                  <a:chOff x="1392" y="1632"/>
                  <a:chExt cx="624" cy="765"/>
                </a:xfrm>
              </p:grpSpPr>
              <p:sp>
                <p:nvSpPr>
                  <p:cNvPr id="58" name="Text Box 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80" y="1632"/>
                    <a:ext cx="336" cy="237"/>
                  </a:xfrm>
                  <a:prstGeom prst="rect">
                    <a:avLst/>
                  </a:prstGeom>
                  <a:noFill/>
                  <a:ln w="9525">
                    <a:solidFill>
                      <a:schemeClr val="tx2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/>
                      <a:t>87</a:t>
                    </a:r>
                  </a:p>
                </p:txBody>
              </p:sp>
              <p:sp>
                <p:nvSpPr>
                  <p:cNvPr id="59" name="Line 5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536" y="1872"/>
                    <a:ext cx="288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0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92" y="2160"/>
                    <a:ext cx="336" cy="237"/>
                  </a:xfrm>
                  <a:prstGeom prst="rect">
                    <a:avLst/>
                  </a:prstGeom>
                  <a:noFill/>
                  <a:ln w="9525">
                    <a:solidFill>
                      <a:schemeClr val="tx2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/>
                      <a:t>67</a:t>
                    </a:r>
                  </a:p>
                </p:txBody>
              </p:sp>
            </p:grpSp>
            <p:sp>
              <p:nvSpPr>
                <p:cNvPr id="56" name="Line 56"/>
                <p:cNvSpPr>
                  <a:spLocks noChangeShapeType="1"/>
                </p:cNvSpPr>
                <p:nvPr/>
              </p:nvSpPr>
              <p:spPr bwMode="auto">
                <a:xfrm>
                  <a:off x="4128" y="1824"/>
                  <a:ext cx="288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4272" y="2112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27</a:t>
                  </a:r>
                </a:p>
              </p:txBody>
            </p:sp>
          </p:grpSp>
          <p:sp>
            <p:nvSpPr>
              <p:cNvPr id="53" name="Line 58"/>
              <p:cNvSpPr>
                <a:spLocks noChangeShapeType="1"/>
              </p:cNvSpPr>
              <p:nvPr/>
            </p:nvSpPr>
            <p:spPr bwMode="auto">
              <a:xfrm flipH="1">
                <a:off x="528" y="3456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Text Box 59"/>
              <p:cNvSpPr txBox="1">
                <a:spLocks noChangeArrowheads="1"/>
              </p:cNvSpPr>
              <p:nvPr/>
            </p:nvSpPr>
            <p:spPr bwMode="auto">
              <a:xfrm>
                <a:off x="384" y="3696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54</a:t>
                </a:r>
              </a:p>
            </p:txBody>
          </p:sp>
        </p:grpSp>
        <p:sp>
          <p:nvSpPr>
            <p:cNvPr id="50" name="Line 60"/>
            <p:cNvSpPr>
              <a:spLocks noChangeShapeType="1"/>
            </p:cNvSpPr>
            <p:nvPr/>
          </p:nvSpPr>
          <p:spPr bwMode="auto">
            <a:xfrm>
              <a:off x="3696" y="3504"/>
              <a:ext cx="28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 Box 61"/>
            <p:cNvSpPr txBox="1">
              <a:spLocks noChangeArrowheads="1"/>
            </p:cNvSpPr>
            <p:nvPr/>
          </p:nvSpPr>
          <p:spPr bwMode="auto">
            <a:xfrm>
              <a:off x="3840" y="3744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272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 </a:t>
            </a:r>
            <a:r>
              <a:rPr lang="en-US" dirty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98742"/>
          </a:xfrm>
        </p:spPr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b="1" dirty="0"/>
              <a:t>54, 87, 27, 67, 19, 31, 29, 18, 32, 56, 7, 12, 31</a:t>
            </a:r>
            <a:endParaRPr lang="en-US" dirty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679331" y="430823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933103" y="2535115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64"/>
          <p:cNvGrpSpPr>
            <a:grpSpLocks/>
          </p:cNvGrpSpPr>
          <p:nvPr/>
        </p:nvGrpSpPr>
        <p:grpSpPr bwMode="auto">
          <a:xfrm>
            <a:off x="1322130" y="2773248"/>
            <a:ext cx="3276600" cy="2128837"/>
            <a:chOff x="240" y="1440"/>
            <a:chExt cx="2064" cy="1341"/>
          </a:xfrm>
        </p:grpSpPr>
        <p:sp>
          <p:nvSpPr>
            <p:cNvPr id="74" name="Text Box 48"/>
            <p:cNvSpPr txBox="1">
              <a:spLocks noChangeArrowheads="1"/>
            </p:cNvSpPr>
            <p:nvPr/>
          </p:nvSpPr>
          <p:spPr bwMode="auto">
            <a:xfrm>
              <a:off x="1968" y="2016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27</a:t>
              </a:r>
            </a:p>
          </p:txBody>
        </p:sp>
        <p:grpSp>
          <p:nvGrpSpPr>
            <p:cNvPr id="75" name="Group 54"/>
            <p:cNvGrpSpPr>
              <a:grpSpLocks/>
            </p:cNvGrpSpPr>
            <p:nvPr/>
          </p:nvGrpSpPr>
          <p:grpSpPr bwMode="auto">
            <a:xfrm>
              <a:off x="240" y="1440"/>
              <a:ext cx="1776" cy="1341"/>
              <a:chOff x="240" y="1440"/>
              <a:chExt cx="1776" cy="1341"/>
            </a:xfrm>
          </p:grpSpPr>
          <p:sp>
            <p:nvSpPr>
              <p:cNvPr id="76" name="Text Box 44"/>
              <p:cNvSpPr txBox="1">
                <a:spLocks noChangeArrowheads="1"/>
              </p:cNvSpPr>
              <p:nvPr/>
            </p:nvSpPr>
            <p:spPr bwMode="auto">
              <a:xfrm>
                <a:off x="1248" y="1440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/>
                  <a:t>87</a:t>
                </a:r>
              </a:p>
            </p:txBody>
          </p:sp>
          <p:sp>
            <p:nvSpPr>
              <p:cNvPr id="77" name="Line 45"/>
              <p:cNvSpPr>
                <a:spLocks noChangeShapeType="1"/>
              </p:cNvSpPr>
              <p:nvPr/>
            </p:nvSpPr>
            <p:spPr bwMode="auto">
              <a:xfrm flipH="1">
                <a:off x="720" y="1680"/>
                <a:ext cx="67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Text Box 46"/>
              <p:cNvSpPr txBox="1">
                <a:spLocks noChangeArrowheads="1"/>
              </p:cNvSpPr>
              <p:nvPr/>
            </p:nvSpPr>
            <p:spPr bwMode="auto">
              <a:xfrm>
                <a:off x="576" y="1968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67</a:t>
                </a:r>
              </a:p>
            </p:txBody>
          </p:sp>
          <p:sp>
            <p:nvSpPr>
              <p:cNvPr id="79" name="Line 47"/>
              <p:cNvSpPr>
                <a:spLocks noChangeShapeType="1"/>
              </p:cNvSpPr>
              <p:nvPr/>
            </p:nvSpPr>
            <p:spPr bwMode="auto">
              <a:xfrm>
                <a:off x="1392" y="1680"/>
                <a:ext cx="624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49"/>
              <p:cNvSpPr>
                <a:spLocks noChangeShapeType="1"/>
              </p:cNvSpPr>
              <p:nvPr/>
            </p:nvSpPr>
            <p:spPr bwMode="auto">
              <a:xfrm flipH="1">
                <a:off x="384" y="2208"/>
                <a:ext cx="336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Text Box 50"/>
              <p:cNvSpPr txBox="1">
                <a:spLocks noChangeArrowheads="1"/>
              </p:cNvSpPr>
              <p:nvPr/>
            </p:nvSpPr>
            <p:spPr bwMode="auto">
              <a:xfrm>
                <a:off x="240" y="2544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54</a:t>
                </a:r>
              </a:p>
            </p:txBody>
          </p:sp>
          <p:sp>
            <p:nvSpPr>
              <p:cNvPr id="82" name="Line 51"/>
              <p:cNvSpPr>
                <a:spLocks noChangeShapeType="1"/>
              </p:cNvSpPr>
              <p:nvPr/>
            </p:nvSpPr>
            <p:spPr bwMode="auto">
              <a:xfrm>
                <a:off x="720" y="2208"/>
                <a:ext cx="384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Text Box 52"/>
              <p:cNvSpPr txBox="1">
                <a:spLocks noChangeArrowheads="1"/>
              </p:cNvSpPr>
              <p:nvPr/>
            </p:nvSpPr>
            <p:spPr bwMode="auto">
              <a:xfrm>
                <a:off x="960" y="2496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19</a:t>
                </a:r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5665829" y="2811347"/>
            <a:ext cx="3276600" cy="2128837"/>
            <a:chOff x="3475905" y="4369773"/>
            <a:chExt cx="3276600" cy="2128837"/>
          </a:xfrm>
        </p:grpSpPr>
        <p:grpSp>
          <p:nvGrpSpPr>
            <p:cNvPr id="88" name="Group 64"/>
            <p:cNvGrpSpPr>
              <a:grpSpLocks/>
            </p:cNvGrpSpPr>
            <p:nvPr/>
          </p:nvGrpSpPr>
          <p:grpSpPr bwMode="auto">
            <a:xfrm>
              <a:off x="3475905" y="4369773"/>
              <a:ext cx="3276600" cy="2128837"/>
              <a:chOff x="240" y="1440"/>
              <a:chExt cx="2064" cy="1341"/>
            </a:xfrm>
          </p:grpSpPr>
          <p:sp>
            <p:nvSpPr>
              <p:cNvPr id="91" name="Text Box 48"/>
              <p:cNvSpPr txBox="1">
                <a:spLocks noChangeArrowheads="1"/>
              </p:cNvSpPr>
              <p:nvPr/>
            </p:nvSpPr>
            <p:spPr bwMode="auto">
              <a:xfrm>
                <a:off x="1968" y="2016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27</a:t>
                </a:r>
              </a:p>
            </p:txBody>
          </p:sp>
          <p:grpSp>
            <p:nvGrpSpPr>
              <p:cNvPr id="92" name="Group 54"/>
              <p:cNvGrpSpPr>
                <a:grpSpLocks/>
              </p:cNvGrpSpPr>
              <p:nvPr/>
            </p:nvGrpSpPr>
            <p:grpSpPr bwMode="auto">
              <a:xfrm>
                <a:off x="240" y="1440"/>
                <a:ext cx="1776" cy="1341"/>
                <a:chOff x="240" y="1440"/>
                <a:chExt cx="1776" cy="1341"/>
              </a:xfrm>
            </p:grpSpPr>
            <p:sp>
              <p:nvSpPr>
                <p:cNvPr id="93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248" y="1440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dirty="0"/>
                    <a:t>87</a:t>
                  </a:r>
                </a:p>
              </p:txBody>
            </p:sp>
            <p:sp>
              <p:nvSpPr>
                <p:cNvPr id="94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720" y="1680"/>
                  <a:ext cx="67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576" y="1968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67</a:t>
                  </a:r>
                </a:p>
              </p:txBody>
            </p:sp>
            <p:sp>
              <p:nvSpPr>
                <p:cNvPr id="96" name="Line 47"/>
                <p:cNvSpPr>
                  <a:spLocks noChangeShapeType="1"/>
                </p:cNvSpPr>
                <p:nvPr/>
              </p:nvSpPr>
              <p:spPr bwMode="auto">
                <a:xfrm>
                  <a:off x="1392" y="1680"/>
                  <a:ext cx="624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384" y="2208"/>
                  <a:ext cx="33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8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240" y="2544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54</a:t>
                  </a:r>
                </a:p>
              </p:txBody>
            </p:sp>
            <p:sp>
              <p:nvSpPr>
                <p:cNvPr id="99" name="Line 51"/>
                <p:cNvSpPr>
                  <a:spLocks noChangeShapeType="1"/>
                </p:cNvSpPr>
                <p:nvPr/>
              </p:nvSpPr>
              <p:spPr bwMode="auto">
                <a:xfrm>
                  <a:off x="720" y="2208"/>
                  <a:ext cx="38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0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960" y="2496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19</a:t>
                  </a:r>
                </a:p>
              </p:txBody>
            </p:sp>
          </p:grpSp>
        </p:grpSp>
        <p:sp>
          <p:nvSpPr>
            <p:cNvPr id="89" name="Line 76"/>
            <p:cNvSpPr>
              <a:spLocks noChangeShapeType="1"/>
            </p:cNvSpPr>
            <p:nvPr/>
          </p:nvSpPr>
          <p:spPr bwMode="auto">
            <a:xfrm flipH="1">
              <a:off x="5914305" y="5660410"/>
              <a:ext cx="5334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Text Box 77"/>
            <p:cNvSpPr txBox="1">
              <a:spLocks noChangeArrowheads="1"/>
            </p:cNvSpPr>
            <p:nvPr/>
          </p:nvSpPr>
          <p:spPr bwMode="auto">
            <a:xfrm>
              <a:off x="5609505" y="6041410"/>
              <a:ext cx="533400" cy="376238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31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965362" y="4221048"/>
            <a:ext cx="3276600" cy="2128837"/>
            <a:chOff x="2965362" y="4221048"/>
            <a:chExt cx="3276600" cy="2128837"/>
          </a:xfrm>
        </p:grpSpPr>
        <p:grpSp>
          <p:nvGrpSpPr>
            <p:cNvPr id="112" name="Group 65"/>
            <p:cNvGrpSpPr>
              <a:grpSpLocks/>
            </p:cNvGrpSpPr>
            <p:nvPr/>
          </p:nvGrpSpPr>
          <p:grpSpPr bwMode="auto">
            <a:xfrm>
              <a:off x="2965362" y="4221048"/>
              <a:ext cx="3276600" cy="2128837"/>
              <a:chOff x="240" y="1440"/>
              <a:chExt cx="2064" cy="1341"/>
            </a:xfrm>
          </p:grpSpPr>
          <p:sp>
            <p:nvSpPr>
              <p:cNvPr id="113" name="Text Box 66"/>
              <p:cNvSpPr txBox="1">
                <a:spLocks noChangeArrowheads="1"/>
              </p:cNvSpPr>
              <p:nvPr/>
            </p:nvSpPr>
            <p:spPr bwMode="auto">
              <a:xfrm>
                <a:off x="1968" y="2016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31</a:t>
                </a:r>
              </a:p>
            </p:txBody>
          </p:sp>
          <p:grpSp>
            <p:nvGrpSpPr>
              <p:cNvPr id="114" name="Group 67"/>
              <p:cNvGrpSpPr>
                <a:grpSpLocks/>
              </p:cNvGrpSpPr>
              <p:nvPr/>
            </p:nvGrpSpPr>
            <p:grpSpPr bwMode="auto">
              <a:xfrm>
                <a:off x="240" y="1440"/>
                <a:ext cx="1776" cy="1341"/>
                <a:chOff x="240" y="1440"/>
                <a:chExt cx="1776" cy="1341"/>
              </a:xfrm>
            </p:grpSpPr>
            <p:sp>
              <p:nvSpPr>
                <p:cNvPr id="115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1248" y="1440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dirty="0"/>
                    <a:t>87</a:t>
                  </a:r>
                </a:p>
              </p:txBody>
            </p:sp>
            <p:sp>
              <p:nvSpPr>
                <p:cNvPr id="116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720" y="1680"/>
                  <a:ext cx="67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576" y="1968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67</a:t>
                  </a:r>
                </a:p>
              </p:txBody>
            </p:sp>
            <p:sp>
              <p:nvSpPr>
                <p:cNvPr id="118" name="Line 71"/>
                <p:cNvSpPr>
                  <a:spLocks noChangeShapeType="1"/>
                </p:cNvSpPr>
                <p:nvPr/>
              </p:nvSpPr>
              <p:spPr bwMode="auto">
                <a:xfrm>
                  <a:off x="1392" y="1680"/>
                  <a:ext cx="624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384" y="2208"/>
                  <a:ext cx="33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240" y="2544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54</a:t>
                  </a:r>
                </a:p>
              </p:txBody>
            </p:sp>
            <p:sp>
              <p:nvSpPr>
                <p:cNvPr id="121" name="Line 74"/>
                <p:cNvSpPr>
                  <a:spLocks noChangeShapeType="1"/>
                </p:cNvSpPr>
                <p:nvPr/>
              </p:nvSpPr>
              <p:spPr bwMode="auto">
                <a:xfrm>
                  <a:off x="720" y="2208"/>
                  <a:ext cx="38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960" y="2496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19</a:t>
                  </a:r>
                </a:p>
              </p:txBody>
            </p:sp>
          </p:grpSp>
        </p:grpSp>
        <p:sp>
          <p:nvSpPr>
            <p:cNvPr id="123" name="Line 76"/>
            <p:cNvSpPr>
              <a:spLocks noChangeShapeType="1"/>
            </p:cNvSpPr>
            <p:nvPr/>
          </p:nvSpPr>
          <p:spPr bwMode="auto">
            <a:xfrm flipH="1">
              <a:off x="5403762" y="5511685"/>
              <a:ext cx="5334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Text Box 77"/>
            <p:cNvSpPr txBox="1">
              <a:spLocks noChangeArrowheads="1"/>
            </p:cNvSpPr>
            <p:nvPr/>
          </p:nvSpPr>
          <p:spPr bwMode="auto">
            <a:xfrm>
              <a:off x="5098962" y="5892685"/>
              <a:ext cx="533400" cy="376238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27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847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 </a:t>
            </a:r>
            <a:r>
              <a:rPr lang="en-US" dirty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98742"/>
          </a:xfrm>
        </p:spPr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b="1" dirty="0"/>
              <a:t>54, 87, 27, 67, 19, 31, 29, 18, 32, 56, 7, 12, 31</a:t>
            </a:r>
            <a:endParaRPr lang="en-US" dirty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679331" y="430823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341896" y="2535115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319445" y="2790273"/>
            <a:ext cx="3276600" cy="2128837"/>
            <a:chOff x="2965362" y="4221048"/>
            <a:chExt cx="3276600" cy="2128837"/>
          </a:xfrm>
        </p:grpSpPr>
        <p:grpSp>
          <p:nvGrpSpPr>
            <p:cNvPr id="112" name="Group 65"/>
            <p:cNvGrpSpPr>
              <a:grpSpLocks/>
            </p:cNvGrpSpPr>
            <p:nvPr/>
          </p:nvGrpSpPr>
          <p:grpSpPr bwMode="auto">
            <a:xfrm>
              <a:off x="2965362" y="4221048"/>
              <a:ext cx="3276600" cy="2128837"/>
              <a:chOff x="240" y="1440"/>
              <a:chExt cx="2064" cy="1341"/>
            </a:xfrm>
          </p:grpSpPr>
          <p:sp>
            <p:nvSpPr>
              <p:cNvPr id="113" name="Text Box 66"/>
              <p:cNvSpPr txBox="1">
                <a:spLocks noChangeArrowheads="1"/>
              </p:cNvSpPr>
              <p:nvPr/>
            </p:nvSpPr>
            <p:spPr bwMode="auto">
              <a:xfrm>
                <a:off x="1968" y="2016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31</a:t>
                </a:r>
              </a:p>
            </p:txBody>
          </p:sp>
          <p:grpSp>
            <p:nvGrpSpPr>
              <p:cNvPr id="114" name="Group 67"/>
              <p:cNvGrpSpPr>
                <a:grpSpLocks/>
              </p:cNvGrpSpPr>
              <p:nvPr/>
            </p:nvGrpSpPr>
            <p:grpSpPr bwMode="auto">
              <a:xfrm>
                <a:off x="240" y="1440"/>
                <a:ext cx="1776" cy="1341"/>
                <a:chOff x="240" y="1440"/>
                <a:chExt cx="1776" cy="1341"/>
              </a:xfrm>
            </p:grpSpPr>
            <p:sp>
              <p:nvSpPr>
                <p:cNvPr id="115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1248" y="1440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dirty="0"/>
                    <a:t>87</a:t>
                  </a:r>
                </a:p>
              </p:txBody>
            </p:sp>
            <p:sp>
              <p:nvSpPr>
                <p:cNvPr id="116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720" y="1680"/>
                  <a:ext cx="67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576" y="1968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67</a:t>
                  </a:r>
                </a:p>
              </p:txBody>
            </p:sp>
            <p:sp>
              <p:nvSpPr>
                <p:cNvPr id="118" name="Line 71"/>
                <p:cNvSpPr>
                  <a:spLocks noChangeShapeType="1"/>
                </p:cNvSpPr>
                <p:nvPr/>
              </p:nvSpPr>
              <p:spPr bwMode="auto">
                <a:xfrm>
                  <a:off x="1392" y="1680"/>
                  <a:ext cx="624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384" y="2208"/>
                  <a:ext cx="33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240" y="2544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54</a:t>
                  </a:r>
                </a:p>
              </p:txBody>
            </p:sp>
            <p:sp>
              <p:nvSpPr>
                <p:cNvPr id="121" name="Line 74"/>
                <p:cNvSpPr>
                  <a:spLocks noChangeShapeType="1"/>
                </p:cNvSpPr>
                <p:nvPr/>
              </p:nvSpPr>
              <p:spPr bwMode="auto">
                <a:xfrm>
                  <a:off x="720" y="2208"/>
                  <a:ext cx="38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960" y="2496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19</a:t>
                  </a:r>
                </a:p>
              </p:txBody>
            </p:sp>
          </p:grpSp>
        </p:grpSp>
        <p:sp>
          <p:nvSpPr>
            <p:cNvPr id="123" name="Line 76"/>
            <p:cNvSpPr>
              <a:spLocks noChangeShapeType="1"/>
            </p:cNvSpPr>
            <p:nvPr/>
          </p:nvSpPr>
          <p:spPr bwMode="auto">
            <a:xfrm flipH="1">
              <a:off x="5403762" y="5511685"/>
              <a:ext cx="5334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Text Box 77"/>
            <p:cNvSpPr txBox="1">
              <a:spLocks noChangeArrowheads="1"/>
            </p:cNvSpPr>
            <p:nvPr/>
          </p:nvSpPr>
          <p:spPr bwMode="auto">
            <a:xfrm>
              <a:off x="5098962" y="5892685"/>
              <a:ext cx="533400" cy="376238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27</a:t>
              </a:r>
            </a:p>
          </p:txBody>
        </p:sp>
      </p:grpSp>
      <p:grpSp>
        <p:nvGrpSpPr>
          <p:cNvPr id="46" name="Group 33"/>
          <p:cNvGrpSpPr>
            <a:grpSpLocks/>
          </p:cNvGrpSpPr>
          <p:nvPr/>
        </p:nvGrpSpPr>
        <p:grpSpPr bwMode="auto">
          <a:xfrm>
            <a:off x="5358045" y="2752172"/>
            <a:ext cx="3657600" cy="2128838"/>
            <a:chOff x="384" y="1392"/>
            <a:chExt cx="2304" cy="1341"/>
          </a:xfrm>
        </p:grpSpPr>
        <p:grpSp>
          <p:nvGrpSpPr>
            <p:cNvPr id="47" name="Group 30"/>
            <p:cNvGrpSpPr>
              <a:grpSpLocks/>
            </p:cNvGrpSpPr>
            <p:nvPr/>
          </p:nvGrpSpPr>
          <p:grpSpPr bwMode="auto">
            <a:xfrm>
              <a:off x="384" y="1392"/>
              <a:ext cx="2064" cy="1341"/>
              <a:chOff x="384" y="1392"/>
              <a:chExt cx="2064" cy="1341"/>
            </a:xfrm>
          </p:grpSpPr>
          <p:grpSp>
            <p:nvGrpSpPr>
              <p:cNvPr id="50" name="Group 29"/>
              <p:cNvGrpSpPr>
                <a:grpSpLocks/>
              </p:cNvGrpSpPr>
              <p:nvPr/>
            </p:nvGrpSpPr>
            <p:grpSpPr bwMode="auto">
              <a:xfrm>
                <a:off x="384" y="1392"/>
                <a:ext cx="2064" cy="1341"/>
                <a:chOff x="2688" y="1488"/>
                <a:chExt cx="2064" cy="1341"/>
              </a:xfrm>
            </p:grpSpPr>
            <p:grpSp>
              <p:nvGrpSpPr>
                <p:cNvPr id="52" name="Group 16"/>
                <p:cNvGrpSpPr>
                  <a:grpSpLocks/>
                </p:cNvGrpSpPr>
                <p:nvPr/>
              </p:nvGrpSpPr>
              <p:grpSpPr bwMode="auto">
                <a:xfrm>
                  <a:off x="2688" y="1488"/>
                  <a:ext cx="2064" cy="1341"/>
                  <a:chOff x="240" y="1440"/>
                  <a:chExt cx="2064" cy="1341"/>
                </a:xfrm>
              </p:grpSpPr>
              <p:sp>
                <p:nvSpPr>
                  <p:cNvPr id="54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68" y="2016"/>
                    <a:ext cx="336" cy="237"/>
                  </a:xfrm>
                  <a:prstGeom prst="rect">
                    <a:avLst/>
                  </a:prstGeom>
                  <a:noFill/>
                  <a:ln w="9525">
                    <a:solidFill>
                      <a:schemeClr val="tx2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/>
                      <a:t>31</a:t>
                    </a:r>
                  </a:p>
                </p:txBody>
              </p:sp>
              <p:grpSp>
                <p:nvGrpSpPr>
                  <p:cNvPr id="55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40" y="1440"/>
                    <a:ext cx="1776" cy="1341"/>
                    <a:chOff x="240" y="1440"/>
                    <a:chExt cx="1776" cy="1341"/>
                  </a:xfrm>
                </p:grpSpPr>
                <p:sp>
                  <p:nvSpPr>
                    <p:cNvPr id="56" name="Text Box 1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48" y="1440"/>
                      <a:ext cx="336" cy="23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/>
                        <a:t>87</a:t>
                      </a:r>
                    </a:p>
                  </p:txBody>
                </p:sp>
                <p:sp>
                  <p:nvSpPr>
                    <p:cNvPr id="57" name="Line 2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720" y="1680"/>
                      <a:ext cx="672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8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6" y="1968"/>
                      <a:ext cx="336" cy="23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/>
                        <a:t>67</a:t>
                      </a:r>
                    </a:p>
                  </p:txBody>
                </p:sp>
                <p:sp>
                  <p:nvSpPr>
                    <p:cNvPr id="59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92" y="1680"/>
                      <a:ext cx="624" cy="3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" name="Line 2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" y="2208"/>
                      <a:ext cx="336" cy="3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" name="Text 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0" y="2544"/>
                      <a:ext cx="336" cy="23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/>
                        <a:t>54</a:t>
                      </a:r>
                    </a:p>
                  </p:txBody>
                </p:sp>
                <p:sp>
                  <p:nvSpPr>
                    <p:cNvPr id="63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20" y="2208"/>
                      <a:ext cx="384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" name="Text Box 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60" y="2496"/>
                      <a:ext cx="336" cy="23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/>
                        <a:t>19</a:t>
                      </a:r>
                    </a:p>
                  </p:txBody>
                </p:sp>
              </p:grpSp>
            </p:grpSp>
            <p:sp>
              <p:nvSpPr>
                <p:cNvPr id="53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4224" y="2304"/>
                  <a:ext cx="336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1" name="Text Box 28"/>
              <p:cNvSpPr txBox="1">
                <a:spLocks noChangeArrowheads="1"/>
              </p:cNvSpPr>
              <p:nvPr/>
            </p:nvSpPr>
            <p:spPr bwMode="auto">
              <a:xfrm>
                <a:off x="1728" y="2448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27</a:t>
                </a:r>
              </a:p>
            </p:txBody>
          </p:sp>
        </p:grpSp>
        <p:sp>
          <p:nvSpPr>
            <p:cNvPr id="48" name="Line 31"/>
            <p:cNvSpPr>
              <a:spLocks noChangeShapeType="1"/>
            </p:cNvSpPr>
            <p:nvPr/>
          </p:nvSpPr>
          <p:spPr bwMode="auto">
            <a:xfrm>
              <a:off x="2256" y="2208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 Box 32"/>
            <p:cNvSpPr txBox="1">
              <a:spLocks noChangeArrowheads="1"/>
            </p:cNvSpPr>
            <p:nvPr/>
          </p:nvSpPr>
          <p:spPr bwMode="auto">
            <a:xfrm>
              <a:off x="2352" y="2448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29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131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Arrays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Linked List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6600"/>
                </a:solidFill>
              </a:rPr>
              <a:t>Stacks</a:t>
            </a:r>
          </a:p>
          <a:p>
            <a:r>
              <a:rPr lang="en-US" dirty="0">
                <a:solidFill>
                  <a:srgbClr val="006600"/>
                </a:solidFill>
              </a:rPr>
              <a:t>Queues</a:t>
            </a:r>
          </a:p>
          <a:p>
            <a:r>
              <a:rPr lang="en-US" b="1" dirty="0"/>
              <a:t>Tree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Graph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4159624" y="2280691"/>
            <a:ext cx="4708331" cy="262716"/>
            <a:chOff x="893762" y="2390775"/>
            <a:chExt cx="6705600" cy="53340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4159624" y="2846790"/>
            <a:ext cx="4622067" cy="303120"/>
            <a:chOff x="893762" y="3609975"/>
            <a:chExt cx="6553200" cy="533400"/>
          </a:xfrm>
        </p:grpSpPr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31" name="Group 53"/>
          <p:cNvGrpSpPr>
            <a:grpSpLocks/>
          </p:cNvGrpSpPr>
          <p:nvPr/>
        </p:nvGrpSpPr>
        <p:grpSpPr bwMode="auto">
          <a:xfrm>
            <a:off x="4159401" y="3437587"/>
            <a:ext cx="963860" cy="911083"/>
            <a:chOff x="6761162" y="4486275"/>
            <a:chExt cx="1676400" cy="1866900"/>
          </a:xfrm>
        </p:grpSpPr>
        <p:sp>
          <p:nvSpPr>
            <p:cNvPr id="32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52"/>
          <p:cNvGrpSpPr>
            <a:grpSpLocks/>
          </p:cNvGrpSpPr>
          <p:nvPr/>
        </p:nvGrpSpPr>
        <p:grpSpPr bwMode="auto">
          <a:xfrm>
            <a:off x="4159401" y="4398123"/>
            <a:ext cx="2678360" cy="479940"/>
            <a:chOff x="2798762" y="4981575"/>
            <a:chExt cx="3429000" cy="838200"/>
          </a:xfrm>
        </p:grpSpPr>
        <p:sp>
          <p:nvSpPr>
            <p:cNvPr id="38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6" name="Group 51"/>
          <p:cNvGrpSpPr>
            <a:grpSpLocks/>
          </p:cNvGrpSpPr>
          <p:nvPr/>
        </p:nvGrpSpPr>
        <p:grpSpPr bwMode="auto">
          <a:xfrm>
            <a:off x="7530473" y="4771096"/>
            <a:ext cx="1334670" cy="852417"/>
            <a:chOff x="131762" y="4676775"/>
            <a:chExt cx="2133600" cy="1447800"/>
          </a:xfrm>
        </p:grpSpPr>
        <p:sp>
          <p:nvSpPr>
            <p:cNvPr id="47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0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>
              <a:off x="1350962" y="4981575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>
              <a:off x="1808162" y="5438775"/>
              <a:ext cx="2286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401" y="5069933"/>
            <a:ext cx="1599676" cy="134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5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 </a:t>
            </a:r>
            <a:r>
              <a:rPr lang="en-US" dirty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98742"/>
          </a:xfrm>
        </p:spPr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b="1" dirty="0"/>
              <a:t>54, 87, 27, 67, 19, 31, 29, 18, 32, 56, 7, 12, 31</a:t>
            </a:r>
            <a:endParaRPr lang="en-US" dirty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679331" y="430823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815240" y="2535115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4"/>
          <p:cNvGrpSpPr>
            <a:grpSpLocks/>
          </p:cNvGrpSpPr>
          <p:nvPr/>
        </p:nvGrpSpPr>
        <p:grpSpPr bwMode="auto">
          <a:xfrm>
            <a:off x="1331261" y="2757500"/>
            <a:ext cx="3657600" cy="2128837"/>
            <a:chOff x="384" y="1392"/>
            <a:chExt cx="2304" cy="1341"/>
          </a:xfrm>
        </p:grpSpPr>
        <p:grpSp>
          <p:nvGrpSpPr>
            <p:cNvPr id="40" name="Group 35"/>
            <p:cNvGrpSpPr>
              <a:grpSpLocks/>
            </p:cNvGrpSpPr>
            <p:nvPr/>
          </p:nvGrpSpPr>
          <p:grpSpPr bwMode="auto">
            <a:xfrm>
              <a:off x="384" y="1392"/>
              <a:ext cx="2064" cy="1341"/>
              <a:chOff x="384" y="1392"/>
              <a:chExt cx="2064" cy="1341"/>
            </a:xfrm>
          </p:grpSpPr>
          <p:grpSp>
            <p:nvGrpSpPr>
              <p:cNvPr id="43" name="Group 36"/>
              <p:cNvGrpSpPr>
                <a:grpSpLocks/>
              </p:cNvGrpSpPr>
              <p:nvPr/>
            </p:nvGrpSpPr>
            <p:grpSpPr bwMode="auto">
              <a:xfrm>
                <a:off x="384" y="1392"/>
                <a:ext cx="2064" cy="1341"/>
                <a:chOff x="2688" y="1488"/>
                <a:chExt cx="2064" cy="1341"/>
              </a:xfrm>
            </p:grpSpPr>
            <p:grpSp>
              <p:nvGrpSpPr>
                <p:cNvPr id="45" name="Group 37"/>
                <p:cNvGrpSpPr>
                  <a:grpSpLocks/>
                </p:cNvGrpSpPr>
                <p:nvPr/>
              </p:nvGrpSpPr>
              <p:grpSpPr bwMode="auto">
                <a:xfrm>
                  <a:off x="2688" y="1488"/>
                  <a:ext cx="2064" cy="1341"/>
                  <a:chOff x="240" y="1440"/>
                  <a:chExt cx="2064" cy="1341"/>
                </a:xfrm>
              </p:grpSpPr>
              <p:sp>
                <p:nvSpPr>
                  <p:cNvPr id="66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68" y="2016"/>
                    <a:ext cx="336" cy="237"/>
                  </a:xfrm>
                  <a:prstGeom prst="rect">
                    <a:avLst/>
                  </a:prstGeom>
                  <a:noFill/>
                  <a:ln w="9525">
                    <a:solidFill>
                      <a:schemeClr val="tx2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/>
                      <a:t>31</a:t>
                    </a:r>
                  </a:p>
                </p:txBody>
              </p:sp>
              <p:grpSp>
                <p:nvGrpSpPr>
                  <p:cNvPr id="67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40" y="1440"/>
                    <a:ext cx="1776" cy="1341"/>
                    <a:chOff x="240" y="1440"/>
                    <a:chExt cx="1776" cy="1341"/>
                  </a:xfrm>
                </p:grpSpPr>
                <p:sp>
                  <p:nvSpPr>
                    <p:cNvPr id="68" name="Text Box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48" y="1440"/>
                      <a:ext cx="336" cy="23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/>
                        <a:t>87</a:t>
                      </a:r>
                    </a:p>
                  </p:txBody>
                </p:sp>
                <p:sp>
                  <p:nvSpPr>
                    <p:cNvPr id="69" name="Line 4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720" y="1680"/>
                      <a:ext cx="672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0" name="Text Box 4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6" y="1968"/>
                      <a:ext cx="336" cy="23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/>
                        <a:t>67</a:t>
                      </a:r>
                    </a:p>
                  </p:txBody>
                </p:sp>
                <p:sp>
                  <p:nvSpPr>
                    <p:cNvPr id="71" name="Line 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92" y="1680"/>
                      <a:ext cx="624" cy="3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" name="Line 4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" y="2208"/>
                      <a:ext cx="336" cy="3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" name="Text 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0" y="2544"/>
                      <a:ext cx="336" cy="23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/>
                        <a:t>54</a:t>
                      </a:r>
                    </a:p>
                  </p:txBody>
                </p:sp>
                <p:sp>
                  <p:nvSpPr>
                    <p:cNvPr id="74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20" y="2208"/>
                      <a:ext cx="384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5" name="Text Box 4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60" y="2496"/>
                      <a:ext cx="336" cy="23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/>
                        <a:t>19</a:t>
                      </a:r>
                    </a:p>
                  </p:txBody>
                </p:sp>
              </p:grpSp>
            </p:grpSp>
            <p:sp>
              <p:nvSpPr>
                <p:cNvPr id="65" name="Line 48"/>
                <p:cNvSpPr>
                  <a:spLocks noChangeShapeType="1"/>
                </p:cNvSpPr>
                <p:nvPr/>
              </p:nvSpPr>
              <p:spPr bwMode="auto">
                <a:xfrm flipH="1">
                  <a:off x="4224" y="2304"/>
                  <a:ext cx="336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4" name="Text Box 49"/>
              <p:cNvSpPr txBox="1">
                <a:spLocks noChangeArrowheads="1"/>
              </p:cNvSpPr>
              <p:nvPr/>
            </p:nvSpPr>
            <p:spPr bwMode="auto">
              <a:xfrm>
                <a:off x="1728" y="2448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27</a:t>
                </a:r>
              </a:p>
            </p:txBody>
          </p:sp>
        </p:grpSp>
        <p:sp>
          <p:nvSpPr>
            <p:cNvPr id="41" name="Line 50"/>
            <p:cNvSpPr>
              <a:spLocks noChangeShapeType="1"/>
            </p:cNvSpPr>
            <p:nvPr/>
          </p:nvSpPr>
          <p:spPr bwMode="auto">
            <a:xfrm>
              <a:off x="2256" y="2208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 Box 51"/>
            <p:cNvSpPr txBox="1">
              <a:spLocks noChangeArrowheads="1"/>
            </p:cNvSpPr>
            <p:nvPr/>
          </p:nvSpPr>
          <p:spPr bwMode="auto">
            <a:xfrm>
              <a:off x="2352" y="2448"/>
              <a:ext cx="336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29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15240" y="2681300"/>
            <a:ext cx="4191000" cy="2967037"/>
            <a:chOff x="4815240" y="2681300"/>
            <a:chExt cx="4191000" cy="2967037"/>
          </a:xfrm>
        </p:grpSpPr>
        <p:sp>
          <p:nvSpPr>
            <p:cNvPr id="76" name="Text Box 15"/>
            <p:cNvSpPr txBox="1">
              <a:spLocks noChangeArrowheads="1"/>
            </p:cNvSpPr>
            <p:nvPr/>
          </p:nvSpPr>
          <p:spPr bwMode="auto">
            <a:xfrm>
              <a:off x="4815240" y="5272100"/>
              <a:ext cx="533400" cy="376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18</a:t>
              </a:r>
            </a:p>
          </p:txBody>
        </p:sp>
        <p:grpSp>
          <p:nvGrpSpPr>
            <p:cNvPr id="77" name="Group 34"/>
            <p:cNvGrpSpPr>
              <a:grpSpLocks/>
            </p:cNvGrpSpPr>
            <p:nvPr/>
          </p:nvGrpSpPr>
          <p:grpSpPr bwMode="auto">
            <a:xfrm>
              <a:off x="5348640" y="2681300"/>
              <a:ext cx="3657600" cy="2128837"/>
              <a:chOff x="384" y="1392"/>
              <a:chExt cx="2304" cy="1341"/>
            </a:xfrm>
          </p:grpSpPr>
          <p:grpSp>
            <p:nvGrpSpPr>
              <p:cNvPr id="78" name="Group 35"/>
              <p:cNvGrpSpPr>
                <a:grpSpLocks/>
              </p:cNvGrpSpPr>
              <p:nvPr/>
            </p:nvGrpSpPr>
            <p:grpSpPr bwMode="auto">
              <a:xfrm>
                <a:off x="384" y="1392"/>
                <a:ext cx="2064" cy="1341"/>
                <a:chOff x="384" y="1392"/>
                <a:chExt cx="2064" cy="1341"/>
              </a:xfrm>
            </p:grpSpPr>
            <p:grpSp>
              <p:nvGrpSpPr>
                <p:cNvPr id="81" name="Group 36"/>
                <p:cNvGrpSpPr>
                  <a:grpSpLocks/>
                </p:cNvGrpSpPr>
                <p:nvPr/>
              </p:nvGrpSpPr>
              <p:grpSpPr bwMode="auto">
                <a:xfrm>
                  <a:off x="384" y="1392"/>
                  <a:ext cx="2064" cy="1341"/>
                  <a:chOff x="2688" y="1488"/>
                  <a:chExt cx="2064" cy="1341"/>
                </a:xfrm>
              </p:grpSpPr>
              <p:grpSp>
                <p:nvGrpSpPr>
                  <p:cNvPr id="83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2688" y="1488"/>
                    <a:ext cx="2064" cy="1341"/>
                    <a:chOff x="240" y="1440"/>
                    <a:chExt cx="2064" cy="1341"/>
                  </a:xfrm>
                </p:grpSpPr>
                <p:sp>
                  <p:nvSpPr>
                    <p:cNvPr id="85" name="Text Box 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68" y="2016"/>
                      <a:ext cx="336" cy="237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2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/>
                        <a:t>31</a:t>
                      </a:r>
                    </a:p>
                  </p:txBody>
                </p:sp>
                <p:grpSp>
                  <p:nvGrpSpPr>
                    <p:cNvPr id="86" name="Group 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0" y="1440"/>
                      <a:ext cx="1776" cy="1341"/>
                      <a:chOff x="240" y="1440"/>
                      <a:chExt cx="1776" cy="1341"/>
                    </a:xfrm>
                  </p:grpSpPr>
                  <p:sp>
                    <p:nvSpPr>
                      <p:cNvPr id="87" name="Text Box 4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248" y="1440"/>
                        <a:ext cx="336" cy="2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n-US"/>
                          <a:t>87</a:t>
                        </a:r>
                      </a:p>
                    </p:txBody>
                  </p:sp>
                  <p:sp>
                    <p:nvSpPr>
                      <p:cNvPr id="88" name="Line 41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720" y="1680"/>
                        <a:ext cx="672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" name="Text Box 4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76" y="1968"/>
                        <a:ext cx="336" cy="2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n-US"/>
                          <a:t>67</a:t>
                        </a:r>
                      </a:p>
                    </p:txBody>
                  </p:sp>
                  <p:sp>
                    <p:nvSpPr>
                      <p:cNvPr id="90" name="Line 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92" y="1680"/>
                        <a:ext cx="624" cy="3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" name="Line 44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84" y="2208"/>
                        <a:ext cx="336" cy="3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2" name="Text Box 4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40" y="2544"/>
                        <a:ext cx="336" cy="2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n-US"/>
                          <a:t>54</a:t>
                        </a:r>
                      </a:p>
                    </p:txBody>
                  </p:sp>
                  <p:sp>
                    <p:nvSpPr>
                      <p:cNvPr id="93" name="Line 4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20" y="2208"/>
                        <a:ext cx="384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4" name="Text Box 4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960" y="2496"/>
                        <a:ext cx="336" cy="2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n-US"/>
                          <a:t>19</a:t>
                        </a:r>
                      </a:p>
                    </p:txBody>
                  </p:sp>
                </p:grpSp>
              </p:grpSp>
              <p:sp>
                <p:nvSpPr>
                  <p:cNvPr id="84" name="Line 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4" y="2304"/>
                    <a:ext cx="33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1728" y="2448"/>
                  <a:ext cx="336" cy="237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27</a:t>
                  </a:r>
                </a:p>
              </p:txBody>
            </p:sp>
          </p:grpSp>
          <p:sp>
            <p:nvSpPr>
              <p:cNvPr id="79" name="Line 50"/>
              <p:cNvSpPr>
                <a:spLocks noChangeShapeType="1"/>
              </p:cNvSpPr>
              <p:nvPr/>
            </p:nvSpPr>
            <p:spPr bwMode="auto">
              <a:xfrm>
                <a:off x="2256" y="2208"/>
                <a:ext cx="24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Text Box 51"/>
              <p:cNvSpPr txBox="1">
                <a:spLocks noChangeArrowheads="1"/>
              </p:cNvSpPr>
              <p:nvPr/>
            </p:nvSpPr>
            <p:spPr bwMode="auto">
              <a:xfrm>
                <a:off x="2352" y="2448"/>
                <a:ext cx="336" cy="237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29</a:t>
                </a:r>
              </a:p>
            </p:txBody>
          </p:sp>
        </p:grpSp>
        <p:sp>
          <p:nvSpPr>
            <p:cNvPr id="95" name="Line 52"/>
            <p:cNvSpPr>
              <a:spLocks noChangeShapeType="1"/>
            </p:cNvSpPr>
            <p:nvPr/>
          </p:nvSpPr>
          <p:spPr bwMode="auto">
            <a:xfrm flipH="1">
              <a:off x="5043840" y="4814900"/>
              <a:ext cx="5334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77240" y="4840923"/>
            <a:ext cx="685800" cy="833437"/>
            <a:chOff x="5577240" y="4840923"/>
            <a:chExt cx="685800" cy="833437"/>
          </a:xfrm>
        </p:grpSpPr>
        <p:sp>
          <p:nvSpPr>
            <p:cNvPr id="96" name="Line 53"/>
            <p:cNvSpPr>
              <a:spLocks noChangeShapeType="1"/>
            </p:cNvSpPr>
            <p:nvPr/>
          </p:nvSpPr>
          <p:spPr bwMode="auto">
            <a:xfrm>
              <a:off x="5577240" y="4840923"/>
              <a:ext cx="4572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Text Box 54"/>
            <p:cNvSpPr txBox="1">
              <a:spLocks noChangeArrowheads="1"/>
            </p:cNvSpPr>
            <p:nvPr/>
          </p:nvSpPr>
          <p:spPr bwMode="auto">
            <a:xfrm>
              <a:off x="5729640" y="5298123"/>
              <a:ext cx="533400" cy="376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32</a:t>
              </a:r>
            </a:p>
          </p:txBody>
        </p:sp>
      </p:grpSp>
      <p:cxnSp>
        <p:nvCxnSpPr>
          <p:cNvPr id="98" name="Straight Connector 97"/>
          <p:cNvCxnSpPr/>
          <p:nvPr/>
        </p:nvCxnSpPr>
        <p:spPr>
          <a:xfrm>
            <a:off x="5262873" y="2535115"/>
            <a:ext cx="395654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41864" y="5378830"/>
            <a:ext cx="2033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…….. So on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36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 – </a:t>
            </a:r>
            <a:r>
              <a:rPr lang="en-US" b="1" dirty="0" smtClean="0">
                <a:solidFill>
                  <a:srgbClr val="006600"/>
                </a:solidFill>
              </a:rPr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617472" cy="4020428"/>
          </a:xfrm>
        </p:spPr>
        <p:txBody>
          <a:bodyPr>
            <a:normAutofit/>
          </a:bodyPr>
          <a:lstStyle/>
          <a:p>
            <a:r>
              <a:rPr lang="en-US" dirty="0"/>
              <a:t>What is the Big-O running time of </a:t>
            </a:r>
            <a:r>
              <a:rPr lang="en-US" dirty="0" smtClean="0"/>
              <a:t>building a </a:t>
            </a:r>
            <a:r>
              <a:rPr lang="en-US" dirty="0"/>
              <a:t>heap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Inserting “one” element</a:t>
            </a:r>
          </a:p>
          <a:p>
            <a:pPr lvl="1"/>
            <a:r>
              <a:rPr lang="en-US" dirty="0" smtClean="0"/>
              <a:t>O(log n)</a:t>
            </a:r>
          </a:p>
          <a:p>
            <a:r>
              <a:rPr lang="en-US" dirty="0" smtClean="0"/>
              <a:t>Inserting “n” elements</a:t>
            </a:r>
          </a:p>
          <a:p>
            <a:pPr lvl="1"/>
            <a:r>
              <a:rPr lang="en-US" dirty="0" smtClean="0"/>
              <a:t>O(</a:t>
            </a:r>
            <a:r>
              <a:rPr lang="en-US" dirty="0" err="1" smtClean="0"/>
              <a:t>nlogn</a:t>
            </a:r>
            <a:r>
              <a:rPr lang="en-US" dirty="0" smtClean="0"/>
              <a:t>)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 smtClean="0"/>
              <a:t>Building heap </a:t>
            </a:r>
            <a:r>
              <a:rPr lang="en-US" sz="3200" b="1" dirty="0" smtClean="0">
                <a:solidFill>
                  <a:srgbClr val="0000FF"/>
                </a:solidFill>
              </a:rPr>
              <a:t>O(</a:t>
            </a:r>
            <a:r>
              <a:rPr lang="en-US" sz="3200" b="1" dirty="0" err="1" smtClean="0">
                <a:solidFill>
                  <a:srgbClr val="0000FF"/>
                </a:solidFill>
              </a:rPr>
              <a:t>nlogn</a:t>
            </a:r>
            <a:r>
              <a:rPr lang="en-US" sz="3200" b="1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33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Heap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/>
              <a:t>A heap is an Abstract Data </a:t>
            </a:r>
            <a:r>
              <a:rPr lang="en-US" dirty="0" smtClean="0"/>
              <a:t>Type, is a variant of tree data structure</a:t>
            </a:r>
          </a:p>
          <a:p>
            <a:endParaRPr lang="en-US" dirty="0" smtClean="0"/>
          </a:p>
          <a:p>
            <a:r>
              <a:rPr lang="en-US" dirty="0" smtClean="0"/>
              <a:t>Heap Properties</a:t>
            </a:r>
          </a:p>
          <a:p>
            <a:pPr lvl="1"/>
            <a:r>
              <a:rPr lang="en-US" dirty="0" smtClean="0"/>
              <a:t>Order / heap Property</a:t>
            </a:r>
          </a:p>
          <a:p>
            <a:pPr lvl="2"/>
            <a:r>
              <a:rPr lang="en-US" dirty="0" smtClean="0"/>
              <a:t>Children </a:t>
            </a:r>
            <a:r>
              <a:rPr lang="en-US" b="1" dirty="0" smtClean="0">
                <a:solidFill>
                  <a:srgbClr val="0000FF"/>
                </a:solidFill>
              </a:rPr>
              <a:t>Values are arranged </a:t>
            </a:r>
            <a:r>
              <a:rPr lang="en-US" dirty="0" smtClean="0"/>
              <a:t>with respect to root</a:t>
            </a:r>
          </a:p>
          <a:p>
            <a:pPr lvl="1"/>
            <a:r>
              <a:rPr lang="en-US" dirty="0" smtClean="0"/>
              <a:t>Shape Property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Complete</a:t>
            </a:r>
            <a:r>
              <a:rPr lang="en-US" dirty="0" smtClean="0"/>
              <a:t> Binary Tree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5" name="Picture 14" descr="Max-he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00992" y="3039247"/>
            <a:ext cx="2600325" cy="17487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416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Heap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Types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 – Heap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all values stored in the </a:t>
            </a:r>
            <a:r>
              <a:rPr lang="en-US" b="1" dirty="0" smtClean="0">
                <a:solidFill>
                  <a:srgbClr val="0000FF"/>
                </a:solidFill>
              </a:rPr>
              <a:t>root</a:t>
            </a:r>
            <a:r>
              <a:rPr lang="en-US" dirty="0" smtClean="0"/>
              <a:t> </a:t>
            </a:r>
            <a:r>
              <a:rPr lang="en-US" dirty="0"/>
              <a:t>of a given </a:t>
            </a:r>
            <a:r>
              <a:rPr lang="en-US" dirty="0" smtClean="0"/>
              <a:t>tree is </a:t>
            </a:r>
            <a:r>
              <a:rPr lang="en-US" b="1" dirty="0" smtClean="0">
                <a:solidFill>
                  <a:srgbClr val="0000FF"/>
                </a:solidFill>
              </a:rPr>
              <a:t>smaller </a:t>
            </a:r>
            <a:r>
              <a:rPr lang="en-US" dirty="0" smtClean="0"/>
              <a:t>than the </a:t>
            </a:r>
            <a:r>
              <a:rPr lang="en-US" dirty="0"/>
              <a:t>value stored in </a:t>
            </a:r>
            <a:r>
              <a:rPr lang="en-US" dirty="0" smtClean="0"/>
              <a:t>the </a:t>
            </a:r>
            <a:r>
              <a:rPr lang="en-US" dirty="0" err="1" smtClean="0"/>
              <a:t>subtrees</a:t>
            </a:r>
            <a:r>
              <a:rPr lang="en-US" dirty="0" smtClean="0"/>
              <a:t> (</a:t>
            </a:r>
            <a:r>
              <a:rPr lang="en-US" b="1" dirty="0" smtClean="0">
                <a:solidFill>
                  <a:srgbClr val="006600"/>
                </a:solidFill>
              </a:rPr>
              <a:t>Order / heap Property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It is Complete Binary Tree (</a:t>
            </a:r>
            <a:r>
              <a:rPr lang="en-US" b="1" dirty="0" smtClean="0">
                <a:solidFill>
                  <a:srgbClr val="006600"/>
                </a:solidFill>
              </a:rPr>
              <a:t>Shape Property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Min-he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4923" y="4406894"/>
            <a:ext cx="3031378" cy="1962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320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Heap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Types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 – Heap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all values stored in the </a:t>
            </a:r>
            <a:r>
              <a:rPr lang="en-US" b="1" dirty="0" smtClean="0">
                <a:solidFill>
                  <a:srgbClr val="0000FF"/>
                </a:solidFill>
              </a:rPr>
              <a:t>root</a:t>
            </a:r>
            <a:r>
              <a:rPr lang="en-US" dirty="0" smtClean="0"/>
              <a:t> </a:t>
            </a:r>
            <a:r>
              <a:rPr lang="en-US" dirty="0"/>
              <a:t>of a given </a:t>
            </a:r>
            <a:r>
              <a:rPr lang="en-US" dirty="0" smtClean="0"/>
              <a:t>tree is </a:t>
            </a:r>
            <a:r>
              <a:rPr lang="en-US" b="1" dirty="0" smtClean="0">
                <a:solidFill>
                  <a:srgbClr val="0000FF"/>
                </a:solidFill>
              </a:rPr>
              <a:t>greater or equal</a:t>
            </a:r>
            <a:r>
              <a:rPr lang="en-US" dirty="0" smtClean="0"/>
              <a:t> to the </a:t>
            </a:r>
            <a:r>
              <a:rPr lang="en-US" dirty="0"/>
              <a:t>value stored in </a:t>
            </a:r>
            <a:r>
              <a:rPr lang="en-US" dirty="0" smtClean="0"/>
              <a:t>the </a:t>
            </a:r>
            <a:r>
              <a:rPr lang="en-US" dirty="0" err="1" smtClean="0"/>
              <a:t>subtrees</a:t>
            </a:r>
            <a:r>
              <a:rPr lang="en-US" dirty="0" smtClean="0"/>
              <a:t> (</a:t>
            </a:r>
            <a:r>
              <a:rPr lang="en-US" b="1" dirty="0" smtClean="0">
                <a:solidFill>
                  <a:srgbClr val="006600"/>
                </a:solidFill>
              </a:rPr>
              <a:t>Order / heap Property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It is Complete Binary Tree (</a:t>
            </a:r>
            <a:r>
              <a:rPr lang="en-US" b="1" dirty="0" smtClean="0">
                <a:solidFill>
                  <a:srgbClr val="006600"/>
                </a:solidFill>
              </a:rPr>
              <a:t>Shape Property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5" name="Picture 14" descr="Max-he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4166" y="4354952"/>
            <a:ext cx="2976282" cy="2001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741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 – </a:t>
            </a:r>
            <a:r>
              <a:rPr lang="en-US" b="1" dirty="0" smtClean="0">
                <a:solidFill>
                  <a:srgbClr val="006600"/>
                </a:solidFill>
              </a:rPr>
              <a:t>Building Up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called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Max - Heap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4491079" y="4898231"/>
            <a:ext cx="566738" cy="639763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3897354" y="5269706"/>
            <a:ext cx="793750" cy="731838"/>
            <a:chOff x="2468" y="2680"/>
            <a:chExt cx="500" cy="461"/>
          </a:xfrm>
        </p:grpSpPr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2468" y="2680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auto">
            <a:xfrm>
              <a:off x="2487" y="2699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19</a:t>
              </a:r>
            </a:p>
          </p:txBody>
        </p:sp>
      </p:grp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7677192" y="3956844"/>
            <a:ext cx="563562" cy="63976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8040729" y="4328319"/>
            <a:ext cx="793750" cy="731837"/>
            <a:chOff x="5078" y="2087"/>
            <a:chExt cx="500" cy="461"/>
          </a:xfrm>
        </p:grpSpPr>
        <p:sp>
          <p:nvSpPr>
            <p:cNvPr id="33" name="AutoShape 12"/>
            <p:cNvSpPr>
              <a:spLocks noChangeArrowheads="1"/>
            </p:cNvSpPr>
            <p:nvPr/>
          </p:nvSpPr>
          <p:spPr bwMode="auto">
            <a:xfrm>
              <a:off x="5078" y="2087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utoShape 13"/>
            <p:cNvSpPr>
              <a:spLocks noChangeArrowheads="1"/>
            </p:cNvSpPr>
            <p:nvPr/>
          </p:nvSpPr>
          <p:spPr bwMode="auto">
            <a:xfrm>
              <a:off x="5097" y="2106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4</a:t>
              </a:r>
            </a:p>
          </p:txBody>
        </p:sp>
      </p:grpSp>
      <p:sp>
        <p:nvSpPr>
          <p:cNvPr id="10" name="Line 14"/>
          <p:cNvSpPr>
            <a:spLocks noChangeShapeType="1"/>
          </p:cNvSpPr>
          <p:nvPr/>
        </p:nvSpPr>
        <p:spPr bwMode="auto">
          <a:xfrm flipH="1">
            <a:off x="7466054" y="3956844"/>
            <a:ext cx="566738" cy="63976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" name="Group 15"/>
          <p:cNvGrpSpPr>
            <a:grpSpLocks/>
          </p:cNvGrpSpPr>
          <p:nvPr/>
        </p:nvGrpSpPr>
        <p:grpSpPr bwMode="auto">
          <a:xfrm>
            <a:off x="6872329" y="4328319"/>
            <a:ext cx="793750" cy="731837"/>
            <a:chOff x="4342" y="2087"/>
            <a:chExt cx="500" cy="461"/>
          </a:xfrm>
        </p:grpSpPr>
        <p:sp>
          <p:nvSpPr>
            <p:cNvPr id="31" name="AutoShape 16"/>
            <p:cNvSpPr>
              <a:spLocks noChangeArrowheads="1"/>
            </p:cNvSpPr>
            <p:nvPr/>
          </p:nvSpPr>
          <p:spPr bwMode="auto">
            <a:xfrm>
              <a:off x="4342" y="2087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AutoShape 17"/>
            <p:cNvSpPr>
              <a:spLocks noChangeArrowheads="1"/>
            </p:cNvSpPr>
            <p:nvPr/>
          </p:nvSpPr>
          <p:spPr bwMode="auto">
            <a:xfrm>
              <a:off x="4361" y="2106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22</a:t>
              </a:r>
            </a:p>
          </p:txBody>
        </p:sp>
      </p:grp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5495967" y="3956844"/>
            <a:ext cx="563562" cy="63976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5859504" y="4328319"/>
            <a:ext cx="793750" cy="731837"/>
            <a:chOff x="3704" y="2087"/>
            <a:chExt cx="500" cy="461"/>
          </a:xfrm>
        </p:grpSpPr>
        <p:sp>
          <p:nvSpPr>
            <p:cNvPr id="29" name="AutoShape 20"/>
            <p:cNvSpPr>
              <a:spLocks noChangeArrowheads="1"/>
            </p:cNvSpPr>
            <p:nvPr/>
          </p:nvSpPr>
          <p:spPr bwMode="auto">
            <a:xfrm>
              <a:off x="3704" y="2087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utoShape 21"/>
            <p:cNvSpPr>
              <a:spLocks noChangeArrowheads="1"/>
            </p:cNvSpPr>
            <p:nvPr/>
          </p:nvSpPr>
          <p:spPr bwMode="auto">
            <a:xfrm>
              <a:off x="3723" y="2106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21</a:t>
              </a:r>
            </a:p>
          </p:txBody>
        </p:sp>
      </p:grp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5253079" y="3956844"/>
            <a:ext cx="566738" cy="63976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5" name="Group 23"/>
          <p:cNvGrpSpPr>
            <a:grpSpLocks/>
          </p:cNvGrpSpPr>
          <p:nvPr/>
        </p:nvGrpSpPr>
        <p:grpSpPr bwMode="auto">
          <a:xfrm>
            <a:off x="4659354" y="4328319"/>
            <a:ext cx="793750" cy="731837"/>
            <a:chOff x="2948" y="2087"/>
            <a:chExt cx="500" cy="461"/>
          </a:xfrm>
        </p:grpSpPr>
        <p:sp>
          <p:nvSpPr>
            <p:cNvPr id="27" name="AutoShape 24"/>
            <p:cNvSpPr>
              <a:spLocks noChangeArrowheads="1"/>
            </p:cNvSpPr>
            <p:nvPr/>
          </p:nvSpPr>
          <p:spPr bwMode="auto">
            <a:xfrm>
              <a:off x="2948" y="2087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>
              <a:off x="2967" y="2106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27</a:t>
              </a:r>
            </a:p>
          </p:txBody>
        </p:sp>
      </p:grp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7081879" y="2996406"/>
            <a:ext cx="563563" cy="639763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" name="Group 27"/>
          <p:cNvGrpSpPr>
            <a:grpSpLocks/>
          </p:cNvGrpSpPr>
          <p:nvPr/>
        </p:nvGrpSpPr>
        <p:grpSpPr bwMode="auto">
          <a:xfrm>
            <a:off x="7416842" y="3413919"/>
            <a:ext cx="793750" cy="731837"/>
            <a:chOff x="4685" y="1511"/>
            <a:chExt cx="500" cy="461"/>
          </a:xfrm>
        </p:grpSpPr>
        <p:sp>
          <p:nvSpPr>
            <p:cNvPr id="25" name="AutoShape 28"/>
            <p:cNvSpPr>
              <a:spLocks noChangeArrowheads="1"/>
            </p:cNvSpPr>
            <p:nvPr/>
          </p:nvSpPr>
          <p:spPr bwMode="auto">
            <a:xfrm>
              <a:off x="4685" y="1511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29"/>
            <p:cNvSpPr>
              <a:spLocks noChangeArrowheads="1"/>
            </p:cNvSpPr>
            <p:nvPr/>
          </p:nvSpPr>
          <p:spPr bwMode="auto">
            <a:xfrm>
              <a:off x="4704" y="1530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/>
                <a:t>23</a:t>
              </a:r>
            </a:p>
          </p:txBody>
        </p:sp>
      </p:grpSp>
      <p:sp>
        <p:nvSpPr>
          <p:cNvPr id="18" name="Line 30"/>
          <p:cNvSpPr>
            <a:spLocks noChangeShapeType="1"/>
          </p:cNvSpPr>
          <p:nvPr/>
        </p:nvSpPr>
        <p:spPr bwMode="auto">
          <a:xfrm flipH="1">
            <a:off x="5846804" y="3042444"/>
            <a:ext cx="566738" cy="639762"/>
          </a:xfrm>
          <a:prstGeom prst="line">
            <a:avLst/>
          </a:prstGeom>
          <a:noFill/>
          <a:ln w="12600">
            <a:solidFill>
              <a:srgbClr val="FF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9" name="Group 31"/>
          <p:cNvGrpSpPr>
            <a:grpSpLocks/>
          </p:cNvGrpSpPr>
          <p:nvPr/>
        </p:nvGrpSpPr>
        <p:grpSpPr bwMode="auto">
          <a:xfrm>
            <a:off x="6356392" y="2347119"/>
            <a:ext cx="793750" cy="731837"/>
            <a:chOff x="4017" y="839"/>
            <a:chExt cx="500" cy="461"/>
          </a:xfrm>
        </p:grpSpPr>
        <p:sp>
          <p:nvSpPr>
            <p:cNvPr id="23" name="AutoShape 32"/>
            <p:cNvSpPr>
              <a:spLocks noChangeArrowheads="1"/>
            </p:cNvSpPr>
            <p:nvPr/>
          </p:nvSpPr>
          <p:spPr bwMode="auto">
            <a:xfrm>
              <a:off x="4017" y="839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33"/>
            <p:cNvSpPr>
              <a:spLocks noChangeArrowheads="1"/>
            </p:cNvSpPr>
            <p:nvPr/>
          </p:nvSpPr>
          <p:spPr bwMode="auto">
            <a:xfrm>
              <a:off x="4036" y="858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 dirty="0"/>
                <a:t>45</a:t>
              </a:r>
            </a:p>
          </p:txBody>
        </p:sp>
      </p:grpSp>
      <p:grpSp>
        <p:nvGrpSpPr>
          <p:cNvPr id="20" name="Group 34"/>
          <p:cNvGrpSpPr>
            <a:grpSpLocks/>
          </p:cNvGrpSpPr>
          <p:nvPr/>
        </p:nvGrpSpPr>
        <p:grpSpPr bwMode="auto">
          <a:xfrm>
            <a:off x="5253079" y="3413919"/>
            <a:ext cx="793750" cy="731837"/>
            <a:chOff x="3322" y="1511"/>
            <a:chExt cx="500" cy="461"/>
          </a:xfrm>
        </p:grpSpPr>
        <p:sp>
          <p:nvSpPr>
            <p:cNvPr id="21" name="AutoShape 35"/>
            <p:cNvSpPr>
              <a:spLocks noChangeArrowheads="1"/>
            </p:cNvSpPr>
            <p:nvPr/>
          </p:nvSpPr>
          <p:spPr bwMode="auto">
            <a:xfrm>
              <a:off x="3322" y="1511"/>
              <a:ext cx="501" cy="462"/>
            </a:xfrm>
            <a:prstGeom prst="roundRect">
              <a:avLst>
                <a:gd name="adj" fmla="val 12551"/>
              </a:avLst>
            </a:prstGeom>
            <a:solidFill>
              <a:srgbClr val="8080FF"/>
            </a:solidFill>
            <a:ln w="12600">
              <a:solidFill>
                <a:srgbClr val="E0E0E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utoShape 36"/>
            <p:cNvSpPr>
              <a:spLocks noChangeArrowheads="1"/>
            </p:cNvSpPr>
            <p:nvPr/>
          </p:nvSpPr>
          <p:spPr bwMode="auto">
            <a:xfrm>
              <a:off x="3341" y="1530"/>
              <a:ext cx="463" cy="424"/>
            </a:xfrm>
            <a:prstGeom prst="roundRect">
              <a:avLst>
                <a:gd name="adj" fmla="val 2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360" tIns="44280" rIns="90360" bIns="44280" anchor="ctr"/>
            <a:lstStyle/>
            <a:p>
              <a:pPr algn="ctr">
                <a:lnSpc>
                  <a:spcPct val="95000"/>
                </a:lnSpc>
                <a:buClr>
                  <a:srgbClr val="E0E0E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 dirty="0"/>
                <a:t>35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998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Heap – </a:t>
            </a:r>
            <a:r>
              <a:rPr lang="en-US" b="1" dirty="0">
                <a:solidFill>
                  <a:srgbClr val="006600"/>
                </a:solidFill>
              </a:rPr>
              <a:t>Building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New nodes are always added at the lowest level</a:t>
            </a:r>
          </a:p>
          <a:p>
            <a:pPr lvl="1"/>
            <a:r>
              <a:rPr lang="en-US" dirty="0"/>
              <a:t>And are inserted from left to right</a:t>
            </a:r>
          </a:p>
          <a:p>
            <a:r>
              <a:rPr lang="en-US" dirty="0"/>
              <a:t>There is no particular relationship among the data items in nodes on any given level</a:t>
            </a:r>
          </a:p>
          <a:p>
            <a:pPr lvl="1"/>
            <a:r>
              <a:rPr lang="en-US" dirty="0"/>
              <a:t>Even if the nodes have the same parent</a:t>
            </a:r>
          </a:p>
          <a:p>
            <a:pPr lvl="1"/>
            <a:r>
              <a:rPr lang="en-US" dirty="0"/>
              <a:t>Example:  the right node does not necessarily have to be larger than the left node (as in BSTs)</a:t>
            </a:r>
          </a:p>
          <a:p>
            <a:r>
              <a:rPr lang="en-US" dirty="0"/>
              <a:t>The only ordering property for heaps is the one already defined</a:t>
            </a:r>
          </a:p>
          <a:p>
            <a:pPr lvl="1"/>
            <a:r>
              <a:rPr lang="en-US" dirty="0"/>
              <a:t>Root of any given </a:t>
            </a:r>
            <a:r>
              <a:rPr lang="en-US" dirty="0" err="1"/>
              <a:t>subtree</a:t>
            </a:r>
            <a:r>
              <a:rPr lang="en-US" dirty="0"/>
              <a:t> is either largest or smallest element in that tree…either a max-heap or a min-heap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2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Heap – </a:t>
            </a:r>
            <a:r>
              <a:rPr lang="en-US" b="1" dirty="0">
                <a:solidFill>
                  <a:srgbClr val="006600"/>
                </a:solidFill>
              </a:rPr>
              <a:t>Building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tree never becomes unbalanced</a:t>
            </a:r>
          </a:p>
          <a:p>
            <a:r>
              <a:rPr lang="en-US" dirty="0"/>
              <a:t>A heap is not a sorted structure</a:t>
            </a:r>
          </a:p>
          <a:p>
            <a:pPr lvl="1"/>
            <a:r>
              <a:rPr lang="en-US" dirty="0"/>
              <a:t>But it can be regarded as partially ordered</a:t>
            </a:r>
          </a:p>
          <a:p>
            <a:pPr lvl="2"/>
            <a:r>
              <a:rPr lang="en-US" dirty="0"/>
              <a:t>Since the </a:t>
            </a:r>
            <a:r>
              <a:rPr lang="en-US" dirty="0" smtClean="0"/>
              <a:t>minimum / maximum </a:t>
            </a:r>
            <a:r>
              <a:rPr lang="en-US" dirty="0"/>
              <a:t>value is always at the root</a:t>
            </a:r>
          </a:p>
          <a:p>
            <a:r>
              <a:rPr lang="en-US" dirty="0"/>
              <a:t>A given set of data can be formed into many different heaps</a:t>
            </a:r>
          </a:p>
          <a:p>
            <a:pPr lvl="1"/>
            <a:r>
              <a:rPr lang="en-US" dirty="0"/>
              <a:t>Depending on the order in which the data arrives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0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4918</TotalTime>
  <Words>1099</Words>
  <Application>Microsoft Office PowerPoint</Application>
  <PresentationFormat>On-screen Show (4:3)</PresentationFormat>
  <Paragraphs>336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Courier New</vt:lpstr>
      <vt:lpstr>Georgia</vt:lpstr>
      <vt:lpstr>Times New Roman</vt:lpstr>
      <vt:lpstr>Office Theme</vt:lpstr>
      <vt:lpstr>PowerPoint Presentation</vt:lpstr>
      <vt:lpstr>Heap</vt:lpstr>
      <vt:lpstr>Trees - Introduction</vt:lpstr>
      <vt:lpstr>Heap - Introduction</vt:lpstr>
      <vt:lpstr>Heap - Types</vt:lpstr>
      <vt:lpstr>Heap - Types</vt:lpstr>
      <vt:lpstr>Heap – Building Up</vt:lpstr>
      <vt:lpstr>Heap – Building Up</vt:lpstr>
      <vt:lpstr>Heap – Building Up</vt:lpstr>
      <vt:lpstr>Heap</vt:lpstr>
      <vt:lpstr>Heap - Operations</vt:lpstr>
      <vt:lpstr>Heap Operations</vt:lpstr>
      <vt:lpstr>Operation - Insertion</vt:lpstr>
      <vt:lpstr>Operation - Insertion</vt:lpstr>
      <vt:lpstr>Insertion – Percolate Up</vt:lpstr>
      <vt:lpstr>Insertion – Percolate Up</vt:lpstr>
      <vt:lpstr>Insertion – Analysis</vt:lpstr>
      <vt:lpstr>Heap Operations</vt:lpstr>
      <vt:lpstr>Operation - Deletion</vt:lpstr>
      <vt:lpstr>Deletion – Percolate Down</vt:lpstr>
      <vt:lpstr>Deletion – Percolate Down</vt:lpstr>
      <vt:lpstr>Deletion – Percolate Down</vt:lpstr>
      <vt:lpstr>Deletion – Percolate Down</vt:lpstr>
      <vt:lpstr>Deletion – Analysis</vt:lpstr>
      <vt:lpstr>Heap Operations</vt:lpstr>
      <vt:lpstr>Heap – Creation</vt:lpstr>
      <vt:lpstr>Heap – Creation</vt:lpstr>
      <vt:lpstr>Heap – Creation</vt:lpstr>
      <vt:lpstr>Heap – Creation</vt:lpstr>
      <vt:lpstr>Heap – Creation</vt:lpstr>
      <vt:lpstr>Creation – Analysis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محمد عمير شودري رمضان</cp:lastModifiedBy>
  <cp:revision>822</cp:revision>
  <dcterms:created xsi:type="dcterms:W3CDTF">2019-05-22T20:50:59Z</dcterms:created>
  <dcterms:modified xsi:type="dcterms:W3CDTF">2019-11-19T07:13:08Z</dcterms:modified>
</cp:coreProperties>
</file>