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80"/>
  </p:notesMasterIdLst>
  <p:handoutMasterIdLst>
    <p:handoutMasterId r:id="rId81"/>
  </p:handoutMasterIdLst>
  <p:sldIdLst>
    <p:sldId id="256" r:id="rId2"/>
    <p:sldId id="396" r:id="rId3"/>
    <p:sldId id="359" r:id="rId4"/>
    <p:sldId id="397" r:id="rId5"/>
    <p:sldId id="376" r:id="rId6"/>
    <p:sldId id="379" r:id="rId7"/>
    <p:sldId id="458" r:id="rId8"/>
    <p:sldId id="438" r:id="rId9"/>
    <p:sldId id="477" r:id="rId10"/>
    <p:sldId id="363" r:id="rId11"/>
    <p:sldId id="364" r:id="rId12"/>
    <p:sldId id="365" r:id="rId13"/>
    <p:sldId id="366" r:id="rId14"/>
    <p:sldId id="368" r:id="rId15"/>
    <p:sldId id="369" r:id="rId16"/>
    <p:sldId id="370" r:id="rId17"/>
    <p:sldId id="371" r:id="rId18"/>
    <p:sldId id="380" r:id="rId19"/>
    <p:sldId id="439" r:id="rId20"/>
    <p:sldId id="373" r:id="rId21"/>
    <p:sldId id="367" r:id="rId22"/>
    <p:sldId id="459" r:id="rId23"/>
    <p:sldId id="385" r:id="rId24"/>
    <p:sldId id="386" r:id="rId25"/>
    <p:sldId id="387" r:id="rId26"/>
    <p:sldId id="388" r:id="rId27"/>
    <p:sldId id="389" r:id="rId28"/>
    <p:sldId id="391" r:id="rId29"/>
    <p:sldId id="393" r:id="rId30"/>
    <p:sldId id="394" r:id="rId31"/>
    <p:sldId id="395" r:id="rId32"/>
    <p:sldId id="440" r:id="rId33"/>
    <p:sldId id="398" r:id="rId34"/>
    <p:sldId id="460" r:id="rId35"/>
    <p:sldId id="478" r:id="rId36"/>
    <p:sldId id="399" r:id="rId37"/>
    <p:sldId id="401" r:id="rId38"/>
    <p:sldId id="483" r:id="rId39"/>
    <p:sldId id="443" r:id="rId40"/>
    <p:sldId id="442" r:id="rId41"/>
    <p:sldId id="402" r:id="rId42"/>
    <p:sldId id="476" r:id="rId43"/>
    <p:sldId id="466" r:id="rId44"/>
    <p:sldId id="479" r:id="rId45"/>
    <p:sldId id="406" r:id="rId46"/>
    <p:sldId id="480" r:id="rId47"/>
    <p:sldId id="474" r:id="rId48"/>
    <p:sldId id="411" r:id="rId49"/>
    <p:sldId id="488" r:id="rId50"/>
    <p:sldId id="489" r:id="rId51"/>
    <p:sldId id="490" r:id="rId52"/>
    <p:sldId id="491" r:id="rId53"/>
    <p:sldId id="492" r:id="rId54"/>
    <p:sldId id="414" r:id="rId55"/>
    <p:sldId id="481" r:id="rId56"/>
    <p:sldId id="482" r:id="rId57"/>
    <p:sldId id="445" r:id="rId58"/>
    <p:sldId id="484" r:id="rId59"/>
    <p:sldId id="485" r:id="rId60"/>
    <p:sldId id="486" r:id="rId61"/>
    <p:sldId id="487" r:id="rId62"/>
    <p:sldId id="415" r:id="rId63"/>
    <p:sldId id="416" r:id="rId64"/>
    <p:sldId id="462" r:id="rId65"/>
    <p:sldId id="463" r:id="rId66"/>
    <p:sldId id="421" r:id="rId67"/>
    <p:sldId id="426" r:id="rId68"/>
    <p:sldId id="428" r:id="rId69"/>
    <p:sldId id="454" r:id="rId70"/>
    <p:sldId id="455" r:id="rId71"/>
    <p:sldId id="456" r:id="rId72"/>
    <p:sldId id="434" r:id="rId73"/>
    <p:sldId id="436" r:id="rId74"/>
    <p:sldId id="437" r:id="rId75"/>
    <p:sldId id="470" r:id="rId76"/>
    <p:sldId id="475" r:id="rId77"/>
    <p:sldId id="471" r:id="rId78"/>
    <p:sldId id="472" r:id="rId7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2"/>
      <p:bold r:id="rId83"/>
      <p:italic r:id="rId84"/>
      <p:boldItalic r:id="rId85"/>
    </p:embeddedFont>
    <p:embeddedFont>
      <p:font typeface="Cambria Math" panose="02040503050406030204" pitchFamily="18" charset="0"/>
      <p:regular r:id="rId86"/>
    </p:embeddedFont>
    <p:embeddedFont>
      <p:font typeface="Comic Sans MS" panose="030F0702030302020204" pitchFamily="66" charset="0"/>
      <p:regular r:id="rId87"/>
      <p:bold r:id="rId88"/>
      <p:italic r:id="rId89"/>
      <p:boldItalic r:id="rId90"/>
    </p:embeddedFont>
    <p:embeddedFont>
      <p:font typeface="Constantia" panose="02030602050306030303" pitchFamily="18" charset="0"/>
      <p:regular r:id="rId91"/>
      <p:bold r:id="rId92"/>
      <p:italic r:id="rId93"/>
      <p:boldItalic r:id="rId94"/>
    </p:embeddedFont>
    <p:embeddedFont>
      <p:font typeface="Wingdings 2" panose="05020102010507070707" pitchFamily="18" charset="2"/>
      <p:regular r:id="rId9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5" autoAdjust="0"/>
    <p:restoredTop sz="94660"/>
  </p:normalViewPr>
  <p:slideViewPr>
    <p:cSldViewPr>
      <p:cViewPr varScale="1">
        <p:scale>
          <a:sx n="108" d="100"/>
          <a:sy n="108" d="100"/>
        </p:scale>
        <p:origin x="17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3.fntdata"/><Relationship Id="rId89" Type="http://schemas.openxmlformats.org/officeDocument/2006/relationships/font" Target="fonts/font8.fntdata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1.fntdata"/><Relationship Id="rId90" Type="http://schemas.openxmlformats.org/officeDocument/2006/relationships/font" Target="fonts/font9.fntdata"/><Relationship Id="rId95" Type="http://schemas.openxmlformats.org/officeDocument/2006/relationships/font" Target="fonts/font14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font" Target="fonts/font4.fntdata"/><Relationship Id="rId93" Type="http://schemas.openxmlformats.org/officeDocument/2006/relationships/font" Target="fonts/font12.fntdata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2.fntdata"/><Relationship Id="rId88" Type="http://schemas.openxmlformats.org/officeDocument/2006/relationships/font" Target="fonts/font7.fntdata"/><Relationship Id="rId91" Type="http://schemas.openxmlformats.org/officeDocument/2006/relationships/font" Target="fonts/font10.fntdata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86" Type="http://schemas.openxmlformats.org/officeDocument/2006/relationships/font" Target="fonts/font5.fntdata"/><Relationship Id="rId94" Type="http://schemas.openxmlformats.org/officeDocument/2006/relationships/font" Target="fonts/font13.fntdata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EF7AE-0C30-4EA7-B74D-470A9C33048D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01582-F5A8-41ED-8946-57B4D8BFA9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6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51A1F-924C-4BCD-AE4C-3A5DD90B2C9D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12B00-BF9F-4C8A-8D33-EED5BFD171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9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a truth table would have 32 rows since we have 5 propositional variables.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12B00-BF9F-4C8A-8D33-EED5BFD171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914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5220D-0BB5-4C71-B862-812B075D02FE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31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42.wmf"/><Relationship Id="rId18" Type="http://schemas.openxmlformats.org/officeDocument/2006/relationships/oleObject" Target="../embeddings/oleObject10.bin"/><Relationship Id="rId3" Type="http://schemas.openxmlformats.org/officeDocument/2006/relationships/image" Target="../media/image37.wmf"/><Relationship Id="rId21" Type="http://schemas.openxmlformats.org/officeDocument/2006/relationships/image" Target="../media/image46.wmf"/><Relationship Id="rId7" Type="http://schemas.openxmlformats.org/officeDocument/2006/relationships/image" Target="../media/image39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44.wmf"/><Relationship Id="rId2" Type="http://schemas.openxmlformats.org/officeDocument/2006/relationships/oleObject" Target="../embeddings/oleObject2.bin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1.wmf"/><Relationship Id="rId5" Type="http://schemas.openxmlformats.org/officeDocument/2006/relationships/image" Target="../media/image38.wmf"/><Relationship Id="rId15" Type="http://schemas.openxmlformats.org/officeDocument/2006/relationships/image" Target="../media/image43.wmf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45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40.wmf"/><Relationship Id="rId14" Type="http://schemas.openxmlformats.org/officeDocument/2006/relationships/oleObject" Target="../embeddings/oleObject8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52.wmf"/><Relationship Id="rId18" Type="http://schemas.openxmlformats.org/officeDocument/2006/relationships/oleObject" Target="../embeddings/oleObject20.bin"/><Relationship Id="rId3" Type="http://schemas.openxmlformats.org/officeDocument/2006/relationships/image" Target="../media/image47.wmf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54.wmf"/><Relationship Id="rId2" Type="http://schemas.openxmlformats.org/officeDocument/2006/relationships/oleObject" Target="../embeddings/oleObject12.bin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55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18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tags" Target="../tags/tag40.xml"/><Relationship Id="rId7" Type="http://schemas.openxmlformats.org/officeDocument/2006/relationships/image" Target="../media/image65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6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tags" Target="../tags/tag44.xml"/><Relationship Id="rId7" Type="http://schemas.openxmlformats.org/officeDocument/2006/relationships/image" Target="../media/image67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6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Foundations: Logic and Proofs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1, Part III: Proofs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0" y="4648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Question/Answer Animations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Rules of Inference for Propositional Logic: Modus Ponens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pic>
        <p:nvPicPr>
          <p:cNvPr id="17" name="Picture 1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219200" y="2438400"/>
            <a:ext cx="1345883" cy="1194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3962400"/>
            <a:ext cx="525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“It is snowing.”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study discrete math.”</a:t>
            </a:r>
          </a:p>
          <a:p>
            <a:endParaRPr lang="en-US" dirty="0"/>
          </a:p>
          <a:p>
            <a:r>
              <a:rPr lang="en-US" dirty="0"/>
              <a:t>“If it is snowing,  then I will study discrete math.”</a:t>
            </a:r>
          </a:p>
          <a:p>
            <a:r>
              <a:rPr lang="en-US" dirty="0"/>
              <a:t>“It is snowing.”</a:t>
            </a:r>
          </a:p>
          <a:p>
            <a:endParaRPr lang="en-US" dirty="0"/>
          </a:p>
          <a:p>
            <a:r>
              <a:rPr lang="en-US" dirty="0"/>
              <a:t>“Therefore , I will  study discrete math.”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2209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  <a:r>
              <a:rPr lang="en-US" dirty="0"/>
              <a:t> </a:t>
            </a:r>
          </a:p>
          <a:p>
            <a:r>
              <a:rPr lang="en-US" dirty="0"/>
              <a:t>       (</a:t>
            </a:r>
            <a:r>
              <a:rPr lang="en-US" i="1" dirty="0"/>
              <a:t>p </a:t>
            </a:r>
            <a:r>
              <a:rPr lang="en-US" dirty="0">
                <a:latin typeface="Cambria Math"/>
                <a:ea typeface="Cambria Math"/>
              </a:rPr>
              <a:t>∧ 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)) → </a:t>
            </a:r>
            <a:r>
              <a:rPr lang="en-US" i="1" dirty="0">
                <a:latin typeface="Cambria Math"/>
                <a:ea typeface="Cambria Math"/>
              </a:rPr>
              <a:t>q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Modus </a:t>
            </a:r>
            <a:r>
              <a:rPr lang="en-US" dirty="0" err="1"/>
              <a:t>Tollens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295400" y="2362200"/>
            <a:ext cx="1345883" cy="1194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4114800"/>
            <a:ext cx="5943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“it is snowing.”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study discrete math.”</a:t>
            </a:r>
          </a:p>
          <a:p>
            <a:endParaRPr lang="en-US" dirty="0"/>
          </a:p>
          <a:p>
            <a:r>
              <a:rPr lang="en-US" dirty="0"/>
              <a:t>“If it is snowing,  then I will study discrete math.”</a:t>
            </a:r>
          </a:p>
          <a:p>
            <a:r>
              <a:rPr lang="en-US" dirty="0"/>
              <a:t>“I will not study discrete math.”</a:t>
            </a:r>
          </a:p>
          <a:p>
            <a:endParaRPr lang="en-US" dirty="0"/>
          </a:p>
          <a:p>
            <a:r>
              <a:rPr lang="en-US" dirty="0"/>
              <a:t>“Therefore , it is not snowing.”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209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  <a:r>
              <a:rPr lang="en-US" dirty="0"/>
              <a:t> </a:t>
            </a:r>
          </a:p>
          <a:p>
            <a:r>
              <a:rPr lang="en-US" dirty="0"/>
              <a:t>       (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/>
              <a:t>p</a:t>
            </a:r>
            <a:r>
              <a:rPr lang="en-US" dirty="0">
                <a:latin typeface="Cambria Math"/>
                <a:ea typeface="Cambria Math"/>
              </a:rPr>
              <a:t>∧(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))→¬</a:t>
            </a:r>
            <a:r>
              <a:rPr lang="en-US" i="1" dirty="0">
                <a:latin typeface="Cambria Math"/>
                <a:ea typeface="Cambria Math"/>
              </a:rPr>
              <a:t>q</a:t>
            </a:r>
            <a:endParaRPr lang="en-US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Hypothetical Syllogism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90600" y="2514600"/>
            <a:ext cx="1703070" cy="11944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3886200"/>
            <a:ext cx="563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“it snows.”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study discrete math.”</a:t>
            </a:r>
          </a:p>
          <a:p>
            <a:r>
              <a:rPr lang="en-US" dirty="0"/>
              <a:t>Let </a:t>
            </a:r>
            <a:r>
              <a:rPr lang="en-US" i="1" dirty="0"/>
              <a:t>r </a:t>
            </a:r>
            <a:r>
              <a:rPr lang="en-US" dirty="0"/>
              <a:t>be “I will get an A.”</a:t>
            </a:r>
          </a:p>
          <a:p>
            <a:endParaRPr lang="en-US" dirty="0"/>
          </a:p>
          <a:p>
            <a:r>
              <a:rPr lang="en-US" dirty="0"/>
              <a:t>“If it snows,  then I will study discrete math.”</a:t>
            </a:r>
          </a:p>
          <a:p>
            <a:r>
              <a:rPr lang="en-US" dirty="0"/>
              <a:t>“If I study discrete math, I will get an A.”</a:t>
            </a:r>
          </a:p>
          <a:p>
            <a:endParaRPr lang="en-US" dirty="0"/>
          </a:p>
          <a:p>
            <a:r>
              <a:rPr lang="en-US" dirty="0"/>
              <a:t>“Therefore , If it snows, I will get an A.”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7200" y="22860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  <a:r>
              <a:rPr lang="en-US" dirty="0"/>
              <a:t> </a:t>
            </a:r>
          </a:p>
          <a:p>
            <a:r>
              <a:rPr lang="en-US" dirty="0"/>
              <a:t>(</a:t>
            </a:r>
            <a:r>
              <a:rPr lang="en-US" dirty="0">
                <a:latin typeface="Cambria Math"/>
                <a:ea typeface="Cambria Math"/>
              </a:rPr>
              <a:t>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 ∧</a:t>
            </a:r>
            <a:r>
              <a:rPr lang="en-US" dirty="0"/>
              <a:t> (</a:t>
            </a:r>
            <a:r>
              <a:rPr lang="en-US" dirty="0" err="1">
                <a:latin typeface="Cambria Math"/>
                <a:ea typeface="Cambria Math"/>
              </a:rPr>
              <a:t>q→</a:t>
            </a:r>
            <a:r>
              <a:rPr lang="en-US" i="1" dirty="0" err="1">
                <a:latin typeface="Cambria Math"/>
                <a:ea typeface="Cambria Math"/>
              </a:rPr>
              <a:t>r</a:t>
            </a:r>
            <a:r>
              <a:rPr lang="en-US" dirty="0">
                <a:latin typeface="Cambria Math"/>
                <a:ea typeface="Cambria Math"/>
              </a:rPr>
              <a:t>))→(</a:t>
            </a:r>
            <a:r>
              <a:rPr lang="en-US" i="1" dirty="0">
                <a:latin typeface="Cambria Math"/>
                <a:ea typeface="Cambria Math"/>
              </a:rPr>
              <a:t>p</a:t>
            </a:r>
            <a:r>
              <a:rPr lang="en-US" dirty="0">
                <a:latin typeface="Cambria Math"/>
                <a:ea typeface="Cambria Math"/>
              </a:rPr>
              <a:t>→ </a:t>
            </a:r>
            <a:r>
              <a:rPr lang="en-US" i="1" dirty="0">
                <a:latin typeface="Cambria Math"/>
                <a:ea typeface="Cambria Math"/>
              </a:rPr>
              <a:t>r</a:t>
            </a:r>
            <a:r>
              <a:rPr lang="en-US" dirty="0">
                <a:latin typeface="Cambria Math"/>
                <a:ea typeface="Cambria Math"/>
              </a:rPr>
              <a:t>)</a:t>
            </a:r>
            <a:endParaRPr lang="en-US" i="1" dirty="0"/>
          </a:p>
          <a:p>
            <a:r>
              <a:rPr lang="en-US" dirty="0">
                <a:latin typeface="Cambria Math"/>
                <a:ea typeface="Cambria Math"/>
              </a:rPr>
              <a:t> </a:t>
            </a:r>
            <a:endParaRPr lang="en-US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Disjunctive Syllogism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676400" y="2514600"/>
            <a:ext cx="1177290" cy="12258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0" y="396240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 will study discrete math.”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study English literature.”</a:t>
            </a:r>
          </a:p>
          <a:p>
            <a:endParaRPr lang="en-US" dirty="0"/>
          </a:p>
          <a:p>
            <a:r>
              <a:rPr lang="en-US" dirty="0"/>
              <a:t>“I will study discrete math or I will study English literature.”</a:t>
            </a:r>
          </a:p>
          <a:p>
            <a:r>
              <a:rPr lang="en-US" dirty="0"/>
              <a:t>“I will not study discrete math.”</a:t>
            </a:r>
          </a:p>
          <a:p>
            <a:endParaRPr lang="en-US" dirty="0"/>
          </a:p>
          <a:p>
            <a:r>
              <a:rPr lang="en-US" dirty="0"/>
              <a:t>“Therefore , I will study English literature.”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2400" y="2590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  <a:r>
              <a:rPr lang="en-US" dirty="0"/>
              <a:t> </a:t>
            </a:r>
          </a:p>
          <a:p>
            <a:r>
              <a:rPr lang="en-US" dirty="0"/>
              <a:t>(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/>
              <a:t>p</a:t>
            </a:r>
            <a:r>
              <a:rPr lang="en-US" dirty="0">
                <a:latin typeface="Cambria Math"/>
                <a:ea typeface="Cambria Math"/>
              </a:rPr>
              <a:t>∧(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∨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))→</a:t>
            </a:r>
            <a:r>
              <a:rPr lang="en-US" i="1" dirty="0">
                <a:latin typeface="Cambria Math"/>
                <a:ea typeface="Cambria Math"/>
              </a:rPr>
              <a:t>q</a:t>
            </a:r>
            <a:endParaRPr 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828800" y="2667000"/>
            <a:ext cx="1534478" cy="7143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971800" y="3810000"/>
            <a:ext cx="563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 will study discrete math.”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visit Las Vegas.”</a:t>
            </a:r>
          </a:p>
          <a:p>
            <a:endParaRPr lang="en-US" dirty="0"/>
          </a:p>
          <a:p>
            <a:r>
              <a:rPr lang="en-US" dirty="0"/>
              <a:t>“I will study discrete math.”</a:t>
            </a:r>
          </a:p>
          <a:p>
            <a:endParaRPr lang="en-US" dirty="0"/>
          </a:p>
          <a:p>
            <a:r>
              <a:rPr lang="en-US" dirty="0"/>
              <a:t>“Therefore, I will  study discrete math or I will visit </a:t>
            </a:r>
          </a:p>
          <a:p>
            <a:r>
              <a:rPr lang="en-US" dirty="0"/>
              <a:t>Las Vegas.”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48200" y="2514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  <a:r>
              <a:rPr lang="en-US" dirty="0"/>
              <a:t> </a:t>
            </a:r>
          </a:p>
          <a:p>
            <a:r>
              <a:rPr lang="en-US" i="1" dirty="0"/>
              <a:t>            p</a:t>
            </a:r>
            <a:r>
              <a:rPr lang="en-US" dirty="0">
                <a:latin typeface="Cambria Math"/>
                <a:ea typeface="Cambria Math"/>
              </a:rPr>
              <a:t> →(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∨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</a:t>
            </a:r>
            <a:endParaRPr lang="en-US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09800" y="3962400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 will study discrete math.”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study English literature.”</a:t>
            </a:r>
          </a:p>
          <a:p>
            <a:endParaRPr lang="en-US" dirty="0"/>
          </a:p>
          <a:p>
            <a:r>
              <a:rPr lang="en-US" dirty="0"/>
              <a:t>“I will study discrete math and English literature”</a:t>
            </a:r>
          </a:p>
          <a:p>
            <a:endParaRPr lang="en-US" dirty="0"/>
          </a:p>
          <a:p>
            <a:r>
              <a:rPr lang="en-US" dirty="0"/>
              <a:t>“Therefore, I will study discrete math.”</a:t>
            </a:r>
          </a:p>
          <a:p>
            <a:endParaRPr lang="en-US" dirty="0"/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447800" y="2667000"/>
            <a:ext cx="117729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43400" y="2743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 </a:t>
            </a:r>
          </a:p>
          <a:p>
            <a:r>
              <a:rPr lang="en-US" dirty="0"/>
              <a:t>         (</a:t>
            </a:r>
            <a:r>
              <a:rPr lang="en-US" i="1" dirty="0" err="1"/>
              <a:t>p</a:t>
            </a:r>
            <a:r>
              <a:rPr lang="en-US" dirty="0" err="1">
                <a:latin typeface="Cambria Math"/>
                <a:ea typeface="Cambria Math"/>
              </a:rPr>
              <a:t>∧</a:t>
            </a:r>
            <a:r>
              <a:rPr lang="en-US" i="1" dirty="0" err="1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 →</a:t>
            </a:r>
            <a:r>
              <a:rPr lang="en-US" i="1" dirty="0">
                <a:latin typeface="Cambria Math"/>
                <a:ea typeface="Cambria Math"/>
              </a:rPr>
              <a:t>p</a:t>
            </a:r>
            <a:endParaRPr lang="en-US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Conjunction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62200" y="35814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 will study discrete math.”</a:t>
            </a:r>
          </a:p>
          <a:p>
            <a:r>
              <a:rPr lang="en-US" dirty="0"/>
              <a:t>Let </a:t>
            </a:r>
            <a:r>
              <a:rPr lang="en-US" i="1" dirty="0"/>
              <a:t>q</a:t>
            </a:r>
            <a:r>
              <a:rPr lang="en-US" dirty="0"/>
              <a:t> be “I will study English literature.”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“I will study discrete math.”</a:t>
            </a:r>
          </a:p>
          <a:p>
            <a:r>
              <a:rPr lang="en-US" dirty="0"/>
              <a:t>“I will study  English literature.”</a:t>
            </a:r>
          </a:p>
          <a:p>
            <a:endParaRPr lang="en-US" dirty="0"/>
          </a:p>
          <a:p>
            <a:r>
              <a:rPr lang="en-US" dirty="0"/>
              <a:t>“Therefore, I will study discrete math and I will study English literature.”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371600" y="2133600"/>
            <a:ext cx="1534478" cy="11687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00600" y="2362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</a:p>
          <a:p>
            <a:r>
              <a:rPr lang="en-US" dirty="0"/>
              <a:t> (</a:t>
            </a:r>
            <a:r>
              <a:rPr lang="en-US" dirty="0">
                <a:latin typeface="Cambria Math"/>
                <a:ea typeface="Cambria Math"/>
              </a:rPr>
              <a:t>(</a:t>
            </a:r>
            <a:r>
              <a:rPr lang="en-US" i="1" dirty="0"/>
              <a:t>p</a:t>
            </a:r>
            <a:r>
              <a:rPr lang="en-US" dirty="0"/>
              <a:t>)</a:t>
            </a:r>
            <a:r>
              <a:rPr lang="en-US" i="1" dirty="0"/>
              <a:t> </a:t>
            </a:r>
            <a:r>
              <a:rPr lang="en-US" dirty="0">
                <a:latin typeface="Cambria Math"/>
                <a:ea typeface="Cambria Math"/>
              </a:rPr>
              <a:t>∧ (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)) →(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∧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</a:t>
            </a:r>
            <a:endParaRPr lang="en-US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1200" y="3657600"/>
            <a:ext cx="6477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r>
              <a:rPr lang="en-US" dirty="0"/>
              <a:t>Let </a:t>
            </a:r>
            <a:r>
              <a:rPr lang="en-US" i="1" dirty="0"/>
              <a:t>p</a:t>
            </a:r>
            <a:r>
              <a:rPr lang="en-US" dirty="0"/>
              <a:t> be “I will study discrete math.”</a:t>
            </a:r>
          </a:p>
          <a:p>
            <a:r>
              <a:rPr lang="en-US" dirty="0"/>
              <a:t>Let </a:t>
            </a:r>
            <a:r>
              <a:rPr lang="en-US" i="1" dirty="0"/>
              <a:t>r</a:t>
            </a:r>
            <a:r>
              <a:rPr lang="en-US" dirty="0"/>
              <a:t> be “I will study English literature.”</a:t>
            </a:r>
          </a:p>
          <a:p>
            <a:r>
              <a:rPr lang="en-US" dirty="0"/>
              <a:t>Let q be “I will study databases.”</a:t>
            </a:r>
          </a:p>
          <a:p>
            <a:endParaRPr lang="en-US" dirty="0"/>
          </a:p>
          <a:p>
            <a:r>
              <a:rPr lang="en-US" dirty="0"/>
              <a:t>“I will not study discrete math or I will study English literature.”</a:t>
            </a:r>
          </a:p>
          <a:p>
            <a:r>
              <a:rPr lang="en-US" dirty="0"/>
              <a:t>“I will study  discrete math or I will study databases.”</a:t>
            </a:r>
          </a:p>
          <a:p>
            <a:endParaRPr lang="en-US" dirty="0"/>
          </a:p>
          <a:p>
            <a:r>
              <a:rPr lang="en-US" dirty="0"/>
              <a:t>“Therefore, I will study databases or I will English literature.”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90600" y="2209800"/>
            <a:ext cx="1525905" cy="12258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14800" y="2438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Tautology:</a:t>
            </a:r>
            <a:r>
              <a:rPr lang="en-US" dirty="0"/>
              <a:t> </a:t>
            </a:r>
          </a:p>
          <a:p>
            <a:r>
              <a:rPr lang="en-US" dirty="0"/>
              <a:t> ((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/>
              <a:t>p </a:t>
            </a:r>
            <a:r>
              <a:rPr lang="en-US" dirty="0">
                <a:latin typeface="Cambria Math"/>
                <a:ea typeface="Cambria Math"/>
              </a:rPr>
              <a:t>∨ </a:t>
            </a:r>
            <a:r>
              <a:rPr lang="en-US" i="1" dirty="0">
                <a:latin typeface="Cambria Math"/>
                <a:ea typeface="Cambria Math"/>
              </a:rPr>
              <a:t>r</a:t>
            </a:r>
            <a:r>
              <a:rPr lang="en-US" dirty="0">
                <a:latin typeface="Cambria Math"/>
                <a:ea typeface="Cambria Math"/>
              </a:rPr>
              <a:t> )</a:t>
            </a:r>
            <a:r>
              <a:rPr lang="en-US" i="1" dirty="0">
                <a:latin typeface="Cambria Math"/>
                <a:ea typeface="Cambria Math"/>
              </a:rPr>
              <a:t> </a:t>
            </a:r>
            <a:r>
              <a:rPr lang="en-US" dirty="0">
                <a:latin typeface="Cambria Math"/>
                <a:ea typeface="Cambria Math"/>
              </a:rPr>
              <a:t>∧ (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∨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)) →(</a:t>
            </a:r>
            <a:r>
              <a:rPr lang="en-US" i="1" dirty="0">
                <a:latin typeface="Cambria Math"/>
                <a:ea typeface="Cambria Math"/>
              </a:rPr>
              <a:t>q </a:t>
            </a:r>
            <a:r>
              <a:rPr lang="en-US" dirty="0">
                <a:latin typeface="Cambria Math"/>
                <a:ea typeface="Cambria Math"/>
              </a:rPr>
              <a:t>∨ </a:t>
            </a:r>
            <a:r>
              <a:rPr lang="en-US" i="1" dirty="0">
                <a:latin typeface="Cambria Math"/>
                <a:ea typeface="Cambria Math"/>
              </a:rPr>
              <a:t>r</a:t>
            </a:r>
            <a:r>
              <a:rPr lang="en-US" dirty="0">
                <a:latin typeface="Cambria Math"/>
                <a:ea typeface="Cambria Math"/>
              </a:rPr>
              <a:t>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1371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Resolution plays an important role in AI and is used in Prolog.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the Rules of Inference to Build Valid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 </a:t>
            </a:r>
            <a:r>
              <a:rPr lang="en-US" i="1" dirty="0"/>
              <a:t>valid argument </a:t>
            </a:r>
            <a:r>
              <a:rPr lang="en-US" dirty="0"/>
              <a:t>is a sequence of statements. Each statement is either a premise or follows from previous statements by  rules of inference. The last statement is called conclusion.</a:t>
            </a:r>
          </a:p>
          <a:p>
            <a:r>
              <a:rPr lang="en-US" dirty="0"/>
              <a:t>A valid argument takes the following form:</a:t>
            </a:r>
          </a:p>
          <a:p>
            <a:pPr>
              <a:buNone/>
            </a:pPr>
            <a:r>
              <a:rPr lang="en-US" dirty="0"/>
              <a:t>              	         S</a:t>
            </a:r>
            <a:r>
              <a:rPr lang="en-US" sz="2400" baseline="-25000" dirty="0">
                <a:latin typeface="Cambria Math" pitchFamily="18" charset="0"/>
                <a:ea typeface="Cambria Math" pitchFamily="18" charset="0"/>
              </a:rPr>
              <a:t>1</a:t>
            </a:r>
          </a:p>
          <a:p>
            <a:pPr>
              <a:buNone/>
            </a:pPr>
            <a:r>
              <a:rPr lang="en-US" sz="2400" dirty="0"/>
              <a:t>			</a:t>
            </a:r>
            <a:r>
              <a:rPr lang="en-US" dirty="0"/>
              <a:t>         S</a:t>
            </a:r>
            <a:r>
              <a:rPr lang="en-US" sz="2400" baseline="-25000" dirty="0">
                <a:latin typeface="Cambria Math" pitchFamily="18" charset="0"/>
                <a:ea typeface="Cambria Math" pitchFamily="18" charset="0"/>
              </a:rPr>
              <a:t>2</a:t>
            </a:r>
          </a:p>
          <a:p>
            <a:pPr>
              <a:buNone/>
            </a:pPr>
            <a:r>
              <a:rPr lang="en-US" sz="2400" dirty="0"/>
              <a:t>                                       .</a:t>
            </a:r>
          </a:p>
          <a:p>
            <a:pPr>
              <a:buNone/>
            </a:pPr>
            <a:r>
              <a:rPr lang="en-US" sz="2400" dirty="0"/>
              <a:t>                                       .</a:t>
            </a:r>
          </a:p>
          <a:p>
            <a:pPr>
              <a:buNone/>
            </a:pPr>
            <a:r>
              <a:rPr lang="en-US" sz="2400" dirty="0"/>
              <a:t>                                       .</a:t>
            </a:r>
          </a:p>
          <a:p>
            <a:pPr>
              <a:buNone/>
            </a:pPr>
            <a:r>
              <a:rPr lang="en-US" dirty="0"/>
              <a:t>                                  </a:t>
            </a:r>
            <a:r>
              <a:rPr lang="en-US" dirty="0" err="1"/>
              <a:t>S</a:t>
            </a:r>
            <a:r>
              <a:rPr lang="en-US" sz="2800" i="1" baseline="-25000" dirty="0" err="1"/>
              <a:t>n</a:t>
            </a:r>
            <a:endParaRPr lang="en-US" sz="2800" i="1" baseline="-250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                               C</a:t>
            </a:r>
            <a:r>
              <a:rPr lang="en-US" sz="2400" dirty="0"/>
              <a:t> </a:t>
            </a:r>
          </a:p>
          <a:p>
            <a:pPr>
              <a:buNone/>
            </a:pPr>
            <a:r>
              <a:rPr lang="en-US" sz="2400" dirty="0"/>
              <a:t>                                      </a:t>
            </a:r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4600" y="5486400"/>
            <a:ext cx="231458" cy="2057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Arguments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57200" y="3962400"/>
            <a:ext cx="8126730" cy="21859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" y="1905000"/>
            <a:ext cx="6553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Example </a:t>
            </a:r>
            <a:r>
              <a:rPr lang="en-US" sz="2400" b="1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400" dirty="0"/>
              <a:t>: From the single proposition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en-US" sz="2400" dirty="0"/>
              <a:t>Show that </a:t>
            </a:r>
            <a:r>
              <a:rPr lang="en-US" sz="2400" i="1" dirty="0"/>
              <a:t>q</a:t>
            </a:r>
            <a:r>
              <a:rPr lang="en-US" sz="2400" dirty="0"/>
              <a:t> is a conclusion.</a:t>
            </a:r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819400" y="2362200"/>
            <a:ext cx="1848803" cy="382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3276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Solution</a:t>
            </a:r>
            <a:r>
              <a:rPr lang="en-US" dirty="0"/>
              <a:t>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 Arguments and Rules of Inference</a:t>
            </a:r>
          </a:p>
          <a:p>
            <a:r>
              <a:rPr lang="en-US" dirty="0"/>
              <a:t>Proof Methods</a:t>
            </a:r>
          </a:p>
          <a:p>
            <a:r>
              <a:rPr lang="en-US" dirty="0"/>
              <a:t>Proof Strategies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Valid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500" b="1" dirty="0"/>
              <a:t>Example </a:t>
            </a:r>
            <a:r>
              <a:rPr lang="en-US" sz="1500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1500" b="1" dirty="0"/>
              <a:t>:</a:t>
            </a:r>
            <a:r>
              <a:rPr lang="en-US" sz="1500" dirty="0"/>
              <a:t> </a:t>
            </a:r>
          </a:p>
          <a:p>
            <a:r>
              <a:rPr lang="en-US" sz="1500" dirty="0"/>
              <a:t>With these hypotheses:</a:t>
            </a:r>
          </a:p>
          <a:p>
            <a:pPr lvl="1">
              <a:buNone/>
            </a:pPr>
            <a:r>
              <a:rPr lang="en-US" sz="1500" dirty="0"/>
              <a:t>“It is not sunny this afternoon and it is colder than yesterday.”</a:t>
            </a:r>
          </a:p>
          <a:p>
            <a:pPr lvl="1">
              <a:buNone/>
            </a:pPr>
            <a:r>
              <a:rPr lang="en-US" sz="1500" dirty="0"/>
              <a:t>“We will go swimming only if it is sunny.”</a:t>
            </a:r>
          </a:p>
          <a:p>
            <a:pPr lvl="1">
              <a:buNone/>
            </a:pPr>
            <a:r>
              <a:rPr lang="en-US" sz="1500" dirty="0"/>
              <a:t>“If we do not go swimming, then we will take a canoe trip.”</a:t>
            </a:r>
          </a:p>
          <a:p>
            <a:pPr lvl="1">
              <a:buNone/>
            </a:pPr>
            <a:r>
              <a:rPr lang="en-US" sz="1500" dirty="0"/>
              <a:t>“If we take a canoe trip, then we will be home by sunset.”</a:t>
            </a:r>
          </a:p>
          <a:p>
            <a:r>
              <a:rPr lang="en-US" sz="1500" dirty="0"/>
              <a:t>Using the inference rules, construct a valid argument for the conclusion:</a:t>
            </a:r>
          </a:p>
          <a:p>
            <a:pPr lvl="1">
              <a:buNone/>
            </a:pPr>
            <a:r>
              <a:rPr lang="en-US" sz="1500" dirty="0"/>
              <a:t>“We will be home by sunset.”</a:t>
            </a:r>
          </a:p>
          <a:p>
            <a:pPr>
              <a:buNone/>
            </a:pPr>
            <a:r>
              <a:rPr lang="en-US" sz="1500" b="1" dirty="0"/>
              <a:t>Solution</a:t>
            </a:r>
            <a:r>
              <a:rPr lang="en-US" sz="1500" dirty="0"/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/>
              <a:t>  Choose propositional variables:</a:t>
            </a:r>
          </a:p>
          <a:p>
            <a:pPr lvl="1">
              <a:buNone/>
            </a:pPr>
            <a:r>
              <a:rPr lang="en-US" sz="1500" i="1" dirty="0"/>
              <a:t>p</a:t>
            </a:r>
            <a:r>
              <a:rPr lang="en-US" sz="1500" dirty="0"/>
              <a:t> : “It is sunny this afternoon.”      </a:t>
            </a:r>
            <a:r>
              <a:rPr lang="en-US" sz="1500" i="1" dirty="0"/>
              <a:t>r</a:t>
            </a:r>
            <a:r>
              <a:rPr lang="en-US" sz="1500" dirty="0"/>
              <a:t>  : “We will go swimming.”  </a:t>
            </a:r>
            <a:r>
              <a:rPr lang="en-US" sz="1500" i="1" dirty="0"/>
              <a:t>t : </a:t>
            </a:r>
            <a:r>
              <a:rPr lang="en-US" sz="1500" dirty="0"/>
              <a:t>“We will be home by sunset.”</a:t>
            </a:r>
          </a:p>
          <a:p>
            <a:pPr lvl="1">
              <a:buNone/>
            </a:pPr>
            <a:r>
              <a:rPr lang="en-US" sz="1500" i="1" dirty="0"/>
              <a:t>q</a:t>
            </a:r>
            <a:r>
              <a:rPr lang="en-US" sz="1500" dirty="0"/>
              <a:t>  : “It is colder than yesterday.”     </a:t>
            </a:r>
            <a:r>
              <a:rPr lang="en-US" sz="1500" i="1" dirty="0"/>
              <a:t>s  : </a:t>
            </a:r>
            <a:r>
              <a:rPr lang="en-US" sz="1500" dirty="0"/>
              <a:t>“We will take a canoe trip.” </a:t>
            </a:r>
            <a:endParaRPr lang="en-US" sz="1500" i="1" dirty="0"/>
          </a:p>
          <a:p>
            <a:pPr marL="342900" indent="-342900">
              <a:buFont typeface="+mj-lt"/>
              <a:buAutoNum type="arabicPeriod"/>
            </a:pPr>
            <a:r>
              <a:rPr lang="en-US" sz="1500" dirty="0"/>
              <a:t>Translation into propositional logic:</a:t>
            </a:r>
            <a:endParaRPr lang="en-US" i="1" dirty="0"/>
          </a:p>
          <a:p>
            <a:pPr lvl="1">
              <a:buNone/>
            </a:pPr>
            <a:endParaRPr lang="en-US" i="1" dirty="0"/>
          </a:p>
          <a:p>
            <a:pPr lvl="1">
              <a:buNone/>
            </a:pPr>
            <a:endParaRPr lang="en-US" i="1" dirty="0"/>
          </a:p>
          <a:p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4600" y="5715000"/>
            <a:ext cx="4640580" cy="4876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624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Continued on next slide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Arguments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914400" y="2362200"/>
            <a:ext cx="7432358" cy="40090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1905000"/>
            <a:ext cx="351038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3.  </a:t>
            </a:r>
            <a:r>
              <a:rPr lang="en-US" dirty="0"/>
              <a:t>Construct the Valid Argument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Handling Quantified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 arguments for quantified statements are a sequence of statements. Each statement is either a premise or follows from previous statements by  rules of inference which include:</a:t>
            </a:r>
          </a:p>
          <a:p>
            <a:pPr lvl="1"/>
            <a:r>
              <a:rPr lang="en-US" dirty="0"/>
              <a:t>Rules of Inference for Propositional Logic</a:t>
            </a:r>
          </a:p>
          <a:p>
            <a:pPr lvl="1"/>
            <a:r>
              <a:rPr lang="en-US" dirty="0"/>
              <a:t>Rules of Inference for Quantified Statements</a:t>
            </a:r>
          </a:p>
          <a:p>
            <a:r>
              <a:rPr lang="en-US" dirty="0"/>
              <a:t>The rules of inference for quantified statements are introduced in the next several slides.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Universal Instantiation (UI)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         </a:t>
            </a:r>
            <a:endParaRPr lang="en-US" sz="3200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76400" y="40386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Our domain consists of all dogs and Fido is a dog.</a:t>
            </a:r>
          </a:p>
          <a:p>
            <a:endParaRPr lang="en-US" dirty="0"/>
          </a:p>
          <a:p>
            <a:r>
              <a:rPr lang="en-US" dirty="0"/>
              <a:t>“All dogs are cuddly.”</a:t>
            </a:r>
          </a:p>
          <a:p>
            <a:endParaRPr lang="en-US" dirty="0"/>
          </a:p>
          <a:p>
            <a:r>
              <a:rPr lang="en-US" dirty="0"/>
              <a:t>“Therefore,  Fido is cuddly.”</a:t>
            </a:r>
          </a:p>
          <a:p>
            <a:endParaRPr lang="en-US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1" y="2667000"/>
            <a:ext cx="1617345" cy="85439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Universal Generalization (UG)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pPr>
              <a:buNone/>
            </a:pPr>
            <a:endParaRPr lang="en-US" sz="3200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1" y="2667000"/>
            <a:ext cx="4154805" cy="8543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600" y="4419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Used often implicitly in Mathematical Proofs.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Existential Instantiation (EI)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/>
              <a:t>       </a:t>
            </a:r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52600" y="4419600"/>
            <a:ext cx="701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“There is someone who got an A in the course.”</a:t>
            </a:r>
          </a:p>
          <a:p>
            <a:r>
              <a:rPr lang="en-US" dirty="0"/>
              <a:t>“Let’s call her </a:t>
            </a:r>
            <a:r>
              <a:rPr lang="en-US" i="1" dirty="0"/>
              <a:t>a</a:t>
            </a:r>
            <a:r>
              <a:rPr lang="en-US" dirty="0"/>
              <a:t> and say that </a:t>
            </a:r>
            <a:r>
              <a:rPr lang="en-US" i="1" dirty="0"/>
              <a:t>a</a:t>
            </a:r>
            <a:r>
              <a:rPr lang="en-US" dirty="0"/>
              <a:t> got an A”</a:t>
            </a:r>
          </a:p>
          <a:p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971800" y="2438401"/>
            <a:ext cx="4723448" cy="85439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Existential Generalization (EG)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52600" y="4419600"/>
            <a:ext cx="701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“Michelle got an A in the class.”</a:t>
            </a:r>
          </a:p>
          <a:p>
            <a:r>
              <a:rPr lang="en-US" dirty="0"/>
              <a:t>“Therefore,  someone got an A in the class.”</a:t>
            </a:r>
          </a:p>
          <a:p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48001" y="2667000"/>
            <a:ext cx="4363403" cy="85439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Rules of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/>
              <a:t>Example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: Using the rules of inference, construct a valid argument to show that</a:t>
            </a:r>
          </a:p>
          <a:p>
            <a:pPr lvl="1">
              <a:buNone/>
            </a:pPr>
            <a:r>
              <a:rPr lang="en-US" dirty="0"/>
              <a:t>“John Smith has two legs”</a:t>
            </a:r>
          </a:p>
          <a:p>
            <a:pPr>
              <a:buNone/>
            </a:pPr>
            <a:r>
              <a:rPr lang="en-US" dirty="0"/>
              <a:t>    is a consequence of the premises:</a:t>
            </a:r>
          </a:p>
          <a:p>
            <a:pPr lvl="1">
              <a:buNone/>
            </a:pPr>
            <a:r>
              <a:rPr lang="en-US" dirty="0"/>
              <a:t>“Every man has two legs.” “John Smith is a man.”</a:t>
            </a:r>
          </a:p>
          <a:p>
            <a:pPr>
              <a:buNone/>
            </a:pPr>
            <a:r>
              <a:rPr lang="en-US" b="1" dirty="0"/>
              <a:t>Solution</a:t>
            </a:r>
            <a:r>
              <a:rPr lang="en-US" dirty="0"/>
              <a:t>: Let </a:t>
            </a:r>
            <a:r>
              <a:rPr lang="en-US" i="1" dirty="0"/>
              <a:t>M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denote  “</a:t>
            </a:r>
            <a:r>
              <a:rPr lang="en-US" i="1" dirty="0"/>
              <a:t>x</a:t>
            </a:r>
            <a:r>
              <a:rPr lang="en-US" dirty="0"/>
              <a:t> is a man” and </a:t>
            </a:r>
            <a:r>
              <a:rPr lang="en-US" i="1" dirty="0"/>
              <a:t>L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“ </a:t>
            </a:r>
            <a:r>
              <a:rPr lang="en-US" i="1" dirty="0"/>
              <a:t>x</a:t>
            </a:r>
            <a:r>
              <a:rPr lang="en-US" dirty="0"/>
              <a:t> has two legs” and let John Smith be a member of the domain. </a:t>
            </a:r>
          </a:p>
          <a:p>
            <a:pPr lvl="1">
              <a:buNone/>
            </a:pPr>
            <a:r>
              <a:rPr lang="en-US" b="1" dirty="0"/>
              <a:t>Valid Argument</a:t>
            </a:r>
            <a:r>
              <a:rPr lang="en-US" dirty="0"/>
              <a:t>:</a:t>
            </a:r>
          </a:p>
          <a:p>
            <a:pPr lvl="1">
              <a:buNone/>
            </a:pPr>
            <a:r>
              <a:rPr lang="en-US" b="1" dirty="0"/>
              <a:t>   </a:t>
            </a:r>
          </a:p>
          <a:p>
            <a:pPr lvl="1">
              <a:buNone/>
            </a:pPr>
            <a:r>
              <a:rPr lang="en-US" b="1" dirty="0"/>
              <a:t>   </a:t>
            </a:r>
          </a:p>
          <a:p>
            <a:pPr lvl="1">
              <a:buNone/>
            </a:pPr>
            <a:r>
              <a:rPr lang="en-US" b="1" dirty="0"/>
              <a:t>    </a:t>
            </a:r>
          </a:p>
          <a:p>
            <a:pPr lvl="1">
              <a:buNone/>
            </a:pPr>
            <a:r>
              <a:rPr lang="en-US" b="1" dirty="0"/>
              <a:t>   </a:t>
            </a:r>
          </a:p>
          <a:p>
            <a:pPr lvl="1">
              <a:buNone/>
            </a:pPr>
            <a:r>
              <a:rPr lang="en-US" b="1" dirty="0"/>
              <a:t>    </a:t>
            </a:r>
          </a:p>
          <a:p>
            <a:pPr lvl="1">
              <a:buNone/>
            </a:pPr>
            <a:r>
              <a:rPr lang="en-US" b="1" dirty="0"/>
              <a:t>  </a:t>
            </a:r>
          </a:p>
          <a:p>
            <a:pPr lvl="1"/>
            <a:endParaRPr lang="en-US" b="1" dirty="0"/>
          </a:p>
          <a:p>
            <a:pPr lvl="1">
              <a:buNone/>
            </a:pPr>
            <a:endParaRPr lang="en-US" b="1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124200" y="4495800"/>
            <a:ext cx="4888230" cy="175641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Rules of Inference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/>
              <a:t>   Example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: Use the rules of inference to construct a valid argument showing that the conclusion</a:t>
            </a:r>
          </a:p>
          <a:p>
            <a:pPr lvl="1">
              <a:buNone/>
            </a:pPr>
            <a:r>
              <a:rPr lang="en-US" dirty="0"/>
              <a:t>“Someone who passed the first exam has not read the book.”</a:t>
            </a:r>
          </a:p>
          <a:p>
            <a:pPr>
              <a:buNone/>
            </a:pPr>
            <a:r>
              <a:rPr lang="en-US" dirty="0"/>
              <a:t>    follows from the premises</a:t>
            </a:r>
          </a:p>
          <a:p>
            <a:pPr lvl="1">
              <a:buNone/>
            </a:pPr>
            <a:r>
              <a:rPr lang="en-US" dirty="0"/>
              <a:t>“A student in this class has not read the book.”</a:t>
            </a:r>
          </a:p>
          <a:p>
            <a:pPr lvl="1">
              <a:buNone/>
            </a:pPr>
            <a:r>
              <a:rPr lang="en-US" dirty="0"/>
              <a:t>“Everyone in this class passed the first exam.”</a:t>
            </a:r>
          </a:p>
          <a:p>
            <a:pPr>
              <a:buNone/>
            </a:pPr>
            <a:r>
              <a:rPr lang="en-US" b="1" dirty="0"/>
              <a:t>    Solution</a:t>
            </a:r>
            <a:r>
              <a:rPr lang="en-US" dirty="0"/>
              <a:t>: Let </a:t>
            </a:r>
            <a:r>
              <a:rPr lang="en-US" i="1" dirty="0"/>
              <a:t>C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denote  “</a:t>
            </a:r>
            <a:r>
              <a:rPr lang="en-US" i="1" dirty="0"/>
              <a:t>x</a:t>
            </a:r>
            <a:r>
              <a:rPr lang="en-US" dirty="0"/>
              <a:t> is in this class,” </a:t>
            </a:r>
            <a:r>
              <a:rPr lang="en-US" i="1" dirty="0"/>
              <a:t>B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denote  “ </a:t>
            </a:r>
            <a:r>
              <a:rPr lang="en-US" i="1" dirty="0"/>
              <a:t>x</a:t>
            </a:r>
            <a:r>
              <a:rPr lang="en-US" dirty="0"/>
              <a:t> has  read the book,” and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denote   “</a:t>
            </a:r>
            <a:r>
              <a:rPr lang="en-US" i="1" dirty="0"/>
              <a:t>x</a:t>
            </a:r>
            <a:r>
              <a:rPr lang="en-US" dirty="0"/>
              <a:t> passed the first exam.”</a:t>
            </a:r>
          </a:p>
          <a:p>
            <a:pPr lvl="1">
              <a:buNone/>
            </a:pPr>
            <a:r>
              <a:rPr lang="en-US" dirty="0"/>
              <a:t> First we translate the</a:t>
            </a:r>
          </a:p>
          <a:p>
            <a:pPr lvl="1">
              <a:buNone/>
            </a:pPr>
            <a:r>
              <a:rPr lang="en-US" dirty="0"/>
              <a:t> premises and conclusion </a:t>
            </a:r>
          </a:p>
          <a:p>
            <a:pPr lvl="1">
              <a:buNone/>
            </a:pPr>
            <a:r>
              <a:rPr lang="en-US" dirty="0"/>
              <a:t> into symbolic form.</a:t>
            </a:r>
          </a:p>
          <a:p>
            <a:pPr lvl="1">
              <a:buNone/>
            </a:pPr>
            <a:r>
              <a:rPr lang="en-US" dirty="0"/>
              <a:t> </a:t>
            </a:r>
          </a:p>
          <a:p>
            <a:pPr lvl="1">
              <a:buNone/>
            </a:pPr>
            <a:r>
              <a:rPr lang="en-US" dirty="0"/>
              <a:t> </a:t>
            </a:r>
          </a:p>
          <a:p>
            <a:pPr lvl="1">
              <a:buNone/>
            </a:pPr>
            <a:r>
              <a:rPr lang="en-US" dirty="0"/>
              <a:t> </a:t>
            </a:r>
          </a:p>
          <a:p>
            <a:pPr lvl="1">
              <a:buNone/>
            </a:pPr>
            <a:r>
              <a:rPr lang="en-US" dirty="0"/>
              <a:t> 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810001" y="4724402"/>
            <a:ext cx="3290888" cy="10906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6019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Continued on next slide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Using Rules of Inference</a:t>
            </a:r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371600" y="2514600"/>
            <a:ext cx="6407944" cy="3714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905000"/>
            <a:ext cx="2411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None/>
            </a:pPr>
            <a:r>
              <a:rPr lang="en-US" b="1" dirty="0"/>
              <a:t>Valid Argument</a:t>
            </a:r>
            <a:r>
              <a:rPr lang="en-US" dirty="0"/>
              <a:t>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Rules of Inference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Section 1.6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Returning to  the Socrates Example</a:t>
            </a:r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540000" y="2540001"/>
            <a:ext cx="4377690" cy="382905"/>
          </a:xfrm>
          <a:prstGeom prst="rect">
            <a:avLst/>
          </a:prstGeom>
        </p:spPr>
      </p:pic>
      <p:pic>
        <p:nvPicPr>
          <p:cNvPr id="11" name="Content Placeholder 10" descr="addin_tmp.png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819400" y="3429001"/>
            <a:ext cx="2560320" cy="382905"/>
          </a:xfrm>
        </p:spPr>
      </p:pic>
      <p:cxnSp>
        <p:nvCxnSpPr>
          <p:cNvPr id="9" name="Straight Connector 8"/>
          <p:cNvCxnSpPr/>
          <p:nvPr/>
        </p:nvCxnSpPr>
        <p:spPr>
          <a:xfrm>
            <a:off x="2057400" y="4038600"/>
            <a:ext cx="457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286000" y="4267200"/>
            <a:ext cx="3743325" cy="38290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Solution for Socrates Example</a:t>
            </a:r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81000" y="3048000"/>
            <a:ext cx="8278464" cy="23762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22098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Valid Argument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 Modus Ponens</a:t>
            </a:r>
          </a:p>
        </p:txBody>
      </p:sp>
      <p:pic>
        <p:nvPicPr>
          <p:cNvPr id="7" name="Content Placeholder 6" descr="addin_tmp.pn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981200" y="3886200"/>
            <a:ext cx="5092065" cy="1765935"/>
          </a:xfrm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Universal Modus Ponens combines universal instantiation and modus ponens into one rule.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0200" y="57912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This rule could be used in the Socrates example.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Proofs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Section 1.7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Mathematical Proofs</a:t>
            </a:r>
          </a:p>
          <a:p>
            <a:r>
              <a:rPr lang="en-US" dirty="0"/>
              <a:t>Forms of Theorems</a:t>
            </a:r>
          </a:p>
          <a:p>
            <a:r>
              <a:rPr lang="en-US" dirty="0"/>
              <a:t>Direct Proofs</a:t>
            </a:r>
          </a:p>
          <a:p>
            <a:r>
              <a:rPr lang="en-US" dirty="0"/>
              <a:t>Indirect Proofs</a:t>
            </a:r>
          </a:p>
          <a:p>
            <a:pPr lvl="1"/>
            <a:r>
              <a:rPr lang="en-US" dirty="0"/>
              <a:t>Proof of the </a:t>
            </a:r>
            <a:r>
              <a:rPr lang="en-US" dirty="0" err="1"/>
              <a:t>Contrapositive</a:t>
            </a:r>
            <a:endParaRPr lang="en-US" dirty="0"/>
          </a:p>
          <a:p>
            <a:pPr lvl="1"/>
            <a:r>
              <a:rPr lang="en-US" dirty="0"/>
              <a:t>Proof by Contradiction</a:t>
            </a:r>
          </a:p>
          <a:p>
            <a:pPr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Section Summary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077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Proofs of Mathematical Statements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4006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  <a:tabLst>
                <a:tab pos="7942263" algn="r"/>
              </a:tabLst>
            </a:pP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</a:t>
            </a:r>
            <a:r>
              <a:rPr lang="en-US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proofs</a:t>
            </a: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are, in a sense, the only true knowledge we have.</a:t>
            </a:r>
          </a:p>
          <a:p>
            <a:pPr algn="just">
              <a:buFont typeface="Wingdings" pitchFamily="2" charset="2"/>
              <a:buChar char="§"/>
              <a:tabLst>
                <a:tab pos="7942263" algn="r"/>
              </a:tabLst>
            </a:pP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provide us with a </a:t>
            </a:r>
            <a:r>
              <a:rPr lang="en-US" sz="3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guarantee</a:t>
            </a: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well as an </a:t>
            </a:r>
            <a:r>
              <a:rPr lang="en-US" sz="3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explanation</a:t>
            </a: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necessary in Computing:</a:t>
            </a:r>
          </a:p>
          <a:p>
            <a:pPr marL="630238" lvl="1" indent="-269875">
              <a:buFont typeface="Arial" pitchFamily="34" charset="0"/>
              <a:buChar char="•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 always (try to)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your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854075" lvl="2" indent="-344488">
              <a:buClr>
                <a:srgbClr val="C00000"/>
              </a:buClr>
              <a:buSzPct val="80000"/>
              <a:buFont typeface="Courier New" pitchFamily="49" charset="0"/>
              <a:buChar char="o"/>
            </a:pP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terminates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</a:t>
            </a:r>
          </a:p>
          <a:p>
            <a:pPr marL="854075" lvl="2" indent="-344488">
              <a:buClr>
                <a:srgbClr val="C00000"/>
              </a:buClr>
              <a:buSzPct val="80000"/>
              <a:buFont typeface="Courier New" pitchFamily="49" charset="0"/>
              <a:buChar char="o"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sound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and</a:t>
            </a:r>
          </a:p>
          <a:p>
            <a:pPr marL="854075" lvl="2" indent="-344488">
              <a:buClr>
                <a:srgbClr val="C00000"/>
              </a:buClr>
              <a:buSzPct val="80000"/>
              <a:buFont typeface="Courier New" pitchFamily="49" charset="0"/>
              <a:buChar char="o"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finds </a:t>
            </a: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 solution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tabLst>
                <a:tab pos="7942263" algn="r"/>
              </a:tabLst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1066800"/>
            <a:ext cx="8640960" cy="54624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theorem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valid logical assertion which can be proved.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An </a:t>
            </a:r>
            <a:r>
              <a:rPr kumimoji="0" lang="en-US" sz="26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axiom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statement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which is given to be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lemma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 ‘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pre-theorem’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result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useful within the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proof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of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theorem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conjecture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statement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whose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truth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value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unknown (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guess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 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corollary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 ‘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post-theorem’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result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which follows directly from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theorem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6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proof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a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sequence of statements </a:t>
            </a: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that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form an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argument.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>
            <a:noAutofit/>
          </a:bodyPr>
          <a:lstStyle/>
          <a:p>
            <a:pPr rtl="0"/>
            <a:r>
              <a:rPr lang="en-US" b="1" dirty="0"/>
              <a:t>Again …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79512" y="1052736"/>
            <a:ext cx="87316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Theorem: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result that we want to prove.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79512" y="1916832"/>
            <a:ext cx="87129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Lemma: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intermediate result used in theorem proof.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79512" y="3645024"/>
            <a:ext cx="35906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Axiom: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 truth.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79512" y="2852936"/>
            <a:ext cx="82433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Corollary: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immediate consequence of theorem.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179512" y="4437112"/>
            <a:ext cx="64753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Conjecture: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to be proven.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79512" y="5157192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Proof: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 valid argument that establishes 	   the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truth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3857620" y="6492875"/>
            <a:ext cx="2133600" cy="365125"/>
          </a:xfrm>
        </p:spPr>
        <p:txBody>
          <a:bodyPr/>
          <a:lstStyle/>
          <a:p>
            <a:pPr algn="ctr"/>
            <a:fld id="{928B2F71-05EB-494E-A737-71C8A0DF5935}" type="datetime1">
              <a:rPr lang="en-US" b="1" smtClean="0">
                <a:solidFill>
                  <a:srgbClr val="C00000"/>
                </a:solidFill>
              </a:rPr>
              <a:pPr algn="ctr"/>
              <a:t>1/10/2023</a:t>
            </a:fld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ar-SA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 of  Theorems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Many theorems assert that a property holds for all elements in a domain, such as the integers, the real numbers, or some of the discrete structures that we will study in this class. </a:t>
            </a:r>
          </a:p>
          <a:p>
            <a:r>
              <a:rPr lang="en-US" dirty="0"/>
              <a:t>Often the universal quantifier (needed for a precise statement of a theorem) is omitted by standard mathematical convention. </a:t>
            </a:r>
          </a:p>
          <a:p>
            <a:pPr>
              <a:buNone/>
            </a:pPr>
            <a:r>
              <a:rPr lang="en-US" dirty="0"/>
              <a:t>    For example, the statement:</a:t>
            </a:r>
          </a:p>
          <a:p>
            <a:pPr>
              <a:buNone/>
            </a:pPr>
            <a:r>
              <a:rPr lang="en-US" dirty="0"/>
              <a:t>        </a:t>
            </a:r>
            <a:r>
              <a:rPr lang="en-US" sz="2200" dirty="0"/>
              <a:t>“If </a:t>
            </a:r>
            <a:r>
              <a:rPr lang="en-US" sz="2200" i="1" dirty="0"/>
              <a:t>x</a:t>
            </a:r>
            <a:r>
              <a:rPr lang="en-US" sz="2200" dirty="0"/>
              <a:t> &gt; </a:t>
            </a:r>
            <a:r>
              <a:rPr lang="en-US" sz="2200" i="1" dirty="0"/>
              <a:t>y</a:t>
            </a:r>
            <a:r>
              <a:rPr lang="en-US" sz="2200" dirty="0"/>
              <a:t>, where </a:t>
            </a:r>
            <a:r>
              <a:rPr lang="en-US" sz="2200" i="1" dirty="0"/>
              <a:t>x</a:t>
            </a:r>
            <a:r>
              <a:rPr lang="en-US" sz="2200" dirty="0"/>
              <a:t> and </a:t>
            </a:r>
            <a:r>
              <a:rPr lang="en-US" sz="2200" i="1" dirty="0"/>
              <a:t>y</a:t>
            </a:r>
            <a:r>
              <a:rPr lang="en-US" sz="2200" dirty="0"/>
              <a:t> are positive real numbers, then </a:t>
            </a:r>
            <a:r>
              <a:rPr lang="en-US" sz="2200" i="1" dirty="0"/>
              <a:t>x</a:t>
            </a:r>
            <a:r>
              <a:rPr lang="en-US" sz="2200" baseline="30000" dirty="0"/>
              <a:t>2</a:t>
            </a:r>
            <a:r>
              <a:rPr lang="en-US" sz="2200" dirty="0"/>
              <a:t> &gt; </a:t>
            </a:r>
            <a:r>
              <a:rPr lang="en-US" sz="2200" i="1" dirty="0"/>
              <a:t>y</a:t>
            </a:r>
            <a:r>
              <a:rPr lang="en-US" sz="2200" baseline="30000" dirty="0"/>
              <a:t>2</a:t>
            </a:r>
            <a:r>
              <a:rPr lang="en-US" sz="2200" dirty="0"/>
              <a:t> ”</a:t>
            </a:r>
          </a:p>
          <a:p>
            <a:pPr>
              <a:buNone/>
            </a:pPr>
            <a:r>
              <a:rPr lang="en-US" dirty="0"/>
              <a:t>   really means</a:t>
            </a:r>
          </a:p>
          <a:p>
            <a:pPr>
              <a:buNone/>
            </a:pPr>
            <a:r>
              <a:rPr lang="en-US" dirty="0"/>
              <a:t>       </a:t>
            </a:r>
            <a:r>
              <a:rPr lang="en-US" sz="2200" dirty="0"/>
              <a:t>“For all positive real numbers </a:t>
            </a:r>
            <a:r>
              <a:rPr lang="en-US" sz="2200" i="1" dirty="0"/>
              <a:t>x</a:t>
            </a:r>
            <a:r>
              <a:rPr lang="en-US" sz="2200" dirty="0"/>
              <a:t> and </a:t>
            </a:r>
            <a:r>
              <a:rPr lang="en-US" sz="2200" i="1" dirty="0"/>
              <a:t>y</a:t>
            </a:r>
            <a:r>
              <a:rPr lang="en-US" sz="2200" dirty="0"/>
              <a:t>, if </a:t>
            </a:r>
            <a:r>
              <a:rPr lang="en-US" sz="2200" i="1" dirty="0"/>
              <a:t>x</a:t>
            </a:r>
            <a:r>
              <a:rPr lang="en-US" sz="2200" dirty="0"/>
              <a:t> &gt; </a:t>
            </a:r>
            <a:r>
              <a:rPr lang="en-US" sz="2200" i="1" dirty="0"/>
              <a:t>y</a:t>
            </a:r>
            <a:r>
              <a:rPr lang="en-US" sz="2200" dirty="0"/>
              <a:t>, then </a:t>
            </a:r>
            <a:r>
              <a:rPr lang="en-US" sz="2200" i="1" dirty="0"/>
              <a:t>x</a:t>
            </a:r>
            <a:r>
              <a:rPr lang="en-US" sz="2200" baseline="30000" dirty="0"/>
              <a:t>2</a:t>
            </a:r>
            <a:r>
              <a:rPr lang="en-US" sz="2200" dirty="0"/>
              <a:t> &gt; </a:t>
            </a:r>
            <a:r>
              <a:rPr lang="en-US" sz="2200" i="1" dirty="0"/>
              <a:t>y</a:t>
            </a:r>
            <a:r>
              <a:rPr lang="en-US" sz="2200" baseline="30000" dirty="0"/>
              <a:t>2</a:t>
            </a:r>
            <a:r>
              <a:rPr lang="en-US" sz="2200" dirty="0"/>
              <a:t> 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Valid Arguments</a:t>
            </a:r>
          </a:p>
          <a:p>
            <a:r>
              <a:rPr lang="en-US" dirty="0"/>
              <a:t>Inference Rules for Propositional Logic</a:t>
            </a:r>
          </a:p>
          <a:p>
            <a:r>
              <a:rPr lang="en-US" dirty="0"/>
              <a:t>Using Rules of Inference to Build Arguments</a:t>
            </a:r>
          </a:p>
          <a:p>
            <a:r>
              <a:rPr lang="en-US" dirty="0"/>
              <a:t>Rules of Inference for Quantified Statements</a:t>
            </a:r>
          </a:p>
          <a:p>
            <a:r>
              <a:rPr lang="en-US" dirty="0"/>
              <a:t>Building Arguments for Quantified Statements</a:t>
            </a:r>
          </a:p>
          <a:p>
            <a:endParaRPr lang="en-US" dirty="0"/>
          </a:p>
          <a:p>
            <a:pPr lvl="1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Proving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theorems have the form:  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To prove them, we show that where </a:t>
            </a:r>
            <a:r>
              <a:rPr lang="en-US" i="1" dirty="0"/>
              <a:t>c</a:t>
            </a:r>
            <a:r>
              <a:rPr lang="en-US" dirty="0"/>
              <a:t> is an arbitrary element of the domain, </a:t>
            </a:r>
          </a:p>
          <a:p>
            <a:r>
              <a:rPr lang="en-US" dirty="0"/>
              <a:t>By universal generalization the truth of the original formula follows.</a:t>
            </a:r>
          </a:p>
          <a:p>
            <a:r>
              <a:rPr lang="en-US" dirty="0"/>
              <a:t>So, we must prove something of the form: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733800" y="2438400"/>
            <a:ext cx="2416969" cy="319088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4572000" y="3429000"/>
            <a:ext cx="1714500" cy="319088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6934200" y="4800600"/>
            <a:ext cx="965835" cy="26860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Proving Conditional Statements: </a:t>
            </a:r>
            <a:r>
              <a:rPr lang="en-US" sz="4000" i="1" dirty="0"/>
              <a:t>p </a:t>
            </a:r>
            <a:r>
              <a:rPr lang="en-US" sz="4000" dirty="0">
                <a:latin typeface="Cambria Math"/>
                <a:ea typeface="Cambria Math"/>
              </a:rPr>
              <a:t>→ </a:t>
            </a:r>
            <a:r>
              <a:rPr lang="en-US" sz="4000" i="1" dirty="0">
                <a:latin typeface="Cambria Math"/>
                <a:ea typeface="Cambria Math"/>
              </a:rPr>
              <a:t>q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/>
          </a:p>
          <a:p>
            <a:r>
              <a:rPr lang="en-US" i="1" dirty="0"/>
              <a:t>Trivial Proof</a:t>
            </a:r>
            <a:r>
              <a:rPr lang="en-US" dirty="0"/>
              <a:t>: If we know </a:t>
            </a:r>
            <a:r>
              <a:rPr lang="en-US" i="1" dirty="0"/>
              <a:t>q</a:t>
            </a:r>
            <a:r>
              <a:rPr lang="en-US" dirty="0"/>
              <a:t> is true, then</a:t>
            </a:r>
          </a:p>
          <a:p>
            <a:pPr>
              <a:buNone/>
            </a:pPr>
            <a:r>
              <a:rPr lang="en-US" dirty="0"/>
              <a:t>          </a:t>
            </a:r>
            <a:r>
              <a:rPr lang="en-US" i="1" dirty="0"/>
              <a:t>p</a:t>
            </a:r>
            <a:r>
              <a:rPr lang="en-US" dirty="0"/>
              <a:t> </a:t>
            </a:r>
            <a:r>
              <a:rPr lang="en-US" dirty="0">
                <a:latin typeface="Cambria Math"/>
                <a:ea typeface="Cambria Math"/>
              </a:rPr>
              <a:t>→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/>
              <a:t>   is true as well.   </a:t>
            </a:r>
          </a:p>
          <a:p>
            <a:pPr>
              <a:buNone/>
            </a:pP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“If it is raining  then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1=1</a:t>
            </a:r>
            <a:r>
              <a:rPr lang="en-US" dirty="0"/>
              <a:t>.”</a:t>
            </a:r>
          </a:p>
          <a:p>
            <a:pPr>
              <a:buNone/>
            </a:pPr>
            <a:r>
              <a:rPr lang="en-US" dirty="0"/>
              <a:t>       </a:t>
            </a:r>
          </a:p>
          <a:p>
            <a:r>
              <a:rPr lang="en-US" dirty="0"/>
              <a:t> </a:t>
            </a:r>
            <a:r>
              <a:rPr lang="en-US" i="1" dirty="0"/>
              <a:t>Vacuous Proof</a:t>
            </a:r>
            <a:r>
              <a:rPr lang="en-US" dirty="0"/>
              <a:t>: If we know </a:t>
            </a:r>
            <a:r>
              <a:rPr lang="en-US" i="1" dirty="0"/>
              <a:t>p</a:t>
            </a:r>
            <a:r>
              <a:rPr lang="en-US" dirty="0"/>
              <a:t> is false then</a:t>
            </a:r>
          </a:p>
          <a:p>
            <a:pPr>
              <a:buNone/>
            </a:pPr>
            <a:r>
              <a:rPr lang="en-US" dirty="0"/>
              <a:t>           </a:t>
            </a:r>
            <a:r>
              <a:rPr lang="en-US" i="1" dirty="0"/>
              <a:t>p</a:t>
            </a:r>
            <a:r>
              <a:rPr lang="en-US" dirty="0"/>
              <a:t> </a:t>
            </a:r>
            <a:r>
              <a:rPr lang="en-US" dirty="0">
                <a:latin typeface="Cambria Math"/>
                <a:ea typeface="Cambria Math"/>
              </a:rPr>
              <a:t>→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/>
              <a:t>   is true as well.</a:t>
            </a:r>
          </a:p>
          <a:p>
            <a:pPr>
              <a:buNone/>
            </a:pPr>
            <a:r>
              <a:rPr lang="en-US" dirty="0"/>
              <a:t>“If I am both rich and poor then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 + 2 = 5</a:t>
            </a:r>
            <a:r>
              <a:rPr lang="en-US" dirty="0"/>
              <a:t>.”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[ Even though these examples seem silly, both trivial and vacuous proofs are often used in mathematical induction, as we will see in Chapter 5) ]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 and Odd Integers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   Definition</a:t>
            </a:r>
            <a:r>
              <a:rPr lang="en-US" dirty="0"/>
              <a:t>:  The integer </a:t>
            </a:r>
            <a:r>
              <a:rPr lang="en-US" i="1" dirty="0"/>
              <a:t>n</a:t>
            </a:r>
            <a:r>
              <a:rPr lang="en-US" dirty="0"/>
              <a:t> is even if there exists an integer </a:t>
            </a:r>
            <a:r>
              <a:rPr lang="en-US" i="1" dirty="0"/>
              <a:t>k</a:t>
            </a:r>
            <a:r>
              <a:rPr lang="en-US" dirty="0"/>
              <a:t> such that </a:t>
            </a:r>
            <a:r>
              <a:rPr lang="en-US" i="1" dirty="0"/>
              <a:t>n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dirty="0"/>
              <a:t>, and </a:t>
            </a:r>
            <a:r>
              <a:rPr lang="en-US" i="1" dirty="0"/>
              <a:t>n</a:t>
            </a:r>
            <a:r>
              <a:rPr lang="en-US" dirty="0"/>
              <a:t> is odd if there exists an integer </a:t>
            </a:r>
            <a:r>
              <a:rPr lang="en-US" i="1" dirty="0"/>
              <a:t>k</a:t>
            </a:r>
            <a:r>
              <a:rPr lang="en-US" dirty="0"/>
              <a:t>, such that </a:t>
            </a:r>
            <a:r>
              <a:rPr lang="en-US" i="1" dirty="0"/>
              <a:t>n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dirty="0"/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. Note that every integer is either even or odd and no integer is both even and odd.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   We will need this basic fact about the integers in some of the example proofs to follow. We will learn more about the integers in Chapter 4.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Proving Conditional Statements: </a:t>
            </a:r>
            <a:r>
              <a:rPr lang="en-US" sz="4000" i="1" dirty="0"/>
              <a:t>p </a:t>
            </a:r>
            <a:r>
              <a:rPr lang="en-US" sz="4000" dirty="0">
                <a:latin typeface="Cambria Math"/>
                <a:ea typeface="Cambria Math"/>
              </a:rPr>
              <a:t>→ </a:t>
            </a:r>
            <a:r>
              <a:rPr lang="en-US" sz="4000" i="1" dirty="0">
                <a:latin typeface="Cambria Math"/>
                <a:ea typeface="Cambria Math"/>
              </a:rPr>
              <a:t>q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Direct Proof</a:t>
            </a:r>
            <a:r>
              <a:rPr lang="en-US" dirty="0"/>
              <a:t>: Assume that 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/>
              <a:t>  is true. Use rules of inference, axioms, and logical equivalences to show that   </a:t>
            </a:r>
            <a:r>
              <a:rPr lang="en-US" i="1" dirty="0"/>
              <a:t>q</a:t>
            </a:r>
            <a:r>
              <a:rPr lang="en-US" dirty="0"/>
              <a:t>  must also be true.</a:t>
            </a:r>
          </a:p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Give a direct proof of the theorem “If </a:t>
            </a:r>
            <a:r>
              <a:rPr lang="en-US" i="1" dirty="0"/>
              <a:t>n</a:t>
            </a:r>
            <a:r>
              <a:rPr lang="en-US" dirty="0"/>
              <a:t> is an odd integer, then </a:t>
            </a:r>
            <a:r>
              <a:rPr lang="en-US" i="1" dirty="0"/>
              <a:t>n</a:t>
            </a:r>
            <a:r>
              <a:rPr lang="en-US" baseline="30000" dirty="0"/>
              <a:t>2 </a:t>
            </a:r>
            <a:r>
              <a:rPr lang="en-US" dirty="0"/>
              <a:t> is odd.”</a:t>
            </a:r>
          </a:p>
          <a:p>
            <a:pPr>
              <a:buNone/>
            </a:pPr>
            <a:r>
              <a:rPr lang="en-US" dirty="0"/>
              <a:t>   </a:t>
            </a:r>
            <a:r>
              <a:rPr lang="en-US" b="1" dirty="0"/>
              <a:t>Solution</a:t>
            </a:r>
            <a:r>
              <a:rPr lang="en-US" dirty="0"/>
              <a:t>: Assume that </a:t>
            </a:r>
            <a:r>
              <a:rPr lang="en-US" i="1" dirty="0"/>
              <a:t>n</a:t>
            </a:r>
            <a:r>
              <a:rPr lang="en-US" dirty="0"/>
              <a:t> is odd. Then </a:t>
            </a:r>
            <a:r>
              <a:rPr lang="en-US" i="1" dirty="0"/>
              <a:t>n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dirty="0"/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 for an integer </a:t>
            </a:r>
            <a:r>
              <a:rPr lang="en-US" i="1" dirty="0"/>
              <a:t>k</a:t>
            </a:r>
            <a:r>
              <a:rPr lang="en-US" dirty="0"/>
              <a:t>. Squaring both sides of the equation, we get:</a:t>
            </a:r>
          </a:p>
          <a:p>
            <a:pPr>
              <a:buNone/>
            </a:pPr>
            <a:r>
              <a:rPr lang="en-US" dirty="0"/>
              <a:t>    </a:t>
            </a:r>
            <a:r>
              <a:rPr lang="en-US" i="1" dirty="0"/>
              <a:t>n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 </a:t>
            </a:r>
            <a:r>
              <a:rPr lang="en-US" dirty="0"/>
              <a:t> = (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dirty="0"/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  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/>
              <a:t>k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+ 4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+1 = 2(2</a:t>
            </a:r>
            <a:r>
              <a:rPr lang="en-US" i="1" dirty="0"/>
              <a:t>k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+ 2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) + 1= 2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+ 1,</a:t>
            </a:r>
          </a:p>
          <a:p>
            <a:pPr>
              <a:buNone/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     where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i="1" dirty="0"/>
              <a:t>k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+ 2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, an integer.                                  </a:t>
            </a:r>
          </a:p>
          <a:p>
            <a:pPr>
              <a:buNone/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dirty="0"/>
              <a:t>We have proved that if n</a:t>
            </a:r>
            <a:r>
              <a:rPr lang="en-US" i="1" dirty="0"/>
              <a:t> </a:t>
            </a:r>
            <a:r>
              <a:rPr lang="en-US" dirty="0"/>
              <a:t>is an odd integer, then </a:t>
            </a:r>
            <a:r>
              <a:rPr lang="en-US" i="1" dirty="0"/>
              <a:t>n</a:t>
            </a:r>
            <a:r>
              <a:rPr lang="en-US" baseline="30000" dirty="0"/>
              <a:t>2 </a:t>
            </a:r>
            <a:r>
              <a:rPr lang="en-US" dirty="0"/>
              <a:t> is an odd integer.    </a:t>
            </a:r>
          </a:p>
          <a:p>
            <a:pPr>
              <a:buNone/>
            </a:pPr>
            <a:r>
              <a:rPr lang="en-US" dirty="0"/>
              <a:t>   </a:t>
            </a:r>
            <a:endParaRPr lang="en-US" b="1" dirty="0"/>
          </a:p>
          <a:p>
            <a:pPr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1534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0" y="6096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      marks the  end of  the proof. Sometimes </a:t>
            </a:r>
            <a:r>
              <a:rPr lang="en-US" b="1" dirty="0"/>
              <a:t>QED </a:t>
            </a:r>
            <a:r>
              <a:rPr lang="en-US" dirty="0"/>
              <a:t>is used instead. )  </a:t>
            </a:r>
          </a:p>
        </p:txBody>
      </p:sp>
      <p:sp>
        <p:nvSpPr>
          <p:cNvPr id="9" name="Isosceles Triangle 8"/>
          <p:cNvSpPr/>
          <p:nvPr/>
        </p:nvSpPr>
        <p:spPr>
          <a:xfrm rot="5400000" flipV="1">
            <a:off x="2514600" y="6172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591312"/>
          </a:xfrm>
        </p:spPr>
        <p:txBody>
          <a:bodyPr>
            <a:noAutofit/>
          </a:bodyPr>
          <a:lstStyle/>
          <a:p>
            <a:r>
              <a:rPr lang="en-US" sz="4000" dirty="0"/>
              <a:t>Example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57912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folHlink"/>
              </a:buClr>
              <a:buSzPct val="90000"/>
              <a:buNone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QED= Latin word for “quod </a:t>
            </a:r>
            <a:r>
              <a:rPr lang="en-US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erat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 demonstrandum” meaning</a:t>
            </a:r>
          </a:p>
          <a:p>
            <a:pPr marL="800100" lvl="1" indent="-342900">
              <a:buClr>
                <a:schemeClr val="folHlink"/>
              </a:buClr>
              <a:buSzPct val="90000"/>
              <a:buNone/>
              <a:defRPr/>
            </a:pP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 “that which was to be demonstrated.”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Proving Conditional Statements: </a:t>
            </a:r>
            <a:r>
              <a:rPr lang="en-US" sz="4000" i="1" dirty="0"/>
              <a:t>p </a:t>
            </a:r>
            <a:r>
              <a:rPr lang="en-US" sz="4000" dirty="0">
                <a:latin typeface="Cambria Math"/>
                <a:ea typeface="Cambria Math"/>
              </a:rPr>
              <a:t>→ </a:t>
            </a:r>
            <a:r>
              <a:rPr lang="en-US" sz="4000" i="1" dirty="0">
                <a:latin typeface="Cambria Math"/>
                <a:ea typeface="Cambria Math"/>
              </a:rPr>
              <a:t>q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/>
              <a:t>   Definition: </a:t>
            </a:r>
            <a:r>
              <a:rPr lang="en-US" dirty="0"/>
              <a:t>The real number </a:t>
            </a:r>
            <a:r>
              <a:rPr lang="en-US" i="1" dirty="0"/>
              <a:t>r </a:t>
            </a:r>
            <a:r>
              <a:rPr lang="en-US" dirty="0"/>
              <a:t>is </a:t>
            </a:r>
            <a:r>
              <a:rPr lang="en-US" i="1" dirty="0"/>
              <a:t>rational </a:t>
            </a:r>
            <a:r>
              <a:rPr lang="en-US" dirty="0"/>
              <a:t>if there exist integers </a:t>
            </a:r>
            <a:r>
              <a:rPr lang="en-US" i="1" dirty="0"/>
              <a:t>p</a:t>
            </a:r>
            <a:r>
              <a:rPr lang="en-US" dirty="0"/>
              <a:t> and </a:t>
            </a:r>
            <a:r>
              <a:rPr lang="en-US" i="1" dirty="0"/>
              <a:t>q</a:t>
            </a:r>
            <a:r>
              <a:rPr lang="en-US" dirty="0"/>
              <a:t> where  </a:t>
            </a:r>
            <a:r>
              <a:rPr lang="en-US" i="1" dirty="0"/>
              <a:t>q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≠0</a:t>
            </a:r>
            <a:r>
              <a:rPr lang="en-US" dirty="0"/>
              <a:t>  such that </a:t>
            </a:r>
            <a:r>
              <a:rPr lang="en-US" i="1" dirty="0"/>
              <a:t>r </a:t>
            </a:r>
            <a:r>
              <a:rPr lang="en-US" dirty="0"/>
              <a:t>= </a:t>
            </a:r>
            <a:r>
              <a:rPr lang="en-US" i="1" dirty="0"/>
              <a:t>p</a:t>
            </a:r>
            <a:r>
              <a:rPr lang="en-US" dirty="0"/>
              <a:t>/</a:t>
            </a:r>
            <a:r>
              <a:rPr lang="en-US" i="1" dirty="0"/>
              <a:t>q</a:t>
            </a:r>
            <a:endParaRPr lang="en-US" b="1" dirty="0"/>
          </a:p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Prove that the sum of two rational numbers is rational.</a:t>
            </a:r>
          </a:p>
          <a:p>
            <a:pPr>
              <a:buNone/>
            </a:pPr>
            <a:r>
              <a:rPr lang="en-US" b="1" dirty="0"/>
              <a:t>   Solution</a:t>
            </a:r>
            <a:r>
              <a:rPr lang="en-US" i="1" dirty="0"/>
              <a:t>: </a:t>
            </a:r>
            <a:r>
              <a:rPr lang="en-US" dirty="0"/>
              <a:t>Assume </a:t>
            </a:r>
            <a:r>
              <a:rPr lang="en-US" i="1" dirty="0"/>
              <a:t>r </a:t>
            </a:r>
            <a:r>
              <a:rPr lang="en-US" dirty="0"/>
              <a:t>and </a:t>
            </a:r>
            <a:r>
              <a:rPr lang="en-US" i="1" dirty="0"/>
              <a:t>s</a:t>
            </a:r>
            <a:r>
              <a:rPr lang="en-US" dirty="0"/>
              <a:t> are two rational numbers. Then there must be integers </a:t>
            </a:r>
            <a:r>
              <a:rPr lang="en-US" i="1" dirty="0"/>
              <a:t>p, q </a:t>
            </a:r>
            <a:r>
              <a:rPr lang="en-US" dirty="0"/>
              <a:t>and also </a:t>
            </a:r>
            <a:r>
              <a:rPr lang="en-US" i="1" dirty="0"/>
              <a:t>t, u  </a:t>
            </a:r>
            <a:r>
              <a:rPr lang="en-US" dirty="0"/>
              <a:t>such that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    Thus the sum is rational. </a:t>
            </a:r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990600" y="4572000"/>
            <a:ext cx="5283518" cy="382905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990600" y="4953001"/>
            <a:ext cx="4514850" cy="520065"/>
          </a:xfrm>
          <a:prstGeom prst="rect">
            <a:avLst/>
          </a:prstGeom>
        </p:spPr>
      </p:pic>
      <p:sp>
        <p:nvSpPr>
          <p:cNvPr id="7" name="Isosceles Triangle 6"/>
          <p:cNvSpPr/>
          <p:nvPr/>
        </p:nvSpPr>
        <p:spPr>
          <a:xfrm rot="5400000" flipV="1">
            <a:off x="8229600" y="563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7400" y="4953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v = </a:t>
            </a:r>
            <a:r>
              <a:rPr lang="en-US" i="1" dirty="0" err="1">
                <a:latin typeface="Cambria Math" pitchFamily="18" charset="0"/>
                <a:ea typeface="Cambria Math" pitchFamily="18" charset="0"/>
              </a:rPr>
              <a:t>pu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 qt </a:t>
            </a:r>
          </a:p>
          <a:p>
            <a:r>
              <a:rPr lang="en-US" i="1" dirty="0">
                <a:latin typeface="Cambria Math" pitchFamily="18" charset="0"/>
                <a:ea typeface="Cambria Math" pitchFamily="18" charset="0"/>
              </a:rPr>
              <a:t>             w </a:t>
            </a:r>
            <a:r>
              <a:rPr lang="en-US" dirty="0"/>
              <a:t>= </a:t>
            </a:r>
            <a:r>
              <a:rPr lang="en-US" dirty="0" err="1">
                <a:latin typeface="Cambria Math" pitchFamily="18" charset="0"/>
                <a:ea typeface="Cambria Math" pitchFamily="18" charset="0"/>
              </a:rPr>
              <a:t>qu</a:t>
            </a:r>
            <a:r>
              <a:rPr lang="en-US" dirty="0"/>
              <a:t> </a:t>
            </a:r>
            <a:r>
              <a:rPr lang="en-US" dirty="0">
                <a:latin typeface="Cambria Math"/>
                <a:ea typeface="Cambria Math"/>
              </a:rPr>
              <a:t>≠ 0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dirty="0"/>
              <a:t>Proving Conditional Statements: </a:t>
            </a:r>
            <a:r>
              <a:rPr lang="en-US" sz="4000" i="1" dirty="0"/>
              <a:t>p </a:t>
            </a:r>
            <a:r>
              <a:rPr lang="en-US" sz="4000" dirty="0">
                <a:latin typeface="Cambria Math"/>
                <a:ea typeface="Cambria Math"/>
              </a:rPr>
              <a:t>→ </a:t>
            </a:r>
            <a:r>
              <a:rPr lang="en-US" sz="4000" i="1" dirty="0">
                <a:latin typeface="Cambria Math"/>
                <a:ea typeface="Cambria Math"/>
              </a:rPr>
              <a:t>q</a:t>
            </a:r>
            <a:r>
              <a:rPr lang="en-US" sz="4000" dirty="0"/>
              <a:t> </a:t>
            </a:r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8305800" y="5334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8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Proving Conditional Statements: </a:t>
            </a:r>
            <a:r>
              <a:rPr lang="en-US" sz="4000" i="1" dirty="0"/>
              <a:t>p </a:t>
            </a:r>
            <a:r>
              <a:rPr lang="en-US" sz="4000" dirty="0">
                <a:latin typeface="Cambria Math"/>
                <a:ea typeface="Cambria Math"/>
              </a:rPr>
              <a:t>→ </a:t>
            </a:r>
            <a:r>
              <a:rPr lang="en-US" sz="4000" i="1" dirty="0">
                <a:latin typeface="Cambria Math"/>
                <a:ea typeface="Cambria Math"/>
              </a:rPr>
              <a:t>q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Prove that for an integer </a:t>
            </a:r>
            <a:r>
              <a:rPr lang="en-US" i="1" dirty="0"/>
              <a:t>n,</a:t>
            </a:r>
            <a:r>
              <a:rPr lang="en-US" dirty="0"/>
              <a:t> if </a:t>
            </a:r>
            <a:r>
              <a:rPr lang="en-US" i="1" dirty="0"/>
              <a:t>n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</a:t>
            </a:r>
            <a:r>
              <a:rPr lang="en-US" dirty="0"/>
              <a:t> is odd, then </a:t>
            </a:r>
            <a:r>
              <a:rPr lang="en-US" i="1" dirty="0"/>
              <a:t>n</a:t>
            </a:r>
            <a:r>
              <a:rPr lang="en-US" dirty="0"/>
              <a:t> is odd. </a:t>
            </a:r>
          </a:p>
          <a:p>
            <a:pPr>
              <a:buNone/>
            </a:pPr>
            <a:r>
              <a:rPr lang="en-US" dirty="0"/>
              <a:t>   </a:t>
            </a:r>
            <a:r>
              <a:rPr lang="en-US" b="1" dirty="0"/>
              <a:t>Solution</a:t>
            </a:r>
            <a:r>
              <a:rPr lang="en-US" dirty="0"/>
              <a:t>:  Use proof by contraposition. Assume </a:t>
            </a:r>
            <a:r>
              <a:rPr lang="en-US" i="1" dirty="0"/>
              <a:t>n</a:t>
            </a:r>
            <a:r>
              <a:rPr lang="en-US" dirty="0"/>
              <a:t> is even (i.e., not odd).  Therefore, there exists an integer </a:t>
            </a:r>
            <a:r>
              <a:rPr lang="en-US" i="1" dirty="0"/>
              <a:t>k</a:t>
            </a:r>
            <a:r>
              <a:rPr lang="en-US" dirty="0"/>
              <a:t> such that </a:t>
            </a:r>
            <a:r>
              <a:rPr lang="en-US" i="1" dirty="0"/>
              <a:t>n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dirty="0"/>
              <a:t>. Hence,</a:t>
            </a:r>
          </a:p>
          <a:p>
            <a:pPr>
              <a:buNone/>
            </a:pPr>
            <a:r>
              <a:rPr lang="en-US" dirty="0"/>
              <a:t>               </a:t>
            </a:r>
            <a:r>
              <a:rPr lang="en-US" i="1" dirty="0"/>
              <a:t>n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 </a:t>
            </a:r>
            <a:r>
              <a:rPr lang="en-US" dirty="0"/>
              <a:t> = 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/>
              <a:t>k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/>
              <a:t>(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>
                <a:ea typeface="Cambria Math" pitchFamily="18" charset="0"/>
              </a:rPr>
              <a:t>) </a:t>
            </a:r>
          </a:p>
          <a:p>
            <a:pPr>
              <a:buNone/>
            </a:pPr>
            <a:r>
              <a:rPr lang="en-US" dirty="0">
                <a:ea typeface="Cambria Math" pitchFamily="18" charset="0"/>
              </a:rPr>
              <a:t>    and </a:t>
            </a:r>
            <a:r>
              <a:rPr lang="en-US" i="1" dirty="0"/>
              <a:t>n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  </a:t>
            </a:r>
            <a:r>
              <a:rPr lang="en-US" dirty="0"/>
              <a:t>is even(i.e., not odd).</a:t>
            </a:r>
          </a:p>
          <a:p>
            <a:pPr>
              <a:buNone/>
            </a:pPr>
            <a:r>
              <a:rPr lang="en-US" dirty="0"/>
              <a:t>    We have shown that if </a:t>
            </a:r>
            <a:r>
              <a:rPr lang="en-US" i="1" dirty="0"/>
              <a:t>n </a:t>
            </a:r>
            <a:r>
              <a:rPr lang="en-US" dirty="0"/>
              <a:t>is an even integer, then </a:t>
            </a:r>
            <a:r>
              <a:rPr lang="en-US" i="1" dirty="0"/>
              <a:t>n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 </a:t>
            </a:r>
            <a:r>
              <a:rPr lang="en-US" dirty="0"/>
              <a:t>is even. Therefore by contraposition, for an integer</a:t>
            </a:r>
            <a:r>
              <a:rPr lang="en-US" i="1" dirty="0"/>
              <a:t> n,</a:t>
            </a:r>
            <a:r>
              <a:rPr lang="en-US" dirty="0"/>
              <a:t> if </a:t>
            </a:r>
            <a:r>
              <a:rPr lang="en-US" i="1" dirty="0"/>
              <a:t>n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</a:t>
            </a:r>
            <a:r>
              <a:rPr lang="en-US" dirty="0"/>
              <a:t> is odd, then </a:t>
            </a:r>
            <a:r>
              <a:rPr lang="en-US" i="1" dirty="0"/>
              <a:t>n</a:t>
            </a:r>
            <a:r>
              <a:rPr lang="en-US" dirty="0"/>
              <a:t> is odd. </a:t>
            </a:r>
          </a:p>
          <a:p>
            <a:pPr>
              <a:buNone/>
            </a:pPr>
            <a:r>
              <a:rPr lang="en-US" dirty="0"/>
              <a:t>    </a:t>
            </a:r>
            <a:endParaRPr lang="en-US" b="1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05800" y="5334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Proving Conditional Statements: </a:t>
            </a:r>
            <a:r>
              <a:rPr lang="en-US" sz="4000" i="1" dirty="0"/>
              <a:t>p </a:t>
            </a:r>
            <a:r>
              <a:rPr lang="en-US" sz="4000" dirty="0">
                <a:latin typeface="Cambria Math"/>
                <a:ea typeface="Cambria Math"/>
              </a:rPr>
              <a:t>→ </a:t>
            </a:r>
            <a:r>
              <a:rPr lang="en-US" sz="4000" i="1" dirty="0">
                <a:latin typeface="Cambria Math"/>
                <a:ea typeface="Cambria Math"/>
              </a:rPr>
              <a:t>q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Proof by Contradiction</a:t>
            </a:r>
            <a:r>
              <a:rPr lang="en-US" dirty="0"/>
              <a:t>: (AKA </a:t>
            </a:r>
            <a:r>
              <a:rPr lang="en-US" i="1" dirty="0" err="1"/>
              <a:t>reductio</a:t>
            </a:r>
            <a:r>
              <a:rPr lang="en-US" i="1" dirty="0"/>
              <a:t> ad absurdum</a:t>
            </a:r>
            <a:r>
              <a:rPr lang="en-US" b="1" dirty="0"/>
              <a:t>)</a:t>
            </a:r>
            <a:r>
              <a:rPr lang="en-US" dirty="0"/>
              <a:t>.  </a:t>
            </a:r>
          </a:p>
          <a:p>
            <a:pPr>
              <a:buNone/>
            </a:pPr>
            <a:r>
              <a:rPr lang="en-US" dirty="0"/>
              <a:t>   To prove  </a:t>
            </a:r>
            <a:r>
              <a:rPr lang="en-US" i="1" dirty="0"/>
              <a:t>p</a:t>
            </a:r>
            <a:r>
              <a:rPr lang="en-US" dirty="0"/>
              <a:t>, assume  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>
                <a:latin typeface="Cambria Math"/>
                <a:ea typeface="Cambria Math"/>
              </a:rPr>
              <a:t>p</a:t>
            </a:r>
            <a:r>
              <a:rPr lang="en-US" dirty="0"/>
              <a:t>  and derive a contradiction such as    </a:t>
            </a:r>
            <a:r>
              <a:rPr lang="en-US" i="1" dirty="0"/>
              <a:t>p </a:t>
            </a:r>
            <a:r>
              <a:rPr lang="en-US" dirty="0">
                <a:latin typeface="Cambria Math"/>
                <a:ea typeface="Cambria Math"/>
              </a:rPr>
              <a:t>∧ ¬</a:t>
            </a:r>
            <a:r>
              <a:rPr lang="en-US" i="1" dirty="0">
                <a:latin typeface="Cambria Math"/>
                <a:ea typeface="Cambria Math"/>
              </a:rPr>
              <a:t>p. </a:t>
            </a:r>
            <a:r>
              <a:rPr lang="en-US" dirty="0">
                <a:latin typeface="Cambria Math"/>
                <a:ea typeface="Cambria Math"/>
              </a:rPr>
              <a:t>(an indirect form of proof).</a:t>
            </a:r>
            <a:r>
              <a:rPr lang="en-US" dirty="0"/>
              <a:t> Since we have shown that 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>
                <a:latin typeface="Cambria Math"/>
                <a:ea typeface="Cambria Math"/>
              </a:rPr>
              <a:t>p</a:t>
            </a:r>
            <a:r>
              <a:rPr lang="en-US" dirty="0"/>
              <a:t>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b="1" dirty="0">
                <a:latin typeface="Cambria Math"/>
                <a:ea typeface="Cambria Math"/>
              </a:rPr>
              <a:t>F</a:t>
            </a:r>
            <a:r>
              <a:rPr lang="en-US" dirty="0"/>
              <a:t> is true , it follows that the </a:t>
            </a:r>
            <a:r>
              <a:rPr lang="en-US" dirty="0" err="1"/>
              <a:t>contrapositive</a:t>
            </a:r>
            <a:r>
              <a:rPr lang="en-US" dirty="0"/>
              <a:t>  </a:t>
            </a:r>
            <a:r>
              <a:rPr lang="en-US" b="1" dirty="0" err="1"/>
              <a:t>T</a:t>
            </a:r>
            <a:r>
              <a:rPr lang="en-US" dirty="0" err="1">
                <a:latin typeface="Cambria Math"/>
                <a:ea typeface="Cambria Math"/>
              </a:rPr>
              <a:t>→</a:t>
            </a:r>
            <a:r>
              <a:rPr lang="en-US" i="1" dirty="0" err="1">
                <a:latin typeface="Cambria Math"/>
                <a:ea typeface="Cambria Math"/>
              </a:rPr>
              <a:t>p</a:t>
            </a:r>
            <a:r>
              <a:rPr lang="en-US" dirty="0">
                <a:latin typeface="Cambria Math"/>
                <a:ea typeface="Cambria Math"/>
              </a:rPr>
              <a:t> also holds.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</a:t>
            </a:r>
            <a:r>
              <a:rPr lang="en-US" i="1" dirty="0"/>
              <a:t> </a:t>
            </a:r>
            <a:r>
              <a:rPr lang="en-US" dirty="0"/>
              <a:t>Prove that if you pick 22 days from the calendar, at least 4 must fall on the same day of the week.</a:t>
            </a:r>
          </a:p>
          <a:p>
            <a:pPr>
              <a:buNone/>
            </a:pPr>
            <a:r>
              <a:rPr lang="en-US" b="1" dirty="0"/>
              <a:t>    Solution</a:t>
            </a:r>
            <a:r>
              <a:rPr lang="en-US" dirty="0"/>
              <a:t>: Assume that no more than 3  of the 22 days fall on the same day of the week. Because there are 7 days of the week, we could only have picked 21 days. This contradicts the assumption that we have picked 22 days.</a:t>
            </a:r>
          </a:p>
          <a:p>
            <a:pPr>
              <a:buNone/>
            </a:pPr>
            <a:r>
              <a:rPr lang="en-US" dirty="0"/>
              <a:t>                 </a:t>
            </a:r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229600" y="56388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363272" cy="1143000"/>
          </a:xfrm>
        </p:spPr>
        <p:txBody>
          <a:bodyPr/>
          <a:lstStyle/>
          <a:p>
            <a:pPr rtl="0"/>
            <a:r>
              <a:rPr lang="en-US" dirty="0"/>
              <a:t>Example 3 (cont …)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68952" cy="466645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 (b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therefore,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then:</a:t>
            </a:r>
          </a:p>
          <a:p>
            <a:pPr>
              <a:lnSpc>
                <a:spcPct val="80000"/>
              </a:lnSpc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2b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=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(2c)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for some integer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</a:p>
          <a:p>
            <a:pPr>
              <a:lnSpc>
                <a:spcPct val="80000"/>
              </a:lnSpc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2b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=4c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=2c</a:t>
            </a:r>
            <a:r>
              <a:rPr lang="en-US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Thus,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too.</a:t>
            </a:r>
          </a:p>
          <a:p>
            <a:pPr algn="just"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then they have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one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factor (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so 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contradicted: </a:t>
            </a:r>
          </a:p>
          <a:p>
            <a:pPr algn="just">
              <a:lnSpc>
                <a:spcPct val="80000"/>
              </a:lnSpc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Therefore, ¬p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false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lvl="4">
              <a:lnSpc>
                <a:spcPct val="80000"/>
              </a:lnSpc>
              <a:buNone/>
            </a:pP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“√2 is irrational is true”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QED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657600"/>
          <a:ext cx="274821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2" imgW="965160" imgH="203040" progId="Equation.3">
                  <p:embed/>
                </p:oleObj>
              </mc:Choice>
              <mc:Fallback>
                <p:oleObj name="Equation" r:id="rId2" imgW="9651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657600"/>
                        <a:ext cx="2748218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8992" y="6492875"/>
            <a:ext cx="2133600" cy="365125"/>
          </a:xfrm>
        </p:spPr>
        <p:txBody>
          <a:bodyPr/>
          <a:lstStyle/>
          <a:p>
            <a:pPr algn="ctr"/>
            <a:fld id="{11EFC672-3416-4FCC-A62E-1243A30B042E}" type="datetime1">
              <a:rPr lang="en-US" sz="1100" smtClean="0">
                <a:solidFill>
                  <a:srgbClr val="C00000"/>
                </a:solidFill>
              </a:rPr>
              <a:pPr algn="ctr"/>
              <a:t>1/10/2023</a:t>
            </a:fld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100" b="0" dirty="0"/>
              <a:t>32</a:t>
            </a:r>
            <a:endParaRPr lang="ar-SA" b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Revisiting the Socrates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the two premises:</a:t>
            </a:r>
          </a:p>
          <a:p>
            <a:pPr lvl="1"/>
            <a:r>
              <a:rPr lang="en-US" dirty="0"/>
              <a:t>“All men are mortal.”</a:t>
            </a:r>
          </a:p>
          <a:p>
            <a:pPr lvl="1"/>
            <a:r>
              <a:rPr lang="en-US" dirty="0"/>
              <a:t>“Socrates is a man.”</a:t>
            </a:r>
          </a:p>
          <a:p>
            <a:r>
              <a:rPr lang="en-US" dirty="0"/>
              <a:t>And the conclusion: </a:t>
            </a:r>
          </a:p>
          <a:p>
            <a:pPr lvl="1"/>
            <a:r>
              <a:rPr lang="en-US" dirty="0"/>
              <a:t>“Socrates is mortal.”</a:t>
            </a:r>
          </a:p>
          <a:p>
            <a:r>
              <a:rPr lang="en-US" dirty="0"/>
              <a:t>How do we get the conclusion from the premises?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2743200" y="152400"/>
          <a:ext cx="7175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2" imgW="241200" imgH="215640" progId="Equation.3">
                  <p:embed/>
                </p:oleObj>
              </mc:Choice>
              <mc:Fallback>
                <p:oleObj name="Equation" r:id="rId2" imgW="2412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52400"/>
                        <a:ext cx="71755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73" name="TextBox 4"/>
          <p:cNvSpPr txBox="1">
            <a:spLocks noChangeArrowheads="1"/>
          </p:cNvSpPr>
          <p:nvPr/>
        </p:nvSpPr>
        <p:spPr bwMode="auto">
          <a:xfrm>
            <a:off x="3707905" y="228600"/>
            <a:ext cx="22322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20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irrational</a:t>
            </a:r>
          </a:p>
        </p:txBody>
      </p:sp>
      <p:sp>
        <p:nvSpPr>
          <p:cNvPr id="66574" name="TextBox 7"/>
          <p:cNvSpPr txBox="1">
            <a:spLocks noChangeArrowheads="1"/>
          </p:cNvSpPr>
          <p:nvPr/>
        </p:nvSpPr>
        <p:spPr bwMode="auto">
          <a:xfrm>
            <a:off x="1981200" y="2057400"/>
            <a:ext cx="38674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20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Assume        is rational</a:t>
            </a:r>
          </a:p>
        </p:txBody>
      </p:sp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3352800" y="2971800"/>
          <a:ext cx="137160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4" imgW="533160" imgH="393480" progId="Equation.3">
                  <p:embed/>
                </p:oleObj>
              </mc:Choice>
              <mc:Fallback>
                <p:oleObj name="Equation" r:id="rId4" imgW="53316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971800"/>
                        <a:ext cx="1371600" cy="1011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75" name="TextBox 9"/>
          <p:cNvSpPr txBox="1">
            <a:spLocks noChangeArrowheads="1"/>
          </p:cNvSpPr>
          <p:nvPr/>
        </p:nvSpPr>
        <p:spPr bwMode="auto">
          <a:xfrm>
            <a:off x="2057400" y="4114800"/>
            <a:ext cx="4239046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and      have no common </a:t>
            </a:r>
          </a:p>
          <a:p>
            <a:pPr algn="l" rtl="0" eaLnBrk="0" hangingPunct="0"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divisor greater than 1</a:t>
            </a: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133600" y="4191000"/>
          <a:ext cx="45720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6" imgW="164880" imgH="139680" progId="Equation.3">
                  <p:embed/>
                </p:oleObj>
              </mc:Choice>
              <mc:Fallback>
                <p:oleObj name="Equation" r:id="rId6" imgW="1648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191000"/>
                        <a:ext cx="457200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3131840" y="4221088"/>
          <a:ext cx="34766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4221088"/>
                        <a:ext cx="347663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77" name="TextBox 24"/>
          <p:cNvSpPr txBox="1">
            <a:spLocks noChangeArrowheads="1"/>
          </p:cNvSpPr>
          <p:nvPr/>
        </p:nvSpPr>
        <p:spPr bwMode="auto">
          <a:xfrm>
            <a:off x="707271" y="228600"/>
            <a:ext cx="18311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Theorem:</a:t>
            </a:r>
          </a:p>
        </p:txBody>
      </p:sp>
      <p:sp>
        <p:nvSpPr>
          <p:cNvPr id="66578" name="TextBox 25"/>
          <p:cNvSpPr txBox="1">
            <a:spLocks noChangeArrowheads="1"/>
          </p:cNvSpPr>
          <p:nvPr/>
        </p:nvSpPr>
        <p:spPr bwMode="auto">
          <a:xfrm>
            <a:off x="738868" y="1219200"/>
            <a:ext cx="12296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Proof:</a:t>
            </a:r>
          </a:p>
        </p:txBody>
      </p:sp>
      <p:sp>
        <p:nvSpPr>
          <p:cNvPr id="66579" name="TextBox 26"/>
          <p:cNvSpPr txBox="1">
            <a:spLocks noChangeArrowheads="1"/>
          </p:cNvSpPr>
          <p:nvPr/>
        </p:nvSpPr>
        <p:spPr bwMode="auto">
          <a:xfrm>
            <a:off x="2057400" y="1295400"/>
            <a:ext cx="61010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(proof by contradiction                              )</a:t>
            </a:r>
          </a:p>
        </p:txBody>
      </p:sp>
      <p:graphicFrame>
        <p:nvGraphicFramePr>
          <p:cNvPr id="66566" name="Object 8"/>
          <p:cNvGraphicFramePr>
            <a:graphicFrameLocks noChangeAspect="1"/>
          </p:cNvGraphicFramePr>
          <p:nvPr/>
        </p:nvGraphicFramePr>
        <p:xfrm>
          <a:off x="5724128" y="1340768"/>
          <a:ext cx="22113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0" imgW="965160" imgH="203040" progId="Equation.3">
                  <p:embed/>
                </p:oleObj>
              </mc:Choice>
              <mc:Fallback>
                <p:oleObj name="Equation" r:id="rId10" imgW="96516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340768"/>
                        <a:ext cx="2211388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5940152" y="332656"/>
          <a:ext cx="45720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2" imgW="152280" imgH="164880" progId="Equation.3">
                  <p:embed/>
                </p:oleObj>
              </mc:Choice>
              <mc:Fallback>
                <p:oleObj name="Equation" r:id="rId12" imgW="152280" imgH="1648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32656"/>
                        <a:ext cx="457200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8" name="Object 30"/>
          <p:cNvGraphicFramePr>
            <a:graphicFrameLocks noChangeAspect="1"/>
          </p:cNvGraphicFramePr>
          <p:nvPr/>
        </p:nvGraphicFramePr>
        <p:xfrm>
          <a:off x="820738" y="2114550"/>
          <a:ext cx="93345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14" imgW="317160" imgH="177480" progId="Equation.3">
                  <p:embed/>
                </p:oleObj>
              </mc:Choice>
              <mc:Fallback>
                <p:oleObj name="Equation" r:id="rId14" imgW="317160" imgH="177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2114550"/>
                        <a:ext cx="93345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9" name="Object 31"/>
          <p:cNvGraphicFramePr>
            <a:graphicFrameLocks noChangeAspect="1"/>
          </p:cNvGraphicFramePr>
          <p:nvPr/>
        </p:nvGraphicFramePr>
        <p:xfrm>
          <a:off x="1042988" y="4170363"/>
          <a:ext cx="4857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16" imgW="164880" imgH="139680" progId="Equation.3">
                  <p:embed/>
                </p:oleObj>
              </mc:Choice>
              <mc:Fallback>
                <p:oleObj name="Equation" r:id="rId16" imgW="164880" imgH="1396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170363"/>
                        <a:ext cx="485775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0" name="Object 19"/>
          <p:cNvGraphicFramePr>
            <a:graphicFrameLocks noChangeAspect="1"/>
          </p:cNvGraphicFramePr>
          <p:nvPr/>
        </p:nvGraphicFramePr>
        <p:xfrm>
          <a:off x="3419872" y="1988840"/>
          <a:ext cx="7175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18" imgW="241200" imgH="215640" progId="Equation.3">
                  <p:embed/>
                </p:oleObj>
              </mc:Choice>
              <mc:Fallback>
                <p:oleObj name="Equation" r:id="rId18" imgW="2412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988840"/>
                        <a:ext cx="71755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1" name="Object 20"/>
          <p:cNvGraphicFramePr>
            <a:graphicFrameLocks noChangeAspect="1"/>
          </p:cNvGraphicFramePr>
          <p:nvPr/>
        </p:nvGraphicFramePr>
        <p:xfrm>
          <a:off x="3491880" y="5373216"/>
          <a:ext cx="23622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20" imgW="533160" imgH="177480" progId="Equation.3">
                  <p:embed/>
                </p:oleObj>
              </mc:Choice>
              <mc:Fallback>
                <p:oleObj name="Equation" r:id="rId20" imgW="533160" imgH="177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373216"/>
                        <a:ext cx="23622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80" name="TextBox 21"/>
          <p:cNvSpPr txBox="1">
            <a:spLocks noChangeArrowheads="1"/>
          </p:cNvSpPr>
          <p:nvPr/>
        </p:nvSpPr>
        <p:spPr bwMode="auto">
          <a:xfrm>
            <a:off x="971600" y="5517232"/>
            <a:ext cx="1926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96336" y="332656"/>
            <a:ext cx="12961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rtl="0"/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Again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50" b="0" smtClean="0"/>
              <a:pPr/>
              <a:t>50</a:t>
            </a:fld>
            <a:endParaRPr lang="ar-SA" b="0" dirty="0"/>
          </a:p>
        </p:txBody>
      </p:sp>
      <p:sp>
        <p:nvSpPr>
          <p:cNvPr id="22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1/10/2023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6" name="Object 6"/>
          <p:cNvGraphicFramePr>
            <a:graphicFrameLocks noChangeAspect="1"/>
          </p:cNvGraphicFramePr>
          <p:nvPr/>
        </p:nvGraphicFramePr>
        <p:xfrm>
          <a:off x="381000" y="228600"/>
          <a:ext cx="124142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2" imgW="482400" imgH="419040" progId="Equation.3">
                  <p:embed/>
                </p:oleObj>
              </mc:Choice>
              <mc:Fallback>
                <p:oleObj name="Equation" r:id="rId2" imgW="48240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28600"/>
                        <a:ext cx="1241425" cy="107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6" name="AutoShape 5"/>
          <p:cNvSpPr>
            <a:spLocks noChangeArrowheads="1"/>
          </p:cNvSpPr>
          <p:nvPr/>
        </p:nvSpPr>
        <p:spPr bwMode="auto">
          <a:xfrm>
            <a:off x="4648200" y="609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7597" name="AutoShape 8"/>
          <p:cNvSpPr>
            <a:spLocks noChangeArrowheads="1"/>
          </p:cNvSpPr>
          <p:nvPr/>
        </p:nvSpPr>
        <p:spPr bwMode="auto">
          <a:xfrm>
            <a:off x="2843808" y="170080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7598" name="AutoShape 10"/>
          <p:cNvSpPr>
            <a:spLocks noChangeArrowheads="1"/>
          </p:cNvSpPr>
          <p:nvPr/>
        </p:nvSpPr>
        <p:spPr bwMode="auto">
          <a:xfrm>
            <a:off x="5292080" y="170080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7599" name="AutoShape 5"/>
          <p:cNvSpPr>
            <a:spLocks noChangeArrowheads="1"/>
          </p:cNvSpPr>
          <p:nvPr/>
        </p:nvSpPr>
        <p:spPr bwMode="auto">
          <a:xfrm>
            <a:off x="1676400" y="609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graphicFrame>
        <p:nvGraphicFramePr>
          <p:cNvPr id="67587" name="Object 9"/>
          <p:cNvGraphicFramePr>
            <a:graphicFrameLocks noChangeAspect="1"/>
          </p:cNvGraphicFramePr>
          <p:nvPr/>
        </p:nvGraphicFramePr>
        <p:xfrm>
          <a:off x="2819400" y="533400"/>
          <a:ext cx="15033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4" imgW="583920" imgH="203040" progId="Equation.3">
                  <p:embed/>
                </p:oleObj>
              </mc:Choice>
              <mc:Fallback>
                <p:oleObj name="Equation" r:id="rId4" imgW="58392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33400"/>
                        <a:ext cx="150336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88" name="Object 10"/>
          <p:cNvGraphicFramePr>
            <a:graphicFrameLocks noChangeAspect="1"/>
          </p:cNvGraphicFramePr>
          <p:nvPr/>
        </p:nvGraphicFramePr>
        <p:xfrm>
          <a:off x="5724128" y="620688"/>
          <a:ext cx="27146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6" imgW="1193760" imgH="215640" progId="Equation.3">
                  <p:embed/>
                </p:oleObj>
              </mc:Choice>
              <mc:Fallback>
                <p:oleObj name="Equation" r:id="rId6" imgW="119376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620688"/>
                        <a:ext cx="271462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89" name="Object 11"/>
          <p:cNvGraphicFramePr>
            <a:graphicFrameLocks noChangeAspect="1"/>
          </p:cNvGraphicFramePr>
          <p:nvPr/>
        </p:nvGraphicFramePr>
        <p:xfrm>
          <a:off x="251520" y="1628800"/>
          <a:ext cx="2605088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8" imgW="990360" imgH="241200" progId="Equation.3">
                  <p:embed/>
                </p:oleObj>
              </mc:Choice>
              <mc:Fallback>
                <p:oleObj name="Equation" r:id="rId8" imgW="990360" imgH="241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28800"/>
                        <a:ext cx="2605088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0" name="Object 12"/>
          <p:cNvGraphicFramePr>
            <a:graphicFrameLocks noChangeAspect="1"/>
          </p:cNvGraphicFramePr>
          <p:nvPr/>
        </p:nvGraphicFramePr>
        <p:xfrm>
          <a:off x="3778250" y="1550988"/>
          <a:ext cx="1503363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0" imgW="583920" imgH="241200" progId="Equation.3">
                  <p:embed/>
                </p:oleObj>
              </mc:Choice>
              <mc:Fallback>
                <p:oleObj name="Equation" r:id="rId10" imgW="58392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0" y="1550988"/>
                        <a:ext cx="1503363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1" name="Object 13"/>
          <p:cNvGraphicFramePr>
            <a:graphicFrameLocks noChangeAspect="1"/>
          </p:cNvGraphicFramePr>
          <p:nvPr/>
        </p:nvGraphicFramePr>
        <p:xfrm>
          <a:off x="6362752" y="1706381"/>
          <a:ext cx="25114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12" imgW="1143000" imgH="215640" progId="Equation.3">
                  <p:embed/>
                </p:oleObj>
              </mc:Choice>
              <mc:Fallback>
                <p:oleObj name="Equation" r:id="rId12" imgW="114300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2752" y="1706381"/>
                        <a:ext cx="2511425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2" name="Object 14"/>
          <p:cNvGraphicFramePr>
            <a:graphicFrameLocks noChangeAspect="1"/>
          </p:cNvGraphicFramePr>
          <p:nvPr/>
        </p:nvGraphicFramePr>
        <p:xfrm>
          <a:off x="2267744" y="2780928"/>
          <a:ext cx="1468438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14" imgW="571320" imgH="431640" progId="Equation.3">
                  <p:embed/>
                </p:oleObj>
              </mc:Choice>
              <mc:Fallback>
                <p:oleObj name="Equation" r:id="rId14" imgW="571320" imgH="431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780928"/>
                        <a:ext cx="1468438" cy="1108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601" name="TextBox 35"/>
          <p:cNvSpPr txBox="1">
            <a:spLocks noChangeArrowheads="1"/>
          </p:cNvSpPr>
          <p:nvPr/>
        </p:nvSpPr>
        <p:spPr bwMode="auto">
          <a:xfrm>
            <a:off x="3923928" y="3048000"/>
            <a:ext cx="462793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divisor is 2</a:t>
            </a:r>
          </a:p>
        </p:txBody>
      </p:sp>
      <p:graphicFrame>
        <p:nvGraphicFramePr>
          <p:cNvPr id="67593" name="Object 15"/>
          <p:cNvGraphicFramePr>
            <a:graphicFrameLocks noChangeAspect="1"/>
          </p:cNvGraphicFramePr>
          <p:nvPr/>
        </p:nvGraphicFramePr>
        <p:xfrm>
          <a:off x="1187450" y="3141663"/>
          <a:ext cx="822325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16" imgW="279360" imgH="139680" progId="Equation.3">
                  <p:embed/>
                </p:oleObj>
              </mc:Choice>
              <mc:Fallback>
                <p:oleObj name="Equation" r:id="rId16" imgW="279360" imgH="1396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141663"/>
                        <a:ext cx="822325" cy="414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4" name="Object 8"/>
          <p:cNvGraphicFramePr>
            <a:graphicFrameLocks noChangeAspect="1"/>
          </p:cNvGraphicFramePr>
          <p:nvPr/>
        </p:nvGraphicFramePr>
        <p:xfrm>
          <a:off x="3276600" y="4419600"/>
          <a:ext cx="27717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18" imgW="647640" imgH="177480" progId="Equation.3">
                  <p:embed/>
                </p:oleObj>
              </mc:Choice>
              <mc:Fallback>
                <p:oleObj name="Equation" r:id="rId18" imgW="64764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419600"/>
                        <a:ext cx="27717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602" name="TextBox 22"/>
          <p:cNvSpPr txBox="1">
            <a:spLocks noChangeArrowheads="1"/>
          </p:cNvSpPr>
          <p:nvPr/>
        </p:nvSpPr>
        <p:spPr bwMode="auto">
          <a:xfrm>
            <a:off x="1151546" y="4495800"/>
            <a:ext cx="19266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00" b="0" smtClean="0"/>
              <a:pPr/>
              <a:t>51</a:t>
            </a:fld>
            <a:endParaRPr lang="ar-SA" b="0" dirty="0"/>
          </a:p>
        </p:txBody>
      </p:sp>
      <p:sp>
        <p:nvSpPr>
          <p:cNvPr id="18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1/10/2023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TextBox 22"/>
          <p:cNvSpPr txBox="1">
            <a:spLocks noChangeArrowheads="1"/>
          </p:cNvSpPr>
          <p:nvPr/>
        </p:nvSpPr>
        <p:spPr bwMode="auto">
          <a:xfrm>
            <a:off x="609600" y="304800"/>
            <a:ext cx="1926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graphicFrame>
        <p:nvGraphicFramePr>
          <p:cNvPr id="68610" name="Object 12"/>
          <p:cNvGraphicFramePr>
            <a:graphicFrameLocks noChangeAspect="1"/>
          </p:cNvGraphicFramePr>
          <p:nvPr/>
        </p:nvGraphicFramePr>
        <p:xfrm>
          <a:off x="914400" y="1524000"/>
          <a:ext cx="5691188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2" imgW="1612800" imgH="888840" progId="Equation.3">
                  <p:embed/>
                </p:oleObj>
              </mc:Choice>
              <mc:Fallback>
                <p:oleObj name="Equation" r:id="rId2" imgW="1612800" imgH="8888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524000"/>
                        <a:ext cx="5691188" cy="314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8614" name="Straight Connector 23"/>
          <p:cNvCxnSpPr>
            <a:cxnSpLocks noChangeShapeType="1"/>
          </p:cNvCxnSpPr>
          <p:nvPr/>
        </p:nvCxnSpPr>
        <p:spPr bwMode="auto">
          <a:xfrm>
            <a:off x="457200" y="3048000"/>
            <a:ext cx="6629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8615" name="TextBox 24"/>
          <p:cNvSpPr txBox="1">
            <a:spLocks noChangeArrowheads="1"/>
          </p:cNvSpPr>
          <p:nvPr/>
        </p:nvSpPr>
        <p:spPr bwMode="auto">
          <a:xfrm>
            <a:off x="3230382" y="4953000"/>
            <a:ext cx="24020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contradiction</a:t>
            </a:r>
          </a:p>
        </p:txBody>
      </p:sp>
      <p:sp>
        <p:nvSpPr>
          <p:cNvPr id="68616" name="TextBox 25"/>
          <p:cNvSpPr txBox="1">
            <a:spLocks noChangeArrowheads="1"/>
          </p:cNvSpPr>
          <p:nvPr/>
        </p:nvSpPr>
        <p:spPr bwMode="auto">
          <a:xfrm>
            <a:off x="6588224" y="3140968"/>
            <a:ext cx="22060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Conjunction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00" b="0" smtClean="0"/>
              <a:pPr/>
              <a:t>52</a:t>
            </a:fld>
            <a:endParaRPr lang="ar-SA" b="0" dirty="0"/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1/10/2023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TextBox 36"/>
          <p:cNvSpPr txBox="1">
            <a:spLocks noChangeArrowheads="1"/>
          </p:cNvSpPr>
          <p:nvPr/>
        </p:nvSpPr>
        <p:spPr bwMode="auto">
          <a:xfrm>
            <a:off x="6012160" y="5445224"/>
            <a:ext cx="22940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of proof</a:t>
            </a:r>
          </a:p>
        </p:txBody>
      </p:sp>
      <p:sp>
        <p:nvSpPr>
          <p:cNvPr id="69638" name="TextBox 22"/>
          <p:cNvSpPr txBox="1">
            <a:spLocks noChangeArrowheads="1"/>
          </p:cNvSpPr>
          <p:nvPr/>
        </p:nvSpPr>
        <p:spPr bwMode="auto">
          <a:xfrm>
            <a:off x="609600" y="304800"/>
            <a:ext cx="1926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Therefore:</a:t>
            </a:r>
          </a:p>
        </p:txBody>
      </p:sp>
      <p:graphicFrame>
        <p:nvGraphicFramePr>
          <p:cNvPr id="69634" name="Object 12"/>
          <p:cNvGraphicFramePr>
            <a:graphicFrameLocks noChangeAspect="1"/>
          </p:cNvGraphicFramePr>
          <p:nvPr/>
        </p:nvGraphicFramePr>
        <p:xfrm>
          <a:off x="2665413" y="1568450"/>
          <a:ext cx="3406775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2" imgW="965160" imgH="863280" progId="Equation.3">
                  <p:embed/>
                </p:oleObj>
              </mc:Choice>
              <mc:Fallback>
                <p:oleObj name="Equation" r:id="rId2" imgW="965160" imgH="8632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5413" y="1568450"/>
                        <a:ext cx="3406775" cy="3052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9639" name="Straight Connector 23"/>
          <p:cNvCxnSpPr>
            <a:cxnSpLocks noChangeShapeType="1"/>
          </p:cNvCxnSpPr>
          <p:nvPr/>
        </p:nvCxnSpPr>
        <p:spPr bwMode="auto">
          <a:xfrm>
            <a:off x="1066800" y="3048000"/>
            <a:ext cx="6629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9640" name="TextBox 7"/>
          <p:cNvSpPr txBox="1">
            <a:spLocks noChangeArrowheads="1"/>
          </p:cNvSpPr>
          <p:nvPr/>
        </p:nvSpPr>
        <p:spPr bwMode="auto">
          <a:xfrm>
            <a:off x="5220072" y="3284984"/>
            <a:ext cx="27283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Modus </a:t>
            </a:r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Tollens</a:t>
            </a:r>
            <a:endParaRPr lang="en-US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57ED-D908-4648-9970-C46D7A0131A3}" type="slidenum">
              <a:rPr lang="ar-SA" sz="1050" b="0" smtClean="0"/>
              <a:pPr/>
              <a:t>53</a:t>
            </a:fld>
            <a:endParaRPr lang="ar-SA" b="0" dirty="0"/>
          </a:p>
        </p:txBody>
      </p:sp>
      <p:sp>
        <p:nvSpPr>
          <p:cNvPr id="8" name="Date Placeholder 4"/>
          <p:cNvSpPr txBox="1">
            <a:spLocks/>
          </p:cNvSpPr>
          <p:nvPr/>
        </p:nvSpPr>
        <p:spPr>
          <a:xfrm>
            <a:off x="3571868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0BC07-0C00-452D-8DF4-76EA9DB4F8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1/10/2023</a:t>
            </a:fld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Proof by Contradiction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preview of Chapter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Prove that there is no largest prime number.</a:t>
            </a:r>
          </a:p>
          <a:p>
            <a:pPr>
              <a:buNone/>
            </a:pPr>
            <a:r>
              <a:rPr lang="en-US" b="1" dirty="0"/>
              <a:t>   Solution</a:t>
            </a:r>
            <a:r>
              <a:rPr lang="en-US" dirty="0"/>
              <a:t>: Assume that there is a largest prime number. Call it </a:t>
            </a:r>
            <a:r>
              <a:rPr lang="en-US" i="1" dirty="0" err="1"/>
              <a:t>p</a:t>
            </a:r>
            <a:r>
              <a:rPr lang="en-US" i="1" baseline="-25000" dirty="0" err="1"/>
              <a:t>n</a:t>
            </a:r>
            <a:r>
              <a:rPr lang="en-US" dirty="0"/>
              <a:t>. Hence, we can list all the primes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,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/>
              <a:t>,.., </a:t>
            </a:r>
            <a:r>
              <a:rPr lang="en-US" i="1" dirty="0" err="1"/>
              <a:t>p</a:t>
            </a:r>
            <a:r>
              <a:rPr lang="en-US" i="1" baseline="-25000" dirty="0" err="1"/>
              <a:t>n</a:t>
            </a:r>
            <a:r>
              <a:rPr lang="en-US" dirty="0"/>
              <a:t>. Form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>   None of the prime numbers on the list divides </a:t>
            </a:r>
            <a:r>
              <a:rPr lang="en-US" i="1" dirty="0"/>
              <a:t>r</a:t>
            </a:r>
            <a:r>
              <a:rPr lang="en-US" dirty="0"/>
              <a:t>. Therefore, by a theorem in Chapter 4, either </a:t>
            </a:r>
            <a:r>
              <a:rPr lang="en-US" i="1" dirty="0"/>
              <a:t>r</a:t>
            </a:r>
            <a:r>
              <a:rPr lang="en-US" dirty="0"/>
              <a:t> is prime or there is a smaller prime that divides </a:t>
            </a:r>
            <a:r>
              <a:rPr lang="en-US" i="1" dirty="0"/>
              <a:t>r</a:t>
            </a:r>
            <a:r>
              <a:rPr lang="en-US" dirty="0"/>
              <a:t>. This contradicts the assumption that there is a largest prime. Therefore, there is no largest prime.</a:t>
            </a:r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4600" y="3886200"/>
            <a:ext cx="4366260" cy="328613"/>
          </a:xfrm>
          <a:prstGeom prst="rect">
            <a:avLst/>
          </a:prstGeom>
        </p:spPr>
      </p:pic>
      <p:sp>
        <p:nvSpPr>
          <p:cNvPr id="6" name="Isosceles Triangle 5"/>
          <p:cNvSpPr/>
          <p:nvPr/>
        </p:nvSpPr>
        <p:spPr>
          <a:xfrm rot="5400000" flipV="1">
            <a:off x="8153400" y="594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Vacuous Proofs</a:t>
            </a: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5400000" flipV="1">
            <a:off x="8153400" y="594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389120"/>
          </a:xfrm>
        </p:spPr>
        <p:txBody>
          <a:bodyPr>
            <a:normAutofit fontScale="92500"/>
          </a:bodyPr>
          <a:lstStyle/>
          <a:p>
            <a:pPr marL="342900" lvl="0" indent="-342900">
              <a:buClrTx/>
              <a:buSzTx/>
              <a:buFont typeface="Wingdings" pitchFamily="2" charset="2"/>
              <a:buChar char="§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an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ClrTx/>
              <a:buSzTx/>
              <a:buFont typeface="Wingdings" pitchFamily="2" charset="2"/>
              <a:buChar char="§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it can be shown that: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false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then the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always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true.</a:t>
            </a:r>
          </a:p>
          <a:p>
            <a:pPr marL="630238" lvl="1" indent="-285750">
              <a:buFont typeface="Arial" pitchFamily="34" charset="0"/>
              <a:buChar char="•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definition of an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if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p=F,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then	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true,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whatever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q=T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q=F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ClrTx/>
              <a:buSzTx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ClrTx/>
              <a:buSzTx/>
              <a:buFont typeface="Wingdings" pitchFamily="2" charset="2"/>
              <a:buChar char="§"/>
              <a:defRPr/>
            </a:pP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 that: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showing that the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hypothesis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false.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Vacuous Proofs</a:t>
            </a: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5400000" flipV="1">
            <a:off x="8153400" y="59436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55000" lnSpcReduction="20000"/>
          </a:bodyPr>
          <a:lstStyle/>
          <a:p>
            <a:pPr marL="284163" indent="-223838">
              <a:buSzPct val="150000"/>
              <a:buFont typeface="Wingdings" pitchFamily="2" charset="2"/>
              <a:buChar char="§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Proving </a:t>
            </a:r>
            <a:r>
              <a:rPr lang="en-US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 </a:t>
            </a:r>
            <a:r>
              <a:rPr lang="en-US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/>
              </a:rPr>
              <a:t> </a:t>
            </a:r>
            <a:r>
              <a:rPr lang="en-US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 marL="284163" indent="-223838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Vacuous Proof: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Prove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/>
              </a:rPr>
              <a:t>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is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true.</a:t>
            </a:r>
          </a:p>
          <a:p>
            <a:pPr marL="284163" indent="-223838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If we know 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one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of the 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hypotheses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in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is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false,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then</a:t>
            </a:r>
          </a:p>
          <a:p>
            <a:pPr indent="-222250">
              <a:lnSpc>
                <a:spcPct val="90000"/>
              </a:lnSpc>
              <a:buNone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 q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is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vacuously true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 indent="-222250">
              <a:lnSpc>
                <a:spcPct val="90000"/>
              </a:lnSpc>
              <a:buNone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         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F  T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and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F  F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are both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>
              <a:buNone/>
              <a:defRPr/>
            </a:pPr>
            <a:endParaRPr lang="en-US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Examples</a:t>
            </a:r>
          </a:p>
          <a:p>
            <a:pPr lvl="1">
              <a:defRPr/>
            </a:pP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If I am both rich and poor, then hurricane Katrina was a mild breeze.</a:t>
            </a:r>
          </a:p>
          <a:p>
            <a:pPr lvl="1">
              <a:defRPr/>
            </a:pPr>
            <a:r>
              <a:rPr lang="en-US" sz="3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Theorem</a:t>
            </a:r>
            <a:r>
              <a:rPr lang="en-US" sz="3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</a:t>
            </a:r>
            <a:r>
              <a:rPr lang="en-US" sz="3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(For all n) If n is odd and even, then n</a:t>
            </a:r>
            <a:r>
              <a:rPr lang="en-US" sz="3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2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= n + n.</a:t>
            </a:r>
          </a:p>
          <a:p>
            <a:pPr>
              <a:buNone/>
              <a:defRPr/>
            </a:pPr>
            <a:r>
              <a:rPr lang="en-US" sz="3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	      </a:t>
            </a:r>
            <a:r>
              <a:rPr lang="en-US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Proof:</a:t>
            </a:r>
            <a:r>
              <a:rPr lang="en-US" sz="3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>
              <a:buNone/>
              <a:defRPr/>
            </a:pP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	      The statement “</a:t>
            </a:r>
            <a:r>
              <a:rPr lang="en-US" sz="3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 is both odd and even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” is necessarily </a:t>
            </a:r>
            <a:r>
              <a:rPr lang="en-US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false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, </a:t>
            </a:r>
          </a:p>
          <a:p>
            <a:pPr>
              <a:buNone/>
              <a:defRPr/>
            </a:pP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       since no number can be both </a:t>
            </a:r>
            <a:r>
              <a:rPr lang="en-US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odd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and </a:t>
            </a:r>
            <a:r>
              <a:rPr lang="en-US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even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 </a:t>
            </a:r>
          </a:p>
          <a:p>
            <a:pPr>
              <a:buNone/>
              <a:defRPr/>
            </a:pP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       So, the </a:t>
            </a:r>
            <a:r>
              <a:rPr lang="en-US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theorem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is vacuously </a:t>
            </a:r>
            <a:r>
              <a:rPr lang="en-US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true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 </a:t>
            </a:r>
          </a:p>
          <a:p>
            <a:pPr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Sometimes used to proof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theorems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 using </a:t>
            </a:r>
          </a:p>
          <a:p>
            <a:pPr>
              <a:lnSpc>
                <a:spcPct val="90000"/>
              </a:lnSpc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	UNIVERSAL  QUANTIFICATION.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Theorems that are </a:t>
            </a:r>
            <a:r>
              <a:rPr lang="en-US" dirty="0" err="1"/>
              <a:t>Biconditional</a:t>
            </a:r>
            <a:r>
              <a:rPr lang="en-US" dirty="0"/>
              <a:t>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prove a theorem that is a </a:t>
            </a:r>
            <a:r>
              <a:rPr lang="en-US" dirty="0" err="1"/>
              <a:t>biconditional</a:t>
            </a:r>
            <a:r>
              <a:rPr lang="en-US" dirty="0"/>
              <a:t> statement, that is, a statement of the form </a:t>
            </a:r>
            <a:r>
              <a:rPr lang="en-US" i="1" dirty="0"/>
              <a:t>p </a:t>
            </a:r>
            <a:r>
              <a:rPr lang="en-US" dirty="0">
                <a:latin typeface="Cambria Math"/>
                <a:ea typeface="Cambria Math"/>
              </a:rPr>
              <a:t>↔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, we show that     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→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 and </a:t>
            </a:r>
            <a:r>
              <a:rPr lang="en-US" i="1" dirty="0">
                <a:latin typeface="Cambria Math"/>
                <a:ea typeface="Cambria Math"/>
              </a:rPr>
              <a:t>q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/>
                <a:ea typeface="Cambria Math"/>
              </a:rPr>
              <a:t>p</a:t>
            </a:r>
            <a:r>
              <a:rPr lang="en-US" dirty="0">
                <a:latin typeface="Cambria Math"/>
                <a:ea typeface="Cambria Math"/>
              </a:rPr>
              <a:t> are both true. 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   </a:t>
            </a:r>
            <a:r>
              <a:rPr lang="en-US" b="1" dirty="0">
                <a:latin typeface="Cambria Math"/>
                <a:ea typeface="Cambria Math"/>
              </a:rPr>
              <a:t>Example</a:t>
            </a:r>
            <a:r>
              <a:rPr lang="en-US" dirty="0">
                <a:latin typeface="Cambria Math"/>
                <a:ea typeface="Cambria Math"/>
              </a:rPr>
              <a:t>: Prove the theorem: “If </a:t>
            </a:r>
            <a:r>
              <a:rPr lang="en-US" i="1" dirty="0">
                <a:latin typeface="Cambria Math"/>
                <a:ea typeface="Cambria Math"/>
              </a:rPr>
              <a:t>n</a:t>
            </a:r>
            <a:r>
              <a:rPr lang="en-US" dirty="0">
                <a:latin typeface="Cambria Math"/>
                <a:ea typeface="Cambria Math"/>
              </a:rPr>
              <a:t> is an integer, then </a:t>
            </a:r>
            <a:r>
              <a:rPr lang="en-US" i="1" dirty="0">
                <a:latin typeface="Cambria Math"/>
                <a:ea typeface="Cambria Math"/>
              </a:rPr>
              <a:t>n</a:t>
            </a:r>
            <a:r>
              <a:rPr lang="en-US" dirty="0">
                <a:latin typeface="Cambria Math"/>
                <a:ea typeface="Cambria Math"/>
              </a:rPr>
              <a:t> is odd if and only if </a:t>
            </a:r>
            <a:r>
              <a:rPr lang="en-US" i="1" dirty="0">
                <a:latin typeface="Cambria Math"/>
                <a:ea typeface="Cambria Math"/>
              </a:rPr>
              <a:t>n</a:t>
            </a:r>
            <a:r>
              <a:rPr lang="en-US" baseline="30000" dirty="0">
                <a:latin typeface="Cambria Math"/>
                <a:ea typeface="Cambria Math"/>
              </a:rPr>
              <a:t>2 </a:t>
            </a:r>
            <a:r>
              <a:rPr lang="en-US" dirty="0">
                <a:latin typeface="Cambria Math"/>
                <a:ea typeface="Cambria Math"/>
              </a:rPr>
              <a:t> is odd.”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  </a:t>
            </a:r>
            <a:r>
              <a:rPr lang="en-US" b="1" dirty="0">
                <a:latin typeface="Cambria Math"/>
                <a:ea typeface="Cambria Math"/>
              </a:rPr>
              <a:t> Solution:  </a:t>
            </a:r>
            <a:r>
              <a:rPr lang="en-US" dirty="0">
                <a:latin typeface="Cambria Math"/>
                <a:ea typeface="Cambria Math"/>
              </a:rPr>
              <a:t>We have already shown (previous slides) that both </a:t>
            </a:r>
            <a:r>
              <a:rPr lang="en-US" i="1" dirty="0">
                <a:latin typeface="Cambria Math"/>
                <a:ea typeface="Cambria Math"/>
              </a:rPr>
              <a:t>p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 and </a:t>
            </a:r>
            <a:r>
              <a:rPr lang="en-US" i="1" dirty="0">
                <a:latin typeface="Cambria Math"/>
                <a:ea typeface="Cambria Math"/>
              </a:rPr>
              <a:t>q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/>
                <a:ea typeface="Cambria Math"/>
              </a:rPr>
              <a:t>p</a:t>
            </a:r>
            <a:r>
              <a:rPr lang="en-US" dirty="0">
                <a:latin typeface="Cambria Math"/>
                <a:ea typeface="Cambria Math"/>
              </a:rPr>
              <a:t>. Therefore we can conclude </a:t>
            </a:r>
            <a:r>
              <a:rPr lang="en-US" i="1" dirty="0"/>
              <a:t>p </a:t>
            </a:r>
            <a:r>
              <a:rPr lang="en-US" dirty="0">
                <a:latin typeface="Cambria Math"/>
                <a:ea typeface="Cambria Math"/>
              </a:rPr>
              <a:t>↔ </a:t>
            </a:r>
            <a:r>
              <a:rPr lang="en-US" i="1" dirty="0">
                <a:latin typeface="Cambria Math"/>
                <a:ea typeface="Cambria Math"/>
              </a:rPr>
              <a:t>q.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  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   </a:t>
            </a:r>
            <a:r>
              <a:rPr lang="en-US" sz="2000" dirty="0">
                <a:latin typeface="Cambria Math"/>
                <a:ea typeface="Cambria Math"/>
              </a:rPr>
              <a:t>Sometimes </a:t>
            </a:r>
            <a:r>
              <a:rPr lang="en-US" sz="2000" i="1" dirty="0" err="1">
                <a:latin typeface="Cambria Math"/>
                <a:ea typeface="Cambria Math"/>
              </a:rPr>
              <a:t>iff</a:t>
            </a:r>
            <a:r>
              <a:rPr lang="en-US" sz="2000" i="1" dirty="0">
                <a:latin typeface="Cambria Math"/>
                <a:ea typeface="Cambria Math"/>
              </a:rPr>
              <a:t>   </a:t>
            </a:r>
            <a:r>
              <a:rPr lang="en-US" sz="2000" dirty="0">
                <a:latin typeface="Cambria Math"/>
                <a:ea typeface="Cambria Math"/>
              </a:rPr>
              <a:t>is used as an abbreviation for “if an only if,” as in</a:t>
            </a:r>
          </a:p>
          <a:p>
            <a:pPr>
              <a:buNone/>
            </a:pPr>
            <a:r>
              <a:rPr lang="en-US" sz="2000" dirty="0">
                <a:latin typeface="Cambria Math"/>
                <a:ea typeface="Cambria Math"/>
              </a:rPr>
              <a:t>                  “If </a:t>
            </a:r>
            <a:r>
              <a:rPr lang="en-US" sz="2000" i="1" dirty="0">
                <a:latin typeface="Cambria Math"/>
                <a:ea typeface="Cambria Math"/>
              </a:rPr>
              <a:t>n</a:t>
            </a:r>
            <a:r>
              <a:rPr lang="en-US" sz="2000" dirty="0">
                <a:latin typeface="Cambria Math"/>
                <a:ea typeface="Cambria Math"/>
              </a:rPr>
              <a:t> is an integer, then </a:t>
            </a:r>
            <a:r>
              <a:rPr lang="en-US" sz="2000" i="1" dirty="0">
                <a:latin typeface="Cambria Math"/>
                <a:ea typeface="Cambria Math"/>
              </a:rPr>
              <a:t>n</a:t>
            </a:r>
            <a:r>
              <a:rPr lang="en-US" sz="2000" dirty="0">
                <a:latin typeface="Cambria Math"/>
                <a:ea typeface="Cambria Math"/>
              </a:rPr>
              <a:t> is odd </a:t>
            </a:r>
            <a:r>
              <a:rPr lang="en-US" sz="2000" dirty="0" err="1">
                <a:latin typeface="Cambria Math"/>
                <a:ea typeface="Cambria Math"/>
              </a:rPr>
              <a:t>iif</a:t>
            </a:r>
            <a:r>
              <a:rPr lang="en-US" sz="2000" dirty="0">
                <a:latin typeface="Cambria Math"/>
                <a:ea typeface="Cambria Math"/>
              </a:rPr>
              <a:t> </a:t>
            </a:r>
            <a:r>
              <a:rPr lang="en-US" sz="2000" i="1" dirty="0">
                <a:latin typeface="Cambria Math"/>
                <a:ea typeface="Cambria Math"/>
              </a:rPr>
              <a:t>n</a:t>
            </a:r>
            <a:r>
              <a:rPr lang="en-US" sz="2000" baseline="30000" dirty="0">
                <a:latin typeface="Cambria Math"/>
                <a:ea typeface="Cambria Math"/>
              </a:rPr>
              <a:t>2 </a:t>
            </a:r>
            <a:r>
              <a:rPr lang="en-US" sz="2000" dirty="0">
                <a:latin typeface="Cambria Math"/>
                <a:ea typeface="Cambria Math"/>
              </a:rPr>
              <a:t> is odd.”</a:t>
            </a:r>
            <a:endParaRPr lang="en-US" sz="2000" i="1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435280" cy="1080120"/>
          </a:xfrm>
        </p:spPr>
        <p:txBody>
          <a:bodyPr>
            <a:normAutofit/>
          </a:bodyPr>
          <a:lstStyle/>
          <a:p>
            <a:pPr rtl="0"/>
            <a:r>
              <a:rPr lang="en-US" sz="4800" dirty="0"/>
              <a:t>Example 5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640960" cy="5112568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US" sz="24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Prove that: </a:t>
            </a: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“if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n=a*b</a:t>
            </a: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where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</a:t>
            </a: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and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</a:t>
            </a: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are positive integers, then 	        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Arial" charset="0"/>
              </a:rPr>
              <a:t>√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 </a:t>
            </a: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Arial" charset="0"/>
              </a:rPr>
              <a:t> √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 </a:t>
            </a: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”.</a:t>
            </a:r>
          </a:p>
          <a:p>
            <a:pPr>
              <a:buClr>
                <a:schemeClr val="folHlink"/>
              </a:buClr>
              <a:buSzPct val="90000"/>
              <a:buNone/>
              <a:defRPr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Proof: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We assume that (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 is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false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(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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).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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(a 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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b 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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) 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(a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√n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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b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√n )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we multiply these to obtain 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None/>
              <a:defRPr/>
            </a:pP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en-US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 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√n * √n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 </a:t>
            </a: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&gt;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which 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a.b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≠ n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i.e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p)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sym typeface="Symbol"/>
              </a:rPr>
              <a:t>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800100" lvl="1" indent="-342900">
              <a:lnSpc>
                <a:spcPct val="150000"/>
              </a:lnSpc>
              <a:buClr>
                <a:schemeClr val="folHlink"/>
              </a:buClr>
              <a:buSzPct val="90000"/>
              <a:buFont typeface="Wingdings" pitchFamily="2" charset="2"/>
              <a:buChar char="§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86116" y="6286520"/>
            <a:ext cx="2133600" cy="365125"/>
          </a:xfrm>
        </p:spPr>
        <p:txBody>
          <a:bodyPr/>
          <a:lstStyle/>
          <a:p>
            <a:pPr algn="ctr"/>
            <a:fld id="{E422AC8F-C45E-4E2A-A208-89B09183E06D}" type="datetime1">
              <a:rPr lang="en-US" sz="1200" smtClean="0">
                <a:solidFill>
                  <a:srgbClr val="C00000"/>
                </a:solidFill>
              </a:rPr>
              <a:pPr algn="ctr"/>
              <a:t>1/10/2023</a:t>
            </a:fld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100" b="0" dirty="0"/>
              <a:t>19</a:t>
            </a:r>
            <a:endParaRPr lang="ar-SA" b="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4282" y="6215082"/>
            <a:ext cx="2133600" cy="457200"/>
          </a:xfrm>
        </p:spPr>
        <p:txBody>
          <a:bodyPr/>
          <a:lstStyle/>
          <a:p>
            <a:pPr algn="l"/>
            <a:fld id="{DE2C11E5-1526-4A04-8F07-4C18C5587AA9}" type="slidenum">
              <a:rPr lang="en-US" sz="1100">
                <a:solidFill>
                  <a:srgbClr val="C00000"/>
                </a:solidFill>
              </a:rPr>
              <a:pPr algn="l"/>
              <a:t>59</a:t>
            </a:fld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435280" cy="720080"/>
          </a:xfrm>
        </p:spPr>
        <p:txBody>
          <a:bodyPr>
            <a:noAutofit/>
          </a:bodyPr>
          <a:lstStyle/>
          <a:p>
            <a:pPr rtl="0"/>
            <a:r>
              <a:rPr lang="en-US" b="1" dirty="0"/>
              <a:t>Trivial Proofs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980728"/>
            <a:ext cx="8568952" cy="51533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Consider an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Symbol"/>
              </a:rPr>
              <a:t>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If it can be shown that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then the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always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true.</a:t>
            </a:r>
          </a:p>
          <a:p>
            <a:pPr marL="742950" lvl="1" indent="-285750" algn="l" rtl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By definition of an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q=T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then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whatever 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p=T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or 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p=F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Note that you are showing that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conclusion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71868" y="6286520"/>
            <a:ext cx="2133600" cy="365125"/>
          </a:xfrm>
        </p:spPr>
        <p:txBody>
          <a:bodyPr/>
          <a:lstStyle/>
          <a:p>
            <a:pPr algn="ctr"/>
            <a:fld id="{728A0DAC-818A-46A4-AE36-5C601A8F013B}" type="datetime1">
              <a:rPr lang="en-US" sz="1100" smtClean="0">
                <a:solidFill>
                  <a:srgbClr val="C00000"/>
                </a:solidFill>
              </a:rPr>
              <a:pPr algn="ctr"/>
              <a:t>1/10/2023</a:t>
            </a:fld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express the premises (above the line) and the conclusion (below the line) in predicate logic as an argument: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will see shortly that this is a valid argument.</a:t>
            </a:r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514600" y="3124200"/>
            <a:ext cx="4377690" cy="382905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819400" y="3733800"/>
            <a:ext cx="2560320" cy="38290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362200" y="4572000"/>
            <a:ext cx="3743325" cy="38290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057400" y="4267200"/>
            <a:ext cx="457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00800"/>
            <a:ext cx="2133600" cy="457200"/>
          </a:xfrm>
        </p:spPr>
        <p:txBody>
          <a:bodyPr/>
          <a:lstStyle/>
          <a:p>
            <a:pPr algn="ctr"/>
            <a:fld id="{2D46D1D7-0707-4E93-9E1D-CE83F27A9453}" type="slidenum">
              <a:rPr lang="en-US" sz="1050">
                <a:solidFill>
                  <a:srgbClr val="C00000"/>
                </a:solidFill>
              </a:rPr>
              <a:pPr algn="ctr"/>
              <a:t>60</a:t>
            </a:fld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363272" cy="922114"/>
          </a:xfrm>
        </p:spPr>
        <p:txBody>
          <a:bodyPr>
            <a:normAutofit/>
          </a:bodyPr>
          <a:lstStyle/>
          <a:p>
            <a:pPr rtl="0"/>
            <a:r>
              <a:rPr lang="en-US" sz="4800" b="1" dirty="0"/>
              <a:t>Trivial Proof Example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1124744"/>
            <a:ext cx="8568952" cy="45339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Consider the statement:</a:t>
            </a:r>
          </a:p>
          <a:p>
            <a:pPr marL="458788" marR="0" lvl="1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“If you are tall and are in CS 202, then you are a student”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Since all people in CS 202 are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students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implication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true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regardless if you are tall or not.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14678" y="6286520"/>
            <a:ext cx="2133600" cy="365125"/>
          </a:xfrm>
        </p:spPr>
        <p:txBody>
          <a:bodyPr/>
          <a:lstStyle/>
          <a:p>
            <a:pPr algn="ctr"/>
            <a:fld id="{B91AD13D-80CF-4CA4-BACA-CB2974206CB5}" type="datetime1">
              <a:rPr lang="en-US" sz="1200" smtClean="0">
                <a:solidFill>
                  <a:srgbClr val="C00000"/>
                </a:solidFill>
              </a:rPr>
              <a:pPr algn="ctr"/>
              <a:t>1/10/2023</a:t>
            </a:fld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435280" cy="864096"/>
          </a:xfrm>
        </p:spPr>
        <p:txBody>
          <a:bodyPr>
            <a:normAutofit/>
          </a:bodyPr>
          <a:lstStyle/>
          <a:p>
            <a:r>
              <a:rPr lang="en-US" sz="4000" b="1" dirty="0"/>
              <a:t>Trivial Proof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0960" cy="5792688"/>
          </a:xfrm>
        </p:spPr>
        <p:txBody>
          <a:bodyPr>
            <a:normAutofit fontScale="32500" lnSpcReduction="20000"/>
          </a:bodyPr>
          <a:lstStyle/>
          <a:p>
            <a:pPr>
              <a:buSzPct val="120000"/>
              <a:buFont typeface="Wingdings" pitchFamily="2" charset="2"/>
              <a:buChar char="§"/>
              <a:defRPr/>
            </a:pPr>
            <a:r>
              <a: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Proving </a:t>
            </a:r>
            <a:r>
              <a:rPr lang="en-US" sz="6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</a:t>
            </a:r>
            <a:r>
              <a:rPr lang="en-US" sz="6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/>
              </a:rPr>
              <a:t></a:t>
            </a:r>
            <a:r>
              <a:rPr lang="en-US" sz="6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59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Trivial proof: 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Prove</a:t>
            </a:r>
            <a:r>
              <a:rPr lang="en-US" sz="59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59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is</a:t>
            </a:r>
            <a:r>
              <a:rPr lang="en-US" sz="59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true</a:t>
            </a:r>
            <a:r>
              <a:rPr lang="en-US" sz="59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(</a:t>
            </a:r>
            <a:r>
              <a:rPr lang="en-US" sz="5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Prove</a:t>
            </a:r>
            <a:r>
              <a:rPr lang="en-US" sz="59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US" sz="59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q</a:t>
            </a:r>
            <a:r>
              <a:rPr lang="en-US" sz="59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US" sz="5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Symbol" pitchFamily="18" charset="2"/>
              </a:rPr>
              <a:t>by itself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)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 If we know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q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is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true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, then </a:t>
            </a:r>
            <a:r>
              <a:rPr lang="en-US" sz="59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</a:t>
            </a:r>
            <a:r>
              <a:rPr lang="en-US" sz="59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q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is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true.</a:t>
            </a:r>
          </a:p>
          <a:p>
            <a:pPr marL="342900" lvl="1" indent="-342900">
              <a:buFont typeface="Wingdings" pitchFamily="2" charset="2"/>
              <a:buChar char="§"/>
              <a:defRPr/>
            </a:pP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The assertion is trivially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independent of the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truth value</a:t>
            </a:r>
          </a:p>
          <a:p>
            <a:pPr marL="342900" lvl="1" indent="-342900">
              <a:buNone/>
              <a:defRPr/>
            </a:pP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  of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p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>
              <a:buNone/>
              <a:defRPr/>
            </a:pP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            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F  T 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and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  T 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are both </a:t>
            </a:r>
            <a:r>
              <a:rPr lang="en-US" sz="5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true</a:t>
            </a:r>
            <a:r>
              <a:rPr lang="en-US" sz="5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Symbol" pitchFamily="18" charset="2"/>
              </a:rPr>
              <a:t>.</a:t>
            </a:r>
          </a:p>
          <a:p>
            <a:pPr>
              <a:defRPr/>
            </a:pPr>
            <a:endParaRPr 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Examples</a:t>
            </a:r>
          </a:p>
          <a:p>
            <a:pPr marL="688975" lvl="1" indent="-344488"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“If it’s raining today, then the empty set is a subset of every set”.</a:t>
            </a:r>
          </a:p>
          <a:p>
            <a:pPr lvl="1" indent="-398463">
              <a:defRPr/>
            </a:pPr>
            <a:r>
              <a:rPr lang="en-US" sz="60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</a:t>
            </a:r>
            <a:r>
              <a:rPr lang="en-US" sz="6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60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(For integer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If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the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two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numbers, then either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  <a:defRPr/>
            </a:pPr>
            <a:r>
              <a:rPr lang="en-US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Proof</a:t>
            </a:r>
            <a:r>
              <a:rPr lang="en-US" sz="6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buNone/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 	Any integer </a:t>
            </a:r>
            <a:r>
              <a:rPr lang="en-US" sz="6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either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</a:p>
          <a:p>
            <a:pPr>
              <a:buNone/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So, the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true, </a:t>
            </a:r>
          </a:p>
          <a:p>
            <a:pPr>
              <a:buNone/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regardless of the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truth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hypothesis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buNone/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Thus, the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trivially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755576" y="2708920"/>
          <a:ext cx="288032" cy="261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2" imgW="139680" imgH="126720" progId="Equation.3">
                  <p:embed/>
                </p:oleObj>
              </mc:Choice>
              <mc:Fallback>
                <p:oleObj name="Equation" r:id="rId2" imgW="139680" imgH="126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708920"/>
                        <a:ext cx="288032" cy="2615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C596723D-57AB-4571-BC7A-7D5165EC07F3}" type="datetime1">
              <a:rPr lang="en-US" sz="1100" smtClean="0"/>
              <a:pPr algn="ctr"/>
              <a:t>1/10/2023</a:t>
            </a:fld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b="0" dirty="0"/>
              <a:t>24</a:t>
            </a:r>
            <a:endParaRPr lang="ar-SA" b="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wrong with this?</a:t>
            </a:r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14400" y="3124200"/>
            <a:ext cx="7248525" cy="23679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1336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“Proof” that </a:t>
            </a:r>
            <a:r>
              <a:rPr lang="en-US" sz="2800" i="1" dirty="0"/>
              <a:t>1</a:t>
            </a:r>
            <a:r>
              <a:rPr lang="en-US" sz="2800" dirty="0"/>
              <a:t> = </a:t>
            </a:r>
            <a:r>
              <a:rPr lang="en-US" sz="2800" i="1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57150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Solution</a:t>
            </a:r>
            <a:r>
              <a:rPr lang="en-US" dirty="0"/>
              <a:t>: Step 5.  a - b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0 by the premise and division by 0 is undefined.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Proof Methods and Strategy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Section 1.8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Proof by Cases</a:t>
            </a:r>
          </a:p>
          <a:p>
            <a:r>
              <a:rPr lang="en-US" dirty="0"/>
              <a:t>Existence Proofs</a:t>
            </a:r>
          </a:p>
          <a:p>
            <a:pPr lvl="1"/>
            <a:r>
              <a:rPr lang="en-US" dirty="0"/>
              <a:t>Constructive</a:t>
            </a:r>
          </a:p>
          <a:p>
            <a:pPr lvl="1"/>
            <a:r>
              <a:rPr lang="en-US" dirty="0" err="1"/>
              <a:t>Nonconstructive</a:t>
            </a:r>
            <a:endParaRPr lang="en-US" dirty="0"/>
          </a:p>
          <a:p>
            <a:r>
              <a:rPr lang="en-US" dirty="0"/>
              <a:t>Disproof by Counterexample</a:t>
            </a:r>
          </a:p>
          <a:p>
            <a:r>
              <a:rPr lang="en-US" dirty="0"/>
              <a:t>Nonexistence Proofs</a:t>
            </a:r>
          </a:p>
          <a:p>
            <a:r>
              <a:rPr lang="en-US" dirty="0"/>
              <a:t>Uniqueness Proofs</a:t>
            </a:r>
          </a:p>
          <a:p>
            <a:r>
              <a:rPr lang="en-US" dirty="0"/>
              <a:t>Proof Strategies</a:t>
            </a:r>
          </a:p>
          <a:p>
            <a:r>
              <a:rPr lang="en-US" dirty="0"/>
              <a:t>Proving Universally Quantified Assertions</a:t>
            </a:r>
          </a:p>
          <a:p>
            <a:r>
              <a:rPr lang="en-US" dirty="0"/>
              <a:t>Open Problems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Without Loss of Generality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3400" b="1" dirty="0"/>
              <a:t>    Example</a:t>
            </a:r>
            <a:r>
              <a:rPr lang="en-US" sz="3400" dirty="0"/>
              <a:t>: Show that if </a:t>
            </a:r>
            <a:r>
              <a:rPr lang="en-US" sz="3400" i="1" dirty="0"/>
              <a:t>x</a:t>
            </a:r>
            <a:r>
              <a:rPr lang="en-US" sz="3400" dirty="0"/>
              <a:t> and </a:t>
            </a:r>
            <a:r>
              <a:rPr lang="en-US" sz="3400" i="1" dirty="0"/>
              <a:t>y</a:t>
            </a:r>
            <a:r>
              <a:rPr lang="en-US" sz="3400" dirty="0"/>
              <a:t> are integers  and both </a:t>
            </a:r>
            <a:r>
              <a:rPr lang="en-US" sz="3400" i="1" dirty="0" err="1"/>
              <a:t>x</a:t>
            </a:r>
            <a:r>
              <a:rPr lang="en-US" sz="3400" dirty="0" err="1">
                <a:latin typeface="Cambria Math"/>
                <a:ea typeface="Cambria Math"/>
              </a:rPr>
              <a:t>∙</a:t>
            </a:r>
            <a:r>
              <a:rPr lang="en-US" sz="3400" i="1" dirty="0" err="1"/>
              <a:t>y</a:t>
            </a:r>
            <a:r>
              <a:rPr lang="en-US" sz="3400" dirty="0"/>
              <a:t> </a:t>
            </a:r>
            <a:r>
              <a:rPr lang="en-US" sz="3400" i="1" dirty="0"/>
              <a:t>and </a:t>
            </a:r>
            <a:r>
              <a:rPr lang="en-US" sz="3400" i="1" dirty="0" err="1"/>
              <a:t>x</a:t>
            </a:r>
            <a:r>
              <a:rPr lang="en-US" sz="3400" dirty="0" err="1"/>
              <a:t>+</a:t>
            </a:r>
            <a:r>
              <a:rPr lang="en-US" sz="3400" i="1" dirty="0" err="1"/>
              <a:t>y</a:t>
            </a:r>
            <a:r>
              <a:rPr lang="en-US" sz="3400" dirty="0"/>
              <a:t> are even, then both </a:t>
            </a:r>
            <a:r>
              <a:rPr lang="en-US" sz="3400" i="1" dirty="0"/>
              <a:t>x</a:t>
            </a:r>
            <a:r>
              <a:rPr lang="en-US" sz="3400" dirty="0"/>
              <a:t> and </a:t>
            </a:r>
            <a:r>
              <a:rPr lang="en-US" sz="3400" i="1" dirty="0"/>
              <a:t>y</a:t>
            </a:r>
            <a:r>
              <a:rPr lang="en-US" sz="3400" dirty="0"/>
              <a:t> are even.</a:t>
            </a:r>
          </a:p>
          <a:p>
            <a:pPr>
              <a:buNone/>
            </a:pPr>
            <a:r>
              <a:rPr lang="en-US" sz="3400" dirty="0"/>
              <a:t>    </a:t>
            </a:r>
            <a:r>
              <a:rPr lang="en-US" sz="3400" b="1" dirty="0"/>
              <a:t> Proof</a:t>
            </a:r>
            <a:r>
              <a:rPr lang="en-US" sz="3400" dirty="0"/>
              <a:t>: Use a proof by contraposition. Suppose  </a:t>
            </a:r>
            <a:r>
              <a:rPr lang="en-US" sz="3400" i="1" dirty="0"/>
              <a:t>x </a:t>
            </a:r>
            <a:r>
              <a:rPr lang="en-US" sz="3400" dirty="0"/>
              <a:t>and </a:t>
            </a:r>
            <a:r>
              <a:rPr lang="en-US" sz="3400" i="1" dirty="0"/>
              <a:t>y</a:t>
            </a:r>
            <a:r>
              <a:rPr lang="en-US" sz="3400" dirty="0"/>
              <a:t> are not both even. Then, one or both are odd. Without loss of generality, assume that </a:t>
            </a:r>
            <a:r>
              <a:rPr lang="en-US" sz="3400" i="1" dirty="0">
                <a:ea typeface="Cambria Math" pitchFamily="18" charset="0"/>
              </a:rPr>
              <a:t>x</a:t>
            </a:r>
            <a:r>
              <a:rPr lang="en-US" sz="3400" dirty="0"/>
              <a:t> is odd. Then  </a:t>
            </a:r>
            <a:r>
              <a:rPr lang="en-US" sz="3400" i="1" dirty="0">
                <a:ea typeface="Cambria Math" pitchFamily="18" charset="0"/>
              </a:rPr>
              <a:t>x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sz="3400" i="1" dirty="0">
                <a:ea typeface="Cambria Math" pitchFamily="18" charset="0"/>
              </a:rPr>
              <a:t>m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+ 1 </a:t>
            </a:r>
            <a:r>
              <a:rPr lang="en-US" sz="3400" dirty="0"/>
              <a:t>for some integer </a:t>
            </a:r>
            <a:r>
              <a:rPr lang="en-US" sz="3400" i="1" dirty="0"/>
              <a:t>k</a:t>
            </a:r>
            <a:r>
              <a:rPr lang="en-US" sz="3400" dirty="0"/>
              <a:t>. </a:t>
            </a:r>
          </a:p>
          <a:p>
            <a:pPr lvl="1">
              <a:buNone/>
            </a:pPr>
            <a:r>
              <a:rPr lang="en-US" sz="3400" dirty="0"/>
              <a:t>    </a:t>
            </a:r>
            <a:r>
              <a:rPr lang="en-US" sz="3400" i="1" dirty="0"/>
              <a:t>Case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3400" dirty="0"/>
              <a:t>: </a:t>
            </a:r>
            <a:r>
              <a:rPr lang="en-US" sz="3400" i="1" dirty="0"/>
              <a:t>y</a:t>
            </a:r>
            <a:r>
              <a:rPr lang="en-US" sz="3400" dirty="0"/>
              <a:t> is even. Then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y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/>
              <a:t>for some integer </a:t>
            </a:r>
            <a:r>
              <a:rPr lang="en-US" sz="3400" i="1" dirty="0"/>
              <a:t>n</a:t>
            </a:r>
            <a:r>
              <a:rPr lang="en-US" sz="3400" dirty="0"/>
              <a:t>, so                                                  </a:t>
            </a:r>
            <a:r>
              <a:rPr lang="en-US" sz="3400" i="1" dirty="0">
                <a:ea typeface="Cambria Math" pitchFamily="18" charset="0"/>
              </a:rPr>
              <a:t>x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+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i="1" dirty="0">
                <a:ea typeface="Cambria Math" pitchFamily="18" charset="0"/>
              </a:rPr>
              <a:t>y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= (2</a:t>
            </a:r>
            <a:r>
              <a:rPr lang="en-US" sz="3400" i="1" dirty="0">
                <a:ea typeface="Cambria Math" pitchFamily="18" charset="0"/>
              </a:rPr>
              <a:t>m</a:t>
            </a:r>
            <a:r>
              <a:rPr lang="en-US" sz="3400" dirty="0">
                <a:ea typeface="Cambria Math" pitchFamily="18" charset="0"/>
              </a:rPr>
              <a:t> 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+ 1) + 2</a:t>
            </a:r>
            <a:r>
              <a:rPr lang="en-US" sz="3400" i="1" dirty="0">
                <a:ea typeface="Cambria Math" pitchFamily="18" charset="0"/>
              </a:rPr>
              <a:t>n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= 2(</a:t>
            </a:r>
            <a:r>
              <a:rPr lang="en-US" sz="3400" i="1" dirty="0">
                <a:ea typeface="Cambria Math" pitchFamily="18" charset="0"/>
              </a:rPr>
              <a:t>m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3400" i="1" dirty="0">
                <a:ea typeface="Cambria Math" pitchFamily="18" charset="0"/>
              </a:rPr>
              <a:t>n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) + 1 is odd.</a:t>
            </a:r>
          </a:p>
          <a:p>
            <a:pPr lvl="1">
              <a:buNone/>
            </a:pPr>
            <a:r>
              <a:rPr lang="en-US" sz="3400" dirty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Case 2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sz="3400" i="1" dirty="0"/>
              <a:t> y</a:t>
            </a:r>
            <a:r>
              <a:rPr lang="en-US" sz="3400" dirty="0"/>
              <a:t> is odd. Then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y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n </a:t>
            </a:r>
            <a:r>
              <a:rPr lang="en-US" sz="3400" i="1" dirty="0">
                <a:ea typeface="Cambria Math" pitchFamily="18" charset="0"/>
              </a:rPr>
              <a:t>+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sz="3400" dirty="0"/>
              <a:t>for some integer </a:t>
            </a:r>
            <a:r>
              <a:rPr lang="en-US" sz="3400" i="1" dirty="0"/>
              <a:t>n</a:t>
            </a:r>
            <a:r>
              <a:rPr lang="en-US" sz="3400" dirty="0"/>
              <a:t>, so                                            </a:t>
            </a:r>
            <a:r>
              <a:rPr lang="en-US" sz="3400" i="1" dirty="0">
                <a:ea typeface="Cambria Math" pitchFamily="18" charset="0"/>
              </a:rPr>
              <a:t>x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>
                <a:latin typeface="Cambria Math"/>
                <a:ea typeface="Cambria Math"/>
              </a:rPr>
              <a:t>∙ </a:t>
            </a:r>
            <a:r>
              <a:rPr lang="en-US" sz="3400" i="1" dirty="0">
                <a:ea typeface="Cambria Math" pitchFamily="18" charset="0"/>
              </a:rPr>
              <a:t>y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= (2</a:t>
            </a:r>
            <a:r>
              <a:rPr lang="en-US" sz="3400" i="1" dirty="0">
                <a:ea typeface="Cambria Math" pitchFamily="18" charset="0"/>
              </a:rPr>
              <a:t>m</a:t>
            </a:r>
            <a:r>
              <a:rPr lang="en-US" sz="3400" dirty="0">
                <a:ea typeface="Cambria Math" pitchFamily="18" charset="0"/>
              </a:rPr>
              <a:t> 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+ 1) (2</a:t>
            </a:r>
            <a:r>
              <a:rPr lang="en-US" sz="3400" i="1" dirty="0">
                <a:ea typeface="Cambria Math" pitchFamily="18" charset="0"/>
              </a:rPr>
              <a:t>n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+ 1) = 2(2</a:t>
            </a:r>
            <a:r>
              <a:rPr lang="en-US" sz="3400" i="1" dirty="0">
                <a:ea typeface="Cambria Math" pitchFamily="18" charset="0"/>
              </a:rPr>
              <a:t>m</a:t>
            </a:r>
            <a:r>
              <a:rPr lang="en-US" sz="3400" dirty="0">
                <a:latin typeface="Cambria Math"/>
                <a:ea typeface="Cambria Math"/>
              </a:rPr>
              <a:t> ∙</a:t>
            </a:r>
            <a:r>
              <a:rPr lang="en-US" sz="3400" i="1" dirty="0">
                <a:ea typeface="Cambria Math" pitchFamily="18" charset="0"/>
              </a:rPr>
              <a:t> n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+</a:t>
            </a:r>
            <a:r>
              <a:rPr lang="en-US" sz="3400" i="1" dirty="0">
                <a:ea typeface="Cambria Math" pitchFamily="18" charset="0"/>
              </a:rPr>
              <a:t>m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+ </a:t>
            </a:r>
            <a:r>
              <a:rPr lang="en-US" sz="3400" i="1" dirty="0">
                <a:ea typeface="Cambria Math" pitchFamily="18" charset="0"/>
              </a:rPr>
              <a:t>n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) + 1 is odd.</a:t>
            </a:r>
          </a:p>
          <a:p>
            <a:pPr>
              <a:buNone/>
            </a:pPr>
            <a:endParaRPr lang="en-US" sz="3400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3400" b="1" dirty="0">
                <a:latin typeface="Cambria Math" pitchFamily="18" charset="0"/>
                <a:ea typeface="Cambria Math" pitchFamily="18" charset="0"/>
              </a:rPr>
              <a:t>     </a:t>
            </a:r>
          </a:p>
          <a:p>
            <a:pPr>
              <a:buNone/>
            </a:pPr>
            <a:r>
              <a:rPr lang="en-US" sz="3400" b="1" dirty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We only cover the case where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is odd because the case where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y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 is odd is  similar. The use phrase </a:t>
            </a:r>
            <a:r>
              <a:rPr lang="en-US" sz="3400" i="1" dirty="0">
                <a:latin typeface="Cambria Math" pitchFamily="18" charset="0"/>
                <a:ea typeface="Cambria Math" pitchFamily="18" charset="0"/>
              </a:rPr>
              <a:t>without  loss of generality</a:t>
            </a:r>
            <a:r>
              <a:rPr lang="en-US" sz="3400" b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400" dirty="0">
                <a:latin typeface="Cambria Math" pitchFamily="18" charset="0"/>
                <a:ea typeface="Cambria Math" pitchFamily="18" charset="0"/>
              </a:rPr>
              <a:t>(WLOG) indicates this. </a:t>
            </a: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     </a:t>
            </a:r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305800" y="3962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Existence Proofs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Proof of theorems of the form                   .</a:t>
            </a:r>
          </a:p>
          <a:p>
            <a:r>
              <a:rPr lang="en-US" b="1" dirty="0"/>
              <a:t>Constructive</a:t>
            </a:r>
            <a:r>
              <a:rPr lang="en-US" dirty="0"/>
              <a:t> existence proof: </a:t>
            </a:r>
          </a:p>
          <a:p>
            <a:pPr lvl="1"/>
            <a:r>
              <a:rPr lang="en-US" dirty="0"/>
              <a:t>Find an explicit value of </a:t>
            </a:r>
            <a:r>
              <a:rPr lang="en-US" i="1" dirty="0"/>
              <a:t>c</a:t>
            </a:r>
            <a:r>
              <a:rPr lang="en-US" dirty="0"/>
              <a:t>, for which  </a:t>
            </a:r>
            <a:r>
              <a:rPr lang="en-US" i="1" dirty="0"/>
              <a:t>P(c) </a:t>
            </a:r>
            <a:r>
              <a:rPr lang="en-US" dirty="0"/>
              <a:t>is true.</a:t>
            </a:r>
          </a:p>
          <a:p>
            <a:pPr lvl="1"/>
            <a:r>
              <a:rPr lang="en-US" dirty="0"/>
              <a:t>Then                   is   true by Existential Generalization (EG).</a:t>
            </a:r>
          </a:p>
          <a:p>
            <a:pPr>
              <a:buNone/>
            </a:pPr>
            <a:r>
              <a:rPr lang="en-US" b="1" dirty="0"/>
              <a:t>    Example</a:t>
            </a:r>
            <a:r>
              <a:rPr lang="en-US" dirty="0"/>
              <a:t>: Show that there is a positive integer that can be  written as the sum of cubes of positive integers in two different ways:</a:t>
            </a:r>
          </a:p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Proof</a:t>
            </a:r>
            <a:r>
              <a:rPr lang="en-US" dirty="0"/>
              <a:t>:       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1729 is such a number since </a:t>
            </a:r>
          </a:p>
          <a:p>
            <a:pPr>
              <a:buNone/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                          1729 = 10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 + 9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 = 12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 + 1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3</a:t>
            </a:r>
          </a:p>
          <a:p>
            <a:endParaRPr lang="en-US" dirty="0"/>
          </a:p>
          <a:p>
            <a:pPr>
              <a:buNone/>
            </a:pPr>
            <a:r>
              <a:rPr lang="en-US" b="1" dirty="0"/>
              <a:t>   </a:t>
            </a: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876800" y="1981200"/>
            <a:ext cx="1183005" cy="382905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905000" y="3124200"/>
            <a:ext cx="1183005" cy="382905"/>
          </a:xfrm>
          <a:prstGeom prst="rect">
            <a:avLst/>
          </a:prstGeom>
        </p:spPr>
      </p:pic>
      <p:sp>
        <p:nvSpPr>
          <p:cNvPr id="8" name="Isosceles Triangle 7"/>
          <p:cNvSpPr/>
          <p:nvPr/>
        </p:nvSpPr>
        <p:spPr>
          <a:xfrm rot="5400000" flipV="1">
            <a:off x="6324600" y="5029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1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5410200"/>
            <a:ext cx="886968" cy="10302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5638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Godfrey Harold Hardy</a:t>
            </a:r>
          </a:p>
          <a:p>
            <a:r>
              <a:rPr lang="en-US" dirty="0"/>
              <a:t> 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(1877-1947)</a:t>
            </a:r>
            <a:endParaRPr lang="en-US" dirty="0"/>
          </a:p>
        </p:txBody>
      </p:sp>
      <p:pic>
        <p:nvPicPr>
          <p:cNvPr id="12" name="Picture 11" descr="01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0" y="152400"/>
            <a:ext cx="887730" cy="10256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91200" y="1219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Srinivasa</a:t>
            </a:r>
            <a:r>
              <a:rPr lang="en-US" dirty="0"/>
              <a:t> </a:t>
            </a:r>
            <a:r>
              <a:rPr lang="en-US" dirty="0" err="1"/>
              <a:t>Ramanujan</a:t>
            </a:r>
            <a:endParaRPr lang="en-US" dirty="0"/>
          </a:p>
          <a:p>
            <a:r>
              <a:rPr lang="en-US" dirty="0"/>
              <a:t> 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(1887-1920)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Nonconstructive</a:t>
            </a:r>
            <a:r>
              <a:rPr lang="en-US" dirty="0"/>
              <a:t> Existence Proofs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In a </a:t>
            </a:r>
            <a:r>
              <a:rPr lang="en-US" i="1" dirty="0" err="1"/>
              <a:t>nonconstructive</a:t>
            </a:r>
            <a:r>
              <a:rPr lang="en-US" dirty="0"/>
              <a:t> existence proof, we assume no </a:t>
            </a:r>
            <a:r>
              <a:rPr lang="en-US" i="1" dirty="0"/>
              <a:t>c</a:t>
            </a:r>
            <a:r>
              <a:rPr lang="en-US" dirty="0"/>
              <a:t> exists which makes </a:t>
            </a:r>
            <a:r>
              <a:rPr lang="en-US" i="1" dirty="0"/>
              <a:t>P(c)</a:t>
            </a:r>
            <a:r>
              <a:rPr lang="en-US" dirty="0"/>
              <a:t> true and derive  a contradiction.</a:t>
            </a:r>
          </a:p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Show that there exist irrational numbers </a:t>
            </a:r>
            <a:r>
              <a:rPr lang="en-US" i="1" dirty="0"/>
              <a:t>x</a:t>
            </a:r>
            <a:r>
              <a:rPr lang="en-US" dirty="0"/>
              <a:t> and </a:t>
            </a:r>
            <a:r>
              <a:rPr lang="en-US" i="1" dirty="0"/>
              <a:t>y</a:t>
            </a:r>
            <a:r>
              <a:rPr lang="en-US" dirty="0"/>
              <a:t> such that </a:t>
            </a:r>
            <a:r>
              <a:rPr lang="en-US" i="1" dirty="0" err="1"/>
              <a:t>x</a:t>
            </a:r>
            <a:r>
              <a:rPr lang="en-US" i="1" baseline="30000" dirty="0" err="1"/>
              <a:t>y</a:t>
            </a:r>
            <a:r>
              <a:rPr lang="en-US" dirty="0"/>
              <a:t> is rational.</a:t>
            </a:r>
          </a:p>
          <a:p>
            <a:pPr>
              <a:buNone/>
            </a:pPr>
            <a:r>
              <a:rPr lang="en-US" b="1" dirty="0"/>
              <a:t>   Proof:</a:t>
            </a:r>
            <a:r>
              <a:rPr lang="en-US" dirty="0"/>
              <a:t> We know that </a:t>
            </a:r>
            <a:r>
              <a:rPr lang="en-US" dirty="0">
                <a:latin typeface="Cambria Math"/>
                <a:ea typeface="Cambria Math"/>
              </a:rPr>
              <a:t>√2 is irrational. Consider the number √2 </a:t>
            </a:r>
            <a:r>
              <a:rPr lang="en-US" baseline="30000" dirty="0">
                <a:latin typeface="Cambria Math"/>
                <a:ea typeface="Cambria Math"/>
              </a:rPr>
              <a:t>√2 </a:t>
            </a:r>
            <a:r>
              <a:rPr lang="en-US" dirty="0">
                <a:latin typeface="Cambria Math"/>
                <a:ea typeface="Cambria Math"/>
              </a:rPr>
              <a:t>. If it is rational, we have two irrational numbers x and y with </a:t>
            </a:r>
            <a:r>
              <a:rPr lang="en-US" i="1" dirty="0" err="1"/>
              <a:t>x</a:t>
            </a:r>
            <a:r>
              <a:rPr lang="en-US" i="1" baseline="30000" dirty="0" err="1"/>
              <a:t>y</a:t>
            </a:r>
            <a:r>
              <a:rPr lang="en-US" i="1" baseline="30000" dirty="0"/>
              <a:t> </a:t>
            </a:r>
            <a:r>
              <a:rPr lang="en-US" i="1" dirty="0"/>
              <a:t> </a:t>
            </a:r>
            <a:r>
              <a:rPr lang="en-US" dirty="0"/>
              <a:t>rational, namely </a:t>
            </a:r>
            <a:r>
              <a:rPr lang="en-US" i="1" dirty="0"/>
              <a:t>x</a:t>
            </a:r>
            <a:r>
              <a:rPr lang="en-US" dirty="0"/>
              <a:t> = </a:t>
            </a:r>
            <a:r>
              <a:rPr lang="en-US" dirty="0">
                <a:latin typeface="Cambria Math"/>
                <a:ea typeface="Cambria Math"/>
              </a:rPr>
              <a:t>√2       and </a:t>
            </a:r>
            <a:r>
              <a:rPr lang="en-US" i="1" dirty="0">
                <a:latin typeface="Cambria Math"/>
                <a:ea typeface="Cambria Math"/>
              </a:rPr>
              <a:t>y</a:t>
            </a:r>
            <a:r>
              <a:rPr lang="en-US" dirty="0">
                <a:latin typeface="Cambria Math"/>
                <a:ea typeface="Cambria Math"/>
              </a:rPr>
              <a:t> = √2.</a:t>
            </a:r>
            <a:r>
              <a:rPr lang="en-US" dirty="0"/>
              <a:t> But if </a:t>
            </a:r>
            <a:r>
              <a:rPr lang="en-US" dirty="0">
                <a:latin typeface="Cambria Math"/>
                <a:ea typeface="Cambria Math"/>
              </a:rPr>
              <a:t>√2 </a:t>
            </a:r>
            <a:r>
              <a:rPr lang="en-US" baseline="30000" dirty="0">
                <a:latin typeface="Cambria Math"/>
                <a:ea typeface="Cambria Math"/>
              </a:rPr>
              <a:t>√2  </a:t>
            </a:r>
            <a:r>
              <a:rPr lang="en-US" dirty="0">
                <a:latin typeface="Cambria Math"/>
                <a:ea typeface="Cambria Math"/>
              </a:rPr>
              <a:t> is irrational,                              then we can let  </a:t>
            </a:r>
            <a:r>
              <a:rPr lang="en-US" i="1" dirty="0">
                <a:latin typeface="Cambria Math"/>
                <a:ea typeface="Cambria Math"/>
              </a:rPr>
              <a:t>x</a:t>
            </a:r>
            <a:r>
              <a:rPr lang="en-US" dirty="0">
                <a:latin typeface="Cambria Math"/>
                <a:ea typeface="Cambria Math"/>
              </a:rPr>
              <a:t> = √2 </a:t>
            </a:r>
            <a:r>
              <a:rPr lang="en-US" baseline="30000" dirty="0">
                <a:latin typeface="Cambria Math"/>
                <a:ea typeface="Cambria Math"/>
              </a:rPr>
              <a:t>√2 </a:t>
            </a:r>
            <a:r>
              <a:rPr lang="en-US" dirty="0">
                <a:latin typeface="Cambria Math"/>
                <a:ea typeface="Cambria Math"/>
              </a:rPr>
              <a:t> and </a:t>
            </a:r>
            <a:r>
              <a:rPr lang="en-US" i="1" dirty="0">
                <a:latin typeface="Cambria Math"/>
                <a:ea typeface="Cambria Math"/>
              </a:rPr>
              <a:t>y</a:t>
            </a:r>
            <a:r>
              <a:rPr lang="en-US" dirty="0">
                <a:latin typeface="Cambria Math"/>
                <a:ea typeface="Cambria Math"/>
              </a:rPr>
              <a:t> = √2 so that                                                             </a:t>
            </a:r>
            <a:r>
              <a:rPr lang="en-US" dirty="0" err="1">
                <a:solidFill>
                  <a:schemeClr val="bg1"/>
                </a:solidFill>
                <a:latin typeface="Cambria Math"/>
                <a:ea typeface="Cambria Math"/>
              </a:rPr>
              <a:t>aaaaa</a:t>
            </a:r>
            <a:r>
              <a:rPr lang="en-US" dirty="0">
                <a:latin typeface="Cambria Math"/>
                <a:ea typeface="Cambria Math"/>
              </a:rPr>
              <a:t>  </a:t>
            </a:r>
            <a:r>
              <a:rPr lang="en-US" i="1" dirty="0" err="1"/>
              <a:t>x</a:t>
            </a:r>
            <a:r>
              <a:rPr lang="en-US" i="1" baseline="30000" dirty="0" err="1"/>
              <a:t>y</a:t>
            </a:r>
            <a:r>
              <a:rPr lang="en-US" i="1" baseline="30000" dirty="0"/>
              <a:t> </a:t>
            </a:r>
            <a:r>
              <a:rPr lang="en-US" baseline="30000" dirty="0"/>
              <a:t> </a:t>
            </a:r>
            <a:r>
              <a:rPr lang="en-US" dirty="0"/>
              <a:t> =</a:t>
            </a:r>
            <a:r>
              <a:rPr lang="en-US" dirty="0">
                <a:latin typeface="Cambria Math"/>
                <a:ea typeface="Cambria Math"/>
              </a:rPr>
              <a:t> (√2 </a:t>
            </a:r>
            <a:r>
              <a:rPr lang="en-US" baseline="30000" dirty="0">
                <a:latin typeface="Cambria Math"/>
                <a:ea typeface="Cambria Math"/>
              </a:rPr>
              <a:t>√2  </a:t>
            </a:r>
            <a:r>
              <a:rPr lang="en-US" dirty="0">
                <a:latin typeface="Cambria Math"/>
                <a:ea typeface="Cambria Math"/>
              </a:rPr>
              <a:t>)</a:t>
            </a:r>
            <a:r>
              <a:rPr lang="en-US" baseline="30000" dirty="0">
                <a:latin typeface="Cambria Math"/>
                <a:ea typeface="Cambria Math"/>
              </a:rPr>
              <a:t>√2 </a:t>
            </a:r>
            <a:r>
              <a:rPr lang="en-US" dirty="0">
                <a:latin typeface="Cambria Math"/>
                <a:ea typeface="Cambria Math"/>
              </a:rPr>
              <a:t> = √2 </a:t>
            </a:r>
            <a:r>
              <a:rPr lang="en-US" baseline="30000" dirty="0">
                <a:latin typeface="Cambria Math"/>
                <a:ea typeface="Cambria Math"/>
              </a:rPr>
              <a:t>(√2 √2) </a:t>
            </a:r>
            <a:r>
              <a:rPr lang="en-US" dirty="0">
                <a:latin typeface="Cambria Math"/>
                <a:ea typeface="Cambria Math"/>
              </a:rPr>
              <a:t> = √2 </a:t>
            </a:r>
            <a:r>
              <a:rPr lang="en-US" baseline="30000" dirty="0">
                <a:latin typeface="Cambria Math"/>
                <a:ea typeface="Cambria Math"/>
              </a:rPr>
              <a:t>2 </a:t>
            </a:r>
            <a:r>
              <a:rPr lang="en-US" dirty="0">
                <a:latin typeface="Cambria Math"/>
                <a:ea typeface="Cambria Math"/>
              </a:rPr>
              <a:t> = 2.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7924800" y="5791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Counterexamples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Recall                                     .  </a:t>
            </a:r>
          </a:p>
          <a:p>
            <a:r>
              <a:rPr lang="en-US" dirty="0"/>
              <a:t>To establish that                  is true (or                is false) find a </a:t>
            </a:r>
            <a:r>
              <a:rPr lang="en-US" i="1" dirty="0"/>
              <a:t>c</a:t>
            </a:r>
            <a:r>
              <a:rPr lang="en-US" dirty="0"/>
              <a:t> such that </a:t>
            </a:r>
            <a:r>
              <a:rPr lang="en-US" dirty="0">
                <a:sym typeface="Symbol"/>
              </a:rPr>
              <a:t>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c</a:t>
            </a:r>
            <a:r>
              <a:rPr lang="en-US" dirty="0">
                <a:sym typeface="Symbol"/>
              </a:rPr>
              <a:t>) is true or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c</a:t>
            </a:r>
            <a:r>
              <a:rPr lang="en-US" dirty="0">
                <a:sym typeface="Symbol"/>
              </a:rPr>
              <a:t>) is false. </a:t>
            </a:r>
          </a:p>
          <a:p>
            <a:r>
              <a:rPr lang="en-US" dirty="0"/>
              <a:t>In this case </a:t>
            </a:r>
            <a:r>
              <a:rPr lang="en-US" i="1" dirty="0"/>
              <a:t>c</a:t>
            </a:r>
            <a:r>
              <a:rPr lang="en-US" dirty="0"/>
              <a:t> is called a </a:t>
            </a:r>
            <a:r>
              <a:rPr lang="en-US" i="1" dirty="0"/>
              <a:t>counterexample</a:t>
            </a:r>
            <a:r>
              <a:rPr lang="en-US" dirty="0"/>
              <a:t> to the assertion              .</a:t>
            </a:r>
          </a:p>
          <a:p>
            <a:pPr>
              <a:buNone/>
            </a:pPr>
            <a:r>
              <a:rPr lang="en-US" b="1" dirty="0"/>
              <a:t>   Example</a:t>
            </a:r>
            <a:r>
              <a:rPr lang="en-US" dirty="0"/>
              <a:t>: “Every positive integer is the sum of the squares of 3 integers.” The integer 7 is a counterexample.  So the claim is false.</a:t>
            </a:r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828800" y="2057400"/>
            <a:ext cx="2859881" cy="319088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276600" y="2514600"/>
            <a:ext cx="1195388" cy="319088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6172200" y="2514600"/>
            <a:ext cx="1002506" cy="319088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209800" y="3810000"/>
            <a:ext cx="1002506" cy="319088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Uniqueness Proofs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Some theorems asset the existence of a unique element with a particular property, </a:t>
            </a:r>
            <a:r>
              <a:rPr lang="en-US" dirty="0">
                <a:sym typeface="Symbol"/>
              </a:rPr>
              <a:t>!</a:t>
            </a:r>
            <a:r>
              <a:rPr lang="en-US" i="1" dirty="0">
                <a:sym typeface="Symbol"/>
              </a:rPr>
              <a:t>x</a:t>
            </a:r>
            <a:r>
              <a:rPr lang="en-US" dirty="0">
                <a:sym typeface="Symbol"/>
              </a:rPr>
              <a:t> </a:t>
            </a:r>
            <a:r>
              <a:rPr lang="en-US" i="1" dirty="0">
                <a:sym typeface="Symbol"/>
              </a:rPr>
              <a:t>P</a:t>
            </a:r>
            <a:r>
              <a:rPr lang="en-US" dirty="0">
                <a:sym typeface="Symbol"/>
              </a:rPr>
              <a:t>(</a:t>
            </a:r>
            <a:r>
              <a:rPr lang="en-US" i="1" dirty="0">
                <a:sym typeface="Symbol"/>
              </a:rPr>
              <a:t>x</a:t>
            </a:r>
            <a:r>
              <a:rPr lang="en-US" dirty="0">
                <a:sym typeface="Symbol"/>
              </a:rPr>
              <a:t>). The two parts of a </a:t>
            </a:r>
            <a:r>
              <a:rPr lang="en-US" i="1" dirty="0">
                <a:sym typeface="Symbol"/>
              </a:rPr>
              <a:t>uniqueness proof </a:t>
            </a:r>
            <a:r>
              <a:rPr lang="en-US" dirty="0">
                <a:sym typeface="Symbol"/>
              </a:rPr>
              <a:t>are </a:t>
            </a:r>
          </a:p>
          <a:p>
            <a:pPr lvl="1"/>
            <a:r>
              <a:rPr lang="en-US" i="1" dirty="0">
                <a:sym typeface="Symbol"/>
              </a:rPr>
              <a:t>Existence</a:t>
            </a:r>
            <a:r>
              <a:rPr lang="en-US" dirty="0">
                <a:sym typeface="Symbol"/>
              </a:rPr>
              <a:t>: We show that an element </a:t>
            </a:r>
            <a:r>
              <a:rPr lang="en-US" i="1" dirty="0">
                <a:sym typeface="Symbol"/>
              </a:rPr>
              <a:t>x</a:t>
            </a:r>
            <a:r>
              <a:rPr lang="en-US" dirty="0">
                <a:sym typeface="Symbol"/>
              </a:rPr>
              <a:t> with the property exists.</a:t>
            </a:r>
          </a:p>
          <a:p>
            <a:pPr lvl="1"/>
            <a:r>
              <a:rPr lang="en-US" i="1" dirty="0">
                <a:sym typeface="Symbol"/>
              </a:rPr>
              <a:t>Uniqueness</a:t>
            </a:r>
            <a:r>
              <a:rPr lang="en-US" dirty="0">
                <a:sym typeface="Symbol"/>
              </a:rPr>
              <a:t>: We show that if </a:t>
            </a:r>
            <a:r>
              <a:rPr lang="en-US" i="1" dirty="0" err="1">
                <a:sym typeface="Symbol"/>
              </a:rPr>
              <a:t>y</a:t>
            </a:r>
            <a:r>
              <a:rPr lang="en-US" dirty="0" err="1">
                <a:latin typeface="Cambria Math"/>
                <a:ea typeface="Cambria Math"/>
                <a:sym typeface="Symbol"/>
              </a:rPr>
              <a:t>≠</a:t>
            </a:r>
            <a:r>
              <a:rPr lang="en-US" i="1" dirty="0" err="1">
                <a:latin typeface="Cambria Math"/>
                <a:ea typeface="Cambria Math"/>
                <a:sym typeface="Symbol"/>
              </a:rPr>
              <a:t>x</a:t>
            </a:r>
            <a:r>
              <a:rPr lang="en-US" dirty="0">
                <a:latin typeface="Cambria Math"/>
                <a:ea typeface="Cambria Math"/>
                <a:sym typeface="Symbol"/>
              </a:rPr>
              <a:t>, then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y</a:t>
            </a:r>
            <a:r>
              <a:rPr lang="en-US" dirty="0">
                <a:latin typeface="Cambria Math"/>
                <a:ea typeface="Cambria Math"/>
                <a:sym typeface="Symbol"/>
              </a:rPr>
              <a:t> does not have the property.</a:t>
            </a:r>
          </a:p>
          <a:p>
            <a:pPr>
              <a:buNone/>
            </a:pPr>
            <a:r>
              <a:rPr lang="en-US" b="1" dirty="0">
                <a:latin typeface="Cambria Math"/>
                <a:ea typeface="Cambria Math"/>
                <a:sym typeface="Symbol"/>
              </a:rPr>
              <a:t>    Example</a:t>
            </a:r>
            <a:r>
              <a:rPr lang="en-US" dirty="0">
                <a:latin typeface="Cambria Math"/>
                <a:ea typeface="Cambria Math"/>
                <a:sym typeface="Symbol"/>
              </a:rPr>
              <a:t>: Show that if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 and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are real numbers and 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 ≠0, then there is a unique real number r  such that  </a:t>
            </a:r>
            <a:r>
              <a:rPr lang="en-US" i="1" dirty="0" err="1">
                <a:latin typeface="Cambria Math"/>
                <a:ea typeface="Cambria Math"/>
                <a:sym typeface="Symbol"/>
              </a:rPr>
              <a:t>ar</a:t>
            </a:r>
            <a:r>
              <a:rPr lang="en-US" dirty="0">
                <a:latin typeface="Cambria Math"/>
                <a:ea typeface="Cambria Math"/>
                <a:sym typeface="Symbol"/>
              </a:rPr>
              <a:t>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+ b</a:t>
            </a:r>
            <a:r>
              <a:rPr lang="en-US" dirty="0">
                <a:latin typeface="Cambria Math"/>
                <a:ea typeface="Cambria Math"/>
                <a:sym typeface="Symbol"/>
              </a:rPr>
              <a:t> = 0.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  <a:sym typeface="Symbol"/>
              </a:rPr>
              <a:t>    </a:t>
            </a:r>
            <a:r>
              <a:rPr lang="en-US" b="1" dirty="0">
                <a:latin typeface="Cambria Math"/>
                <a:ea typeface="Cambria Math"/>
                <a:sym typeface="Symbol"/>
              </a:rPr>
              <a:t>Solution</a:t>
            </a:r>
            <a:r>
              <a:rPr lang="en-US" dirty="0">
                <a:latin typeface="Cambria Math"/>
                <a:ea typeface="Cambria Math"/>
                <a:sym typeface="Symbol"/>
              </a:rPr>
              <a:t>:</a:t>
            </a:r>
          </a:p>
          <a:p>
            <a:pPr lvl="1"/>
            <a:r>
              <a:rPr lang="en-US" dirty="0">
                <a:latin typeface="Cambria Math"/>
                <a:ea typeface="Cambria Math"/>
                <a:sym typeface="Symbol"/>
              </a:rPr>
              <a:t>Existence: The real number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r</a:t>
            </a:r>
            <a:r>
              <a:rPr lang="en-US" dirty="0">
                <a:latin typeface="Cambria Math"/>
                <a:ea typeface="Cambria Math"/>
                <a:sym typeface="Symbol"/>
              </a:rPr>
              <a:t> = −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/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 is a solution of </a:t>
            </a:r>
            <a:r>
              <a:rPr lang="en-US" i="1" dirty="0" err="1">
                <a:latin typeface="Cambria Math"/>
                <a:ea typeface="Cambria Math"/>
                <a:sym typeface="Symbol"/>
              </a:rPr>
              <a:t>ar</a:t>
            </a:r>
            <a:r>
              <a:rPr lang="en-US" i="1" dirty="0">
                <a:latin typeface="Cambria Math"/>
                <a:ea typeface="Cambria Math"/>
                <a:sym typeface="Symbol"/>
              </a:rPr>
              <a:t> </a:t>
            </a:r>
            <a:r>
              <a:rPr lang="en-US" dirty="0">
                <a:latin typeface="Cambria Math"/>
                <a:ea typeface="Cambria Math"/>
                <a:sym typeface="Symbol"/>
              </a:rPr>
              <a:t>+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= 0 because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(−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/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) +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= −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+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=0.</a:t>
            </a:r>
          </a:p>
          <a:p>
            <a:pPr lvl="1"/>
            <a:r>
              <a:rPr lang="en-US" dirty="0">
                <a:latin typeface="Cambria Math"/>
                <a:ea typeface="Cambria Math"/>
                <a:sym typeface="Symbol"/>
              </a:rPr>
              <a:t>Uniqueness: Suppose that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s</a:t>
            </a:r>
            <a:r>
              <a:rPr lang="en-US" dirty="0">
                <a:latin typeface="Cambria Math"/>
                <a:ea typeface="Cambria Math"/>
                <a:sym typeface="Symbol"/>
              </a:rPr>
              <a:t> is a real number such that  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as </a:t>
            </a:r>
            <a:r>
              <a:rPr lang="en-US" dirty="0">
                <a:latin typeface="Cambria Math"/>
                <a:ea typeface="Cambria Math"/>
                <a:sym typeface="Symbol"/>
              </a:rPr>
              <a:t>+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= 0. Then </a:t>
            </a:r>
            <a:r>
              <a:rPr lang="en-US" i="1" dirty="0" err="1">
                <a:latin typeface="Cambria Math"/>
                <a:ea typeface="Cambria Math"/>
                <a:sym typeface="Symbol"/>
              </a:rPr>
              <a:t>ar</a:t>
            </a:r>
            <a:r>
              <a:rPr lang="en-US" dirty="0">
                <a:latin typeface="Cambria Math"/>
                <a:ea typeface="Cambria Math"/>
                <a:sym typeface="Symbol"/>
              </a:rPr>
              <a:t> +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 =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as</a:t>
            </a:r>
            <a:r>
              <a:rPr lang="en-US" dirty="0">
                <a:latin typeface="Cambria Math"/>
                <a:ea typeface="Cambria Math"/>
                <a:sym typeface="Symbol"/>
              </a:rPr>
              <a:t> +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, where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r</a:t>
            </a:r>
            <a:r>
              <a:rPr lang="en-US" dirty="0">
                <a:latin typeface="Cambria Math"/>
                <a:ea typeface="Cambria Math"/>
                <a:sym typeface="Symbol"/>
              </a:rPr>
              <a:t> = −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</a:t>
            </a:r>
            <a:r>
              <a:rPr lang="en-US" dirty="0">
                <a:latin typeface="Cambria Math"/>
                <a:ea typeface="Cambria Math"/>
                <a:sym typeface="Symbol"/>
              </a:rPr>
              <a:t>/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.  Subtracting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b </a:t>
            </a:r>
            <a:r>
              <a:rPr lang="en-US" dirty="0">
                <a:latin typeface="Cambria Math"/>
                <a:ea typeface="Cambria Math"/>
                <a:sym typeface="Symbol"/>
              </a:rPr>
              <a:t>from both sides and dividing by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a</a:t>
            </a:r>
            <a:r>
              <a:rPr lang="en-US" dirty="0">
                <a:latin typeface="Cambria Math"/>
                <a:ea typeface="Cambria Math"/>
                <a:sym typeface="Symbol"/>
              </a:rPr>
              <a:t> shows that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r</a:t>
            </a:r>
            <a:r>
              <a:rPr lang="en-US" dirty="0">
                <a:latin typeface="Cambria Math"/>
                <a:ea typeface="Cambria Math"/>
                <a:sym typeface="Symbol"/>
              </a:rPr>
              <a:t> = </a:t>
            </a:r>
            <a:r>
              <a:rPr lang="en-US" i="1" dirty="0">
                <a:latin typeface="Cambria Math"/>
                <a:ea typeface="Cambria Math"/>
                <a:sym typeface="Symbol"/>
              </a:rPr>
              <a:t>s</a:t>
            </a:r>
            <a:r>
              <a:rPr lang="en-US" dirty="0">
                <a:latin typeface="Cambria Math"/>
                <a:ea typeface="Cambria Math"/>
                <a:sym typeface="Symbol"/>
              </a:rPr>
              <a:t>.  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1534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Arguments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/>
              <a:t>We will show how to construct valid arguments in two stages; first for propositional logic and then for predicate logic. The rules of inference are the essential building block in the construction of valid arguments.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Propositional Logic</a:t>
            </a:r>
          </a:p>
          <a:p>
            <a:pPr marL="1188720" lvl="2" indent="-514350">
              <a:buNone/>
            </a:pPr>
            <a:r>
              <a:rPr lang="en-US" dirty="0"/>
              <a:t>Inference Rules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Predicate Logic</a:t>
            </a:r>
          </a:p>
          <a:p>
            <a:pPr marL="1188720" lvl="2" indent="-514350">
              <a:buNone/>
            </a:pPr>
            <a:r>
              <a:rPr lang="en-US" dirty="0"/>
              <a:t>Inference rules for propositional logic plus additional inference rules to handle variables and quantifiers.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Proof Strategies for proving </a:t>
            </a:r>
            <a:r>
              <a:rPr lang="en-US" i="1" dirty="0"/>
              <a:t>p</a:t>
            </a:r>
            <a:r>
              <a:rPr lang="en-US" dirty="0"/>
              <a:t> </a:t>
            </a:r>
            <a:r>
              <a:rPr lang="en-US" dirty="0">
                <a:latin typeface="Cambria Math"/>
                <a:ea typeface="Cambria Math"/>
              </a:rPr>
              <a:t>→ </a:t>
            </a:r>
            <a:r>
              <a:rPr lang="en-US" i="1" dirty="0">
                <a:latin typeface="Cambria Math"/>
                <a:ea typeface="Cambria Math"/>
              </a:rPr>
              <a:t>q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Cambria Math"/>
                <a:ea typeface="Cambria Math"/>
              </a:rPr>
              <a:t>Choose a method.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>
                <a:latin typeface="Cambria Math"/>
                <a:ea typeface="Cambria Math"/>
              </a:rPr>
              <a:t>First try a direct method of proof. 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>
                <a:latin typeface="Cambria Math"/>
                <a:ea typeface="Cambria Math"/>
              </a:rPr>
              <a:t>If this does not work, try an indirect method (e.g., try to prove the </a:t>
            </a:r>
            <a:r>
              <a:rPr lang="en-US" dirty="0" err="1">
                <a:latin typeface="Cambria Math"/>
                <a:ea typeface="Cambria Math"/>
              </a:rPr>
              <a:t>contrapositive</a:t>
            </a:r>
            <a:r>
              <a:rPr lang="en-US" dirty="0">
                <a:latin typeface="Cambria Math"/>
                <a:ea typeface="Cambria Math"/>
              </a:rPr>
              <a:t>).</a:t>
            </a:r>
          </a:p>
          <a:p>
            <a:pPr marL="484632" indent="-457200"/>
            <a:r>
              <a:rPr lang="en-US" dirty="0">
                <a:latin typeface="Cambria Math"/>
                <a:ea typeface="Cambria Math"/>
              </a:rPr>
              <a:t>For whichever method you are trying, choose a strategy.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First try </a:t>
            </a:r>
            <a:r>
              <a:rPr lang="en-US" i="1" dirty="0"/>
              <a:t>forward reasoning. </a:t>
            </a:r>
            <a:r>
              <a:rPr lang="en-US" dirty="0"/>
              <a:t> Start with the axioms and known theorems and construct a sequence of steps that end in the conclusion.  Start with </a:t>
            </a:r>
            <a:r>
              <a:rPr lang="en-US" i="1" dirty="0"/>
              <a:t>p</a:t>
            </a:r>
            <a:r>
              <a:rPr lang="en-US" dirty="0"/>
              <a:t> and prove </a:t>
            </a:r>
            <a:r>
              <a:rPr lang="en-US" i="1" dirty="0"/>
              <a:t>q</a:t>
            </a:r>
            <a:r>
              <a:rPr lang="en-US" dirty="0"/>
              <a:t>, or start with 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/>
              <a:t>q</a:t>
            </a:r>
            <a:r>
              <a:rPr lang="en-US" dirty="0"/>
              <a:t> and prove </a:t>
            </a:r>
            <a:r>
              <a:rPr lang="en-US" dirty="0">
                <a:latin typeface="Cambria Math"/>
                <a:ea typeface="Cambria Math"/>
              </a:rPr>
              <a:t>¬</a:t>
            </a:r>
            <a:r>
              <a:rPr lang="en-US" i="1" dirty="0"/>
              <a:t>p</a:t>
            </a:r>
            <a:r>
              <a:rPr lang="en-US" dirty="0"/>
              <a:t>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If this doesn’t work, try </a:t>
            </a:r>
            <a:r>
              <a:rPr lang="en-US" i="1" dirty="0"/>
              <a:t>backward reasoning</a:t>
            </a:r>
            <a:r>
              <a:rPr lang="en-US" dirty="0"/>
              <a:t>. When trying to prove </a:t>
            </a:r>
            <a:r>
              <a:rPr lang="en-US" i="1" dirty="0"/>
              <a:t>q</a:t>
            </a:r>
            <a:r>
              <a:rPr lang="en-US" dirty="0"/>
              <a:t>,  find a statement p that we can prove with the  property </a:t>
            </a:r>
            <a:r>
              <a:rPr lang="en-US" i="1" dirty="0"/>
              <a:t>p </a:t>
            </a:r>
            <a:r>
              <a:rPr lang="en-US" dirty="0">
                <a:latin typeface="Cambria Math"/>
                <a:ea typeface="Cambria Math"/>
              </a:rPr>
              <a:t>→ </a:t>
            </a:r>
            <a:r>
              <a:rPr lang="en-US" i="1" dirty="0">
                <a:latin typeface="Cambria Math"/>
                <a:ea typeface="Cambria Math"/>
              </a:rPr>
              <a:t>q</a:t>
            </a:r>
            <a:r>
              <a:rPr lang="en-US" dirty="0">
                <a:latin typeface="Cambria Math"/>
                <a:ea typeface="Cambria Math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Reasoning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Example</a:t>
            </a:r>
            <a:r>
              <a:rPr lang="en-US" dirty="0"/>
              <a:t>: Suppose that two people play a game taking turns removing,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, or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3 </a:t>
            </a:r>
            <a:r>
              <a:rPr lang="en-US" dirty="0"/>
              <a:t>stones at a time from a pile that begins with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15</a:t>
            </a:r>
            <a:r>
              <a:rPr lang="en-US" dirty="0"/>
              <a:t> stones. The person who removes the last stone wins the game. Show that the first player can win the game no matter what the second player does.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Proof</a:t>
            </a:r>
            <a:r>
              <a:rPr lang="en-US" dirty="0"/>
              <a:t>: Let </a:t>
            </a:r>
            <a:r>
              <a:rPr lang="en-US" i="1" dirty="0"/>
              <a:t>n</a:t>
            </a:r>
            <a:r>
              <a:rPr lang="en-US" dirty="0"/>
              <a:t> be the last step of the game.</a:t>
            </a:r>
          </a:p>
          <a:p>
            <a:pPr lvl="1">
              <a:buNone/>
            </a:pPr>
            <a:r>
              <a:rPr lang="en-US" b="1" dirty="0"/>
              <a:t>Step n:    </a:t>
            </a:r>
            <a:r>
              <a:rPr lang="en-US" dirty="0"/>
              <a:t>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 can win if the pile contains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,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, or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/>
              <a:t> stones. </a:t>
            </a:r>
          </a:p>
          <a:p>
            <a:pPr lvl="1">
              <a:buNone/>
            </a:pPr>
            <a:r>
              <a:rPr lang="en-US" b="1" dirty="0"/>
              <a:t>Step n-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: 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 will have to leave such a pile if the pile that he/she is faced with has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/>
              <a:t> stones. </a:t>
            </a:r>
          </a:p>
          <a:p>
            <a:pPr lvl="1">
              <a:buNone/>
            </a:pPr>
            <a:r>
              <a:rPr lang="en-US" b="1" dirty="0"/>
              <a:t>Step n-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: 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  can leave 4 stones when there are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/>
              <a:t>,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/>
              <a:t>, or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7</a:t>
            </a:r>
            <a:r>
              <a:rPr lang="en-US" dirty="0"/>
              <a:t> stones left at the beginning of his/her turn. </a:t>
            </a:r>
          </a:p>
          <a:p>
            <a:pPr lvl="1">
              <a:buNone/>
            </a:pPr>
            <a:r>
              <a:rPr lang="en-US" b="1" dirty="0"/>
              <a:t>Step n-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/>
              <a:t>: 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  must leave  such a pile, if there are  8 stones . </a:t>
            </a:r>
          </a:p>
          <a:p>
            <a:pPr lvl="1">
              <a:buNone/>
            </a:pPr>
            <a:r>
              <a:rPr lang="en-US" b="1" dirty="0"/>
              <a:t>Step n-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/>
              <a:t>: 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baseline="-250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/>
              <a:t>has to have a pile with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9,10</a:t>
            </a:r>
            <a:r>
              <a:rPr lang="en-US" dirty="0"/>
              <a:t>, or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/>
              <a:t> stones to ensure that there are 8 left. </a:t>
            </a:r>
          </a:p>
          <a:p>
            <a:pPr lvl="1">
              <a:buNone/>
            </a:pPr>
            <a:r>
              <a:rPr lang="en-US" b="1" dirty="0"/>
              <a:t>Step n-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5</a:t>
            </a:r>
            <a:r>
              <a:rPr lang="en-US" dirty="0"/>
              <a:t>: 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  needs to be faced with 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/>
              <a:t> stones to be forced to leave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9,10,</a:t>
            </a:r>
            <a:r>
              <a:rPr lang="en-US" dirty="0"/>
              <a:t> or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11</a:t>
            </a:r>
            <a:r>
              <a:rPr lang="en-US" dirty="0"/>
              <a:t>. </a:t>
            </a:r>
          </a:p>
          <a:p>
            <a:pPr lvl="1">
              <a:buNone/>
            </a:pPr>
            <a:r>
              <a:rPr lang="en-US" b="1" dirty="0"/>
              <a:t>Step n-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6</a:t>
            </a:r>
            <a:r>
              <a:rPr lang="en-US" dirty="0"/>
              <a:t>: Player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baseline="-25000" dirty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/>
              <a:t>can leave 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/>
              <a:t> stones by removing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/>
              <a:t> stones. </a:t>
            </a:r>
          </a:p>
          <a:p>
            <a:pPr>
              <a:buNone/>
            </a:pPr>
            <a:r>
              <a:rPr lang="en-US" dirty="0"/>
              <a:t>    Now reasoning forward, the first player can ensure a win by removing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/>
              <a:t> stones and leaving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12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Universally Quantified Assertions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prove theorems of the form               ,assume </a:t>
            </a:r>
            <a:r>
              <a:rPr lang="en-US" i="1" dirty="0"/>
              <a:t>x</a:t>
            </a:r>
            <a:r>
              <a:rPr lang="en-US" dirty="0"/>
              <a:t> is an arbitrary member of the domain and show that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 must be true. Using UG it follows that               .</a:t>
            </a:r>
          </a:p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Example</a:t>
            </a:r>
            <a:r>
              <a:rPr lang="en-US" dirty="0"/>
              <a:t>: An integer</a:t>
            </a:r>
            <a:r>
              <a:rPr lang="en-US" i="1" dirty="0"/>
              <a:t> x </a:t>
            </a:r>
            <a:r>
              <a:rPr lang="en-US" dirty="0"/>
              <a:t>is even if and only if </a:t>
            </a:r>
            <a:r>
              <a:rPr lang="en-US" i="1" dirty="0"/>
              <a:t>x</a:t>
            </a:r>
            <a:r>
              <a:rPr lang="en-US" i="1" baseline="30000" dirty="0"/>
              <a:t>2 </a:t>
            </a:r>
            <a:r>
              <a:rPr lang="en-US" dirty="0"/>
              <a:t>is even</a:t>
            </a:r>
            <a:r>
              <a:rPr lang="en-US" i="1" dirty="0"/>
              <a:t>. </a:t>
            </a:r>
          </a:p>
          <a:p>
            <a:pPr>
              <a:buNone/>
            </a:pPr>
            <a:r>
              <a:rPr lang="en-US" b="1" dirty="0"/>
              <a:t>    Solution</a:t>
            </a:r>
            <a:r>
              <a:rPr lang="en-US" dirty="0"/>
              <a:t>: The quantified assertion is </a:t>
            </a:r>
          </a:p>
          <a:p>
            <a:pPr>
              <a:buNone/>
            </a:pPr>
            <a:r>
              <a:rPr lang="en-US" dirty="0"/>
              <a:t>        </a:t>
            </a:r>
            <a:r>
              <a:rPr lang="en-US" dirty="0">
                <a:sym typeface="Symbol"/>
              </a:rPr>
              <a:t></a:t>
            </a:r>
            <a:r>
              <a:rPr lang="en-US" i="1" dirty="0">
                <a:sym typeface="Symbol"/>
              </a:rPr>
              <a:t>x</a:t>
            </a:r>
            <a:r>
              <a:rPr lang="en-US" dirty="0">
                <a:sym typeface="Symbol"/>
              </a:rPr>
              <a:t> [</a:t>
            </a:r>
            <a:r>
              <a:rPr lang="en-US" i="1" dirty="0">
                <a:sym typeface="Symbol"/>
              </a:rPr>
              <a:t>x</a:t>
            </a:r>
            <a:r>
              <a:rPr lang="en-US" dirty="0">
                <a:sym typeface="Symbol"/>
              </a:rPr>
              <a:t> is even 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i="1" dirty="0"/>
              <a:t>x</a:t>
            </a:r>
            <a:r>
              <a:rPr lang="en-US" i="1" baseline="30000" dirty="0"/>
              <a:t>2  </a:t>
            </a:r>
            <a:r>
              <a:rPr lang="en-US" dirty="0"/>
              <a:t>is even]</a:t>
            </a:r>
          </a:p>
          <a:p>
            <a:pPr>
              <a:buNone/>
            </a:pPr>
            <a:r>
              <a:rPr lang="en-US" dirty="0"/>
              <a:t>    We assume </a:t>
            </a:r>
            <a:r>
              <a:rPr lang="en-US" i="1" dirty="0"/>
              <a:t>x</a:t>
            </a:r>
            <a:r>
              <a:rPr lang="en-US" dirty="0"/>
              <a:t> is arbitrary.</a:t>
            </a:r>
          </a:p>
          <a:p>
            <a:pPr>
              <a:buNone/>
            </a:pPr>
            <a:r>
              <a:rPr lang="en-US" dirty="0"/>
              <a:t>    Recall that                  is equivalent to</a:t>
            </a:r>
          </a:p>
          <a:p>
            <a:pPr>
              <a:buNone/>
            </a:pPr>
            <a:r>
              <a:rPr lang="en-US" dirty="0"/>
              <a:t>    So, we have  two cases to consider. These are considered in turn.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5334000" y="1981200"/>
            <a:ext cx="1002506" cy="319088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6324600" y="2743200"/>
            <a:ext cx="1002506" cy="319088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667000" y="4953000"/>
            <a:ext cx="807244" cy="223838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6096000" y="4876800"/>
            <a:ext cx="2390775" cy="319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600" y="6172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Continued on next slide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Universally Quantified Assertions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   Case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dirty="0"/>
              <a:t>. </a:t>
            </a:r>
            <a:r>
              <a:rPr lang="en-US" dirty="0"/>
              <a:t>We show that if </a:t>
            </a:r>
            <a:r>
              <a:rPr lang="en-US" i="1" dirty="0"/>
              <a:t>x</a:t>
            </a:r>
            <a:r>
              <a:rPr lang="en-US" dirty="0"/>
              <a:t> is even then </a:t>
            </a:r>
            <a:r>
              <a:rPr lang="en-US" i="1" dirty="0"/>
              <a:t>x</a:t>
            </a:r>
            <a:r>
              <a:rPr lang="en-US" i="1" baseline="30000" dirty="0"/>
              <a:t>2  </a:t>
            </a:r>
            <a:r>
              <a:rPr lang="en-US" i="1" dirty="0"/>
              <a:t>is </a:t>
            </a:r>
            <a:r>
              <a:rPr lang="en-US" dirty="0"/>
              <a:t>even using a direct proof (the </a:t>
            </a:r>
            <a:r>
              <a:rPr lang="en-US" i="1" dirty="0"/>
              <a:t>only if </a:t>
            </a:r>
            <a:r>
              <a:rPr lang="en-US" dirty="0"/>
              <a:t>part or </a:t>
            </a:r>
            <a:r>
              <a:rPr lang="en-US" i="1" dirty="0"/>
              <a:t>necessity</a:t>
            </a:r>
            <a:r>
              <a:rPr lang="en-US" dirty="0"/>
              <a:t>).</a:t>
            </a:r>
          </a:p>
          <a:p>
            <a:pPr>
              <a:buNone/>
            </a:pPr>
            <a:r>
              <a:rPr lang="en-US" dirty="0"/>
              <a:t>   If </a:t>
            </a:r>
            <a:r>
              <a:rPr lang="en-US" i="1" dirty="0"/>
              <a:t>x</a:t>
            </a:r>
            <a:r>
              <a:rPr lang="en-US" dirty="0"/>
              <a:t> is even then </a:t>
            </a:r>
            <a:r>
              <a:rPr lang="en-US" i="1" dirty="0"/>
              <a:t>x = 2k </a:t>
            </a:r>
            <a:r>
              <a:rPr lang="en-US" dirty="0"/>
              <a:t>for some integer </a:t>
            </a:r>
            <a:r>
              <a:rPr lang="en-US" i="1" dirty="0"/>
              <a:t>k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   Hence </a:t>
            </a:r>
            <a:r>
              <a:rPr lang="en-US" i="1" dirty="0"/>
              <a:t>x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baseline="30000" dirty="0"/>
              <a:t> </a:t>
            </a:r>
            <a:r>
              <a:rPr lang="en-US" i="1" dirty="0"/>
              <a:t>=</a:t>
            </a:r>
            <a:r>
              <a:rPr lang="en-US" i="1" baseline="30000" dirty="0"/>
              <a:t> </a:t>
            </a:r>
            <a:r>
              <a:rPr lang="en-US" i="1" dirty="0"/>
              <a:t>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/>
              <a:t>k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 =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(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k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 </a:t>
            </a:r>
            <a:r>
              <a:rPr lang="en-US" dirty="0"/>
              <a:t>) which is even since it is an integer divisible by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  This completes the proof of case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6019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Case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/>
              <a:t> on next slide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Universally Quantified Assertions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   Case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dirty="0"/>
              <a:t>. </a:t>
            </a:r>
            <a:r>
              <a:rPr lang="en-US" dirty="0"/>
              <a:t>We show that if </a:t>
            </a:r>
            <a:r>
              <a:rPr lang="en-US" i="1" dirty="0">
                <a:ea typeface="Cambria Math" pitchFamily="18" charset="0"/>
              </a:rPr>
              <a:t>x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dirty="0"/>
              <a:t>is even then </a:t>
            </a:r>
            <a:r>
              <a:rPr lang="en-US" i="1" dirty="0">
                <a:ea typeface="Cambria Math" pitchFamily="18" charset="0"/>
              </a:rPr>
              <a:t>x</a:t>
            </a:r>
            <a:r>
              <a:rPr lang="en-US" i="1" baseline="30000" dirty="0">
                <a:ea typeface="Cambria Math" pitchFamily="18" charset="0"/>
              </a:rPr>
              <a:t> </a:t>
            </a:r>
            <a:r>
              <a:rPr lang="en-US" i="1" baseline="30000" dirty="0"/>
              <a:t> </a:t>
            </a:r>
            <a:r>
              <a:rPr lang="en-US" dirty="0"/>
              <a:t>must be  even (the </a:t>
            </a:r>
            <a:r>
              <a:rPr lang="en-US" i="1" dirty="0"/>
              <a:t>if </a:t>
            </a:r>
            <a:r>
              <a:rPr lang="en-US" dirty="0"/>
              <a:t>part or </a:t>
            </a:r>
            <a:r>
              <a:rPr lang="en-US" i="1" dirty="0"/>
              <a:t>sufficiency</a:t>
            </a:r>
            <a:r>
              <a:rPr lang="en-US" dirty="0"/>
              <a:t>). We use a proof by contraposition.</a:t>
            </a:r>
          </a:p>
          <a:p>
            <a:pPr>
              <a:buNone/>
            </a:pPr>
            <a:r>
              <a:rPr lang="en-US" dirty="0"/>
              <a:t>   Assume </a:t>
            </a:r>
            <a:r>
              <a:rPr lang="en-US" i="1" dirty="0"/>
              <a:t>x</a:t>
            </a:r>
            <a:r>
              <a:rPr lang="en-US" dirty="0"/>
              <a:t> is  not even  and then show that </a:t>
            </a:r>
            <a:r>
              <a:rPr lang="en-US" i="1" dirty="0"/>
              <a:t>x</a:t>
            </a:r>
            <a:r>
              <a:rPr lang="en-US" baseline="30000" dirty="0"/>
              <a:t>2</a:t>
            </a:r>
            <a:r>
              <a:rPr lang="en-US" i="1" baseline="30000" dirty="0"/>
              <a:t> </a:t>
            </a:r>
            <a:r>
              <a:rPr lang="en-US" i="1" dirty="0"/>
              <a:t> </a:t>
            </a:r>
            <a:r>
              <a:rPr lang="en-US" dirty="0"/>
              <a:t>is not even. </a:t>
            </a:r>
          </a:p>
          <a:p>
            <a:pPr>
              <a:buNone/>
            </a:pPr>
            <a:r>
              <a:rPr lang="en-US" dirty="0"/>
              <a:t>   If </a:t>
            </a:r>
            <a:r>
              <a:rPr lang="en-US" i="1" dirty="0"/>
              <a:t>x</a:t>
            </a:r>
            <a:r>
              <a:rPr lang="en-US" dirty="0"/>
              <a:t> is not even then it must be odd. So, </a:t>
            </a:r>
            <a:r>
              <a:rPr lang="en-US" i="1" dirty="0">
                <a:ea typeface="Cambria Math" pitchFamily="18" charset="0"/>
              </a:rPr>
              <a:t>x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= 2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+ 1 </a:t>
            </a:r>
            <a:r>
              <a:rPr lang="en-US" dirty="0"/>
              <a:t>for some </a:t>
            </a:r>
            <a:r>
              <a:rPr lang="en-US" i="1" dirty="0"/>
              <a:t>k</a:t>
            </a:r>
            <a:r>
              <a:rPr lang="en-US" dirty="0"/>
              <a:t>. Then  </a:t>
            </a:r>
            <a:r>
              <a:rPr lang="en-US" i="1" dirty="0">
                <a:ea typeface="Cambria Math" pitchFamily="18" charset="0"/>
              </a:rPr>
              <a:t>x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  (2k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+ 1)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= 4k</a:t>
            </a:r>
            <a:r>
              <a:rPr lang="en-US" i="1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+ 4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+ 1 =  2(2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+ 2k) + 1</a:t>
            </a:r>
          </a:p>
          <a:p>
            <a:pPr>
              <a:buNone/>
            </a:pPr>
            <a:r>
              <a:rPr lang="en-US" dirty="0"/>
              <a:t>    which is odd and hence not even. This completes the proof of case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   Since </a:t>
            </a:r>
            <a:r>
              <a:rPr lang="en-US" i="1" dirty="0"/>
              <a:t>x</a:t>
            </a:r>
            <a:r>
              <a:rPr lang="en-US" dirty="0"/>
              <a:t> was arbitrary, the result follows by UG.</a:t>
            </a:r>
          </a:p>
          <a:p>
            <a:pPr>
              <a:buNone/>
            </a:pPr>
            <a:r>
              <a:rPr lang="en-US" dirty="0"/>
              <a:t>   Therefore we have shown that </a:t>
            </a:r>
            <a:r>
              <a:rPr lang="en-US" i="1" dirty="0"/>
              <a:t>x</a:t>
            </a:r>
            <a:r>
              <a:rPr lang="en-US" dirty="0"/>
              <a:t> is even if and only if  </a:t>
            </a:r>
            <a:r>
              <a:rPr lang="en-US" i="1" dirty="0"/>
              <a:t>x</a:t>
            </a:r>
            <a:r>
              <a:rPr lang="en-US" baseline="30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aseline="30000" dirty="0"/>
              <a:t> </a:t>
            </a:r>
            <a:r>
              <a:rPr lang="en-US" dirty="0"/>
              <a:t>is even</a:t>
            </a:r>
            <a:r>
              <a:rPr lang="en-US" i="1" dirty="0"/>
              <a:t>. </a:t>
            </a:r>
          </a:p>
          <a:p>
            <a:pPr>
              <a:buNone/>
            </a:pPr>
            <a:r>
              <a:rPr lang="en-US" i="1" dirty="0"/>
              <a:t>  </a:t>
            </a:r>
            <a:endParaRPr lang="en-US" b="1" dirty="0"/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229600" y="54102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and Disproof: </a:t>
            </a:r>
            <a:r>
              <a:rPr lang="en-US" dirty="0" err="1"/>
              <a:t>Tilings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Example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/>
              <a:t>: Can we tile the standard checkerboard using dominos?</a:t>
            </a:r>
          </a:p>
          <a:p>
            <a:pPr>
              <a:buNone/>
            </a:pPr>
            <a:r>
              <a:rPr lang="en-US" b="1" dirty="0"/>
              <a:t>Solution</a:t>
            </a:r>
            <a:r>
              <a:rPr lang="en-US" dirty="0"/>
              <a:t>: Yes! One example provides a constructive existence proof.</a:t>
            </a:r>
          </a:p>
        </p:txBody>
      </p:sp>
      <p:pic>
        <p:nvPicPr>
          <p:cNvPr id="4" name="Picture 3" descr="01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810000"/>
            <a:ext cx="2056729" cy="2057400"/>
          </a:xfrm>
          <a:prstGeom prst="rect">
            <a:avLst/>
          </a:prstGeom>
        </p:spPr>
      </p:pic>
      <p:pic>
        <p:nvPicPr>
          <p:cNvPr id="5" name="Picture 4" descr="0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3810000"/>
            <a:ext cx="574548" cy="1011936"/>
          </a:xfrm>
          <a:prstGeom prst="rect">
            <a:avLst/>
          </a:prstGeom>
        </p:spPr>
      </p:pic>
      <p:pic>
        <p:nvPicPr>
          <p:cNvPr id="6" name="Picture 5" descr="01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810000"/>
            <a:ext cx="1905000" cy="20110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586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Standard Checkerboard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800" y="4876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Dominoes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0" y="5943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Possible Solution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   Example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/>
              <a:t>: Can we tile a checkerboard obtained by removing one of the four corner squares of a standard checkerboard?</a:t>
            </a:r>
          </a:p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Solution</a:t>
            </a:r>
            <a:r>
              <a:rPr lang="en-US" dirty="0"/>
              <a:t>: </a:t>
            </a:r>
          </a:p>
          <a:p>
            <a:r>
              <a:rPr lang="en-US" dirty="0"/>
              <a:t>Our checkerboard has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64 </a:t>
            </a:r>
            <a:r>
              <a:rPr lang="en-US" dirty="0">
                <a:latin typeface="Cambria Math"/>
                <a:ea typeface="Cambria Math"/>
              </a:rPr>
              <a:t>−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1</a:t>
            </a:r>
            <a:r>
              <a:rPr lang="en-US" dirty="0"/>
              <a:t> =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63</a:t>
            </a:r>
            <a:r>
              <a:rPr lang="en-US" dirty="0"/>
              <a:t> squares. </a:t>
            </a:r>
          </a:p>
          <a:p>
            <a:r>
              <a:rPr lang="en-US" dirty="0"/>
              <a:t>Since each domino has two squares, a board with a tiling must have an even number of squares.</a:t>
            </a:r>
          </a:p>
          <a:p>
            <a:r>
              <a:rPr lang="en-US" dirty="0"/>
              <a:t>The number  63 is not even. </a:t>
            </a:r>
          </a:p>
          <a:p>
            <a:r>
              <a:rPr lang="en-US" dirty="0"/>
              <a:t>We have a contradiction.</a:t>
            </a:r>
          </a:p>
          <a:p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8153400" y="57150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Tilings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   Example </a:t>
            </a:r>
            <a:r>
              <a:rPr lang="en-US" b="1" dirty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dirty="0"/>
              <a:t>: Can we tile a board obtained by removing both the upper left and the lower right squares of a standard checkerboard? </a:t>
            </a:r>
          </a:p>
        </p:txBody>
      </p:sp>
      <p:pic>
        <p:nvPicPr>
          <p:cNvPr id="4" name="Picture 3" descr="0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352800"/>
            <a:ext cx="2180006" cy="2212086"/>
          </a:xfrm>
          <a:prstGeom prst="rect">
            <a:avLst/>
          </a:prstGeom>
        </p:spPr>
      </p:pic>
      <p:pic>
        <p:nvPicPr>
          <p:cNvPr id="5" name="Picture 4" descr="0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4343400"/>
            <a:ext cx="574548" cy="1011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715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Nonstandard Checkerboard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600" y="5715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Dominoes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6324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Continued on next slide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  </a:t>
            </a:r>
            <a:r>
              <a:rPr lang="en-US" b="1" dirty="0"/>
              <a:t>Solution</a:t>
            </a:r>
            <a:r>
              <a:rPr lang="en-US" dirty="0"/>
              <a:t>: </a:t>
            </a:r>
          </a:p>
          <a:p>
            <a:r>
              <a:rPr lang="en-US" dirty="0"/>
              <a:t>There are 62 squares in this board. </a:t>
            </a:r>
          </a:p>
          <a:p>
            <a:r>
              <a:rPr lang="en-US" dirty="0"/>
              <a:t>To tile it we need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31 </a:t>
            </a:r>
            <a:r>
              <a:rPr lang="en-US" dirty="0"/>
              <a:t>dominos. </a:t>
            </a:r>
          </a:p>
          <a:p>
            <a:r>
              <a:rPr lang="en-US" i="1" dirty="0"/>
              <a:t>Key fact</a:t>
            </a:r>
            <a:r>
              <a:rPr lang="en-US" dirty="0"/>
              <a:t>: Each domino covers one black and one white square. </a:t>
            </a:r>
          </a:p>
          <a:p>
            <a:r>
              <a:rPr lang="en-US" dirty="0"/>
              <a:t>Therefore the tiling covers 31 black squares and 31 white squares.</a:t>
            </a:r>
          </a:p>
          <a:p>
            <a:r>
              <a:rPr lang="en-US" dirty="0"/>
              <a:t>Our board has either 30 black squares and 32 white squares or 32 black squares and 30 white squares.  </a:t>
            </a:r>
          </a:p>
          <a:p>
            <a:r>
              <a:rPr lang="en-US" dirty="0"/>
              <a:t>Contradiction!</a:t>
            </a:r>
          </a:p>
        </p:txBody>
      </p:sp>
      <p:sp>
        <p:nvSpPr>
          <p:cNvPr id="4" name="Isosceles Triangle 3"/>
          <p:cNvSpPr/>
          <p:nvPr/>
        </p:nvSpPr>
        <p:spPr>
          <a:xfrm rot="5400000" flipV="1">
            <a:off x="8458200" y="5867400"/>
            <a:ext cx="1524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Arguments in Propositional Logic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</a:t>
            </a:r>
            <a:r>
              <a:rPr lang="en-US" i="1" dirty="0"/>
              <a:t>argument </a:t>
            </a:r>
            <a:r>
              <a:rPr lang="en-US" dirty="0"/>
              <a:t>in propositional logic is a sequence of propositions. All but the final proposition are called </a:t>
            </a:r>
            <a:r>
              <a:rPr lang="en-US" i="1" dirty="0"/>
              <a:t>premises</a:t>
            </a:r>
            <a:r>
              <a:rPr lang="en-US" dirty="0"/>
              <a:t>. The last statement is the </a:t>
            </a:r>
            <a:r>
              <a:rPr lang="en-US" i="1" dirty="0"/>
              <a:t>conclusion</a:t>
            </a:r>
            <a:r>
              <a:rPr lang="en-US" dirty="0"/>
              <a:t>. </a:t>
            </a:r>
          </a:p>
          <a:p>
            <a:r>
              <a:rPr lang="en-US" dirty="0"/>
              <a:t>The argument is valid if the premises imply the conclusion.  An </a:t>
            </a:r>
            <a:r>
              <a:rPr lang="en-US" i="1" dirty="0"/>
              <a:t>argument form</a:t>
            </a:r>
            <a:r>
              <a:rPr lang="en-US" dirty="0"/>
              <a:t>   is  an argument that is valid no matter what propositions are substituted into its propositional variables.    </a:t>
            </a:r>
          </a:p>
          <a:p>
            <a:r>
              <a:rPr lang="en-US" dirty="0"/>
              <a:t>If the premises are 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, …,</a:t>
            </a:r>
            <a:r>
              <a:rPr lang="en-US" i="1" dirty="0" err="1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i="1" baseline="-25000" dirty="0" err="1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dirty="0"/>
              <a:t>and the conclusion is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dirty="0"/>
              <a:t>  then               </a:t>
            </a:r>
          </a:p>
          <a:p>
            <a:pPr>
              <a:buNone/>
            </a:pPr>
            <a:r>
              <a:rPr lang="en-US" dirty="0"/>
              <a:t>        (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1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∧ 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aseline="-25000" dirty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∧ … ∧ </a:t>
            </a:r>
            <a:r>
              <a:rPr lang="en-US" i="1" dirty="0" err="1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i="1" baseline="-25000" dirty="0" err="1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dirty="0"/>
              <a:t> ) </a:t>
            </a:r>
            <a:r>
              <a:rPr lang="en-US" dirty="0">
                <a:latin typeface="Cambria Math"/>
                <a:ea typeface="Cambria Math"/>
              </a:rPr>
              <a:t>→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 q </a:t>
            </a:r>
            <a:r>
              <a:rPr lang="en-US" dirty="0"/>
              <a:t> is a tautology.</a:t>
            </a:r>
            <a:r>
              <a:rPr lang="en-US" i="1" dirty="0">
                <a:latin typeface="Cambria Math" pitchFamily="18" charset="0"/>
                <a:ea typeface="Cambria Math" pitchFamily="18" charset="0"/>
              </a:rPr>
              <a:t> </a:t>
            </a:r>
            <a:endParaRPr lang="en-US" dirty="0"/>
          </a:p>
          <a:p>
            <a:r>
              <a:rPr lang="en-US" dirty="0"/>
              <a:t>Inference rules are all argument simple argument forms that will be used to construct more complex argument forms.</a:t>
            </a:r>
          </a:p>
          <a:p>
            <a:pPr>
              <a:buNone/>
            </a:pPr>
            <a:r>
              <a:rPr lang="en-US" dirty="0"/>
              <a:t>   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Rules of Inference for Propositional Logic: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38200"/>
            <a:ext cx="784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(Man(x) \rightarrow Mortal(x))$&#10;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\\&#10;q\\ \hline&#10;\therefore p \wedge q &#10;\end{array}$&#10;&#10;&#10;&#10;&#10;&#10;\end{document}"/>
  <p:tag name="IGUANATEXSIZE" val="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eg p \vee r\\&#10;p \vee q \\ \hline&#10;\therefore  q \vee r\\&#10;\end{array}$&#10;&#10;&#10;&#10;&#10;&#10;\end{document}"/>
  <p:tag name="IGUANATEXSIZE" val="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therefore$&#10;&#10;&#10;&#10;&#10;\end{document}"/>
  <p:tag name="IGUANATEXSIZE" val="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p \wedge (p \rightarrow q)$ &amp; Premise\\&#10;2. $p$ &amp; Conjunction  using (1)\\&#10;3. $p \rightarrow q$ &amp;  Conjunction using (1)\\&#10;4. $q$ &amp; Modus Ponens using (2) and (3)\\&#10;\end{tabular}&#10;&#10;&#10;\end{document}"/>
  <p:tag name="IGUANATEXSIZE" val="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p \wedge (p \rightarrow q)$ &#10;&#10;\end{document}"/>
  <p:tag name="IGUANATEXSIZE" val="3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noindent&#10;Hypotheses: $\neg p \wedge q$, $ r \rightarrow p$, $\neg r \rightarrow s$, $s \rightarrow t$\\&#10;Conclusion: $t$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\neg p \wedge q$ &amp; Premise\\&#10;2. $\neg p$ &amp; Simplification using (1)\\&#10;3. $r \rightarrow p$ &amp;  Premise\\&#10;4. $\neg r$ &amp; Modus tollens using (2) and (3)\\&#10;5. $\neg r \rightarrow s$ &amp; Premise\\&#10;6. $s$ &amp; Modus ponens using (4) and (5)\\&#10;7. $s \rightarrow t$ &amp; Premise\\&#10;8. $t$ &amp; Modus ponens using (6) and (7)&#10;&#10;\end{tabular}&#10;&#10;&#10;\end{document}"/>
  <p:tag name="IGUANATEXSIZE" val="3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forall x P(x)\\ \hline&#10;\therefore P(c) &#10;\end{array}$&#10;&#10;&#10;&#10;&#10;&#10;\end{document}"/>
  <p:tag name="IGUANATEXSIZE" val="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(c) \mbox{ for an arbitrary $c$}\\ \hline&#10;\therefore \forall x P(x) &#10;\end{array}$&#10;&#10;&#10;&#10;&#10;&#10;\end{document}"/>
  <p:tag name="IGUANATEXSIZE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exists x P(x)\\ \hline&#10;\therefore P(c)\mbox{ for some element $c$}&#10;\end{array}$&#10;&#10;&#10;&#10;&#10;&#10;\end{document}"/>
  <p:tag name="IGUANATEXSIZE" val="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an(Socrates)$&#10;&#10;&#10;\end{document}"/>
  <p:tag name="IGUANATEXSIZE" val="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(c) \mbox{ for some element $c$}\\ \hline&#10;\therefore \exists x P(x) &#10;\end{array}$&#10;&#10;&#10;&#10;&#10;&#10;\end{document}"/>
  <p:tag name="IGUANATEXSIZE" val="3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\forall x(M(x) \rightarrow L(x))$ &amp; Premise\\&#10;2. $M(J) \rightarrow L(J)$ &amp; UI from (1)\\&#10;3. $M(J)$ &amp;  Premise\\&#10;4. $L(J)$ &amp; Modus Ponens using \\&#10;&amp;(2) and (3)\\&#10;&#10;\end{tabular}&#10;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}&#10;$\exists x (C(x) \wedge \neg B(x))$\\&#10;$\forall x (C(x) \rightarrow P(x))$\\\hline&#10;$\therefore \;\exists x ( P(x) \wedge \neg B(x))$&#10;\end{tabular}&#10;&#10;&#10;\end{document}"/>
  <p:tag name="IGUANATEXSIZE" val="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\exists x(C(x) \wedge \neg B(x))$ &amp; Premise\\&#10;2. $C(a) \wedge \neg B(a)$ &amp; EI from (1)\\&#10;3. $C(a)$ &amp;  Simplification from (2)\\&#10;4. $\forall x (C(x) \rightarrow P(x))$ &amp; Premise \\&#10;5. $C(a) \rightarrow P(a)$&amp; UI from (4)\\&#10;6. $P(a)$ &amp; MP from (3) and (5)\\&#10;7. $\neg B(a)$ &amp; Simplification from (2)\\&#10;8. $P(a) \wedge \neg B(a)$ &amp; Conj from (6) and (7)\\&#10;9. $\exists x (P(x) \wedge \neg B(x))$ &amp; EG from (8)&#10;\end{tabular}&#10;&#10;&#10;\end{document}"/>
  <p:tag name="IGUANATEXSIZE" val="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(Man(x) \rightarrow Mortal(x))$&#10;&#10;&#10;\end{document}"/>
  <p:tag name="IGUANATEXSIZE" val="3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an(Socrates)$&#10;&#10;&#10;\end{document}"/>
  <p:tag name="IGUANATEXSIZE" val="3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therefore \;\;\;\; Mortal(Socrates)$&#10;&#10;&#10;\end{document}"/>
  <p:tag name="IGUANATEXSIZE" val="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$\forall x (Man(x) \rightarrow Mortal(x))$ &amp; Premise \\&#10;2. $Man(Socrates) \rightarrow Mortal(Socrates)$&amp; UI from (4)\\&#10;3. $Man(Socrates)$ &amp; Premise\\&#10;4. $Mortal(Socrates)$ &amp; MP from (2)\\&#10;&amp; and (3)\\&#10;\end{tabular}&#10;&#10;&#10;\end{document}"/>
  <p:tag name="IGUANATEXSIZE" val="2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\forall x ( P(x) \rightarrow Q(x))\\&#10;P(a), \mbox{where $a$ is a particular}\\&#10;\mbox{\ \ \ \  element in the domain}\\ \hline&#10;&#10;\therefore  Q(a)\\&#10;\end{array}$&#10;&#10;&#10;&#10;&#10;&#10;\end{document}"/>
  <p:tag name="IGUANATEXSIZE" val="3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(P(x) \rightarrow Q(x))$&#10;&#10;&#10;\end{document}"/>
  <p:tag name="IGUANATEXSIZE" val="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therefore \;\;\;\; Mortal(Socrates)$&#10;&#10;&#10;\end{document}"/>
  <p:tag name="IGUANATEXSIZE" val="3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(c) \rightarrow Q(c)$&#10;&#10;&#10;\end{document}"/>
  <p:tag name="IGUANATEXSIZE" val="2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rightarrow q$&#10;&#10;&#10;\end{document}"/>
  <p:tag name="IGUANATEXSIZE" val="3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 = p/q, \;\; s = t/u, \;\; u\not=0,\; q\not= 0$&#10;&#10;&#10;\end{document}"/>
  <p:tag name="IGUANATEXSIZE" val="3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 + s = \frac{p}{q} + \frac{t}{u} = \frac{pu + qt}{qu} = \frac{v}{w}$&#10;&#10;&#10;\end{document}"/>
  <p:tag name="IGUANATEXSIZE" val="3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 = p_1 \times p_2 \times \ldots\times p_n \; + 1$&#10;&#10;&#10;\end{document}"/>
  <p:tag name="IGUANATEXSIZE" val="3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}&#10;{\bf Step} &amp; {\bf Reason}\\&#10;1.  $a = b$ &amp; Premise\\&#10;2. $a^{2} = a\times b$ &amp; Multiply both sides of (1) by a\\&#10;3. $a^{2} - b^{2} = a\times b -b^{2}$ &amp;  Subtract $b^{2}$ from both sides of (2)\\&#10;4. $(a - b)(a + b) = b(a - b)$ &amp; Algebra on (3)\\&#10;5. $ a + b = b$&amp; Divide both sides by $a - b$\\&#10;6. $2b = b$ &amp; Replace a by b in (5) because $a = b$\\&#10;7. $2 = 1$&amp; Divide both sides of (6) by b\\&#10;&#10;\end{tabular}&#10;&#10;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exists x P(x)$&#10;&#10;\end{document}"/>
  <p:tag name="IGUANATEXSIZE" val="3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exists x P(x)$&#10;&#10;\end{document}"/>
  <p:tag name="IGUANATEXSIZE" val="3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exists x \neg P(x) \equiv \neg \forall x P(x)$&#10;\end{document}"/>
  <p:tag name="IGUANATEXSIZE" val="2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neg \forall x P(x)$&#10;\end{document}"/>
  <p:tag name="IGUANATEXSIZE" val="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rightarrow q\\&#10;\noindent p\\ \hline&#10;&#10;\therefore  q\\&#10;\end{array}$&#10;&#10;&#10;&#10;&#10;&#10;\end{document}"/>
  <p:tag name="IGUANATEXSIZE" val="3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orall x P(x)$&#10;\end{document}"/>
  <p:tag name="IGUANATEXSIZE" val="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 \leftrightarrow q$&#10;\end{document}"/>
  <p:tag name="IGUANATEXSIZE" val="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 \rightarrow q)\wedge (q \rightarrow p)$&#10;\end{document}"/>
  <p:tag name="IGUANATEXSIZE" val="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rightarrow q\\&#10;\neg q\\ \hline&#10;&#10;\therefore  \neg p\\&#10;\end{array}$&#10;&#10;&#10;&#10;&#10;&#10;\end{document}"/>
  <p:tag name="IGUANATEXSIZE" val="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rightarrow q\\&#10;\noindent q \rightarrow r\\ \hline&#10;&#10;\therefore  p \rightarrow r\\&#10;\end{array}$&#10;&#10;&#10;&#10;&#10;&#10;\end{document}"/>
  <p:tag name="IGUANATEXSIZE" val="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\noindent p \vee q\\&#10;\neg p\\ \hline&#10;&#10;\therefore  q\\&#10;\end{array}$&#10;&#10;&#10;&#10;&#10;&#10;\end{document}"/>
  <p:tag name="IGUANATEXSIZE" val="3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\\ \hline&#10;&#10;\therefore  p \vee q\\&#10;\end{array}$&#10;&#10;&#10;&#10;&#10;&#10;\end{document}"/>
  <p:tag name="IGUANATEXSIZE" val="3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begin{array}{l}&#10;p \wedge q \\ \hline&#10;\therefore  q\\&#10;\end{array}$&#10;&#10;&#10;&#10;&#10;&#10;\end{document}"/>
  <p:tag name="IGUANATEXSIZE" val="3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8609</TotalTime>
  <Words>5366</Words>
  <Application>Microsoft Office PowerPoint</Application>
  <PresentationFormat>عرض على الشاشة (4:3)</PresentationFormat>
  <Paragraphs>604</Paragraphs>
  <Slides>78</Slides>
  <Notes>1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78</vt:i4>
      </vt:variant>
    </vt:vector>
  </HeadingPairs>
  <TitlesOfParts>
    <vt:vector size="89" baseType="lpstr">
      <vt:lpstr>Cambria Math</vt:lpstr>
      <vt:lpstr>Comic Sans MS</vt:lpstr>
      <vt:lpstr>Constantia</vt:lpstr>
      <vt:lpstr>Times New Roman</vt:lpstr>
      <vt:lpstr>Arial</vt:lpstr>
      <vt:lpstr>Wingdings</vt:lpstr>
      <vt:lpstr>Wingdings 2</vt:lpstr>
      <vt:lpstr>Calibri</vt:lpstr>
      <vt:lpstr>Courier New</vt:lpstr>
      <vt:lpstr>Flow</vt:lpstr>
      <vt:lpstr>Equation</vt:lpstr>
      <vt:lpstr>The Foundations: Logic and Proofs</vt:lpstr>
      <vt:lpstr>Summary</vt:lpstr>
      <vt:lpstr>Rules of Inference</vt:lpstr>
      <vt:lpstr>Section Summary</vt:lpstr>
      <vt:lpstr>Revisiting the Socrates Example</vt:lpstr>
      <vt:lpstr>The Argument</vt:lpstr>
      <vt:lpstr>Valid Arguments </vt:lpstr>
      <vt:lpstr>Arguments in Propositional Logic</vt:lpstr>
      <vt:lpstr>Rules of Inference for Propositional Logic:</vt:lpstr>
      <vt:lpstr>Rules of Inference for Propositional Logic: Modus Ponens</vt:lpstr>
      <vt:lpstr> Modus Tollens</vt:lpstr>
      <vt:lpstr>Hypothetical Syllogism</vt:lpstr>
      <vt:lpstr>Disjunctive Syllogism</vt:lpstr>
      <vt:lpstr>Addition</vt:lpstr>
      <vt:lpstr>Simplification</vt:lpstr>
      <vt:lpstr>Conjunction</vt:lpstr>
      <vt:lpstr>Resolution</vt:lpstr>
      <vt:lpstr>Using the Rules of Inference to Build Valid Arguments</vt:lpstr>
      <vt:lpstr>Valid Arguments</vt:lpstr>
      <vt:lpstr>Valid Arguments</vt:lpstr>
      <vt:lpstr>Valid Arguments</vt:lpstr>
      <vt:lpstr>Handling Quantified Statements</vt:lpstr>
      <vt:lpstr>Universal Instantiation (UI)</vt:lpstr>
      <vt:lpstr>Universal Generalization (UG)</vt:lpstr>
      <vt:lpstr>Existential Instantiation (EI)</vt:lpstr>
      <vt:lpstr>Existential Generalization (EG)</vt:lpstr>
      <vt:lpstr>Using Rules of Inference</vt:lpstr>
      <vt:lpstr>Using Rules of Inference</vt:lpstr>
      <vt:lpstr> Using Rules of Inference</vt:lpstr>
      <vt:lpstr>Returning to  the Socrates Example</vt:lpstr>
      <vt:lpstr>Solution for Socrates Example</vt:lpstr>
      <vt:lpstr>Universal Modus Ponens</vt:lpstr>
      <vt:lpstr>Introduction to Proofs</vt:lpstr>
      <vt:lpstr>Section Summary</vt:lpstr>
      <vt:lpstr>Section Summary</vt:lpstr>
      <vt:lpstr>Proofs of Mathematical Statements</vt:lpstr>
      <vt:lpstr>Definitions</vt:lpstr>
      <vt:lpstr>Again …</vt:lpstr>
      <vt:lpstr>Forms of  Theorems </vt:lpstr>
      <vt:lpstr>Proving Theorems</vt:lpstr>
      <vt:lpstr>Proving Conditional Statements: p → q </vt:lpstr>
      <vt:lpstr>Even and Odd Integers</vt:lpstr>
      <vt:lpstr>Proving Conditional Statements: p → q </vt:lpstr>
      <vt:lpstr>Example</vt:lpstr>
      <vt:lpstr>Proving Conditional Statements: p → q </vt:lpstr>
      <vt:lpstr>Proving Conditional Statements: p → q </vt:lpstr>
      <vt:lpstr>Proving Conditional Statements: p → q </vt:lpstr>
      <vt:lpstr>Proving Conditional Statements: p → q </vt:lpstr>
      <vt:lpstr>Example 3 (cont …)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Proof by Contradiction </vt:lpstr>
      <vt:lpstr>Vacuous Proofs</vt:lpstr>
      <vt:lpstr>Vacuous Proofs</vt:lpstr>
      <vt:lpstr>Theorems that are Biconditional Statements</vt:lpstr>
      <vt:lpstr>Example 5</vt:lpstr>
      <vt:lpstr>Trivial Proofs</vt:lpstr>
      <vt:lpstr>Trivial Proof Example</vt:lpstr>
      <vt:lpstr>Trivial Proof</vt:lpstr>
      <vt:lpstr>What is wrong with this?</vt:lpstr>
      <vt:lpstr>Proof Methods and Strategy</vt:lpstr>
      <vt:lpstr>Section Summary</vt:lpstr>
      <vt:lpstr>Without Loss of Generality</vt:lpstr>
      <vt:lpstr>Existence Proofs</vt:lpstr>
      <vt:lpstr>Nonconstructive Existence Proofs</vt:lpstr>
      <vt:lpstr>Counterexamples</vt:lpstr>
      <vt:lpstr>Uniqueness Proofs</vt:lpstr>
      <vt:lpstr>Proof Strategies for proving p → q </vt:lpstr>
      <vt:lpstr>Backward Reasoning </vt:lpstr>
      <vt:lpstr>Universally Quantified Assertions</vt:lpstr>
      <vt:lpstr> Universally Quantified Assertions</vt:lpstr>
      <vt:lpstr>Universally Quantified Assertions</vt:lpstr>
      <vt:lpstr>Proof and Disproof: Tilings</vt:lpstr>
      <vt:lpstr>Tilings</vt:lpstr>
      <vt:lpstr>Tilings </vt:lpstr>
      <vt:lpstr>Tilings</vt:lpstr>
    </vt:vector>
  </TitlesOfParts>
  <Company>Monmouth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Foundations: Logic and Proofs</dc:title>
  <dc:creator>Richard Scherl</dc:creator>
  <cp:lastModifiedBy>i MAMOX</cp:lastModifiedBy>
  <cp:revision>487</cp:revision>
  <dcterms:created xsi:type="dcterms:W3CDTF">2011-03-27T19:08:31Z</dcterms:created>
  <dcterms:modified xsi:type="dcterms:W3CDTF">2023-01-10T06:10:04Z</dcterms:modified>
</cp:coreProperties>
</file>