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59"/>
  </p:notesMasterIdLst>
  <p:sldIdLst>
    <p:sldId id="256" r:id="rId2"/>
    <p:sldId id="309" r:id="rId3"/>
    <p:sldId id="261" r:id="rId4"/>
    <p:sldId id="288" r:id="rId5"/>
    <p:sldId id="264" r:id="rId6"/>
    <p:sldId id="282" r:id="rId7"/>
    <p:sldId id="267" r:id="rId8"/>
    <p:sldId id="275" r:id="rId9"/>
    <p:sldId id="266" r:id="rId10"/>
    <p:sldId id="265" r:id="rId11"/>
    <p:sldId id="271" r:id="rId12"/>
    <p:sldId id="269" r:id="rId13"/>
    <p:sldId id="270" r:id="rId14"/>
    <p:sldId id="273" r:id="rId15"/>
    <p:sldId id="274" r:id="rId16"/>
    <p:sldId id="276" r:id="rId17"/>
    <p:sldId id="277" r:id="rId18"/>
    <p:sldId id="278" r:id="rId19"/>
    <p:sldId id="280" r:id="rId20"/>
    <p:sldId id="279" r:id="rId21"/>
    <p:sldId id="281" r:id="rId22"/>
    <p:sldId id="268" r:id="rId23"/>
    <p:sldId id="283" r:id="rId24"/>
    <p:sldId id="263" r:id="rId25"/>
    <p:sldId id="272" r:id="rId26"/>
    <p:sldId id="284" r:id="rId27"/>
    <p:sldId id="285" r:id="rId28"/>
    <p:sldId id="287" r:id="rId29"/>
    <p:sldId id="286" r:id="rId30"/>
    <p:sldId id="289" r:id="rId31"/>
    <p:sldId id="290" r:id="rId32"/>
    <p:sldId id="291" r:id="rId33"/>
    <p:sldId id="311" r:id="rId34"/>
    <p:sldId id="310" r:id="rId35"/>
    <p:sldId id="312" r:id="rId36"/>
    <p:sldId id="293" r:id="rId37"/>
    <p:sldId id="294" r:id="rId38"/>
    <p:sldId id="296" r:id="rId39"/>
    <p:sldId id="299" r:id="rId40"/>
    <p:sldId id="330" r:id="rId41"/>
    <p:sldId id="297" r:id="rId42"/>
    <p:sldId id="324" r:id="rId43"/>
    <p:sldId id="326" r:id="rId44"/>
    <p:sldId id="328" r:id="rId45"/>
    <p:sldId id="313" r:id="rId46"/>
    <p:sldId id="308" r:id="rId47"/>
    <p:sldId id="314" r:id="rId48"/>
    <p:sldId id="315" r:id="rId49"/>
    <p:sldId id="316" r:id="rId50"/>
    <p:sldId id="317" r:id="rId51"/>
    <p:sldId id="318" r:id="rId52"/>
    <p:sldId id="319" r:id="rId53"/>
    <p:sldId id="320" r:id="rId54"/>
    <p:sldId id="321" r:id="rId55"/>
    <p:sldId id="322" r:id="rId56"/>
    <p:sldId id="262" r:id="rId57"/>
    <p:sldId id="292" r:id="rId5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1B6AB"/>
    <a:srgbClr val="C000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نمط فاتح 1 - تميي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27102A9-8310-4765-A935-A1911B00CA55}" styleName="نمط فاتح 1 - تميي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نمط فاتح 1 - تميي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بلا نمط، بلا شبكة">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000" autoAdjust="0"/>
  </p:normalViewPr>
  <p:slideViewPr>
    <p:cSldViewPr>
      <p:cViewPr varScale="1">
        <p:scale>
          <a:sx n="99" d="100"/>
          <a:sy n="99" d="100"/>
        </p:scale>
        <p:origin x="186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87DF010-51D8-40F6-B8FA-E6B84CDA6BCA}" type="doc">
      <dgm:prSet loTypeId="urn:microsoft.com/office/officeart/2005/8/layout/orgChart1" loCatId="hierarchy" qsTypeId="urn:microsoft.com/office/officeart/2005/8/quickstyle/simple1" qsCatId="simple" csTypeId="urn:microsoft.com/office/officeart/2005/8/colors/colorful1#1" csCatId="colorful" phldr="1"/>
      <dgm:spPr/>
      <dgm:t>
        <a:bodyPr/>
        <a:lstStyle/>
        <a:p>
          <a:pPr rtl="1"/>
          <a:endParaRPr lang="ar-SA"/>
        </a:p>
      </dgm:t>
    </dgm:pt>
    <dgm:pt modelId="{D3FE7C1C-F129-4CEB-8182-D71DE3EBEA17}">
      <dgm:prSet phldrT="[نص]"/>
      <dgm:spPr/>
      <dgm:t>
        <a:bodyPr/>
        <a:lstStyle/>
        <a:p>
          <a:pPr rtl="1"/>
          <a:r>
            <a:rPr lang="en-US" dirty="0"/>
            <a:t>Shift Operations</a:t>
          </a:r>
          <a:endParaRPr lang="ar-SA" dirty="0"/>
        </a:p>
      </dgm:t>
    </dgm:pt>
    <dgm:pt modelId="{1D6A5E4D-8AA8-4C09-933B-713BAE745DC6}" type="parTrans" cxnId="{211667AD-E7B6-4E93-B55D-A8C310B87754}">
      <dgm:prSet/>
      <dgm:spPr/>
      <dgm:t>
        <a:bodyPr/>
        <a:lstStyle/>
        <a:p>
          <a:pPr rtl="1"/>
          <a:endParaRPr lang="ar-SA"/>
        </a:p>
      </dgm:t>
    </dgm:pt>
    <dgm:pt modelId="{5E00F799-2EA6-492A-8E71-947B84201BA7}" type="sibTrans" cxnId="{211667AD-E7B6-4E93-B55D-A8C310B87754}">
      <dgm:prSet/>
      <dgm:spPr/>
      <dgm:t>
        <a:bodyPr/>
        <a:lstStyle/>
        <a:p>
          <a:pPr rtl="1"/>
          <a:endParaRPr lang="ar-SA"/>
        </a:p>
      </dgm:t>
    </dgm:pt>
    <dgm:pt modelId="{420B9EF0-0C01-4722-86C9-BB8292914E1E}">
      <dgm:prSet phldrT="[نص]"/>
      <dgm:spPr/>
      <dgm:t>
        <a:bodyPr/>
        <a:lstStyle/>
        <a:p>
          <a:pPr rtl="1"/>
          <a:r>
            <a:rPr lang="en-US" dirty="0"/>
            <a:t>Logical Shift</a:t>
          </a:r>
          <a:endParaRPr lang="ar-SA" dirty="0"/>
        </a:p>
      </dgm:t>
    </dgm:pt>
    <dgm:pt modelId="{25F78F75-E67F-4C1C-A134-2B6CB84CE574}" type="parTrans" cxnId="{9EA2D5D2-BDDD-4B52-9E1A-C4C7972048E8}">
      <dgm:prSet/>
      <dgm:spPr/>
      <dgm:t>
        <a:bodyPr/>
        <a:lstStyle/>
        <a:p>
          <a:pPr rtl="1"/>
          <a:endParaRPr lang="ar-SA"/>
        </a:p>
      </dgm:t>
    </dgm:pt>
    <dgm:pt modelId="{65DA0D8C-A70D-4412-84A9-1D38A97AD2AC}" type="sibTrans" cxnId="{9EA2D5D2-BDDD-4B52-9E1A-C4C7972048E8}">
      <dgm:prSet/>
      <dgm:spPr/>
      <dgm:t>
        <a:bodyPr/>
        <a:lstStyle/>
        <a:p>
          <a:pPr rtl="1"/>
          <a:endParaRPr lang="ar-SA"/>
        </a:p>
      </dgm:t>
    </dgm:pt>
    <dgm:pt modelId="{B3B96C15-C986-45DF-9101-4D673CB977F3}">
      <dgm:prSet phldrT="[نص]"/>
      <dgm:spPr/>
      <dgm:t>
        <a:bodyPr/>
        <a:lstStyle/>
        <a:p>
          <a:pPr rtl="1"/>
          <a:r>
            <a:rPr lang="en-US" dirty="0"/>
            <a:t>Arithmetic Shift</a:t>
          </a:r>
          <a:endParaRPr lang="ar-SA" dirty="0"/>
        </a:p>
      </dgm:t>
    </dgm:pt>
    <dgm:pt modelId="{9D50CB5E-CB78-40AC-8FCE-3342B32F4C26}" type="parTrans" cxnId="{7044D648-64F8-44C1-82B1-4119740CD31E}">
      <dgm:prSet/>
      <dgm:spPr/>
      <dgm:t>
        <a:bodyPr/>
        <a:lstStyle/>
        <a:p>
          <a:pPr rtl="1"/>
          <a:endParaRPr lang="ar-SA"/>
        </a:p>
      </dgm:t>
    </dgm:pt>
    <dgm:pt modelId="{CC56898B-88DB-4E5B-A653-518500370C70}" type="sibTrans" cxnId="{7044D648-64F8-44C1-82B1-4119740CD31E}">
      <dgm:prSet/>
      <dgm:spPr/>
      <dgm:t>
        <a:bodyPr/>
        <a:lstStyle/>
        <a:p>
          <a:pPr rtl="1"/>
          <a:endParaRPr lang="ar-SA"/>
        </a:p>
      </dgm:t>
    </dgm:pt>
    <dgm:pt modelId="{01B2FCF1-70E6-4CDF-8F4C-AB0C3A0966F4}">
      <dgm:prSet/>
      <dgm:spPr/>
      <dgm:t>
        <a:bodyPr/>
        <a:lstStyle/>
        <a:p>
          <a:pPr rtl="0"/>
          <a:r>
            <a:rPr lang="en-US" dirty="0"/>
            <a:t>Circular Shift (Rotate)</a:t>
          </a:r>
          <a:endParaRPr lang="ar-SA" dirty="0"/>
        </a:p>
      </dgm:t>
    </dgm:pt>
    <dgm:pt modelId="{A6325746-1BD5-45FF-AE71-26983A8E8C89}" type="parTrans" cxnId="{967C433A-3739-43F5-B101-F8129261D5E3}">
      <dgm:prSet/>
      <dgm:spPr/>
      <dgm:t>
        <a:bodyPr/>
        <a:lstStyle/>
        <a:p>
          <a:pPr rtl="1"/>
          <a:endParaRPr lang="ar-SA"/>
        </a:p>
      </dgm:t>
    </dgm:pt>
    <dgm:pt modelId="{A4757A89-A64A-4896-B516-DED5DA09F8C3}" type="sibTrans" cxnId="{967C433A-3739-43F5-B101-F8129261D5E3}">
      <dgm:prSet/>
      <dgm:spPr/>
      <dgm:t>
        <a:bodyPr/>
        <a:lstStyle/>
        <a:p>
          <a:pPr rtl="1"/>
          <a:endParaRPr lang="ar-SA"/>
        </a:p>
      </dgm:t>
    </dgm:pt>
    <dgm:pt modelId="{2216F7D5-86F2-4BCD-8C0B-64ECFC804637}" type="pres">
      <dgm:prSet presAssocID="{687DF010-51D8-40F6-B8FA-E6B84CDA6BCA}" presName="hierChild1" presStyleCnt="0">
        <dgm:presLayoutVars>
          <dgm:orgChart val="1"/>
          <dgm:chPref val="1"/>
          <dgm:dir/>
          <dgm:animOne val="branch"/>
          <dgm:animLvl val="lvl"/>
          <dgm:resizeHandles/>
        </dgm:presLayoutVars>
      </dgm:prSet>
      <dgm:spPr/>
    </dgm:pt>
    <dgm:pt modelId="{891EF793-C03F-42BF-8300-E568488D7774}" type="pres">
      <dgm:prSet presAssocID="{D3FE7C1C-F129-4CEB-8182-D71DE3EBEA17}" presName="hierRoot1" presStyleCnt="0">
        <dgm:presLayoutVars>
          <dgm:hierBranch val="init"/>
        </dgm:presLayoutVars>
      </dgm:prSet>
      <dgm:spPr/>
    </dgm:pt>
    <dgm:pt modelId="{50A26012-C866-418A-8F08-4AD11AB37CE6}" type="pres">
      <dgm:prSet presAssocID="{D3FE7C1C-F129-4CEB-8182-D71DE3EBEA17}" presName="rootComposite1" presStyleCnt="0"/>
      <dgm:spPr/>
    </dgm:pt>
    <dgm:pt modelId="{7B543E37-B6C1-4A77-A134-D8D2D87080CA}" type="pres">
      <dgm:prSet presAssocID="{D3FE7C1C-F129-4CEB-8182-D71DE3EBEA17}" presName="rootText1" presStyleLbl="node0" presStyleIdx="0" presStyleCnt="1" custScaleY="84179" custLinFactNeighborY="-20423">
        <dgm:presLayoutVars>
          <dgm:chPref val="3"/>
        </dgm:presLayoutVars>
      </dgm:prSet>
      <dgm:spPr/>
    </dgm:pt>
    <dgm:pt modelId="{B254E46F-D389-4D2A-941C-82BF2D7D29DE}" type="pres">
      <dgm:prSet presAssocID="{D3FE7C1C-F129-4CEB-8182-D71DE3EBEA17}" presName="rootConnector1" presStyleLbl="node1" presStyleIdx="0" presStyleCnt="0"/>
      <dgm:spPr/>
    </dgm:pt>
    <dgm:pt modelId="{13C4AD87-23B8-49B4-8F61-B160846ECEB7}" type="pres">
      <dgm:prSet presAssocID="{D3FE7C1C-F129-4CEB-8182-D71DE3EBEA17}" presName="hierChild2" presStyleCnt="0"/>
      <dgm:spPr/>
    </dgm:pt>
    <dgm:pt modelId="{2E886A01-08BA-4FE4-9502-21F3D90FB990}" type="pres">
      <dgm:prSet presAssocID="{25F78F75-E67F-4C1C-A134-2B6CB84CE574}" presName="Name37" presStyleLbl="parChTrans1D2" presStyleIdx="0" presStyleCnt="3"/>
      <dgm:spPr/>
    </dgm:pt>
    <dgm:pt modelId="{2FF27DF8-5F0C-4BD7-849F-6C0C16C93C91}" type="pres">
      <dgm:prSet presAssocID="{420B9EF0-0C01-4722-86C9-BB8292914E1E}" presName="hierRoot2" presStyleCnt="0">
        <dgm:presLayoutVars>
          <dgm:hierBranch val="init"/>
        </dgm:presLayoutVars>
      </dgm:prSet>
      <dgm:spPr/>
    </dgm:pt>
    <dgm:pt modelId="{8EFA350A-9288-4323-B31D-5DBC894427C9}" type="pres">
      <dgm:prSet presAssocID="{420B9EF0-0C01-4722-86C9-BB8292914E1E}" presName="rootComposite" presStyleCnt="0"/>
      <dgm:spPr/>
    </dgm:pt>
    <dgm:pt modelId="{53A229A3-EC89-433D-BAFB-4111B7F30310}" type="pres">
      <dgm:prSet presAssocID="{420B9EF0-0C01-4722-86C9-BB8292914E1E}" presName="rootText" presStyleLbl="node2" presStyleIdx="0" presStyleCnt="3">
        <dgm:presLayoutVars>
          <dgm:chPref val="3"/>
        </dgm:presLayoutVars>
      </dgm:prSet>
      <dgm:spPr/>
    </dgm:pt>
    <dgm:pt modelId="{70D12134-C48C-434C-A9CF-678826AAED75}" type="pres">
      <dgm:prSet presAssocID="{420B9EF0-0C01-4722-86C9-BB8292914E1E}" presName="rootConnector" presStyleLbl="node2" presStyleIdx="0" presStyleCnt="3"/>
      <dgm:spPr/>
    </dgm:pt>
    <dgm:pt modelId="{A2E12C33-5DF4-4150-A3F7-7CF9B6242B35}" type="pres">
      <dgm:prSet presAssocID="{420B9EF0-0C01-4722-86C9-BB8292914E1E}" presName="hierChild4" presStyleCnt="0"/>
      <dgm:spPr/>
    </dgm:pt>
    <dgm:pt modelId="{D6E8E21A-CCD9-4B9F-952B-8B48C5288BBC}" type="pres">
      <dgm:prSet presAssocID="{420B9EF0-0C01-4722-86C9-BB8292914E1E}" presName="hierChild5" presStyleCnt="0"/>
      <dgm:spPr/>
    </dgm:pt>
    <dgm:pt modelId="{9CDBAFC9-322B-4708-B747-1607452EA4CB}" type="pres">
      <dgm:prSet presAssocID="{A6325746-1BD5-45FF-AE71-26983A8E8C89}" presName="Name37" presStyleLbl="parChTrans1D2" presStyleIdx="1" presStyleCnt="3"/>
      <dgm:spPr/>
    </dgm:pt>
    <dgm:pt modelId="{E3647D6D-47D8-4D32-8490-FC171FAB4BED}" type="pres">
      <dgm:prSet presAssocID="{01B2FCF1-70E6-4CDF-8F4C-AB0C3A0966F4}" presName="hierRoot2" presStyleCnt="0">
        <dgm:presLayoutVars>
          <dgm:hierBranch val="init"/>
        </dgm:presLayoutVars>
      </dgm:prSet>
      <dgm:spPr/>
    </dgm:pt>
    <dgm:pt modelId="{762E86AE-2DE0-4EEB-8ADD-A392857A8196}" type="pres">
      <dgm:prSet presAssocID="{01B2FCF1-70E6-4CDF-8F4C-AB0C3A0966F4}" presName="rootComposite" presStyleCnt="0"/>
      <dgm:spPr/>
    </dgm:pt>
    <dgm:pt modelId="{9F81E4EA-B2A1-4E6C-8B9B-8928CCFF0224}" type="pres">
      <dgm:prSet presAssocID="{01B2FCF1-70E6-4CDF-8F4C-AB0C3A0966F4}" presName="rootText" presStyleLbl="node2" presStyleIdx="1" presStyleCnt="3" custScaleY="100000" custLinFactNeighborX="-83">
        <dgm:presLayoutVars>
          <dgm:chPref val="3"/>
        </dgm:presLayoutVars>
      </dgm:prSet>
      <dgm:spPr/>
    </dgm:pt>
    <dgm:pt modelId="{8BD3DC77-9A30-428C-8411-B9BF98387F46}" type="pres">
      <dgm:prSet presAssocID="{01B2FCF1-70E6-4CDF-8F4C-AB0C3A0966F4}" presName="rootConnector" presStyleLbl="node2" presStyleIdx="1" presStyleCnt="3"/>
      <dgm:spPr/>
    </dgm:pt>
    <dgm:pt modelId="{3CD2F2D4-2DD3-4360-A0BE-EAB1F574E762}" type="pres">
      <dgm:prSet presAssocID="{01B2FCF1-70E6-4CDF-8F4C-AB0C3A0966F4}" presName="hierChild4" presStyleCnt="0"/>
      <dgm:spPr/>
    </dgm:pt>
    <dgm:pt modelId="{BF926325-1201-4A8A-BF76-CC086B5DAF80}" type="pres">
      <dgm:prSet presAssocID="{01B2FCF1-70E6-4CDF-8F4C-AB0C3A0966F4}" presName="hierChild5" presStyleCnt="0"/>
      <dgm:spPr/>
    </dgm:pt>
    <dgm:pt modelId="{3EA225D5-6901-4B4B-BF3F-5CC8DC8EBAC7}" type="pres">
      <dgm:prSet presAssocID="{9D50CB5E-CB78-40AC-8FCE-3342B32F4C26}" presName="Name37" presStyleLbl="parChTrans1D2" presStyleIdx="2" presStyleCnt="3"/>
      <dgm:spPr/>
    </dgm:pt>
    <dgm:pt modelId="{0DD9A9B2-4509-4AB2-A4B1-01F671C97ACD}" type="pres">
      <dgm:prSet presAssocID="{B3B96C15-C986-45DF-9101-4D673CB977F3}" presName="hierRoot2" presStyleCnt="0">
        <dgm:presLayoutVars>
          <dgm:hierBranch val="init"/>
        </dgm:presLayoutVars>
      </dgm:prSet>
      <dgm:spPr/>
    </dgm:pt>
    <dgm:pt modelId="{4C479B09-7F3F-48E3-BF83-54EE4907E566}" type="pres">
      <dgm:prSet presAssocID="{B3B96C15-C986-45DF-9101-4D673CB977F3}" presName="rootComposite" presStyleCnt="0"/>
      <dgm:spPr/>
    </dgm:pt>
    <dgm:pt modelId="{E2288467-7459-4C98-8449-6094465EE14F}" type="pres">
      <dgm:prSet presAssocID="{B3B96C15-C986-45DF-9101-4D673CB977F3}" presName="rootText" presStyleLbl="node2" presStyleIdx="2" presStyleCnt="3" custLinFactNeighborX="35928">
        <dgm:presLayoutVars>
          <dgm:chPref val="3"/>
        </dgm:presLayoutVars>
      </dgm:prSet>
      <dgm:spPr/>
    </dgm:pt>
    <dgm:pt modelId="{97594438-AC61-406A-AFFE-128BBD0B24BD}" type="pres">
      <dgm:prSet presAssocID="{B3B96C15-C986-45DF-9101-4D673CB977F3}" presName="rootConnector" presStyleLbl="node2" presStyleIdx="2" presStyleCnt="3"/>
      <dgm:spPr/>
    </dgm:pt>
    <dgm:pt modelId="{B97EA5FB-E88B-4FD4-A417-9D63F1E0CDA0}" type="pres">
      <dgm:prSet presAssocID="{B3B96C15-C986-45DF-9101-4D673CB977F3}" presName="hierChild4" presStyleCnt="0"/>
      <dgm:spPr/>
    </dgm:pt>
    <dgm:pt modelId="{45213213-EB83-4F24-ADBB-123FDA2F018B}" type="pres">
      <dgm:prSet presAssocID="{B3B96C15-C986-45DF-9101-4D673CB977F3}" presName="hierChild5" presStyleCnt="0"/>
      <dgm:spPr/>
    </dgm:pt>
    <dgm:pt modelId="{CFF8C5D0-3145-47D4-A46F-49FCE60CF5E7}" type="pres">
      <dgm:prSet presAssocID="{D3FE7C1C-F129-4CEB-8182-D71DE3EBEA17}" presName="hierChild3" presStyleCnt="0"/>
      <dgm:spPr/>
    </dgm:pt>
  </dgm:ptLst>
  <dgm:cxnLst>
    <dgm:cxn modelId="{121D1800-7923-4D16-BD58-D22A71288C8B}" type="presOf" srcId="{9D50CB5E-CB78-40AC-8FCE-3342B32F4C26}" destId="{3EA225D5-6901-4B4B-BF3F-5CC8DC8EBAC7}" srcOrd="0" destOrd="0" presId="urn:microsoft.com/office/officeart/2005/8/layout/orgChart1"/>
    <dgm:cxn modelId="{2E20C11F-E46C-4415-A11E-17FF74B883C1}" type="presOf" srcId="{420B9EF0-0C01-4722-86C9-BB8292914E1E}" destId="{70D12134-C48C-434C-A9CF-678826AAED75}" srcOrd="1" destOrd="0" presId="urn:microsoft.com/office/officeart/2005/8/layout/orgChart1"/>
    <dgm:cxn modelId="{3D575322-69AC-4FE4-938E-321CC75CC44D}" type="presOf" srcId="{687DF010-51D8-40F6-B8FA-E6B84CDA6BCA}" destId="{2216F7D5-86F2-4BCD-8C0B-64ECFC804637}" srcOrd="0" destOrd="0" presId="urn:microsoft.com/office/officeart/2005/8/layout/orgChart1"/>
    <dgm:cxn modelId="{EF1BD82C-E076-4A91-A78B-931CD1773EF9}" type="presOf" srcId="{01B2FCF1-70E6-4CDF-8F4C-AB0C3A0966F4}" destId="{9F81E4EA-B2A1-4E6C-8B9B-8928CCFF0224}" srcOrd="0" destOrd="0" presId="urn:microsoft.com/office/officeart/2005/8/layout/orgChart1"/>
    <dgm:cxn modelId="{55B7D836-FECF-42D1-933E-566057EA20BE}" type="presOf" srcId="{25F78F75-E67F-4C1C-A134-2B6CB84CE574}" destId="{2E886A01-08BA-4FE4-9502-21F3D90FB990}" srcOrd="0" destOrd="0" presId="urn:microsoft.com/office/officeart/2005/8/layout/orgChart1"/>
    <dgm:cxn modelId="{40B2C839-5E5F-42AA-B5DD-D3CBF7C86D86}" type="presOf" srcId="{01B2FCF1-70E6-4CDF-8F4C-AB0C3A0966F4}" destId="{8BD3DC77-9A30-428C-8411-B9BF98387F46}" srcOrd="1" destOrd="0" presId="urn:microsoft.com/office/officeart/2005/8/layout/orgChart1"/>
    <dgm:cxn modelId="{967C433A-3739-43F5-B101-F8129261D5E3}" srcId="{D3FE7C1C-F129-4CEB-8182-D71DE3EBEA17}" destId="{01B2FCF1-70E6-4CDF-8F4C-AB0C3A0966F4}" srcOrd="1" destOrd="0" parTransId="{A6325746-1BD5-45FF-AE71-26983A8E8C89}" sibTransId="{A4757A89-A64A-4896-B516-DED5DA09F8C3}"/>
    <dgm:cxn modelId="{AE1E2F43-791B-4467-A03E-03BB7E436DDD}" type="presOf" srcId="{420B9EF0-0C01-4722-86C9-BB8292914E1E}" destId="{53A229A3-EC89-433D-BAFB-4111B7F30310}" srcOrd="0" destOrd="0" presId="urn:microsoft.com/office/officeart/2005/8/layout/orgChart1"/>
    <dgm:cxn modelId="{7044D648-64F8-44C1-82B1-4119740CD31E}" srcId="{D3FE7C1C-F129-4CEB-8182-D71DE3EBEA17}" destId="{B3B96C15-C986-45DF-9101-4D673CB977F3}" srcOrd="2" destOrd="0" parTransId="{9D50CB5E-CB78-40AC-8FCE-3342B32F4C26}" sibTransId="{CC56898B-88DB-4E5B-A653-518500370C70}"/>
    <dgm:cxn modelId="{9B0AC573-2780-4ECD-BED5-A8E94CF2E2A1}" type="presOf" srcId="{B3B96C15-C986-45DF-9101-4D673CB977F3}" destId="{E2288467-7459-4C98-8449-6094465EE14F}" srcOrd="0" destOrd="0" presId="urn:microsoft.com/office/officeart/2005/8/layout/orgChart1"/>
    <dgm:cxn modelId="{A9FB7688-5C37-4D0D-BE64-2EF82CD8B5DA}" type="presOf" srcId="{B3B96C15-C986-45DF-9101-4D673CB977F3}" destId="{97594438-AC61-406A-AFFE-128BBD0B24BD}" srcOrd="1" destOrd="0" presId="urn:microsoft.com/office/officeart/2005/8/layout/orgChart1"/>
    <dgm:cxn modelId="{211667AD-E7B6-4E93-B55D-A8C310B87754}" srcId="{687DF010-51D8-40F6-B8FA-E6B84CDA6BCA}" destId="{D3FE7C1C-F129-4CEB-8182-D71DE3EBEA17}" srcOrd="0" destOrd="0" parTransId="{1D6A5E4D-8AA8-4C09-933B-713BAE745DC6}" sibTransId="{5E00F799-2EA6-492A-8E71-947B84201BA7}"/>
    <dgm:cxn modelId="{F188BDB8-5684-4446-9878-6BF9962863DF}" type="presOf" srcId="{D3FE7C1C-F129-4CEB-8182-D71DE3EBEA17}" destId="{B254E46F-D389-4D2A-941C-82BF2D7D29DE}" srcOrd="1" destOrd="0" presId="urn:microsoft.com/office/officeart/2005/8/layout/orgChart1"/>
    <dgm:cxn modelId="{66A385C0-AE5D-4F46-9EE2-323D4F826A4F}" type="presOf" srcId="{D3FE7C1C-F129-4CEB-8182-D71DE3EBEA17}" destId="{7B543E37-B6C1-4A77-A134-D8D2D87080CA}" srcOrd="0" destOrd="0" presId="urn:microsoft.com/office/officeart/2005/8/layout/orgChart1"/>
    <dgm:cxn modelId="{FC3CC3C5-70B9-42C7-9389-93A5E7082BE4}" type="presOf" srcId="{A6325746-1BD5-45FF-AE71-26983A8E8C89}" destId="{9CDBAFC9-322B-4708-B747-1607452EA4CB}" srcOrd="0" destOrd="0" presId="urn:microsoft.com/office/officeart/2005/8/layout/orgChart1"/>
    <dgm:cxn modelId="{9EA2D5D2-BDDD-4B52-9E1A-C4C7972048E8}" srcId="{D3FE7C1C-F129-4CEB-8182-D71DE3EBEA17}" destId="{420B9EF0-0C01-4722-86C9-BB8292914E1E}" srcOrd="0" destOrd="0" parTransId="{25F78F75-E67F-4C1C-A134-2B6CB84CE574}" sibTransId="{65DA0D8C-A70D-4412-84A9-1D38A97AD2AC}"/>
    <dgm:cxn modelId="{8C26AB7B-2107-4DB3-BAC9-56A059E99766}" type="presParOf" srcId="{2216F7D5-86F2-4BCD-8C0B-64ECFC804637}" destId="{891EF793-C03F-42BF-8300-E568488D7774}" srcOrd="0" destOrd="0" presId="urn:microsoft.com/office/officeart/2005/8/layout/orgChart1"/>
    <dgm:cxn modelId="{ABE599DB-F6CE-4ED3-8BB0-2E5F498CAAEF}" type="presParOf" srcId="{891EF793-C03F-42BF-8300-E568488D7774}" destId="{50A26012-C866-418A-8F08-4AD11AB37CE6}" srcOrd="0" destOrd="0" presId="urn:microsoft.com/office/officeart/2005/8/layout/orgChart1"/>
    <dgm:cxn modelId="{681E5D48-A420-449D-8941-57D6F214DF54}" type="presParOf" srcId="{50A26012-C866-418A-8F08-4AD11AB37CE6}" destId="{7B543E37-B6C1-4A77-A134-D8D2D87080CA}" srcOrd="0" destOrd="0" presId="urn:microsoft.com/office/officeart/2005/8/layout/orgChart1"/>
    <dgm:cxn modelId="{5B800797-047A-49EB-B139-6CDB5D2A7065}" type="presParOf" srcId="{50A26012-C866-418A-8F08-4AD11AB37CE6}" destId="{B254E46F-D389-4D2A-941C-82BF2D7D29DE}" srcOrd="1" destOrd="0" presId="urn:microsoft.com/office/officeart/2005/8/layout/orgChart1"/>
    <dgm:cxn modelId="{189127E0-8AE0-47B3-AB50-BF0445DF03A7}" type="presParOf" srcId="{891EF793-C03F-42BF-8300-E568488D7774}" destId="{13C4AD87-23B8-49B4-8F61-B160846ECEB7}" srcOrd="1" destOrd="0" presId="urn:microsoft.com/office/officeart/2005/8/layout/orgChart1"/>
    <dgm:cxn modelId="{61A042A3-D778-4AF1-8097-7D4310BD0F71}" type="presParOf" srcId="{13C4AD87-23B8-49B4-8F61-B160846ECEB7}" destId="{2E886A01-08BA-4FE4-9502-21F3D90FB990}" srcOrd="0" destOrd="0" presId="urn:microsoft.com/office/officeart/2005/8/layout/orgChart1"/>
    <dgm:cxn modelId="{E0B9A582-92F0-422D-BC3A-CD9B4BEF3485}" type="presParOf" srcId="{13C4AD87-23B8-49B4-8F61-B160846ECEB7}" destId="{2FF27DF8-5F0C-4BD7-849F-6C0C16C93C91}" srcOrd="1" destOrd="0" presId="urn:microsoft.com/office/officeart/2005/8/layout/orgChart1"/>
    <dgm:cxn modelId="{328472A4-0FC7-4002-8860-96E75681655A}" type="presParOf" srcId="{2FF27DF8-5F0C-4BD7-849F-6C0C16C93C91}" destId="{8EFA350A-9288-4323-B31D-5DBC894427C9}" srcOrd="0" destOrd="0" presId="urn:microsoft.com/office/officeart/2005/8/layout/orgChart1"/>
    <dgm:cxn modelId="{1DBF0092-C2DD-4745-8398-A0907EC358E9}" type="presParOf" srcId="{8EFA350A-9288-4323-B31D-5DBC894427C9}" destId="{53A229A3-EC89-433D-BAFB-4111B7F30310}" srcOrd="0" destOrd="0" presId="urn:microsoft.com/office/officeart/2005/8/layout/orgChart1"/>
    <dgm:cxn modelId="{B94B250D-1197-4FBC-903A-07BFD8EF3588}" type="presParOf" srcId="{8EFA350A-9288-4323-B31D-5DBC894427C9}" destId="{70D12134-C48C-434C-A9CF-678826AAED75}" srcOrd="1" destOrd="0" presId="urn:microsoft.com/office/officeart/2005/8/layout/orgChart1"/>
    <dgm:cxn modelId="{14F75A65-8820-4BE9-BE2A-E5948976944C}" type="presParOf" srcId="{2FF27DF8-5F0C-4BD7-849F-6C0C16C93C91}" destId="{A2E12C33-5DF4-4150-A3F7-7CF9B6242B35}" srcOrd="1" destOrd="0" presId="urn:microsoft.com/office/officeart/2005/8/layout/orgChart1"/>
    <dgm:cxn modelId="{EE3D10F2-C9D1-48AB-83CF-52A4BEAA65D0}" type="presParOf" srcId="{2FF27DF8-5F0C-4BD7-849F-6C0C16C93C91}" destId="{D6E8E21A-CCD9-4B9F-952B-8B48C5288BBC}" srcOrd="2" destOrd="0" presId="urn:microsoft.com/office/officeart/2005/8/layout/orgChart1"/>
    <dgm:cxn modelId="{34B72B5E-EA2E-414D-B509-58DD1C595FCB}" type="presParOf" srcId="{13C4AD87-23B8-49B4-8F61-B160846ECEB7}" destId="{9CDBAFC9-322B-4708-B747-1607452EA4CB}" srcOrd="2" destOrd="0" presId="urn:microsoft.com/office/officeart/2005/8/layout/orgChart1"/>
    <dgm:cxn modelId="{F24CD650-A621-4437-B89D-DE330E1E147D}" type="presParOf" srcId="{13C4AD87-23B8-49B4-8F61-B160846ECEB7}" destId="{E3647D6D-47D8-4D32-8490-FC171FAB4BED}" srcOrd="3" destOrd="0" presId="urn:microsoft.com/office/officeart/2005/8/layout/orgChart1"/>
    <dgm:cxn modelId="{D12DDCD5-2BCF-4722-826E-0FD8975C8269}" type="presParOf" srcId="{E3647D6D-47D8-4D32-8490-FC171FAB4BED}" destId="{762E86AE-2DE0-4EEB-8ADD-A392857A8196}" srcOrd="0" destOrd="0" presId="urn:microsoft.com/office/officeart/2005/8/layout/orgChart1"/>
    <dgm:cxn modelId="{87F1F1B3-ADA2-4A8A-80BA-4271D09BD1E8}" type="presParOf" srcId="{762E86AE-2DE0-4EEB-8ADD-A392857A8196}" destId="{9F81E4EA-B2A1-4E6C-8B9B-8928CCFF0224}" srcOrd="0" destOrd="0" presId="urn:microsoft.com/office/officeart/2005/8/layout/orgChart1"/>
    <dgm:cxn modelId="{CA64497B-CE70-4475-91B8-30C26F869CB0}" type="presParOf" srcId="{762E86AE-2DE0-4EEB-8ADD-A392857A8196}" destId="{8BD3DC77-9A30-428C-8411-B9BF98387F46}" srcOrd="1" destOrd="0" presId="urn:microsoft.com/office/officeart/2005/8/layout/orgChart1"/>
    <dgm:cxn modelId="{168B5E75-6992-4D83-9C63-E6018D00A947}" type="presParOf" srcId="{E3647D6D-47D8-4D32-8490-FC171FAB4BED}" destId="{3CD2F2D4-2DD3-4360-A0BE-EAB1F574E762}" srcOrd="1" destOrd="0" presId="urn:microsoft.com/office/officeart/2005/8/layout/orgChart1"/>
    <dgm:cxn modelId="{04E4161E-7714-4BF3-B02A-9C13DB9C55A2}" type="presParOf" srcId="{E3647D6D-47D8-4D32-8490-FC171FAB4BED}" destId="{BF926325-1201-4A8A-BF76-CC086B5DAF80}" srcOrd="2" destOrd="0" presId="urn:microsoft.com/office/officeart/2005/8/layout/orgChart1"/>
    <dgm:cxn modelId="{B90E9AD9-A13C-4B49-8168-8B0A2E37DF3A}" type="presParOf" srcId="{13C4AD87-23B8-49B4-8F61-B160846ECEB7}" destId="{3EA225D5-6901-4B4B-BF3F-5CC8DC8EBAC7}" srcOrd="4" destOrd="0" presId="urn:microsoft.com/office/officeart/2005/8/layout/orgChart1"/>
    <dgm:cxn modelId="{E6B29F58-02A6-4BAB-A097-3451BDD1AC1C}" type="presParOf" srcId="{13C4AD87-23B8-49B4-8F61-B160846ECEB7}" destId="{0DD9A9B2-4509-4AB2-A4B1-01F671C97ACD}" srcOrd="5" destOrd="0" presId="urn:microsoft.com/office/officeart/2005/8/layout/orgChart1"/>
    <dgm:cxn modelId="{F3B19A70-6C78-49AD-A39A-9EBC316E8993}" type="presParOf" srcId="{0DD9A9B2-4509-4AB2-A4B1-01F671C97ACD}" destId="{4C479B09-7F3F-48E3-BF83-54EE4907E566}" srcOrd="0" destOrd="0" presId="urn:microsoft.com/office/officeart/2005/8/layout/orgChart1"/>
    <dgm:cxn modelId="{F62E4B12-6C1A-4FB2-9EE8-6E513060A461}" type="presParOf" srcId="{4C479B09-7F3F-48E3-BF83-54EE4907E566}" destId="{E2288467-7459-4C98-8449-6094465EE14F}" srcOrd="0" destOrd="0" presId="urn:microsoft.com/office/officeart/2005/8/layout/orgChart1"/>
    <dgm:cxn modelId="{B7954B62-B551-453F-9C25-AD09506F6BF6}" type="presParOf" srcId="{4C479B09-7F3F-48E3-BF83-54EE4907E566}" destId="{97594438-AC61-406A-AFFE-128BBD0B24BD}" srcOrd="1" destOrd="0" presId="urn:microsoft.com/office/officeart/2005/8/layout/orgChart1"/>
    <dgm:cxn modelId="{C5DCDF60-C0C5-4326-A9F4-F40EB69862C7}" type="presParOf" srcId="{0DD9A9B2-4509-4AB2-A4B1-01F671C97ACD}" destId="{B97EA5FB-E88B-4FD4-A417-9D63F1E0CDA0}" srcOrd="1" destOrd="0" presId="urn:microsoft.com/office/officeart/2005/8/layout/orgChart1"/>
    <dgm:cxn modelId="{70B7F13D-B477-456D-BD43-9A2E045D0D85}" type="presParOf" srcId="{0DD9A9B2-4509-4AB2-A4B1-01F671C97ACD}" destId="{45213213-EB83-4F24-ADBB-123FDA2F018B}" srcOrd="2" destOrd="0" presId="urn:microsoft.com/office/officeart/2005/8/layout/orgChart1"/>
    <dgm:cxn modelId="{1263DCE6-47E1-48F4-87F3-D94B1025F218}" type="presParOf" srcId="{891EF793-C03F-42BF-8300-E568488D7774}" destId="{CFF8C5D0-3145-47D4-A46F-49FCE60CF5E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A225D5-6901-4B4B-BF3F-5CC8DC8EBAC7}">
      <dsp:nvSpPr>
        <dsp:cNvPr id="0" name=""/>
        <dsp:cNvSpPr/>
      </dsp:nvSpPr>
      <dsp:spPr>
        <a:xfrm>
          <a:off x="3744416" y="776267"/>
          <a:ext cx="2822253" cy="388554"/>
        </a:xfrm>
        <a:custGeom>
          <a:avLst/>
          <a:gdLst/>
          <a:ahLst/>
          <a:cxnLst/>
          <a:rect l="0" t="0" r="0" b="0"/>
          <a:pathLst>
            <a:path>
              <a:moveTo>
                <a:pt x="0" y="0"/>
              </a:moveTo>
              <a:lnTo>
                <a:pt x="0" y="194900"/>
              </a:lnTo>
              <a:lnTo>
                <a:pt x="2822253" y="194900"/>
              </a:lnTo>
              <a:lnTo>
                <a:pt x="2822253" y="388554"/>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CDBAFC9-322B-4708-B747-1607452EA4CB}">
      <dsp:nvSpPr>
        <dsp:cNvPr id="0" name=""/>
        <dsp:cNvSpPr/>
      </dsp:nvSpPr>
      <dsp:spPr>
        <a:xfrm>
          <a:off x="3697165" y="776267"/>
          <a:ext cx="91440" cy="388554"/>
        </a:xfrm>
        <a:custGeom>
          <a:avLst/>
          <a:gdLst/>
          <a:ahLst/>
          <a:cxnLst/>
          <a:rect l="0" t="0" r="0" b="0"/>
          <a:pathLst>
            <a:path>
              <a:moveTo>
                <a:pt x="47250" y="0"/>
              </a:moveTo>
              <a:lnTo>
                <a:pt x="47250" y="194900"/>
              </a:lnTo>
              <a:lnTo>
                <a:pt x="45720" y="194900"/>
              </a:lnTo>
              <a:lnTo>
                <a:pt x="45720" y="388554"/>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886A01-08BA-4FE4-9502-21F3D90FB990}">
      <dsp:nvSpPr>
        <dsp:cNvPr id="0" name=""/>
        <dsp:cNvSpPr/>
      </dsp:nvSpPr>
      <dsp:spPr>
        <a:xfrm>
          <a:off x="1512781" y="776267"/>
          <a:ext cx="2231634" cy="388554"/>
        </a:xfrm>
        <a:custGeom>
          <a:avLst/>
          <a:gdLst/>
          <a:ahLst/>
          <a:cxnLst/>
          <a:rect l="0" t="0" r="0" b="0"/>
          <a:pathLst>
            <a:path>
              <a:moveTo>
                <a:pt x="2231634" y="0"/>
              </a:moveTo>
              <a:lnTo>
                <a:pt x="2231634" y="194900"/>
              </a:lnTo>
              <a:lnTo>
                <a:pt x="0" y="194900"/>
              </a:lnTo>
              <a:lnTo>
                <a:pt x="0" y="388554"/>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543E37-B6C1-4A77-A134-D8D2D87080CA}">
      <dsp:nvSpPr>
        <dsp:cNvPr id="0" name=""/>
        <dsp:cNvSpPr/>
      </dsp:nvSpPr>
      <dsp:spPr>
        <a:xfrm>
          <a:off x="2822253" y="0"/>
          <a:ext cx="1844325" cy="776267"/>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rtl="1">
            <a:lnSpc>
              <a:spcPct val="90000"/>
            </a:lnSpc>
            <a:spcBef>
              <a:spcPct val="0"/>
            </a:spcBef>
            <a:spcAft>
              <a:spcPct val="35000"/>
            </a:spcAft>
            <a:buNone/>
          </a:pPr>
          <a:r>
            <a:rPr lang="en-US" sz="2300" kern="1200" dirty="0"/>
            <a:t>Shift Operations</a:t>
          </a:r>
          <a:endParaRPr lang="ar-SA" sz="2300" kern="1200" dirty="0"/>
        </a:p>
      </dsp:txBody>
      <dsp:txXfrm>
        <a:off x="2822253" y="0"/>
        <a:ext cx="1844325" cy="776267"/>
      </dsp:txXfrm>
    </dsp:sp>
    <dsp:sp modelId="{53A229A3-EC89-433D-BAFB-4111B7F30310}">
      <dsp:nvSpPr>
        <dsp:cNvPr id="0" name=""/>
        <dsp:cNvSpPr/>
      </dsp:nvSpPr>
      <dsp:spPr>
        <a:xfrm>
          <a:off x="590618" y="1164822"/>
          <a:ext cx="1844325" cy="92216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rtl="1">
            <a:lnSpc>
              <a:spcPct val="90000"/>
            </a:lnSpc>
            <a:spcBef>
              <a:spcPct val="0"/>
            </a:spcBef>
            <a:spcAft>
              <a:spcPct val="35000"/>
            </a:spcAft>
            <a:buNone/>
          </a:pPr>
          <a:r>
            <a:rPr lang="en-US" sz="2300" kern="1200" dirty="0"/>
            <a:t>Logical Shift</a:t>
          </a:r>
          <a:endParaRPr lang="ar-SA" sz="2300" kern="1200" dirty="0"/>
        </a:p>
      </dsp:txBody>
      <dsp:txXfrm>
        <a:off x="590618" y="1164822"/>
        <a:ext cx="1844325" cy="922162"/>
      </dsp:txXfrm>
    </dsp:sp>
    <dsp:sp modelId="{9F81E4EA-B2A1-4E6C-8B9B-8928CCFF0224}">
      <dsp:nvSpPr>
        <dsp:cNvPr id="0" name=""/>
        <dsp:cNvSpPr/>
      </dsp:nvSpPr>
      <dsp:spPr>
        <a:xfrm>
          <a:off x="2820722" y="1164822"/>
          <a:ext cx="1844325" cy="92216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rtl="0">
            <a:lnSpc>
              <a:spcPct val="90000"/>
            </a:lnSpc>
            <a:spcBef>
              <a:spcPct val="0"/>
            </a:spcBef>
            <a:spcAft>
              <a:spcPct val="35000"/>
            </a:spcAft>
            <a:buNone/>
          </a:pPr>
          <a:r>
            <a:rPr lang="en-US" sz="2300" kern="1200" dirty="0"/>
            <a:t>Circular Shift (Rotate)</a:t>
          </a:r>
          <a:endParaRPr lang="ar-SA" sz="2300" kern="1200" dirty="0"/>
        </a:p>
      </dsp:txBody>
      <dsp:txXfrm>
        <a:off x="2820722" y="1164822"/>
        <a:ext cx="1844325" cy="922162"/>
      </dsp:txXfrm>
    </dsp:sp>
    <dsp:sp modelId="{E2288467-7459-4C98-8449-6094465EE14F}">
      <dsp:nvSpPr>
        <dsp:cNvPr id="0" name=""/>
        <dsp:cNvSpPr/>
      </dsp:nvSpPr>
      <dsp:spPr>
        <a:xfrm>
          <a:off x="5644506" y="1164822"/>
          <a:ext cx="1844325" cy="922162"/>
        </a:xfrm>
        <a:prstGeom prst="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rtl="1">
            <a:lnSpc>
              <a:spcPct val="90000"/>
            </a:lnSpc>
            <a:spcBef>
              <a:spcPct val="0"/>
            </a:spcBef>
            <a:spcAft>
              <a:spcPct val="35000"/>
            </a:spcAft>
            <a:buNone/>
          </a:pPr>
          <a:r>
            <a:rPr lang="en-US" sz="2300" kern="1200" dirty="0"/>
            <a:t>Arithmetic Shift</a:t>
          </a:r>
          <a:endParaRPr lang="ar-SA" sz="2300" kern="1200" dirty="0"/>
        </a:p>
      </dsp:txBody>
      <dsp:txXfrm>
        <a:off x="5644506" y="1164822"/>
        <a:ext cx="1844325" cy="92216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E148A76-1B86-4BB5-8DEE-E8259F23C349}" type="datetimeFigureOut">
              <a:rPr lang="ar-SA" smtClean="0"/>
              <a:pPr/>
              <a:t>06/02/1440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4F240AD-DF4F-4898-A51A-7A15F72394B0}" type="slidenum">
              <a:rPr lang="ar-SA" smtClean="0"/>
              <a:pPr/>
              <a:t>‹#›</a:t>
            </a:fld>
            <a:endParaRPr lang="ar-SA"/>
          </a:p>
        </p:txBody>
      </p:sp>
    </p:spTree>
    <p:extLst>
      <p:ext uri="{BB962C8B-B14F-4D97-AF65-F5344CB8AC3E}">
        <p14:creationId xmlns:p14="http://schemas.microsoft.com/office/powerpoint/2010/main" val="26674461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mphysics.onlinetuition.com.my/2013/07/logic-gates-combination-of-logic-gate.html"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technologystudent.com/elec1/dig5.htm"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technologystudent.com/elec1/dig5.htm"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technologystudent.com/elec1/digq3.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technologystudent.com/elec1/digq3.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http://www.csd.uwo.ca/faculty/lila/logic/logicgates.pdf</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a:t>
            </a:fld>
            <a:endParaRPr lang="ar-SA"/>
          </a:p>
        </p:txBody>
      </p:sp>
    </p:spTree>
    <p:extLst>
      <p:ext uri="{BB962C8B-B14F-4D97-AF65-F5344CB8AC3E}">
        <p14:creationId xmlns:p14="http://schemas.microsoft.com/office/powerpoint/2010/main" val="28052844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24</a:t>
            </a:fld>
            <a:endParaRPr lang="ar-SA"/>
          </a:p>
        </p:txBody>
      </p:sp>
    </p:spTree>
    <p:extLst>
      <p:ext uri="{BB962C8B-B14F-4D97-AF65-F5344CB8AC3E}">
        <p14:creationId xmlns:p14="http://schemas.microsoft.com/office/powerpoint/2010/main" val="4945509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sz="1200" dirty="0">
                <a:hlinkClick r:id="rId3"/>
              </a:rPr>
              <a:t>http://spmphysics.onlinetuition.com.my/2013/07/logic-gates-combination-of-logic-gate.html</a:t>
            </a:r>
            <a:r>
              <a:rPr lang="en-US" sz="1200" dirty="0"/>
              <a:t> </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27</a:t>
            </a:fld>
            <a:endParaRPr lang="ar-SA"/>
          </a:p>
        </p:txBody>
      </p:sp>
    </p:spTree>
    <p:extLst>
      <p:ext uri="{BB962C8B-B14F-4D97-AF65-F5344CB8AC3E}">
        <p14:creationId xmlns:p14="http://schemas.microsoft.com/office/powerpoint/2010/main" val="2841143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AU" dirty="0"/>
              <a:t>http://research.microsoft.com/en-us/um/people/gbell/Designing_Computers_and_Digital_Systems/00000104.htm</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29</a:t>
            </a:fld>
            <a:endParaRPr lang="ar-SA"/>
          </a:p>
        </p:txBody>
      </p:sp>
    </p:spTree>
    <p:extLst>
      <p:ext uri="{BB962C8B-B14F-4D97-AF65-F5344CB8AC3E}">
        <p14:creationId xmlns:p14="http://schemas.microsoft.com/office/powerpoint/2010/main" val="4948739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sz="1200" b="0" i="0" kern="1200" dirty="0">
                <a:solidFill>
                  <a:schemeClr val="tx1"/>
                </a:solidFill>
                <a:effectLst/>
                <a:latin typeface="+mn-lt"/>
                <a:ea typeface="+mn-ea"/>
                <a:cs typeface="+mn-cs"/>
              </a:rPr>
              <a:t>This</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operation is not used for arithmetic, but might be used to isolate a field of bits (contiguous set of bits). </a:t>
            </a:r>
            <a:endParaRPr lang="ar-SA" sz="1200" b="0" i="0" kern="1200" dirty="0">
              <a:solidFill>
                <a:schemeClr val="tx1"/>
              </a:solidFill>
              <a:effectLst/>
              <a:latin typeface="+mn-lt"/>
              <a:ea typeface="+mn-ea"/>
              <a:cs typeface="+mn-cs"/>
            </a:endParaRPr>
          </a:p>
          <a:p>
            <a:r>
              <a:rPr lang="en-AU" sz="1200" b="0" i="0" kern="1200" dirty="0">
                <a:solidFill>
                  <a:schemeClr val="tx1"/>
                </a:solidFill>
                <a:effectLst/>
                <a:latin typeface="+mn-lt"/>
                <a:ea typeface="+mn-ea"/>
                <a:cs typeface="+mn-cs"/>
              </a:rPr>
              <a:t>https://en.wikipedia.org/wiki/Logical_shift</a:t>
            </a:r>
            <a:endParaRPr lang="ar-SA" sz="1200" b="0" i="0" kern="1200" dirty="0">
              <a:solidFill>
                <a:schemeClr val="tx1"/>
              </a:solidFill>
              <a:effectLst/>
              <a:latin typeface="+mn-lt"/>
              <a:ea typeface="+mn-ea"/>
              <a:cs typeface="+mn-cs"/>
            </a:endParaRPr>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30</a:t>
            </a:fld>
            <a:endParaRPr lang="ar-SA"/>
          </a:p>
        </p:txBody>
      </p:sp>
    </p:spTree>
    <p:extLst>
      <p:ext uri="{BB962C8B-B14F-4D97-AF65-F5344CB8AC3E}">
        <p14:creationId xmlns:p14="http://schemas.microsoft.com/office/powerpoint/2010/main" val="3353712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US" dirty="0"/>
              <a:t>It can be used for encryption </a:t>
            </a:r>
            <a:endParaRPr lang="ar-SA" dirty="0"/>
          </a:p>
          <a:p>
            <a:r>
              <a:rPr lang="en-AU" dirty="0"/>
              <a:t>https://en.wikipedia.org/wiki/Circular_shift</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31</a:t>
            </a:fld>
            <a:endParaRPr lang="ar-SA"/>
          </a:p>
        </p:txBody>
      </p:sp>
    </p:spTree>
    <p:extLst>
      <p:ext uri="{BB962C8B-B14F-4D97-AF65-F5344CB8AC3E}">
        <p14:creationId xmlns:p14="http://schemas.microsoft.com/office/powerpoint/2010/main" val="10978650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https://en.wikipedia.org/wiki/Arithmetic_shift</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32</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http://slideplayer.com/slide/8521028/</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33</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34</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35</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36</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http://www.technologystudent.com/elec1/dig2.htm</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7</a:t>
            </a:fld>
            <a:endParaRPr lang="ar-SA"/>
          </a:p>
        </p:txBody>
      </p:sp>
    </p:spTree>
    <p:extLst>
      <p:ext uri="{BB962C8B-B14F-4D97-AF65-F5344CB8AC3E}">
        <p14:creationId xmlns:p14="http://schemas.microsoft.com/office/powerpoint/2010/main" val="4167007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37</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http://www.allaboutcircuits.com/worksheets/binary-math/</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38</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39</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http://www.electronics-tutorials.ws/binary/signed-binary-numbers.html</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solidFill>
                  <a:prstClr val="black"/>
                </a:solidFill>
              </a:rPr>
              <a:pPr/>
              <a:t>40</a:t>
            </a:fld>
            <a:endParaRPr lang="ar-SA">
              <a:solidFill>
                <a:prstClr val="black"/>
              </a:solidFill>
            </a:endParaRPr>
          </a:p>
        </p:txBody>
      </p:sp>
    </p:spTree>
    <p:extLst>
      <p:ext uri="{BB962C8B-B14F-4D97-AF65-F5344CB8AC3E}">
        <p14:creationId xmlns:p14="http://schemas.microsoft.com/office/powerpoint/2010/main" val="4249955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http://www.electronics-tutorials.ws/binary/signed-binary-numbers.html</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41</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http://www.electronics-tutorials.ws/binary/signed-binary-numbers.html</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42</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http://www.electronics-tutorials.ws/binary/signed-binary-numbers.html</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43</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http://www.electronics-tutorials.ws/binary/signed-binary-numbers.html</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44</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45</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46</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http://www.technologystudent.com/elec1/dig6.htm </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8</a:t>
            </a:fld>
            <a:endParaRPr lang="ar-SA"/>
          </a:p>
        </p:txBody>
      </p:sp>
    </p:spTree>
    <p:extLst>
      <p:ext uri="{BB962C8B-B14F-4D97-AF65-F5344CB8AC3E}">
        <p14:creationId xmlns:p14="http://schemas.microsoft.com/office/powerpoint/2010/main" val="8968909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47</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48</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49</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50</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51</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52</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53</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54</a:t>
            </a:fld>
            <a:endParaRPr lang="ar-SA"/>
          </a:p>
        </p:txBody>
      </p:sp>
    </p:spTree>
    <p:extLst>
      <p:ext uri="{BB962C8B-B14F-4D97-AF65-F5344CB8AC3E}">
        <p14:creationId xmlns:p14="http://schemas.microsoft.com/office/powerpoint/2010/main" val="42499558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56</a:t>
            </a:fld>
            <a:endParaRPr lang="ar-SA"/>
          </a:p>
        </p:txBody>
      </p:sp>
    </p:spTree>
    <p:extLst>
      <p:ext uri="{BB962C8B-B14F-4D97-AF65-F5344CB8AC3E}">
        <p14:creationId xmlns:p14="http://schemas.microsoft.com/office/powerpoint/2010/main" val="39522085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http://www.technologystudent.com/elec1/dig2.htm</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9</a:t>
            </a:fld>
            <a:endParaRPr lang="ar-SA"/>
          </a:p>
        </p:txBody>
      </p:sp>
    </p:spTree>
    <p:extLst>
      <p:ext uri="{BB962C8B-B14F-4D97-AF65-F5344CB8AC3E}">
        <p14:creationId xmlns:p14="http://schemas.microsoft.com/office/powerpoint/2010/main" val="3227504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r>
              <a:rPr lang="en-AU" dirty="0"/>
              <a:t>http://www.csd.uwo.ca/faculty/lila/logic/logicgates.pdf</a:t>
            </a:r>
            <a:endParaRPr lang="ar-SA" dirty="0"/>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12</a:t>
            </a:fld>
            <a:endParaRPr lang="ar-SA"/>
          </a:p>
        </p:txBody>
      </p:sp>
    </p:spTree>
    <p:extLst>
      <p:ext uri="{BB962C8B-B14F-4D97-AF65-F5344CB8AC3E}">
        <p14:creationId xmlns:p14="http://schemas.microsoft.com/office/powerpoint/2010/main" val="3959311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sz="1550" dirty="0">
                <a:hlinkClick r:id="rId3"/>
              </a:rPr>
              <a:t>http://www.technologystudent.com/elec1/dig5.htm</a:t>
            </a:r>
            <a:r>
              <a:rPr lang="en-US" sz="1550" dirty="0"/>
              <a:t>  </a:t>
            </a:r>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14</a:t>
            </a:fld>
            <a:endParaRPr lang="ar-SA"/>
          </a:p>
        </p:txBody>
      </p:sp>
    </p:spTree>
    <p:extLst>
      <p:ext uri="{BB962C8B-B14F-4D97-AF65-F5344CB8AC3E}">
        <p14:creationId xmlns:p14="http://schemas.microsoft.com/office/powerpoint/2010/main" val="833166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US" sz="1550" dirty="0">
                <a:hlinkClick r:id="rId3"/>
              </a:rPr>
              <a:t>http://www.technologystudent.com/elec1/dig5.htm</a:t>
            </a:r>
            <a:r>
              <a:rPr lang="en-US" sz="1550" dirty="0"/>
              <a:t>  </a:t>
            </a:r>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15</a:t>
            </a:fld>
            <a:endParaRPr lang="ar-SA"/>
          </a:p>
        </p:txBody>
      </p:sp>
    </p:spTree>
    <p:extLst>
      <p:ext uri="{BB962C8B-B14F-4D97-AF65-F5344CB8AC3E}">
        <p14:creationId xmlns:p14="http://schemas.microsoft.com/office/powerpoint/2010/main" val="1775293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AU" sz="1550" dirty="0">
                <a:hlinkClick r:id="rId3"/>
              </a:rPr>
              <a:t>http://www.technologystudent.com/elec1/digq3.htm</a:t>
            </a:r>
            <a:r>
              <a:rPr lang="en-AU" sz="1550" dirty="0"/>
              <a:t>  </a:t>
            </a:r>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16</a:t>
            </a:fld>
            <a:endParaRPr lang="ar-SA"/>
          </a:p>
        </p:txBody>
      </p:sp>
    </p:spTree>
    <p:extLst>
      <p:ext uri="{BB962C8B-B14F-4D97-AF65-F5344CB8AC3E}">
        <p14:creationId xmlns:p14="http://schemas.microsoft.com/office/powerpoint/2010/main" val="2090993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pPr marL="0" marR="0" lvl="1" indent="0" algn="r" defTabSz="914400" rtl="1" eaLnBrk="1" fontAlgn="auto" latinLnBrk="0" hangingPunct="1">
              <a:lnSpc>
                <a:spcPct val="100000"/>
              </a:lnSpc>
              <a:spcBef>
                <a:spcPts val="0"/>
              </a:spcBef>
              <a:spcAft>
                <a:spcPts val="0"/>
              </a:spcAft>
              <a:buClrTx/>
              <a:buSzTx/>
              <a:buFontTx/>
              <a:buNone/>
              <a:tabLst/>
              <a:defRPr/>
            </a:pPr>
            <a:r>
              <a:rPr lang="en-AU" sz="1550" dirty="0">
                <a:hlinkClick r:id="rId3"/>
              </a:rPr>
              <a:t>http://www.technologystudent.com/elec1/digq3.htm</a:t>
            </a:r>
            <a:r>
              <a:rPr lang="en-AU" sz="1550" dirty="0"/>
              <a:t>  </a:t>
            </a:r>
          </a:p>
        </p:txBody>
      </p:sp>
      <p:sp>
        <p:nvSpPr>
          <p:cNvPr id="4" name="عنصر نائب لرقم الشريحة 3"/>
          <p:cNvSpPr>
            <a:spLocks noGrp="1"/>
          </p:cNvSpPr>
          <p:nvPr>
            <p:ph type="sldNum" sz="quarter" idx="10"/>
          </p:nvPr>
        </p:nvSpPr>
        <p:spPr/>
        <p:txBody>
          <a:bodyPr/>
          <a:lstStyle/>
          <a:p>
            <a:fld id="{54F240AD-DF4F-4898-A51A-7A15F72394B0}" type="slidenum">
              <a:rPr lang="ar-SA" smtClean="0"/>
              <a:pPr/>
              <a:t>17</a:t>
            </a:fld>
            <a:endParaRPr lang="ar-SA"/>
          </a:p>
        </p:txBody>
      </p:sp>
    </p:spTree>
    <p:extLst>
      <p:ext uri="{BB962C8B-B14F-4D97-AF65-F5344CB8AC3E}">
        <p14:creationId xmlns:p14="http://schemas.microsoft.com/office/powerpoint/2010/main" val="9807832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7D91242-0E3D-4C7C-8877-C804ECCB875F}" type="datetime1">
              <a:rPr lang="ar-SA" smtClean="0"/>
              <a:pPr/>
              <a:t>06/02/1440</a:t>
            </a:fld>
            <a:endParaRPr lang="ar-S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C6C18CD-5869-4000-9223-95330CB63745}" type="slidenum">
              <a:rPr lang="ar-SA" smtClean="0"/>
              <a:pPr/>
              <a:t>‹#›</a:t>
            </a:fld>
            <a:endParaRPr lang="ar-S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Vertical Text Placeholder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C3CF432C-5FAB-403A-AB7F-84AD713533FD}" type="datetime1">
              <a:rPr lang="ar-SA" smtClean="0"/>
              <a:pPr/>
              <a:t>06/02/1440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ar-SA"/>
              <a:t>انقر لتحرير نمط العنوان الرئيسي</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4" name="Date Placeholder 3"/>
          <p:cNvSpPr>
            <a:spLocks noGrp="1"/>
          </p:cNvSpPr>
          <p:nvPr>
            <p:ph type="dt" sz="half" idx="10"/>
          </p:nvPr>
        </p:nvSpPr>
        <p:spPr/>
        <p:txBody>
          <a:bodyPr/>
          <a:lstStyle/>
          <a:p>
            <a:fld id="{689E91B5-8CE5-4DB0-A793-169AB3CD62DC}" type="datetime1">
              <a:rPr lang="ar-SA" smtClean="0"/>
              <a:pPr/>
              <a:t>06/02/1440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omic Sans MS" panose="030F0702030302020204" pitchFamily="66" charset="0"/>
              </a:defRPr>
            </a:lvl1pPr>
          </a:lstStyle>
          <a:p>
            <a:r>
              <a:rPr lang="ar-SA" dirty="0"/>
              <a:t>انقر لتحرير نمط العنوان الرئيسي</a:t>
            </a:r>
            <a:endParaRPr lang="en-US" dirty="0"/>
          </a:p>
        </p:txBody>
      </p:sp>
      <p:sp>
        <p:nvSpPr>
          <p:cNvPr id="3" name="Content Placeholder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4714343-7237-44F6-ABE6-335A122D7D9D}" type="datetime1">
              <a:rPr lang="ar-SA" smtClean="0"/>
              <a:pPr/>
              <a:t>06/02/1440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1" cap="none" baseline="0">
                <a:latin typeface="Comic Sans MS" panose="030F0702030302020204" pitchFamily="66" charset="0"/>
              </a:defRPr>
            </a:lvl1pPr>
          </a:lstStyle>
          <a:p>
            <a:r>
              <a:rPr lang="ar-SA" dirty="0"/>
              <a:t>انقر لتحرير نمط العنوان الرئيسي</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5E8DC0B0-4EB6-4039-AA68-F2B7D8C20EB2}" type="datetime1">
              <a:rPr lang="ar-SA" smtClean="0"/>
              <a:pPr/>
              <a:t>06/02/1440</a:t>
            </a:fld>
            <a:endParaRPr lang="ar-SA"/>
          </a:p>
        </p:txBody>
      </p:sp>
      <p:sp>
        <p:nvSpPr>
          <p:cNvPr id="5" name="Footer Placeholder 4"/>
          <p:cNvSpPr>
            <a:spLocks noGrp="1"/>
          </p:cNvSpPr>
          <p:nvPr>
            <p:ph type="ftr" sz="quarter" idx="11"/>
          </p:nvPr>
        </p:nvSpPr>
        <p:spPr/>
        <p:txBody>
          <a:bodyPr/>
          <a:lstStyle/>
          <a:p>
            <a:r>
              <a:rPr lang="en-AU" dirty="0"/>
              <a:t>Dr. Rayed AlGhamdi</a:t>
            </a:r>
            <a:endParaRPr lang="ar-SA" dirty="0"/>
          </a:p>
        </p:txBody>
      </p:sp>
      <p:sp>
        <p:nvSpPr>
          <p:cNvPr id="6" name="Slide Number Placeholder 5"/>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5" name="Date Placeholder 4"/>
          <p:cNvSpPr>
            <a:spLocks noGrp="1"/>
          </p:cNvSpPr>
          <p:nvPr>
            <p:ph type="dt" sz="half" idx="10"/>
          </p:nvPr>
        </p:nvSpPr>
        <p:spPr/>
        <p:txBody>
          <a:bodyPr/>
          <a:lstStyle/>
          <a:p>
            <a:fld id="{559A1B43-37F4-4177-BEC0-277FBBF16B19}" type="datetime1">
              <a:rPr lang="ar-SA" smtClean="0"/>
              <a:pPr/>
              <a:t>06/02/1440</a:t>
            </a:fld>
            <a:endParaRPr lang="ar-SA"/>
          </a:p>
        </p:txBody>
      </p:sp>
      <p:sp>
        <p:nvSpPr>
          <p:cNvPr id="6" name="Footer Placeholder 5"/>
          <p:cNvSpPr>
            <a:spLocks noGrp="1"/>
          </p:cNvSpPr>
          <p:nvPr>
            <p:ph type="ftr" sz="quarter" idx="11"/>
          </p:nvPr>
        </p:nvSpPr>
        <p:spPr/>
        <p:txBody>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9" name="Content Placeholder 8"/>
          <p:cNvSpPr>
            <a:spLocks noGrp="1"/>
          </p:cNvSpPr>
          <p:nvPr>
            <p:ph sz="quarter" idx="13"/>
          </p:nvPr>
        </p:nvSpPr>
        <p:spPr>
          <a:xfrm>
            <a:off x="1042416" y="2313432"/>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71FD7EF4-7735-4692-B84D-CC28B9853D56}" type="datetime1">
              <a:rPr lang="ar-SA" smtClean="0"/>
              <a:pPr/>
              <a:t>06/02/1440</a:t>
            </a:fld>
            <a:endParaRPr lang="ar-SA"/>
          </a:p>
        </p:txBody>
      </p:sp>
      <p:sp>
        <p:nvSpPr>
          <p:cNvPr id="8" name="Footer Placeholder 7"/>
          <p:cNvSpPr>
            <a:spLocks noGrp="1"/>
          </p:cNvSpPr>
          <p:nvPr>
            <p:ph type="ftr" sz="quarter" idx="11"/>
          </p:nvPr>
        </p:nvSpPr>
        <p:spPr/>
        <p:txBody>
          <a:bodyPr/>
          <a:lstStyle/>
          <a:p>
            <a:r>
              <a:rPr lang="en-AU" dirty="0"/>
              <a:t>Dr. Rayed AlGhamdi</a:t>
            </a:r>
            <a:endParaRPr lang="ar-SA" dirty="0"/>
          </a:p>
        </p:txBody>
      </p:sp>
      <p:sp>
        <p:nvSpPr>
          <p:cNvPr id="9" name="Slide Number Placeholder 8"/>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a:p>
        </p:txBody>
      </p:sp>
      <p:sp>
        <p:nvSpPr>
          <p:cNvPr id="3" name="Date Placeholder 2"/>
          <p:cNvSpPr>
            <a:spLocks noGrp="1"/>
          </p:cNvSpPr>
          <p:nvPr>
            <p:ph type="dt" sz="half" idx="10"/>
          </p:nvPr>
        </p:nvSpPr>
        <p:spPr/>
        <p:txBody>
          <a:bodyPr/>
          <a:lstStyle/>
          <a:p>
            <a:fld id="{818D8FF4-F3BE-4EEA-81F5-0B8AC1B3E008}" type="datetime1">
              <a:rPr lang="ar-SA" smtClean="0"/>
              <a:pPr/>
              <a:t>06/02/1440</a:t>
            </a:fld>
            <a:endParaRPr lang="ar-SA"/>
          </a:p>
        </p:txBody>
      </p:sp>
      <p:sp>
        <p:nvSpPr>
          <p:cNvPr id="4" name="Footer Placeholder 3"/>
          <p:cNvSpPr>
            <a:spLocks noGrp="1"/>
          </p:cNvSpPr>
          <p:nvPr>
            <p:ph type="ftr" sz="quarter" idx="11"/>
          </p:nvPr>
        </p:nvSpPr>
        <p:spPr/>
        <p:txBody>
          <a:bodyPr/>
          <a:lstStyle/>
          <a:p>
            <a:r>
              <a:rPr lang="en-AU" dirty="0"/>
              <a:t>Dr. Rayed AlGhamdi</a:t>
            </a:r>
            <a:endParaRPr lang="ar-SA" dirty="0"/>
          </a:p>
        </p:txBody>
      </p:sp>
      <p:sp>
        <p:nvSpPr>
          <p:cNvPr id="5" name="Slide Number Placeholder 4"/>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0229E7-24DA-4D35-9B12-4FE0CD16ECA3}" type="datetime1">
              <a:rPr lang="ar-SA" smtClean="0"/>
              <a:pPr/>
              <a:t>06/02/1440</a:t>
            </a:fld>
            <a:endParaRPr lang="ar-SA"/>
          </a:p>
        </p:txBody>
      </p:sp>
      <p:sp>
        <p:nvSpPr>
          <p:cNvPr id="3" name="Footer Placeholder 2"/>
          <p:cNvSpPr>
            <a:spLocks noGrp="1"/>
          </p:cNvSpPr>
          <p:nvPr>
            <p:ph type="ftr" sz="quarter" idx="11"/>
          </p:nvPr>
        </p:nvSpPr>
        <p:spPr/>
        <p:txBody>
          <a:bodyPr/>
          <a:lstStyle/>
          <a:p>
            <a:r>
              <a:rPr lang="en-AU" dirty="0"/>
              <a:t>Dr. Rayed AlGhamdi</a:t>
            </a:r>
            <a:endParaRPr lang="ar-SA" dirty="0"/>
          </a:p>
        </p:txBody>
      </p:sp>
      <p:sp>
        <p:nvSpPr>
          <p:cNvPr id="4" name="Slide Number Placeholder 3"/>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7915722-8720-40B6-908F-5FF53CD72032}" type="datetime1">
              <a:rPr lang="ar-SA" smtClean="0"/>
              <a:pPr/>
              <a:t>06/02/1440</a:t>
            </a:fld>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ar-SA"/>
              <a:t>انقر لتحرير نمط العنوان الرئيسي</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ar-SA"/>
              <a:t>انقر لتحرير نمط العنوان الرئيسي</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EA8F72B0-D174-43CF-8102-CA9A1D14D626}" type="datetime1">
              <a:rPr lang="ar-SA" smtClean="0"/>
              <a:pPr/>
              <a:t>06/02/1440</a:t>
            </a:fld>
            <a:endParaRPr lang="ar-SA"/>
          </a:p>
        </p:txBody>
      </p:sp>
      <p:sp>
        <p:nvSpPr>
          <p:cNvPr id="6" name="Footer Placeholder 5"/>
          <p:cNvSpPr>
            <a:spLocks noGrp="1"/>
          </p:cNvSpPr>
          <p:nvPr>
            <p:ph type="ftr" sz="quarter" idx="11"/>
          </p:nvPr>
        </p:nvSpPr>
        <p:spPr>
          <a:xfrm>
            <a:off x="4641448" y="5724835"/>
            <a:ext cx="3493664" cy="365125"/>
          </a:xfrm>
        </p:spPr>
        <p:txBody>
          <a:bodyPr>
            <a:normAutofit/>
          </a:bodyPr>
          <a:lstStyle/>
          <a:p>
            <a:r>
              <a:rPr lang="en-AU" dirty="0"/>
              <a:t>Dr. Rayed AlGhamdi</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2765921-03C1-468C-896A-55A3FAB5ABBB}" type="datetime1">
              <a:rPr lang="ar-SA" smtClean="0"/>
              <a:pPr/>
              <a:t>06/02/1440</a:t>
            </a:fld>
            <a:endParaRPr lang="ar-S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r>
              <a:rPr lang="en-AU" dirty="0"/>
              <a:t>Dr. Rayed AlGhamdi</a:t>
            </a:r>
            <a:endParaRPr lang="ar-SA"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C6C18CD-5869-4000-9223-95330CB63745}"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gif"/></Relationships>
</file>

<file path=ppt/slides/_rels/slide17.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6.gif"/></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3.gif"/></Relationships>
</file>

<file path=ppt/slides/_rels/slide41.xml.rels><?xml version="1.0" encoding="UTF-8" standalone="yes"?>
<Relationships xmlns="http://schemas.openxmlformats.org/package/2006/relationships"><Relationship Id="rId3" Type="http://schemas.openxmlformats.org/officeDocument/2006/relationships/image" Target="../media/image44.gi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3" Type="http://schemas.openxmlformats.org/officeDocument/2006/relationships/image" Target="../media/image48.gi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3.w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4.wmf"/></Relationships>
</file>

<file path=ppt/slides/_rels/slide52.x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6.wmf"/></Relationships>
</file>

<file path=ppt/slides/_rels/slide53.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8.wmf"/></Relationships>
</file>

<file path=ppt/slides/_rels/slide5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8" Type="http://schemas.openxmlformats.org/officeDocument/2006/relationships/hyperlink" Target="https://en.wikipedia.org/wiki/Logic_gate" TargetMode="External"/><Relationship Id="rId3" Type="http://schemas.openxmlformats.org/officeDocument/2006/relationships/hyperlink" Target="http://www.csd.uwo.ca/faculty/lila/logic/logicgates.pdf" TargetMode="External"/><Relationship Id="rId7" Type="http://schemas.openxmlformats.org/officeDocument/2006/relationships/hyperlink" Target="http://www.technologystudent.com/elec1/dig6.ht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hyperlink" Target="http://www.technologystudent.com/elec1/dig5.htm" TargetMode="External"/><Relationship Id="rId5" Type="http://schemas.openxmlformats.org/officeDocument/2006/relationships/hyperlink" Target="http://www.technologystudent.com/elec1/dig2.htm" TargetMode="External"/><Relationship Id="rId4" Type="http://schemas.openxmlformats.org/officeDocument/2006/relationships/hyperlink" Target="http://www.technologystudent.com/elec1/digq3.htm" TargetMode="External"/><Relationship Id="rId9" Type="http://schemas.openxmlformats.org/officeDocument/2006/relationships/hyperlink" Target="http://bitbyte.space/textbook/bitwise-operations"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http://research.microsoft.com/en-us/um/people/gbell/Designing_Computers_and_Digital_Systems/00000104.htm" TargetMode="External"/><Relationship Id="rId2" Type="http://schemas.openxmlformats.org/officeDocument/2006/relationships/hyperlink" Target="http://spmphysics.onlinetuition.com.my/2013/07/logic-gates-combination-of-logic-gate.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4733365" y="2708476"/>
            <a:ext cx="3439035" cy="1702160"/>
          </a:xfrm>
        </p:spPr>
        <p:txBody>
          <a:bodyPr>
            <a:normAutofit/>
          </a:bodyPr>
          <a:lstStyle/>
          <a:p>
            <a:pPr rtl="0"/>
            <a:r>
              <a:rPr lang="en-US" sz="2800" dirty="0">
                <a:latin typeface="Comic Sans MS" panose="030F0702030302020204" pitchFamily="66" charset="0"/>
              </a:rPr>
              <a:t>Operations on Data</a:t>
            </a:r>
            <a:endParaRPr lang="ar-SA" sz="2800" dirty="0">
              <a:latin typeface="Comic Sans MS" panose="030F0702030302020204" pitchFamily="66" charset="0"/>
            </a:endParaRPr>
          </a:p>
        </p:txBody>
      </p:sp>
      <p:sp>
        <p:nvSpPr>
          <p:cNvPr id="3" name="عنوان فرعي 2"/>
          <p:cNvSpPr>
            <a:spLocks noGrp="1"/>
          </p:cNvSpPr>
          <p:nvPr>
            <p:ph type="subTitle" idx="1"/>
          </p:nvPr>
        </p:nvSpPr>
        <p:spPr/>
        <p:txBody>
          <a:bodyPr>
            <a:normAutofit/>
          </a:bodyPr>
          <a:lstStyle/>
          <a:p>
            <a:r>
              <a:rPr lang="en-US" sz="2000" dirty="0"/>
              <a:t>CPIT 201</a:t>
            </a:r>
            <a:endParaRPr lang="ar-SA" sz="2000" dirty="0"/>
          </a:p>
        </p:txBody>
      </p:sp>
      <p:pic>
        <p:nvPicPr>
          <p:cNvPr id="103426" name="Picture 2" descr="نتيجة بحث الصور عن ‪operations PNG‬‏"/>
          <p:cNvPicPr>
            <a:picLocks noChangeAspect="1" noChangeArrowheads="1"/>
          </p:cNvPicPr>
          <p:nvPr/>
        </p:nvPicPr>
        <p:blipFill>
          <a:blip r:embed="rId2" cstate="print"/>
          <a:srcRect/>
          <a:stretch>
            <a:fillRect/>
          </a:stretch>
        </p:blipFill>
        <p:spPr bwMode="auto">
          <a:xfrm>
            <a:off x="4644008" y="2026941"/>
            <a:ext cx="3496790" cy="1944216"/>
          </a:xfrm>
          <a:prstGeom prst="rect">
            <a:avLst/>
          </a:prstGeom>
          <a:noFill/>
        </p:spPr>
      </p:pic>
      <p:sp>
        <p:nvSpPr>
          <p:cNvPr id="7" name="Footer Placeholder 7"/>
          <p:cNvSpPr>
            <a:spLocks noGrp="1"/>
          </p:cNvSpPr>
          <p:nvPr>
            <p:ph type="ftr" sz="quarter" idx="11"/>
          </p:nvPr>
        </p:nvSpPr>
        <p:spPr>
          <a:xfrm>
            <a:off x="5303520" y="5719966"/>
            <a:ext cx="2831592" cy="365125"/>
          </a:xfrm>
        </p:spPr>
        <p:txBody>
          <a:bodyPr>
            <a:normAutofit/>
          </a:bodyPr>
          <a:lstStyle/>
          <a:p>
            <a:r>
              <a:rPr lang="en-AU" sz="1400" dirty="0">
                <a:solidFill>
                  <a:schemeClr val="accent1">
                    <a:lumMod val="75000"/>
                  </a:schemeClr>
                </a:solidFill>
                <a:latin typeface="Calibri" pitchFamily="34" charset="0"/>
                <a:cs typeface="Calibri" pitchFamily="34" charset="0"/>
              </a:rPr>
              <a:t>Dr. Rayed AlGhamdi</a:t>
            </a:r>
            <a:endParaRPr lang="ar-SA" sz="1400" dirty="0">
              <a:solidFill>
                <a:schemeClr val="accent1">
                  <a:lumMod val="75000"/>
                </a:schemeClr>
              </a:solidFill>
              <a:latin typeface="Calibri" pitchFamily="34" charset="0"/>
              <a:cs typeface="Calibri" pitchFamily="34" charset="0"/>
            </a:endParaRPr>
          </a:p>
        </p:txBody>
      </p:sp>
    </p:spTree>
    <p:extLst>
      <p:ext uri="{BB962C8B-B14F-4D97-AF65-F5344CB8AC3E}">
        <p14:creationId xmlns:p14="http://schemas.microsoft.com/office/powerpoint/2010/main" val="27361746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The inverter gate</a:t>
            </a:r>
            <a:endParaRPr lang="en-US" dirty="0">
              <a:solidFill>
                <a:schemeClr val="accent3"/>
              </a:solidFill>
            </a:endParaRPr>
          </a:p>
          <a:p>
            <a:pPr lvl="1" algn="just" rtl="0">
              <a:buFont typeface="Wingdings" panose="05000000000000000000" pitchFamily="2" charset="2"/>
              <a:buChar char="Ø"/>
            </a:pPr>
            <a:r>
              <a:rPr lang="en-US" dirty="0"/>
              <a:t>The inverter accepts a Boolean value as input and produces the complement of this value as its output</a:t>
            </a:r>
          </a:p>
          <a:p>
            <a:pPr lvl="1" algn="l" rtl="0">
              <a:buFont typeface="Wingdings" panose="05000000000000000000" pitchFamily="2" charset="2"/>
              <a:buChar char="Ø"/>
            </a:pPr>
            <a:r>
              <a:rPr lang="en-US" dirty="0"/>
              <a:t>It outputs ‘0’ when the input is ‘1’</a:t>
            </a:r>
          </a:p>
          <a:p>
            <a:pPr lvl="1" algn="l" rtl="0">
              <a:buFont typeface="Wingdings" panose="05000000000000000000" pitchFamily="2" charset="2"/>
              <a:buChar char="Ø"/>
            </a:pPr>
            <a:r>
              <a:rPr lang="en-US" dirty="0"/>
              <a:t>It outputs ‘1’ when the input is ‘0’</a:t>
            </a:r>
          </a:p>
        </p:txBody>
      </p:sp>
      <p:sp>
        <p:nvSpPr>
          <p:cNvPr id="7" name="Slide Number Placeholder 6"/>
          <p:cNvSpPr>
            <a:spLocks noGrp="1"/>
          </p:cNvSpPr>
          <p:nvPr>
            <p:ph type="sldNum" sz="quarter" idx="12"/>
          </p:nvPr>
        </p:nvSpPr>
        <p:spPr/>
        <p:txBody>
          <a:bodyPr/>
          <a:lstStyle/>
          <a:p>
            <a:fld id="{8C6C18CD-5869-4000-9223-95330CB63745}" type="slidenum">
              <a:rPr lang="ar-SA" smtClean="0"/>
              <a:pPr/>
              <a:t>10</a:t>
            </a:fld>
            <a:endParaRPr lang="ar-SA"/>
          </a:p>
        </p:txBody>
      </p:sp>
      <p:graphicFrame>
        <p:nvGraphicFramePr>
          <p:cNvPr id="8" name="جدول 7"/>
          <p:cNvGraphicFramePr>
            <a:graphicFrameLocks noGrp="1"/>
          </p:cNvGraphicFramePr>
          <p:nvPr>
            <p:extLst>
              <p:ext uri="{D42A27DB-BD31-4B8C-83A1-F6EECF244321}">
                <p14:modId xmlns:p14="http://schemas.microsoft.com/office/powerpoint/2010/main" val="367199554"/>
              </p:ext>
            </p:extLst>
          </p:nvPr>
        </p:nvGraphicFramePr>
        <p:xfrm>
          <a:off x="6228184" y="5085184"/>
          <a:ext cx="2289016" cy="1280160"/>
        </p:xfrm>
        <a:graphic>
          <a:graphicData uri="http://schemas.openxmlformats.org/drawingml/2006/table">
            <a:tbl>
              <a:tblPr rtl="1" firstRow="1" bandRow="1">
                <a:tableStyleId>{2D5ABB26-0587-4C30-8999-92F81FD0307C}</a:tableStyleId>
              </a:tblPr>
              <a:tblGrid>
                <a:gridCol w="1089450">
                  <a:extLst>
                    <a:ext uri="{9D8B030D-6E8A-4147-A177-3AD203B41FA5}">
                      <a16:colId xmlns:a16="http://schemas.microsoft.com/office/drawing/2014/main" val="20000"/>
                    </a:ext>
                  </a:extLst>
                </a:gridCol>
                <a:gridCol w="1199566">
                  <a:extLst>
                    <a:ext uri="{9D8B030D-6E8A-4147-A177-3AD203B41FA5}">
                      <a16:colId xmlns:a16="http://schemas.microsoft.com/office/drawing/2014/main" val="20001"/>
                    </a:ext>
                  </a:extLst>
                </a:gridCol>
              </a:tblGrid>
              <a:tr h="274829">
                <a:tc>
                  <a:txBody>
                    <a:bodyPr/>
                    <a:lstStyle/>
                    <a:p>
                      <a:pPr algn="ctr" rtl="1"/>
                      <a:r>
                        <a:rPr lang="en-US" sz="1500" dirty="0"/>
                        <a:t>Output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Input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0"/>
                  </a:ext>
                </a:extLst>
              </a:tr>
              <a:tr h="274829">
                <a:tc>
                  <a:txBody>
                    <a:bodyPr/>
                    <a:lstStyle/>
                    <a:p>
                      <a:pPr algn="ctr" rtl="1"/>
                      <a:r>
                        <a:rPr lang="en-US" sz="1500" b="0" dirty="0"/>
                        <a:t>Ā</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b="0" dirty="0"/>
                        <a:t>A</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74829">
                <a:tc>
                  <a:txBody>
                    <a:bodyPr/>
                    <a:lstStyle/>
                    <a:p>
                      <a:pPr algn="ctr" rtl="1"/>
                      <a:r>
                        <a:rPr lang="en-US" sz="1500" b="0" dirty="0"/>
                        <a:t>1</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b="0" dirty="0"/>
                        <a:t>0</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74829">
                <a:tc>
                  <a:txBody>
                    <a:bodyPr/>
                    <a:lstStyle/>
                    <a:p>
                      <a:pPr algn="ctr" rtl="1"/>
                      <a:r>
                        <a:rPr lang="en-US" sz="1500" b="0" dirty="0"/>
                        <a:t>0</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b="0" dirty="0"/>
                        <a:t>1</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pic>
        <p:nvPicPr>
          <p:cNvPr id="1229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4105424"/>
            <a:ext cx="205740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7975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The XOR gate </a:t>
            </a:r>
            <a:endParaRPr lang="en-US" dirty="0">
              <a:solidFill>
                <a:schemeClr val="accent3"/>
              </a:solidFill>
            </a:endParaRPr>
          </a:p>
          <a:p>
            <a:pPr lvl="1" algn="l" rtl="0">
              <a:buFont typeface="Wingdings" panose="05000000000000000000" pitchFamily="2" charset="2"/>
              <a:buChar char="Ø"/>
            </a:pPr>
            <a:r>
              <a:rPr lang="en-US" dirty="0"/>
              <a:t>It accepts two or more inputs and produces one output</a:t>
            </a:r>
          </a:p>
          <a:p>
            <a:pPr lvl="1" algn="l" rtl="0">
              <a:buFont typeface="Wingdings" panose="05000000000000000000" pitchFamily="2" charset="2"/>
              <a:buChar char="Ø"/>
            </a:pPr>
            <a:r>
              <a:rPr lang="en-US" dirty="0"/>
              <a:t>It outputs ‘0’ when the inputs are the same</a:t>
            </a:r>
          </a:p>
          <a:p>
            <a:pPr lvl="1" algn="l" rtl="0">
              <a:buFont typeface="Wingdings" panose="05000000000000000000" pitchFamily="2" charset="2"/>
              <a:buChar char="Ø"/>
            </a:pPr>
            <a:r>
              <a:rPr lang="en-US" dirty="0"/>
              <a:t>It outputs ‘1’ when the inputs are different </a:t>
            </a:r>
          </a:p>
          <a:p>
            <a:pPr lvl="1" algn="l" rtl="0">
              <a:buFont typeface="Wingdings" panose="05000000000000000000" pitchFamily="2" charset="2"/>
              <a:buChar char="Ø"/>
            </a:pPr>
            <a:r>
              <a:rPr lang="en-US" dirty="0"/>
              <a:t>This gate is a combination of the previous three gates (NOT, AND, OR)</a:t>
            </a:r>
          </a:p>
          <a:p>
            <a:pPr lvl="2" algn="l" rtl="0">
              <a:buFont typeface="Wingdings" panose="05000000000000000000" pitchFamily="2" charset="2"/>
              <a:buChar char="§"/>
            </a:pPr>
            <a:r>
              <a:rPr lang="en-US" dirty="0"/>
              <a:t>[x AND (NOT y)] OR [(NOT x) AND y]</a:t>
            </a:r>
          </a:p>
          <a:p>
            <a:pPr lvl="1" algn="l" rtl="0">
              <a:buFont typeface="Wingdings" panose="05000000000000000000" pitchFamily="2" charset="2"/>
              <a:buChar char="Ø"/>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11</a:t>
            </a:fld>
            <a:endParaRPr lang="ar-SA"/>
          </a:p>
        </p:txBody>
      </p:sp>
      <p:sp>
        <p:nvSpPr>
          <p:cNvPr id="4" name="AutoShape 2" descr="XOR symbol"/>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graphicFrame>
        <p:nvGraphicFramePr>
          <p:cNvPr id="8" name="جدول 7"/>
          <p:cNvGraphicFramePr>
            <a:graphicFrameLocks noGrp="1"/>
          </p:cNvGraphicFramePr>
          <p:nvPr>
            <p:extLst>
              <p:ext uri="{D42A27DB-BD31-4B8C-83A1-F6EECF244321}">
                <p14:modId xmlns:p14="http://schemas.microsoft.com/office/powerpoint/2010/main" val="86250566"/>
              </p:ext>
            </p:extLst>
          </p:nvPr>
        </p:nvGraphicFramePr>
        <p:xfrm>
          <a:off x="6243424" y="4533096"/>
          <a:ext cx="2289016" cy="1920240"/>
        </p:xfrm>
        <a:graphic>
          <a:graphicData uri="http://schemas.openxmlformats.org/drawingml/2006/table">
            <a:tbl>
              <a:tblPr rtl="1" firstRow="1" bandRow="1">
                <a:tableStyleId>{2D5ABB26-0587-4C30-8999-92F81FD0307C}</a:tableStyleId>
              </a:tblPr>
              <a:tblGrid>
                <a:gridCol w="1089450">
                  <a:extLst>
                    <a:ext uri="{9D8B030D-6E8A-4147-A177-3AD203B41FA5}">
                      <a16:colId xmlns:a16="http://schemas.microsoft.com/office/drawing/2014/main" val="20000"/>
                    </a:ext>
                  </a:extLst>
                </a:gridCol>
                <a:gridCol w="599783">
                  <a:extLst>
                    <a:ext uri="{9D8B030D-6E8A-4147-A177-3AD203B41FA5}">
                      <a16:colId xmlns:a16="http://schemas.microsoft.com/office/drawing/2014/main" val="20001"/>
                    </a:ext>
                  </a:extLst>
                </a:gridCol>
                <a:gridCol w="599783">
                  <a:extLst>
                    <a:ext uri="{9D8B030D-6E8A-4147-A177-3AD203B41FA5}">
                      <a16:colId xmlns:a16="http://schemas.microsoft.com/office/drawing/2014/main" val="20002"/>
                    </a:ext>
                  </a:extLst>
                </a:gridCol>
              </a:tblGrid>
              <a:tr h="274829">
                <a:tc>
                  <a:txBody>
                    <a:bodyPr/>
                    <a:lstStyle/>
                    <a:p>
                      <a:pPr algn="ctr" rtl="1"/>
                      <a:r>
                        <a:rPr lang="en-US" sz="1500" dirty="0"/>
                        <a:t>Output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gridSpan="2">
                  <a:txBody>
                    <a:bodyPr/>
                    <a:lstStyle/>
                    <a:p>
                      <a:pPr algn="ctr" rtl="1"/>
                      <a:r>
                        <a:rPr lang="en-US" sz="1500" dirty="0"/>
                        <a:t>Input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rtl="1"/>
                      <a:endParaRPr lang="ar-SA" dirty="0"/>
                    </a:p>
                  </a:txBody>
                  <a:tcPr/>
                </a:tc>
                <a:extLst>
                  <a:ext uri="{0D108BD9-81ED-4DB2-BD59-A6C34878D82A}">
                    <a16:rowId xmlns:a16="http://schemas.microsoft.com/office/drawing/2014/main" val="10000"/>
                  </a:ext>
                </a:extLst>
              </a:tr>
              <a:tr h="27482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500" dirty="0"/>
                        <a:t>A</a:t>
                      </a:r>
                      <a:r>
                        <a:rPr lang="en-US" sz="1500" b="0" dirty="0">
                          <a:sym typeface="Symbol"/>
                        </a:rPr>
                        <a:t></a:t>
                      </a:r>
                      <a:r>
                        <a:rPr lang="en-US" sz="1500" dirty="0"/>
                        <a:t>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A</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74829">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74829">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93730">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74829">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808" y="5173563"/>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34768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a:p>
            <a:pPr lvl="1" algn="l" rtl="0">
              <a:buFont typeface="Wingdings" panose="05000000000000000000" pitchFamily="2" charset="2"/>
              <a:buChar char="Ø"/>
            </a:pPr>
            <a:r>
              <a:rPr lang="en-US" dirty="0"/>
              <a:t>Combinatorial circuits can be constructed using a combination of inverters, OR gates and </a:t>
            </a:r>
            <a:r>
              <a:rPr lang="en-US" dirty="0" err="1"/>
              <a:t>AND</a:t>
            </a:r>
            <a:r>
              <a:rPr lang="en-US" dirty="0"/>
              <a:t> gates.</a:t>
            </a:r>
          </a:p>
          <a:p>
            <a:pPr lvl="1" algn="l" rtl="0">
              <a:buFont typeface="Wingdings" panose="05000000000000000000" pitchFamily="2" charset="2"/>
              <a:buChar char="Ø"/>
            </a:pPr>
            <a:r>
              <a:rPr lang="en-US" dirty="0"/>
              <a:t>When combinations of circuits are formed, some gates may share inputs. </a:t>
            </a:r>
          </a:p>
          <a:p>
            <a:pPr lvl="1" algn="l" rtl="0">
              <a:buFont typeface="Wingdings" panose="05000000000000000000" pitchFamily="2" charset="2"/>
              <a:buChar char="Ø"/>
            </a:pPr>
            <a:r>
              <a:rPr lang="en-US" dirty="0"/>
              <a:t>One method is to use </a:t>
            </a:r>
            <a:r>
              <a:rPr lang="en-US" dirty="0" err="1"/>
              <a:t>branchings</a:t>
            </a:r>
            <a:r>
              <a:rPr lang="en-US" dirty="0"/>
              <a:t> to indicate all the gates that use a given input.</a:t>
            </a:r>
          </a:p>
          <a:p>
            <a:pPr lvl="1" algn="l" rtl="0">
              <a:buFont typeface="Wingdings" panose="05000000000000000000" pitchFamily="2" charset="2"/>
              <a:buChar char="Ø"/>
            </a:pPr>
            <a:r>
              <a:rPr lang="en-US" dirty="0"/>
              <a:t>The other method is to indicate this input separately for each gate.</a:t>
            </a:r>
          </a:p>
          <a:p>
            <a:pPr lvl="1" algn="l" rtl="0">
              <a:buFont typeface="Wingdings" panose="05000000000000000000" pitchFamily="2" charset="2"/>
              <a:buChar char="Ø"/>
            </a:pPr>
            <a:r>
              <a:rPr lang="en-US" dirty="0"/>
              <a:t>Note that output from a gate may be used as input by one or more elements.</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12</a:t>
            </a:fld>
            <a:endParaRPr lang="ar-SA"/>
          </a:p>
        </p:txBody>
      </p:sp>
    </p:spTree>
    <p:extLst>
      <p:ext uri="{BB962C8B-B14F-4D97-AF65-F5344CB8AC3E}">
        <p14:creationId xmlns:p14="http://schemas.microsoft.com/office/powerpoint/2010/main" val="30729881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13</a:t>
            </a:fld>
            <a:endParaRPr lang="ar-SA"/>
          </a:p>
        </p:txBody>
      </p:sp>
      <p:pic>
        <p:nvPicPr>
          <p:cNvPr id="2050"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l="25787" t="44396" r="28918" b="23100"/>
          <a:stretch/>
        </p:blipFill>
        <p:spPr bwMode="auto">
          <a:xfrm>
            <a:off x="1835696" y="1988840"/>
            <a:ext cx="5873452" cy="4492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442723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a:p>
            <a:pPr lvl="1" algn="just" rtl="0">
              <a:buFont typeface="Wingdings" panose="05000000000000000000" pitchFamily="2" charset="2"/>
              <a:buChar char="Ø"/>
            </a:pPr>
            <a:r>
              <a:rPr lang="en-US" dirty="0"/>
              <a:t>E.g. Logic circuit for a simple house alarm</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14</a:t>
            </a:fld>
            <a:endParaRPr lang="ar-SA"/>
          </a:p>
        </p:txBody>
      </p:sp>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693" t="31944" r="22346" b="21354"/>
          <a:stretch/>
        </p:blipFill>
        <p:spPr bwMode="auto">
          <a:xfrm>
            <a:off x="683568" y="2780928"/>
            <a:ext cx="7809785" cy="36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68427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a:p>
            <a:pPr lvl="1" algn="just" rtl="0">
              <a:buFont typeface="Wingdings" panose="05000000000000000000" pitchFamily="2" charset="2"/>
              <a:buChar char="Ø"/>
            </a:pPr>
            <a:r>
              <a:rPr lang="en-US" dirty="0"/>
              <a:t>E.g. Logic circuit for a simple house alarm</a:t>
            </a:r>
            <a:endParaRPr lang="ar-SA" dirty="0"/>
          </a:p>
          <a:p>
            <a:pPr algn="just" rtl="0"/>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15</a:t>
            </a:fld>
            <a:endParaRPr lang="ar-SA"/>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181" t="23264" r="21914" b="30035"/>
          <a:stretch/>
        </p:blipFill>
        <p:spPr bwMode="auto">
          <a:xfrm>
            <a:off x="755576" y="2780928"/>
            <a:ext cx="7802230" cy="36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مربع نص 3"/>
          <p:cNvSpPr txBox="1"/>
          <p:nvPr/>
        </p:nvSpPr>
        <p:spPr>
          <a:xfrm>
            <a:off x="6986364" y="4225280"/>
            <a:ext cx="216024" cy="323165"/>
          </a:xfrm>
          <a:prstGeom prst="rect">
            <a:avLst/>
          </a:prstGeom>
          <a:solidFill>
            <a:schemeClr val="bg1"/>
          </a:solidFill>
        </p:spPr>
        <p:txBody>
          <a:bodyPr wrap="square" rtlCol="1">
            <a:spAutoFit/>
          </a:bodyPr>
          <a:lstStyle/>
          <a:p>
            <a:pPr algn="ctr"/>
            <a:r>
              <a:rPr lang="en-US" sz="1500" dirty="0">
                <a:solidFill>
                  <a:srgbClr val="FF0000"/>
                </a:solidFill>
                <a:latin typeface="Arial" panose="020B0604020202020204" pitchFamily="34" charset="0"/>
                <a:cs typeface="Arial" panose="020B0604020202020204" pitchFamily="34" charset="0"/>
              </a:rPr>
              <a:t>1</a:t>
            </a:r>
            <a:endParaRPr lang="ar-SA" sz="15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6006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a:p>
            <a:pPr lvl="1" algn="just" rtl="0">
              <a:buFont typeface="Wingdings" panose="05000000000000000000" pitchFamily="2" charset="2"/>
              <a:buChar char="Ø"/>
            </a:pPr>
            <a:r>
              <a:rPr lang="en-AU" dirty="0"/>
              <a:t> E.g. control street lights</a:t>
            </a:r>
          </a:p>
        </p:txBody>
      </p:sp>
      <p:sp>
        <p:nvSpPr>
          <p:cNvPr id="7" name="Slide Number Placeholder 6"/>
          <p:cNvSpPr>
            <a:spLocks noGrp="1"/>
          </p:cNvSpPr>
          <p:nvPr>
            <p:ph type="sldNum" sz="quarter" idx="12"/>
          </p:nvPr>
        </p:nvSpPr>
        <p:spPr/>
        <p:txBody>
          <a:bodyPr/>
          <a:lstStyle/>
          <a:p>
            <a:fld id="{8C6C18CD-5869-4000-9223-95330CB63745}" type="slidenum">
              <a:rPr lang="ar-SA" smtClean="0"/>
              <a:pPr/>
              <a:t>16</a:t>
            </a:fld>
            <a:endParaRPr lang="ar-SA"/>
          </a:p>
        </p:txBody>
      </p:sp>
      <p:pic>
        <p:nvPicPr>
          <p:cNvPr id="9218" name="Picture 2" descr="http://www.technologystudent.com/images2/dig7a.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4478" y="763140"/>
            <a:ext cx="3600450" cy="2809876"/>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www.technologystudent.com/images2/dig9a.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568" y="3588256"/>
            <a:ext cx="7808000" cy="28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9987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Combinations of gates </a:t>
            </a:r>
            <a:endParaRPr lang="en-US" dirty="0">
              <a:solidFill>
                <a:schemeClr val="accent3"/>
              </a:solidFill>
            </a:endParaRPr>
          </a:p>
          <a:p>
            <a:pPr lvl="1" algn="just" rtl="0">
              <a:buFont typeface="Wingdings" panose="05000000000000000000" pitchFamily="2" charset="2"/>
              <a:buChar char="Ø"/>
            </a:pPr>
            <a:r>
              <a:rPr lang="en-AU" dirty="0"/>
              <a:t> E.g. control street lights</a:t>
            </a:r>
            <a:endParaRPr lang="ar-SA" dirty="0"/>
          </a:p>
          <a:p>
            <a:pPr algn="just" rtl="0"/>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17</a:t>
            </a:fld>
            <a:endParaRPr lang="ar-SA"/>
          </a:p>
        </p:txBody>
      </p:sp>
      <p:pic>
        <p:nvPicPr>
          <p:cNvPr id="10242" name="Picture 2" descr="http://www.technologystudent.com/images2/dig10a.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800" y="3573016"/>
            <a:ext cx="780800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technologystudent.com/images2/dig7a.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4478" y="763140"/>
            <a:ext cx="3600450" cy="28098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496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t>Build a circuit that attends a teacher if:</a:t>
            </a:r>
          </a:p>
          <a:p>
            <a:pPr lvl="1" algn="just" rtl="0">
              <a:buFont typeface="Wingdings" panose="05000000000000000000" pitchFamily="2" charset="2"/>
              <a:buChar char="Ø"/>
            </a:pPr>
            <a:r>
              <a:rPr lang="en-US" sz="2100" dirty="0"/>
              <a:t>LAB door is opened using key &amp; computer is turned on</a:t>
            </a:r>
          </a:p>
          <a:p>
            <a:pPr lvl="1" algn="just" rtl="0">
              <a:buFont typeface="Wingdings" panose="05000000000000000000" pitchFamily="2" charset="2"/>
              <a:buChar char="Ø"/>
            </a:pPr>
            <a:r>
              <a:rPr lang="en-US" sz="2100"/>
              <a:t>OR LAB </a:t>
            </a:r>
            <a:r>
              <a:rPr lang="en-US" sz="2100" dirty="0"/>
              <a:t>door is opened using figure print </a:t>
            </a:r>
            <a:endParaRPr lang="ar-SA" sz="2100"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18</a:t>
            </a:fld>
            <a:endParaRPr lang="ar-SA"/>
          </a:p>
        </p:txBody>
      </p:sp>
      <p:pic>
        <p:nvPicPr>
          <p:cNvPr id="14339" name="Picture 3" descr="C:\Users\owner\Google Drive\المقررات الدراسية\CPIT_201\my slides\images\build a circut lecturer copy.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57"/>
          <a:stretch/>
        </p:blipFill>
        <p:spPr bwMode="auto">
          <a:xfrm>
            <a:off x="476052" y="2852936"/>
            <a:ext cx="5551368" cy="3657550"/>
          </a:xfrm>
          <a:prstGeom prst="rect">
            <a:avLst/>
          </a:prstGeom>
          <a:noFill/>
          <a:extLst>
            <a:ext uri="{909E8E84-426E-40DD-AFC4-6F175D3DCCD1}">
              <a14:hiddenFill xmlns:a14="http://schemas.microsoft.com/office/drawing/2010/main">
                <a:solidFill>
                  <a:srgbClr val="FFFFFF"/>
                </a:solidFill>
              </a14:hiddenFill>
            </a:ext>
          </a:extLst>
        </p:spPr>
      </p:pic>
      <p:pic>
        <p:nvPicPr>
          <p:cNvPr id="14341" name="Picture 5" descr="نتيجة بحث الصور عن ‪fingerprint device‬‏"/>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2497"/>
          <a:stretch/>
        </p:blipFill>
        <p:spPr bwMode="auto">
          <a:xfrm>
            <a:off x="6247258" y="4204418"/>
            <a:ext cx="2413958" cy="22955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547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t>Build a circuit that attends a teacher if:</a:t>
            </a:r>
          </a:p>
          <a:p>
            <a:pPr lvl="1" algn="just" rtl="0">
              <a:buFont typeface="Wingdings" panose="05000000000000000000" pitchFamily="2" charset="2"/>
              <a:buChar char="Ø"/>
            </a:pPr>
            <a:r>
              <a:rPr lang="en-US" sz="2100" dirty="0"/>
              <a:t>LAB door is opened using key &amp; computer is turned on</a:t>
            </a:r>
          </a:p>
          <a:p>
            <a:pPr lvl="1" algn="just" rtl="0">
              <a:buFont typeface="Wingdings" panose="05000000000000000000" pitchFamily="2" charset="2"/>
              <a:buChar char="Ø"/>
            </a:pPr>
            <a:r>
              <a:rPr lang="en-US" sz="2100" dirty="0"/>
              <a:t>OR LAB door is opened using figure print </a:t>
            </a:r>
            <a:endParaRPr lang="ar-SA" sz="2100"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19</a:t>
            </a:fld>
            <a:endParaRPr lang="ar-SA"/>
          </a:p>
        </p:txBody>
      </p:sp>
      <p:pic>
        <p:nvPicPr>
          <p:cNvPr id="16389" name="Picture 5" descr="نتيجة بحث الصور عن ‪ke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657990">
            <a:off x="1925818" y="3044094"/>
            <a:ext cx="618092" cy="618092"/>
          </a:xfrm>
          <a:prstGeom prst="rect">
            <a:avLst/>
          </a:prstGeom>
          <a:noFill/>
          <a:extLst>
            <a:ext uri="{909E8E84-426E-40DD-AFC4-6F175D3DCCD1}">
              <a14:hiddenFill xmlns:a14="http://schemas.microsoft.com/office/drawing/2010/main">
                <a:solidFill>
                  <a:srgbClr val="FFFFFF"/>
                </a:solidFill>
              </a14:hiddenFill>
            </a:ext>
          </a:extLst>
        </p:spPr>
      </p:pic>
      <p:pic>
        <p:nvPicPr>
          <p:cNvPr id="1638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3467100"/>
            <a:ext cx="4867275" cy="2095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91" name="Picture 7" descr="نتيجة بحث الصور عن ‪computer clip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18269" y="3825636"/>
            <a:ext cx="895563" cy="8275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نتيجة بحث الصور عن ‪fingerprint device‬‏"/>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12554"/>
          <a:stretch/>
        </p:blipFill>
        <p:spPr bwMode="auto">
          <a:xfrm>
            <a:off x="1718269" y="5064728"/>
            <a:ext cx="851446" cy="717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6072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43492" y="2060848"/>
            <a:ext cx="6777317" cy="3508977"/>
          </a:xfrm>
        </p:spPr>
        <p:txBody>
          <a:bodyPr>
            <a:noAutofit/>
          </a:bodyPr>
          <a:lstStyle/>
          <a:p>
            <a:pPr marL="271463" lvl="1" indent="-228600" algn="l" rtl="0"/>
            <a:r>
              <a:rPr lang="en-US" sz="2400" dirty="0">
                <a:solidFill>
                  <a:schemeClr val="accent3"/>
                </a:solidFill>
              </a:rPr>
              <a:t>Logic Operations</a:t>
            </a:r>
            <a:endParaRPr lang="ar-SA" sz="2400" dirty="0">
              <a:solidFill>
                <a:schemeClr val="accent3"/>
              </a:solidFill>
            </a:endParaRPr>
          </a:p>
          <a:p>
            <a:pPr marL="682943" lvl="4" algn="l" rtl="0">
              <a:buFont typeface="Wingdings" panose="05000000000000000000" pitchFamily="2" charset="2"/>
              <a:buChar char="Ø"/>
            </a:pPr>
            <a:r>
              <a:rPr lang="en-US" sz="2000" dirty="0"/>
              <a:t>Logic Operations at bit level</a:t>
            </a:r>
            <a:endParaRPr lang="ar-SA" sz="2000" dirty="0"/>
          </a:p>
          <a:p>
            <a:pPr marL="682943" lvl="4" algn="l" rtl="0">
              <a:buFont typeface="Wingdings" panose="05000000000000000000" pitchFamily="2" charset="2"/>
              <a:buChar char="Ø"/>
            </a:pPr>
            <a:r>
              <a:rPr lang="en-US" sz="2000" dirty="0"/>
              <a:t>Logic Operations at pattern level</a:t>
            </a:r>
            <a:endParaRPr lang="ar-SA" sz="2000" dirty="0"/>
          </a:p>
          <a:p>
            <a:pPr marL="271463" lvl="1" indent="-228600" algn="l" rtl="0"/>
            <a:r>
              <a:rPr lang="en-US" sz="2400" dirty="0">
                <a:solidFill>
                  <a:schemeClr val="accent3"/>
                </a:solidFill>
              </a:rPr>
              <a:t>Shift Operations</a:t>
            </a:r>
            <a:endParaRPr lang="ar-SA" sz="2400" dirty="0">
              <a:solidFill>
                <a:schemeClr val="accent3"/>
              </a:solidFill>
            </a:endParaRPr>
          </a:p>
          <a:p>
            <a:pPr marL="682943" lvl="4" algn="l" rtl="0">
              <a:buFont typeface="Wingdings" panose="05000000000000000000" pitchFamily="2" charset="2"/>
              <a:buChar char="Ø"/>
            </a:pPr>
            <a:r>
              <a:rPr lang="en-US" sz="2000" dirty="0"/>
              <a:t>Logical Shift </a:t>
            </a:r>
          </a:p>
          <a:p>
            <a:pPr marL="682943" lvl="4" algn="l" rtl="0">
              <a:buFont typeface="Wingdings" panose="05000000000000000000" pitchFamily="2" charset="2"/>
              <a:buChar char="Ø"/>
            </a:pPr>
            <a:r>
              <a:rPr lang="en-US" sz="2000" dirty="0"/>
              <a:t>Circular Shift </a:t>
            </a:r>
            <a:endParaRPr lang="ar-SA" sz="2000" dirty="0"/>
          </a:p>
          <a:p>
            <a:pPr marL="682943" lvl="4" algn="l" rtl="0">
              <a:buFont typeface="Wingdings" panose="05000000000000000000" pitchFamily="2" charset="2"/>
              <a:buChar char="Ø"/>
            </a:pPr>
            <a:r>
              <a:rPr lang="en-US" sz="2000" dirty="0"/>
              <a:t>Arithmetic Shift</a:t>
            </a:r>
            <a:endParaRPr lang="ar-SA" sz="2000" dirty="0"/>
          </a:p>
          <a:p>
            <a:pPr marL="271463" lvl="1" indent="-228600" algn="l" rtl="0"/>
            <a:r>
              <a:rPr lang="en-US" sz="2400" dirty="0">
                <a:solidFill>
                  <a:schemeClr val="accent3"/>
                </a:solidFill>
              </a:rPr>
              <a:t>Arithmetic Operations</a:t>
            </a:r>
            <a:endParaRPr lang="ar-SA" sz="2400" dirty="0">
              <a:solidFill>
                <a:schemeClr val="accent3"/>
              </a:solidFill>
            </a:endParaRPr>
          </a:p>
          <a:p>
            <a:pPr marL="682943" lvl="4" algn="l" rtl="0">
              <a:buFont typeface="Wingdings" panose="05000000000000000000" pitchFamily="2" charset="2"/>
              <a:buChar char="Ø"/>
            </a:pPr>
            <a:r>
              <a:rPr lang="en-US" altLang="en-US" sz="2000" dirty="0"/>
              <a:t>Integers in two’s complement format</a:t>
            </a:r>
          </a:p>
          <a:p>
            <a:pPr marL="682943" lvl="4" algn="l" rtl="0">
              <a:buFont typeface="Wingdings" panose="05000000000000000000" pitchFamily="2" charset="2"/>
              <a:buChar char="Ø"/>
            </a:pPr>
            <a:r>
              <a:rPr lang="en-US" altLang="en-US" sz="2000" dirty="0"/>
              <a:t>Integers in sign-and-magnitude format</a:t>
            </a:r>
          </a:p>
          <a:p>
            <a:pPr marL="682943" lvl="4" algn="l" rtl="0">
              <a:buFont typeface="Wingdings" panose="05000000000000000000" pitchFamily="2" charset="2"/>
              <a:buChar char="Ø"/>
            </a:pPr>
            <a:r>
              <a:rPr lang="en-US" altLang="en-US" sz="2000" dirty="0"/>
              <a:t>Reals in floating-point format   </a:t>
            </a:r>
            <a:endParaRPr lang="en-US" sz="2000" dirty="0"/>
          </a:p>
          <a:p>
            <a:pPr marL="271463" indent="-228600" algn="l" rtl="0"/>
            <a:endParaRPr lang="ar-SA" dirty="0"/>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2</a:t>
            </a:fld>
            <a:endParaRPr lang="ar-SA"/>
          </a:p>
        </p:txBody>
      </p:sp>
      <p:sp>
        <p:nvSpPr>
          <p:cNvPr id="6" name="مستطيل 5"/>
          <p:cNvSpPr/>
          <p:nvPr/>
        </p:nvSpPr>
        <p:spPr>
          <a:xfrm>
            <a:off x="1097518" y="993502"/>
            <a:ext cx="6979796"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anose="030F0702030302020204" pitchFamily="66" charset="0"/>
              </a:rPr>
              <a:t>Chapter Outline</a:t>
            </a:r>
            <a:endParaRPr lang="ar-SA"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omic Sans MS" panose="030F0702030302020204" pitchFamily="66" charset="0"/>
            </a:endParaRPr>
          </a:p>
        </p:txBody>
      </p:sp>
    </p:spTree>
    <p:extLst>
      <p:ext uri="{BB962C8B-B14F-4D97-AF65-F5344CB8AC3E}">
        <p14:creationId xmlns:p14="http://schemas.microsoft.com/office/powerpoint/2010/main" val="2723156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t>Build a circuit that (for safety reason) does not allow a user to use a microwave and an oven at the same time. </a:t>
            </a:r>
          </a:p>
        </p:txBody>
      </p:sp>
      <p:sp>
        <p:nvSpPr>
          <p:cNvPr id="7" name="Slide Number Placeholder 6"/>
          <p:cNvSpPr>
            <a:spLocks noGrp="1"/>
          </p:cNvSpPr>
          <p:nvPr>
            <p:ph type="sldNum" sz="quarter" idx="12"/>
          </p:nvPr>
        </p:nvSpPr>
        <p:spPr/>
        <p:txBody>
          <a:bodyPr/>
          <a:lstStyle/>
          <a:p>
            <a:fld id="{8C6C18CD-5869-4000-9223-95330CB63745}" type="slidenum">
              <a:rPr lang="ar-SA" smtClean="0"/>
              <a:pPr/>
              <a:t>20</a:t>
            </a:fld>
            <a:endParaRPr lang="ar-SA"/>
          </a:p>
        </p:txBody>
      </p:sp>
      <p:pic>
        <p:nvPicPr>
          <p:cNvPr id="15362" name="Picture 2" descr="نتيجة بحث الصور عن ‪microwav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2999804"/>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نتيجة بحث الصور عن ‪ov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60031" y="3356992"/>
            <a:ext cx="3072341"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40917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t>Build a circuit that (for safety reason) does not allow a user to use a microwave and an oven at the same time. </a:t>
            </a:r>
          </a:p>
        </p:txBody>
      </p:sp>
      <p:sp>
        <p:nvSpPr>
          <p:cNvPr id="7" name="Slide Number Placeholder 6"/>
          <p:cNvSpPr>
            <a:spLocks noGrp="1"/>
          </p:cNvSpPr>
          <p:nvPr>
            <p:ph type="sldNum" sz="quarter" idx="12"/>
          </p:nvPr>
        </p:nvSpPr>
        <p:spPr/>
        <p:txBody>
          <a:bodyPr/>
          <a:lstStyle/>
          <a:p>
            <a:fld id="{8C6C18CD-5869-4000-9223-95330CB63745}" type="slidenum">
              <a:rPr lang="ar-SA" smtClean="0"/>
              <a:pPr/>
              <a:t>21</a:t>
            </a:fld>
            <a:endParaRPr lang="ar-SA"/>
          </a:p>
        </p:txBody>
      </p:sp>
      <p:pic>
        <p:nvPicPr>
          <p:cNvPr id="15362" name="Picture 2" descr="نتيجة بحث الصور عن ‪microwav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712" y="3140968"/>
            <a:ext cx="1600212" cy="1600212"/>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نتيجة بحث الصور عن ‪ove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4797" y="4451064"/>
            <a:ext cx="1835613" cy="1376710"/>
          </a:xfrm>
          <a:prstGeom prst="rect">
            <a:avLst/>
          </a:prstGeom>
          <a:noFill/>
          <a:extLst>
            <a:ext uri="{909E8E84-426E-40DD-AFC4-6F175D3DCCD1}">
              <a14:hiddenFill xmlns:a14="http://schemas.microsoft.com/office/drawing/2010/main">
                <a:solidFill>
                  <a:srgbClr val="FFFFFF"/>
                </a:solidFill>
              </a14:hiddenFill>
            </a:ext>
          </a:extLst>
        </p:spPr>
      </p:pic>
      <p:pic>
        <p:nvPicPr>
          <p:cNvPr id="174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63888" y="3589224"/>
            <a:ext cx="3733800" cy="1885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35166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Gates with multiple inputs </a:t>
            </a:r>
            <a:endParaRPr lang="en-US" dirty="0">
              <a:solidFill>
                <a:schemeClr val="accent3"/>
              </a:solidFill>
            </a:endParaRPr>
          </a:p>
          <a:p>
            <a:pPr marL="365760" lvl="1" indent="0" algn="l" rtl="0">
              <a:buNone/>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22</a:t>
            </a:fld>
            <a:endParaRPr lang="ar-SA"/>
          </a:p>
        </p:txBody>
      </p:sp>
      <p:pic>
        <p:nvPicPr>
          <p:cNvPr id="1127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43213" y="4533106"/>
            <a:ext cx="345757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71"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43808" y="2636912"/>
            <a:ext cx="3343275" cy="120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48045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Gates with multiple inputs </a:t>
            </a:r>
          </a:p>
          <a:p>
            <a:pPr lvl="1" algn="just" rtl="0">
              <a:buFont typeface="Wingdings" panose="05000000000000000000" pitchFamily="2" charset="2"/>
              <a:buChar char="Ø"/>
            </a:pPr>
            <a:r>
              <a:rPr lang="en-AU" sz="2100" dirty="0"/>
              <a:t>E.g. suspicious behaviour in an office = Alarm Sounds</a:t>
            </a:r>
          </a:p>
          <a:p>
            <a:pPr marL="1143000" lvl="2" indent="-457200" algn="just" rtl="0">
              <a:buFont typeface="+mj-lt"/>
              <a:buAutoNum type="arabicPeriod"/>
            </a:pPr>
            <a:r>
              <a:rPr lang="en-AU" sz="1900" dirty="0"/>
              <a:t>Light is OFF</a:t>
            </a:r>
          </a:p>
          <a:p>
            <a:pPr marL="1143000" lvl="2" indent="-457200" algn="just" rtl="0">
              <a:buFont typeface="+mj-lt"/>
              <a:buAutoNum type="arabicPeriod"/>
            </a:pPr>
            <a:r>
              <a:rPr lang="en-AU" sz="1900" dirty="0"/>
              <a:t>Door is opened </a:t>
            </a:r>
          </a:p>
          <a:p>
            <a:pPr marL="1143000" lvl="2" indent="-457200" algn="just" rtl="0">
              <a:buFont typeface="+mj-lt"/>
              <a:buAutoNum type="arabicPeriod"/>
            </a:pPr>
            <a:r>
              <a:rPr lang="en-AU" sz="1900" dirty="0"/>
              <a:t>Drawer is opened</a:t>
            </a:r>
            <a:endParaRPr lang="en-US" sz="1900" dirty="0"/>
          </a:p>
          <a:p>
            <a:pPr marL="365760" lvl="1" indent="0" algn="l" rtl="0">
              <a:buNone/>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23</a:t>
            </a:fld>
            <a:endParaRPr lang="ar-SA"/>
          </a:p>
        </p:txBody>
      </p:sp>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4576" y="3961606"/>
            <a:ext cx="6379792" cy="1987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30136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1" name="عنصر نائب للمحتوى 2"/>
          <p:cNvSpPr>
            <a:spLocks noGrp="1"/>
          </p:cNvSpPr>
          <p:nvPr>
            <p:ph idx="1"/>
          </p:nvPr>
        </p:nvSpPr>
        <p:spPr>
          <a:xfrm>
            <a:off x="611560" y="1556792"/>
            <a:ext cx="7920880" cy="4824536"/>
          </a:xfrm>
        </p:spPr>
        <p:txBody>
          <a:bodyPr>
            <a:normAutofit/>
          </a:bodyPr>
          <a:lstStyle/>
          <a:p>
            <a:pPr algn="just" rtl="0"/>
            <a:r>
              <a:rPr lang="en-AU" sz="2600" dirty="0">
                <a:solidFill>
                  <a:schemeClr val="accent3"/>
                </a:solidFill>
              </a:rPr>
              <a:t>Bitwise operations</a:t>
            </a:r>
            <a:endParaRPr lang="en-US" sz="2600" dirty="0">
              <a:solidFill>
                <a:schemeClr val="accent3"/>
              </a:solidFill>
            </a:endParaRPr>
          </a:p>
          <a:p>
            <a:pPr lvl="1" algn="just" rtl="0">
              <a:buFont typeface="Wingdings" panose="05000000000000000000" pitchFamily="2" charset="2"/>
              <a:buChar char="Ø"/>
            </a:pPr>
            <a:r>
              <a:rPr lang="en-US" dirty="0"/>
              <a:t>A bit string is a sequence of 0s and 1s (bits). The length of the string is the number of bits in the string. </a:t>
            </a:r>
          </a:p>
          <a:p>
            <a:pPr lvl="1" algn="just" rtl="0">
              <a:buFont typeface="Wingdings" panose="05000000000000000000" pitchFamily="2" charset="2"/>
              <a:buChar char="Ø"/>
            </a:pPr>
            <a:r>
              <a:rPr lang="en-US" dirty="0"/>
              <a:t>We can extend bit operations to bit strings. We define bitwise OR, bitwise AND </a:t>
            </a:r>
            <a:r>
              <a:rPr lang="en-US" dirty="0" err="1"/>
              <a:t>and</a:t>
            </a:r>
            <a:r>
              <a:rPr lang="en-US" dirty="0"/>
              <a:t> bitwise XOR of two strings of the same length to be the strings that have as their bits the OR, AND </a:t>
            </a:r>
            <a:r>
              <a:rPr lang="en-US" dirty="0" err="1"/>
              <a:t>and</a:t>
            </a:r>
            <a:r>
              <a:rPr lang="en-US" dirty="0"/>
              <a:t> XOR of the corresponding bits in the two strings. </a:t>
            </a:r>
          </a:p>
          <a:p>
            <a:pPr lvl="1" algn="just" rtl="0">
              <a:buFont typeface="Wingdings" panose="05000000000000000000" pitchFamily="2" charset="2"/>
              <a:buChar char="Ø"/>
            </a:pPr>
            <a:r>
              <a:rPr lang="en-US" dirty="0"/>
              <a:t>Hexadecimal numbering system may be used for the purpose of short representation. </a:t>
            </a:r>
          </a:p>
          <a:p>
            <a:pPr marL="685800" lvl="2" indent="0" algn="just" rtl="0">
              <a:buNone/>
            </a:pPr>
            <a:r>
              <a:rPr lang="en-US" dirty="0"/>
              <a:t>E.g.  </a:t>
            </a:r>
            <a:r>
              <a:rPr lang="en-US" u="sng" dirty="0"/>
              <a:t>2F</a:t>
            </a:r>
            <a:r>
              <a:rPr lang="en-US" dirty="0"/>
              <a:t> </a:t>
            </a:r>
            <a:r>
              <a:rPr lang="en-US" dirty="0">
                <a:solidFill>
                  <a:schemeClr val="accent3"/>
                </a:solidFill>
              </a:rPr>
              <a:t>AND</a:t>
            </a:r>
            <a:r>
              <a:rPr lang="en-US" dirty="0"/>
              <a:t> </a:t>
            </a:r>
            <a:r>
              <a:rPr lang="en-US" u="sng" dirty="0"/>
              <a:t>71</a:t>
            </a:r>
            <a:r>
              <a:rPr lang="en-US" dirty="0"/>
              <a:t>  </a:t>
            </a:r>
            <a:r>
              <a:rPr lang="en-US" dirty="0">
                <a:sym typeface="Wingdings" panose="05000000000000000000" pitchFamily="2" charset="2"/>
              </a:rPr>
              <a:t> 0010 1111 </a:t>
            </a:r>
            <a:r>
              <a:rPr lang="en-US" dirty="0">
                <a:solidFill>
                  <a:schemeClr val="accent3"/>
                </a:solidFill>
                <a:sym typeface="Wingdings" panose="05000000000000000000" pitchFamily="2" charset="2"/>
              </a:rPr>
              <a:t>AND</a:t>
            </a:r>
            <a:r>
              <a:rPr lang="en-US" dirty="0">
                <a:sym typeface="Wingdings" panose="05000000000000000000" pitchFamily="2" charset="2"/>
              </a:rPr>
              <a:t>  0111 0001</a:t>
            </a:r>
            <a:endParaRPr lang="ar-SA" dirty="0"/>
          </a:p>
        </p:txBody>
      </p:sp>
      <p:sp>
        <p:nvSpPr>
          <p:cNvPr id="3" name="مربع نص 2"/>
          <p:cNvSpPr txBox="1"/>
          <p:nvPr/>
        </p:nvSpPr>
        <p:spPr>
          <a:xfrm>
            <a:off x="3851921" y="5882494"/>
            <a:ext cx="2952328" cy="369332"/>
          </a:xfrm>
          <a:prstGeom prst="rect">
            <a:avLst/>
          </a:prstGeom>
          <a:noFill/>
        </p:spPr>
        <p:txBody>
          <a:bodyPr wrap="square" rtlCol="1">
            <a:spAutoFit/>
          </a:bodyPr>
          <a:lstStyle/>
          <a:p>
            <a:pPr algn="l" rtl="0"/>
            <a:r>
              <a:rPr lang="en-US" dirty="0">
                <a:solidFill>
                  <a:srgbClr val="7030A0"/>
                </a:solidFill>
              </a:rPr>
              <a:t>2        F   	  7        1</a:t>
            </a:r>
            <a:endParaRPr lang="ar-SA" dirty="0">
              <a:solidFill>
                <a:srgbClr val="7030A0"/>
              </a:solidFill>
            </a:endParaRPr>
          </a:p>
        </p:txBody>
      </p:sp>
      <p:grpSp>
        <p:nvGrpSpPr>
          <p:cNvPr id="13" name="مجموعة 12"/>
          <p:cNvGrpSpPr/>
          <p:nvPr/>
        </p:nvGrpSpPr>
        <p:grpSpPr>
          <a:xfrm>
            <a:off x="3707904" y="5540476"/>
            <a:ext cx="504056" cy="350748"/>
            <a:chOff x="3707904" y="5540476"/>
            <a:chExt cx="504056" cy="350748"/>
          </a:xfrm>
        </p:grpSpPr>
        <p:cxnSp>
          <p:nvCxnSpPr>
            <p:cNvPr id="5" name="رابط كسهم مستقيم 4"/>
            <p:cNvCxnSpPr/>
            <p:nvPr/>
          </p:nvCxnSpPr>
          <p:spPr>
            <a:xfrm flipV="1">
              <a:off x="3995936" y="5540476"/>
              <a:ext cx="0" cy="35074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2" name="رابط مستقيم 11"/>
            <p:cNvCxnSpPr/>
            <p:nvPr/>
          </p:nvCxnSpPr>
          <p:spPr>
            <a:xfrm>
              <a:off x="3707904" y="5540476"/>
              <a:ext cx="50405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4" name="مجموعة 13"/>
          <p:cNvGrpSpPr/>
          <p:nvPr/>
        </p:nvGrpSpPr>
        <p:grpSpPr>
          <a:xfrm>
            <a:off x="4355976" y="5546260"/>
            <a:ext cx="504056" cy="350748"/>
            <a:chOff x="3707904" y="5540476"/>
            <a:chExt cx="504056" cy="350748"/>
          </a:xfrm>
        </p:grpSpPr>
        <p:cxnSp>
          <p:nvCxnSpPr>
            <p:cNvPr id="15" name="رابط كسهم مستقيم 14"/>
            <p:cNvCxnSpPr/>
            <p:nvPr/>
          </p:nvCxnSpPr>
          <p:spPr>
            <a:xfrm flipV="1">
              <a:off x="3995936" y="5540476"/>
              <a:ext cx="0" cy="35074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6" name="رابط مستقيم 15"/>
            <p:cNvCxnSpPr/>
            <p:nvPr/>
          </p:nvCxnSpPr>
          <p:spPr>
            <a:xfrm>
              <a:off x="3707904" y="5540476"/>
              <a:ext cx="50405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17" name="مجموعة 16"/>
          <p:cNvGrpSpPr/>
          <p:nvPr/>
        </p:nvGrpSpPr>
        <p:grpSpPr>
          <a:xfrm>
            <a:off x="5695100" y="5546260"/>
            <a:ext cx="504056" cy="350748"/>
            <a:chOff x="3707904" y="5540476"/>
            <a:chExt cx="504056" cy="350748"/>
          </a:xfrm>
        </p:grpSpPr>
        <p:cxnSp>
          <p:nvCxnSpPr>
            <p:cNvPr id="18" name="رابط كسهم مستقيم 17"/>
            <p:cNvCxnSpPr/>
            <p:nvPr/>
          </p:nvCxnSpPr>
          <p:spPr>
            <a:xfrm flipV="1">
              <a:off x="3995936" y="5540476"/>
              <a:ext cx="0" cy="35074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9" name="رابط مستقيم 18"/>
            <p:cNvCxnSpPr/>
            <p:nvPr/>
          </p:nvCxnSpPr>
          <p:spPr>
            <a:xfrm>
              <a:off x="3707904" y="5540476"/>
              <a:ext cx="50405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20" name="مجموعة 19"/>
          <p:cNvGrpSpPr/>
          <p:nvPr/>
        </p:nvGrpSpPr>
        <p:grpSpPr>
          <a:xfrm>
            <a:off x="6314144" y="5546260"/>
            <a:ext cx="504056" cy="350748"/>
            <a:chOff x="3707904" y="5540476"/>
            <a:chExt cx="504056" cy="350748"/>
          </a:xfrm>
        </p:grpSpPr>
        <p:cxnSp>
          <p:nvCxnSpPr>
            <p:cNvPr id="21" name="رابط كسهم مستقيم 20"/>
            <p:cNvCxnSpPr/>
            <p:nvPr/>
          </p:nvCxnSpPr>
          <p:spPr>
            <a:xfrm flipV="1">
              <a:off x="3995936" y="5540476"/>
              <a:ext cx="0" cy="350748"/>
            </a:xfrm>
            <a:prstGeom prst="straightConnector1">
              <a:avLst/>
            </a:prstGeom>
            <a:ln>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رابط مستقيم 21"/>
            <p:cNvCxnSpPr/>
            <p:nvPr/>
          </p:nvCxnSpPr>
          <p:spPr>
            <a:xfrm>
              <a:off x="3707904" y="5540476"/>
              <a:ext cx="504056" cy="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4903103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3074" name="Picture 2" descr="نتيجة بحث الصور عن ‪AND not or xor ‬‏"/>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9626" y="3055614"/>
            <a:ext cx="6872774" cy="3109690"/>
          </a:xfrm>
          <a:prstGeom prst="rect">
            <a:avLst/>
          </a:prstGeom>
          <a:noFill/>
          <a:extLst>
            <a:ext uri="{909E8E84-426E-40DD-AFC4-6F175D3DCCD1}">
              <a14:hiddenFill xmlns:a14="http://schemas.microsoft.com/office/drawing/2010/main">
                <a:solidFill>
                  <a:srgbClr val="FFFFFF"/>
                </a:solidFill>
              </a14:hiddenFill>
            </a:ext>
          </a:extLst>
        </p:spPr>
      </p:pic>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AU" dirty="0">
                <a:solidFill>
                  <a:schemeClr val="accent3"/>
                </a:solidFill>
              </a:rPr>
              <a:t>Bitwise operations</a:t>
            </a:r>
            <a:endParaRPr lang="en-US" dirty="0">
              <a:solidFill>
                <a:schemeClr val="accent3"/>
              </a:solidFill>
            </a:endParaRPr>
          </a:p>
          <a:p>
            <a:pPr lvl="1" algn="l" rtl="0">
              <a:buFont typeface="Wingdings" panose="05000000000000000000" pitchFamily="2" charset="2"/>
              <a:buChar char="Ø"/>
            </a:pPr>
            <a:r>
              <a:rPr lang="en-US" dirty="0"/>
              <a:t>E.g. Find the bitwise AND, bitwise OR, bitwise XOR, and bitwise NOT </a:t>
            </a:r>
            <a:endParaRPr lang="ar-SA" dirty="0"/>
          </a:p>
        </p:txBody>
      </p:sp>
    </p:spTree>
    <p:extLst>
      <p:ext uri="{BB962C8B-B14F-4D97-AF65-F5344CB8AC3E}">
        <p14:creationId xmlns:p14="http://schemas.microsoft.com/office/powerpoint/2010/main" val="21157177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AU" dirty="0">
                <a:solidFill>
                  <a:schemeClr val="accent3"/>
                </a:solidFill>
              </a:rPr>
              <a:t>Bitwise operations</a:t>
            </a:r>
          </a:p>
          <a:p>
            <a:pPr lvl="1" algn="l" rtl="0">
              <a:buFont typeface="Wingdings" panose="05000000000000000000" pitchFamily="2" charset="2"/>
              <a:buChar char="Ø"/>
            </a:pPr>
            <a:r>
              <a:rPr lang="en-US" dirty="0"/>
              <a:t>In the combination of logic gate below, find the outputs C, D and E of the inputs A and B.</a:t>
            </a: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71638" y="3212976"/>
            <a:ext cx="5800725" cy="2838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70616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936" y="1557863"/>
            <a:ext cx="4412530" cy="2159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AU" dirty="0">
                <a:solidFill>
                  <a:schemeClr val="accent3"/>
                </a:solidFill>
              </a:rPr>
              <a:t>Bitwise operations</a:t>
            </a:r>
          </a:p>
          <a:p>
            <a:pPr marL="365760" lvl="1" indent="0" algn="l" rtl="0">
              <a:buNone/>
            </a:pPr>
            <a:endParaRPr lang="en-US" dirty="0"/>
          </a:p>
        </p:txBody>
      </p:sp>
      <p:graphicFrame>
        <p:nvGraphicFramePr>
          <p:cNvPr id="5" name="جدول 4"/>
          <p:cNvGraphicFramePr>
            <a:graphicFrameLocks noGrp="1"/>
          </p:cNvGraphicFramePr>
          <p:nvPr>
            <p:extLst>
              <p:ext uri="{D42A27DB-BD31-4B8C-83A1-F6EECF244321}">
                <p14:modId xmlns:p14="http://schemas.microsoft.com/office/powerpoint/2010/main" val="2873928187"/>
              </p:ext>
            </p:extLst>
          </p:nvPr>
        </p:nvGraphicFramePr>
        <p:xfrm>
          <a:off x="1763985" y="4163908"/>
          <a:ext cx="6048375" cy="2217420"/>
        </p:xfrm>
        <a:graphic>
          <a:graphicData uri="http://schemas.openxmlformats.org/drawingml/2006/table">
            <a:tbl>
              <a:tblPr/>
              <a:tblGrid>
                <a:gridCol w="1185545">
                  <a:extLst>
                    <a:ext uri="{9D8B030D-6E8A-4147-A177-3AD203B41FA5}">
                      <a16:colId xmlns:a16="http://schemas.microsoft.com/office/drawing/2014/main" val="20000"/>
                    </a:ext>
                  </a:extLst>
                </a:gridCol>
                <a:gridCol w="1185545">
                  <a:extLst>
                    <a:ext uri="{9D8B030D-6E8A-4147-A177-3AD203B41FA5}">
                      <a16:colId xmlns:a16="http://schemas.microsoft.com/office/drawing/2014/main" val="20001"/>
                    </a:ext>
                  </a:extLst>
                </a:gridCol>
                <a:gridCol w="120650">
                  <a:extLst>
                    <a:ext uri="{9D8B030D-6E8A-4147-A177-3AD203B41FA5}">
                      <a16:colId xmlns:a16="http://schemas.microsoft.com/office/drawing/2014/main" val="20002"/>
                    </a:ext>
                  </a:extLst>
                </a:gridCol>
                <a:gridCol w="1185545">
                  <a:extLst>
                    <a:ext uri="{9D8B030D-6E8A-4147-A177-3AD203B41FA5}">
                      <a16:colId xmlns:a16="http://schemas.microsoft.com/office/drawing/2014/main" val="20003"/>
                    </a:ext>
                  </a:extLst>
                </a:gridCol>
                <a:gridCol w="1185545">
                  <a:extLst>
                    <a:ext uri="{9D8B030D-6E8A-4147-A177-3AD203B41FA5}">
                      <a16:colId xmlns:a16="http://schemas.microsoft.com/office/drawing/2014/main" val="20004"/>
                    </a:ext>
                  </a:extLst>
                </a:gridCol>
                <a:gridCol w="1185545">
                  <a:extLst>
                    <a:ext uri="{9D8B030D-6E8A-4147-A177-3AD203B41FA5}">
                      <a16:colId xmlns:a16="http://schemas.microsoft.com/office/drawing/2014/main" val="20005"/>
                    </a:ext>
                  </a:extLst>
                </a:gridCol>
              </a:tblGrid>
              <a:tr h="0">
                <a:tc gridSpan="2">
                  <a:txBody>
                    <a:bodyPr/>
                    <a:lstStyle/>
                    <a:p>
                      <a:pPr algn="ctr"/>
                      <a:r>
                        <a:rPr lang="en-AU" b="0" dirty="0">
                          <a:effectLst/>
                        </a:rPr>
                        <a:t>INPUT</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hMerge="1">
                  <a:txBody>
                    <a:bodyPr/>
                    <a:lstStyle/>
                    <a:p>
                      <a:pPr rtl="1"/>
                      <a:endParaRPr lang="ar-SA"/>
                    </a:p>
                  </a:txBody>
                  <a:tcPr/>
                </a:tc>
                <a:tc rowSpan="6">
                  <a:txBody>
                    <a:bodyPr/>
                    <a:lstStyle/>
                    <a:p>
                      <a:pPr algn="ctr"/>
                      <a:endParaRPr lang="ar-SA" b="0">
                        <a:effectLst/>
                      </a:endParaRP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gridSpan="3">
                  <a:txBody>
                    <a:bodyPr/>
                    <a:lstStyle/>
                    <a:p>
                      <a:pPr algn="ctr"/>
                      <a:r>
                        <a:rPr lang="en-AU" b="0">
                          <a:effectLst/>
                        </a:rPr>
                        <a:t>OUTPUT</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000"/>
                  </a:ext>
                </a:extLst>
              </a:tr>
              <a:tr h="0">
                <a:tc>
                  <a:txBody>
                    <a:bodyPr/>
                    <a:lstStyle/>
                    <a:p>
                      <a:pPr algn="ctr"/>
                      <a:r>
                        <a:rPr lang="en-AU" b="0">
                          <a:effectLst/>
                        </a:rPr>
                        <a:t>A</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en-AU" b="0" dirty="0">
                          <a:effectLst/>
                        </a:rPr>
                        <a:t>B</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vMerge="1">
                  <a:txBody>
                    <a:bodyPr/>
                    <a:lstStyle/>
                    <a:p>
                      <a:pPr rtl="1"/>
                      <a:endParaRPr lang="ar-SA"/>
                    </a:p>
                  </a:txBody>
                  <a:tcPr/>
                </a:tc>
                <a:tc>
                  <a:txBody>
                    <a:bodyPr/>
                    <a:lstStyle/>
                    <a:p>
                      <a:pPr algn="ctr"/>
                      <a:r>
                        <a:rPr lang="en-AU" b="1" dirty="0">
                          <a:solidFill>
                            <a:srgbClr val="00B0F0"/>
                          </a:solidFill>
                          <a:effectLst/>
                        </a:rPr>
                        <a:t>C</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en-AU" b="1" dirty="0">
                          <a:solidFill>
                            <a:srgbClr val="00B0F0"/>
                          </a:solidFill>
                          <a:effectLst/>
                        </a:rPr>
                        <a:t>D</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en-AU" b="1" dirty="0">
                          <a:solidFill>
                            <a:srgbClr val="00B0F0"/>
                          </a:solidFill>
                          <a:effectLst/>
                        </a:rPr>
                        <a:t>E</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0">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vMerge="1">
                  <a:txBody>
                    <a:bodyPr/>
                    <a:lstStyle/>
                    <a:p>
                      <a:pPr rtl="1"/>
                      <a:endParaRPr lang="ar-SA"/>
                    </a:p>
                  </a:txBody>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0">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b="0" dirty="0">
                          <a:effectLst/>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vMerge="1">
                  <a:txBody>
                    <a:bodyPr/>
                    <a:lstStyle/>
                    <a:p>
                      <a:pPr rtl="1"/>
                      <a:endParaRPr lang="ar-SA"/>
                    </a:p>
                  </a:txBody>
                  <a:tcPr/>
                </a:tc>
                <a:tc>
                  <a:txBody>
                    <a:bodyPr/>
                    <a:lstStyle/>
                    <a:p>
                      <a:pPr algn="ctr"/>
                      <a:r>
                        <a:rPr lang="ar-SA" sz="1700" b="1" kern="1200" dirty="0">
                          <a:solidFill>
                            <a:schemeClr val="accent3"/>
                          </a:solidFill>
                          <a:latin typeface="+mj-lt"/>
                          <a:ea typeface="+mn-ea"/>
                          <a:cs typeface="+mn-cs"/>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0">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b="0" dirty="0">
                          <a:effectLst/>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vMerge="1">
                  <a:txBody>
                    <a:bodyPr/>
                    <a:lstStyle/>
                    <a:p>
                      <a:pPr rtl="1"/>
                      <a:endParaRPr lang="ar-SA"/>
                    </a:p>
                  </a:txBody>
                  <a:tcPr/>
                </a:tc>
                <a:tc>
                  <a:txBody>
                    <a:bodyPr/>
                    <a:lstStyle/>
                    <a:p>
                      <a:pPr algn="ctr"/>
                      <a:r>
                        <a:rPr lang="ar-SA" sz="1700" b="1" kern="1200" dirty="0">
                          <a:solidFill>
                            <a:schemeClr val="accent3"/>
                          </a:solidFill>
                          <a:latin typeface="+mj-lt"/>
                          <a:ea typeface="+mn-ea"/>
                          <a:cs typeface="+mn-cs"/>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0">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b="0" dirty="0">
                          <a:effectLst/>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vMerge="1">
                  <a:txBody>
                    <a:bodyPr/>
                    <a:lstStyle/>
                    <a:p>
                      <a:pPr rtl="1"/>
                      <a:endParaRPr lang="ar-SA"/>
                    </a:p>
                  </a:txBody>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0</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tc>
                  <a:txBody>
                    <a:bodyPr/>
                    <a:lstStyle/>
                    <a:p>
                      <a:pPr algn="ctr"/>
                      <a:r>
                        <a:rPr lang="ar-SA" sz="1700" b="1" kern="1200" dirty="0">
                          <a:solidFill>
                            <a:schemeClr val="accent3"/>
                          </a:solidFill>
                          <a:latin typeface="+mj-lt"/>
                          <a:ea typeface="+mn-ea"/>
                          <a:cs typeface="+mn-cs"/>
                        </a:rPr>
                        <a:t>1</a:t>
                      </a:r>
                    </a:p>
                  </a:txBody>
                  <a:tcPr marL="47625" marR="47625" marT="47625" marB="47625"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bl>
          </a:graphicData>
        </a:graphic>
      </p:graphicFrame>
      <p:sp>
        <p:nvSpPr>
          <p:cNvPr id="11" name="مربع نص 10"/>
          <p:cNvSpPr txBox="1"/>
          <p:nvPr/>
        </p:nvSpPr>
        <p:spPr>
          <a:xfrm>
            <a:off x="6262092" y="1662013"/>
            <a:ext cx="588623" cy="307777"/>
          </a:xfrm>
          <a:prstGeom prst="rect">
            <a:avLst/>
          </a:prstGeom>
          <a:noFill/>
        </p:spPr>
        <p:txBody>
          <a:bodyPr wrap="none" rtlCol="1">
            <a:spAutoFit/>
          </a:bodyPr>
          <a:lstStyle/>
          <a:p>
            <a:r>
              <a:rPr lang="en-US" sz="1400" b="1" dirty="0">
                <a:solidFill>
                  <a:schemeClr val="accent3"/>
                </a:solidFill>
              </a:rPr>
              <a:t>1001</a:t>
            </a:r>
            <a:endParaRPr lang="ar-SA" sz="1400" b="1" dirty="0">
              <a:solidFill>
                <a:schemeClr val="accent3"/>
              </a:solidFill>
            </a:endParaRPr>
          </a:p>
        </p:txBody>
      </p:sp>
      <p:sp>
        <p:nvSpPr>
          <p:cNvPr id="17" name="مربع نص 16"/>
          <p:cNvSpPr txBox="1"/>
          <p:nvPr/>
        </p:nvSpPr>
        <p:spPr>
          <a:xfrm>
            <a:off x="5925294" y="3193231"/>
            <a:ext cx="588623" cy="307777"/>
          </a:xfrm>
          <a:prstGeom prst="rect">
            <a:avLst/>
          </a:prstGeom>
          <a:noFill/>
        </p:spPr>
        <p:txBody>
          <a:bodyPr wrap="none" rtlCol="1">
            <a:spAutoFit/>
          </a:bodyPr>
          <a:lstStyle/>
          <a:p>
            <a:r>
              <a:rPr lang="en-US" sz="1400" b="1" dirty="0">
                <a:solidFill>
                  <a:schemeClr val="accent3"/>
                </a:solidFill>
              </a:rPr>
              <a:t>0110</a:t>
            </a:r>
            <a:endParaRPr lang="ar-SA" sz="1400" b="1" dirty="0">
              <a:solidFill>
                <a:schemeClr val="accent3"/>
              </a:solidFill>
            </a:endParaRPr>
          </a:p>
        </p:txBody>
      </p:sp>
      <p:sp>
        <p:nvSpPr>
          <p:cNvPr id="18" name="مربع نص 17"/>
          <p:cNvSpPr txBox="1"/>
          <p:nvPr/>
        </p:nvSpPr>
        <p:spPr>
          <a:xfrm>
            <a:off x="8031473" y="2675012"/>
            <a:ext cx="588623" cy="307777"/>
          </a:xfrm>
          <a:prstGeom prst="rect">
            <a:avLst/>
          </a:prstGeom>
          <a:noFill/>
        </p:spPr>
        <p:txBody>
          <a:bodyPr wrap="none" rtlCol="1">
            <a:spAutoFit/>
          </a:bodyPr>
          <a:lstStyle/>
          <a:p>
            <a:r>
              <a:rPr lang="en-US" sz="1400" b="1" dirty="0">
                <a:solidFill>
                  <a:schemeClr val="accent3"/>
                </a:solidFill>
              </a:rPr>
              <a:t>1111</a:t>
            </a:r>
            <a:endParaRPr lang="ar-SA" sz="1400" b="1" dirty="0">
              <a:solidFill>
                <a:schemeClr val="accent3"/>
              </a:solidFill>
            </a:endParaRPr>
          </a:p>
        </p:txBody>
      </p:sp>
      <mc:AlternateContent xmlns:mc="http://schemas.openxmlformats.org/markup-compatibility/2006" xmlns:a14="http://schemas.microsoft.com/office/drawing/2010/main">
        <mc:Choice Requires="a14">
          <p:sp>
            <p:nvSpPr>
              <p:cNvPr id="3" name="مربع نص 2">
                <a:extLst>
                  <a:ext uri="{FF2B5EF4-FFF2-40B4-BE49-F238E27FC236}">
                    <a16:creationId xmlns:a16="http://schemas.microsoft.com/office/drawing/2014/main" id="{29B8FD32-CCC3-4E32-91B0-B974D5D1D6D4}"/>
                  </a:ext>
                </a:extLst>
              </p:cNvPr>
              <p:cNvSpPr txBox="1"/>
              <p:nvPr/>
            </p:nvSpPr>
            <p:spPr>
              <a:xfrm>
                <a:off x="1043490" y="2955560"/>
                <a:ext cx="6048375" cy="646331"/>
              </a:xfrm>
              <a:prstGeom prst="rect">
                <a:avLst/>
              </a:prstGeom>
              <a:noFill/>
            </p:spPr>
            <p:txBody>
              <a:bodyPr wrap="square" rtlCol="0">
                <a:spAutoFit/>
              </a:bodyPr>
              <a:lstStyle/>
              <a:p>
                <a:pPr algn="l" rtl="0"/>
                <a:r>
                  <a:rPr lang="en-US" dirty="0">
                    <a:solidFill>
                      <a:schemeClr val="tx1">
                        <a:lumMod val="50000"/>
                        <a:lumOff val="50000"/>
                      </a:schemeClr>
                    </a:solidFill>
                  </a:rPr>
                  <a:t>AB⨁</a:t>
                </a:r>
                <a14:m>
                  <m:oMath xmlns:m="http://schemas.openxmlformats.org/officeDocument/2006/math">
                    <m:acc>
                      <m:accPr>
                        <m:chr m:val="̅"/>
                        <m:ctrlPr>
                          <a:rPr lang="en-US" i="1" dirty="0" smtClean="0">
                            <a:solidFill>
                              <a:schemeClr val="tx1">
                                <a:lumMod val="50000"/>
                                <a:lumOff val="50000"/>
                              </a:schemeClr>
                            </a:solidFill>
                            <a:latin typeface="Cambria Math" panose="02040503050406030204" pitchFamily="18" charset="0"/>
                          </a:rPr>
                        </m:ctrlPr>
                      </m:accPr>
                      <m:e>
                        <m:r>
                          <m:rPr>
                            <m:sty m:val="p"/>
                          </m:rPr>
                          <a:rPr lang="en-US" b="0" i="0" dirty="0" smtClean="0">
                            <a:solidFill>
                              <a:schemeClr val="tx1">
                                <a:lumMod val="50000"/>
                                <a:lumOff val="50000"/>
                              </a:schemeClr>
                            </a:solidFill>
                            <a:latin typeface="Cambria Math" panose="02040503050406030204" pitchFamily="18" charset="0"/>
                          </a:rPr>
                          <m:t>B</m:t>
                        </m:r>
                      </m:e>
                    </m:acc>
                  </m:oMath>
                </a14:m>
                <a:endParaRPr lang="en-US" dirty="0">
                  <a:solidFill>
                    <a:schemeClr val="tx1">
                      <a:lumMod val="50000"/>
                      <a:lumOff val="50000"/>
                    </a:schemeClr>
                  </a:solidFill>
                </a:endParaRPr>
              </a:p>
              <a:p>
                <a:pPr algn="l" rtl="0"/>
                <a:r>
                  <a:rPr lang="en-US" dirty="0">
                    <a:solidFill>
                      <a:schemeClr val="tx1">
                        <a:lumMod val="50000"/>
                        <a:lumOff val="50000"/>
                      </a:schemeClr>
                    </a:solidFill>
                  </a:rPr>
                  <a:t>A AND B XOR (NOT B)</a:t>
                </a:r>
              </a:p>
            </p:txBody>
          </p:sp>
        </mc:Choice>
        <mc:Fallback xmlns="">
          <p:sp>
            <p:nvSpPr>
              <p:cNvPr id="3" name="مربع نص 2">
                <a:extLst>
                  <a:ext uri="{FF2B5EF4-FFF2-40B4-BE49-F238E27FC236}">
                    <a16:creationId xmlns:a16="http://schemas.microsoft.com/office/drawing/2014/main" id="{29B8FD32-CCC3-4E32-91B0-B974D5D1D6D4}"/>
                  </a:ext>
                </a:extLst>
              </p:cNvPr>
              <p:cNvSpPr txBox="1">
                <a:spLocks noRot="1" noChangeAspect="1" noMove="1" noResize="1" noEditPoints="1" noAdjustHandles="1" noChangeArrowheads="1" noChangeShapeType="1" noTextEdit="1"/>
              </p:cNvSpPr>
              <p:nvPr/>
            </p:nvSpPr>
            <p:spPr>
              <a:xfrm>
                <a:off x="1043490" y="2955560"/>
                <a:ext cx="6048375" cy="646331"/>
              </a:xfrm>
              <a:prstGeom prst="rect">
                <a:avLst/>
              </a:prstGeom>
              <a:blipFill>
                <a:blip r:embed="rId4"/>
                <a:stretch>
                  <a:fillRect l="-806" t="-5660" b="-14151"/>
                </a:stretch>
              </a:blipFill>
            </p:spPr>
            <p:txBody>
              <a:bodyPr/>
              <a:lstStyle/>
              <a:p>
                <a:r>
                  <a:rPr lang="en-US">
                    <a:noFill/>
                  </a:rPr>
                  <a:t> </a:t>
                </a:r>
              </a:p>
            </p:txBody>
          </p:sp>
        </mc:Fallback>
      </mc:AlternateContent>
    </p:spTree>
    <p:extLst>
      <p:ext uri="{BB962C8B-B14F-4D97-AF65-F5344CB8AC3E}">
        <p14:creationId xmlns:p14="http://schemas.microsoft.com/office/powerpoint/2010/main" val="35940767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نتيجة بحث الصور عن ‪shift gea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8197" b="2806"/>
          <a:stretch/>
        </p:blipFill>
        <p:spPr bwMode="auto">
          <a:xfrm>
            <a:off x="4613365" y="2348880"/>
            <a:ext cx="4008121" cy="4153519"/>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p:txBody>
          <a:bodyPr/>
          <a:lstStyle/>
          <a:p>
            <a:r>
              <a:rPr lang="en-US" dirty="0"/>
              <a:t>Shift Operations</a:t>
            </a:r>
            <a:endParaRPr lang="ar-SA" dirty="0"/>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28</a:t>
            </a:fld>
            <a:endParaRPr lang="ar-SA"/>
          </a:p>
        </p:txBody>
      </p:sp>
    </p:spTree>
    <p:extLst>
      <p:ext uri="{BB962C8B-B14F-4D97-AF65-F5344CB8AC3E}">
        <p14:creationId xmlns:p14="http://schemas.microsoft.com/office/powerpoint/2010/main" val="14377159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29</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US" dirty="0"/>
              <a:t>In shift operations bits are moved by one or more bit positions within a register,' either to the left or to the right. </a:t>
            </a:r>
            <a:endParaRPr lang="en-US" altLang="en-US" dirty="0"/>
          </a:p>
          <a:p>
            <a:pPr marL="708660" lvl="1" indent="-342900" algn="l" rtl="0">
              <a:buFont typeface="Wingdings" panose="05000000000000000000" pitchFamily="2" charset="2"/>
              <a:buChar char="Ø"/>
            </a:pPr>
            <a:r>
              <a:rPr lang="en-US" dirty="0"/>
              <a:t>Depending on the data-type of the word under consideration, there are actually three different kinds of shifts:</a:t>
            </a:r>
          </a:p>
        </p:txBody>
      </p:sp>
      <p:graphicFrame>
        <p:nvGraphicFramePr>
          <p:cNvPr id="14" name="رسم تخطيطي 13"/>
          <p:cNvGraphicFramePr/>
          <p:nvPr>
            <p:extLst>
              <p:ext uri="{D42A27DB-BD31-4B8C-83A1-F6EECF244321}">
                <p14:modId xmlns:p14="http://schemas.microsoft.com/office/powerpoint/2010/main" val="332508682"/>
              </p:ext>
            </p:extLst>
          </p:nvPr>
        </p:nvGraphicFramePr>
        <p:xfrm>
          <a:off x="683568" y="3795140"/>
          <a:ext cx="7488832" cy="20882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مربع نص 15"/>
          <p:cNvSpPr txBox="1"/>
          <p:nvPr/>
        </p:nvSpPr>
        <p:spPr>
          <a:xfrm>
            <a:off x="6247234" y="5913852"/>
            <a:ext cx="2016224" cy="553998"/>
          </a:xfrm>
          <a:prstGeom prst="rect">
            <a:avLst/>
          </a:prstGeom>
          <a:solidFill>
            <a:schemeClr val="bg1">
              <a:lumMod val="95000"/>
            </a:schemeClr>
          </a:solidFill>
          <a:ln>
            <a:solidFill>
              <a:schemeClr val="accent3">
                <a:lumMod val="75000"/>
              </a:schemeClr>
            </a:solidFill>
          </a:ln>
        </p:spPr>
        <p:txBody>
          <a:bodyPr wrap="square" rtlCol="1">
            <a:spAutoFit/>
          </a:bodyPr>
          <a:lstStyle/>
          <a:p>
            <a:pPr algn="ctr"/>
            <a:r>
              <a:rPr lang="en-US" sz="1600" dirty="0"/>
              <a:t>signed number </a:t>
            </a:r>
          </a:p>
          <a:p>
            <a:pPr algn="ctr"/>
            <a:r>
              <a:rPr lang="en-US" sz="1400" dirty="0"/>
              <a:t>in two’s complement</a:t>
            </a:r>
            <a:endParaRPr lang="ar-SA" sz="1400" dirty="0"/>
          </a:p>
        </p:txBody>
      </p:sp>
    </p:spTree>
    <p:extLst>
      <p:ext uri="{BB962C8B-B14F-4D97-AF65-F5344CB8AC3E}">
        <p14:creationId xmlns:p14="http://schemas.microsoft.com/office/powerpoint/2010/main" val="1629026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Getting Started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rmAutofit/>
          </a:bodyPr>
          <a:lstStyle/>
          <a:p>
            <a:pPr algn="just" rtl="0"/>
            <a:r>
              <a:rPr lang="en-US" dirty="0"/>
              <a:t>An electronic computer is made up of a number of circuits. </a:t>
            </a:r>
          </a:p>
          <a:p>
            <a:pPr algn="just" rtl="0"/>
            <a:r>
              <a:rPr lang="en-US" dirty="0"/>
              <a:t>Each circuit can be designed using the rules of Boolean algebra, {True/False = 1/0}</a:t>
            </a:r>
          </a:p>
          <a:p>
            <a:pPr algn="just" rtl="0"/>
            <a:r>
              <a:rPr lang="en-US" dirty="0"/>
              <a:t>The basic elements of circuits are called logic gates. </a:t>
            </a:r>
          </a:p>
          <a:p>
            <a:pPr algn="just" rtl="0"/>
            <a:r>
              <a:rPr lang="en-US" dirty="0"/>
              <a:t>A gate is an electronic device that operates on a collection of binary inputs and produces a binary output. </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3</a:t>
            </a:fld>
            <a:endParaRPr lang="ar-SA"/>
          </a:p>
        </p:txBody>
      </p:sp>
      <p:grpSp>
        <p:nvGrpSpPr>
          <p:cNvPr id="5" name="مجموعة 4"/>
          <p:cNvGrpSpPr/>
          <p:nvPr/>
        </p:nvGrpSpPr>
        <p:grpSpPr>
          <a:xfrm>
            <a:off x="738231" y="4791135"/>
            <a:ext cx="7812230" cy="1698973"/>
            <a:chOff x="738231" y="4791135"/>
            <a:chExt cx="7812230" cy="1698973"/>
          </a:xfrm>
        </p:grpSpPr>
        <p:pic>
          <p:nvPicPr>
            <p:cNvPr id="1026" name="Picture 2" descr="نتيجة بحث الصور عن ‪circuits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6859" t="64525"/>
            <a:stretch/>
          </p:blipFill>
          <p:spPr bwMode="auto">
            <a:xfrm>
              <a:off x="4902270" y="5523171"/>
              <a:ext cx="2045994" cy="9669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نتيجة بحث الصور عن ‪circuits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47" t="40810" r="66601"/>
            <a:stretch/>
          </p:blipFill>
          <p:spPr bwMode="auto">
            <a:xfrm>
              <a:off x="3290740" y="4838433"/>
              <a:ext cx="993228" cy="161332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نتيجة بحث الصور عن ‪circuits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818" t="-256" r="37482" b="65552"/>
            <a:stretch/>
          </p:blipFill>
          <p:spPr bwMode="auto">
            <a:xfrm>
              <a:off x="738231" y="5523171"/>
              <a:ext cx="2052266" cy="94593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نتيجة بحث الصور عن ‪circuits ‬‏"/>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5065" t="-256" r="3267" b="37924"/>
            <a:stretch/>
          </p:blipFill>
          <p:spPr bwMode="auto">
            <a:xfrm>
              <a:off x="7524328" y="4791135"/>
              <a:ext cx="1026133" cy="169897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360493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30</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dirty="0">
                <a:solidFill>
                  <a:schemeClr val="accent3"/>
                </a:solidFill>
              </a:rPr>
              <a:t>Logical Shifting </a:t>
            </a:r>
            <a:r>
              <a:rPr lang="en-US" altLang="en-US" dirty="0"/>
              <a:t>is applied to a pattern of unsigned number.</a:t>
            </a:r>
          </a:p>
          <a:p>
            <a:pPr algn="just" rtl="0"/>
            <a:endParaRPr lang="en-US" sz="4000" dirty="0"/>
          </a:p>
          <a:p>
            <a:pPr algn="just" rtl="0"/>
            <a:endParaRPr lang="en-US" dirty="0"/>
          </a:p>
          <a:p>
            <a:pPr algn="just" rtl="0"/>
            <a:endParaRPr lang="en-US" dirty="0"/>
          </a:p>
          <a:p>
            <a:pPr algn="just" rtl="0"/>
            <a:endParaRPr lang="en-US" dirty="0"/>
          </a:p>
          <a:p>
            <a:pPr algn="just" rtl="0"/>
            <a:endParaRPr lang="en-US" dirty="0"/>
          </a:p>
          <a:p>
            <a:pPr algn="just" rtl="0"/>
            <a:endParaRPr lang="en-US" sz="1400" dirty="0"/>
          </a:p>
          <a:p>
            <a:pPr lvl="1" algn="just" rtl="0">
              <a:buFont typeface="Wingdings" panose="05000000000000000000" pitchFamily="2" charset="2"/>
              <a:buChar char="Ø"/>
            </a:pPr>
            <a:r>
              <a:rPr lang="en-US" sz="2000" dirty="0"/>
              <a:t>For the left shifting, the leftmost/</a:t>
            </a:r>
            <a:r>
              <a:rPr lang="en-AU" sz="2000" dirty="0"/>
              <a:t> MSB</a:t>
            </a:r>
            <a:r>
              <a:rPr lang="en-US" sz="1200" b="1" dirty="0"/>
              <a:t>(</a:t>
            </a:r>
            <a:r>
              <a:rPr lang="en-AU" sz="1200" b="1" dirty="0"/>
              <a:t>Most Significant Bit</a:t>
            </a:r>
            <a:r>
              <a:rPr lang="en-US" sz="1200" b="1" dirty="0"/>
              <a:t>) </a:t>
            </a:r>
            <a:r>
              <a:rPr lang="en-US" sz="2000" dirty="0"/>
              <a:t>bit is lost and ‘0’ is inserted to the rightmost bit.</a:t>
            </a:r>
          </a:p>
          <a:p>
            <a:pPr lvl="1" algn="just" rtl="0">
              <a:buFont typeface="Wingdings" panose="05000000000000000000" pitchFamily="2" charset="2"/>
              <a:buChar char="Ø"/>
            </a:pPr>
            <a:r>
              <a:rPr lang="en-US" sz="2000" dirty="0"/>
              <a:t>For the Right shifting, the rightmost/</a:t>
            </a:r>
            <a:r>
              <a:rPr lang="en-AU" sz="2000" dirty="0"/>
              <a:t> LSB</a:t>
            </a:r>
            <a:r>
              <a:rPr lang="en-US" sz="1200" b="1" dirty="0"/>
              <a:t>(</a:t>
            </a:r>
            <a:r>
              <a:rPr lang="en-AU" sz="1200" b="1" dirty="0"/>
              <a:t>Least Significant Bit</a:t>
            </a:r>
            <a:r>
              <a:rPr lang="en-US" sz="1200" b="1" dirty="0"/>
              <a:t>)</a:t>
            </a:r>
            <a:r>
              <a:rPr lang="en-US" sz="2000" dirty="0"/>
              <a:t> bit is lost and ‘0’ is inserted to the leftmost bit.  </a:t>
            </a:r>
          </a:p>
        </p:txBody>
      </p:sp>
      <p:pic>
        <p:nvPicPr>
          <p:cNvPr id="2050" name="Picture 2" descr="https://upload.wikimedia.org/wikipedia/commons/thumb/5/5c/Rotate_left_logically.svg/300px-Rotate_left_logically.svg.png"/>
          <p:cNvPicPr>
            <a:picLocks noChangeAspect="1" noChangeArrowheads="1"/>
          </p:cNvPicPr>
          <p:nvPr/>
        </p:nvPicPr>
        <p:blipFill rotWithShape="1">
          <a:blip r:embed="rId3" cstate="print">
            <a:duotone>
              <a:prstClr val="black"/>
              <a:srgbClr val="D9C3A5">
                <a:tint val="50000"/>
                <a:satMod val="180000"/>
              </a:srgbClr>
            </a:duotone>
            <a:extLst>
              <a:ext uri="{28A0092B-C50C-407E-A947-70E740481C1C}">
                <a14:useLocalDpi xmlns:a14="http://schemas.microsoft.com/office/drawing/2010/main" val="0"/>
              </a:ext>
            </a:extLst>
          </a:blip>
          <a:srcRect t="-202"/>
          <a:stretch/>
        </p:blipFill>
        <p:spPr bwMode="auto">
          <a:xfrm>
            <a:off x="1115616" y="2651760"/>
            <a:ext cx="2857500" cy="190884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upload.wikimedia.org/wikipedia/commons/thumb/6/64/Rotate_right_logically.svg/300px-Rotate_right_logically.svg.png"/>
          <p:cNvPicPr>
            <a:picLocks noChangeAspect="1" noChangeArrowheads="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val="0"/>
              </a:ext>
            </a:extLst>
          </a:blip>
          <a:srcRect t="3178"/>
          <a:stretch/>
        </p:blipFill>
        <p:spPr bwMode="auto">
          <a:xfrm>
            <a:off x="5220072" y="2667000"/>
            <a:ext cx="2857500" cy="184447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جدول 12"/>
          <p:cNvGraphicFramePr>
            <a:graphicFrameLocks noGrp="1"/>
          </p:cNvGraphicFramePr>
          <p:nvPr>
            <p:extLst>
              <p:ext uri="{D42A27DB-BD31-4B8C-83A1-F6EECF244321}">
                <p14:modId xmlns:p14="http://schemas.microsoft.com/office/powerpoint/2010/main" val="2912941968"/>
              </p:ext>
            </p:extLst>
          </p:nvPr>
        </p:nvGraphicFramePr>
        <p:xfrm>
          <a:off x="1088653" y="4570080"/>
          <a:ext cx="2763267" cy="365760"/>
        </p:xfrm>
        <a:graphic>
          <a:graphicData uri="http://schemas.openxmlformats.org/drawingml/2006/table">
            <a:tbl>
              <a:tblPr/>
              <a:tblGrid>
                <a:gridCol w="2763267">
                  <a:extLst>
                    <a:ext uri="{9D8B030D-6E8A-4147-A177-3AD203B41FA5}">
                      <a16:colId xmlns:a16="http://schemas.microsoft.com/office/drawing/2014/main" val="20000"/>
                    </a:ext>
                  </a:extLst>
                </a:gridCol>
              </a:tblGrid>
              <a:tr h="0">
                <a:tc>
                  <a:txBody>
                    <a:bodyPr/>
                    <a:lstStyle/>
                    <a:p>
                      <a:pPr algn="l"/>
                      <a:r>
                        <a:rPr lang="en-US" dirty="0">
                          <a:solidFill>
                            <a:schemeClr val="accent3">
                              <a:lumMod val="75000"/>
                            </a:schemeClr>
                          </a:solidFill>
                          <a:effectLst/>
                        </a:rPr>
                        <a:t>Logical left shift one bit</a:t>
                      </a: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graphicFrame>
        <p:nvGraphicFramePr>
          <p:cNvPr id="17" name="جدول 16"/>
          <p:cNvGraphicFramePr>
            <a:graphicFrameLocks noGrp="1"/>
          </p:cNvGraphicFramePr>
          <p:nvPr>
            <p:extLst>
              <p:ext uri="{D42A27DB-BD31-4B8C-83A1-F6EECF244321}">
                <p14:modId xmlns:p14="http://schemas.microsoft.com/office/powerpoint/2010/main" val="3837447653"/>
              </p:ext>
            </p:extLst>
          </p:nvPr>
        </p:nvGraphicFramePr>
        <p:xfrm>
          <a:off x="5220072" y="4570080"/>
          <a:ext cx="2893814" cy="365760"/>
        </p:xfrm>
        <a:graphic>
          <a:graphicData uri="http://schemas.openxmlformats.org/drawingml/2006/table">
            <a:tbl>
              <a:tblPr/>
              <a:tblGrid>
                <a:gridCol w="2893814">
                  <a:extLst>
                    <a:ext uri="{9D8B030D-6E8A-4147-A177-3AD203B41FA5}">
                      <a16:colId xmlns:a16="http://schemas.microsoft.com/office/drawing/2014/main" val="20000"/>
                    </a:ext>
                  </a:extLst>
                </a:gridCol>
              </a:tblGrid>
              <a:tr h="0">
                <a:tc>
                  <a:txBody>
                    <a:bodyPr/>
                    <a:lstStyle/>
                    <a:p>
                      <a:pPr algn="l"/>
                      <a:r>
                        <a:rPr lang="en-US" dirty="0">
                          <a:solidFill>
                            <a:schemeClr val="accent3">
                              <a:lumMod val="75000"/>
                            </a:schemeClr>
                          </a:solidFill>
                          <a:effectLst/>
                        </a:rPr>
                        <a:t>Logical right shift one bit</a:t>
                      </a: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sp>
        <p:nvSpPr>
          <p:cNvPr id="18" name="Rectangle 7"/>
          <p:cNvSpPr>
            <a:spLocks noChangeArrowheads="1"/>
          </p:cNvSpPr>
          <p:nvPr/>
        </p:nvSpPr>
        <p:spPr bwMode="auto">
          <a:xfrm>
            <a:off x="1042988" y="408965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br>
              <a:rPr kumimoji="0" lang="ar-SA" altLang="ar-SA" sz="1800" b="0" i="0" u="none" strike="noStrike" cap="none" normalizeH="0" baseline="0">
                <a:ln>
                  <a:noFill/>
                </a:ln>
                <a:solidFill>
                  <a:schemeClr val="tx1"/>
                </a:solidFill>
                <a:effectLst/>
                <a:latin typeface="Arial" pitchFamily="34" charset="0"/>
                <a:cs typeface="Arial" pitchFamily="34" charset="0"/>
              </a:rPr>
            </a:br>
            <a:endParaRPr kumimoji="0" lang="ar-SA" altLang="ar-SA" sz="1800" b="0" i="0" u="none" strike="noStrike" cap="none" normalizeH="0" baseline="0">
              <a:ln>
                <a:noFill/>
              </a:ln>
              <a:solidFill>
                <a:schemeClr val="tx1"/>
              </a:solidFill>
              <a:effectLst/>
              <a:latin typeface="Arial" pitchFamily="34" charset="0"/>
              <a:cs typeface="Arial" pitchFamily="34" charset="0"/>
            </a:endParaRPr>
          </a:p>
        </p:txBody>
      </p:sp>
      <p:sp>
        <p:nvSpPr>
          <p:cNvPr id="19" name="مستطيل 18"/>
          <p:cNvSpPr/>
          <p:nvPr/>
        </p:nvSpPr>
        <p:spPr>
          <a:xfrm>
            <a:off x="683323" y="2485658"/>
            <a:ext cx="1364476" cy="276999"/>
          </a:xfrm>
          <a:prstGeom prst="rect">
            <a:avLst/>
          </a:prstGeom>
        </p:spPr>
        <p:txBody>
          <a:bodyPr wrap="none">
            <a:spAutoFit/>
          </a:bodyPr>
          <a:lstStyle/>
          <a:p>
            <a:r>
              <a:rPr lang="en-AU" sz="1200" b="1" dirty="0">
                <a:solidFill>
                  <a:schemeClr val="tx1">
                    <a:lumMod val="65000"/>
                    <a:lumOff val="35000"/>
                  </a:schemeClr>
                </a:solidFill>
                <a:latin typeface="Arial Narrow" panose="020B0606020202030204" pitchFamily="34" charset="0"/>
                <a:cs typeface="Arial" panose="020B0604020202020204" pitchFamily="34" charset="0"/>
              </a:rPr>
              <a:t>Most Significant Bit</a:t>
            </a:r>
            <a:endParaRPr lang="ar-SA" sz="1200" b="1" dirty="0">
              <a:solidFill>
                <a:schemeClr val="tx1">
                  <a:lumMod val="65000"/>
                  <a:lumOff val="35000"/>
                </a:schemeClr>
              </a:solidFill>
              <a:latin typeface="Arial Narrow" panose="020B0606020202030204" pitchFamily="34" charset="0"/>
              <a:cs typeface="Arial" panose="020B0604020202020204" pitchFamily="34" charset="0"/>
            </a:endParaRPr>
          </a:p>
        </p:txBody>
      </p:sp>
      <p:sp>
        <p:nvSpPr>
          <p:cNvPr id="22" name="مستطيل 21"/>
          <p:cNvSpPr/>
          <p:nvPr/>
        </p:nvSpPr>
        <p:spPr>
          <a:xfrm>
            <a:off x="2429348" y="2484169"/>
            <a:ext cx="1399742" cy="276999"/>
          </a:xfrm>
          <a:prstGeom prst="rect">
            <a:avLst/>
          </a:prstGeom>
        </p:spPr>
        <p:txBody>
          <a:bodyPr wrap="none">
            <a:spAutoFit/>
          </a:bodyPr>
          <a:lstStyle/>
          <a:p>
            <a:r>
              <a:rPr lang="en-AU" sz="1200" b="1" dirty="0">
                <a:solidFill>
                  <a:schemeClr val="tx1">
                    <a:lumMod val="65000"/>
                    <a:lumOff val="35000"/>
                  </a:schemeClr>
                </a:solidFill>
                <a:latin typeface="Arial Narrow" panose="020B0606020202030204" pitchFamily="34" charset="0"/>
                <a:cs typeface="Arial" panose="020B0604020202020204" pitchFamily="34" charset="0"/>
              </a:rPr>
              <a:t>Least Significant Bit</a:t>
            </a:r>
            <a:endParaRPr lang="ar-SA" sz="1200" b="1" dirty="0">
              <a:solidFill>
                <a:schemeClr val="tx1">
                  <a:lumMod val="65000"/>
                  <a:lumOff val="35000"/>
                </a:schemeClr>
              </a:solidFill>
              <a:latin typeface="Arial Narrow" panose="020B0606020202030204" pitchFamily="34" charset="0"/>
              <a:cs typeface="Arial" panose="020B0604020202020204" pitchFamily="34" charset="0"/>
            </a:endParaRPr>
          </a:p>
        </p:txBody>
      </p:sp>
    </p:spTree>
    <p:extLst>
      <p:ext uri="{BB962C8B-B14F-4D97-AF65-F5344CB8AC3E}">
        <p14:creationId xmlns:p14="http://schemas.microsoft.com/office/powerpoint/2010/main" val="27116505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31</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824536"/>
          </a:xfrm>
        </p:spPr>
        <p:txBody>
          <a:bodyPr>
            <a:normAutofit/>
          </a:bodyPr>
          <a:lstStyle/>
          <a:p>
            <a:pPr algn="just" rtl="0"/>
            <a:r>
              <a:rPr lang="en-US" dirty="0">
                <a:solidFill>
                  <a:schemeClr val="accent3"/>
                </a:solidFill>
              </a:rPr>
              <a:t>Circular Shifting (</a:t>
            </a:r>
            <a:r>
              <a:rPr lang="en-US" altLang="en-US" dirty="0">
                <a:solidFill>
                  <a:schemeClr val="accent3"/>
                </a:solidFill>
              </a:rPr>
              <a:t>Rotate)</a:t>
            </a:r>
            <a:r>
              <a:rPr lang="en-US" dirty="0">
                <a:solidFill>
                  <a:schemeClr val="accent3"/>
                </a:solidFill>
              </a:rPr>
              <a:t> </a:t>
            </a:r>
            <a:r>
              <a:rPr lang="en-US" altLang="en-US" dirty="0"/>
              <a:t>is same as logical shifting applied to a pattern of unsigned number. However, in circular shifting bits are rotated, </a:t>
            </a:r>
            <a:r>
              <a:rPr lang="en-US" dirty="0"/>
              <a:t>no bits are lost or introduced in the shifting process.</a:t>
            </a:r>
          </a:p>
        </p:txBody>
      </p:sp>
      <p:graphicFrame>
        <p:nvGraphicFramePr>
          <p:cNvPr id="13" name="جدول 12"/>
          <p:cNvGraphicFramePr>
            <a:graphicFrameLocks noGrp="1"/>
          </p:cNvGraphicFramePr>
          <p:nvPr>
            <p:extLst>
              <p:ext uri="{D42A27DB-BD31-4B8C-83A1-F6EECF244321}">
                <p14:modId xmlns:p14="http://schemas.microsoft.com/office/powerpoint/2010/main" val="4249212117"/>
              </p:ext>
            </p:extLst>
          </p:nvPr>
        </p:nvGraphicFramePr>
        <p:xfrm>
          <a:off x="1017266" y="5478845"/>
          <a:ext cx="2924601" cy="395371"/>
        </p:xfrm>
        <a:graphic>
          <a:graphicData uri="http://schemas.openxmlformats.org/drawingml/2006/table">
            <a:tbl>
              <a:tblPr/>
              <a:tblGrid>
                <a:gridCol w="2924601">
                  <a:extLst>
                    <a:ext uri="{9D8B030D-6E8A-4147-A177-3AD203B41FA5}">
                      <a16:colId xmlns:a16="http://schemas.microsoft.com/office/drawing/2014/main" val="20000"/>
                    </a:ext>
                  </a:extLst>
                </a:gridCol>
              </a:tblGrid>
              <a:tr h="395371">
                <a:tc>
                  <a:txBody>
                    <a:bodyPr/>
                    <a:lstStyle/>
                    <a:p>
                      <a:pPr algn="ctr"/>
                      <a:r>
                        <a:rPr lang="en-AU" sz="1800" b="0" i="0" kern="1200" dirty="0">
                          <a:solidFill>
                            <a:schemeClr val="accent3">
                              <a:lumMod val="75000"/>
                            </a:schemeClr>
                          </a:solidFill>
                          <a:effectLst/>
                          <a:latin typeface="+mn-lt"/>
                          <a:ea typeface="+mn-ea"/>
                          <a:cs typeface="+mn-cs"/>
                        </a:rPr>
                        <a:t>Left circular shift</a:t>
                      </a:r>
                      <a:endParaRPr lang="en-US" dirty="0">
                        <a:solidFill>
                          <a:schemeClr val="accent3">
                            <a:lumMod val="75000"/>
                          </a:schemeClr>
                        </a:solidFill>
                        <a:effectLst/>
                      </a:endParaRP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graphicFrame>
        <p:nvGraphicFramePr>
          <p:cNvPr id="17" name="جدول 16"/>
          <p:cNvGraphicFramePr>
            <a:graphicFrameLocks noGrp="1"/>
          </p:cNvGraphicFramePr>
          <p:nvPr>
            <p:extLst>
              <p:ext uri="{D42A27DB-BD31-4B8C-83A1-F6EECF244321}">
                <p14:modId xmlns:p14="http://schemas.microsoft.com/office/powerpoint/2010/main" val="269994293"/>
              </p:ext>
            </p:extLst>
          </p:nvPr>
        </p:nvGraphicFramePr>
        <p:xfrm>
          <a:off x="5220072" y="5481509"/>
          <a:ext cx="3062770" cy="395371"/>
        </p:xfrm>
        <a:graphic>
          <a:graphicData uri="http://schemas.openxmlformats.org/drawingml/2006/table">
            <a:tbl>
              <a:tblPr/>
              <a:tblGrid>
                <a:gridCol w="3062770">
                  <a:extLst>
                    <a:ext uri="{9D8B030D-6E8A-4147-A177-3AD203B41FA5}">
                      <a16:colId xmlns:a16="http://schemas.microsoft.com/office/drawing/2014/main" val="20000"/>
                    </a:ext>
                  </a:extLst>
                </a:gridCol>
              </a:tblGrid>
              <a:tr h="395371">
                <a:tc>
                  <a:txBody>
                    <a:bodyPr/>
                    <a:lstStyle/>
                    <a:p>
                      <a:pPr algn="ctr"/>
                      <a:r>
                        <a:rPr lang="en-AU" sz="1800" b="0" i="0" kern="1200" dirty="0">
                          <a:solidFill>
                            <a:schemeClr val="accent3">
                              <a:lumMod val="75000"/>
                            </a:schemeClr>
                          </a:solidFill>
                          <a:effectLst/>
                          <a:latin typeface="+mn-lt"/>
                          <a:ea typeface="+mn-ea"/>
                          <a:cs typeface="+mn-cs"/>
                        </a:rPr>
                        <a:t>Right circular shift</a:t>
                      </a:r>
                      <a:endParaRPr lang="en-US" dirty="0">
                        <a:solidFill>
                          <a:schemeClr val="accent3">
                            <a:lumMod val="75000"/>
                          </a:schemeClr>
                        </a:solidFill>
                        <a:effectLst/>
                      </a:endParaRP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pic>
        <p:nvPicPr>
          <p:cNvPr id="3074" name="Picture 2" descr="https://upload.wikimedia.org/wikipedia/commons/thumb/0/09/Rotate_left.svg/300px-Rotate_left.svg.png"/>
          <p:cNvPicPr>
            <a:picLocks noChangeAspect="1" noChangeArrowheads="1"/>
          </p:cNvPicPr>
          <p:nvPr/>
        </p:nvPicPr>
        <p:blipFill rotWithShape="1">
          <a:blip r:embed="rId3" cstate="print">
            <a:duotone>
              <a:prstClr val="black"/>
              <a:srgbClr val="D9C3A5">
                <a:tint val="50000"/>
                <a:satMod val="180000"/>
              </a:srgbClr>
            </a:duotone>
            <a:extLst>
              <a:ext uri="{28A0092B-C50C-407E-A947-70E740481C1C}">
                <a14:useLocalDpi xmlns:a14="http://schemas.microsoft.com/office/drawing/2010/main" val="0"/>
              </a:ext>
            </a:extLst>
          </a:blip>
          <a:srcRect t="22184"/>
          <a:stretch/>
        </p:blipFill>
        <p:spPr bwMode="auto">
          <a:xfrm>
            <a:off x="971600" y="3645024"/>
            <a:ext cx="3088839" cy="192290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s://upload.wikimedia.org/wikipedia/commons/thumb/3/37/Rotate_right.svg/300px-Rotate_right.svg.png"/>
          <p:cNvPicPr>
            <a:picLocks noChangeAspect="1" noChangeArrowheads="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val="0"/>
              </a:ext>
            </a:extLst>
          </a:blip>
          <a:srcRect t="22184"/>
          <a:stretch/>
        </p:blipFill>
        <p:spPr bwMode="auto">
          <a:xfrm>
            <a:off x="5292079" y="3645024"/>
            <a:ext cx="3088839" cy="1922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7064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32</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solidFill>
                  <a:schemeClr val="accent3"/>
                </a:solidFill>
              </a:rPr>
              <a:t>Arithmetic shift</a:t>
            </a:r>
            <a:r>
              <a:rPr lang="en-US" altLang="en-US" dirty="0"/>
              <a:t> assume that the bit pattern is a signed integer in two’s complement format. </a:t>
            </a:r>
          </a:p>
          <a:p>
            <a:pPr algn="just" rtl="0"/>
            <a:endParaRPr lang="en-US" altLang="en-US" sz="2800" dirty="0"/>
          </a:p>
          <a:p>
            <a:pPr algn="just" rtl="0"/>
            <a:endParaRPr lang="en-US" altLang="en-US" dirty="0"/>
          </a:p>
          <a:p>
            <a:pPr algn="just" rtl="0"/>
            <a:endParaRPr lang="en-US" altLang="en-US" dirty="0"/>
          </a:p>
          <a:p>
            <a:pPr algn="just" rtl="0"/>
            <a:endParaRPr lang="en-US" altLang="en-US" dirty="0"/>
          </a:p>
          <a:p>
            <a:pPr algn="just" rtl="0"/>
            <a:endParaRPr lang="en-US" altLang="en-US" dirty="0"/>
          </a:p>
          <a:p>
            <a:pPr algn="just" rtl="0"/>
            <a:endParaRPr lang="en-US" altLang="en-US" dirty="0"/>
          </a:p>
          <a:p>
            <a:pPr algn="just" rtl="0"/>
            <a:endParaRPr lang="en-US" altLang="en-US" sz="2800" dirty="0"/>
          </a:p>
          <a:p>
            <a:pPr marL="434975" lvl="1" indent="-273050" algn="just" rtl="0">
              <a:buFont typeface="Wingdings" panose="05000000000000000000" pitchFamily="2" charset="2"/>
              <a:buChar char="Ø"/>
            </a:pPr>
            <a:r>
              <a:rPr lang="en-US" sz="1900" dirty="0"/>
              <a:t>Arithmetic left shift is equivalent to multiplying by a power of 2.</a:t>
            </a:r>
            <a:endParaRPr lang="en-US" altLang="en-US" sz="1900" dirty="0"/>
          </a:p>
          <a:p>
            <a:pPr marL="434975" lvl="1" indent="-273050" algn="just" rtl="0">
              <a:buFont typeface="Wingdings" panose="05000000000000000000" pitchFamily="2" charset="2"/>
              <a:buChar char="Ø"/>
            </a:pPr>
            <a:r>
              <a:rPr lang="en-US" sz="1900" dirty="0"/>
              <a:t>Arithmetic right shift is equivalent to dividing by a power of 2. </a:t>
            </a:r>
          </a:p>
          <a:p>
            <a:pPr algn="just" rtl="0"/>
            <a:endParaRPr lang="en-US" dirty="0"/>
          </a:p>
        </p:txBody>
      </p:sp>
      <p:graphicFrame>
        <p:nvGraphicFramePr>
          <p:cNvPr id="13" name="جدول 12"/>
          <p:cNvGraphicFramePr>
            <a:graphicFrameLocks noGrp="1"/>
          </p:cNvGraphicFramePr>
          <p:nvPr>
            <p:extLst>
              <p:ext uri="{D42A27DB-BD31-4B8C-83A1-F6EECF244321}">
                <p14:modId xmlns:p14="http://schemas.microsoft.com/office/powerpoint/2010/main" val="3627594489"/>
              </p:ext>
            </p:extLst>
          </p:nvPr>
        </p:nvGraphicFramePr>
        <p:xfrm>
          <a:off x="755576" y="4478248"/>
          <a:ext cx="3437335" cy="822960"/>
        </p:xfrm>
        <a:graphic>
          <a:graphicData uri="http://schemas.openxmlformats.org/drawingml/2006/table">
            <a:tbl>
              <a:tblPr/>
              <a:tblGrid>
                <a:gridCol w="3437335">
                  <a:extLst>
                    <a:ext uri="{9D8B030D-6E8A-4147-A177-3AD203B41FA5}">
                      <a16:colId xmlns:a16="http://schemas.microsoft.com/office/drawing/2014/main" val="20000"/>
                    </a:ext>
                  </a:extLst>
                </a:gridCol>
              </a:tblGrid>
              <a:tr h="0">
                <a:tc>
                  <a:txBody>
                    <a:bodyPr/>
                    <a:lstStyle/>
                    <a:p>
                      <a:pPr algn="ctr" rtl="0"/>
                      <a:r>
                        <a:rPr lang="en-US" sz="1600" b="0" i="0" kern="1200" dirty="0">
                          <a:solidFill>
                            <a:schemeClr val="accent3">
                              <a:lumMod val="75000"/>
                            </a:schemeClr>
                          </a:solidFill>
                          <a:effectLst/>
                          <a:latin typeface="+mn-lt"/>
                          <a:ea typeface="+mn-ea"/>
                          <a:cs typeface="+mn-cs"/>
                        </a:rPr>
                        <a:t>Left arithmetic shift by 1</a:t>
                      </a:r>
                    </a:p>
                    <a:p>
                      <a:pPr algn="ctr" rtl="0"/>
                      <a:r>
                        <a:rPr lang="en-US" sz="1600" b="0" i="0" kern="1200" dirty="0">
                          <a:solidFill>
                            <a:schemeClr val="accent3">
                              <a:lumMod val="75000"/>
                            </a:schemeClr>
                          </a:solidFill>
                          <a:effectLst/>
                          <a:latin typeface="+mn-lt"/>
                          <a:ea typeface="+mn-ea"/>
                          <a:cs typeface="+mn-cs"/>
                        </a:rPr>
                        <a:t>empty position in the </a:t>
                      </a:r>
                      <a:r>
                        <a:rPr lang="en-US" sz="1600" b="0" i="0" u="none" strike="noStrike" kern="1200" dirty="0">
                          <a:solidFill>
                            <a:schemeClr val="accent3">
                              <a:lumMod val="75000"/>
                            </a:schemeClr>
                          </a:solidFill>
                          <a:effectLst/>
                          <a:latin typeface="+mn-lt"/>
                          <a:ea typeface="+mn-ea"/>
                          <a:cs typeface="+mn-cs"/>
                        </a:rPr>
                        <a:t>rightmost</a:t>
                      </a:r>
                      <a:r>
                        <a:rPr lang="en-US" sz="1600" b="0" i="0" u="none" strike="noStrike" kern="1200" baseline="0" dirty="0">
                          <a:solidFill>
                            <a:schemeClr val="accent3">
                              <a:lumMod val="75000"/>
                            </a:schemeClr>
                          </a:solidFill>
                          <a:effectLst/>
                          <a:latin typeface="+mn-lt"/>
                          <a:ea typeface="+mn-ea"/>
                          <a:cs typeface="+mn-cs"/>
                        </a:rPr>
                        <a:t> bit</a:t>
                      </a:r>
                      <a:r>
                        <a:rPr lang="en-US" sz="1600" b="0" i="0" kern="1200" dirty="0">
                          <a:solidFill>
                            <a:schemeClr val="accent3">
                              <a:lumMod val="75000"/>
                            </a:schemeClr>
                          </a:solidFill>
                          <a:effectLst/>
                          <a:latin typeface="+mn-lt"/>
                          <a:ea typeface="+mn-ea"/>
                          <a:cs typeface="+mn-cs"/>
                        </a:rPr>
                        <a:t> is filled ‘0’</a:t>
                      </a:r>
                      <a:endParaRPr lang="en-US" sz="1600" dirty="0">
                        <a:solidFill>
                          <a:schemeClr val="accent3">
                            <a:lumMod val="75000"/>
                          </a:schemeClr>
                        </a:solidFill>
                        <a:effectLst/>
                      </a:endParaRP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pic>
        <p:nvPicPr>
          <p:cNvPr id="4098" name="Picture 2" descr="https://upload.wikimedia.org/wikipedia/commons/thumb/5/5c/Rotate_left_logically.svg/300px-Rotate_left_logically.svg.png"/>
          <p:cNvPicPr>
            <a:picLocks noChangeAspect="1" noChangeArrowheads="1"/>
          </p:cNvPicPr>
          <p:nvPr/>
        </p:nvPicPr>
        <p:blipFill rotWithShape="1">
          <a:blip r:embed="rId3" cstate="print">
            <a:duotone>
              <a:prstClr val="black"/>
              <a:srgbClr val="D9C3A5">
                <a:tint val="50000"/>
                <a:satMod val="180000"/>
              </a:srgbClr>
            </a:duotone>
            <a:extLst>
              <a:ext uri="{28A0092B-C50C-407E-A947-70E740481C1C}">
                <a14:useLocalDpi xmlns:a14="http://schemas.microsoft.com/office/drawing/2010/main" val="0"/>
              </a:ext>
            </a:extLst>
          </a:blip>
          <a:srcRect t="22079"/>
          <a:stretch/>
        </p:blipFill>
        <p:spPr bwMode="auto">
          <a:xfrm>
            <a:off x="933881" y="2678440"/>
            <a:ext cx="3437335" cy="1785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6" name="جدول 15"/>
          <p:cNvGraphicFramePr>
            <a:graphicFrameLocks noGrp="1"/>
          </p:cNvGraphicFramePr>
          <p:nvPr>
            <p:extLst>
              <p:ext uri="{D42A27DB-BD31-4B8C-83A1-F6EECF244321}">
                <p14:modId xmlns:p14="http://schemas.microsoft.com/office/powerpoint/2010/main" val="2665496392"/>
              </p:ext>
            </p:extLst>
          </p:nvPr>
        </p:nvGraphicFramePr>
        <p:xfrm>
          <a:off x="4932040" y="4432920"/>
          <a:ext cx="3528392" cy="822960"/>
        </p:xfrm>
        <a:graphic>
          <a:graphicData uri="http://schemas.openxmlformats.org/drawingml/2006/table">
            <a:tbl>
              <a:tblPr/>
              <a:tblGrid>
                <a:gridCol w="3528392">
                  <a:extLst>
                    <a:ext uri="{9D8B030D-6E8A-4147-A177-3AD203B41FA5}">
                      <a16:colId xmlns:a16="http://schemas.microsoft.com/office/drawing/2014/main" val="20000"/>
                    </a:ext>
                  </a:extLst>
                </a:gridCol>
              </a:tblGrid>
              <a:tr h="0">
                <a:tc>
                  <a:txBody>
                    <a:bodyPr/>
                    <a:lstStyle/>
                    <a:p>
                      <a:pPr algn="ctr" rtl="0"/>
                      <a:r>
                        <a:rPr lang="en-US" sz="1600" b="0" i="0" u="none" strike="noStrike" kern="1200" dirty="0">
                          <a:solidFill>
                            <a:schemeClr val="accent3">
                              <a:lumMod val="75000"/>
                            </a:schemeClr>
                          </a:solidFill>
                          <a:effectLst/>
                          <a:latin typeface="+mn-lt"/>
                          <a:ea typeface="+mn-ea"/>
                          <a:cs typeface="+mn-cs"/>
                        </a:rPr>
                        <a:t>Right arithmetic shift by 1</a:t>
                      </a:r>
                    </a:p>
                    <a:p>
                      <a:pPr algn="ctr" rtl="0"/>
                      <a:r>
                        <a:rPr lang="en-US" sz="1600" b="0" i="0" u="none" strike="noStrike" kern="1200" dirty="0">
                          <a:solidFill>
                            <a:schemeClr val="accent3">
                              <a:lumMod val="75000"/>
                            </a:schemeClr>
                          </a:solidFill>
                          <a:effectLst/>
                          <a:latin typeface="+mn-lt"/>
                          <a:ea typeface="+mn-ea"/>
                          <a:cs typeface="+mn-cs"/>
                        </a:rPr>
                        <a:t>The empty position in the leftmost is filled with a copy of the original</a:t>
                      </a:r>
                    </a:p>
                  </a:txBody>
                  <a:tcPr anchor="ctr">
                    <a:lnL>
                      <a:noFill/>
                    </a:lnL>
                    <a:lnR>
                      <a:noFill/>
                    </a:lnR>
                    <a:lnT>
                      <a:noFill/>
                    </a:lnT>
                    <a:lnB>
                      <a:noFill/>
                    </a:lnB>
                    <a:solidFill>
                      <a:srgbClr val="FFFFFF"/>
                    </a:solidFill>
                  </a:tcPr>
                </a:tc>
                <a:extLst>
                  <a:ext uri="{0D108BD9-81ED-4DB2-BD59-A6C34878D82A}">
                    <a16:rowId xmlns:a16="http://schemas.microsoft.com/office/drawing/2014/main" val="10000"/>
                  </a:ext>
                </a:extLst>
              </a:tr>
            </a:tbl>
          </a:graphicData>
        </a:graphic>
      </p:graphicFrame>
      <p:pic>
        <p:nvPicPr>
          <p:cNvPr id="4100" name="Picture 4" descr="https://upload.wikimedia.org/wikipedia/commons/thumb/3/37/Rotate_right_arithmetically.svg/300px-Rotate_right_arithmetically.svg.png"/>
          <p:cNvPicPr>
            <a:picLocks noChangeAspect="1" noChangeArrowheads="1"/>
          </p:cNvPicPr>
          <p:nvPr/>
        </p:nvPicPr>
        <p:blipFill rotWithShape="1">
          <a:blip r:embed="rId4" cstate="print">
            <a:duotone>
              <a:prstClr val="black"/>
              <a:srgbClr val="D9C3A5">
                <a:tint val="50000"/>
                <a:satMod val="180000"/>
              </a:srgbClr>
            </a:duotone>
            <a:extLst>
              <a:ext uri="{28A0092B-C50C-407E-A947-70E740481C1C}">
                <a14:useLocalDpi xmlns:a14="http://schemas.microsoft.com/office/drawing/2010/main" val="0"/>
              </a:ext>
            </a:extLst>
          </a:blip>
          <a:srcRect t="21849"/>
          <a:stretch/>
        </p:blipFill>
        <p:spPr bwMode="auto">
          <a:xfrm>
            <a:off x="5292080" y="2658616"/>
            <a:ext cx="2857500" cy="1786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36003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solidFill>
                  <a:schemeClr val="accent3"/>
                </a:solidFill>
              </a:rPr>
              <a:t>Arithmetic shift</a:t>
            </a:r>
            <a:r>
              <a:rPr lang="en-US" altLang="en-US" dirty="0"/>
              <a:t> </a:t>
            </a:r>
            <a:r>
              <a:rPr lang="en-US" altLang="en-US" dirty="0">
                <a:solidFill>
                  <a:schemeClr val="accent3"/>
                </a:solidFill>
              </a:rPr>
              <a:t>left</a:t>
            </a:r>
          </a:p>
          <a:p>
            <a:pPr lvl="1" algn="just" rtl="0">
              <a:buFont typeface="Wingdings" panose="05000000000000000000" pitchFamily="2" charset="2"/>
              <a:buChar char="Ø"/>
            </a:pPr>
            <a:r>
              <a:rPr lang="en-US" altLang="en-US" sz="2000" dirty="0"/>
              <a:t>A sign reversal occurs if the bit leftmost changes in value after shift.</a:t>
            </a:r>
          </a:p>
          <a:p>
            <a:pPr lvl="1" algn="just" rtl="0">
              <a:buFont typeface="Wingdings" panose="05000000000000000000" pitchFamily="2" charset="2"/>
              <a:buChar char="Ø"/>
            </a:pPr>
            <a:r>
              <a:rPr lang="en-US" altLang="en-US" sz="2000" dirty="0"/>
              <a:t>This happens if the multiplication by 2 causes an overflow</a:t>
            </a:r>
          </a:p>
          <a:p>
            <a:pPr lvl="1" algn="just" rtl="0">
              <a:buFont typeface="Wingdings" panose="05000000000000000000" pitchFamily="2" charset="2"/>
              <a:buChar char="Ø"/>
            </a:pPr>
            <a:r>
              <a:rPr lang="en-US" altLang="en-US" sz="2000" dirty="0"/>
              <a:t>An overflow flip-flop can be used to detect an arithmetic shift-left overflow.    </a:t>
            </a:r>
            <a:endParaRPr lang="en-US" sz="2000" dirty="0"/>
          </a:p>
          <a:p>
            <a:pPr algn="just" rtl="0"/>
            <a:endParaRPr lang="en-US" dirty="0"/>
          </a:p>
        </p:txBody>
      </p:sp>
      <p:grpSp>
        <p:nvGrpSpPr>
          <p:cNvPr id="5" name="مجموعة 4"/>
          <p:cNvGrpSpPr/>
          <p:nvPr/>
        </p:nvGrpSpPr>
        <p:grpSpPr>
          <a:xfrm>
            <a:off x="1022192" y="3789040"/>
            <a:ext cx="7510248" cy="2229926"/>
            <a:chOff x="1022192" y="3789040"/>
            <a:chExt cx="7510248" cy="2229926"/>
          </a:xfrm>
        </p:grpSpPr>
        <p:pic>
          <p:nvPicPr>
            <p:cNvPr id="4101" name="Picture 5" descr="Register Transfer &amp; -operations&#10;&#10;43&#10;&#10;Shift Microoperations&#10;&#10;ARITHMETIC SHIFT&#10;• An left arithmetic shift operation must be..."/>
            <p:cNvPicPr>
              <a:picLocks noChangeAspect="1" noChangeArrowheads="1"/>
            </p:cNvPicPr>
            <p:nvPr/>
          </p:nvPicPr>
          <p:blipFill rotWithShape="1">
            <a:blip r:embed="rId3" cstate="print">
              <a:duotone>
                <a:schemeClr val="accent3">
                  <a:shade val="45000"/>
                  <a:satMod val="135000"/>
                </a:schemeClr>
                <a:prstClr val="white"/>
              </a:duotone>
              <a:extLst>
                <a:ext uri="{28A0092B-C50C-407E-A947-70E740481C1C}">
                  <a14:useLocalDpi xmlns:a14="http://schemas.microsoft.com/office/drawing/2010/main" val="0"/>
                </a:ext>
              </a:extLst>
            </a:blip>
            <a:srcRect l="17304" t="22072" r="5035" b="50975"/>
            <a:stretch/>
          </p:blipFill>
          <p:spPr bwMode="auto">
            <a:xfrm>
              <a:off x="1022192" y="3789040"/>
              <a:ext cx="7510248" cy="2088232"/>
            </a:xfrm>
            <a:prstGeom prst="rect">
              <a:avLst/>
            </a:prstGeom>
            <a:noFill/>
            <a:extLst>
              <a:ext uri="{909E8E84-426E-40DD-AFC4-6F175D3DCCD1}">
                <a14:hiddenFill xmlns:a14="http://schemas.microsoft.com/office/drawing/2010/main">
                  <a:solidFill>
                    <a:srgbClr val="FFFFFF"/>
                  </a:solidFill>
                </a14:hiddenFill>
              </a:ext>
            </a:extLst>
          </p:spPr>
        </p:pic>
        <p:sp>
          <p:nvSpPr>
            <p:cNvPr id="4" name="مستطيل 3"/>
            <p:cNvSpPr/>
            <p:nvPr/>
          </p:nvSpPr>
          <p:spPr>
            <a:xfrm>
              <a:off x="4499992" y="4833156"/>
              <a:ext cx="4032448" cy="11858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grpSp>
      <p:sp>
        <p:nvSpPr>
          <p:cNvPr id="15" name="مربع نص 14"/>
          <p:cNvSpPr txBox="1"/>
          <p:nvPr/>
        </p:nvSpPr>
        <p:spPr>
          <a:xfrm>
            <a:off x="5013951" y="5157192"/>
            <a:ext cx="3014433" cy="861774"/>
          </a:xfrm>
          <a:prstGeom prst="rect">
            <a:avLst/>
          </a:prstGeom>
          <a:solidFill>
            <a:schemeClr val="bg2">
              <a:lumMod val="40000"/>
              <a:lumOff val="60000"/>
            </a:schemeClr>
          </a:solidFill>
          <a:ln w="12700">
            <a:solidFill>
              <a:schemeClr val="accent3"/>
            </a:solidFill>
            <a:prstDash val="sysDot"/>
          </a:ln>
        </p:spPr>
        <p:txBody>
          <a:bodyPr wrap="square" rtlCol="1">
            <a:spAutoFit/>
          </a:bodyPr>
          <a:lstStyle/>
          <a:p>
            <a:pPr algn="just" rtl="0"/>
            <a:r>
              <a:rPr lang="en-US" dirty="0">
                <a:solidFill>
                  <a:schemeClr val="accent3"/>
                </a:solidFill>
                <a:latin typeface="Arial Narrow" panose="020B0606020202030204" pitchFamily="34" charset="0"/>
              </a:rPr>
              <a:t>▲</a:t>
            </a:r>
            <a:r>
              <a:rPr lang="en-US" sz="1600" dirty="0">
                <a:solidFill>
                  <a:schemeClr val="tx2"/>
                </a:solidFill>
              </a:rPr>
              <a:t>Before the shift, if the leftmost two bits differ, the shift will result in an overflow.</a:t>
            </a:r>
            <a:endParaRPr lang="ar-SA" sz="1600" dirty="0">
              <a:solidFill>
                <a:schemeClr val="tx2"/>
              </a:solidFill>
            </a:endParaRPr>
          </a:p>
        </p:txBody>
      </p:sp>
      <p:pic>
        <p:nvPicPr>
          <p:cNvPr id="3" name="Picture 2"/>
          <p:cNvPicPr>
            <a:picLocks noChangeAspect="1" noChangeArrowheads="1"/>
          </p:cNvPicPr>
          <p:nvPr/>
        </p:nvPicPr>
        <p:blipFill rotWithShape="1">
          <a:blip r:embed="rId4" cstate="print">
            <a:duotone>
              <a:schemeClr val="accent4">
                <a:shade val="45000"/>
                <a:satMod val="135000"/>
              </a:schemeClr>
              <a:prstClr val="white"/>
            </a:duotone>
            <a:extLst>
              <a:ext uri="{28A0092B-C50C-407E-A947-70E740481C1C}">
                <a14:useLocalDpi xmlns:a14="http://schemas.microsoft.com/office/drawing/2010/main" val="0"/>
              </a:ext>
            </a:extLst>
          </a:blip>
          <a:srcRect l="56755" t="52053" r="29025" b="36459"/>
          <a:stretch/>
        </p:blipFill>
        <p:spPr bwMode="auto">
          <a:xfrm>
            <a:off x="3347864" y="5589240"/>
            <a:ext cx="1234039" cy="560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30949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solidFill>
                  <a:schemeClr val="accent3"/>
                </a:solidFill>
              </a:rPr>
              <a:t>Examples</a:t>
            </a:r>
          </a:p>
          <a:p>
            <a:pPr algn="just" rtl="0"/>
            <a:endParaRPr lang="en-US" sz="1900" dirty="0"/>
          </a:p>
          <a:p>
            <a:pPr algn="just" rtl="0"/>
            <a:endParaRPr lang="en-US" dirty="0"/>
          </a:p>
        </p:txBody>
      </p:sp>
      <p:graphicFrame>
        <p:nvGraphicFramePr>
          <p:cNvPr id="3" name="جدول 2"/>
          <p:cNvGraphicFramePr>
            <a:graphicFrameLocks noGrp="1"/>
          </p:cNvGraphicFramePr>
          <p:nvPr>
            <p:extLst>
              <p:ext uri="{D42A27DB-BD31-4B8C-83A1-F6EECF244321}">
                <p14:modId xmlns:p14="http://schemas.microsoft.com/office/powerpoint/2010/main" val="3044446869"/>
              </p:ext>
            </p:extLst>
          </p:nvPr>
        </p:nvGraphicFramePr>
        <p:xfrm>
          <a:off x="539552" y="2132856"/>
          <a:ext cx="8064896" cy="4270434"/>
        </p:xfrm>
        <a:graphic>
          <a:graphicData uri="http://schemas.openxmlformats.org/drawingml/2006/table">
            <a:tbl>
              <a:tblPr rtl="1" firstRow="1" bandRow="1">
                <a:tableStyleId>{0E3FDE45-AF77-4B5C-9715-49D594BDF05E}</a:tableStyleId>
              </a:tblPr>
              <a:tblGrid>
                <a:gridCol w="2545484">
                  <a:extLst>
                    <a:ext uri="{9D8B030D-6E8A-4147-A177-3AD203B41FA5}">
                      <a16:colId xmlns:a16="http://schemas.microsoft.com/office/drawing/2014/main" val="20000"/>
                    </a:ext>
                  </a:extLst>
                </a:gridCol>
                <a:gridCol w="2940772">
                  <a:extLst>
                    <a:ext uri="{9D8B030D-6E8A-4147-A177-3AD203B41FA5}">
                      <a16:colId xmlns:a16="http://schemas.microsoft.com/office/drawing/2014/main" val="20001"/>
                    </a:ext>
                  </a:extLst>
                </a:gridCol>
                <a:gridCol w="2578640">
                  <a:extLst>
                    <a:ext uri="{9D8B030D-6E8A-4147-A177-3AD203B41FA5}">
                      <a16:colId xmlns:a16="http://schemas.microsoft.com/office/drawing/2014/main" val="20002"/>
                    </a:ext>
                  </a:extLst>
                </a:gridCol>
              </a:tblGrid>
              <a:tr h="610062">
                <a:tc>
                  <a:txBody>
                    <a:bodyPr/>
                    <a:lstStyle/>
                    <a:p>
                      <a:pPr algn="ctr" rtl="0"/>
                      <a:r>
                        <a:rPr lang="en-US" dirty="0">
                          <a:solidFill>
                            <a:schemeClr val="tx1">
                              <a:lumMod val="65000"/>
                              <a:lumOff val="35000"/>
                            </a:schemeClr>
                          </a:solidFill>
                        </a:rPr>
                        <a:t>Result</a:t>
                      </a:r>
                      <a:endParaRPr lang="ar-SA" dirty="0">
                        <a:solidFill>
                          <a:schemeClr val="tx1">
                            <a:lumMod val="65000"/>
                            <a:lumOff val="35000"/>
                          </a:schemeClr>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algn="ctr" rtl="0"/>
                      <a:r>
                        <a:rPr lang="en-US" dirty="0">
                          <a:solidFill>
                            <a:schemeClr val="tx1">
                              <a:lumMod val="65000"/>
                              <a:lumOff val="35000"/>
                            </a:schemeClr>
                          </a:solidFill>
                        </a:rPr>
                        <a:t>Operation </a:t>
                      </a:r>
                      <a:endParaRPr lang="ar-SA"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dirty="0">
                          <a:solidFill>
                            <a:schemeClr val="tx1">
                              <a:lumMod val="65000"/>
                              <a:lumOff val="35000"/>
                            </a:schemeClr>
                          </a:solidFill>
                        </a:rPr>
                        <a:t>Input</a:t>
                      </a:r>
                      <a:endParaRPr lang="ar-SA"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0"/>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u="sng" dirty="0">
                          <a:solidFill>
                            <a:srgbClr val="008000"/>
                          </a:solidFill>
                        </a:rPr>
                        <a:t>000</a:t>
                      </a:r>
                      <a:r>
                        <a:rPr lang="en-US" sz="2000" b="1" dirty="0">
                          <a:solidFill>
                            <a:schemeClr val="tx1">
                              <a:lumMod val="65000"/>
                              <a:lumOff val="35000"/>
                            </a:schemeClr>
                          </a:solidFill>
                        </a:rPr>
                        <a:t>10100</a:t>
                      </a:r>
                      <a:r>
                        <a:rPr lang="en-US" sz="2000" b="1" strike="sngStrike" dirty="0">
                          <a:solidFill>
                            <a:srgbClr val="C00000"/>
                          </a:solidFill>
                        </a:rPr>
                        <a:t>110</a:t>
                      </a:r>
                      <a:endParaRPr lang="ar-SA" sz="2000" b="1" strike="sngStrike" dirty="0">
                        <a:solidFill>
                          <a:srgbClr val="C00000"/>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algn="ctr" rtl="0"/>
                      <a:r>
                        <a:rPr lang="en-US" sz="1700" b="0" dirty="0">
                          <a:solidFill>
                            <a:schemeClr val="tx1">
                              <a:lumMod val="75000"/>
                              <a:lumOff val="25000"/>
                            </a:schemeClr>
                          </a:solidFill>
                        </a:rPr>
                        <a:t>Logic right shift (3 bits)</a:t>
                      </a:r>
                      <a:endParaRPr lang="ar-SA" sz="1700" b="0" dirty="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dirty="0">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1"/>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strike="sngStrike" dirty="0">
                          <a:solidFill>
                            <a:schemeClr val="tx1">
                              <a:lumMod val="65000"/>
                              <a:lumOff val="35000"/>
                            </a:schemeClr>
                          </a:solidFill>
                        </a:rPr>
                        <a:t>101</a:t>
                      </a:r>
                      <a:r>
                        <a:rPr lang="en-US" sz="2000" b="1" dirty="0">
                          <a:solidFill>
                            <a:schemeClr val="tx1">
                              <a:lumMod val="65000"/>
                              <a:lumOff val="35000"/>
                            </a:schemeClr>
                          </a:solidFill>
                        </a:rPr>
                        <a:t>00110</a:t>
                      </a:r>
                      <a:r>
                        <a:rPr lang="en-US" sz="2000" b="1" u="sng" dirty="0">
                          <a:solidFill>
                            <a:srgbClr val="008000"/>
                          </a:solidFill>
                        </a:rPr>
                        <a:t>000</a:t>
                      </a:r>
                      <a:endParaRPr lang="ar-SA" sz="2000" b="1" u="sng" dirty="0">
                        <a:solidFill>
                          <a:srgbClr val="008000"/>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a:solidFill>
                            <a:schemeClr val="tx1">
                              <a:lumMod val="75000"/>
                              <a:lumOff val="25000"/>
                            </a:schemeClr>
                          </a:solidFill>
                        </a:rPr>
                        <a:t>Logic left shift (3 bits)</a:t>
                      </a:r>
                      <a:endParaRPr lang="ar-SA" sz="1700" b="0" dirty="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2"/>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u="sng" dirty="0">
                          <a:solidFill>
                            <a:srgbClr val="008000"/>
                          </a:solidFill>
                        </a:rPr>
                        <a:t>110</a:t>
                      </a:r>
                      <a:r>
                        <a:rPr lang="en-US" sz="2000" b="1" dirty="0">
                          <a:solidFill>
                            <a:schemeClr val="tx1">
                              <a:lumMod val="65000"/>
                              <a:lumOff val="35000"/>
                            </a:schemeClr>
                          </a:solidFill>
                        </a:rPr>
                        <a:t>10100</a:t>
                      </a:r>
                      <a:endParaRPr lang="ar-SA" sz="2000" b="1" dirty="0">
                        <a:solidFill>
                          <a:schemeClr val="tx1">
                            <a:lumMod val="65000"/>
                            <a:lumOff val="35000"/>
                          </a:schemeClr>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algn="ctr" rtl="0"/>
                      <a:r>
                        <a:rPr lang="en-US" sz="1700" b="0" dirty="0">
                          <a:solidFill>
                            <a:schemeClr val="tx1">
                              <a:lumMod val="75000"/>
                              <a:lumOff val="25000"/>
                            </a:schemeClr>
                          </a:solidFill>
                        </a:rPr>
                        <a:t>Right rotate (3 bits)</a:t>
                      </a:r>
                      <a:endParaRPr lang="ar-SA" sz="1700" b="0" dirty="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3"/>
                  </a:ext>
                </a:extLst>
              </a:tr>
              <a:tr h="610062">
                <a:tc>
                  <a:txBody>
                    <a:bodyPr/>
                    <a:lstStyle/>
                    <a:p>
                      <a:pPr algn="ctr" rtl="0"/>
                      <a:r>
                        <a:rPr lang="en-US" sz="2000" b="1" dirty="0">
                          <a:solidFill>
                            <a:schemeClr val="tx1">
                              <a:lumMod val="65000"/>
                              <a:lumOff val="35000"/>
                            </a:schemeClr>
                          </a:solidFill>
                        </a:rPr>
                        <a:t>00110</a:t>
                      </a:r>
                      <a:r>
                        <a:rPr lang="en-US" sz="2000" b="1" u="sng" dirty="0">
                          <a:solidFill>
                            <a:srgbClr val="008000"/>
                          </a:solidFill>
                        </a:rPr>
                        <a:t>101</a:t>
                      </a:r>
                      <a:endParaRPr lang="ar-SA" sz="2000" b="1" u="sng" dirty="0">
                        <a:solidFill>
                          <a:srgbClr val="008000"/>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algn="ctr" rtl="0"/>
                      <a:r>
                        <a:rPr lang="en-US" sz="1700" b="0" dirty="0">
                          <a:solidFill>
                            <a:schemeClr val="tx1">
                              <a:lumMod val="75000"/>
                              <a:lumOff val="25000"/>
                            </a:schemeClr>
                          </a:solidFill>
                        </a:rPr>
                        <a:t>Left rotate (3 bit)</a:t>
                      </a:r>
                      <a:endParaRPr lang="ar-SA" sz="1700" b="0" dirty="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4"/>
                  </a:ext>
                </a:extLst>
              </a:tr>
              <a:tr h="610062">
                <a:tc>
                  <a:txBody>
                    <a:bodyPr/>
                    <a:lstStyle/>
                    <a:p>
                      <a:pPr algn="ctr"/>
                      <a:r>
                        <a:rPr lang="en-US" sz="2000" b="1" u="none" dirty="0">
                          <a:solidFill>
                            <a:schemeClr val="tx1">
                              <a:lumMod val="65000"/>
                              <a:lumOff val="35000"/>
                            </a:schemeClr>
                          </a:solidFill>
                        </a:rPr>
                        <a:t>1</a:t>
                      </a:r>
                      <a:r>
                        <a:rPr lang="en-US" sz="2000" b="1" u="sng" dirty="0">
                          <a:solidFill>
                            <a:srgbClr val="008000"/>
                          </a:solidFill>
                        </a:rPr>
                        <a:t>111</a:t>
                      </a:r>
                      <a:r>
                        <a:rPr lang="en-US" sz="2000" b="1" dirty="0">
                          <a:solidFill>
                            <a:schemeClr val="tx1">
                              <a:lumMod val="65000"/>
                              <a:lumOff val="35000"/>
                            </a:schemeClr>
                          </a:solidFill>
                        </a:rPr>
                        <a:t>0100</a:t>
                      </a:r>
                      <a:r>
                        <a:rPr lang="en-US" sz="2000" b="1" strike="sngStrike" dirty="0">
                          <a:solidFill>
                            <a:srgbClr val="C00000"/>
                          </a:solidFill>
                        </a:rPr>
                        <a:t>110</a:t>
                      </a:r>
                      <a:endParaRPr lang="ar-SA" sz="2000" dirty="0">
                        <a:solidFill>
                          <a:srgbClr val="C00000"/>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700" b="0">
                          <a:solidFill>
                            <a:schemeClr val="tx1">
                              <a:lumMod val="75000"/>
                              <a:lumOff val="25000"/>
                            </a:schemeClr>
                          </a:solidFill>
                        </a:rPr>
                        <a:t>Arithmetic right shift (3 bit)</a:t>
                      </a:r>
                      <a:endParaRPr lang="ar-SA" sz="1700" b="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dirty="0">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5"/>
                  </a:ext>
                </a:extLst>
              </a:tr>
              <a:tr h="610062">
                <a:tc>
                  <a:txBody>
                    <a:bodyPr/>
                    <a:lstStyle/>
                    <a:p>
                      <a:pPr algn="ctr" rtl="0"/>
                      <a:r>
                        <a:rPr lang="en-US" sz="2000" b="1" strike="sngStrike" dirty="0">
                          <a:solidFill>
                            <a:srgbClr val="C00000"/>
                          </a:solidFill>
                        </a:rPr>
                        <a:t>101</a:t>
                      </a:r>
                      <a:r>
                        <a:rPr lang="en-US" sz="2000" b="1" dirty="0">
                          <a:solidFill>
                            <a:schemeClr val="tx1">
                              <a:lumMod val="65000"/>
                              <a:lumOff val="35000"/>
                            </a:schemeClr>
                          </a:solidFill>
                        </a:rPr>
                        <a:t>00110</a:t>
                      </a:r>
                      <a:r>
                        <a:rPr lang="en-US" sz="2000" b="1" u="sng" dirty="0">
                          <a:solidFill>
                            <a:srgbClr val="008000"/>
                          </a:solidFill>
                        </a:rPr>
                        <a:t>000</a:t>
                      </a:r>
                      <a:endParaRPr lang="ar-SA" sz="2000" b="1" u="sng" dirty="0">
                        <a:solidFill>
                          <a:srgbClr val="008000"/>
                        </a:solidFill>
                      </a:endParaRPr>
                    </a:p>
                  </a:txBody>
                  <a:tcPr anchor="ctr">
                    <a:lnR w="12700" cap="flat" cmpd="sng" algn="ctr">
                      <a:solidFill>
                        <a:schemeClr val="bg1">
                          <a:lumMod val="50000"/>
                        </a:schemeClr>
                      </a:solidFill>
                      <a:prstDash val="solid"/>
                      <a:round/>
                      <a:headEnd type="none" w="med" len="med"/>
                      <a:tailEnd type="none" w="med" len="med"/>
                    </a:lnR>
                  </a:tcPr>
                </a:tc>
                <a:tc>
                  <a:txBody>
                    <a:bodyPr/>
                    <a:lstStyle/>
                    <a:p>
                      <a:pPr algn="ctr" rtl="0"/>
                      <a:r>
                        <a:rPr lang="en-US" sz="1700" b="0" dirty="0">
                          <a:solidFill>
                            <a:schemeClr val="tx1">
                              <a:lumMod val="75000"/>
                              <a:lumOff val="25000"/>
                            </a:schemeClr>
                          </a:solidFill>
                        </a:rPr>
                        <a:t>Arithmetic left shift (3 bit)</a:t>
                      </a:r>
                      <a:endParaRPr lang="ar-SA" sz="1700" b="0" dirty="0">
                        <a:solidFill>
                          <a:schemeClr val="tx1">
                            <a:lumMod val="75000"/>
                            <a:lumOff val="25000"/>
                          </a:schemeClr>
                        </a:solidFill>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tcPr>
                </a:tc>
                <a:tc>
                  <a:txBody>
                    <a:bodyPr/>
                    <a:lstStyle/>
                    <a:p>
                      <a:pPr algn="ctr" rtl="0"/>
                      <a:r>
                        <a:rPr lang="en-US" sz="2000" b="1" dirty="0">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50000"/>
                        </a:schemeClr>
                      </a:solidFill>
                      <a:prstDash val="solid"/>
                      <a:round/>
                      <a:headEnd type="none" w="med" len="med"/>
                      <a:tailEnd type="none" w="med" len="med"/>
                    </a:ln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1570945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Shift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68580" indent="0" algn="just" rtl="0">
              <a:buNone/>
            </a:pPr>
            <a:endParaRPr lang="en-US" altLang="en-US" dirty="0">
              <a:solidFill>
                <a:schemeClr val="accent3"/>
              </a:solidFill>
            </a:endParaRPr>
          </a:p>
          <a:p>
            <a:pPr algn="just" rtl="0"/>
            <a:endParaRPr lang="en-US" sz="1900" dirty="0"/>
          </a:p>
          <a:p>
            <a:pPr algn="just" rtl="0"/>
            <a:endParaRPr lang="en-US" dirty="0"/>
          </a:p>
        </p:txBody>
      </p:sp>
      <p:graphicFrame>
        <p:nvGraphicFramePr>
          <p:cNvPr id="3" name="جدول 2"/>
          <p:cNvGraphicFramePr>
            <a:graphicFrameLocks noGrp="1"/>
          </p:cNvGraphicFramePr>
          <p:nvPr>
            <p:extLst>
              <p:ext uri="{D42A27DB-BD31-4B8C-83A1-F6EECF244321}">
                <p14:modId xmlns:p14="http://schemas.microsoft.com/office/powerpoint/2010/main" val="153548465"/>
              </p:ext>
            </p:extLst>
          </p:nvPr>
        </p:nvGraphicFramePr>
        <p:xfrm>
          <a:off x="539552" y="2132856"/>
          <a:ext cx="8064896" cy="4270434"/>
        </p:xfrm>
        <a:graphic>
          <a:graphicData uri="http://schemas.openxmlformats.org/drawingml/2006/table">
            <a:tbl>
              <a:tblPr rtl="1" firstRow="1" bandRow="1">
                <a:tableStyleId>{0E3FDE45-AF77-4B5C-9715-49D594BDF05E}</a:tableStyleId>
              </a:tblPr>
              <a:tblGrid>
                <a:gridCol w="2545484">
                  <a:extLst>
                    <a:ext uri="{9D8B030D-6E8A-4147-A177-3AD203B41FA5}">
                      <a16:colId xmlns:a16="http://schemas.microsoft.com/office/drawing/2014/main" val="20000"/>
                    </a:ext>
                  </a:extLst>
                </a:gridCol>
                <a:gridCol w="2940772">
                  <a:extLst>
                    <a:ext uri="{9D8B030D-6E8A-4147-A177-3AD203B41FA5}">
                      <a16:colId xmlns:a16="http://schemas.microsoft.com/office/drawing/2014/main" val="20001"/>
                    </a:ext>
                  </a:extLst>
                </a:gridCol>
                <a:gridCol w="2578640">
                  <a:extLst>
                    <a:ext uri="{9D8B030D-6E8A-4147-A177-3AD203B41FA5}">
                      <a16:colId xmlns:a16="http://schemas.microsoft.com/office/drawing/2014/main" val="20002"/>
                    </a:ext>
                  </a:extLst>
                </a:gridCol>
              </a:tblGrid>
              <a:tr h="610062">
                <a:tc>
                  <a:txBody>
                    <a:bodyPr/>
                    <a:lstStyle/>
                    <a:p>
                      <a:pPr algn="ctr" rtl="0"/>
                      <a:r>
                        <a:rPr lang="en-US" dirty="0">
                          <a:solidFill>
                            <a:schemeClr val="bg1">
                              <a:lumMod val="95000"/>
                            </a:schemeClr>
                          </a:solidFill>
                        </a:rPr>
                        <a:t>Result</a:t>
                      </a:r>
                      <a:endParaRPr lang="ar-SA" dirty="0">
                        <a:solidFill>
                          <a:schemeClr val="bg1">
                            <a:lumMod val="95000"/>
                          </a:schemeClr>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a:r>
                        <a:rPr lang="en-US" dirty="0">
                          <a:solidFill>
                            <a:schemeClr val="bg1">
                              <a:lumMod val="95000"/>
                            </a:schemeClr>
                          </a:solidFill>
                        </a:rPr>
                        <a:t>Operation </a:t>
                      </a:r>
                      <a:endParaRPr lang="ar-SA"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a:r>
                        <a:rPr lang="en-US" dirty="0">
                          <a:solidFill>
                            <a:schemeClr val="bg1">
                              <a:lumMod val="95000"/>
                            </a:schemeClr>
                          </a:solidFill>
                        </a:rPr>
                        <a:t>Input</a:t>
                      </a:r>
                      <a:endParaRPr lang="ar-SA"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0"/>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u="sng" dirty="0">
                          <a:solidFill>
                            <a:schemeClr val="bg1">
                              <a:lumMod val="95000"/>
                            </a:schemeClr>
                          </a:solidFill>
                        </a:rPr>
                        <a:t>000</a:t>
                      </a:r>
                      <a:r>
                        <a:rPr lang="en-US" sz="2000" b="1" dirty="0">
                          <a:solidFill>
                            <a:schemeClr val="bg1">
                              <a:lumMod val="95000"/>
                            </a:schemeClr>
                          </a:solidFill>
                        </a:rPr>
                        <a:t>10100</a:t>
                      </a:r>
                      <a:r>
                        <a:rPr lang="en-US" sz="2000" b="1" strike="sngStrike" dirty="0">
                          <a:solidFill>
                            <a:schemeClr val="bg1">
                              <a:lumMod val="95000"/>
                            </a:schemeClr>
                          </a:solidFill>
                        </a:rPr>
                        <a:t>110</a:t>
                      </a:r>
                      <a:endParaRPr lang="ar-SA" sz="2000" b="1" strike="sngStrike" dirty="0">
                        <a:solidFill>
                          <a:schemeClr val="bg1">
                            <a:lumMod val="95000"/>
                          </a:schemeClr>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tc>
                  <a:txBody>
                    <a:bodyPr/>
                    <a:lstStyle/>
                    <a:p>
                      <a:pPr algn="ctr" rtl="0"/>
                      <a:r>
                        <a:rPr lang="en-US" sz="1700" b="0" dirty="0">
                          <a:solidFill>
                            <a:schemeClr val="bg1">
                              <a:lumMod val="95000"/>
                            </a:schemeClr>
                          </a:solidFill>
                        </a:rPr>
                        <a:t>Logic right shift (3 bits)</a:t>
                      </a:r>
                      <a:endParaRPr lang="ar-SA" sz="1700" b="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tc>
                  <a:txBody>
                    <a:bodyPr/>
                    <a:lstStyle/>
                    <a:p>
                      <a:pPr algn="ctr" rtl="0"/>
                      <a:r>
                        <a:rPr lang="en-US" sz="2000" b="1" dirty="0">
                          <a:solidFill>
                            <a:schemeClr val="bg1">
                              <a:lumMod val="95000"/>
                            </a:schemeClr>
                          </a:solidFill>
                        </a:rPr>
                        <a:t>10100110</a:t>
                      </a:r>
                      <a:endParaRPr lang="ar-SA" sz="20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extLst>
                  <a:ext uri="{0D108BD9-81ED-4DB2-BD59-A6C34878D82A}">
                    <a16:rowId xmlns:a16="http://schemas.microsoft.com/office/drawing/2014/main" val="10001"/>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strike="sngStrike" dirty="0">
                          <a:solidFill>
                            <a:schemeClr val="bg1">
                              <a:lumMod val="95000"/>
                            </a:schemeClr>
                          </a:solidFill>
                        </a:rPr>
                        <a:t>101</a:t>
                      </a:r>
                      <a:r>
                        <a:rPr lang="en-US" sz="2000" b="1" dirty="0">
                          <a:solidFill>
                            <a:schemeClr val="bg1">
                              <a:lumMod val="95000"/>
                            </a:schemeClr>
                          </a:solidFill>
                        </a:rPr>
                        <a:t>00110</a:t>
                      </a:r>
                      <a:r>
                        <a:rPr lang="en-US" sz="2000" b="1" u="sng" dirty="0">
                          <a:solidFill>
                            <a:schemeClr val="bg1">
                              <a:lumMod val="95000"/>
                            </a:schemeClr>
                          </a:solidFill>
                        </a:rPr>
                        <a:t>000</a:t>
                      </a:r>
                      <a:endParaRPr lang="ar-SA" sz="2000" b="1" u="sng" dirty="0">
                        <a:solidFill>
                          <a:schemeClr val="bg1">
                            <a:lumMod val="95000"/>
                          </a:schemeClr>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a:solidFill>
                            <a:schemeClr val="bg1">
                              <a:lumMod val="95000"/>
                            </a:schemeClr>
                          </a:solidFill>
                        </a:rPr>
                        <a:t>Logic left shift (3 bits)</a:t>
                      </a:r>
                      <a:endParaRPr lang="ar-SA" sz="1700" b="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rtl="0"/>
                      <a:r>
                        <a:rPr lang="en-US" sz="2000" b="1" dirty="0">
                          <a:solidFill>
                            <a:schemeClr val="bg1">
                              <a:lumMod val="95000"/>
                            </a:schemeClr>
                          </a:solidFill>
                        </a:rPr>
                        <a:t>10100110</a:t>
                      </a:r>
                      <a:endParaRPr lang="ar-SA" sz="20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610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u="sng" dirty="0">
                          <a:solidFill>
                            <a:schemeClr val="bg1">
                              <a:lumMod val="95000"/>
                            </a:schemeClr>
                          </a:solidFill>
                        </a:rPr>
                        <a:t>110</a:t>
                      </a:r>
                      <a:r>
                        <a:rPr lang="en-US" sz="2000" b="1" dirty="0">
                          <a:solidFill>
                            <a:schemeClr val="bg1">
                              <a:lumMod val="95000"/>
                            </a:schemeClr>
                          </a:solidFill>
                        </a:rPr>
                        <a:t>10100</a:t>
                      </a:r>
                      <a:endParaRPr lang="ar-SA" sz="2000" b="1" dirty="0">
                        <a:solidFill>
                          <a:schemeClr val="bg1">
                            <a:lumMod val="95000"/>
                          </a:schemeClr>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tc>
                  <a:txBody>
                    <a:bodyPr/>
                    <a:lstStyle/>
                    <a:p>
                      <a:pPr algn="ctr" rtl="0"/>
                      <a:r>
                        <a:rPr lang="en-US" sz="1700" b="0" dirty="0">
                          <a:solidFill>
                            <a:schemeClr val="bg1">
                              <a:lumMod val="95000"/>
                            </a:schemeClr>
                          </a:solidFill>
                        </a:rPr>
                        <a:t>Right rotate (3 bits)</a:t>
                      </a:r>
                      <a:endParaRPr lang="ar-SA" sz="1700" b="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tc>
                  <a:txBody>
                    <a:bodyPr/>
                    <a:lstStyle/>
                    <a:p>
                      <a:pPr algn="ctr" rtl="0"/>
                      <a:r>
                        <a:rPr lang="en-US" sz="2000" b="1" dirty="0">
                          <a:solidFill>
                            <a:schemeClr val="bg1">
                              <a:lumMod val="95000"/>
                            </a:schemeClr>
                          </a:solidFill>
                        </a:rPr>
                        <a:t>10100110</a:t>
                      </a:r>
                      <a:endParaRPr lang="ar-SA" sz="20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lumMod val="20000"/>
                        <a:lumOff val="80000"/>
                        <a:alpha val="20000"/>
                      </a:schemeClr>
                    </a:solidFill>
                  </a:tcPr>
                </a:tc>
                <a:extLst>
                  <a:ext uri="{0D108BD9-81ED-4DB2-BD59-A6C34878D82A}">
                    <a16:rowId xmlns:a16="http://schemas.microsoft.com/office/drawing/2014/main" val="10003"/>
                  </a:ext>
                </a:extLst>
              </a:tr>
              <a:tr h="610062">
                <a:tc>
                  <a:txBody>
                    <a:bodyPr/>
                    <a:lstStyle/>
                    <a:p>
                      <a:pPr algn="ctr" rtl="0"/>
                      <a:r>
                        <a:rPr lang="en-US" sz="2000" b="1" dirty="0">
                          <a:solidFill>
                            <a:schemeClr val="bg1">
                              <a:lumMod val="95000"/>
                            </a:schemeClr>
                          </a:solidFill>
                        </a:rPr>
                        <a:t>00110</a:t>
                      </a:r>
                      <a:r>
                        <a:rPr lang="en-US" sz="2000" b="1" u="sng" dirty="0">
                          <a:solidFill>
                            <a:schemeClr val="bg1">
                              <a:lumMod val="95000"/>
                            </a:schemeClr>
                          </a:solidFill>
                        </a:rPr>
                        <a:t>101</a:t>
                      </a:r>
                      <a:endParaRPr lang="ar-SA" sz="2000" b="1" u="sng" dirty="0">
                        <a:solidFill>
                          <a:schemeClr val="bg1">
                            <a:lumMod val="95000"/>
                          </a:schemeClr>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rtl="0"/>
                      <a:r>
                        <a:rPr lang="en-US" sz="1700" b="0" dirty="0">
                          <a:solidFill>
                            <a:schemeClr val="bg1">
                              <a:lumMod val="95000"/>
                            </a:schemeClr>
                          </a:solidFill>
                        </a:rPr>
                        <a:t>Left rotate (3 bit)</a:t>
                      </a:r>
                      <a:endParaRPr lang="ar-SA" sz="1700" b="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rtl="0"/>
                      <a:r>
                        <a:rPr lang="en-US" sz="2000" b="1" dirty="0">
                          <a:solidFill>
                            <a:schemeClr val="bg1">
                              <a:lumMod val="95000"/>
                            </a:schemeClr>
                          </a:solidFill>
                        </a:rPr>
                        <a:t>10100110</a:t>
                      </a:r>
                      <a:endParaRPr lang="ar-SA" sz="20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4"/>
                  </a:ext>
                </a:extLst>
              </a:tr>
              <a:tr h="610062">
                <a:tc>
                  <a:txBody>
                    <a:bodyPr/>
                    <a:lstStyle/>
                    <a:p>
                      <a:pPr algn="ctr"/>
                      <a:r>
                        <a:rPr lang="en-US" sz="2000" b="1" u="none" dirty="0">
                          <a:solidFill>
                            <a:schemeClr val="tx1">
                              <a:lumMod val="65000"/>
                              <a:lumOff val="35000"/>
                            </a:schemeClr>
                          </a:solidFill>
                        </a:rPr>
                        <a:t>1</a:t>
                      </a:r>
                      <a:r>
                        <a:rPr lang="en-US" sz="2000" b="1" u="sng" dirty="0">
                          <a:solidFill>
                            <a:srgbClr val="008000"/>
                          </a:solidFill>
                        </a:rPr>
                        <a:t>111</a:t>
                      </a:r>
                      <a:r>
                        <a:rPr lang="en-US" sz="2000" b="1" dirty="0">
                          <a:solidFill>
                            <a:schemeClr val="tx1">
                              <a:lumMod val="65000"/>
                              <a:lumOff val="35000"/>
                            </a:schemeClr>
                          </a:solidFill>
                        </a:rPr>
                        <a:t>0100</a:t>
                      </a:r>
                      <a:r>
                        <a:rPr lang="en-US" sz="2000" b="1" strike="sngStrike" dirty="0">
                          <a:solidFill>
                            <a:srgbClr val="C00000"/>
                          </a:solidFill>
                        </a:rPr>
                        <a:t>110</a:t>
                      </a:r>
                      <a:endParaRPr lang="ar-SA" sz="2000" dirty="0">
                        <a:solidFill>
                          <a:srgbClr val="C00000"/>
                        </a:solidFill>
                      </a:endParaRPr>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sz="1700" b="0" dirty="0">
                          <a:solidFill>
                            <a:schemeClr val="tx1">
                              <a:lumMod val="75000"/>
                              <a:lumOff val="25000"/>
                            </a:schemeClr>
                          </a:solidFill>
                        </a:rPr>
                        <a:t>Arithmetic right shift (3 bit)</a:t>
                      </a:r>
                      <a:endParaRPr lang="ar-SA" sz="1700" b="0" dirty="0">
                        <a:solidFill>
                          <a:schemeClr val="tx1">
                            <a:lumMod val="75000"/>
                            <a:lumOff val="2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rtl="0"/>
                      <a:r>
                        <a:rPr lang="en-US" sz="2000" b="1" dirty="0">
                          <a:solidFill>
                            <a:schemeClr val="tx1">
                              <a:lumMod val="65000"/>
                              <a:lumOff val="35000"/>
                            </a:schemeClr>
                          </a:solidFill>
                        </a:rPr>
                        <a:t>10100110</a:t>
                      </a:r>
                      <a:endParaRPr lang="ar-SA" sz="2000" b="1" dirty="0">
                        <a:solidFill>
                          <a:schemeClr val="tx1">
                            <a:lumMod val="65000"/>
                            <a:lumOff val="35000"/>
                          </a:schemeClr>
                        </a:solidFill>
                      </a:endParaRPr>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5"/>
                  </a:ext>
                </a:extLst>
              </a:tr>
              <a:tr h="610062">
                <a:tc>
                  <a:txBody>
                    <a:bodyPr/>
                    <a:lstStyle/>
                    <a:p>
                      <a:pPr algn="ctr" rtl="0"/>
                      <a:r>
                        <a:rPr lang="en-US" sz="2000" b="1" strike="sngStrike" dirty="0">
                          <a:solidFill>
                            <a:schemeClr val="bg1">
                              <a:lumMod val="95000"/>
                            </a:schemeClr>
                          </a:solidFill>
                        </a:rPr>
                        <a:t>101</a:t>
                      </a:r>
                      <a:r>
                        <a:rPr lang="en-US" sz="2000" b="1" dirty="0">
                          <a:solidFill>
                            <a:schemeClr val="bg1">
                              <a:lumMod val="95000"/>
                            </a:schemeClr>
                          </a:solidFill>
                        </a:rPr>
                        <a:t>00110</a:t>
                      </a:r>
                      <a:r>
                        <a:rPr lang="en-US" sz="2000" b="1" u="sng" dirty="0">
                          <a:solidFill>
                            <a:schemeClr val="bg1">
                              <a:lumMod val="95000"/>
                            </a:schemeClr>
                          </a:solidFill>
                        </a:rPr>
                        <a:t>000</a:t>
                      </a:r>
                      <a:endParaRPr lang="ar-SA" sz="2000" b="1" u="sng" dirty="0">
                        <a:solidFill>
                          <a:schemeClr val="bg1">
                            <a:lumMod val="95000"/>
                          </a:schemeClr>
                        </a:solidFill>
                      </a:endParaRPr>
                    </a:p>
                  </a:txBody>
                  <a:tcPr anchor="ctr">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rtl="0"/>
                      <a:r>
                        <a:rPr lang="en-US" sz="1700" b="0" dirty="0">
                          <a:solidFill>
                            <a:schemeClr val="bg1">
                              <a:lumMod val="95000"/>
                            </a:schemeClr>
                          </a:solidFill>
                        </a:rPr>
                        <a:t>Arithmetic left shift (3 bit)</a:t>
                      </a:r>
                      <a:endParaRPr lang="ar-SA" sz="1700" b="0" dirty="0">
                        <a:solidFill>
                          <a:schemeClr val="bg1">
                            <a:lumMod val="95000"/>
                          </a:schemeClr>
                        </a:solidFill>
                      </a:endParaRPr>
                    </a:p>
                  </a:txBody>
                  <a:tcPr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tc>
                  <a:txBody>
                    <a:bodyPr/>
                    <a:lstStyle/>
                    <a:p>
                      <a:pPr algn="ctr" rtl="0"/>
                      <a:r>
                        <a:rPr lang="en-US" sz="2000" b="1" dirty="0">
                          <a:solidFill>
                            <a:schemeClr val="bg1">
                              <a:lumMod val="95000"/>
                            </a:schemeClr>
                          </a:solidFill>
                        </a:rPr>
                        <a:t>10100110</a:t>
                      </a:r>
                      <a:endParaRPr lang="ar-SA" sz="2000" b="1" dirty="0">
                        <a:solidFill>
                          <a:schemeClr val="bg1">
                            <a:lumMod val="95000"/>
                          </a:schemeClr>
                        </a:solidFill>
                      </a:endParaRPr>
                    </a:p>
                  </a:txBody>
                  <a:tcPr anchor="ctr">
                    <a:lnL w="12700" cap="flat" cmpd="sng" algn="ctr">
                      <a:solidFill>
                        <a:schemeClr val="bg1">
                          <a:lumMod val="85000"/>
                        </a:schemeClr>
                      </a:solidFill>
                      <a:prstDash val="solid"/>
                      <a:round/>
                      <a:headEnd type="none" w="med" len="med"/>
                      <a:tailEnd type="none" w="med" len="med"/>
                    </a:lnL>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4290410657"/>
              </p:ext>
            </p:extLst>
          </p:nvPr>
        </p:nvGraphicFramePr>
        <p:xfrm>
          <a:off x="3108176" y="2408689"/>
          <a:ext cx="5136232" cy="2507079"/>
        </p:xfrm>
        <a:graphic>
          <a:graphicData uri="http://schemas.openxmlformats.org/drawingml/2006/table">
            <a:tbl>
              <a:tblPr rtl="1" firstRow="1" bandRow="1">
                <a:tableStyleId>{2D5ABB26-0587-4C30-8999-92F81FD0307C}</a:tableStyleId>
              </a:tblPr>
              <a:tblGrid>
                <a:gridCol w="642029">
                  <a:extLst>
                    <a:ext uri="{9D8B030D-6E8A-4147-A177-3AD203B41FA5}">
                      <a16:colId xmlns:a16="http://schemas.microsoft.com/office/drawing/2014/main" val="20000"/>
                    </a:ext>
                  </a:extLst>
                </a:gridCol>
                <a:gridCol w="642029">
                  <a:extLst>
                    <a:ext uri="{9D8B030D-6E8A-4147-A177-3AD203B41FA5}">
                      <a16:colId xmlns:a16="http://schemas.microsoft.com/office/drawing/2014/main" val="20001"/>
                    </a:ext>
                  </a:extLst>
                </a:gridCol>
                <a:gridCol w="642029">
                  <a:extLst>
                    <a:ext uri="{9D8B030D-6E8A-4147-A177-3AD203B41FA5}">
                      <a16:colId xmlns:a16="http://schemas.microsoft.com/office/drawing/2014/main" val="20002"/>
                    </a:ext>
                  </a:extLst>
                </a:gridCol>
                <a:gridCol w="642029">
                  <a:extLst>
                    <a:ext uri="{9D8B030D-6E8A-4147-A177-3AD203B41FA5}">
                      <a16:colId xmlns:a16="http://schemas.microsoft.com/office/drawing/2014/main" val="20003"/>
                    </a:ext>
                  </a:extLst>
                </a:gridCol>
                <a:gridCol w="642029">
                  <a:extLst>
                    <a:ext uri="{9D8B030D-6E8A-4147-A177-3AD203B41FA5}">
                      <a16:colId xmlns:a16="http://schemas.microsoft.com/office/drawing/2014/main" val="20004"/>
                    </a:ext>
                  </a:extLst>
                </a:gridCol>
                <a:gridCol w="642029">
                  <a:extLst>
                    <a:ext uri="{9D8B030D-6E8A-4147-A177-3AD203B41FA5}">
                      <a16:colId xmlns:a16="http://schemas.microsoft.com/office/drawing/2014/main" val="20005"/>
                    </a:ext>
                  </a:extLst>
                </a:gridCol>
                <a:gridCol w="642029">
                  <a:extLst>
                    <a:ext uri="{9D8B030D-6E8A-4147-A177-3AD203B41FA5}">
                      <a16:colId xmlns:a16="http://schemas.microsoft.com/office/drawing/2014/main" val="20006"/>
                    </a:ext>
                  </a:extLst>
                </a:gridCol>
                <a:gridCol w="642029">
                  <a:extLst>
                    <a:ext uri="{9D8B030D-6E8A-4147-A177-3AD203B41FA5}">
                      <a16:colId xmlns:a16="http://schemas.microsoft.com/office/drawing/2014/main" val="20007"/>
                    </a:ext>
                  </a:extLst>
                </a:gridCol>
              </a:tblGrid>
              <a:tr h="348013">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348013">
                <a:tc>
                  <a:txBody>
                    <a:bodyPr/>
                    <a:lstStyle/>
                    <a:p>
                      <a:pPr algn="ctr" rtl="0"/>
                      <a:endParaRPr lang="ar-SA" sz="200" b="1" dirty="0">
                        <a:solidFill>
                          <a:schemeClr val="tx1">
                            <a:lumMod val="65000"/>
                            <a:lumOff val="35000"/>
                          </a:schemeClr>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1"/>
                  </a:ext>
                </a:extLst>
              </a:tr>
              <a:tr h="348013">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2"/>
                  </a:ext>
                </a:extLst>
              </a:tr>
              <a:tr h="348013">
                <a:tc>
                  <a:txBody>
                    <a:bodyPr/>
                    <a:lstStyle/>
                    <a:p>
                      <a:pPr algn="ctr" rtl="0"/>
                      <a:endParaRPr lang="ar-SA" sz="1200" b="1" dirty="0">
                        <a:solidFill>
                          <a:schemeClr val="tx1">
                            <a:lumMod val="65000"/>
                            <a:lumOff val="35000"/>
                          </a:schemeClr>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3"/>
                  </a:ext>
                </a:extLst>
              </a:tr>
              <a:tr h="348013">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348013">
                <a:tc>
                  <a:txBody>
                    <a:bodyPr/>
                    <a:lstStyle/>
                    <a:p>
                      <a:pPr algn="ctr" rtl="0"/>
                      <a:endParaRPr lang="ar-SA" sz="1200" b="1" dirty="0">
                        <a:solidFill>
                          <a:schemeClr val="tx1">
                            <a:lumMod val="65000"/>
                            <a:lumOff val="35000"/>
                          </a:schemeClr>
                        </a:solidFill>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endParaRPr lang="ar-SA" sz="1200" b="1" dirty="0">
                        <a:solidFill>
                          <a:schemeClr val="tx1">
                            <a:lumMod val="65000"/>
                            <a:lumOff val="35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10005"/>
                  </a:ext>
                </a:extLst>
              </a:tr>
              <a:tr h="348013">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0</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u="sng" dirty="0">
                          <a:solidFill>
                            <a:srgbClr val="008000"/>
                          </a:solidFill>
                        </a:rPr>
                        <a:t>1</a:t>
                      </a:r>
                      <a:endParaRPr lang="ar-SA" b="1" u="sng" dirty="0">
                        <a:solidFill>
                          <a:srgbClr val="008000"/>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u="sng" dirty="0">
                          <a:solidFill>
                            <a:srgbClr val="008000"/>
                          </a:solidFill>
                        </a:rPr>
                        <a:t>1</a:t>
                      </a:r>
                      <a:endParaRPr lang="ar-SA" b="1" u="sng" dirty="0">
                        <a:solidFill>
                          <a:srgbClr val="008000"/>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u="sng" dirty="0">
                          <a:solidFill>
                            <a:srgbClr val="008000"/>
                          </a:solidFill>
                        </a:rPr>
                        <a:t>1</a:t>
                      </a:r>
                      <a:endParaRPr lang="ar-SA" b="1" u="sng" dirty="0">
                        <a:solidFill>
                          <a:srgbClr val="008000"/>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algn="ctr" rtl="0"/>
                      <a:r>
                        <a:rPr lang="en-US" b="1" dirty="0">
                          <a:solidFill>
                            <a:schemeClr val="tx1">
                              <a:lumMod val="65000"/>
                              <a:lumOff val="35000"/>
                            </a:schemeClr>
                          </a:solidFill>
                        </a:rPr>
                        <a:t>1</a:t>
                      </a:r>
                      <a:endParaRPr lang="ar-SA" b="1" dirty="0">
                        <a:solidFill>
                          <a:schemeClr val="tx1">
                            <a:lumMod val="65000"/>
                            <a:lumOff val="35000"/>
                          </a:schemeClr>
                        </a:solidFill>
                      </a:endParaRPr>
                    </a:p>
                  </a:txBody>
                  <a:tcPr anchor="ctr">
                    <a:lnL w="12700" cap="flat" cmpd="sng" algn="ctr">
                      <a:solidFill>
                        <a:schemeClr val="bg1">
                          <a:lumMod val="65000"/>
                        </a:schemeClr>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bl>
          </a:graphicData>
        </a:graphic>
      </p:graphicFrame>
      <p:cxnSp>
        <p:nvCxnSpPr>
          <p:cNvPr id="11" name="رابط كسهم مستقيم 10"/>
          <p:cNvCxnSpPr/>
          <p:nvPr/>
        </p:nvCxnSpPr>
        <p:spPr>
          <a:xfrm>
            <a:off x="3540224"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a:off x="4260304"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a:off x="4908376"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a:off x="5556448"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9" name="رابط كسهم مستقيم 18"/>
          <p:cNvCxnSpPr/>
          <p:nvPr/>
        </p:nvCxnSpPr>
        <p:spPr>
          <a:xfrm>
            <a:off x="6204520"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0" name="رابط كسهم مستقيم 19"/>
          <p:cNvCxnSpPr/>
          <p:nvPr/>
        </p:nvCxnSpPr>
        <p:spPr>
          <a:xfrm>
            <a:off x="6852592"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p:nvPr/>
        </p:nvCxnSpPr>
        <p:spPr>
          <a:xfrm>
            <a:off x="7428656" y="275552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2" name="رابط كسهم مستقيم 21"/>
          <p:cNvCxnSpPr/>
          <p:nvPr/>
        </p:nvCxnSpPr>
        <p:spPr>
          <a:xfrm>
            <a:off x="3612232"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p:nvPr/>
        </p:nvCxnSpPr>
        <p:spPr>
          <a:xfrm>
            <a:off x="4260304"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4" name="رابط كسهم مستقيم 23"/>
          <p:cNvCxnSpPr/>
          <p:nvPr/>
        </p:nvCxnSpPr>
        <p:spPr>
          <a:xfrm>
            <a:off x="4908376"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5" name="رابط كسهم مستقيم 24"/>
          <p:cNvCxnSpPr/>
          <p:nvPr/>
        </p:nvCxnSpPr>
        <p:spPr>
          <a:xfrm>
            <a:off x="5556448"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6" name="رابط كسهم مستقيم 25"/>
          <p:cNvCxnSpPr/>
          <p:nvPr/>
        </p:nvCxnSpPr>
        <p:spPr>
          <a:xfrm>
            <a:off x="6132512"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7" name="رابط كسهم مستقيم 26"/>
          <p:cNvCxnSpPr/>
          <p:nvPr/>
        </p:nvCxnSpPr>
        <p:spPr>
          <a:xfrm>
            <a:off x="6780584"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8" name="رابط كسهم مستقيم 27"/>
          <p:cNvCxnSpPr/>
          <p:nvPr/>
        </p:nvCxnSpPr>
        <p:spPr>
          <a:xfrm>
            <a:off x="7428656" y="347560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29" name="رابط كسهم مستقيم 28"/>
          <p:cNvCxnSpPr/>
          <p:nvPr/>
        </p:nvCxnSpPr>
        <p:spPr>
          <a:xfrm>
            <a:off x="3612232"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0" name="رابط كسهم مستقيم 29"/>
          <p:cNvCxnSpPr/>
          <p:nvPr/>
        </p:nvCxnSpPr>
        <p:spPr>
          <a:xfrm>
            <a:off x="4260304"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1" name="رابط كسهم مستقيم 30"/>
          <p:cNvCxnSpPr/>
          <p:nvPr/>
        </p:nvCxnSpPr>
        <p:spPr>
          <a:xfrm>
            <a:off x="4908376"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2" name="رابط كسهم مستقيم 31"/>
          <p:cNvCxnSpPr/>
          <p:nvPr/>
        </p:nvCxnSpPr>
        <p:spPr>
          <a:xfrm>
            <a:off x="5556448"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3" name="رابط كسهم مستقيم 32"/>
          <p:cNvCxnSpPr/>
          <p:nvPr/>
        </p:nvCxnSpPr>
        <p:spPr>
          <a:xfrm>
            <a:off x="6204520"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4" name="رابط كسهم مستقيم 33"/>
          <p:cNvCxnSpPr/>
          <p:nvPr/>
        </p:nvCxnSpPr>
        <p:spPr>
          <a:xfrm>
            <a:off x="6780584"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35" name="رابط كسهم مستقيم 34"/>
          <p:cNvCxnSpPr/>
          <p:nvPr/>
        </p:nvCxnSpPr>
        <p:spPr>
          <a:xfrm>
            <a:off x="7428656" y="4195688"/>
            <a:ext cx="432048" cy="360040"/>
          </a:xfrm>
          <a:prstGeom prst="straightConnector1">
            <a:avLst/>
          </a:prstGeom>
          <a:ln w="12700">
            <a:solidFill>
              <a:srgbClr val="C00000"/>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37" name="مربع نص 36"/>
          <p:cNvSpPr txBox="1"/>
          <p:nvPr/>
        </p:nvSpPr>
        <p:spPr>
          <a:xfrm>
            <a:off x="899592" y="1628800"/>
            <a:ext cx="7344816" cy="584775"/>
          </a:xfrm>
          <a:prstGeom prst="rect">
            <a:avLst/>
          </a:prstGeom>
          <a:solidFill>
            <a:schemeClr val="bg2">
              <a:lumMod val="40000"/>
              <a:lumOff val="60000"/>
            </a:schemeClr>
          </a:solidFill>
          <a:ln w="12700">
            <a:solidFill>
              <a:schemeClr val="accent3"/>
            </a:solidFill>
            <a:prstDash val="sysDot"/>
          </a:ln>
        </p:spPr>
        <p:txBody>
          <a:bodyPr wrap="square" rtlCol="1">
            <a:spAutoFit/>
          </a:bodyPr>
          <a:lstStyle/>
          <a:p>
            <a:pPr algn="just" rtl="0"/>
            <a:r>
              <a:rPr lang="en-US" sz="1600" dirty="0">
                <a:solidFill>
                  <a:schemeClr val="accent3"/>
                </a:solidFill>
                <a:latin typeface="Arial Narrow" panose="020B0606020202030204" pitchFamily="34" charset="0"/>
              </a:rPr>
              <a:t>▲</a:t>
            </a:r>
            <a:r>
              <a:rPr lang="en-US" sz="1600" dirty="0">
                <a:latin typeface="Arial Narrow" panose="020B0606020202030204" pitchFamily="34" charset="0"/>
              </a:rPr>
              <a:t>in arithmetic right shift we do not move the 3 bits at one time because the sign bit (leftmost) needs to be preserved for every shifting process. That’s why you notice three 1s added to the left.  </a:t>
            </a:r>
            <a:endParaRPr lang="ar-SA" sz="1600" dirty="0">
              <a:latin typeface="Arial Narrow" panose="020B0606020202030204" pitchFamily="34" charset="0"/>
            </a:endParaRPr>
          </a:p>
        </p:txBody>
      </p:sp>
      <p:graphicFrame>
        <p:nvGraphicFramePr>
          <p:cNvPr id="39" name="جدول 38"/>
          <p:cNvGraphicFramePr>
            <a:graphicFrameLocks noGrp="1"/>
          </p:cNvGraphicFramePr>
          <p:nvPr>
            <p:extLst>
              <p:ext uri="{D42A27DB-BD31-4B8C-83A1-F6EECF244321}">
                <p14:modId xmlns:p14="http://schemas.microsoft.com/office/powerpoint/2010/main" val="1744542927"/>
              </p:ext>
            </p:extLst>
          </p:nvPr>
        </p:nvGraphicFramePr>
        <p:xfrm>
          <a:off x="611560" y="2374280"/>
          <a:ext cx="2471936" cy="2595880"/>
        </p:xfrm>
        <a:graphic>
          <a:graphicData uri="http://schemas.openxmlformats.org/drawingml/2006/table">
            <a:tbl>
              <a:tblPr rtl="1" firstRow="1" bandRow="1">
                <a:tableStyleId>{2D5ABB26-0587-4C30-8999-92F81FD0307C}</a:tableStyleId>
              </a:tblPr>
              <a:tblGrid>
                <a:gridCol w="1663552">
                  <a:extLst>
                    <a:ext uri="{9D8B030D-6E8A-4147-A177-3AD203B41FA5}">
                      <a16:colId xmlns:a16="http://schemas.microsoft.com/office/drawing/2014/main" val="20000"/>
                    </a:ext>
                  </a:extLst>
                </a:gridCol>
                <a:gridCol w="808384">
                  <a:extLst>
                    <a:ext uri="{9D8B030D-6E8A-4147-A177-3AD203B41FA5}">
                      <a16:colId xmlns:a16="http://schemas.microsoft.com/office/drawing/2014/main" val="20001"/>
                    </a:ext>
                  </a:extLst>
                </a:gridCol>
              </a:tblGrid>
              <a:tr h="370840">
                <a:tc>
                  <a:txBody>
                    <a:bodyPr/>
                    <a:lstStyle/>
                    <a:p>
                      <a:pPr rtl="1"/>
                      <a:endParaRPr lang="ar-SA" sz="1400" dirty="0">
                        <a:solidFill>
                          <a:schemeClr val="tx1">
                            <a:lumMod val="65000"/>
                            <a:lumOff val="35000"/>
                          </a:schemeClr>
                        </a:solidFill>
                      </a:endParaRPr>
                    </a:p>
                  </a:txBody>
                  <a:tcPr/>
                </a:tc>
                <a:tc rowSpan="7">
                  <a:txBody>
                    <a:bodyPr/>
                    <a:lstStyle/>
                    <a:p>
                      <a:pPr algn="l" rtl="0"/>
                      <a:r>
                        <a:rPr lang="ar-SA" sz="1400" dirty="0">
                          <a:solidFill>
                            <a:schemeClr val="tx1">
                              <a:lumMod val="65000"/>
                              <a:lumOff val="35000"/>
                            </a:schemeClr>
                          </a:solidFill>
                        </a:rPr>
                        <a:t>    </a:t>
                      </a:r>
                      <a:r>
                        <a:rPr lang="en-US" sz="1400" dirty="0">
                          <a:solidFill>
                            <a:schemeClr val="tx1">
                              <a:lumMod val="65000"/>
                              <a:lumOff val="35000"/>
                            </a:schemeClr>
                          </a:solidFill>
                        </a:rPr>
                        <a:t> Right</a:t>
                      </a:r>
                      <a:r>
                        <a:rPr lang="en-US" sz="1400" baseline="0" dirty="0">
                          <a:solidFill>
                            <a:schemeClr val="tx1">
                              <a:lumMod val="65000"/>
                              <a:lumOff val="35000"/>
                            </a:schemeClr>
                          </a:solidFill>
                        </a:rPr>
                        <a:t> shift by 3</a:t>
                      </a:r>
                      <a:endParaRPr lang="ar-SA" sz="1400" dirty="0">
                        <a:solidFill>
                          <a:schemeClr val="tx1">
                            <a:lumMod val="65000"/>
                            <a:lumOff val="35000"/>
                          </a:schemeClr>
                        </a:solidFill>
                      </a:endParaRPr>
                    </a:p>
                  </a:txBody>
                  <a:tcPr vert="vert270" anchor="b"/>
                </a:tc>
                <a:extLst>
                  <a:ext uri="{0D108BD9-81ED-4DB2-BD59-A6C34878D82A}">
                    <a16:rowId xmlns:a16="http://schemas.microsoft.com/office/drawing/2014/main" val="10000"/>
                  </a:ext>
                </a:extLst>
              </a:tr>
              <a:tr h="370840">
                <a:tc>
                  <a:txBody>
                    <a:bodyPr/>
                    <a:lstStyle/>
                    <a:p>
                      <a:pPr rtl="1"/>
                      <a:endParaRPr lang="ar-SA" sz="1400" dirty="0">
                        <a:solidFill>
                          <a:schemeClr val="tx1">
                            <a:lumMod val="65000"/>
                            <a:lumOff val="35000"/>
                          </a:schemeClr>
                        </a:solidFill>
                      </a:endParaRPr>
                    </a:p>
                  </a:txBody>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1"/>
                  </a:ext>
                </a:extLst>
              </a:tr>
              <a:tr h="370840">
                <a:tc>
                  <a:txBody>
                    <a:bodyPr/>
                    <a:lstStyle/>
                    <a:p>
                      <a:pPr algn="r" rtl="0"/>
                      <a:r>
                        <a:rPr lang="en-US" sz="1400" dirty="0">
                          <a:solidFill>
                            <a:schemeClr val="tx1">
                              <a:lumMod val="65000"/>
                              <a:lumOff val="35000"/>
                            </a:schemeClr>
                          </a:solidFill>
                        </a:rPr>
                        <a:t>Right Shift  by 1</a:t>
                      </a:r>
                      <a:r>
                        <a:rPr lang="en-US" sz="1400" dirty="0">
                          <a:solidFill>
                            <a:schemeClr val="tx1">
                              <a:lumMod val="65000"/>
                              <a:lumOff val="35000"/>
                            </a:schemeClr>
                          </a:solidFill>
                          <a:sym typeface="Wingdings" panose="05000000000000000000" pitchFamily="2" charset="2"/>
                        </a:rPr>
                        <a:t></a:t>
                      </a:r>
                      <a:endParaRPr lang="ar-SA" sz="1400" dirty="0">
                        <a:solidFill>
                          <a:schemeClr val="tx1">
                            <a:lumMod val="65000"/>
                            <a:lumOff val="35000"/>
                          </a:schemeClr>
                        </a:solidFill>
                      </a:endParaRPr>
                    </a:p>
                  </a:txBody>
                  <a:tcPr>
                    <a:lnR w="12700" cap="flat" cmpd="sng" algn="ctr">
                      <a:solidFill>
                        <a:schemeClr val="tx1">
                          <a:lumMod val="50000"/>
                          <a:lumOff val="50000"/>
                        </a:schemeClr>
                      </a:solidFill>
                      <a:prstDash val="solid"/>
                      <a:round/>
                      <a:headEnd type="none" w="med" len="med"/>
                      <a:tailEnd type="none" w="med" len="med"/>
                    </a:lnR>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2"/>
                  </a:ext>
                </a:extLst>
              </a:tr>
              <a:tr h="370840">
                <a:tc>
                  <a:txBody>
                    <a:bodyPr/>
                    <a:lstStyle/>
                    <a:p>
                      <a:pPr algn="r" rtl="0"/>
                      <a:endParaRPr lang="ar-SA" sz="1400" dirty="0">
                        <a:solidFill>
                          <a:schemeClr val="tx1">
                            <a:lumMod val="65000"/>
                            <a:lumOff val="35000"/>
                          </a:schemeClr>
                        </a:solidFill>
                      </a:endParaRPr>
                    </a:p>
                  </a:txBody>
                  <a:tcPr>
                    <a:lnR w="12700" cap="flat" cmpd="sng" algn="ctr">
                      <a:solidFill>
                        <a:schemeClr val="tx1">
                          <a:lumMod val="50000"/>
                          <a:lumOff val="50000"/>
                        </a:schemeClr>
                      </a:solidFill>
                      <a:prstDash val="solid"/>
                      <a:round/>
                      <a:headEnd type="none" w="med" len="med"/>
                      <a:tailEnd type="none" w="med" len="med"/>
                    </a:lnR>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3"/>
                  </a:ext>
                </a:extLst>
              </a:tr>
              <a:tr h="370840">
                <a:tc>
                  <a:txBody>
                    <a:bodyPr/>
                    <a:lstStyle/>
                    <a:p>
                      <a:pPr algn="r" rtl="0"/>
                      <a:r>
                        <a:rPr lang="en-US" sz="1400" dirty="0">
                          <a:solidFill>
                            <a:schemeClr val="tx1">
                              <a:lumMod val="65000"/>
                              <a:lumOff val="35000"/>
                            </a:schemeClr>
                          </a:solidFill>
                        </a:rPr>
                        <a:t>Right Shift  by 1</a:t>
                      </a:r>
                      <a:r>
                        <a:rPr lang="en-US" sz="1400" dirty="0">
                          <a:solidFill>
                            <a:schemeClr val="tx1">
                              <a:lumMod val="65000"/>
                              <a:lumOff val="35000"/>
                            </a:schemeClr>
                          </a:solidFill>
                          <a:sym typeface="Wingdings" panose="05000000000000000000" pitchFamily="2" charset="2"/>
                        </a:rPr>
                        <a:t></a:t>
                      </a:r>
                      <a:endParaRPr lang="ar-SA" sz="1400" dirty="0">
                        <a:solidFill>
                          <a:schemeClr val="tx1">
                            <a:lumMod val="65000"/>
                            <a:lumOff val="35000"/>
                          </a:schemeClr>
                        </a:solidFill>
                      </a:endParaRPr>
                    </a:p>
                  </a:txBody>
                  <a:tcPr>
                    <a:lnR w="12700" cap="flat" cmpd="sng" algn="ctr">
                      <a:solidFill>
                        <a:schemeClr val="tx1">
                          <a:lumMod val="50000"/>
                          <a:lumOff val="50000"/>
                        </a:schemeClr>
                      </a:solidFill>
                      <a:prstDash val="solid"/>
                      <a:round/>
                      <a:headEnd type="none" w="med" len="med"/>
                      <a:tailEnd type="none" w="med" len="med"/>
                    </a:lnR>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4"/>
                  </a:ext>
                </a:extLst>
              </a:tr>
              <a:tr h="370840">
                <a:tc>
                  <a:txBody>
                    <a:bodyPr/>
                    <a:lstStyle/>
                    <a:p>
                      <a:pPr algn="r" rtl="0"/>
                      <a:endParaRPr lang="ar-SA" sz="1400" dirty="0">
                        <a:solidFill>
                          <a:schemeClr val="tx1">
                            <a:lumMod val="65000"/>
                            <a:lumOff val="35000"/>
                          </a:schemeClr>
                        </a:solidFill>
                      </a:endParaRPr>
                    </a:p>
                  </a:txBody>
                  <a:tcPr>
                    <a:lnR w="12700" cap="flat" cmpd="sng" algn="ctr">
                      <a:solidFill>
                        <a:schemeClr val="tx1">
                          <a:lumMod val="50000"/>
                          <a:lumOff val="50000"/>
                        </a:schemeClr>
                      </a:solidFill>
                      <a:prstDash val="solid"/>
                      <a:round/>
                      <a:headEnd type="none" w="med" len="med"/>
                      <a:tailEnd type="none" w="med" len="med"/>
                    </a:lnR>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5"/>
                  </a:ext>
                </a:extLst>
              </a:tr>
              <a:tr h="370840">
                <a:tc>
                  <a:txBody>
                    <a:bodyPr/>
                    <a:lstStyle/>
                    <a:p>
                      <a:pPr algn="r" rtl="0"/>
                      <a:r>
                        <a:rPr lang="en-US" sz="1400" dirty="0">
                          <a:solidFill>
                            <a:schemeClr val="tx1">
                              <a:lumMod val="65000"/>
                              <a:lumOff val="35000"/>
                            </a:schemeClr>
                          </a:solidFill>
                        </a:rPr>
                        <a:t>Right Shift  by 1</a:t>
                      </a:r>
                      <a:r>
                        <a:rPr lang="en-US" sz="1400" dirty="0">
                          <a:solidFill>
                            <a:schemeClr val="tx1">
                              <a:lumMod val="65000"/>
                              <a:lumOff val="35000"/>
                            </a:schemeClr>
                          </a:solidFill>
                          <a:sym typeface="Wingdings" panose="05000000000000000000" pitchFamily="2" charset="2"/>
                        </a:rPr>
                        <a:t></a:t>
                      </a:r>
                      <a:endParaRPr lang="ar-SA" sz="1400" dirty="0">
                        <a:solidFill>
                          <a:schemeClr val="tx1">
                            <a:lumMod val="65000"/>
                            <a:lumOff val="35000"/>
                          </a:schemeClr>
                        </a:solidFill>
                      </a:endParaRPr>
                    </a:p>
                  </a:txBody>
                  <a:tcPr>
                    <a:lnR w="12700" cap="flat" cmpd="sng" algn="ctr">
                      <a:solidFill>
                        <a:schemeClr val="tx1">
                          <a:lumMod val="50000"/>
                          <a:lumOff val="50000"/>
                        </a:schemeClr>
                      </a:solidFill>
                      <a:prstDash val="solid"/>
                      <a:round/>
                      <a:headEnd type="none" w="med" len="med"/>
                      <a:tailEnd type="none" w="med" len="med"/>
                    </a:lnR>
                  </a:tcPr>
                </a:tc>
                <a:tc vMerge="1">
                  <a:txBody>
                    <a:bodyPr/>
                    <a:lstStyle/>
                    <a:p>
                      <a:pPr rtl="1"/>
                      <a:endParaRPr lang="ar-SA" sz="1400" dirty="0">
                        <a:solidFill>
                          <a:schemeClr val="tx1">
                            <a:lumMod val="65000"/>
                            <a:lumOff val="35000"/>
                          </a:schemeClr>
                        </a:solidFill>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534823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4" name="عنصر نائب للنص 3"/>
          <p:cNvSpPr>
            <a:spLocks noGrp="1"/>
          </p:cNvSpPr>
          <p:nvPr>
            <p:ph type="body" idx="1"/>
          </p:nvPr>
        </p:nvSpPr>
        <p:spPr/>
        <p:txBody>
          <a:bodyPr/>
          <a:lstStyle/>
          <a:p>
            <a:endParaRPr lang="ar-SA"/>
          </a:p>
        </p:txBody>
      </p:sp>
      <p:sp>
        <p:nvSpPr>
          <p:cNvPr id="7" name="Slide Number Placeholder 6"/>
          <p:cNvSpPr>
            <a:spLocks noGrp="1"/>
          </p:cNvSpPr>
          <p:nvPr>
            <p:ph type="sldNum" sz="quarter" idx="12"/>
          </p:nvPr>
        </p:nvSpPr>
        <p:spPr/>
        <p:txBody>
          <a:bodyPr/>
          <a:lstStyle/>
          <a:p>
            <a:fld id="{8C6C18CD-5869-4000-9223-95330CB63745}" type="slidenum">
              <a:rPr lang="ar-SA" smtClean="0"/>
              <a:pPr/>
              <a:t>36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AutoShape 2" descr="نتيجة بحث الصور عن ‪Arithmetic Operations‬‏"/>
          <p:cNvSpPr>
            <a:spLocks noChangeAspect="1" noChangeArrowheads="1"/>
          </p:cNvSpPr>
          <p:nvPr/>
        </p:nvSpPr>
        <p:spPr bwMode="auto">
          <a:xfrm>
            <a:off x="9380538"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1" name="AutoShape 4" descr="نتيجة بحث الصور عن ‪Arithmetic Operations‬‏"/>
          <p:cNvSpPr>
            <a:spLocks noChangeAspect="1" noChangeArrowheads="1"/>
          </p:cNvSpPr>
          <p:nvPr/>
        </p:nvSpPr>
        <p:spPr bwMode="auto">
          <a:xfrm>
            <a:off x="9532938"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AutoShape 6" descr="نتيجة بحث الصور عن ‪Arithmetic Operations‬‏"/>
          <p:cNvSpPr>
            <a:spLocks noChangeAspect="1" noChangeArrowheads="1"/>
          </p:cNvSpPr>
          <p:nvPr/>
        </p:nvSpPr>
        <p:spPr bwMode="auto">
          <a:xfrm>
            <a:off x="9685338"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pic>
        <p:nvPicPr>
          <p:cNvPr id="8199" name="Picture 7" descr="C:\Users\owner\Downloads\downloa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4508" y="908720"/>
            <a:ext cx="3169860" cy="264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8822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t>Arithmetic operations involve adding, subtracting, multiplying and dividing. We can apply these operations to integers and floating-point numbers.</a:t>
            </a:r>
          </a:p>
          <a:p>
            <a:pPr algn="just" rtl="0"/>
            <a:r>
              <a:rPr lang="en-US" dirty="0"/>
              <a:t>The focus, in this course, is on </a:t>
            </a:r>
            <a:r>
              <a:rPr lang="en-US" altLang="en-US" dirty="0"/>
              <a:t>adding &amp; subtracting. We need to know how these operations (addition &amp; subtraction) are done with: </a:t>
            </a:r>
          </a:p>
          <a:p>
            <a:pPr lvl="1" algn="just" rtl="0">
              <a:buFont typeface="Wingdings" panose="05000000000000000000" pitchFamily="2" charset="2"/>
              <a:buChar char="Ø"/>
            </a:pPr>
            <a:r>
              <a:rPr lang="en-US" altLang="en-US" dirty="0"/>
              <a:t>Integers in </a:t>
            </a:r>
            <a:r>
              <a:rPr lang="en-US" altLang="en-US" dirty="0">
                <a:solidFill>
                  <a:schemeClr val="accent3"/>
                </a:solidFill>
              </a:rPr>
              <a:t>two’s complement </a:t>
            </a:r>
            <a:r>
              <a:rPr lang="en-US" altLang="en-US" dirty="0"/>
              <a:t>format</a:t>
            </a:r>
          </a:p>
          <a:p>
            <a:pPr lvl="1" algn="just" rtl="0">
              <a:buFont typeface="Wingdings" panose="05000000000000000000" pitchFamily="2" charset="2"/>
              <a:buChar char="Ø"/>
            </a:pPr>
            <a:r>
              <a:rPr lang="en-US" altLang="en-US" dirty="0"/>
              <a:t>Integers in </a:t>
            </a:r>
            <a:r>
              <a:rPr lang="en-US" altLang="en-US" dirty="0">
                <a:solidFill>
                  <a:schemeClr val="accent3"/>
                </a:solidFill>
              </a:rPr>
              <a:t>sign-and-magnitude</a:t>
            </a:r>
            <a:r>
              <a:rPr lang="en-US" altLang="en-US" dirty="0"/>
              <a:t> format</a:t>
            </a:r>
          </a:p>
          <a:p>
            <a:pPr lvl="1" algn="just" rtl="0">
              <a:buFont typeface="Wingdings" panose="05000000000000000000" pitchFamily="2" charset="2"/>
              <a:buChar char="Ø"/>
            </a:pPr>
            <a:r>
              <a:rPr lang="en-US" altLang="en-US" dirty="0"/>
              <a:t>Reals in </a:t>
            </a:r>
            <a:r>
              <a:rPr lang="en-US" altLang="en-US" dirty="0">
                <a:solidFill>
                  <a:schemeClr val="accent3"/>
                </a:solidFill>
              </a:rPr>
              <a:t>floating-point</a:t>
            </a:r>
            <a:r>
              <a:rPr lang="en-US" altLang="en-US" dirty="0"/>
              <a:t> format   </a:t>
            </a:r>
            <a:endParaRPr lang="en-US" dirty="0"/>
          </a:p>
        </p:txBody>
      </p:sp>
    </p:spTree>
    <p:extLst>
      <p:ext uri="{BB962C8B-B14F-4D97-AF65-F5344CB8AC3E}">
        <p14:creationId xmlns:p14="http://schemas.microsoft.com/office/powerpoint/2010/main" val="27281477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38</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Integers in two’s complement format</a:t>
            </a:r>
          </a:p>
          <a:p>
            <a:pPr lvl="1" algn="just" rtl="0">
              <a:buFont typeface="Wingdings" panose="05000000000000000000" pitchFamily="2" charset="2"/>
              <a:buChar char="Ø"/>
            </a:pPr>
            <a:r>
              <a:rPr lang="en-US" b="1" dirty="0"/>
              <a:t>Addition</a:t>
            </a:r>
          </a:p>
          <a:p>
            <a:pPr lvl="2" algn="just" rtl="0">
              <a:buFont typeface="Wingdings" panose="05000000000000000000" pitchFamily="2" charset="2"/>
              <a:buChar char="§"/>
            </a:pPr>
            <a:r>
              <a:rPr lang="en-US" dirty="0">
                <a:solidFill>
                  <a:schemeClr val="tx1"/>
                </a:solidFill>
              </a:rPr>
              <a:t>Positive number </a:t>
            </a:r>
            <a:r>
              <a:rPr lang="en-US" dirty="0">
                <a:solidFill>
                  <a:schemeClr val="tx1"/>
                </a:solidFill>
                <a:sym typeface="Wingdings" panose="05000000000000000000" pitchFamily="2" charset="2"/>
              </a:rPr>
              <a:t> </a:t>
            </a:r>
            <a:r>
              <a:rPr lang="en-US" dirty="0">
                <a:solidFill>
                  <a:schemeClr val="tx1"/>
                </a:solidFill>
              </a:rPr>
              <a:t>use binary number as is.</a:t>
            </a:r>
          </a:p>
          <a:p>
            <a:pPr lvl="2" algn="just" rtl="0">
              <a:buFont typeface="Wingdings" panose="05000000000000000000" pitchFamily="2" charset="2"/>
              <a:buChar char="§"/>
            </a:pPr>
            <a:endParaRPr lang="en-US" dirty="0"/>
          </a:p>
          <a:p>
            <a:pPr lvl="2" algn="just" rtl="0">
              <a:buFont typeface="Wingdings" panose="05000000000000000000" pitchFamily="2" charset="2"/>
              <a:buChar char="§"/>
            </a:pPr>
            <a:endParaRPr lang="en-US" dirty="0"/>
          </a:p>
          <a:p>
            <a:pPr lvl="2" algn="just" rtl="0">
              <a:buFont typeface="Wingdings" panose="05000000000000000000" pitchFamily="2" charset="2"/>
              <a:buChar char="§"/>
            </a:pPr>
            <a:endParaRPr lang="en-US" dirty="0"/>
          </a:p>
          <a:p>
            <a:pPr lvl="2" algn="just" rtl="0">
              <a:buFont typeface="Wingdings" panose="05000000000000000000" pitchFamily="2" charset="2"/>
              <a:buChar char="§"/>
            </a:pPr>
            <a:endParaRPr lang="en-US" sz="1600" dirty="0"/>
          </a:p>
          <a:p>
            <a:pPr lvl="2" algn="just" rtl="0">
              <a:buFont typeface="Wingdings" panose="05000000000000000000" pitchFamily="2" charset="2"/>
              <a:buChar char="§"/>
            </a:pPr>
            <a:r>
              <a:rPr lang="en-US" dirty="0">
                <a:solidFill>
                  <a:schemeClr val="tx1"/>
                </a:solidFill>
              </a:rPr>
              <a:t>Negative number </a:t>
            </a:r>
            <a:r>
              <a:rPr lang="en-US" dirty="0">
                <a:solidFill>
                  <a:schemeClr val="tx1"/>
                </a:solidFill>
                <a:sym typeface="Wingdings" panose="05000000000000000000" pitchFamily="2" charset="2"/>
              </a:rPr>
              <a:t> represent in 2’s complement format.</a:t>
            </a:r>
            <a:endParaRPr lang="en-US" dirty="0">
              <a:solidFill>
                <a:schemeClr val="tx1"/>
              </a:solidFill>
            </a:endParaRPr>
          </a:p>
        </p:txBody>
      </p:sp>
      <p:graphicFrame>
        <p:nvGraphicFramePr>
          <p:cNvPr id="18" name="جدول 17"/>
          <p:cNvGraphicFramePr>
            <a:graphicFrameLocks noGrp="1"/>
          </p:cNvGraphicFramePr>
          <p:nvPr>
            <p:extLst>
              <p:ext uri="{D42A27DB-BD31-4B8C-83A1-F6EECF244321}">
                <p14:modId xmlns:p14="http://schemas.microsoft.com/office/powerpoint/2010/main" val="1146800230"/>
              </p:ext>
            </p:extLst>
          </p:nvPr>
        </p:nvGraphicFramePr>
        <p:xfrm>
          <a:off x="1576412" y="2824470"/>
          <a:ext cx="2419524" cy="1031748"/>
        </p:xfrm>
        <a:graphic>
          <a:graphicData uri="http://schemas.openxmlformats.org/drawingml/2006/table">
            <a:tbl>
              <a:tblPr rtl="1" firstRow="1" firstCol="1" bandRow="1">
                <a:tableStyleId>{2D5ABB26-0587-4C30-8999-92F81FD0307C}</a:tableStyleId>
              </a:tblPr>
              <a:tblGrid>
                <a:gridCol w="708674">
                  <a:extLst>
                    <a:ext uri="{9D8B030D-6E8A-4147-A177-3AD203B41FA5}">
                      <a16:colId xmlns:a16="http://schemas.microsoft.com/office/drawing/2014/main" val="20000"/>
                    </a:ext>
                  </a:extLst>
                </a:gridCol>
                <a:gridCol w="177190">
                  <a:extLst>
                    <a:ext uri="{9D8B030D-6E8A-4147-A177-3AD203B41FA5}">
                      <a16:colId xmlns:a16="http://schemas.microsoft.com/office/drawing/2014/main" val="20001"/>
                    </a:ext>
                  </a:extLst>
                </a:gridCol>
                <a:gridCol w="177190">
                  <a:extLst>
                    <a:ext uri="{9D8B030D-6E8A-4147-A177-3AD203B41FA5}">
                      <a16:colId xmlns:a16="http://schemas.microsoft.com/office/drawing/2014/main" val="20002"/>
                    </a:ext>
                  </a:extLst>
                </a:gridCol>
                <a:gridCol w="193586">
                  <a:extLst>
                    <a:ext uri="{9D8B030D-6E8A-4147-A177-3AD203B41FA5}">
                      <a16:colId xmlns:a16="http://schemas.microsoft.com/office/drawing/2014/main" val="20003"/>
                    </a:ext>
                  </a:extLst>
                </a:gridCol>
                <a:gridCol w="194270">
                  <a:extLst>
                    <a:ext uri="{9D8B030D-6E8A-4147-A177-3AD203B41FA5}">
                      <a16:colId xmlns:a16="http://schemas.microsoft.com/office/drawing/2014/main" val="20004"/>
                    </a:ext>
                  </a:extLst>
                </a:gridCol>
                <a:gridCol w="193586">
                  <a:extLst>
                    <a:ext uri="{9D8B030D-6E8A-4147-A177-3AD203B41FA5}">
                      <a16:colId xmlns:a16="http://schemas.microsoft.com/office/drawing/2014/main" val="20005"/>
                    </a:ext>
                  </a:extLst>
                </a:gridCol>
                <a:gridCol w="194270">
                  <a:extLst>
                    <a:ext uri="{9D8B030D-6E8A-4147-A177-3AD203B41FA5}">
                      <a16:colId xmlns:a16="http://schemas.microsoft.com/office/drawing/2014/main" val="20006"/>
                    </a:ext>
                  </a:extLst>
                </a:gridCol>
                <a:gridCol w="193586">
                  <a:extLst>
                    <a:ext uri="{9D8B030D-6E8A-4147-A177-3AD203B41FA5}">
                      <a16:colId xmlns:a16="http://schemas.microsoft.com/office/drawing/2014/main" val="20007"/>
                    </a:ext>
                  </a:extLst>
                </a:gridCol>
                <a:gridCol w="193586">
                  <a:extLst>
                    <a:ext uri="{9D8B030D-6E8A-4147-A177-3AD203B41FA5}">
                      <a16:colId xmlns:a16="http://schemas.microsoft.com/office/drawing/2014/main" val="20008"/>
                    </a:ext>
                  </a:extLst>
                </a:gridCol>
                <a:gridCol w="193586">
                  <a:extLst>
                    <a:ext uri="{9D8B030D-6E8A-4147-A177-3AD203B41FA5}">
                      <a16:colId xmlns:a16="http://schemas.microsoft.com/office/drawing/2014/main" val="20009"/>
                    </a:ext>
                  </a:extLst>
                </a:gridCol>
              </a:tblGrid>
              <a:tr h="0">
                <a:tc>
                  <a:txBody>
                    <a:bodyPr/>
                    <a:lstStyle/>
                    <a:p>
                      <a:pPr algn="ctr" rtl="1">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sym typeface="Wingdings"/>
                        </a:rPr>
                        <a:t></a:t>
                      </a:r>
                      <a:r>
                        <a:rPr lang="en-US" sz="1200" dirty="0">
                          <a:solidFill>
                            <a:srgbClr val="0070C0"/>
                          </a:solidFill>
                          <a:effectLst/>
                          <a:latin typeface="Times New Roman" panose="02020603050405020304" pitchFamily="18" charset="0"/>
                          <a:cs typeface="Times New Roman" panose="02020603050405020304" pitchFamily="18" charset="0"/>
                        </a:rPr>
                        <a:t> Carry</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rtl="1">
                        <a:lnSpc>
                          <a:spcPct val="115000"/>
                        </a:lnSpc>
                        <a:spcAft>
                          <a:spcPts val="0"/>
                        </a:spcAft>
                      </a:pPr>
                      <a:r>
                        <a:rPr lang="ar-SA" sz="1600">
                          <a:effectLst/>
                          <a:latin typeface="Times New Roman" panose="02020603050405020304" pitchFamily="18" charset="0"/>
                          <a:cs typeface="Times New Roman" panose="02020603050405020304" pitchFamily="18" charset="0"/>
                        </a:rPr>
                        <a:t>(6)</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1</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 </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rtl="1">
                        <a:lnSpc>
                          <a:spcPct val="115000"/>
                        </a:lnSpc>
                        <a:spcAft>
                          <a:spcPts val="0"/>
                        </a:spcAft>
                      </a:pPr>
                      <a:r>
                        <a:rPr lang="ar-SA" sz="1600">
                          <a:effectLst/>
                          <a:latin typeface="Times New Roman" panose="02020603050405020304" pitchFamily="18" charset="0"/>
                          <a:cs typeface="Times New Roman" panose="02020603050405020304" pitchFamily="18" charset="0"/>
                        </a:rPr>
                        <a:t>(9)</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(15)</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a:effectLst/>
                          <a:latin typeface="Times New Roman" panose="02020603050405020304" pitchFamily="18" charset="0"/>
                          <a:cs typeface="Times New Roman" panose="02020603050405020304" pitchFamily="18" charset="0"/>
                        </a:rPr>
                        <a:t>1</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a:effectLst/>
                          <a:latin typeface="Times New Roman" panose="02020603050405020304" pitchFamily="18" charset="0"/>
                          <a:cs typeface="Times New Roman" panose="02020603050405020304" pitchFamily="18" charset="0"/>
                        </a:rPr>
                        <a:t>1</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a:effectLst/>
                          <a:latin typeface="Times New Roman" panose="02020603050405020304" pitchFamily="18" charset="0"/>
                          <a:cs typeface="Times New Roman" panose="02020603050405020304" pitchFamily="18" charset="0"/>
                        </a:rPr>
                        <a:t>1</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graphicFrame>
        <p:nvGraphicFramePr>
          <p:cNvPr id="23" name="جدول 22"/>
          <p:cNvGraphicFramePr>
            <a:graphicFrameLocks noGrp="1"/>
          </p:cNvGraphicFramePr>
          <p:nvPr>
            <p:extLst>
              <p:ext uri="{D42A27DB-BD31-4B8C-83A1-F6EECF244321}">
                <p14:modId xmlns:p14="http://schemas.microsoft.com/office/powerpoint/2010/main" val="4013053180"/>
              </p:ext>
            </p:extLst>
          </p:nvPr>
        </p:nvGraphicFramePr>
        <p:xfrm>
          <a:off x="1682234" y="4841096"/>
          <a:ext cx="2385710" cy="967232"/>
        </p:xfrm>
        <a:graphic>
          <a:graphicData uri="http://schemas.openxmlformats.org/drawingml/2006/table">
            <a:tbl>
              <a:tblPr rtl="1" firstRow="1" firstCol="1" bandRow="1">
                <a:tableStyleId>{2D5ABB26-0587-4C30-8999-92F81FD0307C}</a:tableStyleId>
              </a:tblPr>
              <a:tblGrid>
                <a:gridCol w="698769">
                  <a:extLst>
                    <a:ext uri="{9D8B030D-6E8A-4147-A177-3AD203B41FA5}">
                      <a16:colId xmlns:a16="http://schemas.microsoft.com/office/drawing/2014/main" val="20000"/>
                    </a:ext>
                  </a:extLst>
                </a:gridCol>
                <a:gridCol w="174714">
                  <a:extLst>
                    <a:ext uri="{9D8B030D-6E8A-4147-A177-3AD203B41FA5}">
                      <a16:colId xmlns:a16="http://schemas.microsoft.com/office/drawing/2014/main" val="20001"/>
                    </a:ext>
                  </a:extLst>
                </a:gridCol>
                <a:gridCol w="174714">
                  <a:extLst>
                    <a:ext uri="{9D8B030D-6E8A-4147-A177-3AD203B41FA5}">
                      <a16:colId xmlns:a16="http://schemas.microsoft.com/office/drawing/2014/main" val="20002"/>
                    </a:ext>
                  </a:extLst>
                </a:gridCol>
                <a:gridCol w="190881">
                  <a:extLst>
                    <a:ext uri="{9D8B030D-6E8A-4147-A177-3AD203B41FA5}">
                      <a16:colId xmlns:a16="http://schemas.microsoft.com/office/drawing/2014/main" val="20003"/>
                    </a:ext>
                  </a:extLst>
                </a:gridCol>
                <a:gridCol w="191554">
                  <a:extLst>
                    <a:ext uri="{9D8B030D-6E8A-4147-A177-3AD203B41FA5}">
                      <a16:colId xmlns:a16="http://schemas.microsoft.com/office/drawing/2014/main" val="20004"/>
                    </a:ext>
                  </a:extLst>
                </a:gridCol>
                <a:gridCol w="190881">
                  <a:extLst>
                    <a:ext uri="{9D8B030D-6E8A-4147-A177-3AD203B41FA5}">
                      <a16:colId xmlns:a16="http://schemas.microsoft.com/office/drawing/2014/main" val="20005"/>
                    </a:ext>
                  </a:extLst>
                </a:gridCol>
                <a:gridCol w="191554">
                  <a:extLst>
                    <a:ext uri="{9D8B030D-6E8A-4147-A177-3AD203B41FA5}">
                      <a16:colId xmlns:a16="http://schemas.microsoft.com/office/drawing/2014/main" val="20006"/>
                    </a:ext>
                  </a:extLst>
                </a:gridCol>
                <a:gridCol w="190881">
                  <a:extLst>
                    <a:ext uri="{9D8B030D-6E8A-4147-A177-3AD203B41FA5}">
                      <a16:colId xmlns:a16="http://schemas.microsoft.com/office/drawing/2014/main" val="20007"/>
                    </a:ext>
                  </a:extLst>
                </a:gridCol>
                <a:gridCol w="190881">
                  <a:extLst>
                    <a:ext uri="{9D8B030D-6E8A-4147-A177-3AD203B41FA5}">
                      <a16:colId xmlns:a16="http://schemas.microsoft.com/office/drawing/2014/main" val="20008"/>
                    </a:ext>
                  </a:extLst>
                </a:gridCol>
                <a:gridCol w="190881">
                  <a:extLst>
                    <a:ext uri="{9D8B030D-6E8A-4147-A177-3AD203B41FA5}">
                      <a16:colId xmlns:a16="http://schemas.microsoft.com/office/drawing/2014/main" val="20009"/>
                    </a:ext>
                  </a:extLst>
                </a:gridCol>
              </a:tblGrid>
              <a:tr h="0">
                <a:tc>
                  <a:txBody>
                    <a:bodyPr/>
                    <a:lstStyle/>
                    <a:p>
                      <a:pPr algn="ctr" rtl="1">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sym typeface="Wingdings"/>
                        </a:rPr>
                        <a:t></a:t>
                      </a:r>
                      <a:r>
                        <a:rPr lang="en-US" sz="1200" dirty="0">
                          <a:solidFill>
                            <a:srgbClr val="0070C0"/>
                          </a:solidFill>
                          <a:effectLst/>
                          <a:latin typeface="Times New Roman" panose="02020603050405020304" pitchFamily="18" charset="0"/>
                          <a:cs typeface="Times New Roman" panose="02020603050405020304" pitchFamily="18" charset="0"/>
                        </a:rPr>
                        <a:t> Carry</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b="0" dirty="0">
                          <a:solidFill>
                            <a:srgbClr val="0070C0"/>
                          </a:solidFill>
                          <a:effectLst/>
                          <a:latin typeface="Times New Roman" panose="02020603050405020304" pitchFamily="18" charset="0"/>
                          <a:ea typeface="+mn-ea"/>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rtl="1">
                        <a:lnSpc>
                          <a:spcPct val="115000"/>
                        </a:lnSpc>
                        <a:spcAft>
                          <a:spcPts val="0"/>
                        </a:spcAft>
                      </a:pPr>
                      <a:r>
                        <a:rPr lang="ar-SA" sz="1600">
                          <a:effectLst/>
                          <a:latin typeface="Times New Roman" panose="02020603050405020304" pitchFamily="18" charset="0"/>
                          <a:cs typeface="Times New Roman" panose="02020603050405020304" pitchFamily="18" charset="0"/>
                        </a:rPr>
                        <a:t>(6)</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1</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 </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(9-)</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-3</a:t>
                      </a:r>
                      <a:r>
                        <a:rPr lang="ar-SA"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graphicFrame>
        <p:nvGraphicFramePr>
          <p:cNvPr id="24" name="جدول 23"/>
          <p:cNvGraphicFramePr>
            <a:graphicFrameLocks noGrp="1"/>
          </p:cNvGraphicFramePr>
          <p:nvPr>
            <p:extLst>
              <p:ext uri="{D42A27DB-BD31-4B8C-83A1-F6EECF244321}">
                <p14:modId xmlns:p14="http://schemas.microsoft.com/office/powerpoint/2010/main" val="1360788053"/>
              </p:ext>
            </p:extLst>
          </p:nvPr>
        </p:nvGraphicFramePr>
        <p:xfrm>
          <a:off x="6002714" y="4846796"/>
          <a:ext cx="2385710" cy="967232"/>
        </p:xfrm>
        <a:graphic>
          <a:graphicData uri="http://schemas.openxmlformats.org/drawingml/2006/table">
            <a:tbl>
              <a:tblPr rtl="1" firstRow="1" firstCol="1" bandRow="1">
                <a:tableStyleId>{2D5ABB26-0587-4C30-8999-92F81FD0307C}</a:tableStyleId>
              </a:tblPr>
              <a:tblGrid>
                <a:gridCol w="698769">
                  <a:extLst>
                    <a:ext uri="{9D8B030D-6E8A-4147-A177-3AD203B41FA5}">
                      <a16:colId xmlns:a16="http://schemas.microsoft.com/office/drawing/2014/main" val="20000"/>
                    </a:ext>
                  </a:extLst>
                </a:gridCol>
                <a:gridCol w="174714">
                  <a:extLst>
                    <a:ext uri="{9D8B030D-6E8A-4147-A177-3AD203B41FA5}">
                      <a16:colId xmlns:a16="http://schemas.microsoft.com/office/drawing/2014/main" val="20001"/>
                    </a:ext>
                  </a:extLst>
                </a:gridCol>
                <a:gridCol w="174714">
                  <a:extLst>
                    <a:ext uri="{9D8B030D-6E8A-4147-A177-3AD203B41FA5}">
                      <a16:colId xmlns:a16="http://schemas.microsoft.com/office/drawing/2014/main" val="20002"/>
                    </a:ext>
                  </a:extLst>
                </a:gridCol>
                <a:gridCol w="190881">
                  <a:extLst>
                    <a:ext uri="{9D8B030D-6E8A-4147-A177-3AD203B41FA5}">
                      <a16:colId xmlns:a16="http://schemas.microsoft.com/office/drawing/2014/main" val="20003"/>
                    </a:ext>
                  </a:extLst>
                </a:gridCol>
                <a:gridCol w="191554">
                  <a:extLst>
                    <a:ext uri="{9D8B030D-6E8A-4147-A177-3AD203B41FA5}">
                      <a16:colId xmlns:a16="http://schemas.microsoft.com/office/drawing/2014/main" val="20004"/>
                    </a:ext>
                  </a:extLst>
                </a:gridCol>
                <a:gridCol w="190881">
                  <a:extLst>
                    <a:ext uri="{9D8B030D-6E8A-4147-A177-3AD203B41FA5}">
                      <a16:colId xmlns:a16="http://schemas.microsoft.com/office/drawing/2014/main" val="20005"/>
                    </a:ext>
                  </a:extLst>
                </a:gridCol>
                <a:gridCol w="191554">
                  <a:extLst>
                    <a:ext uri="{9D8B030D-6E8A-4147-A177-3AD203B41FA5}">
                      <a16:colId xmlns:a16="http://schemas.microsoft.com/office/drawing/2014/main" val="20006"/>
                    </a:ext>
                  </a:extLst>
                </a:gridCol>
                <a:gridCol w="190881">
                  <a:extLst>
                    <a:ext uri="{9D8B030D-6E8A-4147-A177-3AD203B41FA5}">
                      <a16:colId xmlns:a16="http://schemas.microsoft.com/office/drawing/2014/main" val="20007"/>
                    </a:ext>
                  </a:extLst>
                </a:gridCol>
                <a:gridCol w="190881">
                  <a:extLst>
                    <a:ext uri="{9D8B030D-6E8A-4147-A177-3AD203B41FA5}">
                      <a16:colId xmlns:a16="http://schemas.microsoft.com/office/drawing/2014/main" val="20008"/>
                    </a:ext>
                  </a:extLst>
                </a:gridCol>
                <a:gridCol w="190881">
                  <a:extLst>
                    <a:ext uri="{9D8B030D-6E8A-4147-A177-3AD203B41FA5}">
                      <a16:colId xmlns:a16="http://schemas.microsoft.com/office/drawing/2014/main" val="20009"/>
                    </a:ext>
                  </a:extLst>
                </a:gridCol>
              </a:tblGrid>
              <a:tr h="0">
                <a:tc>
                  <a:txBody>
                    <a:bodyPr/>
                    <a:lstStyle/>
                    <a:p>
                      <a:pPr algn="ctr" rtl="1">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sym typeface="Wingdings"/>
                        </a:rPr>
                        <a:t></a:t>
                      </a:r>
                      <a:r>
                        <a:rPr lang="en-US" sz="1200" dirty="0">
                          <a:solidFill>
                            <a:srgbClr val="0070C0"/>
                          </a:solidFill>
                          <a:effectLst/>
                          <a:latin typeface="Times New Roman" panose="02020603050405020304" pitchFamily="18" charset="0"/>
                          <a:cs typeface="Times New Roman" panose="02020603050405020304" pitchFamily="18" charset="0"/>
                        </a:rPr>
                        <a:t> Carry</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-15</a:t>
                      </a:r>
                      <a:r>
                        <a:rPr lang="ar-SA"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0</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tc>
                <a:tc>
                  <a:txBody>
                    <a:bodyPr/>
                    <a:lstStyle/>
                    <a:p>
                      <a:pPr algn="l" rtl="0">
                        <a:lnSpc>
                          <a:spcPct val="115000"/>
                        </a:lnSpc>
                        <a:spcAft>
                          <a:spcPts val="0"/>
                        </a:spcAft>
                      </a:pPr>
                      <a:r>
                        <a:rPr lang="ar-SA" sz="1600">
                          <a:effectLst/>
                          <a:latin typeface="Times New Roman" panose="02020603050405020304" pitchFamily="18" charset="0"/>
                          <a:cs typeface="Times New Roman" panose="02020603050405020304" pitchFamily="18" charset="0"/>
                        </a:rPr>
                        <a:t> </a:t>
                      </a:r>
                      <a:endParaRPr lang="en-US" sz="1600" b="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(5)</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solidFill>
                      <a:schemeClr val="bg1">
                        <a:lumMod val="75000"/>
                      </a:schemeClr>
                    </a:solidFill>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-10</a:t>
                      </a:r>
                      <a:r>
                        <a:rPr lang="ar-SA"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9216" name="مربع نص 9215"/>
          <p:cNvSpPr txBox="1"/>
          <p:nvPr/>
        </p:nvSpPr>
        <p:spPr>
          <a:xfrm>
            <a:off x="2555776" y="6093296"/>
            <a:ext cx="4752528" cy="323165"/>
          </a:xfrm>
          <a:prstGeom prst="rect">
            <a:avLst/>
          </a:prstGeom>
          <a:solidFill>
            <a:schemeClr val="bg2">
              <a:lumMod val="40000"/>
              <a:lumOff val="60000"/>
            </a:schemeClr>
          </a:solidFill>
          <a:ln w="19050">
            <a:solidFill>
              <a:schemeClr val="accent3"/>
            </a:solidFill>
            <a:prstDash val="sysDot"/>
          </a:ln>
        </p:spPr>
        <p:txBody>
          <a:bodyPr wrap="square" rtlCol="1">
            <a:spAutoFit/>
          </a:bodyPr>
          <a:lstStyle/>
          <a:p>
            <a:pPr algn="ctr"/>
            <a:r>
              <a:rPr lang="en-US" sz="1500" dirty="0">
                <a:latin typeface="Arial Narrow" panose="020B0606020202030204" pitchFamily="34" charset="0"/>
              </a:rPr>
              <a:t>Negative numbers always represented in 2’s complement format</a:t>
            </a:r>
            <a:endParaRPr lang="ar-SA" sz="1500" dirty="0">
              <a:latin typeface="Arial Narrow" panose="020B0606020202030204" pitchFamily="34" charset="0"/>
            </a:endParaRPr>
          </a:p>
        </p:txBody>
      </p:sp>
      <p:cxnSp>
        <p:nvCxnSpPr>
          <p:cNvPr id="9239" name="رابط مستقيم 9238"/>
          <p:cNvCxnSpPr/>
          <p:nvPr/>
        </p:nvCxnSpPr>
        <p:spPr>
          <a:xfrm>
            <a:off x="1403648" y="4070096"/>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0" name="رابط بشكل مرفق 59"/>
          <p:cNvCxnSpPr/>
          <p:nvPr/>
        </p:nvCxnSpPr>
        <p:spPr>
          <a:xfrm flipV="1">
            <a:off x="5148064" y="5200721"/>
            <a:ext cx="1080121" cy="892575"/>
          </a:xfrm>
          <a:prstGeom prst="bentConnector3">
            <a:avLst>
              <a:gd name="adj1" fmla="val -794"/>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62" name="رابط بشكل مرفق 61"/>
          <p:cNvCxnSpPr/>
          <p:nvPr/>
        </p:nvCxnSpPr>
        <p:spPr>
          <a:xfrm flipV="1">
            <a:off x="5436096" y="5733259"/>
            <a:ext cx="792088" cy="360042"/>
          </a:xfrm>
          <a:prstGeom prst="bentConnector3">
            <a:avLst>
              <a:gd name="adj1" fmla="val -25"/>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65" name="رابط بشكل مرفق 64"/>
          <p:cNvCxnSpPr/>
          <p:nvPr/>
        </p:nvCxnSpPr>
        <p:spPr>
          <a:xfrm rot="10800000">
            <a:off x="3851922" y="5517235"/>
            <a:ext cx="864094" cy="576065"/>
          </a:xfrm>
          <a:prstGeom prst="bentConnector3">
            <a:avLst>
              <a:gd name="adj1" fmla="val 1498"/>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68" name="رابط بشكل مرفق 67"/>
          <p:cNvCxnSpPr/>
          <p:nvPr/>
        </p:nvCxnSpPr>
        <p:spPr>
          <a:xfrm rot="10800000">
            <a:off x="3851922" y="5733261"/>
            <a:ext cx="576062" cy="360043"/>
          </a:xfrm>
          <a:prstGeom prst="bentConnector3">
            <a:avLst>
              <a:gd name="adj1" fmla="val 1057"/>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235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39</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Integers in two’s complement format</a:t>
            </a:r>
          </a:p>
          <a:p>
            <a:pPr lvl="1" algn="just" rtl="0">
              <a:buFont typeface="Wingdings" panose="05000000000000000000" pitchFamily="2" charset="2"/>
              <a:buChar char="Ø"/>
            </a:pPr>
            <a:r>
              <a:rPr lang="en-US" b="1" dirty="0"/>
              <a:t>Subtraction   </a:t>
            </a:r>
          </a:p>
          <a:p>
            <a:pPr marL="685800" lvl="2" indent="0" algn="just" rtl="0">
              <a:buNone/>
            </a:pPr>
            <a:r>
              <a:rPr lang="en-US" altLang="en-US" dirty="0">
                <a:solidFill>
                  <a:schemeClr val="tx1"/>
                </a:solidFill>
              </a:rPr>
              <a:t>When the subtraction operation is encountered, the computer simply changes it to an addition operation, but makes two’s complement of the </a:t>
            </a:r>
            <a:r>
              <a:rPr lang="en-US" altLang="en-US" u="sng" dirty="0">
                <a:solidFill>
                  <a:schemeClr val="accent3"/>
                </a:solidFill>
              </a:rPr>
              <a:t>second number</a:t>
            </a:r>
            <a:r>
              <a:rPr lang="en-US" altLang="en-US" dirty="0">
                <a:solidFill>
                  <a:schemeClr val="tx1"/>
                </a:solidFill>
              </a:rPr>
              <a:t>.</a:t>
            </a:r>
          </a:p>
          <a:p>
            <a:pPr marL="685800" lvl="2" indent="0" algn="just" rtl="0">
              <a:buNone/>
            </a:pPr>
            <a:endParaRPr lang="en-US" altLang="en-US" dirty="0">
              <a:solidFill>
                <a:schemeClr val="tx1"/>
              </a:solidFill>
            </a:endParaRPr>
          </a:p>
          <a:p>
            <a:pPr marL="812800" lvl="2" indent="-263525" algn="just" rtl="0">
              <a:buNone/>
            </a:pPr>
            <a:r>
              <a:rPr lang="en-US" dirty="0">
                <a:solidFill>
                  <a:schemeClr val="tx1"/>
                </a:solidFill>
              </a:rPr>
              <a:t>(+24) – (-17) = (+41)		</a:t>
            </a:r>
          </a:p>
        </p:txBody>
      </p:sp>
      <p:graphicFrame>
        <p:nvGraphicFramePr>
          <p:cNvPr id="23" name="جدول 22"/>
          <p:cNvGraphicFramePr>
            <a:graphicFrameLocks noGrp="1"/>
          </p:cNvGraphicFramePr>
          <p:nvPr>
            <p:extLst>
              <p:ext uri="{D42A27DB-BD31-4B8C-83A1-F6EECF244321}">
                <p14:modId xmlns:p14="http://schemas.microsoft.com/office/powerpoint/2010/main" val="77576317"/>
              </p:ext>
            </p:extLst>
          </p:nvPr>
        </p:nvGraphicFramePr>
        <p:xfrm>
          <a:off x="1345352" y="4393664"/>
          <a:ext cx="2385710" cy="967232"/>
        </p:xfrm>
        <a:graphic>
          <a:graphicData uri="http://schemas.openxmlformats.org/drawingml/2006/table">
            <a:tbl>
              <a:tblPr rtl="1" firstRow="1" firstCol="1" bandRow="1">
                <a:tableStyleId>{2D5ABB26-0587-4C30-8999-92F81FD0307C}</a:tableStyleId>
              </a:tblPr>
              <a:tblGrid>
                <a:gridCol w="698769">
                  <a:extLst>
                    <a:ext uri="{9D8B030D-6E8A-4147-A177-3AD203B41FA5}">
                      <a16:colId xmlns:a16="http://schemas.microsoft.com/office/drawing/2014/main" val="20000"/>
                    </a:ext>
                  </a:extLst>
                </a:gridCol>
                <a:gridCol w="174714">
                  <a:extLst>
                    <a:ext uri="{9D8B030D-6E8A-4147-A177-3AD203B41FA5}">
                      <a16:colId xmlns:a16="http://schemas.microsoft.com/office/drawing/2014/main" val="20001"/>
                    </a:ext>
                  </a:extLst>
                </a:gridCol>
                <a:gridCol w="174714">
                  <a:extLst>
                    <a:ext uri="{9D8B030D-6E8A-4147-A177-3AD203B41FA5}">
                      <a16:colId xmlns:a16="http://schemas.microsoft.com/office/drawing/2014/main" val="20002"/>
                    </a:ext>
                  </a:extLst>
                </a:gridCol>
                <a:gridCol w="190881">
                  <a:extLst>
                    <a:ext uri="{9D8B030D-6E8A-4147-A177-3AD203B41FA5}">
                      <a16:colId xmlns:a16="http://schemas.microsoft.com/office/drawing/2014/main" val="20003"/>
                    </a:ext>
                  </a:extLst>
                </a:gridCol>
                <a:gridCol w="191554">
                  <a:extLst>
                    <a:ext uri="{9D8B030D-6E8A-4147-A177-3AD203B41FA5}">
                      <a16:colId xmlns:a16="http://schemas.microsoft.com/office/drawing/2014/main" val="20004"/>
                    </a:ext>
                  </a:extLst>
                </a:gridCol>
                <a:gridCol w="190881">
                  <a:extLst>
                    <a:ext uri="{9D8B030D-6E8A-4147-A177-3AD203B41FA5}">
                      <a16:colId xmlns:a16="http://schemas.microsoft.com/office/drawing/2014/main" val="20005"/>
                    </a:ext>
                  </a:extLst>
                </a:gridCol>
                <a:gridCol w="191554">
                  <a:extLst>
                    <a:ext uri="{9D8B030D-6E8A-4147-A177-3AD203B41FA5}">
                      <a16:colId xmlns:a16="http://schemas.microsoft.com/office/drawing/2014/main" val="20006"/>
                    </a:ext>
                  </a:extLst>
                </a:gridCol>
                <a:gridCol w="190881">
                  <a:extLst>
                    <a:ext uri="{9D8B030D-6E8A-4147-A177-3AD203B41FA5}">
                      <a16:colId xmlns:a16="http://schemas.microsoft.com/office/drawing/2014/main" val="20007"/>
                    </a:ext>
                  </a:extLst>
                </a:gridCol>
                <a:gridCol w="190881">
                  <a:extLst>
                    <a:ext uri="{9D8B030D-6E8A-4147-A177-3AD203B41FA5}">
                      <a16:colId xmlns:a16="http://schemas.microsoft.com/office/drawing/2014/main" val="20008"/>
                    </a:ext>
                  </a:extLst>
                </a:gridCol>
                <a:gridCol w="190881">
                  <a:extLst>
                    <a:ext uri="{9D8B030D-6E8A-4147-A177-3AD203B41FA5}">
                      <a16:colId xmlns:a16="http://schemas.microsoft.com/office/drawing/2014/main" val="20009"/>
                    </a:ext>
                  </a:extLst>
                </a:gridCol>
              </a:tblGrid>
              <a:tr h="0">
                <a:tc>
                  <a:txBody>
                    <a:bodyPr/>
                    <a:lstStyle/>
                    <a:p>
                      <a:pPr algn="ctr" rtl="1">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sym typeface="Wingdings"/>
                        </a:rPr>
                        <a:t></a:t>
                      </a:r>
                      <a:r>
                        <a:rPr lang="en-US" sz="1200" dirty="0">
                          <a:solidFill>
                            <a:srgbClr val="0070C0"/>
                          </a:solidFill>
                          <a:effectLst/>
                          <a:latin typeface="Times New Roman" panose="02020603050405020304" pitchFamily="18" charset="0"/>
                          <a:cs typeface="Times New Roman" panose="02020603050405020304" pitchFamily="18" charset="0"/>
                        </a:rPr>
                        <a:t> Carry</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(+24)</a:t>
                      </a: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(-17)</a:t>
                      </a: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solidFill>
                      <a:schemeClr val="accent3">
                        <a:lumMod val="40000"/>
                        <a:lumOff val="60000"/>
                      </a:schemeClr>
                    </a:solidFill>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en-US" sz="1600" b="0" dirty="0">
                          <a:effectLst/>
                          <a:latin typeface="Times New Roman" panose="02020603050405020304" pitchFamily="18" charset="0"/>
                          <a:ea typeface="+mn-ea"/>
                          <a:cs typeface="Times New Roman" panose="02020603050405020304" pitchFamily="18" charset="0"/>
                        </a:rPr>
                        <a:t>(+41)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sp>
        <p:nvSpPr>
          <p:cNvPr id="3" name="مربع نص 2"/>
          <p:cNvSpPr txBox="1"/>
          <p:nvPr/>
        </p:nvSpPr>
        <p:spPr>
          <a:xfrm>
            <a:off x="5652120" y="3731538"/>
            <a:ext cx="3384376" cy="677108"/>
          </a:xfrm>
          <a:prstGeom prst="rect">
            <a:avLst/>
          </a:prstGeom>
          <a:noFill/>
        </p:spPr>
        <p:txBody>
          <a:bodyPr wrap="square" rtlCol="1">
            <a:spAutoFit/>
          </a:bodyPr>
          <a:lstStyle/>
          <a:p>
            <a:pPr marL="0" lvl="2" algn="l" rtl="0"/>
            <a:r>
              <a:rPr lang="en-US" sz="2000" dirty="0"/>
              <a:t>(-35) – (+20) = (-55)</a:t>
            </a:r>
          </a:p>
          <a:p>
            <a:pPr algn="l" rtl="0"/>
            <a:endParaRPr lang="ar-SA" dirty="0"/>
          </a:p>
        </p:txBody>
      </p:sp>
      <p:graphicFrame>
        <p:nvGraphicFramePr>
          <p:cNvPr id="17" name="جدول 16"/>
          <p:cNvGraphicFramePr>
            <a:graphicFrameLocks noGrp="1"/>
          </p:cNvGraphicFramePr>
          <p:nvPr>
            <p:extLst>
              <p:ext uri="{D42A27DB-BD31-4B8C-83A1-F6EECF244321}">
                <p14:modId xmlns:p14="http://schemas.microsoft.com/office/powerpoint/2010/main" val="3486274862"/>
              </p:ext>
            </p:extLst>
          </p:nvPr>
        </p:nvGraphicFramePr>
        <p:xfrm>
          <a:off x="5723566" y="4379618"/>
          <a:ext cx="2385710" cy="967232"/>
        </p:xfrm>
        <a:graphic>
          <a:graphicData uri="http://schemas.openxmlformats.org/drawingml/2006/table">
            <a:tbl>
              <a:tblPr rtl="1" firstRow="1" firstCol="1" bandRow="1">
                <a:tableStyleId>{2D5ABB26-0587-4C30-8999-92F81FD0307C}</a:tableStyleId>
              </a:tblPr>
              <a:tblGrid>
                <a:gridCol w="698769">
                  <a:extLst>
                    <a:ext uri="{9D8B030D-6E8A-4147-A177-3AD203B41FA5}">
                      <a16:colId xmlns:a16="http://schemas.microsoft.com/office/drawing/2014/main" val="20000"/>
                    </a:ext>
                  </a:extLst>
                </a:gridCol>
                <a:gridCol w="174714">
                  <a:extLst>
                    <a:ext uri="{9D8B030D-6E8A-4147-A177-3AD203B41FA5}">
                      <a16:colId xmlns:a16="http://schemas.microsoft.com/office/drawing/2014/main" val="20001"/>
                    </a:ext>
                  </a:extLst>
                </a:gridCol>
                <a:gridCol w="174714">
                  <a:extLst>
                    <a:ext uri="{9D8B030D-6E8A-4147-A177-3AD203B41FA5}">
                      <a16:colId xmlns:a16="http://schemas.microsoft.com/office/drawing/2014/main" val="20002"/>
                    </a:ext>
                  </a:extLst>
                </a:gridCol>
                <a:gridCol w="190881">
                  <a:extLst>
                    <a:ext uri="{9D8B030D-6E8A-4147-A177-3AD203B41FA5}">
                      <a16:colId xmlns:a16="http://schemas.microsoft.com/office/drawing/2014/main" val="20003"/>
                    </a:ext>
                  </a:extLst>
                </a:gridCol>
                <a:gridCol w="191554">
                  <a:extLst>
                    <a:ext uri="{9D8B030D-6E8A-4147-A177-3AD203B41FA5}">
                      <a16:colId xmlns:a16="http://schemas.microsoft.com/office/drawing/2014/main" val="20004"/>
                    </a:ext>
                  </a:extLst>
                </a:gridCol>
                <a:gridCol w="190881">
                  <a:extLst>
                    <a:ext uri="{9D8B030D-6E8A-4147-A177-3AD203B41FA5}">
                      <a16:colId xmlns:a16="http://schemas.microsoft.com/office/drawing/2014/main" val="20005"/>
                    </a:ext>
                  </a:extLst>
                </a:gridCol>
                <a:gridCol w="191554">
                  <a:extLst>
                    <a:ext uri="{9D8B030D-6E8A-4147-A177-3AD203B41FA5}">
                      <a16:colId xmlns:a16="http://schemas.microsoft.com/office/drawing/2014/main" val="20006"/>
                    </a:ext>
                  </a:extLst>
                </a:gridCol>
                <a:gridCol w="190881">
                  <a:extLst>
                    <a:ext uri="{9D8B030D-6E8A-4147-A177-3AD203B41FA5}">
                      <a16:colId xmlns:a16="http://schemas.microsoft.com/office/drawing/2014/main" val="20007"/>
                    </a:ext>
                  </a:extLst>
                </a:gridCol>
                <a:gridCol w="190881">
                  <a:extLst>
                    <a:ext uri="{9D8B030D-6E8A-4147-A177-3AD203B41FA5}">
                      <a16:colId xmlns:a16="http://schemas.microsoft.com/office/drawing/2014/main" val="20008"/>
                    </a:ext>
                  </a:extLst>
                </a:gridCol>
                <a:gridCol w="190881">
                  <a:extLst>
                    <a:ext uri="{9D8B030D-6E8A-4147-A177-3AD203B41FA5}">
                      <a16:colId xmlns:a16="http://schemas.microsoft.com/office/drawing/2014/main" val="20009"/>
                    </a:ext>
                  </a:extLst>
                </a:gridCol>
              </a:tblGrid>
              <a:tr h="0">
                <a:tc>
                  <a:txBody>
                    <a:bodyPr/>
                    <a:lstStyle/>
                    <a:p>
                      <a:pPr algn="ctr" rtl="1">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sym typeface="Wingdings"/>
                        </a:rPr>
                        <a:t></a:t>
                      </a:r>
                      <a:r>
                        <a:rPr lang="en-US" sz="1200" dirty="0">
                          <a:solidFill>
                            <a:srgbClr val="0070C0"/>
                          </a:solidFill>
                          <a:effectLst/>
                          <a:latin typeface="Times New Roman" panose="02020603050405020304" pitchFamily="18" charset="0"/>
                          <a:cs typeface="Times New Roman" panose="02020603050405020304" pitchFamily="18" charset="0"/>
                        </a:rPr>
                        <a:t> Carry</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ar-SA" sz="1200" dirty="0">
                          <a:solidFill>
                            <a:srgbClr val="0070C0"/>
                          </a:solidFill>
                          <a:effectLst/>
                          <a:latin typeface="Times New Roman" panose="02020603050405020304" pitchFamily="18" charset="0"/>
                          <a:cs typeface="Times New Roman" panose="02020603050405020304" pitchFamily="18" charset="0"/>
                        </a:rPr>
                        <a:t> </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b="0" dirty="0">
                          <a:solidFill>
                            <a:srgbClr val="0070C0"/>
                          </a:solidFill>
                          <a:effectLst/>
                          <a:latin typeface="Times New Roman" panose="02020603050405020304" pitchFamily="18" charset="0"/>
                          <a:ea typeface="Calibri"/>
                          <a:cs typeface="Times New Roman" panose="02020603050405020304" pitchFamily="18" charset="0"/>
                        </a:rPr>
                        <a:t>1</a:t>
                      </a:r>
                    </a:p>
                  </a:txBody>
                  <a:tcPr marL="68580" marR="68580" marT="0" marB="0"/>
                </a:tc>
                <a:tc>
                  <a:txBody>
                    <a:bodyPr/>
                    <a:lstStyle/>
                    <a:p>
                      <a:pPr algn="l" rtl="0">
                        <a:lnSpc>
                          <a:spcPct val="115000"/>
                        </a:lnSpc>
                        <a:spcAft>
                          <a:spcPts val="0"/>
                        </a:spcAft>
                      </a:pPr>
                      <a:r>
                        <a:rPr lang="en-US" sz="1200" b="0" dirty="0">
                          <a:solidFill>
                            <a:srgbClr val="0070C0"/>
                          </a:solidFill>
                          <a:effectLst/>
                          <a:latin typeface="Times New Roman" panose="02020603050405020304" pitchFamily="18" charset="0"/>
                          <a:ea typeface="Calibri"/>
                          <a:cs typeface="Times New Roman" panose="02020603050405020304" pitchFamily="18" charset="0"/>
                        </a:rPr>
                        <a:t>1</a:t>
                      </a: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200" b="0" dirty="0">
                          <a:solidFill>
                            <a:srgbClr val="0070C0"/>
                          </a:solidFill>
                          <a:effectLst/>
                          <a:latin typeface="Times New Roman" panose="02020603050405020304" pitchFamily="18" charset="0"/>
                          <a:ea typeface="Calibri"/>
                          <a:cs typeface="Times New Roman" panose="02020603050405020304" pitchFamily="18" charset="0"/>
                        </a:rPr>
                        <a:t>1</a:t>
                      </a:r>
                    </a:p>
                  </a:txBody>
                  <a:tcPr marL="68580" marR="68580" marT="0" marB="0"/>
                </a:tc>
                <a:tc>
                  <a:txBody>
                    <a:bodyPr/>
                    <a:lstStyle/>
                    <a:p>
                      <a:pPr algn="l" rtl="0">
                        <a:lnSpc>
                          <a:spcPct val="115000"/>
                        </a:lnSpc>
                        <a:spcAft>
                          <a:spcPts val="0"/>
                        </a:spcAft>
                      </a:pPr>
                      <a:r>
                        <a:rPr lang="en-US" sz="1200" dirty="0">
                          <a:solidFill>
                            <a:srgbClr val="0070C0"/>
                          </a:solidFill>
                          <a:effectLst/>
                          <a:latin typeface="Times New Roman" panose="02020603050405020304" pitchFamily="18" charset="0"/>
                          <a:cs typeface="Times New Roman" panose="02020603050405020304" pitchFamily="18" charset="0"/>
                        </a:rPr>
                        <a:t>1</a:t>
                      </a:r>
                      <a:endParaRPr lang="en-US" sz="12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-35</a:t>
                      </a:r>
                      <a:r>
                        <a:rPr lang="ar-SA"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gn="ctr" rtl="0">
                        <a:lnSpc>
                          <a:spcPct val="115000"/>
                        </a:lnSpc>
                        <a:spcAft>
                          <a:spcPts val="0"/>
                        </a:spcAft>
                      </a:pPr>
                      <a:r>
                        <a:rPr lang="en-US" sz="1600" b="0" dirty="0">
                          <a:effectLst/>
                          <a:latin typeface="Times New Roman" panose="02020603050405020304" pitchFamily="18" charset="0"/>
                          <a:ea typeface="+mn-ea"/>
                          <a:cs typeface="Times New Roman" panose="02020603050405020304" pitchFamily="18" charset="0"/>
                        </a:rPr>
                        <a:t>(+20)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B w="12700" cap="flat" cmpd="sng" algn="ctr">
                      <a:solidFill>
                        <a:schemeClr val="tx1"/>
                      </a:solidFill>
                      <a:prstDash val="solid"/>
                      <a:round/>
                      <a:headEnd type="none" w="med" len="med"/>
                      <a:tailEnd type="none" w="med" len="med"/>
                    </a:lnB>
                  </a:tcPr>
                </a:tc>
                <a:tc>
                  <a:txBody>
                    <a:bodyPr/>
                    <a:lstStyle/>
                    <a:p>
                      <a:pPr algn="ctr"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solidFill>
                      <a:schemeClr val="accent3">
                        <a:lumMod val="40000"/>
                        <a:lumOff val="60000"/>
                      </a:schemeClr>
                    </a:solidFill>
                  </a:tcPr>
                </a:tc>
                <a:extLst>
                  <a:ext uri="{0D108BD9-81ED-4DB2-BD59-A6C34878D82A}">
                    <a16:rowId xmlns:a16="http://schemas.microsoft.com/office/drawing/2014/main" val="10002"/>
                  </a:ext>
                </a:extLst>
              </a:tr>
              <a:tr h="0">
                <a:tc>
                  <a:txBody>
                    <a:bodyPr/>
                    <a:lstStyle/>
                    <a:p>
                      <a:pPr algn="ct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a:t>
                      </a:r>
                      <a:r>
                        <a:rPr lang="en-US" sz="1600" dirty="0">
                          <a:effectLst/>
                          <a:latin typeface="Times New Roman" panose="02020603050405020304" pitchFamily="18" charset="0"/>
                          <a:cs typeface="Times New Roman" panose="02020603050405020304" pitchFamily="18" charset="0"/>
                        </a:rPr>
                        <a:t>-55</a:t>
                      </a:r>
                      <a:r>
                        <a:rPr lang="ar-SA" sz="1600" dirty="0">
                          <a:effectLst/>
                          <a:latin typeface="Times New Roman" panose="02020603050405020304" pitchFamily="18" charset="0"/>
                          <a:cs typeface="Times New Roman" panose="02020603050405020304" pitchFamily="18" charset="0"/>
                        </a:rPr>
                        <a:t>)</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0</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ar-SA" sz="1600" b="0" dirty="0">
                          <a:effectLst/>
                          <a:latin typeface="Times New Roman" panose="02020603050405020304" pitchFamily="18" charset="0"/>
                          <a:ea typeface="Calibri"/>
                          <a:cs typeface="Times New Roman" panose="02020603050405020304" pitchFamily="18" charset="0"/>
                        </a:rPr>
                        <a:t>1</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bl>
          </a:graphicData>
        </a:graphic>
      </p:graphicFrame>
      <p:cxnSp>
        <p:nvCxnSpPr>
          <p:cNvPr id="5" name="رابط بشكل مرفق 4"/>
          <p:cNvCxnSpPr>
            <a:stCxn id="22" idx="4"/>
            <a:endCxn id="23" idx="1"/>
          </p:cNvCxnSpPr>
          <p:nvPr/>
        </p:nvCxnSpPr>
        <p:spPr>
          <a:xfrm rot="5400000">
            <a:off x="1268176" y="4145353"/>
            <a:ext cx="809103" cy="654750"/>
          </a:xfrm>
          <a:prstGeom prst="bentConnector4">
            <a:avLst>
              <a:gd name="adj1" fmla="val 20114"/>
              <a:gd name="adj2" fmla="val 134914"/>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22" name="شكل بيضاوي 21"/>
          <p:cNvSpPr/>
          <p:nvPr/>
        </p:nvSpPr>
        <p:spPr>
          <a:xfrm>
            <a:off x="1882304" y="3832582"/>
            <a:ext cx="235595" cy="235595"/>
          </a:xfrm>
          <a:prstGeom prst="ellipse">
            <a:avLst/>
          </a:prstGeom>
          <a:noFill/>
          <a:ln>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3" name="مربع نص 32"/>
          <p:cNvSpPr txBox="1"/>
          <p:nvPr/>
        </p:nvSpPr>
        <p:spPr>
          <a:xfrm>
            <a:off x="5777086" y="5689823"/>
            <a:ext cx="2308448" cy="646331"/>
          </a:xfrm>
          <a:prstGeom prst="rect">
            <a:avLst/>
          </a:prstGeom>
          <a:solidFill>
            <a:schemeClr val="bg2">
              <a:lumMod val="40000"/>
              <a:lumOff val="60000"/>
            </a:schemeClr>
          </a:solidFill>
          <a:ln w="12700">
            <a:solidFill>
              <a:schemeClr val="accent3"/>
            </a:solidFill>
            <a:prstDash val="sysDot"/>
          </a:ln>
        </p:spPr>
        <p:txBody>
          <a:bodyPr wrap="square" rtlCol="1">
            <a:spAutoFit/>
          </a:bodyPr>
          <a:lstStyle/>
          <a:p>
            <a:pPr algn="just" rtl="0"/>
            <a:r>
              <a:rPr lang="en-US" sz="1200" dirty="0">
                <a:solidFill>
                  <a:schemeClr val="accent3"/>
                </a:solidFill>
                <a:latin typeface="Arial Narrow" panose="020B0606020202030204" pitchFamily="34" charset="0"/>
              </a:rPr>
              <a:t>▲</a:t>
            </a:r>
            <a:r>
              <a:rPr lang="en-US" sz="1200" dirty="0">
                <a:latin typeface="Arial Narrow" panose="020B0606020202030204" pitchFamily="34" charset="0"/>
              </a:rPr>
              <a:t>in this process, the second number has to be in 2’s complement format no matter whether positive or negative</a:t>
            </a:r>
            <a:endParaRPr lang="ar-SA" sz="1200" dirty="0">
              <a:latin typeface="Arial Narrow" panose="020B0606020202030204" pitchFamily="34" charset="0"/>
            </a:endParaRPr>
          </a:p>
        </p:txBody>
      </p:sp>
      <p:cxnSp>
        <p:nvCxnSpPr>
          <p:cNvPr id="34" name="رابط بشكل مرفق 33"/>
          <p:cNvCxnSpPr>
            <a:stCxn id="33" idx="3"/>
          </p:cNvCxnSpPr>
          <p:nvPr/>
        </p:nvCxnSpPr>
        <p:spPr>
          <a:xfrm flipH="1" flipV="1">
            <a:off x="7979236" y="4994509"/>
            <a:ext cx="106298" cy="1018480"/>
          </a:xfrm>
          <a:prstGeom prst="bentConnector4">
            <a:avLst>
              <a:gd name="adj1" fmla="val -215056"/>
              <a:gd name="adj2" fmla="val 99844"/>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52" name="مربع نص 51"/>
          <p:cNvSpPr txBox="1"/>
          <p:nvPr/>
        </p:nvSpPr>
        <p:spPr>
          <a:xfrm>
            <a:off x="899592" y="5676488"/>
            <a:ext cx="3240360" cy="646331"/>
          </a:xfrm>
          <a:prstGeom prst="rect">
            <a:avLst/>
          </a:prstGeom>
          <a:solidFill>
            <a:schemeClr val="bg2">
              <a:lumMod val="40000"/>
              <a:lumOff val="60000"/>
            </a:schemeClr>
          </a:solidFill>
          <a:ln w="12700">
            <a:solidFill>
              <a:schemeClr val="accent3"/>
            </a:solidFill>
            <a:prstDash val="sysDot"/>
          </a:ln>
        </p:spPr>
        <p:txBody>
          <a:bodyPr wrap="square" rtlCol="1">
            <a:spAutoFit/>
          </a:bodyPr>
          <a:lstStyle/>
          <a:p>
            <a:pPr algn="just" rtl="0"/>
            <a:r>
              <a:rPr lang="en-US" sz="1200" dirty="0">
                <a:solidFill>
                  <a:schemeClr val="accent3"/>
                </a:solidFill>
                <a:latin typeface="Arial Narrow" panose="020B0606020202030204" pitchFamily="34" charset="0"/>
              </a:rPr>
              <a:t>▲</a:t>
            </a:r>
            <a:r>
              <a:rPr lang="en-US" sz="1200" dirty="0">
                <a:latin typeface="Arial Narrow" panose="020B0606020202030204" pitchFamily="34" charset="0"/>
              </a:rPr>
              <a:t>(-17) is negative: it is represented in 2’s complement format (11101111) and because it comes second in subtraction process, 2’s complement applied again.</a:t>
            </a:r>
            <a:endParaRPr lang="ar-SA" sz="1200" dirty="0">
              <a:latin typeface="Arial Narrow" panose="020B0606020202030204" pitchFamily="34" charset="0"/>
            </a:endParaRPr>
          </a:p>
        </p:txBody>
      </p:sp>
      <p:cxnSp>
        <p:nvCxnSpPr>
          <p:cNvPr id="53" name="رابط بشكل مرفق 52"/>
          <p:cNvCxnSpPr>
            <a:stCxn id="52" idx="3"/>
          </p:cNvCxnSpPr>
          <p:nvPr/>
        </p:nvCxnSpPr>
        <p:spPr>
          <a:xfrm flipH="1" flipV="1">
            <a:off x="3558555" y="4994508"/>
            <a:ext cx="581397" cy="1005146"/>
          </a:xfrm>
          <a:prstGeom prst="bentConnector4">
            <a:avLst>
              <a:gd name="adj1" fmla="val -39319"/>
              <a:gd name="adj2" fmla="val 100191"/>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72" name="رابط بشكل مرفق 71"/>
          <p:cNvCxnSpPr>
            <a:stCxn id="73" idx="4"/>
            <a:endCxn id="17" idx="1"/>
          </p:cNvCxnSpPr>
          <p:nvPr/>
        </p:nvCxnSpPr>
        <p:spPr>
          <a:xfrm rot="5400000">
            <a:off x="5671348" y="4110762"/>
            <a:ext cx="804691" cy="700253"/>
          </a:xfrm>
          <a:prstGeom prst="bentConnector4">
            <a:avLst>
              <a:gd name="adj1" fmla="val 19950"/>
              <a:gd name="adj2" fmla="val 132645"/>
            </a:avLst>
          </a:prstGeom>
          <a:ln w="19050">
            <a:solidFill>
              <a:schemeClr val="accent3"/>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73" name="شكل بيضاوي 72"/>
          <p:cNvSpPr/>
          <p:nvPr/>
        </p:nvSpPr>
        <p:spPr>
          <a:xfrm>
            <a:off x="6306021" y="3822948"/>
            <a:ext cx="235595" cy="235595"/>
          </a:xfrm>
          <a:prstGeom prst="ellipse">
            <a:avLst/>
          </a:prstGeom>
          <a:noFill/>
          <a:ln>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extLst>
      <p:ext uri="{BB962C8B-B14F-4D97-AF65-F5344CB8AC3E}">
        <p14:creationId xmlns:p14="http://schemas.microsoft.com/office/powerpoint/2010/main" val="41253425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نتيجة بحث الصور عن ‪Gates clipart‬‏"/>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88086" y="2636912"/>
            <a:ext cx="5002770" cy="3873574"/>
          </a:xfrm>
          <a:prstGeom prst="rect">
            <a:avLst/>
          </a:prstGeom>
          <a:noFill/>
          <a:extLst>
            <a:ext uri="{909E8E84-426E-40DD-AFC4-6F175D3DCCD1}">
              <a14:hiddenFill xmlns:a14="http://schemas.microsoft.com/office/drawing/2010/main">
                <a:solidFill>
                  <a:srgbClr val="FFFFFF"/>
                </a:solidFill>
              </a14:hiddenFill>
            </a:ext>
          </a:extLst>
        </p:spPr>
      </p:pic>
      <p:sp>
        <p:nvSpPr>
          <p:cNvPr id="5" name="عنوان 4"/>
          <p:cNvSpPr>
            <a:spLocks noGrp="1"/>
          </p:cNvSpPr>
          <p:nvPr>
            <p:ph type="title"/>
          </p:nvPr>
        </p:nvSpPr>
        <p:spPr/>
        <p:txBody>
          <a:bodyPr/>
          <a:lstStyle/>
          <a:p>
            <a:r>
              <a:rPr lang="en-US" dirty="0"/>
              <a:t>Logic Gates</a:t>
            </a:r>
            <a:endParaRPr lang="ar-SA" dirty="0"/>
          </a:p>
        </p:txBody>
      </p:sp>
      <p:sp>
        <p:nvSpPr>
          <p:cNvPr id="6" name="عنصر نائب للنص 5"/>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4</a:t>
            </a:fld>
            <a:endParaRPr lang="ar-SA"/>
          </a:p>
        </p:txBody>
      </p:sp>
    </p:spTree>
    <p:extLst>
      <p:ext uri="{BB962C8B-B14F-4D97-AF65-F5344CB8AC3E}">
        <p14:creationId xmlns:p14="http://schemas.microsoft.com/office/powerpoint/2010/main" val="2340328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40</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solidFill>
                <a:prstClr val="black"/>
              </a:solidFill>
            </a:endParaRPr>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solidFill>
                <a:prstClr val="black"/>
              </a:solidFill>
            </a:endParaRPr>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solidFill>
                <a:prstClr val="black"/>
              </a:solidFill>
            </a:endParaRPr>
          </a:p>
        </p:txBody>
      </p:sp>
      <p:sp>
        <p:nvSpPr>
          <p:cNvPr id="10" name="عنصر نائب للمحتوى 2"/>
          <p:cNvSpPr>
            <a:spLocks noGrp="1"/>
          </p:cNvSpPr>
          <p:nvPr>
            <p:ph idx="1"/>
          </p:nvPr>
        </p:nvSpPr>
        <p:spPr>
          <a:xfrm>
            <a:off x="611560" y="1556792"/>
            <a:ext cx="7920880" cy="4968552"/>
          </a:xfrm>
        </p:spPr>
        <p:txBody>
          <a:bodyPr>
            <a:normAutofit/>
          </a:bodyPr>
          <a:lstStyle/>
          <a:p>
            <a:pPr algn="just" rtl="0"/>
            <a:r>
              <a:rPr lang="en-US" altLang="en-US" dirty="0">
                <a:solidFill>
                  <a:schemeClr val="accent3"/>
                </a:solidFill>
              </a:rPr>
              <a:t>Integers in sign-and-magnitude format</a:t>
            </a:r>
          </a:p>
          <a:p>
            <a:pPr lvl="1" algn="just" rtl="0">
              <a:buFont typeface="Wingdings" panose="05000000000000000000" pitchFamily="2" charset="2"/>
              <a:buChar char="Ø"/>
            </a:pPr>
            <a:r>
              <a:rPr lang="en-US" dirty="0"/>
              <a:t>As discussed in Ch3, signed format uses the leftmost bit to represent the sign; 0 = + / 1 = - </a:t>
            </a:r>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dirty="0"/>
          </a:p>
          <a:p>
            <a:pPr lvl="1" algn="just" rtl="0">
              <a:buFont typeface="Wingdings" panose="05000000000000000000" pitchFamily="2" charset="2"/>
              <a:buChar char="Ø"/>
            </a:pPr>
            <a:endParaRPr lang="en-US" sz="3200" dirty="0"/>
          </a:p>
          <a:p>
            <a:pPr lvl="2" algn="just" rtl="0">
              <a:buFont typeface="Wingdings" panose="05000000000000000000" pitchFamily="2" charset="2"/>
              <a:buChar char="§"/>
            </a:pPr>
            <a:r>
              <a:rPr lang="en-US" dirty="0"/>
              <a:t>The leftmost bit has to remain unchanged/ not included in the adding/subtracting processes.</a:t>
            </a:r>
          </a:p>
          <a:p>
            <a:pPr lvl="2" algn="just" rtl="0">
              <a:buFont typeface="Wingdings" panose="05000000000000000000" pitchFamily="2" charset="2"/>
              <a:buChar char="§"/>
            </a:pPr>
            <a:r>
              <a:rPr lang="en-US" dirty="0"/>
              <a:t>The sign bit (leftmost position) must be examined first for both numbers (in process of +/-) using XOR. based on the result, </a:t>
            </a:r>
            <a:r>
              <a:rPr lang="en-US" dirty="0">
                <a:solidFill>
                  <a:schemeClr val="accent3"/>
                </a:solidFill>
              </a:rPr>
              <a:t>4 cases </a:t>
            </a:r>
            <a:r>
              <a:rPr lang="en-US" dirty="0"/>
              <a:t>need to be considered for adding/subtracting numbers in sign-and-magnitude format. </a:t>
            </a:r>
          </a:p>
          <a:p>
            <a:pPr lvl="2" algn="just" rtl="0">
              <a:buFont typeface="Wingdings" panose="05000000000000000000" pitchFamily="2" charset="2"/>
              <a:buChar char="§"/>
            </a:pPr>
            <a:endParaRPr lang="en-US" dirty="0"/>
          </a:p>
          <a:p>
            <a:pPr lvl="2" algn="just" rtl="0">
              <a:buFont typeface="Wingdings" panose="05000000000000000000" pitchFamily="2" charset="2"/>
              <a:buChar char="§"/>
            </a:pPr>
            <a:endParaRPr lang="en-US" dirty="0"/>
          </a:p>
        </p:txBody>
      </p:sp>
      <p:pic>
        <p:nvPicPr>
          <p:cNvPr id="11265" name="Picture 1" descr="C:\Users\owner\Downloads\bin7.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9144" y="2941877"/>
            <a:ext cx="1828800"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C:\Users\owner\Downloads\bin8.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9464" y="2941877"/>
            <a:ext cx="1828800" cy="1000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31491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owner\Google Drive\المقررات الدراسية\CPIT_201\my slides\images\UML Arithmetic Integers.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7646" y="1852761"/>
            <a:ext cx="4933950" cy="4600575"/>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41</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412776"/>
            <a:ext cx="7920880" cy="5112568"/>
          </a:xfrm>
        </p:spPr>
        <p:txBody>
          <a:bodyPr>
            <a:normAutofit/>
          </a:bodyPr>
          <a:lstStyle/>
          <a:p>
            <a:pPr algn="just" rtl="0"/>
            <a:r>
              <a:rPr lang="en-US" altLang="en-US" dirty="0">
                <a:solidFill>
                  <a:schemeClr val="accent3"/>
                </a:solidFill>
              </a:rPr>
              <a:t>Integers in sign-and-magnitude format</a:t>
            </a:r>
          </a:p>
          <a:p>
            <a:pPr marL="85725" lvl="1" indent="0" algn="just" rtl="0">
              <a:buNone/>
            </a:pPr>
            <a:endParaRPr lang="en-US" altLang="en-US" sz="1600" dirty="0"/>
          </a:p>
          <a:p>
            <a:pPr marL="85725" lvl="1" indent="0" algn="just" rtl="0">
              <a:buNone/>
            </a:pPr>
            <a:endParaRPr lang="en-US" altLang="en-US" sz="1600" dirty="0"/>
          </a:p>
          <a:p>
            <a:pPr marL="85725" lvl="1" indent="0" algn="just" rtl="0">
              <a:buNone/>
            </a:pPr>
            <a:endParaRPr lang="en-US" altLang="en-US" sz="1600" dirty="0"/>
          </a:p>
          <a:p>
            <a:pPr marL="85725" lvl="1" indent="0" algn="just" rtl="0">
              <a:buNone/>
            </a:pPr>
            <a:endParaRPr lang="en-US" altLang="en-US" sz="1600" dirty="0"/>
          </a:p>
          <a:p>
            <a:pPr marL="622300" lvl="1" indent="-180975" algn="just" rtl="0">
              <a:buNone/>
            </a:pPr>
            <a:r>
              <a:rPr lang="en-US" altLang="en-US" sz="1600" dirty="0"/>
              <a:t>UML Process of Addition  &amp; </a:t>
            </a:r>
          </a:p>
          <a:p>
            <a:pPr marL="622300" lvl="1" indent="-180975" algn="just" rtl="0">
              <a:buNone/>
            </a:pPr>
            <a:r>
              <a:rPr lang="en-US" altLang="en-US" sz="1600" dirty="0"/>
              <a:t>subtraction  of  integers  in </a:t>
            </a:r>
          </a:p>
          <a:p>
            <a:pPr marL="622300" lvl="1" indent="-180975" algn="just" rtl="0">
              <a:buNone/>
            </a:pPr>
            <a:r>
              <a:rPr lang="en-US" altLang="en-US" sz="1600" dirty="0"/>
              <a:t>sign-and-magnitude format</a:t>
            </a:r>
          </a:p>
          <a:p>
            <a:pPr marL="622300" lvl="1" indent="-180975" algn="just" rtl="0">
              <a:buNone/>
            </a:pPr>
            <a:r>
              <a:rPr lang="en-US" sz="1600" dirty="0"/>
              <a:t>Showing </a:t>
            </a:r>
            <a:r>
              <a:rPr lang="en-US" sz="1600" dirty="0">
                <a:solidFill>
                  <a:schemeClr val="accent3"/>
                </a:solidFill>
              </a:rPr>
              <a:t>4 cases</a:t>
            </a:r>
          </a:p>
          <a:p>
            <a:pPr lvl="2" algn="just" rtl="0">
              <a:buFont typeface="Wingdings" panose="05000000000000000000" pitchFamily="2" charset="2"/>
              <a:buChar char="§"/>
            </a:pPr>
            <a:endParaRPr lang="en-US" sz="1600" dirty="0"/>
          </a:p>
        </p:txBody>
      </p:sp>
    </p:spTree>
    <p:extLst>
      <p:ext uri="{BB962C8B-B14F-4D97-AF65-F5344CB8AC3E}">
        <p14:creationId xmlns:p14="http://schemas.microsoft.com/office/powerpoint/2010/main" val="31968375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9" name="Picture 7" descr="C:\Users\owner\Google Drive\المقررات الدراسية\CPIT_201\my slides\images\V_case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69804" y="1852761"/>
            <a:ext cx="4933950" cy="4600575"/>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42</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Rectangle 6"/>
          <p:cNvSpPr>
            <a:spLocks noChangeArrowheads="1"/>
          </p:cNvSpPr>
          <p:nvPr/>
        </p:nvSpPr>
        <p:spPr bwMode="auto">
          <a:xfrm>
            <a:off x="467544" y="2639814"/>
            <a:ext cx="3888432" cy="1077218"/>
          </a:xfrm>
          <a:prstGeom prst="rect">
            <a:avLst/>
          </a:prstGeom>
          <a:solidFill>
            <a:schemeClr val="accent4">
              <a:lumMod val="20000"/>
              <a:lumOff val="80000"/>
            </a:schemeClr>
          </a:solidFill>
          <a:ln>
            <a:noFill/>
          </a:ln>
          <a:effectLst/>
          <a:extLst/>
        </p:spPr>
        <p:txBody>
          <a:bodyPr wrap="square" anchor="ctr">
            <a:spAutoFit/>
          </a:bodyPr>
          <a:lstStyle/>
          <a:p>
            <a:pPr algn="just" rtl="0">
              <a:defRPr/>
            </a:pPr>
            <a:r>
              <a:rPr lang="pt-BR" altLang="en-US" sz="1500" b="1" dirty="0">
                <a:solidFill>
                  <a:schemeClr val="tx1">
                    <a:lumMod val="50000"/>
                    <a:lumOff val="50000"/>
                  </a:schemeClr>
                </a:solidFill>
              </a:rPr>
              <a:t>Example 1: </a:t>
            </a:r>
          </a:p>
          <a:p>
            <a:pPr algn="just" rtl="0">
              <a:defRPr/>
            </a:pPr>
            <a:r>
              <a:rPr lang="pt-BR" altLang="en-US" sz="1600" b="1" dirty="0">
                <a:solidFill>
                  <a:schemeClr val="accent3"/>
                </a:solidFill>
              </a:rPr>
              <a:t> </a:t>
            </a:r>
            <a:r>
              <a:rPr lang="pt-BR" altLang="en-US" sz="1600" dirty="0">
                <a:solidFill>
                  <a:srgbClr val="7030A0"/>
                </a:solidFill>
              </a:rPr>
              <a:t>      A	    +       B           =        R</a:t>
            </a:r>
            <a:r>
              <a:rPr lang="pt-BR" altLang="en-US" sz="1600" dirty="0">
                <a:solidFill>
                  <a:srgbClr val="7030A0"/>
                </a:solidFill>
                <a:effectLst>
                  <a:outerShdw blurRad="38100" dist="38100" dir="2700000" algn="tl">
                    <a:srgbClr val="C0C0C0"/>
                  </a:outerShdw>
                </a:effectLst>
              </a:rPr>
              <a:t> </a:t>
            </a:r>
          </a:p>
          <a:p>
            <a:pPr algn="just" rtl="0">
              <a:defRPr/>
            </a:pPr>
            <a:r>
              <a:rPr lang="pt-BR" altLang="en-US" sz="1600" dirty="0">
                <a:solidFill>
                  <a:srgbClr val="7030A0"/>
                </a:solidFill>
              </a:rPr>
              <a:t>    (+17)</a:t>
            </a:r>
            <a:r>
              <a:rPr lang="pt-BR" altLang="en-US" sz="1600" baseline="-25000" dirty="0">
                <a:solidFill>
                  <a:srgbClr val="7030A0"/>
                </a:solidFill>
              </a:rPr>
              <a:t>10 </a:t>
            </a:r>
            <a:r>
              <a:rPr lang="pt-BR" altLang="en-US" sz="1600" dirty="0">
                <a:solidFill>
                  <a:srgbClr val="7030A0"/>
                </a:solidFill>
              </a:rPr>
              <a:t>    +    (-22)</a:t>
            </a:r>
            <a:r>
              <a:rPr lang="pt-BR" altLang="en-US" sz="1600" baseline="-25000" dirty="0">
                <a:solidFill>
                  <a:srgbClr val="7030A0"/>
                </a:solidFill>
              </a:rPr>
              <a:t>10         </a:t>
            </a:r>
            <a:r>
              <a:rPr lang="pt-BR" altLang="en-US" sz="1600" dirty="0">
                <a:solidFill>
                  <a:srgbClr val="7030A0"/>
                </a:solidFill>
              </a:rPr>
              <a:t>=      (-5)</a:t>
            </a:r>
            <a:r>
              <a:rPr lang="pt-BR" altLang="en-US" sz="1600" baseline="-25000" dirty="0">
                <a:solidFill>
                  <a:srgbClr val="7030A0"/>
                </a:solidFill>
              </a:rPr>
              <a:t>  </a:t>
            </a:r>
            <a:endParaRPr lang="en-US" altLang="en-US" sz="1600" baseline="-25000" dirty="0">
              <a:solidFill>
                <a:srgbClr val="7030A0"/>
              </a:solidFill>
            </a:endParaRPr>
          </a:p>
          <a:p>
            <a:pPr algn="just" rtl="0">
              <a:defRPr/>
            </a:pPr>
            <a:r>
              <a:rPr lang="pt-BR" altLang="en-US" sz="1500" baseline="0" dirty="0"/>
              <a:t>(0 0010001)</a:t>
            </a:r>
            <a:r>
              <a:rPr lang="pt-BR" altLang="en-US" sz="1500" baseline="-25000" dirty="0"/>
              <a:t>2 </a:t>
            </a:r>
            <a:r>
              <a:rPr lang="pt-BR" altLang="en-US" sz="1500" baseline="0" dirty="0"/>
              <a:t>+(1 0010110)</a:t>
            </a:r>
            <a:r>
              <a:rPr lang="pt-BR" altLang="en-US" sz="1500" baseline="-25000" dirty="0"/>
              <a:t>2 </a:t>
            </a:r>
            <a:r>
              <a:rPr lang="pt-BR" altLang="en-US" sz="1500" dirty="0"/>
              <a:t>= (1 0000101)</a:t>
            </a:r>
            <a:r>
              <a:rPr lang="pt-BR" altLang="en-US" sz="1500" baseline="-25000" dirty="0"/>
              <a:t>2 </a:t>
            </a:r>
            <a:endParaRPr lang="en-US" altLang="en-US" sz="1500" baseline="-25000" dirty="0"/>
          </a:p>
        </p:txBody>
      </p:sp>
      <p:sp>
        <p:nvSpPr>
          <p:cNvPr id="25" name="عنصر نائب للمحتوى 2"/>
          <p:cNvSpPr>
            <a:spLocks noGrp="1"/>
          </p:cNvSpPr>
          <p:nvPr>
            <p:ph idx="1"/>
          </p:nvPr>
        </p:nvSpPr>
        <p:spPr>
          <a:xfrm>
            <a:off x="611560" y="1412776"/>
            <a:ext cx="7920880" cy="5112568"/>
          </a:xfrm>
        </p:spPr>
        <p:txBody>
          <a:bodyPr>
            <a:normAutofit/>
          </a:bodyPr>
          <a:lstStyle/>
          <a:p>
            <a:pPr algn="just" rtl="0"/>
            <a:r>
              <a:rPr lang="en-US" altLang="en-US" dirty="0">
                <a:solidFill>
                  <a:schemeClr val="accent3"/>
                </a:solidFill>
              </a:rPr>
              <a:t>Integers in sign-and-magnitude format</a:t>
            </a:r>
          </a:p>
          <a:p>
            <a:pPr marL="645795" lvl="2" indent="-285750" algn="just" rtl="0">
              <a:buFont typeface="Wingdings" panose="05000000000000000000" pitchFamily="2" charset="2"/>
              <a:buChar char="Ø"/>
            </a:pPr>
            <a:r>
              <a:rPr lang="en-US" altLang="en-US" dirty="0"/>
              <a:t>Example 1</a:t>
            </a:r>
          </a:p>
          <a:p>
            <a:pPr marL="85725" lvl="1" indent="0" algn="just" rtl="0">
              <a:buNone/>
            </a:pPr>
            <a:endParaRPr lang="en-US" altLang="en-US" sz="1600" dirty="0"/>
          </a:p>
          <a:p>
            <a:pPr marL="685800" lvl="2" indent="0" algn="just" rtl="0">
              <a:buNone/>
            </a:pPr>
            <a:endParaRPr lang="en-US" sz="1600" dirty="0"/>
          </a:p>
        </p:txBody>
      </p:sp>
      <p:graphicFrame>
        <p:nvGraphicFramePr>
          <p:cNvPr id="10" name="جدول 9"/>
          <p:cNvGraphicFramePr>
            <a:graphicFrameLocks noGrp="1"/>
          </p:cNvGraphicFramePr>
          <p:nvPr>
            <p:extLst>
              <p:ext uri="{D42A27DB-BD31-4B8C-83A1-F6EECF244321}">
                <p14:modId xmlns:p14="http://schemas.microsoft.com/office/powerpoint/2010/main" val="3262054965"/>
              </p:ext>
            </p:extLst>
          </p:nvPr>
        </p:nvGraphicFramePr>
        <p:xfrm>
          <a:off x="683572" y="4907240"/>
          <a:ext cx="2592284" cy="1402080"/>
        </p:xfrm>
        <a:graphic>
          <a:graphicData uri="http://schemas.openxmlformats.org/drawingml/2006/table">
            <a:tbl>
              <a:tblPr rtl="1" firstRow="1" firstCol="1" bandRow="1">
                <a:tableStyleId>{2D5ABB26-0587-4C30-8999-92F81FD0307C}</a:tableStyleId>
              </a:tblPr>
              <a:tblGrid>
                <a:gridCol w="292300">
                  <a:extLst>
                    <a:ext uri="{9D8B030D-6E8A-4147-A177-3AD203B41FA5}">
                      <a16:colId xmlns:a16="http://schemas.microsoft.com/office/drawing/2014/main" val="20000"/>
                    </a:ext>
                  </a:extLst>
                </a:gridCol>
                <a:gridCol w="292300">
                  <a:extLst>
                    <a:ext uri="{9D8B030D-6E8A-4147-A177-3AD203B41FA5}">
                      <a16:colId xmlns:a16="http://schemas.microsoft.com/office/drawing/2014/main" val="20001"/>
                    </a:ext>
                  </a:extLst>
                </a:gridCol>
                <a:gridCol w="292300">
                  <a:extLst>
                    <a:ext uri="{9D8B030D-6E8A-4147-A177-3AD203B41FA5}">
                      <a16:colId xmlns:a16="http://schemas.microsoft.com/office/drawing/2014/main" val="20002"/>
                    </a:ext>
                  </a:extLst>
                </a:gridCol>
                <a:gridCol w="292300">
                  <a:extLst>
                    <a:ext uri="{9D8B030D-6E8A-4147-A177-3AD203B41FA5}">
                      <a16:colId xmlns:a16="http://schemas.microsoft.com/office/drawing/2014/main" val="20003"/>
                    </a:ext>
                  </a:extLst>
                </a:gridCol>
                <a:gridCol w="292300">
                  <a:extLst>
                    <a:ext uri="{9D8B030D-6E8A-4147-A177-3AD203B41FA5}">
                      <a16:colId xmlns:a16="http://schemas.microsoft.com/office/drawing/2014/main" val="20004"/>
                    </a:ext>
                  </a:extLst>
                </a:gridCol>
                <a:gridCol w="292300">
                  <a:extLst>
                    <a:ext uri="{9D8B030D-6E8A-4147-A177-3AD203B41FA5}">
                      <a16:colId xmlns:a16="http://schemas.microsoft.com/office/drawing/2014/main" val="20005"/>
                    </a:ext>
                  </a:extLst>
                </a:gridCol>
                <a:gridCol w="292300">
                  <a:extLst>
                    <a:ext uri="{9D8B030D-6E8A-4147-A177-3AD203B41FA5}">
                      <a16:colId xmlns:a16="http://schemas.microsoft.com/office/drawing/2014/main" val="20006"/>
                    </a:ext>
                  </a:extLst>
                </a:gridCol>
                <a:gridCol w="272838">
                  <a:extLst>
                    <a:ext uri="{9D8B030D-6E8A-4147-A177-3AD203B41FA5}">
                      <a16:colId xmlns:a16="http://schemas.microsoft.com/office/drawing/2014/main" val="20007"/>
                    </a:ext>
                  </a:extLst>
                </a:gridCol>
                <a:gridCol w="273346">
                  <a:extLst>
                    <a:ext uri="{9D8B030D-6E8A-4147-A177-3AD203B41FA5}">
                      <a16:colId xmlns:a16="http://schemas.microsoft.com/office/drawing/2014/main" val="20008"/>
                    </a:ext>
                  </a:extLst>
                </a:gridCol>
              </a:tblGrid>
              <a:tr h="280416">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0416">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ar-SA"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1"/>
                  </a:ext>
                </a:extLst>
              </a:tr>
              <a:tr h="280416">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2"/>
                  </a:ext>
                </a:extLst>
              </a:tr>
              <a:tr h="280416">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rtl="1">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rtl="1">
                        <a:lnSpc>
                          <a:spcPct val="115000"/>
                        </a:lnSpc>
                        <a:spcAft>
                          <a:spcPts val="0"/>
                        </a:spcAft>
                      </a:pP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80416">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rtl="1">
                        <a:lnSpc>
                          <a:spcPct val="115000"/>
                        </a:lnSpc>
                        <a:spcAft>
                          <a:spcPts val="0"/>
                        </a:spcAft>
                      </a:pP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r" rtl="1">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4"/>
                  </a:ext>
                </a:extLst>
              </a:tr>
            </a:tbl>
          </a:graphicData>
        </a:graphic>
      </p:graphicFrame>
      <p:sp>
        <p:nvSpPr>
          <p:cNvPr id="11" name="مستطيل 10"/>
          <p:cNvSpPr/>
          <p:nvPr/>
        </p:nvSpPr>
        <p:spPr>
          <a:xfrm>
            <a:off x="611560" y="4808185"/>
            <a:ext cx="966931" cy="276999"/>
          </a:xfrm>
          <a:prstGeom prst="rect">
            <a:avLst/>
          </a:prstGeom>
        </p:spPr>
        <p:txBody>
          <a:bodyPr wrap="none">
            <a:spAutoFit/>
          </a:bodyPr>
          <a:lstStyle/>
          <a:p>
            <a:r>
              <a:rPr lang="en-US" sz="1200" dirty="0">
                <a:solidFill>
                  <a:srgbClr val="0070C0"/>
                </a:solidFill>
                <a:latin typeface="Times New Roman" panose="02020603050405020304" pitchFamily="18" charset="0"/>
                <a:cs typeface="Times New Roman" panose="02020603050405020304" pitchFamily="18" charset="0"/>
              </a:rPr>
              <a:t>No overflow</a:t>
            </a:r>
            <a:endParaRPr lang="ar-SA" sz="1200" dirty="0"/>
          </a:p>
        </p:txBody>
      </p:sp>
      <p:sp>
        <p:nvSpPr>
          <p:cNvPr id="13" name="مستطيل 12"/>
          <p:cNvSpPr/>
          <p:nvPr/>
        </p:nvSpPr>
        <p:spPr>
          <a:xfrm>
            <a:off x="3199050" y="4869160"/>
            <a:ext cx="724878" cy="287451"/>
          </a:xfrm>
          <a:prstGeom prst="rect">
            <a:avLst/>
          </a:prstGeom>
        </p:spPr>
        <p:txBody>
          <a:bodyPr wrap="none">
            <a:spAutoFit/>
          </a:bodyPr>
          <a:lstStyle/>
          <a:p>
            <a:pPr algn="l">
              <a:lnSpc>
                <a:spcPct val="115000"/>
              </a:lnSpc>
            </a:pPr>
            <a:r>
              <a:rPr lang="en-US" sz="1200" dirty="0">
                <a:solidFill>
                  <a:srgbClr val="0070C0"/>
                </a:solidFill>
                <a:latin typeface="Times New Roman" panose="02020603050405020304" pitchFamily="18" charset="0"/>
                <a:cs typeface="Times New Roman" panose="02020603050405020304" pitchFamily="18" charset="0"/>
                <a:sym typeface="Wingdings"/>
              </a:rPr>
              <a:t></a:t>
            </a:r>
            <a:r>
              <a:rPr lang="en-US" sz="1200" dirty="0">
                <a:solidFill>
                  <a:srgbClr val="0070C0"/>
                </a:solidFill>
                <a:latin typeface="Times New Roman" panose="02020603050405020304" pitchFamily="18" charset="0"/>
                <a:cs typeface="Times New Roman" panose="02020603050405020304" pitchFamily="18" charset="0"/>
              </a:rPr>
              <a:t> Carry</a:t>
            </a:r>
            <a:endParaRPr lang="en-US" sz="1200" dirty="0">
              <a:solidFill>
                <a:srgbClr val="0070C0"/>
              </a:solidFill>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22990277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owner\Google Drive\المقررات الدراسية\CPIT_201\my slides\images\V_case2.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4" y="1852760"/>
            <a:ext cx="4933950" cy="4600575"/>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Rectangle 6"/>
          <p:cNvSpPr>
            <a:spLocks noChangeArrowheads="1"/>
          </p:cNvSpPr>
          <p:nvPr/>
        </p:nvSpPr>
        <p:spPr bwMode="auto">
          <a:xfrm>
            <a:off x="467544" y="2655203"/>
            <a:ext cx="3888432" cy="1061829"/>
          </a:xfrm>
          <a:prstGeom prst="rect">
            <a:avLst/>
          </a:prstGeom>
          <a:solidFill>
            <a:schemeClr val="accent4">
              <a:lumMod val="20000"/>
              <a:lumOff val="80000"/>
            </a:schemeClr>
          </a:solidFill>
          <a:ln>
            <a:noFill/>
          </a:ln>
          <a:effectLst/>
          <a:extLst/>
        </p:spPr>
        <p:txBody>
          <a:bodyPr wrap="square" anchor="ctr">
            <a:spAutoFit/>
          </a:bodyPr>
          <a:lstStyle/>
          <a:p>
            <a:pPr algn="just" rtl="0">
              <a:defRPr/>
            </a:pPr>
            <a:r>
              <a:rPr lang="pt-BR" altLang="en-US" sz="1500" b="1" dirty="0">
                <a:solidFill>
                  <a:schemeClr val="tx1">
                    <a:lumMod val="50000"/>
                    <a:lumOff val="50000"/>
                  </a:schemeClr>
                </a:solidFill>
              </a:rPr>
              <a:t>Example 2:   </a:t>
            </a:r>
          </a:p>
          <a:p>
            <a:pPr algn="just" rtl="0">
              <a:defRPr/>
            </a:pPr>
            <a:r>
              <a:rPr lang="pt-BR" altLang="en-US" sz="1500" b="1" dirty="0">
                <a:solidFill>
                  <a:schemeClr val="tx1">
                    <a:lumMod val="50000"/>
                    <a:lumOff val="50000"/>
                  </a:schemeClr>
                </a:solidFill>
              </a:rPr>
              <a:t>       </a:t>
            </a:r>
            <a:r>
              <a:rPr lang="pt-BR" altLang="en-US" sz="1600" dirty="0">
                <a:solidFill>
                  <a:srgbClr val="7030A0"/>
                </a:solidFill>
              </a:rPr>
              <a:t>A	      -       B             =        R</a:t>
            </a:r>
            <a:r>
              <a:rPr lang="pt-BR" altLang="en-US" sz="1600" dirty="0">
                <a:solidFill>
                  <a:srgbClr val="7030A0"/>
                </a:solidFill>
                <a:effectLst>
                  <a:outerShdw blurRad="38100" dist="38100" dir="2700000" algn="tl">
                    <a:srgbClr val="C0C0C0"/>
                  </a:outerShdw>
                </a:effectLst>
              </a:rPr>
              <a:t> </a:t>
            </a:r>
          </a:p>
          <a:p>
            <a:pPr algn="just" rtl="0">
              <a:defRPr/>
            </a:pPr>
            <a:r>
              <a:rPr lang="pt-BR" altLang="en-US" sz="1600" dirty="0">
                <a:solidFill>
                  <a:srgbClr val="7030A0"/>
                </a:solidFill>
              </a:rPr>
              <a:t>    (-81)</a:t>
            </a:r>
            <a:r>
              <a:rPr lang="pt-BR" altLang="en-US" sz="1600" baseline="-25000" dirty="0">
                <a:solidFill>
                  <a:srgbClr val="7030A0"/>
                </a:solidFill>
              </a:rPr>
              <a:t>10 </a:t>
            </a:r>
            <a:r>
              <a:rPr lang="pt-BR" altLang="en-US" sz="1600" dirty="0">
                <a:solidFill>
                  <a:srgbClr val="7030A0"/>
                </a:solidFill>
              </a:rPr>
              <a:t>       -    (-22)</a:t>
            </a:r>
            <a:r>
              <a:rPr lang="pt-BR" altLang="en-US" sz="1600" baseline="-25000" dirty="0">
                <a:solidFill>
                  <a:srgbClr val="7030A0"/>
                </a:solidFill>
              </a:rPr>
              <a:t>10           </a:t>
            </a:r>
            <a:r>
              <a:rPr lang="pt-BR" altLang="en-US" sz="1600" dirty="0">
                <a:solidFill>
                  <a:srgbClr val="7030A0"/>
                </a:solidFill>
              </a:rPr>
              <a:t>=      (-59)</a:t>
            </a:r>
            <a:r>
              <a:rPr lang="pt-BR" altLang="en-US" sz="1600" baseline="-25000" dirty="0">
                <a:solidFill>
                  <a:srgbClr val="7030A0"/>
                </a:solidFill>
              </a:rPr>
              <a:t>  </a:t>
            </a:r>
            <a:endParaRPr lang="en-US" altLang="en-US" sz="1600" baseline="-25000" dirty="0">
              <a:solidFill>
                <a:srgbClr val="7030A0"/>
              </a:solidFill>
            </a:endParaRPr>
          </a:p>
          <a:p>
            <a:pPr algn="just" rtl="0">
              <a:defRPr/>
            </a:pPr>
            <a:r>
              <a:rPr lang="pt-BR" altLang="en-US" sz="1500" dirty="0"/>
              <a:t>(1 1010001)</a:t>
            </a:r>
            <a:r>
              <a:rPr lang="pt-BR" altLang="en-US" sz="1500" baseline="-25000" dirty="0"/>
              <a:t>2  </a:t>
            </a:r>
            <a:r>
              <a:rPr lang="pt-BR" altLang="en-US" sz="1500" dirty="0"/>
              <a:t>-(1 0010110)</a:t>
            </a:r>
            <a:r>
              <a:rPr lang="pt-BR" altLang="en-US" sz="1500" baseline="-25000" dirty="0"/>
              <a:t>2 </a:t>
            </a:r>
            <a:r>
              <a:rPr lang="pt-BR" altLang="en-US" sz="1500" dirty="0"/>
              <a:t>= (1 0111011)</a:t>
            </a:r>
            <a:r>
              <a:rPr lang="pt-BR" altLang="en-US" sz="1500" baseline="-25000" dirty="0"/>
              <a:t>2 </a:t>
            </a:r>
            <a:endParaRPr lang="en-US" altLang="en-US" sz="1500" baseline="-25000" dirty="0"/>
          </a:p>
        </p:txBody>
      </p:sp>
      <p:sp>
        <p:nvSpPr>
          <p:cNvPr id="25" name="عنصر نائب للمحتوى 2"/>
          <p:cNvSpPr>
            <a:spLocks noGrp="1"/>
          </p:cNvSpPr>
          <p:nvPr>
            <p:ph idx="1"/>
          </p:nvPr>
        </p:nvSpPr>
        <p:spPr>
          <a:xfrm>
            <a:off x="611560" y="1412776"/>
            <a:ext cx="7920880" cy="5112568"/>
          </a:xfrm>
        </p:spPr>
        <p:txBody>
          <a:bodyPr>
            <a:normAutofit/>
          </a:bodyPr>
          <a:lstStyle/>
          <a:p>
            <a:pPr algn="just" rtl="0"/>
            <a:r>
              <a:rPr lang="en-US" altLang="en-US" dirty="0">
                <a:solidFill>
                  <a:schemeClr val="accent3"/>
                </a:solidFill>
              </a:rPr>
              <a:t>Integers in sign-and-magnitude format</a:t>
            </a:r>
          </a:p>
          <a:p>
            <a:pPr marL="645795" lvl="2" indent="-285750" algn="just" rtl="0">
              <a:buFont typeface="Wingdings" panose="05000000000000000000" pitchFamily="2" charset="2"/>
              <a:buChar char="Ø"/>
            </a:pPr>
            <a:r>
              <a:rPr lang="en-US" altLang="en-US" dirty="0"/>
              <a:t>Example 2</a:t>
            </a:r>
          </a:p>
          <a:p>
            <a:pPr marL="85725" lvl="1" indent="0" algn="just" rtl="0">
              <a:buNone/>
            </a:pPr>
            <a:endParaRPr lang="en-US" altLang="en-US" sz="1600" dirty="0"/>
          </a:p>
          <a:p>
            <a:pPr lvl="2" algn="just" rtl="0">
              <a:buFont typeface="Wingdings" panose="05000000000000000000" pitchFamily="2" charset="2"/>
              <a:buChar char="§"/>
            </a:pPr>
            <a:endParaRPr lang="en-US" sz="1600" dirty="0"/>
          </a:p>
        </p:txBody>
      </p:sp>
      <p:graphicFrame>
        <p:nvGraphicFramePr>
          <p:cNvPr id="10" name="جدول 9"/>
          <p:cNvGraphicFramePr>
            <a:graphicFrameLocks noGrp="1"/>
          </p:cNvGraphicFramePr>
          <p:nvPr>
            <p:extLst>
              <p:ext uri="{D42A27DB-BD31-4B8C-83A1-F6EECF244321}">
                <p14:modId xmlns:p14="http://schemas.microsoft.com/office/powerpoint/2010/main" val="2632853322"/>
              </p:ext>
            </p:extLst>
          </p:nvPr>
        </p:nvGraphicFramePr>
        <p:xfrm>
          <a:off x="683571" y="5013176"/>
          <a:ext cx="2664293" cy="1265680"/>
        </p:xfrm>
        <a:graphic>
          <a:graphicData uri="http://schemas.openxmlformats.org/drawingml/2006/table">
            <a:tbl>
              <a:tblPr rtl="1" firstRow="1" firstCol="1" bandRow="1">
                <a:tableStyleId>{2D5ABB26-0587-4C30-8999-92F81FD0307C}</a:tableStyleId>
              </a:tblPr>
              <a:tblGrid>
                <a:gridCol w="281148">
                  <a:extLst>
                    <a:ext uri="{9D8B030D-6E8A-4147-A177-3AD203B41FA5}">
                      <a16:colId xmlns:a16="http://schemas.microsoft.com/office/drawing/2014/main" val="20000"/>
                    </a:ext>
                  </a:extLst>
                </a:gridCol>
                <a:gridCol w="281148">
                  <a:extLst>
                    <a:ext uri="{9D8B030D-6E8A-4147-A177-3AD203B41FA5}">
                      <a16:colId xmlns:a16="http://schemas.microsoft.com/office/drawing/2014/main" val="20001"/>
                    </a:ext>
                  </a:extLst>
                </a:gridCol>
                <a:gridCol w="281148">
                  <a:extLst>
                    <a:ext uri="{9D8B030D-6E8A-4147-A177-3AD203B41FA5}">
                      <a16:colId xmlns:a16="http://schemas.microsoft.com/office/drawing/2014/main" val="20002"/>
                    </a:ext>
                  </a:extLst>
                </a:gridCol>
                <a:gridCol w="281148">
                  <a:extLst>
                    <a:ext uri="{9D8B030D-6E8A-4147-A177-3AD203B41FA5}">
                      <a16:colId xmlns:a16="http://schemas.microsoft.com/office/drawing/2014/main" val="20003"/>
                    </a:ext>
                  </a:extLst>
                </a:gridCol>
                <a:gridCol w="281148">
                  <a:extLst>
                    <a:ext uri="{9D8B030D-6E8A-4147-A177-3AD203B41FA5}">
                      <a16:colId xmlns:a16="http://schemas.microsoft.com/office/drawing/2014/main" val="20004"/>
                    </a:ext>
                  </a:extLst>
                </a:gridCol>
                <a:gridCol w="281148">
                  <a:extLst>
                    <a:ext uri="{9D8B030D-6E8A-4147-A177-3AD203B41FA5}">
                      <a16:colId xmlns:a16="http://schemas.microsoft.com/office/drawing/2014/main" val="20005"/>
                    </a:ext>
                  </a:extLst>
                </a:gridCol>
                <a:gridCol w="281148">
                  <a:extLst>
                    <a:ext uri="{9D8B030D-6E8A-4147-A177-3AD203B41FA5}">
                      <a16:colId xmlns:a16="http://schemas.microsoft.com/office/drawing/2014/main" val="20006"/>
                    </a:ext>
                  </a:extLst>
                </a:gridCol>
                <a:gridCol w="262430">
                  <a:extLst>
                    <a:ext uri="{9D8B030D-6E8A-4147-A177-3AD203B41FA5}">
                      <a16:colId xmlns:a16="http://schemas.microsoft.com/office/drawing/2014/main" val="20007"/>
                    </a:ext>
                  </a:extLst>
                </a:gridCol>
                <a:gridCol w="262917">
                  <a:extLst>
                    <a:ext uri="{9D8B030D-6E8A-4147-A177-3AD203B41FA5}">
                      <a16:colId xmlns:a16="http://schemas.microsoft.com/office/drawing/2014/main" val="20008"/>
                    </a:ext>
                  </a:extLst>
                </a:gridCol>
                <a:gridCol w="170910">
                  <a:extLst>
                    <a:ext uri="{9D8B030D-6E8A-4147-A177-3AD203B41FA5}">
                      <a16:colId xmlns:a16="http://schemas.microsoft.com/office/drawing/2014/main" val="20009"/>
                    </a:ext>
                  </a:extLst>
                </a:gridCol>
              </a:tblGrid>
              <a:tr h="316420">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r" rtl="0">
                        <a:lnSpc>
                          <a:spcPct val="115000"/>
                        </a:lnSpc>
                        <a:spcAft>
                          <a:spcPts val="0"/>
                        </a:spcAft>
                      </a:pPr>
                      <a:r>
                        <a:rPr lang="en-US" sz="1600" dirty="0">
                          <a:solidFill>
                            <a:srgbClr val="0070C0"/>
                          </a:solidFill>
                          <a:effectLst/>
                          <a:latin typeface="Times New Roman" panose="02020603050405020304" pitchFamily="18" charset="0"/>
                          <a:cs typeface="Times New Roman" panose="02020603050405020304" pitchFamily="18" charset="0"/>
                        </a:rPr>
                        <a:t>1</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16420">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ar-SA" dirty="0"/>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l="-1125424" t="-117391" b="-236957"/>
                      </a:stretch>
                    </a:blipFill>
                  </a:tcPr>
                </a:tc>
                <a:extLst>
                  <a:ext uri="{0D108BD9-81ED-4DB2-BD59-A6C34878D82A}">
                    <a16:rowId xmlns:a16="http://schemas.microsoft.com/office/drawing/2014/main" val="10001"/>
                  </a:ext>
                </a:extLst>
              </a:tr>
              <a:tr h="316420">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tc>
                  <a:txBody>
                    <a:bodyPr/>
                    <a:lstStyle/>
                    <a:p>
                      <a:endParaRPr lang="ar-SA" dirty="0"/>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l="-1125424" t="-217391" b="-136957"/>
                      </a:stretch>
                    </a:blipFill>
                  </a:tcPr>
                </a:tc>
                <a:extLst>
                  <a:ext uri="{0D108BD9-81ED-4DB2-BD59-A6C34878D82A}">
                    <a16:rowId xmlns:a16="http://schemas.microsoft.com/office/drawing/2014/main" val="10002"/>
                  </a:ext>
                </a:extLst>
              </a:tr>
              <a:tr h="316420">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endParaRPr lang="ar-SA" dirty="0"/>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blipFill rotWithShape="1">
                      <a:blip r:embed="rId4"/>
                      <a:stretch>
                        <a:fillRect l="-1125424" t="-317391" b="-36957"/>
                      </a:stretch>
                    </a:blipFill>
                  </a:tcPr>
                </a:tc>
                <a:extLst>
                  <a:ext uri="{0D108BD9-81ED-4DB2-BD59-A6C34878D82A}">
                    <a16:rowId xmlns:a16="http://schemas.microsoft.com/office/drawing/2014/main" val="10003"/>
                  </a:ext>
                </a:extLst>
              </a:tr>
            </a:tbl>
          </a:graphicData>
        </a:graphic>
      </p:graphicFrame>
      <p:sp>
        <p:nvSpPr>
          <p:cNvPr id="11" name="مستطيل 10"/>
          <p:cNvSpPr/>
          <p:nvPr/>
        </p:nvSpPr>
        <p:spPr>
          <a:xfrm>
            <a:off x="452554" y="4608166"/>
            <a:ext cx="774571" cy="276999"/>
          </a:xfrm>
          <a:prstGeom prst="rect">
            <a:avLst/>
          </a:prstGeom>
        </p:spPr>
        <p:txBody>
          <a:bodyPr wrap="none">
            <a:spAutoFit/>
          </a:bodyPr>
          <a:lstStyle/>
          <a:p>
            <a:r>
              <a:rPr lang="en-US" sz="1200" dirty="0">
                <a:solidFill>
                  <a:srgbClr val="0070C0"/>
                </a:solidFill>
                <a:latin typeface="Times New Roman" panose="02020603050405020304" pitchFamily="18" charset="0"/>
                <a:cs typeface="Times New Roman" panose="02020603050405020304" pitchFamily="18" charset="0"/>
              </a:rPr>
              <a:t>Overflow</a:t>
            </a:r>
            <a:endParaRPr lang="ar-SA" sz="1200" dirty="0"/>
          </a:p>
        </p:txBody>
      </p:sp>
      <p:cxnSp>
        <p:nvCxnSpPr>
          <p:cNvPr id="13" name="رابط بشكل مرفق 12"/>
          <p:cNvCxnSpPr/>
          <p:nvPr/>
        </p:nvCxnSpPr>
        <p:spPr>
          <a:xfrm rot="16200000" flipH="1">
            <a:off x="1134304" y="4800254"/>
            <a:ext cx="169370" cy="92970"/>
          </a:xfrm>
          <a:prstGeom prst="bentConnector3">
            <a:avLst>
              <a:gd name="adj1" fmla="val 1261"/>
            </a:avLst>
          </a:prstGeom>
          <a:ln w="19050">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4" name="مستطيل 13"/>
          <p:cNvSpPr/>
          <p:nvPr/>
        </p:nvSpPr>
        <p:spPr>
          <a:xfrm>
            <a:off x="3199050" y="5013176"/>
            <a:ext cx="724878" cy="287451"/>
          </a:xfrm>
          <a:prstGeom prst="rect">
            <a:avLst/>
          </a:prstGeom>
        </p:spPr>
        <p:txBody>
          <a:bodyPr wrap="none">
            <a:spAutoFit/>
          </a:bodyPr>
          <a:lstStyle/>
          <a:p>
            <a:pPr algn="l">
              <a:lnSpc>
                <a:spcPct val="115000"/>
              </a:lnSpc>
            </a:pPr>
            <a:r>
              <a:rPr lang="en-US" sz="1200" dirty="0">
                <a:solidFill>
                  <a:srgbClr val="0070C0"/>
                </a:solidFill>
                <a:latin typeface="Times New Roman" panose="02020603050405020304" pitchFamily="18" charset="0"/>
                <a:cs typeface="Times New Roman" panose="02020603050405020304" pitchFamily="18" charset="0"/>
                <a:sym typeface="Wingdings"/>
              </a:rPr>
              <a:t></a:t>
            </a:r>
            <a:r>
              <a:rPr lang="en-US" sz="1200" dirty="0">
                <a:solidFill>
                  <a:srgbClr val="0070C0"/>
                </a:solidFill>
                <a:latin typeface="Times New Roman" panose="02020603050405020304" pitchFamily="18" charset="0"/>
                <a:cs typeface="Times New Roman" panose="02020603050405020304" pitchFamily="18" charset="0"/>
              </a:rPr>
              <a:t> Carry</a:t>
            </a:r>
            <a:endParaRPr lang="en-US" sz="1200" dirty="0">
              <a:solidFill>
                <a:srgbClr val="0070C0"/>
              </a:solidFill>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2946603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owner\Google Drive\المقررات الدراسية\CPIT_201\my slides\images\V_case3.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23456" y="1852761"/>
            <a:ext cx="4933950" cy="4600575"/>
          </a:xfrm>
          <a:prstGeom prst="rect">
            <a:avLst/>
          </a:prstGeom>
          <a:noFill/>
          <a:extLst>
            <a:ext uri="{909E8E84-426E-40DD-AFC4-6F175D3DCCD1}">
              <a14:hiddenFill xmlns:a14="http://schemas.microsoft.com/office/drawing/2010/main">
                <a:solidFill>
                  <a:srgbClr val="FFFFFF"/>
                </a:solidFill>
              </a14:hiddenFill>
            </a:ext>
          </a:extLst>
        </p:spPr>
      </p:pic>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2" name="Rectangle 6"/>
          <p:cNvSpPr>
            <a:spLocks noChangeArrowheads="1"/>
          </p:cNvSpPr>
          <p:nvPr/>
        </p:nvSpPr>
        <p:spPr bwMode="auto">
          <a:xfrm>
            <a:off x="467544" y="2662896"/>
            <a:ext cx="3888432" cy="1046440"/>
          </a:xfrm>
          <a:prstGeom prst="rect">
            <a:avLst/>
          </a:prstGeom>
          <a:solidFill>
            <a:schemeClr val="accent4">
              <a:lumMod val="20000"/>
              <a:lumOff val="80000"/>
            </a:schemeClr>
          </a:solidFill>
          <a:ln>
            <a:noFill/>
          </a:ln>
          <a:effectLst/>
          <a:extLst/>
        </p:spPr>
        <p:txBody>
          <a:bodyPr wrap="square" anchor="ctr">
            <a:spAutoFit/>
          </a:bodyPr>
          <a:lstStyle/>
          <a:p>
            <a:pPr algn="just" rtl="0">
              <a:defRPr/>
            </a:pPr>
            <a:r>
              <a:rPr lang="pt-BR" altLang="en-US" sz="1500" b="1" dirty="0">
                <a:solidFill>
                  <a:schemeClr val="tx1">
                    <a:lumMod val="50000"/>
                    <a:lumOff val="50000"/>
                  </a:schemeClr>
                </a:solidFill>
              </a:rPr>
              <a:t>Example 3:   </a:t>
            </a:r>
          </a:p>
          <a:p>
            <a:pPr algn="just" rtl="0">
              <a:defRPr/>
            </a:pPr>
            <a:r>
              <a:rPr lang="pt-BR" altLang="en-US" sz="1600" dirty="0">
                <a:solidFill>
                  <a:srgbClr val="7030A0"/>
                </a:solidFill>
              </a:rPr>
              <a:t>       A	     +       B             =        R</a:t>
            </a:r>
            <a:r>
              <a:rPr lang="pt-BR" altLang="en-US" sz="1600" dirty="0">
                <a:solidFill>
                  <a:srgbClr val="7030A0"/>
                </a:solidFill>
                <a:effectLst>
                  <a:outerShdw blurRad="38100" dist="38100" dir="2700000" algn="tl">
                    <a:srgbClr val="C0C0C0"/>
                  </a:outerShdw>
                </a:effectLst>
              </a:rPr>
              <a:t> </a:t>
            </a:r>
          </a:p>
          <a:p>
            <a:pPr algn="just" rtl="0">
              <a:defRPr/>
            </a:pPr>
            <a:r>
              <a:rPr lang="pt-BR" altLang="en-US" sz="1600" dirty="0">
                <a:solidFill>
                  <a:srgbClr val="7030A0"/>
                </a:solidFill>
              </a:rPr>
              <a:t>     (-1)</a:t>
            </a:r>
            <a:r>
              <a:rPr lang="pt-BR" altLang="en-US" sz="1600" baseline="-25000" dirty="0">
                <a:solidFill>
                  <a:srgbClr val="7030A0"/>
                </a:solidFill>
              </a:rPr>
              <a:t>10 </a:t>
            </a:r>
            <a:r>
              <a:rPr lang="pt-BR" altLang="en-US" sz="1600" dirty="0">
                <a:solidFill>
                  <a:srgbClr val="7030A0"/>
                </a:solidFill>
              </a:rPr>
              <a:t>       +    (-2)</a:t>
            </a:r>
            <a:r>
              <a:rPr lang="pt-BR" altLang="en-US" sz="1600" baseline="-25000" dirty="0">
                <a:solidFill>
                  <a:srgbClr val="7030A0"/>
                </a:solidFill>
              </a:rPr>
              <a:t>10              </a:t>
            </a:r>
            <a:r>
              <a:rPr lang="pt-BR" altLang="en-US" sz="1600" dirty="0">
                <a:solidFill>
                  <a:srgbClr val="7030A0"/>
                </a:solidFill>
              </a:rPr>
              <a:t>=       (-3)</a:t>
            </a:r>
            <a:r>
              <a:rPr lang="pt-BR" altLang="en-US" sz="1600" baseline="-25000" dirty="0">
                <a:solidFill>
                  <a:srgbClr val="7030A0"/>
                </a:solidFill>
              </a:rPr>
              <a:t>  </a:t>
            </a:r>
            <a:endParaRPr lang="en-US" altLang="en-US" sz="1600" baseline="-25000" dirty="0">
              <a:solidFill>
                <a:srgbClr val="7030A0"/>
              </a:solidFill>
            </a:endParaRPr>
          </a:p>
          <a:p>
            <a:pPr algn="just" rtl="0">
              <a:defRPr/>
            </a:pPr>
            <a:r>
              <a:rPr lang="pt-BR" altLang="en-US" sz="1500" dirty="0"/>
              <a:t>(1 0000001)</a:t>
            </a:r>
            <a:r>
              <a:rPr lang="pt-BR" altLang="en-US" sz="1500" baseline="-25000" dirty="0"/>
              <a:t>2 </a:t>
            </a:r>
            <a:r>
              <a:rPr lang="pt-BR" altLang="en-US" sz="1500" dirty="0"/>
              <a:t>+(1 0000010)</a:t>
            </a:r>
            <a:r>
              <a:rPr lang="pt-BR" altLang="en-US" sz="1500" baseline="-25000" dirty="0"/>
              <a:t>2 </a:t>
            </a:r>
            <a:r>
              <a:rPr lang="pt-BR" altLang="en-US" sz="1500" dirty="0"/>
              <a:t>= (1 0000011)</a:t>
            </a:r>
            <a:r>
              <a:rPr lang="pt-BR" altLang="en-US" sz="1500" baseline="-25000" dirty="0"/>
              <a:t>2 </a:t>
            </a:r>
            <a:endParaRPr lang="en-US" altLang="en-US" sz="1500" baseline="-25000" dirty="0"/>
          </a:p>
        </p:txBody>
      </p:sp>
      <p:sp>
        <p:nvSpPr>
          <p:cNvPr id="25" name="عنصر نائب للمحتوى 2"/>
          <p:cNvSpPr>
            <a:spLocks noGrp="1"/>
          </p:cNvSpPr>
          <p:nvPr>
            <p:ph idx="1"/>
          </p:nvPr>
        </p:nvSpPr>
        <p:spPr>
          <a:xfrm>
            <a:off x="611560" y="1412776"/>
            <a:ext cx="7920880" cy="5112568"/>
          </a:xfrm>
        </p:spPr>
        <p:txBody>
          <a:bodyPr>
            <a:normAutofit/>
          </a:bodyPr>
          <a:lstStyle/>
          <a:p>
            <a:pPr algn="just" rtl="0"/>
            <a:r>
              <a:rPr lang="en-US" altLang="en-US" dirty="0">
                <a:solidFill>
                  <a:schemeClr val="accent3"/>
                </a:solidFill>
              </a:rPr>
              <a:t>Integers in sign-and-magnitude format</a:t>
            </a:r>
          </a:p>
          <a:p>
            <a:pPr marL="645795" lvl="2" indent="-285750" algn="just" rtl="0">
              <a:buFont typeface="Wingdings" panose="05000000000000000000" pitchFamily="2" charset="2"/>
              <a:buChar char="Ø"/>
            </a:pPr>
            <a:r>
              <a:rPr lang="en-US" altLang="en-US" dirty="0"/>
              <a:t>Example 3</a:t>
            </a:r>
          </a:p>
          <a:p>
            <a:pPr marL="85725" lvl="1" indent="0" algn="just" rtl="0">
              <a:buNone/>
            </a:pPr>
            <a:endParaRPr lang="en-US" altLang="en-US" sz="1600" dirty="0"/>
          </a:p>
          <a:p>
            <a:pPr lvl="2" algn="just" rtl="0">
              <a:buFont typeface="Wingdings" panose="05000000000000000000" pitchFamily="2" charset="2"/>
              <a:buChar char="§"/>
            </a:pPr>
            <a:endParaRPr lang="en-US" sz="1600" dirty="0"/>
          </a:p>
        </p:txBody>
      </p:sp>
      <p:graphicFrame>
        <p:nvGraphicFramePr>
          <p:cNvPr id="10" name="جدول 9"/>
          <p:cNvGraphicFramePr>
            <a:graphicFrameLocks noGrp="1"/>
          </p:cNvGraphicFramePr>
          <p:nvPr>
            <p:extLst>
              <p:ext uri="{D42A27DB-BD31-4B8C-83A1-F6EECF244321}">
                <p14:modId xmlns:p14="http://schemas.microsoft.com/office/powerpoint/2010/main" val="2922656659"/>
              </p:ext>
            </p:extLst>
          </p:nvPr>
        </p:nvGraphicFramePr>
        <p:xfrm>
          <a:off x="683568" y="5115648"/>
          <a:ext cx="2599531" cy="1121664"/>
        </p:xfrm>
        <a:graphic>
          <a:graphicData uri="http://schemas.openxmlformats.org/drawingml/2006/table">
            <a:tbl>
              <a:tblPr rtl="1" firstRow="1" firstCol="1" bandRow="1">
                <a:tableStyleId>{2D5ABB26-0587-4C30-8999-92F81FD0307C}</a:tableStyleId>
              </a:tblPr>
              <a:tblGrid>
                <a:gridCol w="293117">
                  <a:extLst>
                    <a:ext uri="{9D8B030D-6E8A-4147-A177-3AD203B41FA5}">
                      <a16:colId xmlns:a16="http://schemas.microsoft.com/office/drawing/2014/main" val="20000"/>
                    </a:ext>
                  </a:extLst>
                </a:gridCol>
                <a:gridCol w="293117">
                  <a:extLst>
                    <a:ext uri="{9D8B030D-6E8A-4147-A177-3AD203B41FA5}">
                      <a16:colId xmlns:a16="http://schemas.microsoft.com/office/drawing/2014/main" val="20001"/>
                    </a:ext>
                  </a:extLst>
                </a:gridCol>
                <a:gridCol w="293117">
                  <a:extLst>
                    <a:ext uri="{9D8B030D-6E8A-4147-A177-3AD203B41FA5}">
                      <a16:colId xmlns:a16="http://schemas.microsoft.com/office/drawing/2014/main" val="20002"/>
                    </a:ext>
                  </a:extLst>
                </a:gridCol>
                <a:gridCol w="293117">
                  <a:extLst>
                    <a:ext uri="{9D8B030D-6E8A-4147-A177-3AD203B41FA5}">
                      <a16:colId xmlns:a16="http://schemas.microsoft.com/office/drawing/2014/main" val="20003"/>
                    </a:ext>
                  </a:extLst>
                </a:gridCol>
                <a:gridCol w="293117">
                  <a:extLst>
                    <a:ext uri="{9D8B030D-6E8A-4147-A177-3AD203B41FA5}">
                      <a16:colId xmlns:a16="http://schemas.microsoft.com/office/drawing/2014/main" val="20004"/>
                    </a:ext>
                  </a:extLst>
                </a:gridCol>
                <a:gridCol w="293117">
                  <a:extLst>
                    <a:ext uri="{9D8B030D-6E8A-4147-A177-3AD203B41FA5}">
                      <a16:colId xmlns:a16="http://schemas.microsoft.com/office/drawing/2014/main" val="20005"/>
                    </a:ext>
                  </a:extLst>
                </a:gridCol>
                <a:gridCol w="293117">
                  <a:extLst>
                    <a:ext uri="{9D8B030D-6E8A-4147-A177-3AD203B41FA5}">
                      <a16:colId xmlns:a16="http://schemas.microsoft.com/office/drawing/2014/main" val="20006"/>
                    </a:ext>
                  </a:extLst>
                </a:gridCol>
                <a:gridCol w="273602">
                  <a:extLst>
                    <a:ext uri="{9D8B030D-6E8A-4147-A177-3AD203B41FA5}">
                      <a16:colId xmlns:a16="http://schemas.microsoft.com/office/drawing/2014/main" val="20007"/>
                    </a:ext>
                  </a:extLst>
                </a:gridCol>
                <a:gridCol w="274110">
                  <a:extLst>
                    <a:ext uri="{9D8B030D-6E8A-4147-A177-3AD203B41FA5}">
                      <a16:colId xmlns:a16="http://schemas.microsoft.com/office/drawing/2014/main" val="20008"/>
                    </a:ext>
                  </a:extLst>
                </a:gridCol>
              </a:tblGrid>
              <a:tr h="280416">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solidFill>
                            <a:srgbClr val="0070C0"/>
                          </a:solidFill>
                          <a:effectLst/>
                          <a:latin typeface="Times New Roman" panose="02020603050405020304" pitchFamily="18" charset="0"/>
                          <a:cs typeface="Times New Roman" panose="02020603050405020304" pitchFamily="18" charset="0"/>
                        </a:rPr>
                        <a:t> </a:t>
                      </a: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endParaRPr lang="en-US" sz="1600" b="0" dirty="0">
                        <a:solidFill>
                          <a:srgbClr val="0070C0"/>
                        </a:solidFill>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280416">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ar-SA"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1"/>
                  </a:ext>
                </a:extLst>
              </a:tr>
              <a:tr h="280416">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65000"/>
                      </a:schemeClr>
                    </a:solidFill>
                  </a:tcPr>
                </a:tc>
                <a:extLst>
                  <a:ext uri="{0D108BD9-81ED-4DB2-BD59-A6C34878D82A}">
                    <a16:rowId xmlns:a16="http://schemas.microsoft.com/office/drawing/2014/main" val="10002"/>
                  </a:ext>
                </a:extLst>
              </a:tr>
              <a:tr h="280416">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ctr"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0</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rtl="0">
                        <a:lnSpc>
                          <a:spcPct val="115000"/>
                        </a:lnSpc>
                        <a:spcAft>
                          <a:spcPts val="0"/>
                        </a:spcAft>
                      </a:pPr>
                      <a:r>
                        <a:rPr lang="en-US" sz="1600" dirty="0">
                          <a:effectLst/>
                          <a:latin typeface="Times New Roman" panose="02020603050405020304" pitchFamily="18" charset="0"/>
                          <a:cs typeface="Times New Roman" panose="02020603050405020304" pitchFamily="18" charset="0"/>
                        </a:rPr>
                        <a:t> </a:t>
                      </a:r>
                      <a:endParaRPr lang="en-US" sz="1600" b="0" dirty="0">
                        <a:effectLst/>
                        <a:latin typeface="Times New Roman" panose="02020603050405020304" pitchFamily="18" charset="0"/>
                        <a:ea typeface="Calibri"/>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tc>
                  <a:txBody>
                    <a:bodyPr/>
                    <a:lstStyle/>
                    <a:p>
                      <a:pPr algn="l" rtl="0">
                        <a:lnSpc>
                          <a:spcPct val="115000"/>
                        </a:lnSpc>
                        <a:spcAft>
                          <a:spcPts val="0"/>
                        </a:spcAft>
                      </a:pPr>
                      <a:r>
                        <a:rPr lang="en-US" sz="1600" b="0" dirty="0">
                          <a:effectLst/>
                          <a:latin typeface="Times New Roman" panose="02020603050405020304" pitchFamily="18" charset="0"/>
                          <a:ea typeface="Calibri"/>
                          <a:cs typeface="Times New Roman" panose="02020603050405020304" pitchFamily="18" charset="0"/>
                        </a:rPr>
                        <a:t>1</a:t>
                      </a:r>
                    </a:p>
                  </a:txBody>
                  <a:tcPr marL="68580" marR="6858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schemeClr>
                    </a:solidFill>
                  </a:tcPr>
                </a:tc>
                <a:extLst>
                  <a:ext uri="{0D108BD9-81ED-4DB2-BD59-A6C34878D82A}">
                    <a16:rowId xmlns:a16="http://schemas.microsoft.com/office/drawing/2014/main" val="10003"/>
                  </a:ext>
                </a:extLst>
              </a:tr>
            </a:tbl>
          </a:graphicData>
        </a:graphic>
      </p:graphicFrame>
      <p:sp>
        <p:nvSpPr>
          <p:cNvPr id="11" name="مستطيل 10"/>
          <p:cNvSpPr/>
          <p:nvPr/>
        </p:nvSpPr>
        <p:spPr>
          <a:xfrm>
            <a:off x="611560" y="4899624"/>
            <a:ext cx="966931" cy="276999"/>
          </a:xfrm>
          <a:prstGeom prst="rect">
            <a:avLst/>
          </a:prstGeom>
        </p:spPr>
        <p:txBody>
          <a:bodyPr wrap="none">
            <a:spAutoFit/>
          </a:bodyPr>
          <a:lstStyle/>
          <a:p>
            <a:r>
              <a:rPr lang="en-US" sz="1200" dirty="0">
                <a:solidFill>
                  <a:srgbClr val="0070C0"/>
                </a:solidFill>
                <a:latin typeface="Times New Roman" panose="02020603050405020304" pitchFamily="18" charset="0"/>
                <a:cs typeface="Times New Roman" panose="02020603050405020304" pitchFamily="18" charset="0"/>
              </a:rPr>
              <a:t>No overflow</a:t>
            </a:r>
            <a:endParaRPr lang="ar-SA" sz="1200" dirty="0"/>
          </a:p>
        </p:txBody>
      </p:sp>
      <p:sp>
        <p:nvSpPr>
          <p:cNvPr id="13" name="مستطيل 12"/>
          <p:cNvSpPr/>
          <p:nvPr/>
        </p:nvSpPr>
        <p:spPr>
          <a:xfrm>
            <a:off x="3131840" y="5085765"/>
            <a:ext cx="724878" cy="287451"/>
          </a:xfrm>
          <a:prstGeom prst="rect">
            <a:avLst/>
          </a:prstGeom>
        </p:spPr>
        <p:txBody>
          <a:bodyPr wrap="none">
            <a:spAutoFit/>
          </a:bodyPr>
          <a:lstStyle/>
          <a:p>
            <a:pPr algn="l">
              <a:lnSpc>
                <a:spcPct val="115000"/>
              </a:lnSpc>
            </a:pPr>
            <a:r>
              <a:rPr lang="en-US" sz="1200" dirty="0">
                <a:solidFill>
                  <a:srgbClr val="0070C0"/>
                </a:solidFill>
                <a:latin typeface="Times New Roman" panose="02020603050405020304" pitchFamily="18" charset="0"/>
                <a:cs typeface="Times New Roman" panose="02020603050405020304" pitchFamily="18" charset="0"/>
                <a:sym typeface="Wingdings"/>
              </a:rPr>
              <a:t></a:t>
            </a:r>
            <a:r>
              <a:rPr lang="en-US" sz="1200" dirty="0">
                <a:solidFill>
                  <a:srgbClr val="0070C0"/>
                </a:solidFill>
                <a:latin typeface="Times New Roman" panose="02020603050405020304" pitchFamily="18" charset="0"/>
                <a:cs typeface="Times New Roman" panose="02020603050405020304" pitchFamily="18" charset="0"/>
              </a:rPr>
              <a:t> Carry</a:t>
            </a:r>
            <a:endParaRPr lang="en-US" sz="1200" dirty="0">
              <a:solidFill>
                <a:srgbClr val="0070C0"/>
              </a:solidFill>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19225420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45</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sz="2400" dirty="0">
                <a:solidFill>
                  <a:schemeClr val="accent3"/>
                </a:solidFill>
              </a:rPr>
              <a:t>Reals in floating-point format   </a:t>
            </a:r>
            <a:endParaRPr lang="en-US" altLang="en-US" dirty="0">
              <a:solidFill>
                <a:schemeClr val="accent3"/>
              </a:solidFill>
            </a:endParaRPr>
          </a:p>
          <a:p>
            <a:pPr marL="365760" lvl="1" indent="0" algn="just" rtl="0">
              <a:buNone/>
            </a:pPr>
            <a:r>
              <a:rPr lang="en-US" altLang="en-US" sz="2400" dirty="0"/>
              <a:t>Addition and subtraction of real numbers stored in floating-point numbers is reduced to addition and subtraction of two integers stored in sign-and-magnitude (combination of sign and mantissa) after the alignment of decimal points. Figure in the next page shows a simplified version of the procedure (there are some special cases that we have ignored).</a:t>
            </a:r>
          </a:p>
          <a:p>
            <a:pPr lvl="1" algn="just" rtl="0">
              <a:buFont typeface="Wingdings" panose="05000000000000000000" pitchFamily="2" charset="2"/>
              <a:buChar char="Ø"/>
            </a:pPr>
            <a:endParaRPr lang="en-US" dirty="0"/>
          </a:p>
        </p:txBody>
      </p:sp>
    </p:spTree>
    <p:extLst>
      <p:ext uri="{BB962C8B-B14F-4D97-AF65-F5344CB8AC3E}">
        <p14:creationId xmlns:p14="http://schemas.microsoft.com/office/powerpoint/2010/main" val="315544299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rgbClr val="C1B6AB"/>
        </a:solidFill>
        <a:effectLst/>
      </p:bgPr>
    </p:bg>
    <p:spTree>
      <p:nvGrpSpPr>
        <p:cNvPr id="1" name=""/>
        <p:cNvGrpSpPr/>
        <p:nvPr/>
      </p:nvGrpSpPr>
      <p:grpSpPr>
        <a:xfrm>
          <a:off x="0" y="0"/>
          <a:ext cx="0" cy="0"/>
          <a:chOff x="0" y="0"/>
          <a:chExt cx="0" cy="0"/>
        </a:xfrm>
      </p:grpSpPr>
      <p:pic>
        <p:nvPicPr>
          <p:cNvPr id="1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52931" y="709434"/>
            <a:ext cx="4791277" cy="5763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Slide Number Placeholder 6"/>
          <p:cNvSpPr>
            <a:spLocks noGrp="1"/>
          </p:cNvSpPr>
          <p:nvPr>
            <p:ph type="sldNum" sz="quarter" idx="12"/>
          </p:nvPr>
        </p:nvSpPr>
        <p:spPr/>
        <p:txBody>
          <a:bodyPr/>
          <a:lstStyle/>
          <a:p>
            <a:fld id="{8C6C18CD-5869-4000-9223-95330CB63745}" type="slidenum">
              <a:rPr lang="ar-SA" smtClean="0"/>
              <a:pPr/>
              <a:t>46</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5" name="مستطيل 4"/>
          <p:cNvSpPr/>
          <p:nvPr/>
        </p:nvSpPr>
        <p:spPr>
          <a:xfrm>
            <a:off x="608815" y="1487657"/>
            <a:ext cx="2088232" cy="1200329"/>
          </a:xfrm>
          <a:prstGeom prst="rect">
            <a:avLst/>
          </a:prstGeom>
        </p:spPr>
        <p:txBody>
          <a:bodyPr wrap="square">
            <a:spAutoFit/>
          </a:bodyPr>
          <a:lstStyle/>
          <a:p>
            <a:pPr algn="l"/>
            <a:r>
              <a:rPr lang="en-US" altLang="en-US" dirty="0">
                <a:solidFill>
                  <a:schemeClr val="tx1">
                    <a:lumMod val="65000"/>
                    <a:lumOff val="35000"/>
                  </a:schemeClr>
                </a:solidFill>
              </a:rPr>
              <a:t>Addition and subtraction of reals in floating-point format</a:t>
            </a:r>
            <a:endParaRPr lang="ar-SA" dirty="0">
              <a:solidFill>
                <a:schemeClr val="tx1">
                  <a:lumMod val="65000"/>
                  <a:lumOff val="35000"/>
                </a:schemeClr>
              </a:solidFill>
            </a:endParaRPr>
          </a:p>
        </p:txBody>
      </p:sp>
    </p:spTree>
    <p:extLst>
      <p:ext uri="{BB962C8B-B14F-4D97-AF65-F5344CB8AC3E}">
        <p14:creationId xmlns:p14="http://schemas.microsoft.com/office/powerpoint/2010/main" val="173865007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47</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noRot="1" noChangeAspect="1" noMove="1" noResize="1" noEditPoints="1" noAdjustHandles="1" noChangeArrowheads="1" noChangeShapeType="1" noTextEdit="1"/>
          </p:cNvSpPr>
          <p:nvPr>
            <p:ph idx="1"/>
          </p:nvPr>
        </p:nvSpPr>
        <p:spPr>
          <a:xfrm>
            <a:off x="611560" y="1556792"/>
            <a:ext cx="7920880" cy="4968552"/>
          </a:xfrm>
          <a:blipFill rotWithShape="1">
            <a:blip r:embed="rId3" cstate="print"/>
            <a:stretch>
              <a:fillRect t="-736" r="-769"/>
            </a:stretch>
          </a:blipFill>
        </p:spPr>
        <p:txBody>
          <a:bodyPr/>
          <a:lstStyle/>
          <a:p>
            <a:pPr>
              <a:buNone/>
            </a:pPr>
            <a:r>
              <a:rPr lang="ar-SA" dirty="0">
                <a:noFill/>
              </a:rPr>
              <a:t> </a:t>
            </a:r>
          </a:p>
        </p:txBody>
      </p:sp>
    </p:spTree>
    <p:extLst>
      <p:ext uri="{BB962C8B-B14F-4D97-AF65-F5344CB8AC3E}">
        <p14:creationId xmlns:p14="http://schemas.microsoft.com/office/powerpoint/2010/main" val="164931969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48</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endParaRPr lang="ar-SA" dirty="0">
              <a:solidFill>
                <a:schemeClr val="accent3"/>
              </a:solidFill>
            </a:endParaRPr>
          </a:p>
          <a:p>
            <a:pPr marL="845820" lvl="2" indent="-457200" algn="just" rtl="0">
              <a:buFont typeface="+mj-lt"/>
              <a:buAutoNum type="arabicPeriod" startAt="5"/>
            </a:pPr>
            <a:r>
              <a:rPr lang="en-US" altLang="en-US" dirty="0"/>
              <a:t>Now, we treat the combination of the sign and mantissa of each number as an integer in sign-and-magnitude format. We add these two integers, as explained earlier. </a:t>
            </a:r>
          </a:p>
          <a:p>
            <a:pPr marL="845820" lvl="2" indent="-457200" algn="just" rtl="0">
              <a:buFont typeface="+mj-lt"/>
              <a:buAutoNum type="arabicPeriod" startAt="5"/>
            </a:pPr>
            <a:r>
              <a:rPr lang="en-US" altLang="en-US" dirty="0"/>
              <a:t>Finally, we normalized the number again.</a:t>
            </a:r>
          </a:p>
          <a:p>
            <a:pPr marL="365760" lvl="1" indent="0" algn="just" rtl="0">
              <a:buNone/>
            </a:pPr>
            <a:endParaRPr lang="en-US" sz="2000" dirty="0"/>
          </a:p>
          <a:p>
            <a:pPr marL="365760" lvl="1" indent="0" algn="just" rtl="0">
              <a:buNone/>
            </a:pPr>
            <a:r>
              <a:rPr lang="en-US" sz="2000" u="sng" dirty="0">
                <a:solidFill>
                  <a:schemeClr val="accent3"/>
                </a:solidFill>
              </a:rPr>
              <a:t>Example1</a:t>
            </a:r>
            <a:r>
              <a:rPr lang="en-US" sz="2000" dirty="0"/>
              <a:t>: Show how computer finds the result of </a:t>
            </a:r>
          </a:p>
          <a:p>
            <a:pPr marL="365760" lvl="1" indent="0" algn="ctr" rtl="0">
              <a:buNone/>
            </a:pPr>
            <a:r>
              <a:rPr lang="en-US" sz="2000" dirty="0"/>
              <a:t>5.75 + 161.875 = 167.625</a:t>
            </a:r>
          </a:p>
          <a:p>
            <a:pPr marL="365760" lvl="1" indent="0" algn="just" rtl="0">
              <a:buNone/>
            </a:pPr>
            <a:endParaRPr lang="en-US" sz="2000" dirty="0"/>
          </a:p>
          <a:p>
            <a:pPr marL="365760" lvl="1" indent="0" algn="just" rtl="0">
              <a:buNone/>
            </a:pPr>
            <a:r>
              <a:rPr lang="en-US" sz="2000" u="sng" dirty="0">
                <a:solidFill>
                  <a:schemeClr val="accent3"/>
                </a:solidFill>
              </a:rPr>
              <a:t>Example2</a:t>
            </a:r>
            <a:r>
              <a:rPr lang="en-US" sz="2000" dirty="0"/>
              <a:t>: Show how computer finds the result of </a:t>
            </a:r>
          </a:p>
          <a:p>
            <a:pPr marL="365760" lvl="1" indent="0" algn="ctr" rtl="0">
              <a:buNone/>
            </a:pPr>
            <a:r>
              <a:rPr lang="en-US" altLang="en-US" sz="2000" dirty="0"/>
              <a:t>5.75 + (−7.0234375) = − 1.2734375</a:t>
            </a:r>
            <a:endParaRPr lang="en-US" sz="2000" dirty="0"/>
          </a:p>
        </p:txBody>
      </p:sp>
    </p:spTree>
    <p:extLst>
      <p:ext uri="{BB962C8B-B14F-4D97-AF65-F5344CB8AC3E}">
        <p14:creationId xmlns:p14="http://schemas.microsoft.com/office/powerpoint/2010/main" val="13200004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49</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r>
              <a:rPr lang="en-US" altLang="en-US" dirty="0"/>
              <a:t> </a:t>
            </a:r>
          </a:p>
          <a:p>
            <a:pPr marL="342900" lvl="2" indent="0" algn="just" rtl="0">
              <a:buNone/>
            </a:pPr>
            <a:r>
              <a:rPr lang="en-US" sz="1800" b="1" u="sng" dirty="0">
                <a:solidFill>
                  <a:schemeClr val="accent3"/>
                </a:solidFill>
              </a:rPr>
              <a:t>Example1</a:t>
            </a:r>
            <a:r>
              <a:rPr lang="en-US" sz="1800" dirty="0"/>
              <a:t>: </a:t>
            </a:r>
            <a:r>
              <a:rPr lang="en-US" sz="2000" dirty="0"/>
              <a:t>5.75 + 161.875 = 167.625</a:t>
            </a:r>
          </a:p>
          <a:p>
            <a:pPr marL="342900" lvl="2" indent="0" algn="just" rtl="0">
              <a:buNone/>
            </a:pPr>
            <a:endParaRPr lang="en-US" sz="2000" dirty="0"/>
          </a:p>
          <a:p>
            <a:pPr marL="685800" lvl="2" indent="-342900" algn="just" rtl="0">
              <a:buFont typeface="Wingdings" panose="05000000000000000000" pitchFamily="2" charset="2"/>
              <a:buChar char="Ø"/>
            </a:pPr>
            <a:r>
              <a:rPr lang="en-US" altLang="en-US" dirty="0"/>
              <a:t>As we saw in Chapter 3, these two numbers are stored in floating-point format, as shown below, but we need to remember that each number has a hidden 1 (which is not stored, but assumed).</a:t>
            </a:r>
          </a:p>
          <a:p>
            <a:pPr marL="685800" lvl="2" indent="-342900" algn="just" rtl="0">
              <a:buFont typeface="Wingdings" panose="05000000000000000000" pitchFamily="2" charset="2"/>
              <a:buChar char="Ø"/>
            </a:pPr>
            <a:endParaRPr lang="en-US" sz="2000" dirty="0"/>
          </a:p>
        </p:txBody>
      </p:sp>
      <p:pic>
        <p:nvPicPr>
          <p:cNvPr id="11" name="Picture 10"/>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87" r="1855"/>
          <a:stretch/>
        </p:blipFill>
        <p:spPr bwMode="auto">
          <a:xfrm>
            <a:off x="668710" y="4257575"/>
            <a:ext cx="7905750" cy="17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0159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t>A </a:t>
            </a:r>
            <a:r>
              <a:rPr lang="en-US" dirty="0">
                <a:solidFill>
                  <a:schemeClr val="accent3"/>
                </a:solidFill>
              </a:rPr>
              <a:t>logic gate</a:t>
            </a:r>
            <a:r>
              <a:rPr lang="en-US" dirty="0"/>
              <a:t> is an idealized or physical device implementing a Boolean function; that is, it performs a logical operation on one or more logical inputs, and produces a single logical output. </a:t>
            </a:r>
          </a:p>
          <a:p>
            <a:pPr lvl="1" algn="l" rtl="0">
              <a:buFont typeface="Wingdings" panose="05000000000000000000" pitchFamily="2" charset="2"/>
              <a:buChar char="Ø"/>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5</a:t>
            </a:fld>
            <a:endParaRPr lang="ar-SA"/>
          </a:p>
        </p:txBody>
      </p:sp>
      <p:pic>
        <p:nvPicPr>
          <p:cNvPr id="5" name="Picture 2" descr="304-44_Zoo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42772" y="3328526"/>
            <a:ext cx="59055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72831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50</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r>
              <a:rPr lang="en-US" altLang="en-US" dirty="0"/>
              <a:t> </a:t>
            </a:r>
          </a:p>
          <a:p>
            <a:pPr marL="342900" lvl="2" indent="0" algn="just" rtl="0">
              <a:buNone/>
            </a:pPr>
            <a:r>
              <a:rPr lang="en-US" sz="1800" b="1" u="sng" dirty="0">
                <a:solidFill>
                  <a:schemeClr val="accent3"/>
                </a:solidFill>
              </a:rPr>
              <a:t>Example1</a:t>
            </a:r>
            <a:r>
              <a:rPr lang="en-US" sz="1800" dirty="0"/>
              <a:t>: </a:t>
            </a:r>
            <a:r>
              <a:rPr lang="en-US" sz="2000" dirty="0"/>
              <a:t>5.75 + 161.875 = 167.625</a:t>
            </a:r>
          </a:p>
          <a:p>
            <a:pPr marL="342900" lvl="2" indent="0" algn="just" rtl="0">
              <a:buNone/>
            </a:pPr>
            <a:endParaRPr lang="en-US" sz="2000" dirty="0"/>
          </a:p>
          <a:p>
            <a:pPr marL="685800" lvl="2" indent="-342900" algn="just" rtl="0">
              <a:buFont typeface="Wingdings" panose="05000000000000000000" pitchFamily="2" charset="2"/>
              <a:buChar char="Ø"/>
            </a:pPr>
            <a:r>
              <a:rPr lang="en-US" altLang="en-US" dirty="0"/>
              <a:t>We de-normalize the numbers by adding the hidden 1s to the mantissa and incrementing the exponent. Now both de-normalized mantissas are 24 bits and include the hidden 1s. They should be stored in a location that can hold all 24 bits. Each exponent is incremented.</a:t>
            </a:r>
          </a:p>
          <a:p>
            <a:pPr marL="685800" lvl="2" indent="-342900" algn="just" rtl="0">
              <a:buFont typeface="Wingdings" panose="05000000000000000000" pitchFamily="2" charset="2"/>
              <a:buChar char="Ø"/>
            </a:pPr>
            <a:endParaRPr lang="en-US" sz="2000" dirty="0"/>
          </a:p>
        </p:txBody>
      </p:sp>
      <p:pic>
        <p:nvPicPr>
          <p:cNvPr id="12"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1975" y="4564087"/>
            <a:ext cx="8018463" cy="1673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39885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51</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fontScale="92500" lnSpcReduction="10000"/>
          </a:bodyPr>
          <a:lstStyle/>
          <a:p>
            <a:pPr marL="342900" lvl="1" algn="just" rtl="0"/>
            <a:r>
              <a:rPr lang="en-US" altLang="en-US" dirty="0">
                <a:solidFill>
                  <a:schemeClr val="accent3"/>
                </a:solidFill>
              </a:rPr>
              <a:t>Addition &amp; subtraction of reals in floating-point format</a:t>
            </a:r>
            <a:r>
              <a:rPr lang="en-US" altLang="en-US" dirty="0"/>
              <a:t> </a:t>
            </a:r>
          </a:p>
          <a:p>
            <a:pPr marL="685800" lvl="2" indent="-342900" algn="just" rtl="0">
              <a:buFont typeface="Wingdings" panose="05000000000000000000" pitchFamily="2" charset="2"/>
              <a:buChar char="Ø"/>
            </a:pPr>
            <a:endParaRPr lang="en-US" altLang="en-US" sz="400" dirty="0"/>
          </a:p>
          <a:p>
            <a:pPr marL="685800" lvl="2" indent="-342900" algn="just" rtl="0">
              <a:buFont typeface="Wingdings" panose="05000000000000000000" pitchFamily="2" charset="2"/>
              <a:buChar char="Ø"/>
            </a:pPr>
            <a:r>
              <a:rPr lang="en-US" altLang="en-US" sz="1900" dirty="0"/>
              <a:t>Now we do sign-and-magnitude addition, treating the sign and the mantissa of each number as one integer stored in sign-and-magnitude representation.</a:t>
            </a:r>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altLang="en-US" sz="3000" dirty="0"/>
          </a:p>
          <a:p>
            <a:pPr marL="342900" lvl="2" indent="0" algn="just" rtl="0">
              <a:buNone/>
            </a:pPr>
            <a:endParaRPr lang="en-US" altLang="en-US" sz="3000" dirty="0"/>
          </a:p>
          <a:p>
            <a:pPr marL="685800" lvl="2" indent="-342900" algn="just" rtl="0">
              <a:buFont typeface="Wingdings" panose="05000000000000000000" pitchFamily="2" charset="2"/>
              <a:buChar char="Ø"/>
            </a:pPr>
            <a:r>
              <a:rPr lang="en-US" altLang="en-US" sz="1900" dirty="0"/>
              <a:t>There is no overflow in the mantissa, so we normalize.</a:t>
            </a:r>
          </a:p>
          <a:p>
            <a:pPr marL="685800" lvl="2" indent="-342900" algn="just" rtl="0">
              <a:buFont typeface="Wingdings" panose="05000000000000000000" pitchFamily="2" charset="2"/>
              <a:buChar char="Ø"/>
            </a:pPr>
            <a:endParaRPr lang="en-US" altLang="en-US" sz="5200" dirty="0"/>
          </a:p>
          <a:p>
            <a:pPr marL="685800" lvl="2" indent="-342900" algn="just" rtl="0">
              <a:buFont typeface="Wingdings" panose="05000000000000000000" pitchFamily="2" charset="2"/>
              <a:buChar char="Ø"/>
            </a:pPr>
            <a:endParaRPr lang="en-US" altLang="en-US" sz="1200"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r>
              <a:rPr lang="en-US" altLang="en-US" sz="1900" dirty="0"/>
              <a:t>The mantissa is only 23 bits, no rounding is needed. E = (10000110)</a:t>
            </a:r>
            <a:r>
              <a:rPr lang="en-US" altLang="en-US" sz="1900" baseline="-25000" dirty="0"/>
              <a:t>2</a:t>
            </a:r>
            <a:r>
              <a:rPr lang="en-US" altLang="en-US" sz="1900" dirty="0"/>
              <a:t> = 134 M = 0100111101. In other words, the result is (1.0100111101)</a:t>
            </a:r>
            <a:r>
              <a:rPr lang="en-US" altLang="en-US" sz="1900" baseline="-25000" dirty="0"/>
              <a:t>2</a:t>
            </a:r>
            <a:r>
              <a:rPr lang="en-US" altLang="en-US" sz="1900" dirty="0"/>
              <a:t> × 2</a:t>
            </a:r>
            <a:r>
              <a:rPr lang="en-US" altLang="en-US" sz="1900" baseline="30000" dirty="0"/>
              <a:t>134−127</a:t>
            </a:r>
            <a:r>
              <a:rPr lang="en-US" altLang="en-US" sz="1900" dirty="0"/>
              <a:t> = (10100111.101)</a:t>
            </a:r>
            <a:r>
              <a:rPr lang="en-US" altLang="en-US" sz="1900" baseline="-25000" dirty="0"/>
              <a:t>2</a:t>
            </a:r>
            <a:r>
              <a:rPr lang="en-US" altLang="en-US" sz="1900" dirty="0"/>
              <a:t> = </a:t>
            </a:r>
            <a:r>
              <a:rPr lang="en-US" altLang="en-US" sz="1900" dirty="0">
                <a:solidFill>
                  <a:schemeClr val="folHlink"/>
                </a:solidFill>
              </a:rPr>
              <a:t>167.625</a:t>
            </a:r>
            <a:r>
              <a:rPr lang="en-US" altLang="en-US" sz="1900" dirty="0"/>
              <a:t>.</a:t>
            </a:r>
            <a:endParaRPr lang="en-US" altLang="en-US"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sz="2000" dirty="0"/>
          </a:p>
        </p:txBody>
      </p:sp>
      <p:pic>
        <p:nvPicPr>
          <p:cNvPr id="11"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3732"/>
          <a:stretch/>
        </p:blipFill>
        <p:spPr bwMode="auto">
          <a:xfrm>
            <a:off x="683568" y="2852936"/>
            <a:ext cx="7839075" cy="1024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453" t="12330" b="12817"/>
          <a:stretch/>
        </p:blipFill>
        <p:spPr bwMode="auto">
          <a:xfrm>
            <a:off x="539552" y="4455368"/>
            <a:ext cx="8054281" cy="989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723273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52</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r>
              <a:rPr lang="en-US" altLang="en-US" dirty="0"/>
              <a:t> </a:t>
            </a:r>
          </a:p>
          <a:p>
            <a:pPr marL="365760" lvl="1" indent="0" algn="just" rtl="0">
              <a:buNone/>
            </a:pPr>
            <a:r>
              <a:rPr lang="en-US" sz="2000" b="1" u="sng" dirty="0">
                <a:solidFill>
                  <a:schemeClr val="accent3"/>
                </a:solidFill>
              </a:rPr>
              <a:t>Example2</a:t>
            </a:r>
            <a:r>
              <a:rPr lang="en-US" sz="2000" dirty="0"/>
              <a:t>: </a:t>
            </a:r>
            <a:r>
              <a:rPr lang="en-US" altLang="en-US" sz="2000" dirty="0"/>
              <a:t>5.75 + (−7.0234375) = − 1.2734375</a:t>
            </a:r>
            <a:endParaRPr lang="en-US" sz="2000" dirty="0"/>
          </a:p>
          <a:p>
            <a:pPr marL="685800" lvl="2" indent="-342900" algn="just" rtl="0">
              <a:buFont typeface="Wingdings" panose="05000000000000000000" pitchFamily="2" charset="2"/>
              <a:buChar char="Ø"/>
            </a:pPr>
            <a:r>
              <a:rPr lang="en-US" altLang="en-US" dirty="0"/>
              <a:t>These two numbers can be stored in floating-point format, as shown below:</a:t>
            </a:r>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r>
              <a:rPr lang="en-US" altLang="en-US" dirty="0"/>
              <a:t>De-normalization results in:</a:t>
            </a:r>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sz="2000" dirty="0"/>
          </a:p>
        </p:txBody>
      </p:sp>
      <p:pic>
        <p:nvPicPr>
          <p:cNvPr id="12"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527" y="2996952"/>
            <a:ext cx="6800873" cy="146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71527" y="4874692"/>
            <a:ext cx="6800873" cy="1489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930556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53</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r>
              <a:rPr lang="en-US" altLang="en-US" dirty="0"/>
              <a:t> </a:t>
            </a:r>
          </a:p>
          <a:p>
            <a:pPr marL="365760" lvl="1" indent="0" algn="just" rtl="0">
              <a:buNone/>
            </a:pPr>
            <a:r>
              <a:rPr lang="en-US" sz="2000" b="1" u="sng" dirty="0">
                <a:solidFill>
                  <a:schemeClr val="accent3"/>
                </a:solidFill>
              </a:rPr>
              <a:t>Example2</a:t>
            </a:r>
            <a:r>
              <a:rPr lang="en-US" sz="2000" dirty="0"/>
              <a:t>: </a:t>
            </a:r>
            <a:r>
              <a:rPr lang="en-US" altLang="en-US" sz="2000" dirty="0"/>
              <a:t>5.75 + (−7.0234375) = − 1.2734375</a:t>
            </a:r>
          </a:p>
          <a:p>
            <a:pPr marL="365760" lvl="1" indent="0" algn="just" rtl="0">
              <a:buNone/>
            </a:pPr>
            <a:endParaRPr lang="en-US" sz="600" dirty="0"/>
          </a:p>
          <a:p>
            <a:pPr marL="685800" lvl="2" indent="-342900" algn="just" rtl="0">
              <a:buFont typeface="Wingdings" panose="05000000000000000000" pitchFamily="2" charset="2"/>
              <a:buChar char="Ø"/>
            </a:pPr>
            <a:r>
              <a:rPr lang="en-US" altLang="en-US" sz="1900" dirty="0"/>
              <a:t>Alignment is not needed (both exponents are the same), so we apply addition operation on the combinations of sign and mantissa. The result is shown below, in which the sign of the result is negative:</a:t>
            </a:r>
          </a:p>
          <a:p>
            <a:pPr marL="685800" lvl="2" indent="-342900" algn="just" rtl="0">
              <a:buFont typeface="Wingdings" panose="05000000000000000000" pitchFamily="2" charset="2"/>
              <a:buChar char="Ø"/>
            </a:pPr>
            <a:endParaRPr lang="en-US" altLang="en-US" dirty="0"/>
          </a:p>
          <a:p>
            <a:pPr marL="685800" lvl="2" indent="-342900" algn="just" rtl="0">
              <a:buFont typeface="Wingdings" panose="05000000000000000000" pitchFamily="2" charset="2"/>
              <a:buChar char="Ø"/>
            </a:pPr>
            <a:endParaRPr lang="en-US" sz="2000" dirty="0"/>
          </a:p>
          <a:p>
            <a:pPr marL="685800" lvl="2" indent="-342900" algn="just" rtl="0">
              <a:buFont typeface="Wingdings" panose="05000000000000000000" pitchFamily="2" charset="2"/>
              <a:buChar char="Ø"/>
            </a:pPr>
            <a:endParaRPr lang="en-US" sz="1400" dirty="0"/>
          </a:p>
          <a:p>
            <a:pPr marL="685800" lvl="2" indent="-342900" algn="just" rtl="0">
              <a:buFont typeface="Wingdings" panose="05000000000000000000" pitchFamily="2" charset="2"/>
              <a:buChar char="Ø"/>
            </a:pPr>
            <a:r>
              <a:rPr lang="en-US" altLang="en-US" sz="1900" dirty="0"/>
              <a:t>Now we need to normalize. We decrement the exponent three times and shift the de-normalized mantissa to the left three positions:</a:t>
            </a:r>
          </a:p>
          <a:p>
            <a:pPr marL="685800" lvl="2" indent="-342900" algn="just" rtl="0">
              <a:buFont typeface="Wingdings" panose="05000000000000000000" pitchFamily="2" charset="2"/>
              <a:buChar char="Ø"/>
            </a:pPr>
            <a:endParaRPr lang="en-US" sz="2000" dirty="0"/>
          </a:p>
        </p:txBody>
      </p:sp>
      <p:pic>
        <p:nvPicPr>
          <p:cNvPr id="11"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3688" y="3693075"/>
            <a:ext cx="6080793" cy="960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6973" y="5553508"/>
            <a:ext cx="6107395" cy="904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6424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55576" y="764704"/>
            <a:ext cx="7312658" cy="673144"/>
          </a:xfrm>
        </p:spPr>
        <p:txBody>
          <a:bodyPr>
            <a:normAutofit fontScale="90000"/>
          </a:bodyPr>
          <a:lstStyle/>
          <a:p>
            <a:r>
              <a:rPr lang="en-US" dirty="0"/>
              <a:t>Arithmetic Operations</a:t>
            </a:r>
            <a:endParaRPr lang="ar-SA" dirty="0">
              <a:effectLst>
                <a:outerShdw blurRad="38100" dist="38100" dir="2700000" algn="tl">
                  <a:srgbClr val="000000">
                    <a:alpha val="43137"/>
                  </a:srgbClr>
                </a:outerShdw>
              </a:effectLst>
            </a:endParaRPr>
          </a:p>
        </p:txBody>
      </p:sp>
      <p:sp>
        <p:nvSpPr>
          <p:cNvPr id="7" name="Slide Number Placeholder 6"/>
          <p:cNvSpPr>
            <a:spLocks noGrp="1"/>
          </p:cNvSpPr>
          <p:nvPr>
            <p:ph type="sldNum" sz="quarter" idx="12"/>
          </p:nvPr>
        </p:nvSpPr>
        <p:spPr/>
        <p:txBody>
          <a:bodyPr/>
          <a:lstStyle/>
          <a:p>
            <a:fld id="{8C6C18CD-5869-4000-9223-95330CB63745}" type="slidenum">
              <a:rPr lang="ar-SA" smtClean="0"/>
              <a:pPr/>
              <a:t>54</a:t>
            </a:fld>
            <a:endParaRPr lang="ar-SA"/>
          </a:p>
        </p:txBody>
      </p:sp>
      <p:sp>
        <p:nvSpPr>
          <p:cNvPr id="6" name="AutoShape 6" descr="A\cdot B{\text{ or }}A\;\&amp;\;B"/>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8" name="AutoShape 8" descr="A\cdot B{\text{ or }}A\;\&amp;\;B"/>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9" name="AutoShape 10" descr="A\cdot B{\text{ or }}A\;\&amp;\;B"/>
          <p:cNvSpPr>
            <a:spLocks noChangeAspect="1" noChangeArrowheads="1"/>
          </p:cNvSpPr>
          <p:nvPr/>
        </p:nvSpPr>
        <p:spPr bwMode="auto">
          <a:xfrm>
            <a:off x="9228138"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10" name="عنصر نائب للمحتوى 2"/>
          <p:cNvSpPr>
            <a:spLocks noGrp="1"/>
          </p:cNvSpPr>
          <p:nvPr>
            <p:ph idx="1"/>
          </p:nvPr>
        </p:nvSpPr>
        <p:spPr>
          <a:xfrm>
            <a:off x="611560" y="1556792"/>
            <a:ext cx="7920880" cy="4968552"/>
          </a:xfrm>
        </p:spPr>
        <p:txBody>
          <a:bodyPr>
            <a:normAutofit/>
          </a:bodyPr>
          <a:lstStyle/>
          <a:p>
            <a:pPr marL="342900" lvl="1" algn="just" rtl="0"/>
            <a:r>
              <a:rPr lang="en-US" altLang="en-US" dirty="0">
                <a:solidFill>
                  <a:schemeClr val="accent3"/>
                </a:solidFill>
              </a:rPr>
              <a:t>Addition &amp; subtraction of reals in floating-point format</a:t>
            </a:r>
            <a:r>
              <a:rPr lang="en-US" altLang="en-US" dirty="0"/>
              <a:t> </a:t>
            </a:r>
          </a:p>
          <a:p>
            <a:pPr marL="365760" lvl="1" indent="0" algn="just" rtl="0">
              <a:buNone/>
            </a:pPr>
            <a:r>
              <a:rPr lang="en-US" sz="2000" b="1" u="sng" dirty="0">
                <a:solidFill>
                  <a:schemeClr val="accent3"/>
                </a:solidFill>
              </a:rPr>
              <a:t>Example2</a:t>
            </a:r>
            <a:r>
              <a:rPr lang="en-US" sz="2000" dirty="0"/>
              <a:t>: </a:t>
            </a:r>
            <a:r>
              <a:rPr lang="en-US" altLang="en-US" sz="2000" dirty="0"/>
              <a:t>5.75 + (−7.0234375) = − 1.2734375</a:t>
            </a:r>
          </a:p>
          <a:p>
            <a:pPr marL="365760" lvl="1" indent="0" algn="just" rtl="0">
              <a:buNone/>
            </a:pPr>
            <a:endParaRPr lang="en-US" sz="2000" dirty="0"/>
          </a:p>
          <a:p>
            <a:pPr marL="685800" lvl="2" indent="-342900" algn="just" rtl="0">
              <a:buFont typeface="Wingdings" panose="05000000000000000000" pitchFamily="2" charset="2"/>
              <a:buChar char="Ø"/>
            </a:pPr>
            <a:r>
              <a:rPr lang="en-US" altLang="en-US" dirty="0"/>
              <a:t>The mantissa is now 24 bits, so we round it to 23 bits.</a:t>
            </a:r>
          </a:p>
          <a:p>
            <a:pPr marL="685800" lvl="2" indent="-342900" algn="just" rtl="0">
              <a:buFont typeface="Wingdings" panose="05000000000000000000" pitchFamily="2" charset="2"/>
              <a:buChar char="Ø"/>
            </a:pPr>
            <a:endParaRPr lang="en-US" sz="2000" dirty="0"/>
          </a:p>
          <a:p>
            <a:pPr marL="685800" lvl="2" indent="-342900" algn="just" rtl="0">
              <a:buFont typeface="Wingdings" panose="05000000000000000000" pitchFamily="2" charset="2"/>
              <a:buChar char="Ø"/>
            </a:pPr>
            <a:endParaRPr lang="en-US" dirty="0"/>
          </a:p>
          <a:p>
            <a:pPr marL="685800" lvl="2" indent="-342900" algn="just" rtl="0">
              <a:buFont typeface="Wingdings" panose="05000000000000000000" pitchFamily="2" charset="2"/>
              <a:buChar char="Ø"/>
            </a:pPr>
            <a:endParaRPr lang="en-US" sz="2000" dirty="0"/>
          </a:p>
          <a:p>
            <a:pPr marL="685800" lvl="2" indent="-342900" algn="just" rtl="0">
              <a:buFont typeface="Wingdings" panose="05000000000000000000" pitchFamily="2" charset="2"/>
              <a:buChar char="Ø"/>
            </a:pPr>
            <a:endParaRPr lang="en-US" dirty="0"/>
          </a:p>
          <a:p>
            <a:pPr marL="685800" lvl="2" indent="-342900" algn="just" rtl="0">
              <a:buFont typeface="Wingdings" panose="05000000000000000000" pitchFamily="2" charset="2"/>
              <a:buChar char="Ø"/>
            </a:pPr>
            <a:endParaRPr lang="en-US" sz="2000" dirty="0"/>
          </a:p>
          <a:p>
            <a:pPr marL="685800" lvl="2" indent="-342900" algn="just" rtl="0">
              <a:buFont typeface="Wingdings" panose="05000000000000000000" pitchFamily="2" charset="2"/>
              <a:buChar char="Ø"/>
            </a:pPr>
            <a:endParaRPr lang="en-US" dirty="0"/>
          </a:p>
          <a:p>
            <a:pPr marL="685800" lvl="2" indent="-342900" algn="just" rtl="0">
              <a:buFont typeface="Wingdings" panose="05000000000000000000" pitchFamily="2" charset="2"/>
              <a:buChar char="Ø"/>
            </a:pPr>
            <a:r>
              <a:rPr lang="en-US" altLang="en-US" dirty="0"/>
              <a:t>The result is R = − 2</a:t>
            </a:r>
            <a:r>
              <a:rPr lang="en-US" altLang="en-US" baseline="30000" dirty="0"/>
              <a:t>127−127</a:t>
            </a:r>
            <a:r>
              <a:rPr lang="en-US" altLang="en-US" dirty="0"/>
              <a:t> × 1.0100011 = </a:t>
            </a:r>
            <a:r>
              <a:rPr lang="en-US" altLang="en-US" dirty="0">
                <a:solidFill>
                  <a:schemeClr val="folHlink"/>
                </a:solidFill>
              </a:rPr>
              <a:t>− 1.2734375</a:t>
            </a:r>
            <a:r>
              <a:rPr lang="en-US" altLang="en-US" dirty="0"/>
              <a:t>, as expected.</a:t>
            </a:r>
          </a:p>
          <a:p>
            <a:pPr marL="685800" lvl="2" indent="-342900" algn="just" rtl="0">
              <a:buFont typeface="Wingdings" panose="05000000000000000000" pitchFamily="2" charset="2"/>
              <a:buChar char="Ø"/>
            </a:pPr>
            <a:endParaRPr lang="en-US" sz="2000" dirty="0"/>
          </a:p>
        </p:txBody>
      </p:sp>
      <p:pic>
        <p:nvPicPr>
          <p:cNvPr id="12" name="Picture 1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3437681"/>
            <a:ext cx="7802563" cy="1287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13176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4"/>
          <p:cNvSpPr>
            <a:spLocks noGrp="1"/>
          </p:cNvSpPr>
          <p:nvPr>
            <p:ph type="title"/>
          </p:nvPr>
        </p:nvSpPr>
        <p:spPr/>
        <p:txBody>
          <a:bodyPr>
            <a:noAutofit/>
          </a:bodyPr>
          <a:lstStyle/>
          <a:p>
            <a:pPr algn="ctr"/>
            <a:r>
              <a:rPr lang="en-US" sz="8800" b="0" dirty="0"/>
              <a:t>The End </a:t>
            </a:r>
            <a:r>
              <a:rPr lang="en-US" sz="8800" b="0" dirty="0">
                <a:sym typeface="Wingdings" panose="05000000000000000000" pitchFamily="2" charset="2"/>
              </a:rPr>
              <a:t></a:t>
            </a:r>
            <a:endParaRPr lang="ar-SA" sz="8800" b="0" dirty="0"/>
          </a:p>
        </p:txBody>
      </p:sp>
      <p:sp>
        <p:nvSpPr>
          <p:cNvPr id="6" name="عنصر نائب للنص 5"/>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C6C18CD-5869-4000-9223-95330CB63745}" type="slidenum">
              <a:rPr lang="ar-SA" smtClean="0"/>
              <a:pPr/>
              <a:t>55</a:t>
            </a:fld>
            <a:endParaRPr lang="ar-SA"/>
          </a:p>
        </p:txBody>
      </p:sp>
    </p:spTree>
    <p:extLst>
      <p:ext uri="{BB962C8B-B14F-4D97-AF65-F5344CB8AC3E}">
        <p14:creationId xmlns:p14="http://schemas.microsoft.com/office/powerpoint/2010/main" val="20034254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References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Autofit/>
          </a:bodyPr>
          <a:lstStyle/>
          <a:p>
            <a:pPr lvl="1" algn="l" rtl="0">
              <a:buFont typeface="Wingdings" panose="05000000000000000000" pitchFamily="2" charset="2"/>
              <a:buChar char="Ø"/>
            </a:pPr>
            <a:r>
              <a:rPr lang="en-US" sz="1800" dirty="0"/>
              <a:t>Csd.uwo.ca. Available at: </a:t>
            </a:r>
            <a:r>
              <a:rPr lang="en-US" sz="1800" dirty="0">
                <a:hlinkClick r:id="rId3"/>
              </a:rPr>
              <a:t>http://www.csd.uwo.ca/faculty/lila/logic/logicgates.pdf</a:t>
            </a:r>
            <a:r>
              <a:rPr lang="en-US" sz="1800" dirty="0"/>
              <a:t>  </a:t>
            </a:r>
          </a:p>
          <a:p>
            <a:pPr lvl="1" algn="l" rtl="0">
              <a:buFont typeface="Wingdings" panose="05000000000000000000" pitchFamily="2" charset="2"/>
              <a:buChar char="Ø"/>
            </a:pPr>
            <a:r>
              <a:rPr lang="en-AU" sz="1800" dirty="0"/>
              <a:t>Technologystudent.com. </a:t>
            </a:r>
            <a:r>
              <a:rPr lang="en-AU" sz="1800" i="1" dirty="0"/>
              <a:t>Digital Logic Circuit Question - 3</a:t>
            </a:r>
            <a:r>
              <a:rPr lang="en-AU" sz="1800" dirty="0"/>
              <a:t>. Available at: </a:t>
            </a:r>
            <a:r>
              <a:rPr lang="en-AU" sz="1800" dirty="0">
                <a:hlinkClick r:id="rId4"/>
              </a:rPr>
              <a:t>http://www.technologystudent.com/elec1/digq3.htm</a:t>
            </a:r>
            <a:r>
              <a:rPr lang="en-AU" sz="1800" dirty="0"/>
              <a:t>  </a:t>
            </a:r>
          </a:p>
          <a:p>
            <a:pPr lvl="1" algn="l" rtl="0">
              <a:buFont typeface="Wingdings" panose="05000000000000000000" pitchFamily="2" charset="2"/>
              <a:buChar char="Ø"/>
            </a:pPr>
            <a:r>
              <a:rPr lang="en-US" sz="1800" dirty="0"/>
              <a:t>Technologystudent.com.  </a:t>
            </a:r>
            <a:r>
              <a:rPr lang="en-US" sz="1800" i="1" dirty="0"/>
              <a:t>Digital Electronics and Logic Circuits (Role of Transistors)</a:t>
            </a:r>
            <a:r>
              <a:rPr lang="en-US" sz="1800" dirty="0"/>
              <a:t>. Available at: </a:t>
            </a:r>
            <a:r>
              <a:rPr lang="en-US" sz="1800" dirty="0">
                <a:hlinkClick r:id="rId5"/>
              </a:rPr>
              <a:t>http://www.technologystudent.com/elec1/dig2.htm</a:t>
            </a:r>
            <a:r>
              <a:rPr lang="en-US" sz="1800" dirty="0"/>
              <a:t>  </a:t>
            </a:r>
          </a:p>
          <a:p>
            <a:pPr lvl="1" algn="l" rtl="0">
              <a:buFont typeface="Wingdings" panose="05000000000000000000" pitchFamily="2" charset="2"/>
              <a:buChar char="Ø"/>
            </a:pPr>
            <a:r>
              <a:rPr lang="en-US" sz="1800" dirty="0"/>
              <a:t>Technologystudent.com. </a:t>
            </a:r>
            <a:r>
              <a:rPr lang="en-US" sz="1800" i="1" dirty="0"/>
              <a:t>Example Logic Circuit - 1</a:t>
            </a:r>
            <a:r>
              <a:rPr lang="en-US" sz="1800" dirty="0"/>
              <a:t>. Available at: </a:t>
            </a:r>
            <a:r>
              <a:rPr lang="en-US" sz="1800" dirty="0">
                <a:hlinkClick r:id="rId6"/>
              </a:rPr>
              <a:t>http://www.technologystudent.com/elec1/dig5.htm</a:t>
            </a:r>
            <a:r>
              <a:rPr lang="en-US" sz="1800" dirty="0"/>
              <a:t>  </a:t>
            </a:r>
          </a:p>
          <a:p>
            <a:pPr lvl="1" algn="l" rtl="0">
              <a:buFont typeface="Wingdings" panose="05000000000000000000" pitchFamily="2" charset="2"/>
              <a:buChar char="Ø"/>
            </a:pPr>
            <a:r>
              <a:rPr lang="en-US" sz="1800" dirty="0"/>
              <a:t>Technologystudent.com. </a:t>
            </a:r>
            <a:r>
              <a:rPr lang="en-US" sz="1800" i="1" dirty="0"/>
              <a:t>Example Logic Circuit - 2</a:t>
            </a:r>
            <a:r>
              <a:rPr lang="en-US" sz="1800" dirty="0"/>
              <a:t>. Available at: </a:t>
            </a:r>
            <a:r>
              <a:rPr lang="en-US" sz="1800" dirty="0">
                <a:hlinkClick r:id="rId7"/>
              </a:rPr>
              <a:t>http://www.technologystudent.com/elec1/dig6.htm</a:t>
            </a:r>
            <a:r>
              <a:rPr lang="en-US" sz="1800" dirty="0"/>
              <a:t> </a:t>
            </a:r>
          </a:p>
          <a:p>
            <a:pPr lvl="1" algn="l" rtl="0">
              <a:buFont typeface="Wingdings" panose="05000000000000000000" pitchFamily="2" charset="2"/>
              <a:buChar char="Ø"/>
            </a:pPr>
            <a:r>
              <a:rPr lang="en-US" sz="1800" dirty="0"/>
              <a:t>En.wikipedia.org. </a:t>
            </a:r>
            <a:r>
              <a:rPr lang="en-US" sz="1800" i="1" dirty="0"/>
              <a:t>Logic gate</a:t>
            </a:r>
            <a:r>
              <a:rPr lang="en-US" sz="1800" dirty="0"/>
              <a:t>. Available at: </a:t>
            </a:r>
            <a:r>
              <a:rPr lang="en-US" sz="1800" dirty="0">
                <a:hlinkClick r:id="rId8"/>
              </a:rPr>
              <a:t>https://en.wikipedia.org/wiki/Logic_gate</a:t>
            </a:r>
            <a:r>
              <a:rPr lang="en-US" sz="1800" dirty="0"/>
              <a:t>  </a:t>
            </a:r>
          </a:p>
          <a:p>
            <a:pPr lvl="1" algn="l" rtl="0">
              <a:buFont typeface="Wingdings" panose="05000000000000000000" pitchFamily="2" charset="2"/>
              <a:buChar char="Ø"/>
            </a:pPr>
            <a:r>
              <a:rPr lang="en-US" sz="1800" dirty="0" err="1"/>
              <a:t>Bitbyte.space</a:t>
            </a:r>
            <a:r>
              <a:rPr lang="en-US" sz="1800" dirty="0"/>
              <a:t>.  </a:t>
            </a:r>
            <a:r>
              <a:rPr lang="en-US" sz="1800" i="1" dirty="0"/>
              <a:t>Bitwise operations | Informatics</a:t>
            </a:r>
            <a:r>
              <a:rPr lang="en-US" sz="1800" dirty="0"/>
              <a:t>.  Available at: </a:t>
            </a:r>
            <a:r>
              <a:rPr lang="en-US" sz="1800" dirty="0">
                <a:hlinkClick r:id="rId9"/>
              </a:rPr>
              <a:t>http://bitbyte.space/textbook/bitwise-operations</a:t>
            </a:r>
            <a:r>
              <a:rPr lang="en-US" sz="1800" dirty="0"/>
              <a:t> </a:t>
            </a:r>
          </a:p>
          <a:p>
            <a:pPr lvl="1" algn="l" rtl="0">
              <a:buFont typeface="Wingdings" panose="05000000000000000000" pitchFamily="2" charset="2"/>
              <a:buChar char="Ø"/>
            </a:pPr>
            <a:endParaRPr lang="ar-SA" sz="1550"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56</a:t>
            </a:fld>
            <a:endParaRPr lang="ar-SA"/>
          </a:p>
        </p:txBody>
      </p:sp>
    </p:spTree>
    <p:extLst>
      <p:ext uri="{BB962C8B-B14F-4D97-AF65-F5344CB8AC3E}">
        <p14:creationId xmlns:p14="http://schemas.microsoft.com/office/powerpoint/2010/main" val="20184168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References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noAutofit/>
          </a:bodyPr>
          <a:lstStyle/>
          <a:p>
            <a:pPr lvl="1" algn="l" rtl="0">
              <a:buFont typeface="Wingdings" panose="05000000000000000000" pitchFamily="2" charset="2"/>
              <a:buChar char="Ø"/>
            </a:pPr>
            <a:r>
              <a:rPr lang="en-US" sz="1800" dirty="0"/>
              <a:t>Spmphysics.onlinetuition.com.my.  </a:t>
            </a:r>
            <a:r>
              <a:rPr lang="en-US" sz="1800" i="1" dirty="0"/>
              <a:t>Logic Gates - Combination of Logic Gate</a:t>
            </a:r>
            <a:r>
              <a:rPr lang="en-US" sz="1800" dirty="0"/>
              <a:t>. Available at: </a:t>
            </a:r>
            <a:r>
              <a:rPr lang="en-US" sz="1800" dirty="0">
                <a:hlinkClick r:id="rId2"/>
              </a:rPr>
              <a:t>http://spmphysics.onlinetuition.com.my/2013/07/logic-gates-combination-of-logic-gate.html</a:t>
            </a:r>
            <a:r>
              <a:rPr lang="en-US" sz="1800" dirty="0"/>
              <a:t>   </a:t>
            </a:r>
          </a:p>
          <a:p>
            <a:pPr lvl="1" algn="l" rtl="0">
              <a:buFont typeface="Wingdings" panose="05000000000000000000" pitchFamily="2" charset="2"/>
              <a:buChar char="Ø"/>
            </a:pPr>
            <a:r>
              <a:rPr lang="en-US" sz="1800" dirty="0"/>
              <a:t>Research.microsoft.com. </a:t>
            </a:r>
            <a:r>
              <a:rPr lang="en-US" sz="1800" i="1" dirty="0"/>
              <a:t>Designing Computers and Digital Systems</a:t>
            </a:r>
            <a:r>
              <a:rPr lang="en-US" sz="1800" dirty="0"/>
              <a:t>. Available at: </a:t>
            </a:r>
            <a:r>
              <a:rPr lang="en-US" sz="1800" dirty="0">
                <a:hlinkClick r:id="rId3"/>
              </a:rPr>
              <a:t>http://research.microsoft.com/en-us/um/people/gbell/Designing_Computers_and_Digital_Systems/00000104.htm</a:t>
            </a:r>
            <a:r>
              <a:rPr lang="en-US" sz="1800" dirty="0"/>
              <a:t> </a:t>
            </a:r>
          </a:p>
          <a:p>
            <a:pPr lvl="1" algn="l" rtl="0">
              <a:buFont typeface="Wingdings" panose="05000000000000000000" pitchFamily="2" charset="2"/>
              <a:buChar char="Ø"/>
            </a:pPr>
            <a:r>
              <a:rPr lang="en-US" sz="1800" dirty="0" err="1"/>
              <a:t>Forouzan</a:t>
            </a:r>
            <a:r>
              <a:rPr lang="en-US" sz="1800" dirty="0"/>
              <a:t>, B. &amp; </a:t>
            </a:r>
            <a:r>
              <a:rPr lang="en-US" sz="1800" dirty="0" err="1"/>
              <a:t>Mosharraf</a:t>
            </a:r>
            <a:r>
              <a:rPr lang="en-US" sz="1800" dirty="0"/>
              <a:t>, F. (2008), Foundations of Computer Science, Second Edition, Thomson Learning.</a:t>
            </a:r>
          </a:p>
          <a:p>
            <a:pPr lvl="1" algn="l" rtl="0">
              <a:buFont typeface="Wingdings" panose="05000000000000000000" pitchFamily="2" charset="2"/>
              <a:buChar char="Ø"/>
            </a:pPr>
            <a:endParaRPr lang="en-US" sz="1600" dirty="0"/>
          </a:p>
          <a:p>
            <a:pPr lvl="1" algn="l" rtl="0">
              <a:buFont typeface="Wingdings" panose="05000000000000000000" pitchFamily="2" charset="2"/>
              <a:buChar char="Ø"/>
            </a:pPr>
            <a:endParaRPr lang="ar-SA" sz="1550"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57</a:t>
            </a:fld>
            <a:endParaRPr lang="ar-SA"/>
          </a:p>
        </p:txBody>
      </p:sp>
    </p:spTree>
    <p:extLst>
      <p:ext uri="{BB962C8B-B14F-4D97-AF65-F5344CB8AC3E}">
        <p14:creationId xmlns:p14="http://schemas.microsoft.com/office/powerpoint/2010/main" val="190305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US" dirty="0">
                <a:solidFill>
                  <a:schemeClr val="accent3"/>
                </a:solidFill>
              </a:rPr>
              <a:t>Logic gates</a:t>
            </a:r>
          </a:p>
          <a:p>
            <a:pPr algn="just" rtl="0"/>
            <a:endParaRPr lang="en-US" dirty="0">
              <a:solidFill>
                <a:schemeClr val="accent3"/>
              </a:solidFill>
            </a:endParaRPr>
          </a:p>
          <a:p>
            <a:pPr algn="just" rtl="0"/>
            <a:endParaRPr lang="en-US" dirty="0">
              <a:solidFill>
                <a:schemeClr val="accent3"/>
              </a:solidFill>
            </a:endParaRPr>
          </a:p>
          <a:p>
            <a:pPr algn="just" rtl="0"/>
            <a:endParaRPr lang="en-US" dirty="0">
              <a:solidFill>
                <a:schemeClr val="accent3"/>
              </a:solidFill>
            </a:endParaRPr>
          </a:p>
          <a:p>
            <a:pPr marL="984250" indent="0" algn="just" defTabSz="982663" rtl="0">
              <a:buNone/>
            </a:pPr>
            <a:r>
              <a:rPr lang="en-US" dirty="0">
                <a:solidFill>
                  <a:schemeClr val="accent3"/>
                </a:solidFill>
              </a:rPr>
              <a:t>AND				          OR</a:t>
            </a:r>
          </a:p>
          <a:p>
            <a:pPr marL="984250" indent="0" algn="just" defTabSz="982663" rtl="0">
              <a:buNone/>
            </a:pPr>
            <a:endParaRPr lang="en-US" dirty="0">
              <a:solidFill>
                <a:schemeClr val="accent3"/>
              </a:solidFill>
            </a:endParaRPr>
          </a:p>
          <a:p>
            <a:pPr marL="984250" indent="0" algn="just" defTabSz="982663" rtl="0">
              <a:buNone/>
            </a:pPr>
            <a:endParaRPr lang="en-US" dirty="0">
              <a:solidFill>
                <a:schemeClr val="accent3"/>
              </a:solidFill>
            </a:endParaRPr>
          </a:p>
          <a:p>
            <a:pPr marL="984250" indent="0" algn="just" defTabSz="982663" rtl="0">
              <a:buNone/>
            </a:pPr>
            <a:endParaRPr lang="en-US" dirty="0">
              <a:solidFill>
                <a:schemeClr val="accent3"/>
              </a:solidFill>
            </a:endParaRPr>
          </a:p>
          <a:p>
            <a:pPr marL="984250" indent="0" algn="just" defTabSz="982663" rtl="0">
              <a:buNone/>
            </a:pPr>
            <a:endParaRPr lang="en-US" dirty="0">
              <a:solidFill>
                <a:schemeClr val="accent3"/>
              </a:solidFill>
            </a:endParaRPr>
          </a:p>
          <a:p>
            <a:pPr marL="984250" indent="0" algn="just" defTabSz="982663" rtl="0">
              <a:buNone/>
            </a:pPr>
            <a:r>
              <a:rPr lang="en-US" dirty="0">
                <a:solidFill>
                  <a:schemeClr val="accent3"/>
                </a:solidFill>
              </a:rPr>
              <a:t>NOT				          XOR</a:t>
            </a:r>
          </a:p>
          <a:p>
            <a:pPr lvl="1" algn="l" rtl="0">
              <a:buFont typeface="Wingdings" panose="05000000000000000000" pitchFamily="2" charset="2"/>
              <a:buChar char="Ø"/>
            </a:pPr>
            <a:endParaRPr lang="ar-SA" dirty="0"/>
          </a:p>
        </p:txBody>
      </p:sp>
      <p:pic>
        <p:nvPicPr>
          <p:cNvPr id="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2160" y="2492895"/>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6"/>
          <p:cNvSpPr>
            <a:spLocks noGrp="1"/>
          </p:cNvSpPr>
          <p:nvPr>
            <p:ph type="sldNum" sz="quarter" idx="12"/>
          </p:nvPr>
        </p:nvSpPr>
        <p:spPr/>
        <p:txBody>
          <a:bodyPr/>
          <a:lstStyle/>
          <a:p>
            <a:fld id="{8C6C18CD-5869-4000-9223-95330CB63745}" type="slidenum">
              <a:rPr lang="ar-SA" smtClean="0"/>
              <a:pPr/>
              <a:t>6</a:t>
            </a:fld>
            <a:endParaRPr lang="ar-SA"/>
          </a:p>
        </p:txBody>
      </p:sp>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26852" y="4605486"/>
            <a:ext cx="2057400"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06805" y="4605486"/>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31640" y="2492896"/>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52409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The AND gate </a:t>
            </a:r>
            <a:endParaRPr lang="en-US" dirty="0">
              <a:solidFill>
                <a:schemeClr val="accent3"/>
              </a:solidFill>
            </a:endParaRPr>
          </a:p>
          <a:p>
            <a:pPr lvl="1" algn="l" rtl="0">
              <a:buFont typeface="Wingdings" panose="05000000000000000000" pitchFamily="2" charset="2"/>
              <a:buChar char="Ø"/>
            </a:pPr>
            <a:r>
              <a:rPr lang="en-US" dirty="0"/>
              <a:t>It accepts two or more inputs and produces one output</a:t>
            </a:r>
          </a:p>
          <a:p>
            <a:pPr lvl="1" algn="l" rtl="0">
              <a:buFont typeface="Wingdings" panose="05000000000000000000" pitchFamily="2" charset="2"/>
              <a:buChar char="Ø"/>
            </a:pPr>
            <a:r>
              <a:rPr lang="en-US" dirty="0"/>
              <a:t>It outputs ‘0’ when minimum one input is ‘0’</a:t>
            </a:r>
          </a:p>
          <a:p>
            <a:pPr lvl="1" algn="l" rtl="0">
              <a:buFont typeface="Wingdings" panose="05000000000000000000" pitchFamily="2" charset="2"/>
              <a:buChar char="Ø"/>
            </a:pPr>
            <a:r>
              <a:rPr lang="en-US" dirty="0"/>
              <a:t>It outputs ‘1’ when both inputs are ‘1’ </a:t>
            </a:r>
          </a:p>
          <a:p>
            <a:pPr lvl="1" algn="l" rtl="0">
              <a:buFont typeface="Wingdings" panose="05000000000000000000" pitchFamily="2" charset="2"/>
              <a:buChar char="Ø"/>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7</a:t>
            </a:fld>
            <a:endParaRPr lang="ar-SA"/>
          </a:p>
        </p:txBody>
      </p:sp>
      <p:graphicFrame>
        <p:nvGraphicFramePr>
          <p:cNvPr id="6" name="جدول 5"/>
          <p:cNvGraphicFramePr>
            <a:graphicFrameLocks noGrp="1"/>
          </p:cNvGraphicFramePr>
          <p:nvPr>
            <p:extLst>
              <p:ext uri="{D42A27DB-BD31-4B8C-83A1-F6EECF244321}">
                <p14:modId xmlns:p14="http://schemas.microsoft.com/office/powerpoint/2010/main" val="2376764074"/>
              </p:ext>
            </p:extLst>
          </p:nvPr>
        </p:nvGraphicFramePr>
        <p:xfrm>
          <a:off x="6243424" y="4533096"/>
          <a:ext cx="2289016" cy="1920240"/>
        </p:xfrm>
        <a:graphic>
          <a:graphicData uri="http://schemas.openxmlformats.org/drawingml/2006/table">
            <a:tbl>
              <a:tblPr rtl="1" firstRow="1" bandRow="1">
                <a:tableStyleId>{2D5ABB26-0587-4C30-8999-92F81FD0307C}</a:tableStyleId>
              </a:tblPr>
              <a:tblGrid>
                <a:gridCol w="1089450">
                  <a:extLst>
                    <a:ext uri="{9D8B030D-6E8A-4147-A177-3AD203B41FA5}">
                      <a16:colId xmlns:a16="http://schemas.microsoft.com/office/drawing/2014/main" val="20000"/>
                    </a:ext>
                  </a:extLst>
                </a:gridCol>
                <a:gridCol w="599783">
                  <a:extLst>
                    <a:ext uri="{9D8B030D-6E8A-4147-A177-3AD203B41FA5}">
                      <a16:colId xmlns:a16="http://schemas.microsoft.com/office/drawing/2014/main" val="20001"/>
                    </a:ext>
                  </a:extLst>
                </a:gridCol>
                <a:gridCol w="599783">
                  <a:extLst>
                    <a:ext uri="{9D8B030D-6E8A-4147-A177-3AD203B41FA5}">
                      <a16:colId xmlns:a16="http://schemas.microsoft.com/office/drawing/2014/main" val="20002"/>
                    </a:ext>
                  </a:extLst>
                </a:gridCol>
              </a:tblGrid>
              <a:tr h="274829">
                <a:tc>
                  <a:txBody>
                    <a:bodyPr/>
                    <a:lstStyle/>
                    <a:p>
                      <a:pPr algn="ctr" rtl="1"/>
                      <a:r>
                        <a:rPr lang="en-US" sz="1500" dirty="0"/>
                        <a:t>Output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gridSpan="2">
                  <a:txBody>
                    <a:bodyPr/>
                    <a:lstStyle/>
                    <a:p>
                      <a:pPr algn="ctr" rtl="1"/>
                      <a:r>
                        <a:rPr lang="en-US" sz="1500" dirty="0"/>
                        <a:t>Input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rtl="1"/>
                      <a:endParaRPr lang="ar-SA" dirty="0"/>
                    </a:p>
                  </a:txBody>
                  <a:tcPr/>
                </a:tc>
                <a:extLst>
                  <a:ext uri="{0D108BD9-81ED-4DB2-BD59-A6C34878D82A}">
                    <a16:rowId xmlns:a16="http://schemas.microsoft.com/office/drawing/2014/main" val="10000"/>
                  </a:ext>
                </a:extLst>
              </a:tr>
              <a:tr h="274829">
                <a:tc>
                  <a:txBody>
                    <a:bodyPr/>
                    <a:lstStyle/>
                    <a:p>
                      <a:pPr algn="ctr" rtl="1"/>
                      <a:r>
                        <a:rPr lang="en-US" sz="1500" dirty="0"/>
                        <a:t>A.B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A</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74829">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74829">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93730">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74829">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4098" name="Picture 2" descr="http://www.technologystudent.com/images2/dig3a.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594" y="4240138"/>
            <a:ext cx="3562350" cy="222885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39952" y="3816275"/>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884620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The AND gate </a:t>
            </a:r>
            <a:endParaRPr lang="en-US" dirty="0">
              <a:solidFill>
                <a:schemeClr val="accent3"/>
              </a:solidFill>
            </a:endParaRPr>
          </a:p>
          <a:p>
            <a:pPr lvl="1" algn="just" rtl="0">
              <a:buFont typeface="Wingdings" panose="05000000000000000000" pitchFamily="2" charset="2"/>
              <a:buChar char="Ø"/>
            </a:pPr>
            <a:r>
              <a:rPr lang="en-US" dirty="0"/>
              <a:t>E.g. </a:t>
            </a:r>
            <a:r>
              <a:rPr lang="en-AU" dirty="0"/>
              <a:t> safe use of machines</a:t>
            </a: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8</a:t>
            </a:fld>
            <a:endParaRPr lang="ar-SA"/>
          </a:p>
        </p:txBody>
      </p:sp>
      <p:pic>
        <p:nvPicPr>
          <p:cNvPr id="8194" name="Picture 2" descr="http://www.technologystudent.com/images2/logi12a.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616" y="2477656"/>
            <a:ext cx="7344816" cy="4002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0787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43490" y="764704"/>
            <a:ext cx="7024744" cy="673144"/>
          </a:xfrm>
        </p:spPr>
        <p:txBody>
          <a:bodyPr>
            <a:normAutofit fontScale="90000"/>
          </a:bodyPr>
          <a:lstStyle/>
          <a:p>
            <a:r>
              <a:rPr lang="en-US" dirty="0"/>
              <a:t>Logic Gates </a:t>
            </a:r>
            <a:endParaRPr lang="ar-SA" dirty="0">
              <a:effectLst>
                <a:outerShdw blurRad="38100" dist="38100" dir="2700000" algn="tl">
                  <a:srgbClr val="000000">
                    <a:alpha val="43137"/>
                  </a:srgbClr>
                </a:outerShdw>
              </a:effectLst>
            </a:endParaRPr>
          </a:p>
        </p:txBody>
      </p:sp>
      <p:sp>
        <p:nvSpPr>
          <p:cNvPr id="3" name="عنصر نائب للمحتوى 2"/>
          <p:cNvSpPr>
            <a:spLocks noGrp="1"/>
          </p:cNvSpPr>
          <p:nvPr>
            <p:ph idx="1"/>
          </p:nvPr>
        </p:nvSpPr>
        <p:spPr>
          <a:xfrm>
            <a:off x="611560" y="1556792"/>
            <a:ext cx="7920880" cy="4824536"/>
          </a:xfrm>
        </p:spPr>
        <p:txBody>
          <a:bodyPr/>
          <a:lstStyle/>
          <a:p>
            <a:pPr algn="just" rtl="0"/>
            <a:r>
              <a:rPr lang="en-AU" dirty="0">
                <a:solidFill>
                  <a:schemeClr val="accent3"/>
                </a:solidFill>
              </a:rPr>
              <a:t>The OR gate </a:t>
            </a:r>
            <a:endParaRPr lang="en-US" dirty="0">
              <a:solidFill>
                <a:schemeClr val="accent3"/>
              </a:solidFill>
            </a:endParaRPr>
          </a:p>
          <a:p>
            <a:pPr lvl="1" algn="l" rtl="0">
              <a:buFont typeface="Wingdings" panose="05000000000000000000" pitchFamily="2" charset="2"/>
              <a:buChar char="Ø"/>
            </a:pPr>
            <a:r>
              <a:rPr lang="en-US" dirty="0"/>
              <a:t>It accepts two or more inputs and produces one output</a:t>
            </a:r>
          </a:p>
          <a:p>
            <a:pPr lvl="1" algn="l" rtl="0">
              <a:buFont typeface="Wingdings" panose="05000000000000000000" pitchFamily="2" charset="2"/>
              <a:buChar char="Ø"/>
            </a:pPr>
            <a:r>
              <a:rPr lang="en-US" dirty="0"/>
              <a:t>It outputs ‘0’ when both inputs are ‘0’</a:t>
            </a:r>
          </a:p>
          <a:p>
            <a:pPr lvl="1" algn="l" rtl="0">
              <a:buFont typeface="Wingdings" panose="05000000000000000000" pitchFamily="2" charset="2"/>
              <a:buChar char="Ø"/>
            </a:pPr>
            <a:r>
              <a:rPr lang="en-US" dirty="0"/>
              <a:t>It outputs ‘1’ when minimum one input is ‘1’ </a:t>
            </a:r>
          </a:p>
          <a:p>
            <a:pPr lvl="1" algn="l" rtl="0">
              <a:buFont typeface="Wingdings" panose="05000000000000000000" pitchFamily="2" charset="2"/>
              <a:buChar char="Ø"/>
            </a:pPr>
            <a:endParaRPr lang="ar-SA" dirty="0"/>
          </a:p>
        </p:txBody>
      </p:sp>
      <p:sp>
        <p:nvSpPr>
          <p:cNvPr id="7" name="Slide Number Placeholder 6"/>
          <p:cNvSpPr>
            <a:spLocks noGrp="1"/>
          </p:cNvSpPr>
          <p:nvPr>
            <p:ph type="sldNum" sz="quarter" idx="12"/>
          </p:nvPr>
        </p:nvSpPr>
        <p:spPr/>
        <p:txBody>
          <a:bodyPr/>
          <a:lstStyle/>
          <a:p>
            <a:fld id="{8C6C18CD-5869-4000-9223-95330CB63745}" type="slidenum">
              <a:rPr lang="ar-SA" smtClean="0"/>
              <a:pPr/>
              <a:t>9</a:t>
            </a:fld>
            <a:endParaRPr lang="ar-SA"/>
          </a:p>
        </p:txBody>
      </p:sp>
      <p:graphicFrame>
        <p:nvGraphicFramePr>
          <p:cNvPr id="6" name="جدول 5"/>
          <p:cNvGraphicFramePr>
            <a:graphicFrameLocks noGrp="1"/>
          </p:cNvGraphicFramePr>
          <p:nvPr>
            <p:extLst>
              <p:ext uri="{D42A27DB-BD31-4B8C-83A1-F6EECF244321}">
                <p14:modId xmlns:p14="http://schemas.microsoft.com/office/powerpoint/2010/main" val="1438927593"/>
              </p:ext>
            </p:extLst>
          </p:nvPr>
        </p:nvGraphicFramePr>
        <p:xfrm>
          <a:off x="6243424" y="4533096"/>
          <a:ext cx="2289016" cy="1920240"/>
        </p:xfrm>
        <a:graphic>
          <a:graphicData uri="http://schemas.openxmlformats.org/drawingml/2006/table">
            <a:tbl>
              <a:tblPr rtl="1" firstRow="1" bandRow="1">
                <a:tableStyleId>{2D5ABB26-0587-4C30-8999-92F81FD0307C}</a:tableStyleId>
              </a:tblPr>
              <a:tblGrid>
                <a:gridCol w="1089450">
                  <a:extLst>
                    <a:ext uri="{9D8B030D-6E8A-4147-A177-3AD203B41FA5}">
                      <a16:colId xmlns:a16="http://schemas.microsoft.com/office/drawing/2014/main" val="20000"/>
                    </a:ext>
                  </a:extLst>
                </a:gridCol>
                <a:gridCol w="599783">
                  <a:extLst>
                    <a:ext uri="{9D8B030D-6E8A-4147-A177-3AD203B41FA5}">
                      <a16:colId xmlns:a16="http://schemas.microsoft.com/office/drawing/2014/main" val="20001"/>
                    </a:ext>
                  </a:extLst>
                </a:gridCol>
                <a:gridCol w="599783">
                  <a:extLst>
                    <a:ext uri="{9D8B030D-6E8A-4147-A177-3AD203B41FA5}">
                      <a16:colId xmlns:a16="http://schemas.microsoft.com/office/drawing/2014/main" val="20002"/>
                    </a:ext>
                  </a:extLst>
                </a:gridCol>
              </a:tblGrid>
              <a:tr h="274829">
                <a:tc>
                  <a:txBody>
                    <a:bodyPr/>
                    <a:lstStyle/>
                    <a:p>
                      <a:pPr algn="ctr" rtl="1"/>
                      <a:r>
                        <a:rPr lang="en-US" sz="1500" dirty="0"/>
                        <a:t>Output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gridSpan="2">
                  <a:txBody>
                    <a:bodyPr/>
                    <a:lstStyle/>
                    <a:p>
                      <a:pPr algn="ctr" rtl="1"/>
                      <a:r>
                        <a:rPr lang="en-US" sz="1500" dirty="0"/>
                        <a:t>Input</a:t>
                      </a:r>
                      <a:endParaRPr lang="ar-SA" sz="1500" b="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hMerge="1">
                  <a:txBody>
                    <a:bodyPr/>
                    <a:lstStyle/>
                    <a:p>
                      <a:pPr rtl="1"/>
                      <a:endParaRPr lang="ar-SA" dirty="0"/>
                    </a:p>
                  </a:txBody>
                  <a:tcPr/>
                </a:tc>
                <a:extLst>
                  <a:ext uri="{0D108BD9-81ED-4DB2-BD59-A6C34878D82A}">
                    <a16:rowId xmlns:a16="http://schemas.microsoft.com/office/drawing/2014/main" val="10000"/>
                  </a:ext>
                </a:extLst>
              </a:tr>
              <a:tr h="274829">
                <a:tc>
                  <a:txBody>
                    <a:bodyPr/>
                    <a:lstStyle/>
                    <a:p>
                      <a:pPr algn="ctr" rtl="1"/>
                      <a:r>
                        <a:rPr lang="en-US" sz="1500" dirty="0"/>
                        <a:t>A+B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B</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A</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1"/>
                  </a:ext>
                </a:extLst>
              </a:tr>
              <a:tr h="274829">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2"/>
                  </a:ext>
                </a:extLst>
              </a:tr>
              <a:tr h="274829">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3"/>
                  </a:ext>
                </a:extLst>
              </a:tr>
              <a:tr h="193730">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0</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4"/>
                  </a:ext>
                </a:extLst>
              </a:tr>
              <a:tr h="274829">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tc>
                  <a:txBody>
                    <a:bodyPr/>
                    <a:lstStyle/>
                    <a:p>
                      <a:pPr algn="ctr" rtl="1"/>
                      <a:r>
                        <a:rPr lang="en-US" sz="1500" dirty="0"/>
                        <a:t>1</a:t>
                      </a:r>
                      <a:endParaRPr lang="ar-SA" sz="1500" dirty="0"/>
                    </a:p>
                  </a:txBody>
                  <a:tcP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pic>
        <p:nvPicPr>
          <p:cNvPr id="5122" name="Picture 2" descr="http://www.technologystudent.com/images2/dig4a.gif"/>
          <p:cNvPicPr>
            <a:picLocks noChangeAspect="1" noChangeArrowheads="1" noCrop="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3720" y="4523634"/>
            <a:ext cx="3333750" cy="1885950"/>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04295" y="3861048"/>
            <a:ext cx="1647825" cy="84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6132961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أوستن">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أوستن">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أوستن">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3280</TotalTime>
  <Words>3060</Words>
  <Application>Microsoft Office PowerPoint</Application>
  <PresentationFormat>On-screen Show (4:3)</PresentationFormat>
  <Paragraphs>907</Paragraphs>
  <Slides>57</Slides>
  <Notes>38</Notes>
  <HiddenSlides>2</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57</vt:i4>
      </vt:variant>
    </vt:vector>
  </HeadingPairs>
  <TitlesOfParts>
    <vt:vector size="69" baseType="lpstr">
      <vt:lpstr>Arial</vt:lpstr>
      <vt:lpstr>Arial Narrow</vt:lpstr>
      <vt:lpstr>Calibri</vt:lpstr>
      <vt:lpstr>Cambria Math</vt:lpstr>
      <vt:lpstr>Century Gothic</vt:lpstr>
      <vt:lpstr>Comic Sans MS</vt:lpstr>
      <vt:lpstr>Symbol</vt:lpstr>
      <vt:lpstr>Tahoma</vt:lpstr>
      <vt:lpstr>Times New Roman</vt:lpstr>
      <vt:lpstr>Wingdings</vt:lpstr>
      <vt:lpstr>Wingdings 2</vt:lpstr>
      <vt:lpstr>أوستن</vt:lpstr>
      <vt:lpstr>Operations on Data</vt:lpstr>
      <vt:lpstr>PowerPoint Presentation</vt:lpstr>
      <vt:lpstr>Getting Started </vt:lpstr>
      <vt:lpstr>Logic Gates</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Logic Gates </vt:lpstr>
      <vt:lpstr>Shift Operations</vt:lpstr>
      <vt:lpstr>Shift Operations</vt:lpstr>
      <vt:lpstr>Shift Operations</vt:lpstr>
      <vt:lpstr>Shift Operations</vt:lpstr>
      <vt:lpstr>Shift Operations</vt:lpstr>
      <vt:lpstr>Shift Operations</vt:lpstr>
      <vt:lpstr>Shift Operations</vt:lpstr>
      <vt:lpstr>Shift Operations</vt:lpstr>
      <vt:lpstr>Arithmetic Operations</vt:lpstr>
      <vt:lpstr>Arithmetic Operations</vt:lpstr>
      <vt:lpstr>Arithmetic Operations</vt:lpstr>
      <vt:lpstr>Arithmetic Operations</vt:lpstr>
      <vt:lpstr>Arithmetic Operations</vt:lpstr>
      <vt:lpstr>Arithmetic Operations</vt:lpstr>
      <vt:lpstr>Arithmetic Operations</vt:lpstr>
      <vt:lpstr>Arithmetic Operations</vt:lpstr>
      <vt:lpstr>Arithmetic Operations</vt:lpstr>
      <vt:lpstr>Arithmetic Operations</vt:lpstr>
      <vt:lpstr>PowerPoint Presentation</vt:lpstr>
      <vt:lpstr>Arithmetic Operations</vt:lpstr>
      <vt:lpstr>Arithmetic Operations</vt:lpstr>
      <vt:lpstr>Arithmetic Operations</vt:lpstr>
      <vt:lpstr>Arithmetic Operations</vt:lpstr>
      <vt:lpstr>Arithmetic Operations</vt:lpstr>
      <vt:lpstr>Arithmetic Operations</vt:lpstr>
      <vt:lpstr>Arithmetic Operations</vt:lpstr>
      <vt:lpstr>Arithmetic Operations</vt:lpstr>
      <vt:lpstr>The End </vt:lpstr>
      <vt:lpstr>References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Numbering Systems</dc:title>
  <dc:creator>owner</dc:creator>
  <cp:lastModifiedBy>R. AlGhamdi رائد الغامدي</cp:lastModifiedBy>
  <cp:revision>198</cp:revision>
  <dcterms:created xsi:type="dcterms:W3CDTF">2016-10-01T20:44:39Z</dcterms:created>
  <dcterms:modified xsi:type="dcterms:W3CDTF">2018-10-16T21:41:43Z</dcterms:modified>
</cp:coreProperties>
</file>