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1"/>
  </p:sldMasterIdLst>
  <p:notesMasterIdLst>
    <p:notesMasterId r:id="rId20"/>
  </p:notesMasterIdLst>
  <p:sldIdLst>
    <p:sldId id="256" r:id="rId2"/>
    <p:sldId id="258" r:id="rId3"/>
    <p:sldId id="257" r:id="rId4"/>
    <p:sldId id="261" r:id="rId5"/>
    <p:sldId id="262" r:id="rId6"/>
    <p:sldId id="263" r:id="rId7"/>
    <p:sldId id="259" r:id="rId8"/>
    <p:sldId id="264" r:id="rId9"/>
    <p:sldId id="265" r:id="rId10"/>
    <p:sldId id="274" r:id="rId11"/>
    <p:sldId id="275" r:id="rId12"/>
    <p:sldId id="266" r:id="rId13"/>
    <p:sldId id="267" r:id="rId14"/>
    <p:sldId id="268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E148A76-1B86-4BB5-8DEE-E8259F23C349}" type="datetimeFigureOut">
              <a:rPr lang="ar-SA" smtClean="0"/>
              <a:pPr/>
              <a:t>30/12/1439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4F240AD-DF4F-4898-A51A-7A15F72394B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744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7D91242-0E3D-4C7C-8877-C804ECCB875F}" type="datetime1">
              <a:rPr lang="ar-SA" smtClean="0"/>
              <a:t>30/12/1439</a:t>
            </a:fld>
            <a:endParaRPr lang="ar-S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F432C-5FAB-403A-AB7F-84AD713533FD}" type="datetime1">
              <a:rPr lang="ar-SA" smtClean="0"/>
              <a:t>30/12/1439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91B5-8CE5-4DB0-A793-169AB3CD62DC}" type="datetime1">
              <a:rPr lang="ar-SA" smtClean="0"/>
              <a:t>30/12/1439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14343-7237-44F6-ABE6-335A122D7D9D}" type="datetime1">
              <a:rPr lang="ar-SA" smtClean="0"/>
              <a:t>30/12/1439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DC0B0-4EB6-4039-AA68-F2B7D8C20EB2}" type="datetime1">
              <a:rPr lang="ar-SA" smtClean="0"/>
              <a:t>30/12/1439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A1B43-37F4-4177-BEC0-277FBBF16B19}" type="datetime1">
              <a:rPr lang="ar-SA" smtClean="0"/>
              <a:t>30/12/1439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EF4-7735-4692-B84D-CC28B9853D56}" type="datetime1">
              <a:rPr lang="ar-SA" smtClean="0"/>
              <a:t>30/12/1439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D8FF4-F3BE-4EEA-81F5-0B8AC1B3E008}" type="datetime1">
              <a:rPr lang="ar-SA" smtClean="0"/>
              <a:t>30/12/1439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29E7-24DA-4D35-9B12-4FE0CD16ECA3}" type="datetime1">
              <a:rPr lang="ar-SA" smtClean="0"/>
              <a:t>30/12/1439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15722-8720-40B6-908F-5FF53CD72032}" type="datetime1">
              <a:rPr lang="ar-SA" smtClean="0"/>
              <a:t>30/12/1439</a:t>
            </a:fld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72B0-D174-43CF-8102-CA9A1D14D626}" type="datetime1">
              <a:rPr lang="ar-SA" smtClean="0"/>
              <a:t>30/12/1439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2765921-03C1-468C-896A-55A3FAB5ABBB}" type="datetime1">
              <a:rPr lang="ar-SA" smtClean="0"/>
              <a:t>30/12/1439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AU" dirty="0" err="1" smtClean="0"/>
              <a:t>Dr.</a:t>
            </a:r>
            <a:r>
              <a:rPr lang="en-AU" dirty="0" smtClean="0"/>
              <a:t> Rayed AlGhamdi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C6C18CD-5869-4000-9223-95330CB6374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r" defTabSz="914400" rtl="1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Numbering Systems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CPIT 201</a:t>
            </a:r>
            <a:endParaRPr lang="ar-SA" sz="20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r>
              <a:rPr lang="en-AU" sz="1400" dirty="0" smtClean="0">
                <a:solidFill>
                  <a:schemeClr val="accent1">
                    <a:lumMod val="75000"/>
                  </a:schemeClr>
                </a:solidFill>
              </a:rPr>
              <a:t>Dr. Rayed AlGhamdi</a:t>
            </a:r>
            <a:endParaRPr lang="ar-SA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8" name="Picture 4" descr="نتيجة بحث الصور عن ‪numbers PNG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218" y="2348880"/>
            <a:ext cx="201622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17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Decimal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556792"/>
                <a:ext cx="7920880" cy="4824536"/>
              </a:xfrm>
            </p:spPr>
            <p:txBody>
              <a:bodyPr/>
              <a:lstStyle/>
              <a:p>
                <a:pPr algn="l" rtl="0"/>
                <a:r>
                  <a:rPr lang="en-US" dirty="0" smtClean="0"/>
                  <a:t>With fractional parts of the number, the positions values are negative.</a:t>
                </a:r>
              </a:p>
              <a:p>
                <a:pPr algn="l" rtl="0"/>
                <a:endParaRPr lang="en-US" sz="1050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1    0   1     </a:t>
                </a:r>
                <a:r>
                  <a:rPr lang="en-US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r>
                  <a:rPr lang="en-US" dirty="0" smtClean="0"/>
                  <a:t>  1       0       1     )</a:t>
                </a:r>
                <a:r>
                  <a:rPr lang="en-US" sz="1200" dirty="0" smtClean="0"/>
                  <a:t>2</a:t>
                </a:r>
              </a:p>
              <a:p>
                <a:pPr marL="365760" lvl="1" indent="0" algn="l" rtl="0">
                  <a:buNone/>
                </a:pP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 smtClean="0"/>
              </a:p>
            </p:txBody>
          </p:sp>
        </mc:Choice>
        <mc:Fallback xmlns="">
          <p:sp>
            <p:nvSpPr>
              <p:cNvPr id="9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556792"/>
                <a:ext cx="7920880" cy="4824536"/>
              </a:xfrm>
              <a:blipFill rotWithShape="1">
                <a:blip r:embed="rId2"/>
                <a:stretch>
                  <a:fillRect t="-101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رابط كسهم مستقيم 5"/>
          <p:cNvCxnSpPr/>
          <p:nvPr/>
        </p:nvCxnSpPr>
        <p:spPr>
          <a:xfrm flipV="1">
            <a:off x="2556552" y="2909868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10</a:t>
            </a:fld>
            <a:endParaRPr lang="ar-SA"/>
          </a:p>
        </p:txBody>
      </p:sp>
      <p:cxnSp>
        <p:nvCxnSpPr>
          <p:cNvPr id="4" name="Straight Connector 3"/>
          <p:cNvCxnSpPr/>
          <p:nvPr/>
        </p:nvCxnSpPr>
        <p:spPr>
          <a:xfrm>
            <a:off x="3995936" y="335699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995936" y="371703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92080" y="3537012"/>
                <a:ext cx="2952328" cy="221599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1 x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  = 0.125</a:t>
                </a:r>
              </a:p>
              <a:p>
                <a:pPr algn="l" rtl="0"/>
                <a:r>
                  <a:rPr lang="en-US" dirty="0" smtClean="0"/>
                  <a:t>0 x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 = 0</a:t>
                </a:r>
              </a:p>
              <a:p>
                <a:pPr algn="l" rtl="0"/>
                <a:r>
                  <a:rPr lang="en-US" dirty="0" smtClean="0"/>
                  <a:t>1 x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 = 0.5</a:t>
                </a:r>
              </a:p>
              <a:p>
                <a:pPr algn="l" rtl="0"/>
                <a:r>
                  <a:rPr lang="en-US" dirty="0" smtClean="0"/>
                  <a:t>1 x 1     = 1</a:t>
                </a:r>
              </a:p>
              <a:p>
                <a:pPr algn="l" rtl="0"/>
                <a:r>
                  <a:rPr lang="en-US" dirty="0" smtClean="0"/>
                  <a:t>0 x 2     = 0 </a:t>
                </a:r>
              </a:p>
              <a:p>
                <a:pPr algn="l" rtl="0"/>
                <a:r>
                  <a:rPr lang="en-US" dirty="0" smtClean="0"/>
                  <a:t>1 x 4     = 4</a:t>
                </a:r>
              </a:p>
              <a:p>
                <a:pPr algn="l" rtl="0"/>
                <a:endParaRPr lang="en-US" sz="1000" dirty="0" smtClean="0"/>
              </a:p>
              <a:p>
                <a:pPr algn="l" rtl="0"/>
                <a:r>
                  <a:rPr lang="en-US" dirty="0" smtClean="0"/>
                  <a:t>                 5.625)</a:t>
                </a:r>
                <a:endParaRPr lang="ar-SA" spc="-15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3537012"/>
                <a:ext cx="2952328" cy="2215991"/>
              </a:xfrm>
              <a:prstGeom prst="rect">
                <a:avLst/>
              </a:prstGeom>
              <a:blipFill rotWithShape="1">
                <a:blip r:embed="rId3"/>
                <a:stretch>
                  <a:fillRect l="-1653" t="-19505" b="-192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5292080" y="5301208"/>
            <a:ext cx="16561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18028" y="5447868"/>
            <a:ext cx="46805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spc="-150" dirty="0"/>
              <a:t>10</a:t>
            </a:r>
            <a:endParaRPr lang="ar-SA" sz="12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347864" y="3356992"/>
            <a:ext cx="0" cy="676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347864" y="4033200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43808" y="4307164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123728" y="4596232"/>
            <a:ext cx="29523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763688" y="4869160"/>
            <a:ext cx="33123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379265" y="5157192"/>
            <a:ext cx="369679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843808" y="3356992"/>
            <a:ext cx="0" cy="950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123728" y="3356992"/>
            <a:ext cx="0" cy="1239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763688" y="3356992"/>
            <a:ext cx="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379265" y="3356992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Decimal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556792"/>
                <a:ext cx="7920880" cy="4824536"/>
              </a:xfrm>
            </p:spPr>
            <p:txBody>
              <a:bodyPr/>
              <a:lstStyle/>
              <a:p>
                <a:pPr algn="l" rtl="0"/>
                <a:r>
                  <a:rPr lang="en-US" dirty="0" smtClean="0"/>
                  <a:t>With fractional parts of the number, the positions values are negative.</a:t>
                </a:r>
              </a:p>
              <a:p>
                <a:pPr algn="l" rtl="0"/>
                <a:endParaRPr lang="en-US" sz="1050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4    1    3    </a:t>
                </a:r>
                <a:r>
                  <a:rPr lang="en-US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r>
                  <a:rPr lang="en-US" dirty="0" smtClean="0"/>
                  <a:t>   2      7     5   )</a:t>
                </a:r>
                <a:r>
                  <a:rPr lang="en-US" sz="1200" dirty="0" smtClean="0"/>
                  <a:t>8</a:t>
                </a:r>
                <a:endParaRPr lang="en-US" sz="1200" dirty="0"/>
              </a:p>
              <a:p>
                <a:pPr marL="365760" lvl="1" indent="0" algn="l" rtl="0">
                  <a:buNone/>
                </a:pPr>
                <a:r>
                  <a:rPr lang="en-US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   </m:t>
                        </m:r>
                        <m:r>
                          <a:rPr lang="en-US" sz="2000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365760" lvl="1" indent="0" algn="l" rtl="0">
                  <a:buNone/>
                </a:pPr>
                <a:endParaRPr lang="en-US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 smtClean="0"/>
              </a:p>
            </p:txBody>
          </p:sp>
        </mc:Choice>
        <mc:Fallback xmlns="">
          <p:sp>
            <p:nvSpPr>
              <p:cNvPr id="9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556792"/>
                <a:ext cx="7920880" cy="4824536"/>
              </a:xfrm>
              <a:blipFill rotWithShape="1">
                <a:blip r:embed="rId2"/>
                <a:stretch>
                  <a:fillRect t="-101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رابط كسهم مستقيم 5"/>
          <p:cNvCxnSpPr/>
          <p:nvPr/>
        </p:nvCxnSpPr>
        <p:spPr>
          <a:xfrm flipV="1">
            <a:off x="2555776" y="2923936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11</a:t>
            </a:fld>
            <a:endParaRPr lang="ar-SA"/>
          </a:p>
        </p:txBody>
      </p:sp>
      <p:cxnSp>
        <p:nvCxnSpPr>
          <p:cNvPr id="8" name="Straight Connector 7"/>
          <p:cNvCxnSpPr/>
          <p:nvPr/>
        </p:nvCxnSpPr>
        <p:spPr>
          <a:xfrm>
            <a:off x="3853588" y="3356992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53588" y="3717032"/>
            <a:ext cx="12224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47864" y="3356992"/>
            <a:ext cx="0" cy="676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347864" y="4033200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843808" y="4307164"/>
            <a:ext cx="22322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222204" y="4596232"/>
            <a:ext cx="28538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805892" y="4869160"/>
            <a:ext cx="32701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379265" y="5157192"/>
            <a:ext cx="369679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43808" y="3356992"/>
            <a:ext cx="0" cy="950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22204" y="3356992"/>
            <a:ext cx="0" cy="1239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05892" y="3356992"/>
            <a:ext cx="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379265" y="3356992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292080" y="3537012"/>
                <a:ext cx="2952328" cy="2215991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l" rtl="0"/>
                <a:r>
                  <a:rPr lang="en-US" dirty="0" smtClean="0"/>
                  <a:t>5 x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512</m:t>
                        </m:r>
                      </m:den>
                    </m:f>
                  </m:oMath>
                </a14:m>
                <a:r>
                  <a:rPr lang="en-US" dirty="0" smtClean="0"/>
                  <a:t> = 0.009</a:t>
                </a:r>
              </a:p>
              <a:p>
                <a:pPr algn="l" rtl="0"/>
                <a:r>
                  <a:rPr lang="en-US" dirty="0" smtClean="0"/>
                  <a:t>7 x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dirty="0" smtClean="0"/>
                  <a:t>   = 0.11</a:t>
                </a:r>
              </a:p>
              <a:p>
                <a:pPr algn="l" rtl="0"/>
                <a:r>
                  <a:rPr lang="en-US" dirty="0" smtClean="0"/>
                  <a:t>2 x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     = 0.25</a:t>
                </a:r>
              </a:p>
              <a:p>
                <a:pPr algn="l" rtl="0"/>
                <a:r>
                  <a:rPr lang="en-US" dirty="0" smtClean="0"/>
                  <a:t>3 x 1        = 3</a:t>
                </a:r>
              </a:p>
              <a:p>
                <a:pPr algn="l" rtl="0"/>
                <a:r>
                  <a:rPr lang="en-US" dirty="0" smtClean="0"/>
                  <a:t>1 x 8        = 8 </a:t>
                </a:r>
              </a:p>
              <a:p>
                <a:pPr algn="l" rtl="0"/>
                <a:r>
                  <a:rPr lang="en-US" dirty="0" smtClean="0"/>
                  <a:t>4 x 64      = 256</a:t>
                </a:r>
              </a:p>
              <a:p>
                <a:pPr algn="l" rtl="0"/>
                <a:endParaRPr lang="en-US" sz="1000" dirty="0" smtClean="0"/>
              </a:p>
              <a:p>
                <a:pPr algn="l" rtl="0"/>
                <a:r>
                  <a:rPr lang="en-US" dirty="0" smtClean="0"/>
                  <a:t>                    276.36)</a:t>
                </a:r>
                <a:endParaRPr lang="ar-SA" spc="-15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3537012"/>
                <a:ext cx="2952328" cy="2215991"/>
              </a:xfrm>
              <a:prstGeom prst="rect">
                <a:avLst/>
              </a:prstGeom>
              <a:blipFill rotWithShape="1">
                <a:blip r:embed="rId3"/>
                <a:stretch>
                  <a:fillRect l="-1653" t="-19231" b="-1923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Connector 24"/>
          <p:cNvCxnSpPr/>
          <p:nvPr/>
        </p:nvCxnSpPr>
        <p:spPr>
          <a:xfrm>
            <a:off x="5292080" y="5301208"/>
            <a:ext cx="1892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76256" y="5447868"/>
            <a:ext cx="46805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spc="-150" dirty="0"/>
              <a:t>10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val="26842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Decimal (1) 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556792"/>
            <a:ext cx="7920880" cy="4824536"/>
          </a:xfrm>
        </p:spPr>
        <p:txBody>
          <a:bodyPr>
            <a:normAutofit/>
          </a:bodyPr>
          <a:lstStyle/>
          <a:p>
            <a:pPr algn="just" rtl="0"/>
            <a:r>
              <a:rPr lang="en-US" sz="2200" b="1" dirty="0" smtClean="0"/>
              <a:t>The integral part </a:t>
            </a:r>
            <a:r>
              <a:rPr lang="en-US" sz="2200" dirty="0" smtClean="0"/>
              <a:t>(of the number) can be converted using </a:t>
            </a:r>
            <a:r>
              <a:rPr lang="en-US" sz="2200" i="1" u="sng" dirty="0"/>
              <a:t>repetitive divisions</a:t>
            </a:r>
            <a:r>
              <a:rPr lang="en-US" sz="2200" dirty="0" smtClean="0"/>
              <a:t>. It is divided </a:t>
            </a:r>
            <a:r>
              <a:rPr lang="en-US" sz="2200" dirty="0" smtClean="0"/>
              <a:t>by the </a:t>
            </a:r>
            <a:r>
              <a:rPr lang="en-US" sz="2200" dirty="0" smtClean="0"/>
              <a:t>base of the </a:t>
            </a:r>
            <a:r>
              <a:rPr lang="en-US" sz="2200" dirty="0" smtClean="0"/>
              <a:t>numbering system </a:t>
            </a:r>
            <a:r>
              <a:rPr lang="en-US" sz="2200" dirty="0" smtClean="0"/>
              <a:t>we want to convert to. If the source number (i.e. decimal) is divisible </a:t>
            </a:r>
            <a:r>
              <a:rPr lang="en-US" sz="2200" dirty="0" smtClean="0"/>
              <a:t>by the </a:t>
            </a:r>
            <a:r>
              <a:rPr lang="en-US" sz="2200" dirty="0" smtClean="0"/>
              <a:t>destination base number; then the number left over is ‘0’, otherwise we draw out from the source number until it is divisible. The drawn out number is left over.   </a:t>
            </a:r>
          </a:p>
        </p:txBody>
      </p:sp>
      <p:pic>
        <p:nvPicPr>
          <p:cNvPr id="1026" name="Picture 2" descr="نتيجة بحث الصور عن ‪decimal to binary‬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" b="17936"/>
          <a:stretch/>
        </p:blipFill>
        <p:spPr bwMode="auto">
          <a:xfrm>
            <a:off x="3635896" y="4222531"/>
            <a:ext cx="1609725" cy="227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1331640" y="4653136"/>
            <a:ext cx="12961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32</a:t>
            </a:r>
            <a:r>
              <a:rPr lang="en-US" sz="2800" dirty="0" smtClean="0"/>
              <a:t>)</a:t>
            </a:r>
            <a:r>
              <a:rPr lang="en-US" dirty="0" smtClean="0"/>
              <a:t>10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228184" y="4561964"/>
            <a:ext cx="208823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rgbClr val="008000"/>
                </a:solidFill>
              </a:rPr>
              <a:t>100000</a:t>
            </a:r>
            <a:r>
              <a:rPr lang="en-US" sz="2800" dirty="0" smtClean="0"/>
              <a:t>)</a:t>
            </a:r>
            <a:r>
              <a:rPr lang="en-US" dirty="0" smtClean="0"/>
              <a:t>2</a:t>
            </a:r>
            <a:endParaRPr lang="ar-SA" dirty="0"/>
          </a:p>
        </p:txBody>
      </p:sp>
      <p:cxnSp>
        <p:nvCxnSpPr>
          <p:cNvPr id="8" name="رابط بشكل مرفق 7"/>
          <p:cNvCxnSpPr>
            <a:endCxn id="6" idx="1"/>
          </p:cNvCxnSpPr>
          <p:nvPr/>
        </p:nvCxnSpPr>
        <p:spPr>
          <a:xfrm rot="5400000" flipH="1" flipV="1">
            <a:off x="5197279" y="5206407"/>
            <a:ext cx="1413738" cy="648072"/>
          </a:xfrm>
          <a:prstGeom prst="bentConnector2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5491212" y="4026550"/>
            <a:ext cx="29692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Number left over/remainder</a:t>
            </a:r>
            <a:endParaRPr lang="ar-SA" sz="1600" b="1" dirty="0">
              <a:solidFill>
                <a:srgbClr val="008000"/>
              </a:solidFill>
            </a:endParaRPr>
          </a:p>
        </p:txBody>
      </p:sp>
      <p:sp>
        <p:nvSpPr>
          <p:cNvPr id="1031" name="شكل بيضاوي 1030"/>
          <p:cNvSpPr/>
          <p:nvPr/>
        </p:nvSpPr>
        <p:spPr>
          <a:xfrm>
            <a:off x="4788024" y="4280464"/>
            <a:ext cx="216024" cy="22865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24" name="رابط بشكل مرفق 23"/>
          <p:cNvCxnSpPr>
            <a:stCxn id="14" idx="1"/>
            <a:endCxn id="1031" idx="4"/>
          </p:cNvCxnSpPr>
          <p:nvPr/>
        </p:nvCxnSpPr>
        <p:spPr>
          <a:xfrm rot="10800000" flipV="1">
            <a:off x="4896036" y="4195826"/>
            <a:ext cx="595176" cy="313293"/>
          </a:xfrm>
          <a:prstGeom prst="bentConnector4">
            <a:avLst>
              <a:gd name="adj1" fmla="val 40926"/>
              <a:gd name="adj2" fmla="val 177"/>
            </a:avLst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330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Decimal (2) 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331640" y="2276872"/>
            <a:ext cx="12961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569</a:t>
            </a:r>
            <a:r>
              <a:rPr lang="en-US" sz="2800" dirty="0" smtClean="0"/>
              <a:t>)</a:t>
            </a:r>
            <a:r>
              <a:rPr lang="en-US" dirty="0" smtClean="0"/>
              <a:t>10</a:t>
            </a:r>
            <a:endParaRPr lang="ar-SA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228184" y="2185700"/>
            <a:ext cx="208823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rgbClr val="008000"/>
                </a:solidFill>
              </a:rPr>
              <a:t>1071</a:t>
            </a:r>
            <a:r>
              <a:rPr lang="en-US" sz="2800" dirty="0" smtClean="0"/>
              <a:t>)</a:t>
            </a:r>
            <a:r>
              <a:rPr lang="en-US" dirty="0" smtClean="0"/>
              <a:t>8</a:t>
            </a:r>
            <a:endParaRPr lang="ar-SA" dirty="0"/>
          </a:p>
        </p:txBody>
      </p:sp>
      <p:cxnSp>
        <p:nvCxnSpPr>
          <p:cNvPr id="8" name="رابط بشكل مرفق 7"/>
          <p:cNvCxnSpPr>
            <a:endCxn id="6" idx="1"/>
          </p:cNvCxnSpPr>
          <p:nvPr/>
        </p:nvCxnSpPr>
        <p:spPr>
          <a:xfrm rot="5400000" flipH="1" flipV="1">
            <a:off x="5197279" y="2830143"/>
            <a:ext cx="1413738" cy="648072"/>
          </a:xfrm>
          <a:prstGeom prst="bentConnector2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owner\Google Drive\المقررات الدراسية\CPIT_201\my slides\images\hexa to de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876" y="4606503"/>
            <a:ext cx="2173287" cy="177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مربع نص 14"/>
          <p:cNvSpPr txBox="1"/>
          <p:nvPr/>
        </p:nvSpPr>
        <p:spPr>
          <a:xfrm>
            <a:off x="1331640" y="4816316"/>
            <a:ext cx="12961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455</a:t>
            </a:r>
            <a:r>
              <a:rPr lang="en-US" sz="2800" dirty="0" smtClean="0"/>
              <a:t>)</a:t>
            </a:r>
            <a:r>
              <a:rPr lang="en-US" dirty="0" smtClean="0"/>
              <a:t>10</a:t>
            </a:r>
            <a:endParaRPr lang="ar-SA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6228184" y="4725144"/>
            <a:ext cx="2088232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800" dirty="0" smtClean="0">
                <a:solidFill>
                  <a:srgbClr val="008000"/>
                </a:solidFill>
              </a:rPr>
              <a:t>1C7</a:t>
            </a:r>
            <a:r>
              <a:rPr lang="en-US" sz="2800" dirty="0" smtClean="0"/>
              <a:t>)</a:t>
            </a:r>
            <a:r>
              <a:rPr lang="en-US" dirty="0" smtClean="0"/>
              <a:t>16</a:t>
            </a:r>
            <a:endParaRPr lang="ar-SA" dirty="0"/>
          </a:p>
        </p:txBody>
      </p:sp>
      <p:cxnSp>
        <p:nvCxnSpPr>
          <p:cNvPr id="17" name="رابط بشكل مرفق 16"/>
          <p:cNvCxnSpPr>
            <a:endCxn id="16" idx="1"/>
          </p:cNvCxnSpPr>
          <p:nvPr/>
        </p:nvCxnSpPr>
        <p:spPr>
          <a:xfrm rot="5400000" flipH="1" flipV="1">
            <a:off x="5197279" y="5369587"/>
            <a:ext cx="1413738" cy="648072"/>
          </a:xfrm>
          <a:prstGeom prst="bentConnector2">
            <a:avLst/>
          </a:prstGeom>
          <a:ln w="28575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C:\Users\owner\Google Drive\المقررات الدراسية\CPIT_201\my slides\images\oct to de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876" y="1700808"/>
            <a:ext cx="2173287" cy="223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443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Decimal (3) 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556792"/>
            <a:ext cx="7920880" cy="4824536"/>
          </a:xfrm>
        </p:spPr>
        <p:txBody>
          <a:bodyPr>
            <a:normAutofit/>
          </a:bodyPr>
          <a:lstStyle/>
          <a:p>
            <a:pPr algn="just" rtl="0"/>
            <a:r>
              <a:rPr lang="en-US" sz="2200" b="1" dirty="0" smtClean="0"/>
              <a:t>The fractional part </a:t>
            </a:r>
            <a:r>
              <a:rPr lang="en-US" sz="2200" dirty="0" smtClean="0"/>
              <a:t>(of the number) can be converted using </a:t>
            </a:r>
            <a:r>
              <a:rPr lang="en-US" sz="2200" i="1" u="sng" dirty="0" smtClean="0"/>
              <a:t>repetitive multiplications</a:t>
            </a:r>
            <a:r>
              <a:rPr lang="en-US" sz="2200" dirty="0" smtClean="0"/>
              <a:t>. 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1900" dirty="0" smtClean="0"/>
              <a:t>Create empty destination.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1900" dirty="0" smtClean="0"/>
              <a:t>Repeatedly multiply the source to get the result.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1800" dirty="0" smtClean="0"/>
              <a:t>The integral part of the result is inserted to the right of the destination; while the fractional part becomes the new source.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r>
              <a:rPr lang="en-US" sz="1900" dirty="0" smtClean="0"/>
              <a:t>Continue the process until reaching integral number.</a:t>
            </a:r>
          </a:p>
          <a:p>
            <a:pPr lvl="1" algn="just" rtl="0">
              <a:buFont typeface="Wingdings" panose="05000000000000000000" pitchFamily="2" charset="2"/>
              <a:buChar char="Ø"/>
            </a:pPr>
            <a:endParaRPr lang="en-US" sz="1900" dirty="0" smtClean="0"/>
          </a:p>
        </p:txBody>
      </p:sp>
      <p:pic>
        <p:nvPicPr>
          <p:cNvPr id="3074" name="Picture 2" descr="C:\Users\owner\Google Drive\المقررات الدراسية\CPIT_201\my slides\images\from dec fractional 2 b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319" y="4462114"/>
            <a:ext cx="6766073" cy="156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214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Decimal (4) 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 descr="C:\Users\owner\Google Drive\المقررات الدراسية\CPIT_201\my slides\images\from dec fractional 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900" y="2282601"/>
            <a:ext cx="7186613" cy="352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978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&amp; Octal</a:t>
            </a:r>
            <a:endParaRPr lang="ar-SA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 descr="Binary − Octal Conversion &#10;8 = 23 &#10;Each group of 3 bits represents &#10;an octal digit &#10;Octal Binary &#10;0 0 0 0 &#10;1 0 0 1 &#10;2 0 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2" b="7744"/>
          <a:stretch/>
        </p:blipFill>
        <p:spPr bwMode="auto">
          <a:xfrm>
            <a:off x="827584" y="1627223"/>
            <a:ext cx="7560840" cy="453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427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560958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&amp; Hexadecimal</a:t>
            </a:r>
            <a:endParaRPr lang="ar-SA" sz="3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Binary − Hexadecimal Conversion &#10;16 = 24 &#10;Each group of 4 bits represents &#10;a hexadecimal digit &#10;Hex Binary &#10;0 0 0 0 0 &#10;1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9" b="7546"/>
          <a:stretch/>
        </p:blipFill>
        <p:spPr bwMode="auto">
          <a:xfrm>
            <a:off x="831397" y="1643314"/>
            <a:ext cx="7557027" cy="456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303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560958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Octal &amp; Hexadecimal</a:t>
            </a:r>
            <a:endParaRPr lang="ar-SA" sz="3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 descr="Octal − Hexadecimal Conversion &#10;Convert to Binary as an intermediate step &#10;17 / 45 &#10;Example: &#10;( 2 6 . 2 )8 &#10;( 0 1 0 1 1 0..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1" b="6860"/>
          <a:stretch/>
        </p:blipFill>
        <p:spPr bwMode="auto">
          <a:xfrm>
            <a:off x="770652" y="1561410"/>
            <a:ext cx="7776492" cy="4661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63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Non-positional Numbers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solidFill>
                  <a:schemeClr val="tx1"/>
                </a:solidFill>
              </a:rPr>
              <a:t>Non-positional</a:t>
            </a:r>
            <a:r>
              <a:rPr lang="en-US" dirty="0"/>
              <a:t> numbers have no value impact on a symbol position.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/>
              <a:t>e.g. roman numbers</a:t>
            </a:r>
            <a:endParaRPr lang="ar-SA" dirty="0"/>
          </a:p>
          <a:p>
            <a:pPr algn="l" rtl="0"/>
            <a:endParaRPr lang="ar-SA" dirty="0"/>
          </a:p>
        </p:txBody>
      </p:sp>
      <p:pic>
        <p:nvPicPr>
          <p:cNvPr id="4" name="Picture 2" descr="نتيجة بحث الصور عن ‪roman numbers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507" y="3977061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نتيجة بحث الصور عن ‪roman numbers‬‏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" r="3073"/>
          <a:stretch/>
        </p:blipFill>
        <p:spPr bwMode="auto">
          <a:xfrm>
            <a:off x="5078040" y="3140968"/>
            <a:ext cx="3454400" cy="329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84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Positional Numbers (1)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366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The position of a symbol occupies in the number determines its value.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</p:txBody>
      </p:sp>
      <p:pic>
        <p:nvPicPr>
          <p:cNvPr id="1028" name="Picture 4" descr="نتيجة بحث الصور عن ‪Units, Tens, Hundreds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745" y="3429000"/>
            <a:ext cx="195621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نتيجة بحث الصور عن ‪Units, Tens, Hundreds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211" y="3486349"/>
            <a:ext cx="35718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781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Positional Numbers (2)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366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Decimal System</a:t>
            </a:r>
          </a:p>
          <a:p>
            <a:pPr algn="l" rtl="0"/>
            <a:r>
              <a:rPr lang="en-US" dirty="0" smtClean="0"/>
              <a:t>Binary System</a:t>
            </a:r>
          </a:p>
          <a:p>
            <a:pPr algn="l" rtl="0"/>
            <a:r>
              <a:rPr lang="en-US" dirty="0" smtClean="0"/>
              <a:t>Octal System</a:t>
            </a:r>
          </a:p>
          <a:p>
            <a:pPr algn="l" rtl="0"/>
            <a:r>
              <a:rPr lang="en-US" dirty="0" smtClean="0"/>
              <a:t>Hexadecimal System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</p:txBody>
      </p:sp>
      <p:pic>
        <p:nvPicPr>
          <p:cNvPr id="3074" name="Picture 2" descr="نتيجة بحث الصور عن ‪Decimal System Binary System Octal System Hexadecimal System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49080"/>
            <a:ext cx="669674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408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Positional Numbers (3)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13660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Decimal System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 smtClean="0"/>
              <a:t>This is what we use in our daily lives </a:t>
            </a:r>
          </a:p>
          <a:p>
            <a:pPr algn="l" rtl="0"/>
            <a:r>
              <a:rPr lang="en-US" b="1" dirty="0" smtClean="0"/>
              <a:t>Binary System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 smtClean="0"/>
              <a:t>This is what computer understands </a:t>
            </a:r>
          </a:p>
          <a:p>
            <a:pPr algn="l" rtl="0"/>
            <a:r>
              <a:rPr lang="en-US" b="1" dirty="0" smtClean="0"/>
              <a:t>Octal System</a:t>
            </a:r>
          </a:p>
          <a:p>
            <a:pPr algn="l" rtl="0"/>
            <a:r>
              <a:rPr lang="en-US" b="1" dirty="0" smtClean="0"/>
              <a:t>Hexadecimal System 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 algn="l" rtl="0">
              <a:buFont typeface="Wingdings" panose="05000000000000000000" pitchFamily="2" charset="2"/>
              <a:buChar char="Ø"/>
            </a:pPr>
            <a:endParaRPr lang="en-US" sz="1600" dirty="0" smtClean="0"/>
          </a:p>
        </p:txBody>
      </p:sp>
      <p:pic>
        <p:nvPicPr>
          <p:cNvPr id="5122" name="Picture 2" descr="نتيجة بحث الصور عن ‪Binary Octal Hexadecimal blocks‬‏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2" t="32690" r="14423" b="18001"/>
          <a:stretch/>
        </p:blipFill>
        <p:spPr bwMode="auto">
          <a:xfrm>
            <a:off x="5364650" y="4912257"/>
            <a:ext cx="3312368" cy="158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ربع نص 3"/>
          <p:cNvSpPr txBox="1"/>
          <p:nvPr/>
        </p:nvSpPr>
        <p:spPr>
          <a:xfrm>
            <a:off x="985552" y="4959763"/>
            <a:ext cx="437909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640080" lvl="1" indent="-274320" algn="l" rtl="0">
              <a:spcBef>
                <a:spcPct val="200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tx2"/>
                </a:solidFill>
              </a:rPr>
              <a:t>These two systems </a:t>
            </a:r>
            <a:r>
              <a:rPr lang="en-US" sz="2200" dirty="0" smtClean="0">
                <a:solidFill>
                  <a:schemeClr val="tx2"/>
                </a:solidFill>
              </a:rPr>
              <a:t>give </a:t>
            </a:r>
            <a:r>
              <a:rPr lang="en-US" sz="2200" dirty="0">
                <a:solidFill>
                  <a:schemeClr val="tx2"/>
                </a:solidFill>
              </a:rPr>
              <a:t>easy &amp; </a:t>
            </a:r>
            <a:r>
              <a:rPr lang="en-US" sz="2200" dirty="0" smtClean="0">
                <a:solidFill>
                  <a:schemeClr val="tx2"/>
                </a:solidFill>
              </a:rPr>
              <a:t>short </a:t>
            </a:r>
            <a:r>
              <a:rPr lang="en-US" sz="2200" dirty="0">
                <a:solidFill>
                  <a:schemeClr val="tx2"/>
                </a:solidFill>
              </a:rPr>
              <a:t>ways representing </a:t>
            </a:r>
            <a:r>
              <a:rPr lang="en-US" sz="2200" dirty="0" smtClean="0">
                <a:solidFill>
                  <a:schemeClr val="tx2"/>
                </a:solidFill>
              </a:rPr>
              <a:t>blocks of binary </a:t>
            </a:r>
            <a:r>
              <a:rPr lang="en-US" sz="2200" dirty="0">
                <a:solidFill>
                  <a:schemeClr val="tx2"/>
                </a:solidFill>
              </a:rPr>
              <a:t>digits.  </a:t>
            </a:r>
          </a:p>
          <a:p>
            <a:pPr algn="l"/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9995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.slidesharecdn.com/numbersystem-111023045943-phpapp01/95/number-system-26-728.jpg?cb=131934602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1" t="12821" r="30716" b="10151"/>
          <a:stretch/>
        </p:blipFill>
        <p:spPr bwMode="auto">
          <a:xfrm>
            <a:off x="1764250" y="721724"/>
            <a:ext cx="5472608" cy="578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452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Decimal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11560" y="1556792"/>
            <a:ext cx="7920880" cy="4824536"/>
          </a:xfrm>
        </p:spPr>
        <p:txBody>
          <a:bodyPr/>
          <a:lstStyle/>
          <a:p>
            <a:pPr algn="l" rtl="0"/>
            <a:r>
              <a:rPr lang="en-US" dirty="0" smtClean="0"/>
              <a:t>Converting from any base (system) to decimal system is easy and fast</a:t>
            </a:r>
          </a:p>
          <a:p>
            <a:pPr lvl="1" algn="l" rtl="0">
              <a:buFont typeface="Wingdings" panose="05000000000000000000" pitchFamily="2" charset="2"/>
              <a:buChar char="Ø"/>
            </a:pPr>
            <a:r>
              <a:rPr lang="en-US" dirty="0" smtClean="0"/>
              <a:t>Multiply each digit with its place/position value in the source system (i.e. binary/octal/</a:t>
            </a:r>
            <a:r>
              <a:rPr lang="en-US" dirty="0" err="1" smtClean="0"/>
              <a:t>hexa</a:t>
            </a:r>
            <a:r>
              <a:rPr lang="en-US" dirty="0" smtClean="0"/>
              <a:t>) and add the results to get the number in the destination system (i.e. decimal)</a:t>
            </a:r>
            <a:endParaRPr lang="ar-SA" dirty="0"/>
          </a:p>
        </p:txBody>
      </p:sp>
      <p:pic>
        <p:nvPicPr>
          <p:cNvPr id="7172" name="Picture 4" descr="نتيجة بحث الصور عن ‪convert Binary decimal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13184"/>
            <a:ext cx="6696744" cy="267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20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Decimal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نتيجة بحث الصور عن ‪convert octal decimal‬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58971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نتيجة بحث الصور عن ‪convert hexadecimal decimal‬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62781"/>
            <a:ext cx="5328592" cy="269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6601520" y="3870413"/>
            <a:ext cx="46805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spc="-150" dirty="0">
                <a:solidFill>
                  <a:srgbClr val="FF0000"/>
                </a:solidFill>
              </a:rPr>
              <a:t>10</a:t>
            </a:r>
            <a:endParaRPr lang="ar-SA" sz="1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0400" y="6295252"/>
            <a:ext cx="46805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spc="-150" dirty="0"/>
              <a:t>10</a:t>
            </a:r>
            <a:endParaRPr lang="ar-SA" sz="1200" dirty="0"/>
          </a:p>
        </p:txBody>
      </p:sp>
    </p:spTree>
    <p:extLst>
      <p:ext uri="{BB962C8B-B14F-4D97-AF65-F5344CB8AC3E}">
        <p14:creationId xmlns:p14="http://schemas.microsoft.com/office/powerpoint/2010/main" val="29876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Conversions _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Decimal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عنصر نائب للمحتوى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1556792"/>
                <a:ext cx="7920880" cy="4824536"/>
              </a:xfrm>
            </p:spPr>
            <p:txBody>
              <a:bodyPr/>
              <a:lstStyle/>
              <a:p>
                <a:pPr algn="l" rtl="0"/>
                <a:r>
                  <a:rPr lang="en-US" dirty="0" smtClean="0"/>
                  <a:t>With fractional parts of the number, the positions values are negative.</a:t>
                </a:r>
              </a:p>
              <a:p>
                <a:pPr algn="l" rtl="0"/>
                <a:endParaRPr lang="en-US" sz="1050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1    0   1     </a:t>
                </a:r>
                <a:r>
                  <a:rPr lang="en-US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r>
                  <a:rPr lang="en-US" dirty="0" smtClean="0"/>
                  <a:t>  1       0       1     )</a:t>
                </a:r>
                <a:r>
                  <a:rPr lang="en-US" sz="1200" dirty="0" smtClean="0"/>
                  <a:t>2</a:t>
                </a:r>
              </a:p>
              <a:p>
                <a:pPr marL="365760" lvl="1" indent="0" algn="l" rtl="0">
                  <a:buNone/>
                </a:pP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4    1   3       </a:t>
                </a:r>
                <a:r>
                  <a:rPr lang="en-US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r>
                  <a:rPr lang="en-US" dirty="0" smtClean="0"/>
                  <a:t>   2      7       5     )</a:t>
                </a:r>
                <a:r>
                  <a:rPr lang="en-US" sz="1200" dirty="0" smtClean="0"/>
                  <a:t>8</a:t>
                </a:r>
                <a:endParaRPr lang="en-US" sz="1200" dirty="0"/>
              </a:p>
              <a:p>
                <a:pPr marL="365760" lvl="1" indent="0" algn="l" rtl="0">
                  <a:buNone/>
                </a:pPr>
                <a:r>
                  <a:rPr lang="en-US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   </m:t>
                        </m:r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8       F       C       </a:t>
                </a:r>
                <a:r>
                  <a:rPr lang="en-US" sz="2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r>
                  <a:rPr lang="en-US" dirty="0" smtClean="0"/>
                  <a:t>    5       A         9     )</a:t>
                </a:r>
                <a:r>
                  <a:rPr lang="en-US" sz="1200" dirty="0" smtClean="0"/>
                  <a:t>16</a:t>
                </a:r>
                <a:endParaRPr lang="en-US" sz="1200" dirty="0"/>
              </a:p>
              <a:p>
                <a:pPr marL="365760" lvl="1" indent="0" algn="l" rtl="0">
                  <a:buNone/>
                </a:pPr>
                <a:r>
                  <a:rPr lang="en-US" dirty="0"/>
                  <a:t>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/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  </m:t>
                        </m:r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16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 smtClean="0"/>
              </a:p>
              <a:p>
                <a:pPr lvl="1" algn="l" rtl="0">
                  <a:buFont typeface="Wingdings" panose="05000000000000000000" pitchFamily="2" charset="2"/>
                  <a:buChar char="Ø"/>
                </a:pPr>
                <a:endParaRPr lang="en-US" dirty="0" smtClean="0"/>
              </a:p>
            </p:txBody>
          </p:sp>
        </mc:Choice>
        <mc:Fallback xmlns="">
          <p:sp>
            <p:nvSpPr>
              <p:cNvPr id="9" name="عنصر نائب للمحتوى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1556792"/>
                <a:ext cx="7920880" cy="4824536"/>
              </a:xfrm>
              <a:blipFill rotWithShape="1">
                <a:blip r:embed="rId2"/>
                <a:stretch>
                  <a:fillRect t="-1010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رابط كسهم مستقيم 5"/>
          <p:cNvCxnSpPr/>
          <p:nvPr/>
        </p:nvCxnSpPr>
        <p:spPr>
          <a:xfrm flipV="1">
            <a:off x="2556552" y="2909868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flipV="1">
            <a:off x="2699792" y="4106100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flipV="1">
            <a:off x="3131840" y="5330236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C18CD-5869-4000-9223-95330CB63745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6250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وستن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وستن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263</TotalTime>
  <Words>734</Words>
  <Application>Microsoft Office PowerPoint</Application>
  <PresentationFormat>On-screen Show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أوستن</vt:lpstr>
      <vt:lpstr>Numbering Systems</vt:lpstr>
      <vt:lpstr>Non-positional Numbers</vt:lpstr>
      <vt:lpstr>Positional Numbers (1)</vt:lpstr>
      <vt:lpstr>Positional Numbers (2)</vt:lpstr>
      <vt:lpstr>Positional Numbers (3)</vt:lpstr>
      <vt:lpstr>PowerPoint Presentation</vt:lpstr>
      <vt:lpstr>Conversions _ To Decimal (1) </vt:lpstr>
      <vt:lpstr>Conversions _ To Decimal (2) </vt:lpstr>
      <vt:lpstr>Conversions _ To Decimal (3) </vt:lpstr>
      <vt:lpstr>Conversions _ To Decimal (3) </vt:lpstr>
      <vt:lpstr>Conversions _ To Decimal (3) </vt:lpstr>
      <vt:lpstr>Conversions _ From Decimal (1) </vt:lpstr>
      <vt:lpstr>Conversions _ From Decimal (2) </vt:lpstr>
      <vt:lpstr>Conversions _ From Decimal (3) </vt:lpstr>
      <vt:lpstr>Conversions _ From Decimal (4) </vt:lpstr>
      <vt:lpstr>Conversions _ Binary &amp; Octal</vt:lpstr>
      <vt:lpstr>Conversions _ Binary &amp; Hexadecimal</vt:lpstr>
      <vt:lpstr>Conversions _ Octal &amp; Hexadecimal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Numbering Systems</dc:title>
  <dc:creator>owner</dc:creator>
  <cp:lastModifiedBy>owner</cp:lastModifiedBy>
  <cp:revision>39</cp:revision>
  <dcterms:created xsi:type="dcterms:W3CDTF">2016-10-01T20:44:39Z</dcterms:created>
  <dcterms:modified xsi:type="dcterms:W3CDTF">2018-09-10T20:02:58Z</dcterms:modified>
</cp:coreProperties>
</file>