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2"/>
  </p:notesMasterIdLst>
  <p:sldIdLst>
    <p:sldId id="256" r:id="rId2"/>
    <p:sldId id="309" r:id="rId3"/>
    <p:sldId id="286" r:id="rId4"/>
    <p:sldId id="287" r:id="rId5"/>
    <p:sldId id="331" r:id="rId6"/>
    <p:sldId id="332" r:id="rId7"/>
    <p:sldId id="333" r:id="rId8"/>
    <p:sldId id="334" r:id="rId9"/>
    <p:sldId id="335" r:id="rId10"/>
    <p:sldId id="336" r:id="rId11"/>
    <p:sldId id="357" r:id="rId12"/>
    <p:sldId id="358" r:id="rId13"/>
    <p:sldId id="340" r:id="rId14"/>
    <p:sldId id="343" r:id="rId15"/>
    <p:sldId id="344" r:id="rId16"/>
    <p:sldId id="342" r:id="rId17"/>
    <p:sldId id="341" r:id="rId18"/>
    <p:sldId id="346" r:id="rId19"/>
    <p:sldId id="347" r:id="rId20"/>
    <p:sldId id="345" r:id="rId21"/>
    <p:sldId id="348" r:id="rId22"/>
    <p:sldId id="349" r:id="rId23"/>
    <p:sldId id="351" r:id="rId24"/>
    <p:sldId id="352" r:id="rId25"/>
    <p:sldId id="353" r:id="rId26"/>
    <p:sldId id="354" r:id="rId27"/>
    <p:sldId id="355" r:id="rId28"/>
    <p:sldId id="356" r:id="rId29"/>
    <p:sldId id="322" r:id="rId30"/>
    <p:sldId id="292" r:id="rId3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B4C"/>
    <a:srgbClr val="003E6C"/>
    <a:srgbClr val="008BBC"/>
    <a:srgbClr val="005696"/>
    <a:srgbClr val="B7D9F7"/>
    <a:srgbClr val="A5CFF5"/>
    <a:srgbClr val="8EC2F2"/>
    <a:srgbClr val="8FE5F1"/>
    <a:srgbClr val="C000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نمط فاتح 1 - تمييز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27102A9-8310-4765-A935-A1911B00CA55}" styleName="نمط فاتح 1 - تمييز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نمط فاتح 1 - تمييز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D5ABB26-0587-4C30-8999-92F81FD0307C}" styleName="بلا نمط، بلا شبكة">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نمط متوسط 2 - تميي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925" autoAdjust="0"/>
  </p:normalViewPr>
  <p:slideViewPr>
    <p:cSldViewPr>
      <p:cViewPr varScale="1">
        <p:scale>
          <a:sx n="100" d="100"/>
          <a:sy n="100" d="100"/>
        </p:scale>
        <p:origin x="183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E148A76-1B86-4BB5-8DEE-E8259F23C349}" type="datetimeFigureOut">
              <a:rPr lang="ar-SA" smtClean="0"/>
              <a:pPr/>
              <a:t>22/02/1440</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54F240AD-DF4F-4898-A51A-7A15F72394B0}" type="slidenum">
              <a:rPr lang="ar-SA" smtClean="0"/>
              <a:pPr/>
              <a:t>‹#›</a:t>
            </a:fld>
            <a:endParaRPr lang="ar-SA"/>
          </a:p>
        </p:txBody>
      </p:sp>
    </p:spTree>
    <p:extLst>
      <p:ext uri="{BB962C8B-B14F-4D97-AF65-F5344CB8AC3E}">
        <p14:creationId xmlns:p14="http://schemas.microsoft.com/office/powerpoint/2010/main" val="266744619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3</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13</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14</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15</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16</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17</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18</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19</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21</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22</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23</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5</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24</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25</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26</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27</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28</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6</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7</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8</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9</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just think of it as your thinking space, how much you can think about at once without writing something down:) </a:t>
            </a:r>
            <a:r>
              <a:rPr lang="en-US" sz="1200" b="0" i="0" kern="1200" dirty="0" err="1">
                <a:solidFill>
                  <a:schemeClr val="tx1"/>
                </a:solidFill>
                <a:effectLst/>
                <a:latin typeface="+mn-lt"/>
                <a:ea typeface="+mn-ea"/>
                <a:cs typeface="+mn-cs"/>
              </a:rPr>
              <a:t>thats</a:t>
            </a:r>
            <a:r>
              <a:rPr lang="en-US" sz="1200" b="0" i="0" kern="1200" dirty="0">
                <a:solidFill>
                  <a:schemeClr val="tx1"/>
                </a:solidFill>
                <a:effectLst/>
                <a:latin typeface="+mn-lt"/>
                <a:ea typeface="+mn-ea"/>
                <a:cs typeface="+mn-cs"/>
              </a:rPr>
              <a:t> what ram is to a computer </a:t>
            </a: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10</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l" rtl="0"/>
            <a:r>
              <a:rPr lang="en-US" sz="1200" b="0" i="0" kern="1200" dirty="0">
                <a:solidFill>
                  <a:schemeClr val="tx1"/>
                </a:solidFill>
                <a:effectLst/>
                <a:latin typeface="+mn-lt"/>
                <a:ea typeface="+mn-ea"/>
                <a:cs typeface="+mn-cs"/>
              </a:rPr>
              <a:t>In mathematics, the binary logarithm (</a:t>
            </a:r>
            <a:r>
              <a:rPr lang="en-US" sz="1200" b="1" i="0" kern="1200" dirty="0">
                <a:solidFill>
                  <a:schemeClr val="tx1"/>
                </a:solidFill>
                <a:effectLst/>
                <a:latin typeface="+mn-lt"/>
                <a:ea typeface="+mn-ea"/>
                <a:cs typeface="+mn-cs"/>
              </a:rPr>
              <a:t>log</a:t>
            </a:r>
            <a:r>
              <a:rPr lang="en-US" sz="1200" b="1" i="0" kern="1200" baseline="-25000" dirty="0">
                <a:solidFill>
                  <a:schemeClr val="tx1"/>
                </a:solidFill>
                <a:effectLst/>
                <a:latin typeface="+mn-lt"/>
                <a:ea typeface="+mn-ea"/>
                <a:cs typeface="+mn-cs"/>
              </a:rPr>
              <a:t>2</a:t>
            </a:r>
            <a:r>
              <a:rPr lang="en-US" sz="1200" b="0" i="0" kern="1200" dirty="0">
                <a:solidFill>
                  <a:schemeClr val="tx1"/>
                </a:solidFill>
                <a:effectLst/>
                <a:latin typeface="+mn-lt"/>
                <a:ea typeface="+mn-ea"/>
                <a:cs typeface="+mn-cs"/>
              </a:rPr>
              <a:t> n) is the power to which the number </a:t>
            </a:r>
            <a:r>
              <a:rPr lang="en-US" sz="1200" b="1" i="0" kern="1200" dirty="0">
                <a:solidFill>
                  <a:schemeClr val="tx1"/>
                </a:solidFill>
                <a:effectLst/>
                <a:latin typeface="+mn-lt"/>
                <a:ea typeface="+mn-ea"/>
                <a:cs typeface="+mn-cs"/>
              </a:rPr>
              <a:t>2</a:t>
            </a:r>
            <a:r>
              <a:rPr lang="en-US" sz="1200" b="0" i="0" kern="1200" dirty="0">
                <a:solidFill>
                  <a:schemeClr val="tx1"/>
                </a:solidFill>
                <a:effectLst/>
                <a:latin typeface="+mn-lt"/>
                <a:ea typeface="+mn-ea"/>
                <a:cs typeface="+mn-cs"/>
              </a:rPr>
              <a:t>must be raised to obtain the value n. ... For example, the binary logarithm of </a:t>
            </a:r>
            <a:r>
              <a:rPr lang="en-US" sz="1200" b="1" i="0" kern="1200" dirty="0">
                <a:solidFill>
                  <a:schemeClr val="tx1"/>
                </a:solidFill>
                <a:effectLst/>
                <a:latin typeface="+mn-lt"/>
                <a:ea typeface="+mn-ea"/>
                <a:cs typeface="+mn-cs"/>
              </a:rPr>
              <a:t>1</a:t>
            </a:r>
            <a:r>
              <a:rPr lang="en-US" sz="1200" b="0" i="0" kern="1200" dirty="0">
                <a:solidFill>
                  <a:schemeClr val="tx1"/>
                </a:solidFill>
                <a:effectLst/>
                <a:latin typeface="+mn-lt"/>
                <a:ea typeface="+mn-ea"/>
                <a:cs typeface="+mn-cs"/>
              </a:rPr>
              <a:t> is 0, the binary logarithm of </a:t>
            </a:r>
            <a:r>
              <a:rPr lang="en-US" sz="1200" b="1" i="0" kern="1200" dirty="0">
                <a:solidFill>
                  <a:schemeClr val="tx1"/>
                </a:solidFill>
                <a:effectLst/>
                <a:latin typeface="+mn-lt"/>
                <a:ea typeface="+mn-ea"/>
                <a:cs typeface="+mn-cs"/>
              </a:rPr>
              <a:t>2</a:t>
            </a:r>
            <a:r>
              <a:rPr lang="en-US" sz="1200" b="0" i="0" kern="1200" dirty="0">
                <a:solidFill>
                  <a:schemeClr val="tx1"/>
                </a:solidFill>
                <a:effectLst/>
                <a:latin typeface="+mn-lt"/>
                <a:ea typeface="+mn-ea"/>
                <a:cs typeface="+mn-cs"/>
              </a:rPr>
              <a:t> is </a:t>
            </a:r>
            <a:r>
              <a:rPr lang="en-US" sz="1200" b="1" i="0" kern="1200" dirty="0">
                <a:solidFill>
                  <a:schemeClr val="tx1"/>
                </a:solidFill>
                <a:effectLst/>
                <a:latin typeface="+mn-lt"/>
                <a:ea typeface="+mn-ea"/>
                <a:cs typeface="+mn-cs"/>
              </a:rPr>
              <a:t>1</a:t>
            </a:r>
            <a:r>
              <a:rPr lang="en-US" sz="1200" b="0" i="0" kern="1200" dirty="0">
                <a:solidFill>
                  <a:schemeClr val="tx1"/>
                </a:solidFill>
                <a:effectLst/>
                <a:latin typeface="+mn-lt"/>
                <a:ea typeface="+mn-ea"/>
                <a:cs typeface="+mn-cs"/>
              </a:rPr>
              <a:t>, the binary logarithm of 4 is </a:t>
            </a:r>
            <a:r>
              <a:rPr lang="en-US" sz="1200" b="1" i="0" kern="1200" dirty="0">
                <a:solidFill>
                  <a:schemeClr val="tx1"/>
                </a:solidFill>
                <a:effectLst/>
                <a:latin typeface="+mn-lt"/>
                <a:ea typeface="+mn-ea"/>
                <a:cs typeface="+mn-cs"/>
              </a:rPr>
              <a:t>2</a:t>
            </a:r>
            <a:r>
              <a:rPr lang="en-US" sz="1200" b="0" i="0" kern="1200" dirty="0">
                <a:solidFill>
                  <a:schemeClr val="tx1"/>
                </a:solidFill>
                <a:effectLst/>
                <a:latin typeface="+mn-lt"/>
                <a:ea typeface="+mn-ea"/>
                <a:cs typeface="+mn-cs"/>
              </a:rPr>
              <a:t>, and the binary logarithm of 32 is 5. The binary logarithm is the logarithm to the </a:t>
            </a:r>
            <a:r>
              <a:rPr lang="en-US" sz="1200" b="1" i="0" kern="1200" dirty="0">
                <a:solidFill>
                  <a:schemeClr val="tx1"/>
                </a:solidFill>
                <a:effectLst/>
                <a:latin typeface="+mn-lt"/>
                <a:ea typeface="+mn-ea"/>
                <a:cs typeface="+mn-cs"/>
              </a:rPr>
              <a:t>base 2</a:t>
            </a:r>
            <a:r>
              <a:rPr lang="en-US" sz="1200" b="0" i="0" kern="1200" dirty="0">
                <a:solidFill>
                  <a:schemeClr val="tx1"/>
                </a:solidFill>
                <a:effectLst/>
                <a:latin typeface="+mn-lt"/>
                <a:ea typeface="+mn-ea"/>
                <a:cs typeface="+mn-cs"/>
              </a:rPr>
              <a:t>.</a:t>
            </a:r>
          </a:p>
          <a:p>
            <a:pPr algn="l" rtl="0"/>
            <a:br>
              <a:rPr lang="en-US" sz="1200" b="0" i="0" kern="1200" dirty="0">
                <a:solidFill>
                  <a:schemeClr val="tx1"/>
                </a:solidFill>
                <a:effectLst/>
                <a:latin typeface="+mn-lt"/>
                <a:ea typeface="+mn-ea"/>
                <a:cs typeface="+mn-cs"/>
              </a:rPr>
            </a:b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11</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12</a:t>
            </a:fld>
            <a:endParaRPr lang="ar-SA"/>
          </a:p>
        </p:txBody>
      </p:sp>
    </p:spTree>
    <p:extLst>
      <p:ext uri="{BB962C8B-B14F-4D97-AF65-F5344CB8AC3E}">
        <p14:creationId xmlns:p14="http://schemas.microsoft.com/office/powerpoint/2010/main" val="494873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C7D91242-0E3D-4C7C-8877-C804ECCB875F}" type="datetime1">
              <a:rPr lang="ar-SA" smtClean="0"/>
              <a:pPr/>
              <a:t>22/02/1440</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r>
              <a:rPr lang="en-AU" dirty="0"/>
              <a:t>Dr. Rayed AlGhamdi</a:t>
            </a:r>
            <a:endParaRPr lang="ar-SA"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C6C18CD-5869-4000-9223-95330CB63745}" type="slidenum">
              <a:rPr lang="ar-SA" smtClean="0"/>
              <a:pPr/>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fld id="{C3CF432C-5FAB-403A-AB7F-84AD713533FD}" type="datetime1">
              <a:rPr lang="ar-SA" smtClean="0"/>
              <a:pPr/>
              <a:t>22/02/1440</a:t>
            </a:fld>
            <a:endParaRPr lang="ar-SA"/>
          </a:p>
        </p:txBody>
      </p:sp>
      <p:sp>
        <p:nvSpPr>
          <p:cNvPr id="5" name="Footer Placeholder 4"/>
          <p:cNvSpPr>
            <a:spLocks noGrp="1"/>
          </p:cNvSpPr>
          <p:nvPr>
            <p:ph type="ftr" sz="quarter" idx="11"/>
          </p:nvPr>
        </p:nvSpPr>
        <p:spPr/>
        <p:txBody>
          <a:bodyPr/>
          <a:lstStyle/>
          <a:p>
            <a:r>
              <a:rPr lang="en-AU" dirty="0"/>
              <a:t>Dr. Rayed AlGhamdi</a:t>
            </a:r>
            <a:endParaRPr lang="ar-SA" dirty="0"/>
          </a:p>
        </p:txBody>
      </p:sp>
      <p:sp>
        <p:nvSpPr>
          <p:cNvPr id="6" name="Slide Number Placeholder 5"/>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ar-SA"/>
              <a:t>انقر لتحرير نمط العنوان الرئيسي</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fld id="{689E91B5-8CE5-4DB0-A793-169AB3CD62DC}" type="datetime1">
              <a:rPr lang="ar-SA" smtClean="0"/>
              <a:pPr/>
              <a:t>22/02/1440</a:t>
            </a:fld>
            <a:endParaRPr lang="ar-SA"/>
          </a:p>
        </p:txBody>
      </p:sp>
      <p:sp>
        <p:nvSpPr>
          <p:cNvPr id="5" name="Footer Placeholder 4"/>
          <p:cNvSpPr>
            <a:spLocks noGrp="1"/>
          </p:cNvSpPr>
          <p:nvPr>
            <p:ph type="ftr" sz="quarter" idx="11"/>
          </p:nvPr>
        </p:nvSpPr>
        <p:spPr/>
        <p:txBody>
          <a:bodyPr/>
          <a:lstStyle/>
          <a:p>
            <a:r>
              <a:rPr lang="en-AU" dirty="0"/>
              <a:t>Dr. Rayed AlGhamdi</a:t>
            </a:r>
            <a:endParaRPr lang="ar-SA" dirty="0"/>
          </a:p>
        </p:txBody>
      </p:sp>
      <p:sp>
        <p:nvSpPr>
          <p:cNvPr id="6" name="Slide Number Placeholder 5"/>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omic Sans MS" panose="030F0702030302020204" pitchFamily="66" charset="0"/>
              </a:defRPr>
            </a:lvl1pPr>
          </a:lstStyle>
          <a:p>
            <a:r>
              <a:rPr lang="ar-SA" dirty="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4714343-7237-44F6-ABE6-335A122D7D9D}" type="datetime1">
              <a:rPr lang="ar-SA" smtClean="0"/>
              <a:pPr/>
              <a:t>22/02/1440</a:t>
            </a:fld>
            <a:endParaRPr lang="ar-SA"/>
          </a:p>
        </p:txBody>
      </p:sp>
      <p:sp>
        <p:nvSpPr>
          <p:cNvPr id="5" name="Footer Placeholder 4"/>
          <p:cNvSpPr>
            <a:spLocks noGrp="1"/>
          </p:cNvSpPr>
          <p:nvPr>
            <p:ph type="ftr" sz="quarter" idx="11"/>
          </p:nvPr>
        </p:nvSpPr>
        <p:spPr/>
        <p:txBody>
          <a:bodyPr/>
          <a:lstStyle/>
          <a:p>
            <a:r>
              <a:rPr lang="en-AU" dirty="0"/>
              <a:t>Dr. Rayed AlGhamdi</a:t>
            </a:r>
            <a:endParaRPr lang="ar-SA" dirty="0"/>
          </a:p>
        </p:txBody>
      </p:sp>
      <p:sp>
        <p:nvSpPr>
          <p:cNvPr id="6" name="Slide Number Placeholder 5"/>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1" cap="none" baseline="0">
                <a:latin typeface="Comic Sans MS" panose="030F0702030302020204" pitchFamily="66" charset="0"/>
              </a:defRPr>
            </a:lvl1pPr>
          </a:lstStyle>
          <a:p>
            <a:r>
              <a:rPr lang="ar-SA" dirty="0"/>
              <a:t>انقر لتحرير نمط العنوان الرئيسي</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5E8DC0B0-4EB6-4039-AA68-F2B7D8C20EB2}" type="datetime1">
              <a:rPr lang="ar-SA" smtClean="0"/>
              <a:pPr/>
              <a:t>22/02/1440</a:t>
            </a:fld>
            <a:endParaRPr lang="ar-SA"/>
          </a:p>
        </p:txBody>
      </p:sp>
      <p:sp>
        <p:nvSpPr>
          <p:cNvPr id="5" name="Footer Placeholder 4"/>
          <p:cNvSpPr>
            <a:spLocks noGrp="1"/>
          </p:cNvSpPr>
          <p:nvPr>
            <p:ph type="ftr" sz="quarter" idx="11"/>
          </p:nvPr>
        </p:nvSpPr>
        <p:spPr/>
        <p:txBody>
          <a:bodyPr/>
          <a:lstStyle/>
          <a:p>
            <a:r>
              <a:rPr lang="en-AU" dirty="0"/>
              <a:t>Dr. Rayed AlGhamdi</a:t>
            </a:r>
            <a:endParaRPr lang="ar-SA" dirty="0"/>
          </a:p>
        </p:txBody>
      </p:sp>
      <p:sp>
        <p:nvSpPr>
          <p:cNvPr id="6" name="Slide Number Placeholder 5"/>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5" name="Date Placeholder 4"/>
          <p:cNvSpPr>
            <a:spLocks noGrp="1"/>
          </p:cNvSpPr>
          <p:nvPr>
            <p:ph type="dt" sz="half" idx="10"/>
          </p:nvPr>
        </p:nvSpPr>
        <p:spPr/>
        <p:txBody>
          <a:bodyPr/>
          <a:lstStyle/>
          <a:p>
            <a:fld id="{559A1B43-37F4-4177-BEC0-277FBBF16B19}" type="datetime1">
              <a:rPr lang="ar-SA" smtClean="0"/>
              <a:pPr/>
              <a:t>22/02/1440</a:t>
            </a:fld>
            <a:endParaRPr lang="ar-SA"/>
          </a:p>
        </p:txBody>
      </p:sp>
      <p:sp>
        <p:nvSpPr>
          <p:cNvPr id="6" name="Footer Placeholder 5"/>
          <p:cNvSpPr>
            <a:spLocks noGrp="1"/>
          </p:cNvSpPr>
          <p:nvPr>
            <p:ph type="ftr" sz="quarter" idx="11"/>
          </p:nvPr>
        </p:nvSpPr>
        <p:spPr/>
        <p:txBody>
          <a:bodyPr/>
          <a:lstStyle/>
          <a:p>
            <a:r>
              <a:rPr lang="en-AU" dirty="0"/>
              <a:t>Dr. Rayed AlGhamdi</a:t>
            </a:r>
            <a:endParaRPr lang="ar-SA"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71FD7EF4-7735-4692-B84D-CC28B9853D56}" type="datetime1">
              <a:rPr lang="ar-SA" smtClean="0"/>
              <a:pPr/>
              <a:t>22/02/1440</a:t>
            </a:fld>
            <a:endParaRPr lang="ar-SA"/>
          </a:p>
        </p:txBody>
      </p:sp>
      <p:sp>
        <p:nvSpPr>
          <p:cNvPr id="8" name="Footer Placeholder 7"/>
          <p:cNvSpPr>
            <a:spLocks noGrp="1"/>
          </p:cNvSpPr>
          <p:nvPr>
            <p:ph type="ftr" sz="quarter" idx="11"/>
          </p:nvPr>
        </p:nvSpPr>
        <p:spPr/>
        <p:txBody>
          <a:bodyPr/>
          <a:lstStyle/>
          <a:p>
            <a:r>
              <a:rPr lang="en-AU" dirty="0"/>
              <a:t>Dr. Rayed AlGhamdi</a:t>
            </a:r>
            <a:endParaRPr lang="ar-SA" dirty="0"/>
          </a:p>
        </p:txBody>
      </p:sp>
      <p:sp>
        <p:nvSpPr>
          <p:cNvPr id="9" name="Slide Number Placeholder 8"/>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3" name="Date Placeholder 2"/>
          <p:cNvSpPr>
            <a:spLocks noGrp="1"/>
          </p:cNvSpPr>
          <p:nvPr>
            <p:ph type="dt" sz="half" idx="10"/>
          </p:nvPr>
        </p:nvSpPr>
        <p:spPr/>
        <p:txBody>
          <a:bodyPr/>
          <a:lstStyle/>
          <a:p>
            <a:fld id="{818D8FF4-F3BE-4EEA-81F5-0B8AC1B3E008}" type="datetime1">
              <a:rPr lang="ar-SA" smtClean="0"/>
              <a:pPr/>
              <a:t>22/02/1440</a:t>
            </a:fld>
            <a:endParaRPr lang="ar-SA"/>
          </a:p>
        </p:txBody>
      </p:sp>
      <p:sp>
        <p:nvSpPr>
          <p:cNvPr id="4" name="Footer Placeholder 3"/>
          <p:cNvSpPr>
            <a:spLocks noGrp="1"/>
          </p:cNvSpPr>
          <p:nvPr>
            <p:ph type="ftr" sz="quarter" idx="11"/>
          </p:nvPr>
        </p:nvSpPr>
        <p:spPr/>
        <p:txBody>
          <a:bodyPr/>
          <a:lstStyle/>
          <a:p>
            <a:r>
              <a:rPr lang="en-AU" dirty="0"/>
              <a:t>Dr. Rayed AlGhamdi</a:t>
            </a:r>
            <a:endParaRPr lang="ar-SA" dirty="0"/>
          </a:p>
        </p:txBody>
      </p:sp>
      <p:sp>
        <p:nvSpPr>
          <p:cNvPr id="5" name="Slide Number Placeholder 4"/>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0229E7-24DA-4D35-9B12-4FE0CD16ECA3}" type="datetime1">
              <a:rPr lang="ar-SA" smtClean="0"/>
              <a:pPr/>
              <a:t>22/02/1440</a:t>
            </a:fld>
            <a:endParaRPr lang="ar-SA"/>
          </a:p>
        </p:txBody>
      </p:sp>
      <p:sp>
        <p:nvSpPr>
          <p:cNvPr id="3" name="Footer Placeholder 2"/>
          <p:cNvSpPr>
            <a:spLocks noGrp="1"/>
          </p:cNvSpPr>
          <p:nvPr>
            <p:ph type="ftr" sz="quarter" idx="11"/>
          </p:nvPr>
        </p:nvSpPr>
        <p:spPr/>
        <p:txBody>
          <a:bodyPr/>
          <a:lstStyle/>
          <a:p>
            <a:r>
              <a:rPr lang="en-AU" dirty="0"/>
              <a:t>Dr. Rayed AlGhamdi</a:t>
            </a:r>
            <a:endParaRPr lang="ar-SA" dirty="0"/>
          </a:p>
        </p:txBody>
      </p:sp>
      <p:sp>
        <p:nvSpPr>
          <p:cNvPr id="4" name="Slide Number Placeholder 3"/>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7915722-8720-40B6-908F-5FF53CD72032}" type="datetime1">
              <a:rPr lang="ar-SA" smtClean="0"/>
              <a:pPr/>
              <a:t>22/02/1440</a:t>
            </a:fld>
            <a:endParaRPr lang="ar-SA"/>
          </a:p>
        </p:txBody>
      </p:sp>
      <p:sp>
        <p:nvSpPr>
          <p:cNvPr id="7" name="Slide Number Placeholder 6"/>
          <p:cNvSpPr>
            <a:spLocks noGrp="1"/>
          </p:cNvSpPr>
          <p:nvPr>
            <p:ph type="sldNum" sz="quarter" idx="12"/>
          </p:nvPr>
        </p:nvSpPr>
        <p:spPr/>
        <p:txBody>
          <a:bodyPr/>
          <a:lstStyle/>
          <a:p>
            <a:fld id="{8C6C18CD-5869-4000-9223-95330CB63745}" type="slidenum">
              <a:rPr lang="ar-SA" smtClean="0"/>
              <a:pPr/>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r>
              <a:rPr lang="en-AU" dirty="0"/>
              <a:t>Dr. Rayed AlGhamdi</a:t>
            </a:r>
            <a:endParaRPr lang="ar-SA"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ar-SA"/>
              <a:t>انقر لتحرير نمط العنوان الرئيسي</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ar-SA"/>
              <a:t>انقر لتحرير نمط العنوان الرئيسي</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EA8F72B0-D174-43CF-8102-CA9A1D14D626}" type="datetime1">
              <a:rPr lang="ar-SA" smtClean="0"/>
              <a:pPr/>
              <a:t>22/02/1440</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r>
              <a:rPr lang="en-AU" dirty="0"/>
              <a:t>Dr. Rayed AlGhamdi</a:t>
            </a:r>
            <a:endParaRPr lang="ar-SA"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52765921-03C1-468C-896A-55A3FAB5ABBB}" type="datetime1">
              <a:rPr lang="ar-SA" smtClean="0"/>
              <a:pPr/>
              <a:t>22/02/1440</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r>
              <a:rPr lang="en-AU" dirty="0"/>
              <a:t>Dr. Rayed AlGhamdi</a:t>
            </a:r>
            <a:endParaRPr lang="ar-SA"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C6C18CD-5869-4000-9223-95330CB63745}"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en.wikipedia.org/wiki/Z-RAM" TargetMode="External"/><Relationship Id="rId5" Type="http://schemas.openxmlformats.org/officeDocument/2006/relationships/hyperlink" Target="https://en.wikipedia.org/wiki/T-RAM" TargetMode="Externa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4.wdp"/></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5.wdp"/></Relationships>
</file>

<file path=ppt/slides/_rels/slide18.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microsoft.com/office/2007/relationships/hdphoto" Target="../media/hdphoto6.wdp"/></Relationships>
</file>

<file path=ppt/slides/_rels/slide23.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microsoft.com/office/2007/relationships/hdphoto" Target="../media/hdphoto7.wdp"/></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2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733365" y="3120063"/>
            <a:ext cx="3313355" cy="1702160"/>
          </a:xfrm>
        </p:spPr>
        <p:txBody>
          <a:bodyPr>
            <a:normAutofit/>
          </a:bodyPr>
          <a:lstStyle/>
          <a:p>
            <a:pPr rtl="0"/>
            <a:r>
              <a:rPr lang="en-AU" sz="2200" dirty="0">
                <a:latin typeface="Comic Sans MS" panose="030F0702030302020204" pitchFamily="66" charset="0"/>
              </a:rPr>
              <a:t>Computer Architecture &amp; Organization</a:t>
            </a:r>
            <a:r>
              <a:rPr lang="en-US" sz="2200" dirty="0">
                <a:latin typeface="Comic Sans MS" panose="030F0702030302020204" pitchFamily="66" charset="0"/>
              </a:rPr>
              <a:t> </a:t>
            </a:r>
            <a:endParaRPr lang="ar-SA" sz="2200" dirty="0">
              <a:latin typeface="Comic Sans MS" panose="030F0702030302020204" pitchFamily="66" charset="0"/>
            </a:endParaRPr>
          </a:p>
        </p:txBody>
      </p:sp>
      <p:sp>
        <p:nvSpPr>
          <p:cNvPr id="3" name="عنوان فرعي 2"/>
          <p:cNvSpPr>
            <a:spLocks noGrp="1"/>
          </p:cNvSpPr>
          <p:nvPr>
            <p:ph type="subTitle" idx="1"/>
          </p:nvPr>
        </p:nvSpPr>
        <p:spPr>
          <a:xfrm>
            <a:off x="4733365" y="4832667"/>
            <a:ext cx="3309803" cy="1260629"/>
          </a:xfrm>
        </p:spPr>
        <p:txBody>
          <a:bodyPr>
            <a:normAutofit/>
          </a:bodyPr>
          <a:lstStyle/>
          <a:p>
            <a:r>
              <a:rPr lang="en-US" sz="2000" dirty="0"/>
              <a:t>CPIT 201</a:t>
            </a:r>
            <a:endParaRPr lang="ar-SA" sz="2000" dirty="0"/>
          </a:p>
        </p:txBody>
      </p:sp>
      <p:sp>
        <p:nvSpPr>
          <p:cNvPr id="8" name="Footer Placeholder 7"/>
          <p:cNvSpPr>
            <a:spLocks noGrp="1"/>
          </p:cNvSpPr>
          <p:nvPr>
            <p:ph type="ftr" sz="quarter" idx="11"/>
          </p:nvPr>
        </p:nvSpPr>
        <p:spPr/>
        <p:txBody>
          <a:bodyPr>
            <a:normAutofit/>
          </a:bodyPr>
          <a:lstStyle/>
          <a:p>
            <a:r>
              <a:rPr lang="en-AU" sz="1600" dirty="0">
                <a:solidFill>
                  <a:schemeClr val="accent1">
                    <a:lumMod val="75000"/>
                  </a:schemeClr>
                </a:solidFill>
              </a:rPr>
              <a:t>Dr. Rayed AlGhamdi</a:t>
            </a:r>
            <a:endParaRPr lang="ar-SA" sz="1600" dirty="0">
              <a:solidFill>
                <a:schemeClr val="accent1">
                  <a:lumMod val="75000"/>
                </a:schemeClr>
              </a:solidFill>
            </a:endParaRPr>
          </a:p>
        </p:txBody>
      </p:sp>
      <p:grpSp>
        <p:nvGrpSpPr>
          <p:cNvPr id="12" name="مجموعة 11"/>
          <p:cNvGrpSpPr/>
          <p:nvPr/>
        </p:nvGrpSpPr>
        <p:grpSpPr>
          <a:xfrm>
            <a:off x="4741416" y="2202706"/>
            <a:ext cx="3312368" cy="2003485"/>
            <a:chOff x="4499992" y="2132856"/>
            <a:chExt cx="3764360" cy="2276872"/>
          </a:xfrm>
        </p:grpSpPr>
        <p:pic>
          <p:nvPicPr>
            <p:cNvPr id="55298" name="Picture 2" descr="نتيجة بحث الصور عن ‪Computer structure‬‏"/>
            <p:cNvPicPr>
              <a:picLocks noChangeAspect="1" noChangeArrowheads="1"/>
            </p:cNvPicPr>
            <p:nvPr/>
          </p:nvPicPr>
          <p:blipFill>
            <a:blip r:embed="rId2" cstate="print"/>
            <a:srcRect t="23682" b="15833"/>
            <a:stretch>
              <a:fillRect/>
            </a:stretch>
          </p:blipFill>
          <p:spPr bwMode="auto">
            <a:xfrm>
              <a:off x="4499992" y="2132856"/>
              <a:ext cx="3764360" cy="2276872"/>
            </a:xfrm>
            <a:prstGeom prst="rect">
              <a:avLst/>
            </a:prstGeom>
            <a:noFill/>
          </p:spPr>
        </p:pic>
        <p:sp>
          <p:nvSpPr>
            <p:cNvPr id="9" name="مستطيل 8"/>
            <p:cNvSpPr/>
            <p:nvPr/>
          </p:nvSpPr>
          <p:spPr>
            <a:xfrm>
              <a:off x="6680176" y="4049688"/>
              <a:ext cx="1440160" cy="2880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spTree>
    <p:extLst>
      <p:ext uri="{BB962C8B-B14F-4D97-AF65-F5344CB8AC3E}">
        <p14:creationId xmlns:p14="http://schemas.microsoft.com/office/powerpoint/2010/main" val="2736174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10</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Main Memory</a:t>
            </a:r>
            <a:endParaRPr lang="en-US" altLang="en-US" dirty="0"/>
          </a:p>
          <a:p>
            <a:pPr lvl="1" algn="just" rtl="0">
              <a:buFont typeface="Wingdings" panose="05000000000000000000" pitchFamily="2" charset="2"/>
              <a:buChar char="Ø"/>
            </a:pPr>
            <a:r>
              <a:rPr lang="en-US" altLang="en-US" dirty="0">
                <a:solidFill>
                  <a:schemeClr val="accent3"/>
                </a:solidFill>
              </a:rPr>
              <a:t>Address space</a:t>
            </a:r>
            <a:endParaRPr lang="en-US" altLang="en-US" dirty="0"/>
          </a:p>
          <a:p>
            <a:pPr marL="640080" lvl="2" indent="0" algn="just" rtl="0">
              <a:buNone/>
            </a:pPr>
            <a:r>
              <a:rPr lang="en-US" altLang="en-US" dirty="0"/>
              <a:t>To access a word in memory, it requires an identifier. Each word is identified by an address. The total number of uniquely identifiable locations in memory is called the </a:t>
            </a:r>
            <a:r>
              <a:rPr lang="en-US" altLang="en-US" dirty="0">
                <a:solidFill>
                  <a:schemeClr val="accent3"/>
                </a:solidFill>
              </a:rPr>
              <a:t>address space</a:t>
            </a:r>
            <a:r>
              <a:rPr lang="en-US" altLang="en-US" dirty="0"/>
              <a:t>. </a:t>
            </a:r>
          </a:p>
          <a:p>
            <a:pPr marL="365760" lvl="1" indent="0" algn="just" rtl="0">
              <a:buNone/>
            </a:pPr>
            <a:endParaRPr lang="en-US" altLang="en-US" sz="2400" dirty="0"/>
          </a:p>
          <a:p>
            <a:pPr marL="640080" lvl="2" indent="0" algn="just" rtl="0">
              <a:buNone/>
            </a:pPr>
            <a:r>
              <a:rPr lang="en-US" altLang="en-US" dirty="0"/>
              <a:t>For example, a memory with 64 kilobytes and a word size of 1 byte has an address space that ranges from 0 to 65,535.</a:t>
            </a:r>
          </a:p>
          <a:p>
            <a:pPr marL="365760" lvl="1" indent="0" algn="just" rtl="0">
              <a:buNone/>
            </a:pPr>
            <a:endParaRPr lang="en-US" altLang="en-US" dirty="0"/>
          </a:p>
          <a:p>
            <a:pPr marL="365760" lvl="1" indent="0" algn="l" rtl="0">
              <a:buNone/>
            </a:pPr>
            <a:endParaRPr lang="en-US" dirty="0"/>
          </a:p>
        </p:txBody>
      </p:sp>
    </p:spTree>
    <p:extLst>
      <p:ext uri="{BB962C8B-B14F-4D97-AF65-F5344CB8AC3E}">
        <p14:creationId xmlns:p14="http://schemas.microsoft.com/office/powerpoint/2010/main" val="25911221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11</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noRot="1" noChangeAspect="1" noMove="1" noResize="1" noEditPoints="1" noAdjustHandles="1" noChangeArrowheads="1" noChangeShapeType="1" noTextEdit="1"/>
          </p:cNvSpPr>
          <p:nvPr>
            <p:ph idx="1"/>
          </p:nvPr>
        </p:nvSpPr>
        <p:spPr>
          <a:xfrm>
            <a:off x="611560" y="1556792"/>
            <a:ext cx="7992888" cy="4824536"/>
          </a:xfrm>
          <a:blipFill rotWithShape="1">
            <a:blip r:embed="rId3" cstate="print"/>
            <a:stretch>
              <a:fillRect t="-1010" r="-839"/>
            </a:stretch>
          </a:blipFill>
        </p:spPr>
        <p:txBody>
          <a:bodyPr/>
          <a:lstStyle/>
          <a:p>
            <a:pPr>
              <a:buNone/>
            </a:pPr>
            <a:r>
              <a:rPr lang="ar-SA" dirty="0">
                <a:noFill/>
              </a:rPr>
              <a:t> </a:t>
            </a:r>
          </a:p>
        </p:txBody>
      </p:sp>
    </p:spTree>
    <p:extLst>
      <p:ext uri="{BB962C8B-B14F-4D97-AF65-F5344CB8AC3E}">
        <p14:creationId xmlns:p14="http://schemas.microsoft.com/office/powerpoint/2010/main" val="14935738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12</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Main Memory</a:t>
            </a:r>
            <a:endParaRPr lang="en-US" altLang="en-US" dirty="0"/>
          </a:p>
          <a:p>
            <a:pPr lvl="1" algn="just" rtl="0">
              <a:buFont typeface="Wingdings" panose="05000000000000000000" pitchFamily="2" charset="2"/>
              <a:buChar char="Ø"/>
            </a:pPr>
            <a:r>
              <a:rPr lang="en-US" altLang="en-US" dirty="0">
                <a:solidFill>
                  <a:schemeClr val="accent3"/>
                </a:solidFill>
              </a:rPr>
              <a:t>Address space</a:t>
            </a:r>
            <a:endParaRPr lang="en-US" altLang="en-US" dirty="0"/>
          </a:p>
          <a:p>
            <a:pPr marL="365760" lvl="1" indent="0" algn="just" rtl="0">
              <a:buNone/>
            </a:pPr>
            <a:r>
              <a:rPr lang="en-US" altLang="en-US" dirty="0"/>
              <a:t>This table assists to know the exact number of bytes.</a:t>
            </a:r>
          </a:p>
          <a:p>
            <a:pPr marL="365760" lvl="1" indent="0" algn="l" rtl="0">
              <a:buNone/>
            </a:pPr>
            <a:endParaRPr lang="en-US" dirty="0"/>
          </a:p>
        </p:txBody>
      </p:sp>
      <p:pic>
        <p:nvPicPr>
          <p:cNvPr id="11" name="Picture 4"/>
          <p:cNvPicPr>
            <a:picLocks noChangeAspect="1" noChangeArrowheads="1"/>
          </p:cNvPicPr>
          <p:nvPr/>
        </p:nvPicPr>
        <p:blipFill rotWithShape="1">
          <a:blip r:embed="rId3" cstate="print">
            <a:grayscl/>
            <a:extLst>
              <a:ext uri="{28A0092B-C50C-407E-A947-70E740481C1C}">
                <a14:useLocalDpi xmlns:a14="http://schemas.microsoft.com/office/drawing/2010/main" val="0"/>
              </a:ext>
            </a:extLst>
          </a:blip>
          <a:srcRect t="14041" b="3188"/>
          <a:stretch/>
        </p:blipFill>
        <p:spPr bwMode="auto">
          <a:xfrm>
            <a:off x="688975" y="2987040"/>
            <a:ext cx="7766050" cy="3337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95555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13</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Main Memory</a:t>
            </a:r>
            <a:endParaRPr lang="en-US" altLang="en-US" dirty="0"/>
          </a:p>
          <a:p>
            <a:pPr marL="365760" lvl="1" indent="0" algn="just" rtl="0">
              <a:buNone/>
            </a:pPr>
            <a:r>
              <a:rPr lang="en-US" altLang="en-US" sz="2400" dirty="0"/>
              <a:t>Memory types can be classified into three types:</a:t>
            </a:r>
            <a:endParaRPr lang="en-US" altLang="en-US" sz="1000" dirty="0"/>
          </a:p>
          <a:p>
            <a:pPr lvl="1" algn="just" rtl="0">
              <a:buFont typeface="Wingdings" panose="05000000000000000000" pitchFamily="2" charset="2"/>
              <a:buChar char="Ø"/>
            </a:pPr>
            <a:r>
              <a:rPr lang="en-US" altLang="en-US" dirty="0">
                <a:solidFill>
                  <a:schemeClr val="accent3"/>
                </a:solidFill>
              </a:rPr>
              <a:t>RAM</a:t>
            </a:r>
            <a:r>
              <a:rPr lang="en-US" altLang="en-US" dirty="0"/>
              <a:t> (Random Access Memory)</a:t>
            </a:r>
          </a:p>
          <a:p>
            <a:pPr lvl="2" algn="just" rtl="0">
              <a:spcAft>
                <a:spcPct val="30000"/>
              </a:spcAft>
              <a:buFont typeface="Wingdings" panose="05000000000000000000" pitchFamily="2" charset="2"/>
              <a:buChar char="§"/>
            </a:pPr>
            <a:r>
              <a:rPr lang="en-US" altLang="en-US" dirty="0"/>
              <a:t>SRAM (</a:t>
            </a:r>
            <a:r>
              <a:rPr lang="en-US" altLang="en-US" i="1" dirty="0"/>
              <a:t>Static RAM</a:t>
            </a:r>
            <a:r>
              <a:rPr lang="en-US" altLang="en-US" dirty="0"/>
              <a:t>)</a:t>
            </a:r>
          </a:p>
          <a:p>
            <a:pPr lvl="2" algn="just" rtl="0">
              <a:spcAft>
                <a:spcPct val="30000"/>
              </a:spcAft>
              <a:buFont typeface="Wingdings" panose="05000000000000000000" pitchFamily="2" charset="2"/>
              <a:buChar char="§"/>
            </a:pPr>
            <a:r>
              <a:rPr lang="en-US" altLang="en-US" dirty="0"/>
              <a:t>DRAM (</a:t>
            </a:r>
            <a:r>
              <a:rPr lang="en-US" altLang="en-US" i="1" dirty="0"/>
              <a:t>Dynamic RAM</a:t>
            </a:r>
            <a:r>
              <a:rPr lang="en-US" altLang="en-US" dirty="0"/>
              <a:t>)</a:t>
            </a:r>
            <a:endParaRPr lang="en-US" altLang="en-US" sz="1000" dirty="0"/>
          </a:p>
          <a:p>
            <a:pPr lvl="1" algn="just" rtl="0">
              <a:buFont typeface="Wingdings" panose="05000000000000000000" pitchFamily="2" charset="2"/>
              <a:buChar char="Ø"/>
            </a:pPr>
            <a:r>
              <a:rPr lang="en-US" altLang="en-US" dirty="0">
                <a:solidFill>
                  <a:schemeClr val="accent3"/>
                </a:solidFill>
              </a:rPr>
              <a:t>ROM</a:t>
            </a:r>
            <a:r>
              <a:rPr lang="en-US" altLang="en-US" dirty="0"/>
              <a:t> (Read Only Memory) </a:t>
            </a:r>
          </a:p>
          <a:p>
            <a:pPr lvl="2" algn="just" rtl="0">
              <a:spcAft>
                <a:spcPct val="30000"/>
              </a:spcAft>
              <a:buFont typeface="Wingdings" panose="05000000000000000000" pitchFamily="2" charset="2"/>
              <a:buChar char="§"/>
            </a:pPr>
            <a:r>
              <a:rPr lang="en-US" altLang="en-US" dirty="0"/>
              <a:t>PROM (</a:t>
            </a:r>
            <a:r>
              <a:rPr lang="en-US" altLang="en-US" i="1" dirty="0"/>
              <a:t>Programmable read-only memory</a:t>
            </a:r>
            <a:r>
              <a:rPr lang="en-US" altLang="en-US" dirty="0"/>
              <a:t>)</a:t>
            </a:r>
          </a:p>
          <a:p>
            <a:pPr lvl="2" algn="l" rtl="0">
              <a:spcAft>
                <a:spcPct val="30000"/>
              </a:spcAft>
              <a:buFont typeface="Wingdings" panose="05000000000000000000" pitchFamily="2" charset="2"/>
              <a:buChar char="§"/>
            </a:pPr>
            <a:r>
              <a:rPr lang="en-US" altLang="en-US" dirty="0"/>
              <a:t>EPROM (</a:t>
            </a:r>
            <a:r>
              <a:rPr lang="en-US" altLang="en-US" i="1" dirty="0"/>
              <a:t>Erasable programmable read-only memory </a:t>
            </a:r>
            <a:r>
              <a:rPr lang="en-US" altLang="en-US" dirty="0"/>
              <a:t>)</a:t>
            </a:r>
          </a:p>
          <a:p>
            <a:pPr lvl="2" algn="l" rtl="0">
              <a:spcAft>
                <a:spcPct val="30000"/>
              </a:spcAft>
              <a:buFont typeface="Wingdings" panose="05000000000000000000" pitchFamily="2" charset="2"/>
              <a:buChar char="§"/>
              <a:tabLst>
                <a:tab pos="2152650" algn="l"/>
              </a:tabLst>
            </a:pPr>
            <a:r>
              <a:rPr lang="en-US" altLang="en-US" dirty="0"/>
              <a:t>EEPROM (</a:t>
            </a:r>
            <a:r>
              <a:rPr lang="en-US" altLang="en-US" i="1" dirty="0"/>
              <a:t>Electrically erasable programmable read-only memory</a:t>
            </a:r>
            <a:r>
              <a:rPr lang="en-US" altLang="en-US" dirty="0"/>
              <a:t>)</a:t>
            </a:r>
          </a:p>
          <a:p>
            <a:pPr lvl="1" algn="just" rtl="0">
              <a:buFont typeface="Wingdings" panose="05000000000000000000" pitchFamily="2" charset="2"/>
              <a:buChar char="Ø"/>
            </a:pPr>
            <a:r>
              <a:rPr lang="en-US" dirty="0">
                <a:solidFill>
                  <a:schemeClr val="accent3"/>
                </a:solidFill>
              </a:rPr>
              <a:t>Cache memory</a:t>
            </a:r>
          </a:p>
        </p:txBody>
      </p:sp>
    </p:spTree>
    <p:extLst>
      <p:ext uri="{BB962C8B-B14F-4D97-AF65-F5344CB8AC3E}">
        <p14:creationId xmlns:p14="http://schemas.microsoft.com/office/powerpoint/2010/main" val="32855653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Image result for SRAM memory">
            <a:extLst>
              <a:ext uri="{FF2B5EF4-FFF2-40B4-BE49-F238E27FC236}">
                <a16:creationId xmlns:a16="http://schemas.microsoft.com/office/drawing/2014/main" id="{D15DEC67-6648-4395-B8BC-97F4CDF3144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363146">
            <a:off x="1568310" y="2627478"/>
            <a:ext cx="2351409" cy="1708446"/>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صورة ذات صلة"/>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196" t="3406" r="1233" b="3261"/>
          <a:stretch/>
        </p:blipFill>
        <p:spPr bwMode="auto">
          <a:xfrm rot="1780323">
            <a:off x="4776780" y="2502372"/>
            <a:ext cx="3252788" cy="2133600"/>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14</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Main Memory</a:t>
            </a:r>
            <a:endParaRPr lang="en-US" altLang="en-US" dirty="0"/>
          </a:p>
          <a:p>
            <a:pPr lvl="1" algn="just" rtl="0">
              <a:buFont typeface="Wingdings" panose="05000000000000000000" pitchFamily="2" charset="2"/>
              <a:buChar char="Ø"/>
            </a:pPr>
            <a:r>
              <a:rPr lang="en-US" altLang="en-US" dirty="0">
                <a:solidFill>
                  <a:schemeClr val="accent3"/>
                </a:solidFill>
              </a:rPr>
              <a:t>RAM</a:t>
            </a:r>
            <a:r>
              <a:rPr lang="en-US" altLang="en-US" dirty="0"/>
              <a:t> (Random Access Memory)</a:t>
            </a:r>
          </a:p>
          <a:p>
            <a:pPr marL="640080" lvl="2" indent="0" algn="just" rtl="0">
              <a:buNone/>
            </a:pPr>
            <a:r>
              <a:rPr lang="en-US" altLang="en-US" dirty="0"/>
              <a:t>It makes up most of the main memory. It hold data as long as power is on. It has two types based on its design: </a:t>
            </a:r>
          </a:p>
          <a:p>
            <a:pPr marL="640080" lvl="2" indent="0" algn="just" rtl="0">
              <a:buNone/>
            </a:pPr>
            <a:endParaRPr lang="en-US" altLang="en-US" dirty="0"/>
          </a:p>
        </p:txBody>
      </p:sp>
      <p:sp>
        <p:nvSpPr>
          <p:cNvPr id="3" name="AutoShape 2" descr="صورة ذات صلة"/>
          <p:cNvSpPr>
            <a:spLocks noChangeAspect="1" noChangeArrowheads="1"/>
          </p:cNvSpPr>
          <p:nvPr/>
        </p:nvSpPr>
        <p:spPr bwMode="auto">
          <a:xfrm>
            <a:off x="9380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graphicFrame>
        <p:nvGraphicFramePr>
          <p:cNvPr id="4" name="جدول 3"/>
          <p:cNvGraphicFramePr>
            <a:graphicFrameLocks noGrp="1"/>
          </p:cNvGraphicFramePr>
          <p:nvPr>
            <p:extLst>
              <p:ext uri="{D42A27DB-BD31-4B8C-83A1-F6EECF244321}">
                <p14:modId xmlns:p14="http://schemas.microsoft.com/office/powerpoint/2010/main" val="3127585176"/>
              </p:ext>
            </p:extLst>
          </p:nvPr>
        </p:nvGraphicFramePr>
        <p:xfrm>
          <a:off x="1250254" y="4008080"/>
          <a:ext cx="6980078" cy="2260600"/>
        </p:xfrm>
        <a:graphic>
          <a:graphicData uri="http://schemas.openxmlformats.org/drawingml/2006/table">
            <a:tbl>
              <a:tblPr rtl="1" firstRow="1" bandRow="1">
                <a:tableStyleId>{21E4AEA4-8DFA-4A89-87EB-49C32662AFE0}</a:tableStyleId>
              </a:tblPr>
              <a:tblGrid>
                <a:gridCol w="3527873">
                  <a:extLst>
                    <a:ext uri="{9D8B030D-6E8A-4147-A177-3AD203B41FA5}">
                      <a16:colId xmlns:a16="http://schemas.microsoft.com/office/drawing/2014/main" val="20000"/>
                    </a:ext>
                  </a:extLst>
                </a:gridCol>
                <a:gridCol w="3452205">
                  <a:extLst>
                    <a:ext uri="{9D8B030D-6E8A-4147-A177-3AD203B41FA5}">
                      <a16:colId xmlns:a16="http://schemas.microsoft.com/office/drawing/2014/main" val="20001"/>
                    </a:ext>
                  </a:extLst>
                </a:gridCol>
              </a:tblGrid>
              <a:tr h="370840">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US" altLang="en-US" sz="1800" kern="1200" dirty="0"/>
                        <a:t>DRAM (Dynamic RAM)</a:t>
                      </a:r>
                      <a:endParaRPr lang="en-US" altLang="en-US" sz="1800" b="1" kern="1200" dirty="0">
                        <a:solidFill>
                          <a:schemeClr val="lt1"/>
                        </a:solidFill>
                        <a:latin typeface="+mn-lt"/>
                        <a:ea typeface="+mn-ea"/>
                        <a:cs typeface="+mn-cs"/>
                      </a:endParaRPr>
                    </a:p>
                  </a:txBody>
                  <a:tcP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US" altLang="en-US" sz="1800" kern="1200" dirty="0"/>
                        <a:t>SRAM (Static RAM)</a:t>
                      </a:r>
                      <a:endParaRPr lang="en-US" altLang="en-US" sz="1800" b="1" kern="1200" dirty="0">
                        <a:solidFill>
                          <a:schemeClr val="lt1"/>
                        </a:solidFill>
                        <a:latin typeface="+mn-lt"/>
                        <a:ea typeface="+mn-ea"/>
                        <a:cs typeface="+mn-cs"/>
                      </a:endParaRPr>
                    </a:p>
                  </a:txBody>
                  <a:tcPr/>
                </a:tc>
                <a:extLst>
                  <a:ext uri="{0D108BD9-81ED-4DB2-BD59-A6C34878D82A}">
                    <a16:rowId xmlns:a16="http://schemas.microsoft.com/office/drawing/2014/main" val="10000"/>
                  </a:ext>
                </a:extLst>
              </a:tr>
              <a:tr h="370840">
                <a:tc>
                  <a:txBody>
                    <a:bodyPr/>
                    <a:lstStyle/>
                    <a:p>
                      <a:pPr marL="0" marR="0" lvl="3" indent="0" algn="just" defTabSz="914400" rtl="0" eaLnBrk="1" fontAlgn="auto" latinLnBrk="0" hangingPunct="1">
                        <a:lnSpc>
                          <a:spcPct val="100000"/>
                        </a:lnSpc>
                        <a:spcBef>
                          <a:spcPts val="0"/>
                        </a:spcBef>
                        <a:spcAft>
                          <a:spcPts val="0"/>
                        </a:spcAft>
                        <a:buClrTx/>
                        <a:buSzTx/>
                        <a:buFontTx/>
                        <a:buNone/>
                        <a:tabLst/>
                        <a:defRPr/>
                      </a:pPr>
                      <a:r>
                        <a:rPr lang="en-US" altLang="en-US" sz="1500" kern="1200" dirty="0"/>
                        <a:t>Uses capacitors</a:t>
                      </a:r>
                      <a:endParaRPr lang="en-US" altLang="en-US" sz="1500" kern="1200" dirty="0">
                        <a:solidFill>
                          <a:schemeClr val="dk1"/>
                        </a:solidFill>
                        <a:latin typeface="+mn-lt"/>
                        <a:ea typeface="+mn-ea"/>
                        <a:cs typeface="+mn-cs"/>
                      </a:endParaRPr>
                    </a:p>
                  </a:txBody>
                  <a:tcPr/>
                </a:tc>
                <a:tc>
                  <a:txBody>
                    <a:bodyPr/>
                    <a:lstStyle/>
                    <a:p>
                      <a:pPr marL="0" marR="0" lvl="3" indent="0" algn="just" defTabSz="914400" rtl="0" eaLnBrk="1" fontAlgn="auto" latinLnBrk="0" hangingPunct="1">
                        <a:lnSpc>
                          <a:spcPct val="100000"/>
                        </a:lnSpc>
                        <a:spcBef>
                          <a:spcPts val="0"/>
                        </a:spcBef>
                        <a:spcAft>
                          <a:spcPts val="0"/>
                        </a:spcAft>
                        <a:buClrTx/>
                        <a:buSzTx/>
                        <a:buFontTx/>
                        <a:buNone/>
                        <a:tabLst/>
                        <a:defRPr/>
                      </a:pPr>
                      <a:r>
                        <a:rPr lang="en-US" altLang="en-US" sz="1500" dirty="0"/>
                        <a:t>Uses flip-flop gates</a:t>
                      </a:r>
                    </a:p>
                  </a:txBody>
                  <a:tcPr/>
                </a:tc>
                <a:extLst>
                  <a:ext uri="{0D108BD9-81ED-4DB2-BD59-A6C34878D82A}">
                    <a16:rowId xmlns:a16="http://schemas.microsoft.com/office/drawing/2014/main" val="10001"/>
                  </a:ext>
                </a:extLst>
              </a:tr>
              <a:tr h="370840">
                <a:tc>
                  <a:txBody>
                    <a:bodyPr/>
                    <a:lstStyle/>
                    <a:p>
                      <a:pPr marL="0" marR="0" lvl="3" indent="0" algn="just" defTabSz="914400" rtl="0" eaLnBrk="1" fontAlgn="auto" latinLnBrk="0" hangingPunct="1">
                        <a:lnSpc>
                          <a:spcPct val="100000"/>
                        </a:lnSpc>
                        <a:spcBef>
                          <a:spcPts val="0"/>
                        </a:spcBef>
                        <a:spcAft>
                          <a:spcPts val="0"/>
                        </a:spcAft>
                        <a:buClrTx/>
                        <a:buSzTx/>
                        <a:buFontTx/>
                        <a:buNone/>
                        <a:tabLst/>
                        <a:defRPr/>
                      </a:pPr>
                      <a:r>
                        <a:rPr lang="en-US" altLang="en-US" sz="1500" kern="1200" dirty="0"/>
                        <a:t>Its cells need to be refreshed periodically because capacitors lose some of its charge with time</a:t>
                      </a:r>
                      <a:endParaRPr lang="en-US" altLang="en-US" sz="1500" kern="1200" dirty="0">
                        <a:solidFill>
                          <a:schemeClr val="dk1"/>
                        </a:solidFill>
                        <a:latin typeface="+mn-lt"/>
                        <a:ea typeface="+mn-ea"/>
                        <a:cs typeface="+mn-cs"/>
                      </a:endParaRPr>
                    </a:p>
                  </a:txBody>
                  <a:tcPr/>
                </a:tc>
                <a:tc>
                  <a:txBody>
                    <a:bodyPr/>
                    <a:lstStyle/>
                    <a:p>
                      <a:pPr marL="0" marR="0" lvl="3" indent="0" algn="just" defTabSz="914400" rtl="0" eaLnBrk="1" fontAlgn="auto" latinLnBrk="0" hangingPunct="1">
                        <a:lnSpc>
                          <a:spcPct val="100000"/>
                        </a:lnSpc>
                        <a:spcBef>
                          <a:spcPts val="0"/>
                        </a:spcBef>
                        <a:spcAft>
                          <a:spcPts val="0"/>
                        </a:spcAft>
                        <a:buClrTx/>
                        <a:buSzTx/>
                        <a:buFontTx/>
                        <a:buNone/>
                        <a:tabLst/>
                        <a:defRPr/>
                      </a:pPr>
                      <a:r>
                        <a:rPr lang="en-US" altLang="en-US" sz="1500" dirty="0"/>
                        <a:t>Data stored as long as the power is on </a:t>
                      </a:r>
                    </a:p>
                    <a:p>
                      <a:pPr marL="0" marR="0" lvl="3" indent="0" algn="just" defTabSz="914400" rtl="0" eaLnBrk="1" fontAlgn="auto" latinLnBrk="0" hangingPunct="1">
                        <a:lnSpc>
                          <a:spcPct val="100000"/>
                        </a:lnSpc>
                        <a:spcBef>
                          <a:spcPts val="0"/>
                        </a:spcBef>
                        <a:spcAft>
                          <a:spcPts val="0"/>
                        </a:spcAft>
                        <a:buClrTx/>
                        <a:buSzTx/>
                        <a:buFontTx/>
                        <a:buNone/>
                        <a:tabLst/>
                        <a:defRPr/>
                      </a:pPr>
                      <a:r>
                        <a:rPr lang="en-US" altLang="en-US" sz="1500" kern="1200" dirty="0"/>
                        <a:t>there is no need to refresh memory locations</a:t>
                      </a:r>
                      <a:endParaRPr lang="en-US" altLang="en-US" sz="1500" dirty="0"/>
                    </a:p>
                  </a:txBody>
                  <a:tcPr/>
                </a:tc>
                <a:extLst>
                  <a:ext uri="{0D108BD9-81ED-4DB2-BD59-A6C34878D82A}">
                    <a16:rowId xmlns:a16="http://schemas.microsoft.com/office/drawing/2014/main" val="10002"/>
                  </a:ext>
                </a:extLst>
              </a:tr>
              <a:tr h="370840">
                <a:tc>
                  <a:txBody>
                    <a:bodyPr/>
                    <a:lstStyle/>
                    <a:p>
                      <a:pPr marL="0" marR="0" lvl="3" indent="0" algn="just" defTabSz="914400" rtl="0" eaLnBrk="1" fontAlgn="auto" latinLnBrk="0" hangingPunct="1">
                        <a:lnSpc>
                          <a:spcPct val="100000"/>
                        </a:lnSpc>
                        <a:spcBef>
                          <a:spcPts val="0"/>
                        </a:spcBef>
                        <a:spcAft>
                          <a:spcPts val="0"/>
                        </a:spcAft>
                        <a:buClrTx/>
                        <a:buSzTx/>
                        <a:buFontTx/>
                        <a:buNone/>
                        <a:tabLst/>
                        <a:defRPr/>
                      </a:pPr>
                      <a:r>
                        <a:rPr lang="en-US" altLang="en-US" sz="1500" kern="1200" dirty="0"/>
                        <a:t>Slow but inexpensive</a:t>
                      </a:r>
                      <a:endParaRPr lang="en-US" altLang="en-US" sz="1500" kern="1200" dirty="0">
                        <a:solidFill>
                          <a:schemeClr val="dk1"/>
                        </a:solidFill>
                        <a:latin typeface="+mn-lt"/>
                        <a:ea typeface="+mn-ea"/>
                        <a:cs typeface="+mn-cs"/>
                      </a:endParaRPr>
                    </a:p>
                  </a:txBody>
                  <a:tcPr/>
                </a:tc>
                <a:tc>
                  <a:txBody>
                    <a:bodyPr/>
                    <a:lstStyle/>
                    <a:p>
                      <a:pPr marL="0" marR="0" lvl="3" indent="0" algn="just" defTabSz="914400" rtl="0" eaLnBrk="1" fontAlgn="auto" latinLnBrk="0" hangingPunct="1">
                        <a:lnSpc>
                          <a:spcPct val="100000"/>
                        </a:lnSpc>
                        <a:spcBef>
                          <a:spcPts val="0"/>
                        </a:spcBef>
                        <a:spcAft>
                          <a:spcPts val="0"/>
                        </a:spcAft>
                        <a:buClrTx/>
                        <a:buSzTx/>
                        <a:buFontTx/>
                        <a:buNone/>
                        <a:tabLst/>
                        <a:defRPr/>
                      </a:pPr>
                      <a:r>
                        <a:rPr lang="en-US" altLang="en-US" sz="1500" dirty="0"/>
                        <a:t>Fast but expensive. </a:t>
                      </a:r>
                    </a:p>
                  </a:txBody>
                  <a:tcPr/>
                </a:tc>
                <a:extLst>
                  <a:ext uri="{0D108BD9-81ED-4DB2-BD59-A6C34878D82A}">
                    <a16:rowId xmlns:a16="http://schemas.microsoft.com/office/drawing/2014/main" val="10003"/>
                  </a:ext>
                </a:extLst>
              </a:tr>
              <a:tr h="370840">
                <a:tc>
                  <a:txBody>
                    <a:bodyPr/>
                    <a:lstStyle/>
                    <a:p>
                      <a:pPr marL="0" marR="0" lvl="3" indent="0" algn="just" defTabSz="914400" rtl="0" eaLnBrk="1" fontAlgn="auto" latinLnBrk="0" hangingPunct="1">
                        <a:lnSpc>
                          <a:spcPct val="100000"/>
                        </a:lnSpc>
                        <a:spcBef>
                          <a:spcPts val="0"/>
                        </a:spcBef>
                        <a:spcAft>
                          <a:spcPts val="0"/>
                        </a:spcAft>
                        <a:buClrTx/>
                        <a:buSzTx/>
                        <a:buFontTx/>
                        <a:buNone/>
                        <a:tabLst/>
                        <a:defRPr/>
                      </a:pPr>
                      <a:r>
                        <a:rPr lang="en-US" sz="1500" dirty="0">
                          <a:solidFill>
                            <a:schemeClr val="dk1"/>
                          </a:solidFill>
                        </a:rPr>
                        <a:t>used for a computer's main memory</a:t>
                      </a:r>
                      <a:endParaRPr lang="en-US" altLang="en-US" sz="1500" kern="1200" dirty="0">
                        <a:solidFill>
                          <a:schemeClr val="dk1"/>
                        </a:solidFill>
                        <a:latin typeface="+mn-lt"/>
                        <a:ea typeface="+mn-ea"/>
                        <a:cs typeface="+mn-cs"/>
                      </a:endParaRPr>
                    </a:p>
                  </a:txBody>
                  <a:tcPr/>
                </a:tc>
                <a:tc>
                  <a:txBody>
                    <a:bodyPr/>
                    <a:lstStyle/>
                    <a:p>
                      <a:pPr marL="0" marR="0" lvl="3" indent="0" algn="just" defTabSz="914400" rtl="0" eaLnBrk="1" fontAlgn="auto" latinLnBrk="0" hangingPunct="1">
                        <a:lnSpc>
                          <a:spcPct val="100000"/>
                        </a:lnSpc>
                        <a:spcBef>
                          <a:spcPts val="0"/>
                        </a:spcBef>
                        <a:spcAft>
                          <a:spcPts val="0"/>
                        </a:spcAft>
                        <a:buClrTx/>
                        <a:buSzTx/>
                        <a:buFontTx/>
                        <a:buNone/>
                        <a:tabLst/>
                        <a:defRPr/>
                      </a:pPr>
                      <a:r>
                        <a:rPr lang="en-US" sz="1500" dirty="0">
                          <a:solidFill>
                            <a:schemeClr val="dk1"/>
                          </a:solidFill>
                        </a:rPr>
                        <a:t>Typically used for CPU cache</a:t>
                      </a:r>
                    </a:p>
                  </a:txBody>
                  <a:tcPr/>
                </a:tc>
                <a:extLst>
                  <a:ext uri="{0D108BD9-81ED-4DB2-BD59-A6C34878D82A}">
                    <a16:rowId xmlns:a16="http://schemas.microsoft.com/office/drawing/2014/main" val="1525312821"/>
                  </a:ext>
                </a:extLst>
              </a:tr>
            </a:tbl>
          </a:graphicData>
        </a:graphic>
      </p:graphicFrame>
      <p:sp>
        <p:nvSpPr>
          <p:cNvPr id="11" name="مستطيل 10">
            <a:extLst>
              <a:ext uri="{FF2B5EF4-FFF2-40B4-BE49-F238E27FC236}">
                <a16:creationId xmlns:a16="http://schemas.microsoft.com/office/drawing/2014/main" id="{8A45433C-9B57-46B8-8540-A6B1042A3EB7}"/>
              </a:ext>
            </a:extLst>
          </p:cNvPr>
          <p:cNvSpPr/>
          <p:nvPr/>
        </p:nvSpPr>
        <p:spPr>
          <a:xfrm>
            <a:off x="7201866" y="695436"/>
            <a:ext cx="1368152" cy="523220"/>
          </a:xfrm>
          <a:prstGeom prst="rect">
            <a:avLst/>
          </a:prstGeom>
        </p:spPr>
        <p:txBody>
          <a:bodyPr wrap="square">
            <a:spAutoFit/>
          </a:bodyPr>
          <a:lstStyle/>
          <a:p>
            <a:pPr algn="ctr" rtl="0"/>
            <a:r>
              <a:rPr lang="en-US" sz="1400" dirty="0">
                <a:solidFill>
                  <a:srgbClr val="0B0080"/>
                </a:solidFill>
                <a:latin typeface="Arial" panose="020B0604020202020204" pitchFamily="34" charset="0"/>
                <a:hlinkClick r:id="rId5" tooltip="T-RAM"/>
              </a:rPr>
              <a:t>T-RAM</a:t>
            </a:r>
            <a:r>
              <a:rPr lang="en-US" sz="1400" dirty="0">
                <a:solidFill>
                  <a:srgbClr val="222222"/>
                </a:solidFill>
                <a:latin typeface="Arial" panose="020B0604020202020204" pitchFamily="34" charset="0"/>
              </a:rPr>
              <a:t> ?</a:t>
            </a:r>
          </a:p>
          <a:p>
            <a:pPr algn="ctr" rtl="0"/>
            <a:r>
              <a:rPr lang="en-US" sz="1400" dirty="0">
                <a:solidFill>
                  <a:srgbClr val="0B0080"/>
                </a:solidFill>
                <a:latin typeface="Arial" panose="020B0604020202020204" pitchFamily="34" charset="0"/>
                <a:hlinkClick r:id="rId6" tooltip="Z-RAM"/>
              </a:rPr>
              <a:t>Z-RAM</a:t>
            </a:r>
            <a:r>
              <a:rPr lang="en-US" sz="1400" dirty="0">
                <a:solidFill>
                  <a:srgbClr val="0B0080"/>
                </a:solidFill>
                <a:latin typeface="Arial" panose="020B0604020202020204" pitchFamily="34" charset="0"/>
              </a:rPr>
              <a:t> ?</a:t>
            </a:r>
            <a:endParaRPr lang="en-US" sz="1400" b="0" i="0" dirty="0">
              <a:solidFill>
                <a:srgbClr val="222222"/>
              </a:solidFill>
              <a:effectLst/>
              <a:latin typeface="Arial" panose="020B0604020202020204" pitchFamily="34" charset="0"/>
            </a:endParaRPr>
          </a:p>
        </p:txBody>
      </p:sp>
    </p:spTree>
    <p:extLst>
      <p:ext uri="{BB962C8B-B14F-4D97-AF65-F5344CB8AC3E}">
        <p14:creationId xmlns:p14="http://schemas.microsoft.com/office/powerpoint/2010/main" val="21411877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15</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Main Memory</a:t>
            </a:r>
            <a:endParaRPr lang="en-US" altLang="en-US" dirty="0"/>
          </a:p>
          <a:p>
            <a:pPr lvl="1" algn="just" rtl="0">
              <a:buFont typeface="Wingdings" panose="05000000000000000000" pitchFamily="2" charset="2"/>
              <a:buChar char="Ø"/>
            </a:pPr>
            <a:r>
              <a:rPr lang="en-US" altLang="en-US" dirty="0">
                <a:solidFill>
                  <a:schemeClr val="accent3"/>
                </a:solidFill>
              </a:rPr>
              <a:t>ROM</a:t>
            </a:r>
            <a:r>
              <a:rPr lang="en-US" altLang="en-US" dirty="0"/>
              <a:t> (Read Only Memory) </a:t>
            </a:r>
          </a:p>
          <a:p>
            <a:pPr marL="640080" lvl="2" indent="0" algn="just" rtl="0">
              <a:buNone/>
            </a:pPr>
            <a:r>
              <a:rPr lang="en-US" altLang="en-US" dirty="0"/>
              <a:t>It is written by the manufacturer &amp; the CPU can read from. It is not like RAM, data on ROM is not lost when the power is off. One example of data that ROM keeps is boot program that runs when computer switched on. It can be found in three types: </a:t>
            </a:r>
          </a:p>
          <a:p>
            <a:pPr marL="640080" lvl="2" indent="0" algn="just" rtl="0">
              <a:buNone/>
            </a:pPr>
            <a:endParaRPr lang="en-US" altLang="en-US" dirty="0"/>
          </a:p>
          <a:p>
            <a:pPr marL="640080" lvl="2" indent="0" algn="just" rtl="0">
              <a:buNone/>
            </a:pPr>
            <a:endParaRPr lang="en-US" altLang="en-US" dirty="0"/>
          </a:p>
          <a:p>
            <a:pPr marL="1143000" lvl="2" indent="-457200" algn="just" rtl="0">
              <a:spcAft>
                <a:spcPct val="30000"/>
              </a:spcAft>
              <a:buFont typeface="+mj-lt"/>
              <a:buAutoNum type="arabicPeriod"/>
            </a:pPr>
            <a:r>
              <a:rPr lang="en-US" altLang="en-US" dirty="0"/>
              <a:t>PROM (</a:t>
            </a:r>
            <a:r>
              <a:rPr lang="en-US" altLang="en-US" i="1" dirty="0"/>
              <a:t>Programmable read-only memory</a:t>
            </a:r>
            <a:r>
              <a:rPr lang="en-US" altLang="en-US" dirty="0"/>
              <a:t>)</a:t>
            </a:r>
          </a:p>
          <a:p>
            <a:pPr marL="1143000" lvl="2" indent="-457200" algn="just" rtl="0">
              <a:spcAft>
                <a:spcPct val="30000"/>
              </a:spcAft>
              <a:buFont typeface="+mj-lt"/>
              <a:buAutoNum type="arabicPeriod"/>
            </a:pPr>
            <a:r>
              <a:rPr lang="en-US" altLang="en-US" dirty="0"/>
              <a:t>EPROM (</a:t>
            </a:r>
            <a:r>
              <a:rPr lang="en-US" altLang="en-US" i="1" dirty="0"/>
              <a:t>Erasable programmable read-only memory </a:t>
            </a:r>
            <a:r>
              <a:rPr lang="en-US" altLang="en-US" dirty="0"/>
              <a:t>)</a:t>
            </a:r>
          </a:p>
          <a:p>
            <a:pPr marL="1143000" lvl="2" indent="-457200" algn="l" rtl="0">
              <a:spcAft>
                <a:spcPct val="30000"/>
              </a:spcAft>
              <a:buFont typeface="+mj-lt"/>
              <a:buAutoNum type="arabicPeriod"/>
              <a:tabLst>
                <a:tab pos="2152650" algn="l"/>
              </a:tabLst>
            </a:pPr>
            <a:r>
              <a:rPr lang="en-US" altLang="en-US" dirty="0"/>
              <a:t>EEPROM (</a:t>
            </a:r>
            <a:r>
              <a:rPr lang="en-US" altLang="en-US" i="1" dirty="0"/>
              <a:t>Electrically erasable programmable read-only memory</a:t>
            </a:r>
            <a:r>
              <a:rPr lang="en-US" altLang="en-US" dirty="0"/>
              <a:t>)</a:t>
            </a:r>
          </a:p>
        </p:txBody>
      </p:sp>
      <p:sp>
        <p:nvSpPr>
          <p:cNvPr id="3" name="AutoShape 2" descr="نتيجة بحث الصور عن ‪computer memory clipart‬‏"/>
          <p:cNvSpPr>
            <a:spLocks noChangeAspect="1" noChangeArrowheads="1"/>
          </p:cNvSpPr>
          <p:nvPr/>
        </p:nvSpPr>
        <p:spPr bwMode="auto">
          <a:xfrm>
            <a:off x="9380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4100" name="Picture 4" descr="نتيجة بحث الصور عن ‪computer memory clip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68130" y="3604548"/>
            <a:ext cx="2052084" cy="1504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00666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16</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Main Memory</a:t>
            </a:r>
            <a:endParaRPr lang="en-US" altLang="en-US" dirty="0"/>
          </a:p>
          <a:p>
            <a:pPr lvl="1" algn="just" rtl="0">
              <a:buFont typeface="Wingdings" panose="05000000000000000000" pitchFamily="2" charset="2"/>
              <a:buChar char="Ø"/>
            </a:pPr>
            <a:r>
              <a:rPr lang="en-US" dirty="0">
                <a:solidFill>
                  <a:schemeClr val="accent3"/>
                </a:solidFill>
              </a:rPr>
              <a:t>Cache memory</a:t>
            </a:r>
          </a:p>
          <a:p>
            <a:pPr marL="640080" lvl="2" indent="0" algn="just" rtl="0">
              <a:buNone/>
            </a:pPr>
            <a:r>
              <a:rPr lang="en-US" altLang="en-US" dirty="0"/>
              <a:t>Cache memory is faster than main memory, but slower than the CPU and its registers. Cache memory, which is normally small in size, is placed between the CPU and main memory. The CPU always check first the cache.</a:t>
            </a:r>
          </a:p>
          <a:p>
            <a:pPr marL="365760" lvl="1" indent="0" algn="just" rtl="0">
              <a:buNone/>
            </a:pPr>
            <a:endParaRPr lang="en-US" dirty="0">
              <a:solidFill>
                <a:schemeClr val="accent3"/>
              </a:solidFill>
            </a:endParaRPr>
          </a:p>
        </p:txBody>
      </p:sp>
      <p:pic>
        <p:nvPicPr>
          <p:cNvPr id="11" name="Picture 6"/>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1619672" y="3797231"/>
            <a:ext cx="6297612" cy="268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53999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17</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Main Memory</a:t>
            </a:r>
            <a:endParaRPr lang="en-US" altLang="en-US" dirty="0"/>
          </a:p>
          <a:p>
            <a:pPr lvl="1" algn="just" rtl="0">
              <a:buFont typeface="Wingdings" panose="05000000000000000000" pitchFamily="2" charset="2"/>
              <a:buChar char="Ø"/>
            </a:pPr>
            <a:r>
              <a:rPr lang="en-US" altLang="en-US" sz="2400" dirty="0">
                <a:solidFill>
                  <a:schemeClr val="accent3"/>
                </a:solidFill>
              </a:rPr>
              <a:t>Memory hierarchy</a:t>
            </a:r>
          </a:p>
          <a:p>
            <a:pPr marL="640080" lvl="2" indent="0" algn="just" rtl="0">
              <a:buNone/>
            </a:pPr>
            <a:r>
              <a:rPr lang="en-US" altLang="en-US" dirty="0"/>
              <a:t>Very fast and inexpensive memory is not always possible to satisfy. A compromise needs to be made. The solution is </a:t>
            </a:r>
            <a:r>
              <a:rPr lang="en-US" altLang="en-US" dirty="0">
                <a:solidFill>
                  <a:schemeClr val="accent3"/>
                </a:solidFill>
              </a:rPr>
              <a:t>hierarchical</a:t>
            </a:r>
            <a:r>
              <a:rPr lang="en-US" altLang="en-US" dirty="0">
                <a:solidFill>
                  <a:schemeClr val="folHlink"/>
                </a:solidFill>
              </a:rPr>
              <a:t> </a:t>
            </a:r>
            <a:r>
              <a:rPr lang="en-US" altLang="en-US" dirty="0"/>
              <a:t>levels of memory.</a:t>
            </a:r>
          </a:p>
          <a:p>
            <a:pPr marL="365760" lvl="1" indent="0" algn="just" rtl="0">
              <a:buNone/>
            </a:pPr>
            <a:endParaRPr lang="en-US" dirty="0"/>
          </a:p>
        </p:txBody>
      </p:sp>
      <p:pic>
        <p:nvPicPr>
          <p:cNvPr id="11" name="Picture 9"/>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1691680" y="3540358"/>
            <a:ext cx="5786437" cy="2840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5829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18</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Input / Output subsystem</a:t>
            </a:r>
            <a:endParaRPr lang="en-US" altLang="en-US" dirty="0"/>
          </a:p>
          <a:p>
            <a:pPr marL="365760" lvl="1" indent="0" algn="just" rtl="0">
              <a:buNone/>
            </a:pPr>
            <a:r>
              <a:rPr lang="en-US" altLang="en-US" sz="2400" dirty="0"/>
              <a:t>The collection of devices referred to as the input/output (I/O) subsystem. This subsystem allows a computer to communicate with the outside world and to store programs and data even when the power is off. Input/output devices can be divided into two broad categories:</a:t>
            </a:r>
          </a:p>
          <a:p>
            <a:pPr lvl="1" algn="just" rtl="0">
              <a:buFont typeface="Wingdings" panose="05000000000000000000" pitchFamily="2" charset="2"/>
              <a:buChar char="Ø"/>
            </a:pPr>
            <a:r>
              <a:rPr lang="en-US" altLang="en-US" sz="2400" dirty="0"/>
              <a:t>Non-storage devices</a:t>
            </a:r>
          </a:p>
          <a:p>
            <a:pPr lvl="1" algn="just" rtl="0">
              <a:buFont typeface="Wingdings" panose="05000000000000000000" pitchFamily="2" charset="2"/>
              <a:buChar char="Ø"/>
            </a:pPr>
            <a:r>
              <a:rPr lang="en-US" altLang="en-US" sz="2400" dirty="0"/>
              <a:t>Storage devices</a:t>
            </a:r>
          </a:p>
          <a:p>
            <a:pPr marL="365760" lvl="1" indent="0" algn="just" rtl="0">
              <a:buNone/>
            </a:pPr>
            <a:endParaRPr lang="en-US" dirty="0"/>
          </a:p>
        </p:txBody>
      </p:sp>
      <p:pic>
        <p:nvPicPr>
          <p:cNvPr id="2050" name="Picture 2" descr="نتيجة بحث الصور عن ‪computer input outpu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2775" r="8080" b="29189"/>
          <a:stretch/>
        </p:blipFill>
        <p:spPr bwMode="auto">
          <a:xfrm>
            <a:off x="770384" y="5300829"/>
            <a:ext cx="4377680" cy="1159329"/>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نتيجة بحث الصور عن ‪storagedevi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45739" y="4756676"/>
            <a:ext cx="3442943" cy="1584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43473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19</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lnSpcReduction="10000"/>
          </a:bodyPr>
          <a:lstStyle/>
          <a:p>
            <a:pPr marL="342900" lvl="1" algn="just" rtl="0"/>
            <a:r>
              <a:rPr lang="en-US" sz="2600" dirty="0">
                <a:solidFill>
                  <a:schemeClr val="accent3"/>
                </a:solidFill>
              </a:rPr>
              <a:t>Input / Output subsystem</a:t>
            </a:r>
            <a:endParaRPr lang="en-US" altLang="en-US" sz="2600" dirty="0"/>
          </a:p>
          <a:p>
            <a:pPr lvl="1" algn="just" rtl="0">
              <a:buFont typeface="Wingdings" panose="05000000000000000000" pitchFamily="2" charset="2"/>
              <a:buChar char="Ø"/>
            </a:pPr>
            <a:r>
              <a:rPr lang="en-US" altLang="en-US" sz="2400" dirty="0">
                <a:solidFill>
                  <a:schemeClr val="accent3"/>
                </a:solidFill>
              </a:rPr>
              <a:t>Non-storage devices</a:t>
            </a:r>
          </a:p>
          <a:p>
            <a:pPr marL="640080" lvl="2" indent="0" algn="just" rtl="0">
              <a:buNone/>
            </a:pPr>
            <a:r>
              <a:rPr lang="en-US" altLang="en-US" sz="2200" dirty="0"/>
              <a:t>They allow the CPU/memory to communicate with the outside world, but they cannot store information.</a:t>
            </a:r>
          </a:p>
          <a:p>
            <a:pPr marL="1136142" lvl="3" indent="-285750" algn="just" rtl="0">
              <a:buFont typeface="Wingdings" panose="05000000000000000000" pitchFamily="2" charset="2"/>
              <a:buChar char="§"/>
            </a:pPr>
            <a:r>
              <a:rPr lang="en-US" altLang="en-US" sz="1900" dirty="0"/>
              <a:t>Keyboard &amp; monitor</a:t>
            </a:r>
          </a:p>
          <a:p>
            <a:pPr marL="1136142" lvl="3" indent="-285750" algn="just" rtl="0">
              <a:buFont typeface="Wingdings" panose="05000000000000000000" pitchFamily="2" charset="2"/>
              <a:buChar char="§"/>
            </a:pPr>
            <a:r>
              <a:rPr lang="en-US" altLang="en-US" sz="1900" dirty="0"/>
              <a:t>Printer</a:t>
            </a:r>
          </a:p>
          <a:p>
            <a:pPr lvl="1" algn="just" rtl="0">
              <a:buFont typeface="Wingdings" panose="05000000000000000000" pitchFamily="2" charset="2"/>
              <a:buChar char="Ø"/>
            </a:pPr>
            <a:r>
              <a:rPr lang="en-US" altLang="en-US" sz="2400" dirty="0">
                <a:solidFill>
                  <a:schemeClr val="accent3"/>
                </a:solidFill>
              </a:rPr>
              <a:t>Storage devices</a:t>
            </a:r>
          </a:p>
          <a:p>
            <a:pPr marL="640080" lvl="2" indent="0" algn="just" rtl="0">
              <a:buNone/>
            </a:pPr>
            <a:r>
              <a:rPr lang="en-US" altLang="en-US" sz="2200" dirty="0"/>
              <a:t>They store large amounts of information to be retrieved at a later time. They are cheaper than main memory, and their contents are nonvolatile—that is, not erased when the power is turned off. They are sometimes referred to as auxiliary storage devices. They can be categorized to:</a:t>
            </a:r>
          </a:p>
          <a:p>
            <a:pPr marL="1193292" lvl="3" indent="-342900" algn="just" rtl="0">
              <a:buFont typeface="Wingdings" panose="05000000000000000000" pitchFamily="2" charset="2"/>
              <a:buChar char="§"/>
            </a:pPr>
            <a:r>
              <a:rPr lang="en-US" altLang="en-US" sz="1900" dirty="0"/>
              <a:t>Magnetic devices (e.g. Hard Disk)</a:t>
            </a:r>
          </a:p>
          <a:p>
            <a:pPr marL="1193292" lvl="3" indent="-342900" algn="just" rtl="0">
              <a:buFont typeface="Wingdings" panose="05000000000000000000" pitchFamily="2" charset="2"/>
              <a:buChar char="§"/>
            </a:pPr>
            <a:r>
              <a:rPr lang="en-US" altLang="en-US" sz="1900" dirty="0"/>
              <a:t>Optical devices (e.g. CD)</a:t>
            </a:r>
          </a:p>
        </p:txBody>
      </p:sp>
    </p:spTree>
    <p:extLst>
      <p:ext uri="{BB962C8B-B14F-4D97-AF65-F5344CB8AC3E}">
        <p14:creationId xmlns:p14="http://schemas.microsoft.com/office/powerpoint/2010/main" val="1187911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43492" y="2060848"/>
            <a:ext cx="6777317" cy="3508977"/>
          </a:xfrm>
        </p:spPr>
        <p:txBody>
          <a:bodyPr>
            <a:noAutofit/>
          </a:bodyPr>
          <a:lstStyle/>
          <a:p>
            <a:pPr marL="271463" lvl="1" indent="-228600" algn="l" rtl="0"/>
            <a:r>
              <a:rPr lang="en-US" sz="2400" dirty="0">
                <a:solidFill>
                  <a:schemeClr val="accent3"/>
                </a:solidFill>
              </a:rPr>
              <a:t>Computer Subsystems</a:t>
            </a:r>
            <a:endParaRPr lang="ar-SA" sz="2400" dirty="0">
              <a:solidFill>
                <a:schemeClr val="accent3"/>
              </a:solidFill>
            </a:endParaRPr>
          </a:p>
          <a:p>
            <a:pPr marL="682943" lvl="4" algn="l" rtl="0">
              <a:buFont typeface="Wingdings" panose="05000000000000000000" pitchFamily="2" charset="2"/>
              <a:buChar char="Ø"/>
            </a:pPr>
            <a:r>
              <a:rPr lang="en-US" sz="2000" dirty="0"/>
              <a:t>CPU</a:t>
            </a:r>
          </a:p>
          <a:p>
            <a:pPr marL="682943" lvl="4" algn="l" rtl="0">
              <a:buFont typeface="Wingdings" panose="05000000000000000000" pitchFamily="2" charset="2"/>
              <a:buChar char="Ø"/>
            </a:pPr>
            <a:r>
              <a:rPr lang="en-US" sz="2000" dirty="0"/>
              <a:t>Memory</a:t>
            </a:r>
          </a:p>
          <a:p>
            <a:pPr marL="682943" lvl="4" algn="l" rtl="0">
              <a:buFont typeface="Wingdings" panose="05000000000000000000" pitchFamily="2" charset="2"/>
              <a:buChar char="Ø"/>
            </a:pPr>
            <a:r>
              <a:rPr lang="en-US" sz="2000" dirty="0"/>
              <a:t>I/O subsystems</a:t>
            </a:r>
            <a:endParaRPr lang="ar-SA" sz="2000" dirty="0"/>
          </a:p>
          <a:p>
            <a:pPr marL="271463" lvl="1" indent="-228600" algn="l" rtl="0"/>
            <a:r>
              <a:rPr lang="en-US" sz="2400" dirty="0">
                <a:solidFill>
                  <a:schemeClr val="accent3"/>
                </a:solidFill>
              </a:rPr>
              <a:t>Subsystems Interconnections</a:t>
            </a:r>
            <a:endParaRPr lang="ar-SA" sz="2400" dirty="0">
              <a:solidFill>
                <a:schemeClr val="accent3"/>
              </a:solidFill>
            </a:endParaRPr>
          </a:p>
          <a:p>
            <a:pPr marL="682943" lvl="4" algn="l" rtl="0">
              <a:buFont typeface="Wingdings" panose="05000000000000000000" pitchFamily="2" charset="2"/>
              <a:buChar char="Ø"/>
            </a:pPr>
            <a:r>
              <a:rPr lang="en-US" sz="2000" dirty="0"/>
              <a:t>Connecting CPU and memory</a:t>
            </a:r>
          </a:p>
          <a:p>
            <a:pPr marL="682943" lvl="4" algn="l" rtl="0">
              <a:buFont typeface="Wingdings" panose="05000000000000000000" pitchFamily="2" charset="2"/>
              <a:buChar char="Ø"/>
            </a:pPr>
            <a:r>
              <a:rPr lang="en-US" sz="2000" dirty="0"/>
              <a:t>Connecting I/O devices </a:t>
            </a:r>
            <a:endParaRPr lang="ar-SA" sz="2000" dirty="0"/>
          </a:p>
          <a:p>
            <a:pPr marL="271463" lvl="1" indent="-228600" algn="l" rtl="0"/>
            <a:r>
              <a:rPr lang="en-US" sz="2400" dirty="0">
                <a:solidFill>
                  <a:schemeClr val="accent3"/>
                </a:solidFill>
              </a:rPr>
              <a:t>Program Execution</a:t>
            </a:r>
          </a:p>
          <a:p>
            <a:pPr marL="271463" lvl="1" indent="-228600" algn="l" rtl="0"/>
            <a:r>
              <a:rPr lang="en-US" sz="2400" dirty="0">
                <a:solidFill>
                  <a:schemeClr val="accent3"/>
                </a:solidFill>
              </a:rPr>
              <a:t>Different Architectures</a:t>
            </a:r>
          </a:p>
          <a:p>
            <a:pPr marL="682943" lvl="4" algn="l" rtl="0">
              <a:buFont typeface="Wingdings" panose="05000000000000000000" pitchFamily="2" charset="2"/>
              <a:buChar char="Ø"/>
            </a:pPr>
            <a:r>
              <a:rPr lang="en-US" sz="2000" dirty="0"/>
              <a:t>CISC</a:t>
            </a:r>
          </a:p>
          <a:p>
            <a:pPr marL="682943" lvl="4" algn="l" rtl="0">
              <a:buFont typeface="Wingdings" panose="05000000000000000000" pitchFamily="2" charset="2"/>
              <a:buChar char="Ø"/>
            </a:pPr>
            <a:r>
              <a:rPr lang="en-US" sz="2000" dirty="0"/>
              <a:t>RISK</a:t>
            </a:r>
          </a:p>
        </p:txBody>
      </p:sp>
      <p:sp>
        <p:nvSpPr>
          <p:cNvPr id="4" name="عنصر نائب لرقم الشريحة 3"/>
          <p:cNvSpPr>
            <a:spLocks noGrp="1"/>
          </p:cNvSpPr>
          <p:nvPr>
            <p:ph type="sldNum" sz="quarter" idx="12"/>
          </p:nvPr>
        </p:nvSpPr>
        <p:spPr/>
        <p:txBody>
          <a:bodyPr/>
          <a:lstStyle/>
          <a:p>
            <a:fld id="{8C6C18CD-5869-4000-9223-95330CB63745}" type="slidenum">
              <a:rPr lang="ar-SA" smtClean="0"/>
              <a:pPr/>
              <a:t>2</a:t>
            </a:fld>
            <a:endParaRPr lang="ar-SA"/>
          </a:p>
        </p:txBody>
      </p:sp>
      <p:sp>
        <p:nvSpPr>
          <p:cNvPr id="6" name="مستطيل 5"/>
          <p:cNvSpPr/>
          <p:nvPr/>
        </p:nvSpPr>
        <p:spPr>
          <a:xfrm>
            <a:off x="1097518" y="993502"/>
            <a:ext cx="6979796"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omic Sans MS" panose="030F0702030302020204" pitchFamily="66" charset="0"/>
              </a:rPr>
              <a:t>Chapter Outline</a:t>
            </a:r>
            <a:endParaRPr lang="ar-SA"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omic Sans MS" panose="030F0702030302020204" pitchFamily="66" charset="0"/>
            </a:endParaRPr>
          </a:p>
        </p:txBody>
      </p:sp>
      <p:sp>
        <p:nvSpPr>
          <p:cNvPr id="2" name="مربع نص 1"/>
          <p:cNvSpPr txBox="1"/>
          <p:nvPr/>
        </p:nvSpPr>
        <p:spPr>
          <a:xfrm>
            <a:off x="2555776" y="5649987"/>
            <a:ext cx="4248472" cy="769441"/>
          </a:xfrm>
          <a:prstGeom prst="rect">
            <a:avLst/>
          </a:prstGeom>
          <a:noFill/>
        </p:spPr>
        <p:txBody>
          <a:bodyPr wrap="square" rtlCol="1">
            <a:spAutoFit/>
          </a:bodyPr>
          <a:lstStyle/>
          <a:p>
            <a:pPr marL="682943" lvl="4" indent="-228600" algn="l" rtl="0">
              <a:spcBef>
                <a:spcPct val="20000"/>
              </a:spcBef>
              <a:buClr>
                <a:schemeClr val="accent1"/>
              </a:buClr>
              <a:buSzPct val="76000"/>
              <a:buFont typeface="Wingdings" panose="05000000000000000000" pitchFamily="2" charset="2"/>
              <a:buChar char="Ø"/>
            </a:pPr>
            <a:r>
              <a:rPr lang="en-US" sz="2000" dirty="0">
                <a:solidFill>
                  <a:schemeClr val="tx2"/>
                </a:solidFill>
              </a:rPr>
              <a:t>Pipelining</a:t>
            </a:r>
          </a:p>
          <a:p>
            <a:pPr marL="682943" lvl="4" indent="-228600" algn="l" rtl="0">
              <a:spcBef>
                <a:spcPct val="20000"/>
              </a:spcBef>
              <a:buClr>
                <a:schemeClr val="accent1"/>
              </a:buClr>
              <a:buSzPct val="76000"/>
              <a:buFont typeface="Wingdings" panose="05000000000000000000" pitchFamily="2" charset="2"/>
              <a:buChar char="Ø"/>
            </a:pPr>
            <a:r>
              <a:rPr lang="en-US" sz="2000" dirty="0">
                <a:solidFill>
                  <a:schemeClr val="tx2"/>
                </a:solidFill>
              </a:rPr>
              <a:t>Parallel processing</a:t>
            </a:r>
          </a:p>
        </p:txBody>
      </p:sp>
    </p:spTree>
    <p:extLst>
      <p:ext uri="{BB962C8B-B14F-4D97-AF65-F5344CB8AC3E}">
        <p14:creationId xmlns:p14="http://schemas.microsoft.com/office/powerpoint/2010/main" val="2723156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2900829"/>
            <a:ext cx="7488832" cy="1362075"/>
          </a:xfrm>
        </p:spPr>
        <p:txBody>
          <a:bodyPr/>
          <a:lstStyle/>
          <a:p>
            <a:pPr rtl="0"/>
            <a:r>
              <a:rPr lang="en-US" dirty="0"/>
              <a:t>Subsystems Interconnections </a:t>
            </a:r>
            <a:endParaRPr lang="ar-SA" dirty="0"/>
          </a:p>
        </p:txBody>
      </p:sp>
      <p:sp>
        <p:nvSpPr>
          <p:cNvPr id="4" name="عنصر نائب لرقم الشريحة 3"/>
          <p:cNvSpPr>
            <a:spLocks noGrp="1"/>
          </p:cNvSpPr>
          <p:nvPr>
            <p:ph type="sldNum" sz="quarter" idx="12"/>
          </p:nvPr>
        </p:nvSpPr>
        <p:spPr/>
        <p:txBody>
          <a:bodyPr/>
          <a:lstStyle/>
          <a:p>
            <a:fld id="{8C6C18CD-5869-4000-9223-95330CB63745}" type="slidenum">
              <a:rPr lang="ar-SA" smtClean="0"/>
              <a:pPr/>
              <a:t>20</a:t>
            </a:fld>
            <a:endParaRPr lang="ar-SA"/>
          </a:p>
        </p:txBody>
      </p:sp>
      <p:pic>
        <p:nvPicPr>
          <p:cNvPr id="3074" name="Picture 2" descr="نتيجة بحث الصور عن ‪processor  communication‬‏"/>
          <p:cNvPicPr>
            <a:picLocks noChangeAspect="1" noChangeArrowheads="1"/>
          </p:cNvPicPr>
          <p:nvPr/>
        </p:nvPicPr>
        <p:blipFill rotWithShape="1">
          <a:blip r:embed="rId2" cstate="print">
            <a:clrChange>
              <a:clrFrom>
                <a:srgbClr val="FAF6EA"/>
              </a:clrFrom>
              <a:clrTo>
                <a:srgbClr val="FAF6EA">
                  <a:alpha val="0"/>
                </a:srgbClr>
              </a:clrTo>
            </a:clrChange>
            <a:extLst>
              <a:ext uri="{28A0092B-C50C-407E-A947-70E740481C1C}">
                <a14:useLocalDpi xmlns:a14="http://schemas.microsoft.com/office/drawing/2010/main" val="0"/>
              </a:ext>
            </a:extLst>
          </a:blip>
          <a:srcRect t="12166"/>
          <a:stretch/>
        </p:blipFill>
        <p:spPr bwMode="auto">
          <a:xfrm>
            <a:off x="2843808" y="1022322"/>
            <a:ext cx="5832648" cy="25506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37241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صورة ذات صلة"/>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3505" b="13828"/>
          <a:stretch/>
        </p:blipFill>
        <p:spPr bwMode="auto">
          <a:xfrm rot="10800000">
            <a:off x="1403648" y="4450072"/>
            <a:ext cx="2736304" cy="1988382"/>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title"/>
          </p:nvPr>
        </p:nvSpPr>
        <p:spPr>
          <a:xfrm>
            <a:off x="755576" y="764704"/>
            <a:ext cx="7312658" cy="673144"/>
          </a:xfrm>
        </p:spPr>
        <p:txBody>
          <a:bodyPr>
            <a:normAutofit fontScale="90000"/>
          </a:bodyPr>
          <a:lstStyle/>
          <a:p>
            <a:pPr rtl="0"/>
            <a:r>
              <a:rPr lang="en-US" dirty="0"/>
              <a:t>Subsystems Interconnections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21</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sz="2400" dirty="0"/>
              <a:t>Information needs to be exchanged between the three subsystems (CPU, Memory, and I/O).</a:t>
            </a:r>
            <a:endParaRPr lang="en-US" altLang="en-US" dirty="0"/>
          </a:p>
          <a:p>
            <a:pPr marL="342900" lvl="1" algn="just" rtl="0"/>
            <a:r>
              <a:rPr lang="en-US" altLang="en-US" sz="2400" dirty="0"/>
              <a:t>The three subsystems have to communicate.</a:t>
            </a:r>
          </a:p>
          <a:p>
            <a:pPr marL="342900" lvl="1" algn="just" rtl="0"/>
            <a:endParaRPr lang="en-US" altLang="en-US" sz="2400" dirty="0"/>
          </a:p>
          <a:p>
            <a:pPr marL="342900" lvl="1" algn="just" rtl="0"/>
            <a:r>
              <a:rPr lang="en-US" altLang="en-US" sz="2400" dirty="0">
                <a:solidFill>
                  <a:schemeClr val="accent3"/>
                </a:solidFill>
              </a:rPr>
              <a:t>How these three subsystems are interconnected?</a:t>
            </a:r>
          </a:p>
          <a:p>
            <a:pPr marL="731520" lvl="2" indent="-342900" algn="just" rtl="0">
              <a:buFont typeface="Wingdings" panose="05000000000000000000" pitchFamily="2" charset="2"/>
              <a:buChar char="Ø"/>
            </a:pPr>
            <a:r>
              <a:rPr lang="en-US" altLang="en-US" dirty="0"/>
              <a:t>CPU and memory connections</a:t>
            </a:r>
          </a:p>
          <a:p>
            <a:pPr marL="731520" lvl="2" indent="-342900" algn="just" rtl="0">
              <a:buFont typeface="Wingdings" panose="05000000000000000000" pitchFamily="2" charset="2"/>
              <a:buChar char="Ø"/>
            </a:pPr>
            <a:r>
              <a:rPr lang="en-US" altLang="en-US" dirty="0"/>
              <a:t>CPU and I/O connections</a:t>
            </a:r>
          </a:p>
        </p:txBody>
      </p:sp>
      <p:pic>
        <p:nvPicPr>
          <p:cNvPr id="20482" name="Picture 2" descr="نتيجة بحث الصور عن ‪cabl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02064" y="3918198"/>
            <a:ext cx="3314352" cy="26033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68277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Subsystems Interconnections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22</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sz="2400" dirty="0">
                <a:solidFill>
                  <a:schemeClr val="accent3"/>
                </a:solidFill>
              </a:rPr>
              <a:t>Connecting CPU and memory</a:t>
            </a:r>
          </a:p>
          <a:p>
            <a:pPr marL="210312" lvl="3" indent="0" algn="just" rtl="0">
              <a:buNone/>
            </a:pPr>
            <a:r>
              <a:rPr lang="en-US" altLang="en-US" sz="2200" dirty="0"/>
              <a:t>The CPU and memory are normally connected by three groups of connections, each called a </a:t>
            </a:r>
            <a:r>
              <a:rPr lang="en-US" altLang="en-US" sz="2200" dirty="0">
                <a:solidFill>
                  <a:schemeClr val="accent3"/>
                </a:solidFill>
              </a:rPr>
              <a:t>bus</a:t>
            </a:r>
            <a:r>
              <a:rPr lang="en-US" altLang="en-US" sz="2200" dirty="0"/>
              <a:t>: </a:t>
            </a:r>
          </a:p>
          <a:p>
            <a:pPr marL="1085533" lvl="2" indent="-457200" algn="just" rtl="0">
              <a:buFont typeface="Wingdings" panose="05000000000000000000" pitchFamily="2" charset="2"/>
              <a:buChar char="Ø"/>
            </a:pPr>
            <a:r>
              <a:rPr lang="en-US" altLang="en-US" dirty="0"/>
              <a:t>Data bus</a:t>
            </a:r>
          </a:p>
          <a:p>
            <a:pPr marL="1085533" lvl="2" indent="-457200" algn="just" rtl="0">
              <a:buFont typeface="Wingdings" panose="05000000000000000000" pitchFamily="2" charset="2"/>
              <a:buChar char="Ø"/>
            </a:pPr>
            <a:r>
              <a:rPr lang="en-US" altLang="en-US" dirty="0"/>
              <a:t>Address bus </a:t>
            </a:r>
          </a:p>
          <a:p>
            <a:pPr marL="1085533" lvl="2" indent="-457200" algn="just" rtl="0">
              <a:buFont typeface="Wingdings" panose="05000000000000000000" pitchFamily="2" charset="2"/>
              <a:buChar char="Ø"/>
            </a:pPr>
            <a:r>
              <a:rPr lang="en-US" altLang="en-US" dirty="0"/>
              <a:t>Control bus</a:t>
            </a:r>
          </a:p>
        </p:txBody>
      </p:sp>
      <p:grpSp>
        <p:nvGrpSpPr>
          <p:cNvPr id="4" name="مجموعة 3"/>
          <p:cNvGrpSpPr/>
          <p:nvPr/>
        </p:nvGrpSpPr>
        <p:grpSpPr>
          <a:xfrm>
            <a:off x="702618" y="4122638"/>
            <a:ext cx="7731868" cy="1917700"/>
            <a:chOff x="872580" y="4103588"/>
            <a:chExt cx="7731868" cy="1917700"/>
          </a:xfrm>
        </p:grpSpPr>
        <p:pic>
          <p:nvPicPr>
            <p:cNvPr id="12" name="Picture 5"/>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r="50000"/>
            <a:stretch/>
          </p:blipFill>
          <p:spPr bwMode="auto">
            <a:xfrm>
              <a:off x="872580" y="4103588"/>
              <a:ext cx="4131468"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l="50000"/>
            <a:stretch/>
          </p:blipFill>
          <p:spPr bwMode="auto">
            <a:xfrm>
              <a:off x="4472979" y="4103588"/>
              <a:ext cx="4131469"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0214270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Subsystems Interconnections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23</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mc:AlternateContent xmlns:mc="http://schemas.openxmlformats.org/markup-compatibility/2006" xmlns:a14="http://schemas.microsoft.com/office/drawing/2010/main">
        <mc:Choice Requires="a14">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sz="2400" dirty="0">
                    <a:solidFill>
                      <a:schemeClr val="accent3"/>
                    </a:solidFill>
                  </a:rPr>
                  <a:t>Connecting CPU and memory</a:t>
                </a:r>
              </a:p>
              <a:p>
                <a:pPr marL="342900" lvl="1" algn="just" rtl="0"/>
                <a:endParaRPr lang="en-US" altLang="en-US" sz="1050" dirty="0">
                  <a:solidFill>
                    <a:schemeClr val="accent3"/>
                  </a:solidFill>
                </a:endParaRPr>
              </a:p>
              <a:p>
                <a:pPr marL="811213" lvl="1" indent="-457200" algn="just" rtl="0">
                  <a:buFont typeface="Wingdings" panose="05000000000000000000" pitchFamily="2" charset="2"/>
                  <a:buChar char="Ø"/>
                </a:pPr>
                <a:r>
                  <a:rPr lang="en-US" altLang="en-US" dirty="0">
                    <a:solidFill>
                      <a:schemeClr val="accent3"/>
                    </a:solidFill>
                  </a:rPr>
                  <a:t>Data bus</a:t>
                </a:r>
              </a:p>
              <a:p>
                <a:pPr marL="800100" lvl="2" indent="0" algn="just" rtl="0">
                  <a:buNone/>
                </a:pPr>
                <a:r>
                  <a:rPr lang="en-US" altLang="en-US" dirty="0"/>
                  <a:t>It is made of several connections, each carrying 1 bit at a time. The number of connections depends on the size of the word used by the computer </a:t>
                </a:r>
                <a:endParaRPr lang="en-US" altLang="en-US" dirty="0">
                  <a:sym typeface="Wingdings" panose="05000000000000000000" pitchFamily="2" charset="2"/>
                </a:endParaRPr>
              </a:p>
              <a:p>
                <a:pPr marL="1296162" lvl="3" indent="-285750" algn="just" rtl="0">
                  <a:buFont typeface="Wingdings" panose="05000000000000000000" pitchFamily="2" charset="2"/>
                  <a:buChar char="§"/>
                </a:pPr>
                <a:r>
                  <a:rPr lang="en-US" altLang="en-US" dirty="0">
                    <a:sym typeface="Wingdings" panose="05000000000000000000" pitchFamily="2" charset="2"/>
                  </a:rPr>
                  <a:t>E.g. 32 bits word  32 data buses </a:t>
                </a:r>
              </a:p>
              <a:p>
                <a:pPr marL="1296162" lvl="3" indent="-285750" algn="just" rtl="0">
                  <a:buFont typeface="Wingdings" panose="05000000000000000000" pitchFamily="2" charset="2"/>
                  <a:buChar char="§"/>
                </a:pPr>
                <a:endParaRPr lang="en-US" altLang="en-US" dirty="0"/>
              </a:p>
              <a:p>
                <a:pPr marL="811213" lvl="1" indent="-457200" algn="just" rtl="0">
                  <a:buFont typeface="Wingdings" panose="05000000000000000000" pitchFamily="2" charset="2"/>
                  <a:buChar char="Ø"/>
                </a:pPr>
                <a:r>
                  <a:rPr lang="en-US" altLang="en-US" dirty="0">
                    <a:solidFill>
                      <a:schemeClr val="accent3"/>
                    </a:solidFill>
                  </a:rPr>
                  <a:t>Address bus </a:t>
                </a:r>
              </a:p>
              <a:p>
                <a:pPr marL="800100" lvl="2" indent="0" algn="just" rtl="0">
                  <a:buNone/>
                </a:pPr>
                <a:r>
                  <a:rPr lang="en-US" altLang="en-US" dirty="0"/>
                  <a:t>It allows access to a particular word in memory. The number of connections depends on the address space of the memory. If the memory has </a:t>
                </a:r>
                <a14:m>
                  <m:oMath xmlns:m="http://schemas.openxmlformats.org/officeDocument/2006/math">
                    <m:sSup>
                      <m:sSupPr>
                        <m:ctrlPr>
                          <a:rPr lang="en-US" altLang="en-US" i="1" smtClean="0">
                            <a:latin typeface="Cambria Math" panose="02040503050406030204" pitchFamily="18" charset="0"/>
                          </a:rPr>
                        </m:ctrlPr>
                      </m:sSupPr>
                      <m:e>
                        <m:r>
                          <a:rPr lang="en-US" altLang="en-US" b="0" i="1" smtClean="0">
                            <a:latin typeface="Cambria Math"/>
                          </a:rPr>
                          <m:t>2</m:t>
                        </m:r>
                      </m:e>
                      <m:sup>
                        <m:r>
                          <a:rPr lang="en-US" altLang="en-US" b="0" i="1" smtClean="0">
                            <a:latin typeface="Cambria Math"/>
                          </a:rPr>
                          <m:t>𝑛</m:t>
                        </m:r>
                      </m:sup>
                    </m:sSup>
                  </m:oMath>
                </a14:m>
                <a:r>
                  <a:rPr lang="en-US" altLang="en-US" dirty="0"/>
                  <a:t> words, the address bus need to carry </a:t>
                </a:r>
                <a14:m>
                  <m:oMath xmlns:m="http://schemas.openxmlformats.org/officeDocument/2006/math">
                    <m:r>
                      <a:rPr lang="en-US" altLang="en-US" b="0" i="1" smtClean="0">
                        <a:latin typeface="Cambria Math"/>
                      </a:rPr>
                      <m:t>𝑛</m:t>
                    </m:r>
                  </m:oMath>
                </a14:m>
                <a:r>
                  <a:rPr lang="en-US" altLang="en-US" dirty="0"/>
                  <a:t> bits at a time </a:t>
                </a:r>
                <a:r>
                  <a:rPr lang="en-US" altLang="en-US" dirty="0">
                    <a:sym typeface="Wingdings" panose="05000000000000000000" pitchFamily="2" charset="2"/>
                  </a:rPr>
                  <a:t> </a:t>
                </a:r>
                <a14:m>
                  <m:oMath xmlns:m="http://schemas.openxmlformats.org/officeDocument/2006/math">
                    <m:r>
                      <a:rPr lang="en-US" altLang="en-US" i="1">
                        <a:latin typeface="Cambria Math"/>
                      </a:rPr>
                      <m:t>𝑛</m:t>
                    </m:r>
                  </m:oMath>
                </a14:m>
                <a:r>
                  <a:rPr lang="en-US" altLang="en-US" dirty="0"/>
                  <a:t> </a:t>
                </a:r>
                <a:r>
                  <a:rPr lang="en-US" altLang="en-US" dirty="0">
                    <a:sym typeface="Wingdings" panose="05000000000000000000" pitchFamily="2" charset="2"/>
                  </a:rPr>
                  <a:t>connections are  needed.</a:t>
                </a:r>
                <a:r>
                  <a:rPr lang="en-US" altLang="en-US" dirty="0"/>
                  <a:t> </a:t>
                </a:r>
              </a:p>
            </p:txBody>
          </p:sp>
        </mc:Choice>
        <mc:Fallback xmlns="">
          <p:sp>
            <p:nvSpPr>
              <p:cNvPr id="10" name="عنصر نائب للمحتوى 2"/>
              <p:cNvSpPr>
                <a:spLocks noGrp="1" noRot="1" noChangeAspect="1" noMove="1" noResize="1" noEditPoints="1" noAdjustHandles="1" noChangeArrowheads="1" noChangeShapeType="1" noTextEdit="1"/>
              </p:cNvSpPr>
              <p:nvPr>
                <p:ph idx="1"/>
              </p:nvPr>
            </p:nvSpPr>
            <p:spPr>
              <a:xfrm>
                <a:off x="611560" y="1556792"/>
                <a:ext cx="7920880" cy="4968552"/>
              </a:xfrm>
              <a:blipFill rotWithShape="1">
                <a:blip r:embed="rId3" cstate="print"/>
                <a:stretch>
                  <a:fillRect t="-982" r="-769"/>
                </a:stretch>
              </a:blipFill>
            </p:spPr>
            <p:txBody>
              <a:bodyPr/>
              <a:lstStyle/>
              <a:p>
                <a:r>
                  <a:rPr lang="ar-SA">
                    <a:noFill/>
                  </a:rPr>
                  <a:t> </a:t>
                </a:r>
              </a:p>
            </p:txBody>
          </p:sp>
        </mc:Fallback>
      </mc:AlternateContent>
    </p:spTree>
    <p:extLst>
      <p:ext uri="{BB962C8B-B14F-4D97-AF65-F5344CB8AC3E}">
        <p14:creationId xmlns:p14="http://schemas.microsoft.com/office/powerpoint/2010/main" val="30692300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Subsystems Interconnections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24</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mc:AlternateContent xmlns:mc="http://schemas.openxmlformats.org/markup-compatibility/2006" xmlns:a14="http://schemas.microsoft.com/office/drawing/2010/main">
        <mc:Choice Requires="a14">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sz="2400" dirty="0">
                    <a:solidFill>
                      <a:schemeClr val="accent3"/>
                    </a:solidFill>
                  </a:rPr>
                  <a:t>Connecting CPU and memory</a:t>
                </a:r>
              </a:p>
              <a:p>
                <a:pPr marL="342900" lvl="1" algn="just" rtl="0"/>
                <a:endParaRPr lang="en-US" altLang="en-US" sz="1200" dirty="0">
                  <a:solidFill>
                    <a:schemeClr val="accent3"/>
                  </a:solidFill>
                </a:endParaRPr>
              </a:p>
              <a:p>
                <a:pPr marL="811213" lvl="1" indent="-457200" algn="just" rtl="0">
                  <a:buFont typeface="Wingdings" panose="05000000000000000000" pitchFamily="2" charset="2"/>
                  <a:buChar char="Ø"/>
                </a:pPr>
                <a:r>
                  <a:rPr lang="en-US" altLang="en-US" dirty="0">
                    <a:solidFill>
                      <a:schemeClr val="accent3"/>
                    </a:solidFill>
                  </a:rPr>
                  <a:t>Control bus</a:t>
                </a:r>
              </a:p>
              <a:p>
                <a:pPr marL="800100" lvl="2" indent="0" algn="just" rtl="0">
                  <a:buNone/>
                </a:pPr>
                <a:r>
                  <a:rPr lang="en-US" altLang="en-US" dirty="0"/>
                  <a:t>It carries communication between CPU &amp; memory. </a:t>
                </a:r>
              </a:p>
              <a:p>
                <a:pPr marL="1211580" lvl="4" indent="0" algn="just" rtl="0">
                  <a:buNone/>
                  <a:tabLst>
                    <a:tab pos="7078663" algn="l"/>
                  </a:tabLst>
                </a:pPr>
                <a:r>
                  <a:rPr lang="en-US" altLang="en-US" dirty="0"/>
                  <a:t>E.g. there must be a code from CPU to memory to specify </a:t>
                </a:r>
              </a:p>
              <a:p>
                <a:pPr marL="1211580" lvl="4" indent="0" algn="just" rtl="0">
                  <a:buNone/>
                  <a:tabLst>
                    <a:tab pos="7078663" algn="l"/>
                  </a:tabLst>
                </a:pPr>
                <a:r>
                  <a:rPr lang="en-US" altLang="en-US" dirty="0"/>
                  <a:t>a read or write operation. </a:t>
                </a:r>
              </a:p>
              <a:p>
                <a:pPr marL="800100" lvl="2" indent="0" algn="just" rtl="0">
                  <a:buNone/>
                </a:pPr>
                <a:r>
                  <a:rPr lang="en-US" altLang="en-US" dirty="0"/>
                  <a:t>The number of connections depends on the total number of control commands a computer needs. If a computer has </a:t>
                </a:r>
                <a14:m>
                  <m:oMath xmlns:m="http://schemas.openxmlformats.org/officeDocument/2006/math">
                    <m:sSup>
                      <m:sSupPr>
                        <m:ctrlPr>
                          <a:rPr lang="en-US" altLang="en-US" i="1">
                            <a:latin typeface="Cambria Math" panose="02040503050406030204" pitchFamily="18" charset="0"/>
                          </a:rPr>
                        </m:ctrlPr>
                      </m:sSupPr>
                      <m:e>
                        <m:r>
                          <a:rPr lang="en-US" altLang="en-US" i="1">
                            <a:latin typeface="Cambria Math"/>
                          </a:rPr>
                          <m:t>2</m:t>
                        </m:r>
                      </m:e>
                      <m:sup>
                        <m:r>
                          <a:rPr lang="en-US" altLang="en-US" b="0" i="1" smtClean="0">
                            <a:latin typeface="Cambria Math"/>
                          </a:rPr>
                          <m:t>𝑚</m:t>
                        </m:r>
                      </m:sup>
                    </m:sSup>
                  </m:oMath>
                </a14:m>
                <a:r>
                  <a:rPr lang="en-US" altLang="en-US" dirty="0"/>
                  <a:t> control actions </a:t>
                </a:r>
                <a:r>
                  <a:rPr lang="en-US" altLang="en-US" dirty="0">
                    <a:sym typeface="Wingdings" panose="05000000000000000000" pitchFamily="2" charset="2"/>
                  </a:rPr>
                  <a:t> </a:t>
                </a:r>
                <a14:m>
                  <m:oMath xmlns:m="http://schemas.openxmlformats.org/officeDocument/2006/math">
                    <m:r>
                      <a:rPr lang="en-US" altLang="en-US" b="0" i="1" smtClean="0">
                        <a:latin typeface="Cambria Math"/>
                      </a:rPr>
                      <m:t>𝑚</m:t>
                    </m:r>
                  </m:oMath>
                </a14:m>
                <a:r>
                  <a:rPr lang="en-US" altLang="en-US" dirty="0"/>
                  <a:t> </a:t>
                </a:r>
                <a:r>
                  <a:rPr lang="en-US" altLang="en-US" dirty="0">
                    <a:sym typeface="Wingdings" panose="05000000000000000000" pitchFamily="2" charset="2"/>
                  </a:rPr>
                  <a:t>connections are  needed.</a:t>
                </a:r>
                <a:r>
                  <a:rPr lang="en-US" altLang="en-US" dirty="0"/>
                  <a:t> </a:t>
                </a:r>
                <a14:m>
                  <m:oMath xmlns:m="http://schemas.openxmlformats.org/officeDocument/2006/math">
                    <m:r>
                      <a:rPr lang="en-US" altLang="en-US" i="1">
                        <a:latin typeface="Cambria Math"/>
                      </a:rPr>
                      <m:t>𝑚</m:t>
                    </m:r>
                  </m:oMath>
                </a14:m>
                <a:r>
                  <a:rPr lang="en-US" altLang="en-US" dirty="0"/>
                  <a:t> bits can define </a:t>
                </a:r>
                <a14:m>
                  <m:oMath xmlns:m="http://schemas.openxmlformats.org/officeDocument/2006/math">
                    <m:sSup>
                      <m:sSupPr>
                        <m:ctrlPr>
                          <a:rPr lang="en-US" altLang="en-US" i="1">
                            <a:latin typeface="Cambria Math" panose="02040503050406030204" pitchFamily="18" charset="0"/>
                          </a:rPr>
                        </m:ctrlPr>
                      </m:sSupPr>
                      <m:e>
                        <m:r>
                          <a:rPr lang="en-US" altLang="en-US" i="1">
                            <a:latin typeface="Cambria Math"/>
                          </a:rPr>
                          <m:t>2</m:t>
                        </m:r>
                      </m:e>
                      <m:sup>
                        <m:r>
                          <a:rPr lang="en-US" altLang="en-US" i="1">
                            <a:latin typeface="Cambria Math"/>
                          </a:rPr>
                          <m:t>𝑚</m:t>
                        </m:r>
                      </m:sup>
                    </m:sSup>
                  </m:oMath>
                </a14:m>
                <a:r>
                  <a:rPr lang="en-US" altLang="en-US" dirty="0"/>
                  <a:t> different operations. </a:t>
                </a:r>
              </a:p>
              <a:p>
                <a:pPr marL="800100" lvl="2" indent="0" algn="just" rtl="0">
                  <a:buNone/>
                </a:pPr>
                <a:endParaRPr lang="en-US" altLang="en-US" dirty="0"/>
              </a:p>
            </p:txBody>
          </p:sp>
        </mc:Choice>
        <mc:Fallback xmlns="">
          <p:sp>
            <p:nvSpPr>
              <p:cNvPr id="10" name="عنصر نائب للمحتوى 2"/>
              <p:cNvSpPr>
                <a:spLocks noGrp="1" noRot="1" noChangeAspect="1" noMove="1" noResize="1" noEditPoints="1" noAdjustHandles="1" noChangeArrowheads="1" noChangeShapeType="1" noTextEdit="1"/>
              </p:cNvSpPr>
              <p:nvPr>
                <p:ph idx="1"/>
              </p:nvPr>
            </p:nvSpPr>
            <p:spPr>
              <a:xfrm>
                <a:off x="611560" y="1556792"/>
                <a:ext cx="7920880" cy="4968552"/>
              </a:xfrm>
              <a:blipFill rotWithShape="1">
                <a:blip r:embed="rId3" cstate="print"/>
                <a:stretch>
                  <a:fillRect t="-982" r="-769"/>
                </a:stretch>
              </a:blipFill>
            </p:spPr>
            <p:txBody>
              <a:bodyPr/>
              <a:lstStyle/>
              <a:p>
                <a:r>
                  <a:rPr lang="ar-SA">
                    <a:noFill/>
                  </a:rPr>
                  <a:t> </a:t>
                </a:r>
              </a:p>
            </p:txBody>
          </p:sp>
        </mc:Fallback>
      </mc:AlternateContent>
    </p:spTree>
    <p:extLst>
      <p:ext uri="{BB962C8B-B14F-4D97-AF65-F5344CB8AC3E}">
        <p14:creationId xmlns:p14="http://schemas.microsoft.com/office/powerpoint/2010/main" val="31474606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Subsystems Interconnections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25</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sz="2400" dirty="0">
                <a:solidFill>
                  <a:schemeClr val="accent3"/>
                </a:solidFill>
              </a:rPr>
              <a:t>Connecting I/O devices</a:t>
            </a:r>
          </a:p>
          <a:p>
            <a:pPr lvl="1" algn="just" rtl="0">
              <a:buFont typeface="Wingdings" panose="05000000000000000000" pitchFamily="2" charset="2"/>
              <a:buChar char="Ø"/>
            </a:pPr>
            <a:r>
              <a:rPr lang="en-US" altLang="en-US" sz="2000" dirty="0"/>
              <a:t>I/O devices cannot be connected directly to the buses that connect the CPU and memory, because the nature of I/O devices is different from the nature of CPU and memory. </a:t>
            </a:r>
          </a:p>
          <a:p>
            <a:pPr lvl="1" algn="just" rtl="0">
              <a:buFont typeface="Wingdings" panose="05000000000000000000" pitchFamily="2" charset="2"/>
              <a:buChar char="Ø"/>
            </a:pPr>
            <a:r>
              <a:rPr lang="en-US" altLang="en-US" sz="2000" dirty="0"/>
              <a:t>I/O devices are electromechanical, magnetic, or optical devices, whereas the CPU and memory are electronic devices. </a:t>
            </a:r>
          </a:p>
          <a:p>
            <a:pPr lvl="1" algn="just" rtl="0">
              <a:buFont typeface="Wingdings" panose="05000000000000000000" pitchFamily="2" charset="2"/>
              <a:buChar char="Ø"/>
            </a:pPr>
            <a:r>
              <a:rPr lang="en-US" altLang="en-US" sz="2000" dirty="0"/>
              <a:t>I/O devices also operate at a much slower speed than the CPU/memory. </a:t>
            </a:r>
          </a:p>
          <a:p>
            <a:pPr lvl="1" algn="just" rtl="0">
              <a:buFont typeface="Wingdings" panose="05000000000000000000" pitchFamily="2" charset="2"/>
              <a:buChar char="Ø"/>
            </a:pPr>
            <a:r>
              <a:rPr lang="en-US" altLang="en-US" sz="2000" dirty="0"/>
              <a:t>There is a need for some sort of intermediary to handle this difference. Input/output devices are therefore attached to the buses through input/output controllers or interfaces. </a:t>
            </a:r>
          </a:p>
        </p:txBody>
      </p:sp>
    </p:spTree>
    <p:extLst>
      <p:ext uri="{BB962C8B-B14F-4D97-AF65-F5344CB8AC3E}">
        <p14:creationId xmlns:p14="http://schemas.microsoft.com/office/powerpoint/2010/main" val="33912051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Subsystems Interconnections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26</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sz="2400" dirty="0">
                <a:solidFill>
                  <a:schemeClr val="accent3"/>
                </a:solidFill>
              </a:rPr>
              <a:t>Connecting I/O devices</a:t>
            </a:r>
          </a:p>
        </p:txBody>
      </p:sp>
      <p:grpSp>
        <p:nvGrpSpPr>
          <p:cNvPr id="5" name="مجموعة 4"/>
          <p:cNvGrpSpPr/>
          <p:nvPr/>
        </p:nvGrpSpPr>
        <p:grpSpPr>
          <a:xfrm>
            <a:off x="544885" y="2338735"/>
            <a:ext cx="8045896" cy="3538537"/>
            <a:chOff x="621085" y="2276872"/>
            <a:chExt cx="8045896" cy="3538537"/>
          </a:xfrm>
        </p:grpSpPr>
        <p:pic>
          <p:nvPicPr>
            <p:cNvPr id="13" name="Picture 5"/>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l="28501"/>
            <a:stretch/>
          </p:blipFill>
          <p:spPr bwMode="auto">
            <a:xfrm>
              <a:off x="2790824" y="2276872"/>
              <a:ext cx="5876157" cy="3538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r="73585"/>
            <a:stretch/>
          </p:blipFill>
          <p:spPr bwMode="auto">
            <a:xfrm>
              <a:off x="621085" y="2276872"/>
              <a:ext cx="2170881" cy="3538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7835887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Subsystems Interconnections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27</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sz="2400" dirty="0">
                <a:solidFill>
                  <a:schemeClr val="accent3"/>
                </a:solidFill>
              </a:rPr>
              <a:t>Connecting I/O devices</a:t>
            </a:r>
          </a:p>
          <a:p>
            <a:pPr marL="365760" lvl="1" indent="0" algn="just" rtl="0">
              <a:buNone/>
            </a:pPr>
            <a:r>
              <a:rPr lang="en-US" altLang="en-US" dirty="0"/>
              <a:t>Two types of controllers can be found</a:t>
            </a:r>
          </a:p>
          <a:p>
            <a:pPr marL="728663" lvl="2" indent="-342900" algn="just" rtl="0">
              <a:buFont typeface="Wingdings" panose="05000000000000000000" pitchFamily="2" charset="2"/>
              <a:buChar char="Ø"/>
            </a:pPr>
            <a:r>
              <a:rPr lang="en-US" altLang="en-US" dirty="0"/>
              <a:t>Serial </a:t>
            </a:r>
            <a:r>
              <a:rPr lang="en-US" altLang="en-US" dirty="0">
                <a:sym typeface="Wingdings" panose="05000000000000000000" pitchFamily="2" charset="2"/>
              </a:rPr>
              <a:t> one data connection, moving bits in serials.</a:t>
            </a:r>
          </a:p>
          <a:p>
            <a:pPr marL="728663" lvl="2" indent="-342900" algn="just" rtl="0">
              <a:buFont typeface="Wingdings" panose="05000000000000000000" pitchFamily="2" charset="2"/>
              <a:buChar char="Ø"/>
            </a:pPr>
            <a:r>
              <a:rPr lang="en-US" altLang="en-US" dirty="0">
                <a:sym typeface="Wingdings" panose="05000000000000000000" pitchFamily="2" charset="2"/>
              </a:rPr>
              <a:t>Parallel  several data connections, moving bits in blocks.</a:t>
            </a:r>
          </a:p>
          <a:p>
            <a:pPr marL="385763" lvl="2" indent="0" algn="just" rtl="0">
              <a:buNone/>
            </a:pPr>
            <a:r>
              <a:rPr lang="en-US" altLang="en-US" dirty="0">
                <a:sym typeface="Wingdings" panose="05000000000000000000" pitchFamily="2" charset="2"/>
              </a:rPr>
              <a:t> </a:t>
            </a:r>
            <a:endParaRPr lang="en-US" altLang="en-US" dirty="0"/>
          </a:p>
        </p:txBody>
      </p:sp>
      <p:graphicFrame>
        <p:nvGraphicFramePr>
          <p:cNvPr id="11" name="جدول 10"/>
          <p:cNvGraphicFramePr>
            <a:graphicFrameLocks noGrp="1"/>
          </p:cNvGraphicFramePr>
          <p:nvPr>
            <p:extLst>
              <p:ext uri="{D42A27DB-BD31-4B8C-83A1-F6EECF244321}">
                <p14:modId xmlns:p14="http://schemas.microsoft.com/office/powerpoint/2010/main" val="1957243279"/>
              </p:ext>
            </p:extLst>
          </p:nvPr>
        </p:nvGraphicFramePr>
        <p:xfrm>
          <a:off x="683568" y="3501008"/>
          <a:ext cx="7848871" cy="2915920"/>
        </p:xfrm>
        <a:graphic>
          <a:graphicData uri="http://schemas.openxmlformats.org/drawingml/2006/table">
            <a:tbl>
              <a:tblPr firstRow="1" bandRow="1">
                <a:tableStyleId>{21E4AEA4-8DFA-4A89-87EB-49C32662AFE0}</a:tableStyleId>
              </a:tblPr>
              <a:tblGrid>
                <a:gridCol w="2520279">
                  <a:extLst>
                    <a:ext uri="{9D8B030D-6E8A-4147-A177-3AD203B41FA5}">
                      <a16:colId xmlns:a16="http://schemas.microsoft.com/office/drawing/2014/main" val="20000"/>
                    </a:ext>
                  </a:extLst>
                </a:gridCol>
                <a:gridCol w="2448272">
                  <a:extLst>
                    <a:ext uri="{9D8B030D-6E8A-4147-A177-3AD203B41FA5}">
                      <a16:colId xmlns:a16="http://schemas.microsoft.com/office/drawing/2014/main" val="20001"/>
                    </a:ext>
                  </a:extLst>
                </a:gridCol>
                <a:gridCol w="2880320">
                  <a:extLst>
                    <a:ext uri="{9D8B030D-6E8A-4147-A177-3AD203B41FA5}">
                      <a16:colId xmlns:a16="http://schemas.microsoft.com/office/drawing/2014/main" val="20002"/>
                    </a:ext>
                  </a:extLst>
                </a:gridCol>
              </a:tblGrid>
              <a:tr h="370840">
                <a:tc gridSpan="3">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US" altLang="en-US" sz="1800" b="1" kern="1200" dirty="0">
                          <a:solidFill>
                            <a:schemeClr val="lt1"/>
                          </a:solidFill>
                          <a:latin typeface="+mn-lt"/>
                          <a:ea typeface="+mn-ea"/>
                          <a:cs typeface="+mn-cs"/>
                        </a:rPr>
                        <a:t>Common kinds</a:t>
                      </a:r>
                      <a:r>
                        <a:rPr lang="en-US" altLang="en-US" sz="1800" b="1" kern="1200" baseline="0" dirty="0">
                          <a:solidFill>
                            <a:schemeClr val="lt1"/>
                          </a:solidFill>
                          <a:latin typeface="+mn-lt"/>
                          <a:ea typeface="+mn-ea"/>
                          <a:cs typeface="+mn-cs"/>
                        </a:rPr>
                        <a:t> of I/O controllers </a:t>
                      </a:r>
                      <a:endParaRPr lang="en-US" altLang="en-US" sz="1800" b="1" kern="1200" dirty="0">
                        <a:solidFill>
                          <a:schemeClr val="lt1"/>
                        </a:solidFill>
                        <a:latin typeface="+mn-lt"/>
                        <a:ea typeface="+mn-ea"/>
                        <a:cs typeface="+mn-cs"/>
                      </a:endParaRPr>
                    </a:p>
                  </a:txBody>
                  <a:tcPr/>
                </a:tc>
                <a:tc hMerge="1">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n-US" altLang="en-US" sz="1800" b="1" kern="1200" dirty="0">
                        <a:solidFill>
                          <a:schemeClr val="lt1"/>
                        </a:solidFill>
                        <a:latin typeface="+mn-lt"/>
                        <a:ea typeface="+mn-ea"/>
                        <a:cs typeface="+mn-cs"/>
                      </a:endParaRPr>
                    </a:p>
                  </a:txBody>
                  <a:tcPr/>
                </a:tc>
                <a:tc hMerge="1">
                  <a:txBody>
                    <a:bodyPr/>
                    <a:lstStyle/>
                    <a:p>
                      <a:pPr rtl="1"/>
                      <a:endParaRPr lang="ar-SA"/>
                    </a:p>
                  </a:txBody>
                  <a:tcPr/>
                </a:tc>
                <a:extLst>
                  <a:ext uri="{0D108BD9-81ED-4DB2-BD59-A6C34878D82A}">
                    <a16:rowId xmlns:a16="http://schemas.microsoft.com/office/drawing/2014/main" val="10000"/>
                  </a:ext>
                </a:extLst>
              </a:tr>
              <a:tr h="370840">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US" altLang="en-US" sz="1800" b="1" kern="1200" dirty="0">
                          <a:solidFill>
                            <a:schemeClr val="lt1"/>
                          </a:solidFill>
                          <a:latin typeface="+mn-lt"/>
                          <a:ea typeface="+mn-ea"/>
                          <a:cs typeface="+mn-cs"/>
                        </a:rPr>
                        <a:t>SCSI </a:t>
                      </a:r>
                      <a:r>
                        <a:rPr lang="en-US" altLang="en-US" sz="1600" b="1" kern="1200" dirty="0">
                          <a:solidFill>
                            <a:schemeClr val="lt1"/>
                          </a:solidFill>
                          <a:latin typeface="+mn-lt"/>
                          <a:ea typeface="+mn-ea"/>
                          <a:cs typeface="+mn-cs"/>
                        </a:rPr>
                        <a:t>(Small Computer System Interface)</a:t>
                      </a:r>
                    </a:p>
                  </a:txBody>
                  <a:tcPr>
                    <a:solidFill>
                      <a:schemeClr val="accent2"/>
                    </a:solidFill>
                  </a:tcP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US" altLang="en-US" sz="1800" b="1" kern="1200" dirty="0">
                          <a:solidFill>
                            <a:schemeClr val="lt1"/>
                          </a:solidFill>
                          <a:latin typeface="+mn-lt"/>
                          <a:ea typeface="+mn-ea"/>
                          <a:cs typeface="+mn-cs"/>
                        </a:rPr>
                        <a:t>FireWire </a:t>
                      </a:r>
                      <a:endParaRPr lang="en-US" altLang="en-US" sz="1600" b="1" kern="1200" dirty="0">
                        <a:solidFill>
                          <a:schemeClr val="lt1"/>
                        </a:solidFill>
                        <a:latin typeface="+mn-lt"/>
                        <a:ea typeface="+mn-ea"/>
                        <a:cs typeface="+mn-cs"/>
                      </a:endParaRPr>
                    </a:p>
                  </a:txBody>
                  <a:tcPr anchor="ctr">
                    <a:solidFill>
                      <a:schemeClr val="accent2"/>
                    </a:solidFill>
                  </a:tcP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US" altLang="en-US" sz="1800" b="1" kern="1200" dirty="0">
                          <a:solidFill>
                            <a:schemeClr val="lt1"/>
                          </a:solidFill>
                          <a:latin typeface="+mn-lt"/>
                          <a:ea typeface="+mn-ea"/>
                          <a:cs typeface="+mn-cs"/>
                        </a:rPr>
                        <a:t>USB </a:t>
                      </a:r>
                    </a:p>
                    <a:p>
                      <a:pPr marL="0" marR="0" lvl="2" indent="0" algn="ctr" defTabSz="914400" rtl="0" eaLnBrk="1" fontAlgn="auto" latinLnBrk="0" hangingPunct="1">
                        <a:lnSpc>
                          <a:spcPct val="100000"/>
                        </a:lnSpc>
                        <a:spcBef>
                          <a:spcPts val="0"/>
                        </a:spcBef>
                        <a:spcAft>
                          <a:spcPts val="0"/>
                        </a:spcAft>
                        <a:buClrTx/>
                        <a:buSzTx/>
                        <a:buFontTx/>
                        <a:buNone/>
                        <a:tabLst/>
                        <a:defRPr/>
                      </a:pPr>
                      <a:r>
                        <a:rPr lang="en-US" altLang="en-US" sz="1600" b="1" kern="1200" dirty="0">
                          <a:solidFill>
                            <a:schemeClr val="lt1"/>
                          </a:solidFill>
                          <a:latin typeface="+mn-lt"/>
                          <a:ea typeface="+mn-ea"/>
                          <a:cs typeface="+mn-cs"/>
                        </a:rPr>
                        <a:t>(Universal Serial bus)</a:t>
                      </a:r>
                    </a:p>
                  </a:txBody>
                  <a:tcPr>
                    <a:solidFill>
                      <a:schemeClr val="accent2"/>
                    </a:solidFill>
                  </a:tcPr>
                </a:tc>
                <a:extLst>
                  <a:ext uri="{0D108BD9-81ED-4DB2-BD59-A6C34878D82A}">
                    <a16:rowId xmlns:a16="http://schemas.microsoft.com/office/drawing/2014/main" val="10001"/>
                  </a:ext>
                </a:extLst>
              </a:tr>
              <a:tr h="370840">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r>
                        <a:rPr lang="en-US" altLang="en-US" sz="1800" kern="1200" dirty="0">
                          <a:solidFill>
                            <a:schemeClr val="dk1"/>
                          </a:solidFill>
                          <a:latin typeface="+mn-lt"/>
                          <a:ea typeface="+mn-ea"/>
                          <a:cs typeface="+mn-cs"/>
                        </a:rPr>
                        <a:t>Parallel</a:t>
                      </a:r>
                    </a:p>
                  </a:txBody>
                  <a:tcPr/>
                </a:tc>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r>
                        <a:rPr lang="en-US" altLang="en-US" dirty="0"/>
                        <a:t>Serial </a:t>
                      </a:r>
                    </a:p>
                  </a:txBody>
                  <a:tcPr/>
                </a:tc>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r>
                        <a:rPr lang="en-US" altLang="en-US" dirty="0"/>
                        <a:t>Serial </a:t>
                      </a:r>
                    </a:p>
                  </a:txBody>
                  <a:tcPr/>
                </a:tc>
                <a:extLst>
                  <a:ext uri="{0D108BD9-81ED-4DB2-BD59-A6C34878D82A}">
                    <a16:rowId xmlns:a16="http://schemas.microsoft.com/office/drawing/2014/main" val="10002"/>
                  </a:ext>
                </a:extLst>
              </a:tr>
              <a:tr h="370840">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r>
                        <a:rPr lang="en-US" altLang="en-US" sz="1800" kern="1200" dirty="0">
                          <a:solidFill>
                            <a:schemeClr val="dk1"/>
                          </a:solidFill>
                          <a:latin typeface="+mn-lt"/>
                          <a:ea typeface="+mn-ea"/>
                          <a:cs typeface="+mn-cs"/>
                        </a:rPr>
                        <a:t>Need terminator</a:t>
                      </a:r>
                    </a:p>
                  </a:txBody>
                  <a:tcPr/>
                </a:tc>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r>
                        <a:rPr lang="en-US" altLang="en-US" dirty="0"/>
                        <a:t>high speed devices</a:t>
                      </a:r>
                    </a:p>
                  </a:txBody>
                  <a:tcPr/>
                </a:tc>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r>
                        <a:rPr lang="en-US" altLang="en-US" dirty="0"/>
                        <a:t>High</a:t>
                      </a:r>
                      <a:r>
                        <a:rPr lang="en-US" altLang="en-US" baseline="0" dirty="0"/>
                        <a:t>/low speed devices</a:t>
                      </a:r>
                      <a:endParaRPr lang="en-US" altLang="en-US" dirty="0"/>
                    </a:p>
                  </a:txBody>
                  <a:tcPr/>
                </a:tc>
                <a:extLst>
                  <a:ext uri="{0D108BD9-81ED-4DB2-BD59-A6C34878D82A}">
                    <a16:rowId xmlns:a16="http://schemas.microsoft.com/office/drawing/2014/main" val="10003"/>
                  </a:ext>
                </a:extLst>
              </a:tr>
              <a:tr h="370840">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r>
                        <a:rPr lang="en-US" altLang="en-US" sz="1800" kern="1200" dirty="0">
                          <a:solidFill>
                            <a:schemeClr val="dk1"/>
                          </a:solidFill>
                          <a:latin typeface="+mn-lt"/>
                          <a:ea typeface="+mn-ea"/>
                          <a:cs typeface="+mn-cs"/>
                        </a:rPr>
                        <a:t>Few devices number</a:t>
                      </a:r>
                    </a:p>
                  </a:txBody>
                  <a:tcPr/>
                </a:tc>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r>
                        <a:rPr lang="en-US" altLang="en-US" dirty="0"/>
                        <a:t>Up to</a:t>
                      </a:r>
                      <a:r>
                        <a:rPr lang="en-US" altLang="en-US" baseline="0" dirty="0"/>
                        <a:t> 63 devices</a:t>
                      </a:r>
                      <a:endParaRPr lang="en-US" altLang="en-US" dirty="0"/>
                    </a:p>
                  </a:txBody>
                  <a:tcPr/>
                </a:tc>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r>
                        <a:rPr lang="en-US" altLang="en-US" dirty="0"/>
                        <a:t>Up to</a:t>
                      </a:r>
                      <a:r>
                        <a:rPr lang="en-US" altLang="en-US" baseline="0" dirty="0"/>
                        <a:t> 127 devices</a:t>
                      </a:r>
                      <a:endParaRPr lang="en-US" altLang="en-US" dirty="0"/>
                    </a:p>
                  </a:txBody>
                  <a:tcPr/>
                </a:tc>
                <a:extLst>
                  <a:ext uri="{0D108BD9-81ED-4DB2-BD59-A6C34878D82A}">
                    <a16:rowId xmlns:a16="http://schemas.microsoft.com/office/drawing/2014/main" val="10004"/>
                  </a:ext>
                </a:extLst>
              </a:tr>
              <a:tr h="370840">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endParaRPr lang="en-US" altLang="en-US" sz="1800" kern="1200" dirty="0">
                        <a:solidFill>
                          <a:schemeClr val="dk1"/>
                        </a:solidFill>
                        <a:latin typeface="+mn-lt"/>
                        <a:ea typeface="+mn-ea"/>
                        <a:cs typeface="+mn-cs"/>
                      </a:endParaRPr>
                    </a:p>
                    <a:p>
                      <a:pPr marL="0" marR="0" lvl="3" indent="0" algn="ctr" defTabSz="914400" rtl="0" eaLnBrk="1" fontAlgn="auto" latinLnBrk="0" hangingPunct="1">
                        <a:lnSpc>
                          <a:spcPct val="100000"/>
                        </a:lnSpc>
                        <a:spcBef>
                          <a:spcPts val="0"/>
                        </a:spcBef>
                        <a:spcAft>
                          <a:spcPts val="0"/>
                        </a:spcAft>
                        <a:buClrTx/>
                        <a:buSzTx/>
                        <a:buFontTx/>
                        <a:buNone/>
                        <a:tabLst/>
                        <a:defRPr/>
                      </a:pPr>
                      <a:endParaRPr lang="en-US" altLang="en-US" sz="1800" kern="1200" dirty="0">
                        <a:solidFill>
                          <a:schemeClr val="dk1"/>
                        </a:solidFill>
                        <a:latin typeface="+mn-lt"/>
                        <a:ea typeface="+mn-ea"/>
                        <a:cs typeface="+mn-cs"/>
                      </a:endParaRPr>
                    </a:p>
                  </a:txBody>
                  <a:tcPr/>
                </a:tc>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endParaRPr lang="en-US" altLang="en-US" dirty="0"/>
                    </a:p>
                    <a:p>
                      <a:pPr marL="0" marR="0" lvl="3" indent="0" algn="ctr" defTabSz="914400" rtl="0" eaLnBrk="1" fontAlgn="auto" latinLnBrk="0" hangingPunct="1">
                        <a:lnSpc>
                          <a:spcPct val="100000"/>
                        </a:lnSpc>
                        <a:spcBef>
                          <a:spcPts val="0"/>
                        </a:spcBef>
                        <a:spcAft>
                          <a:spcPts val="0"/>
                        </a:spcAft>
                        <a:buClrTx/>
                        <a:buSzTx/>
                        <a:buFontTx/>
                        <a:buNone/>
                        <a:tabLst/>
                        <a:defRPr/>
                      </a:pPr>
                      <a:endParaRPr lang="en-US" altLang="en-US" sz="1200" dirty="0"/>
                    </a:p>
                    <a:p>
                      <a:pPr marL="0" marR="0" lvl="3" indent="0" algn="ctr" defTabSz="914400" rtl="0" eaLnBrk="1" fontAlgn="auto" latinLnBrk="0" hangingPunct="1">
                        <a:lnSpc>
                          <a:spcPct val="100000"/>
                        </a:lnSpc>
                        <a:spcBef>
                          <a:spcPts val="0"/>
                        </a:spcBef>
                        <a:spcAft>
                          <a:spcPts val="0"/>
                        </a:spcAft>
                        <a:buClrTx/>
                        <a:buSzTx/>
                        <a:buFontTx/>
                        <a:buNone/>
                        <a:tabLst/>
                        <a:defRPr/>
                      </a:pPr>
                      <a:endParaRPr lang="en-US" altLang="en-US" dirty="0"/>
                    </a:p>
                  </a:txBody>
                  <a:tcPr/>
                </a:tc>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endParaRPr lang="en-US" altLang="en-US" dirty="0"/>
                    </a:p>
                  </a:txBody>
                  <a:tcPr/>
                </a:tc>
                <a:extLst>
                  <a:ext uri="{0D108BD9-81ED-4DB2-BD59-A6C34878D82A}">
                    <a16:rowId xmlns:a16="http://schemas.microsoft.com/office/drawing/2014/main" val="10005"/>
                  </a:ext>
                </a:extLst>
              </a:tr>
            </a:tbl>
          </a:graphicData>
        </a:graphic>
      </p:graphicFrame>
      <p:pic>
        <p:nvPicPr>
          <p:cNvPr id="1026" name="Picture 2" descr="صورة ذات صلة"/>
          <p:cNvPicPr>
            <a:picLocks noChangeAspect="1" noChangeArrowheads="1"/>
          </p:cNvPicPr>
          <p:nvPr/>
        </p:nvPicPr>
        <p:blipFill rotWithShape="1">
          <a:blip r:embed="rId3" cstate="print">
            <a:clrChange>
              <a:clrFrom>
                <a:srgbClr val="FEFFFF"/>
              </a:clrFrom>
              <a:clrTo>
                <a:srgbClr val="FEFFFF">
                  <a:alpha val="0"/>
                </a:srgbClr>
              </a:clrTo>
            </a:clrChange>
            <a:extLst>
              <a:ext uri="{28A0092B-C50C-407E-A947-70E740481C1C}">
                <a14:useLocalDpi xmlns:a14="http://schemas.microsoft.com/office/drawing/2010/main" val="0"/>
              </a:ext>
            </a:extLst>
          </a:blip>
          <a:srcRect t="50000" r="32979" b="35881"/>
          <a:stretch/>
        </p:blipFill>
        <p:spPr bwMode="auto">
          <a:xfrm>
            <a:off x="712596" y="5766693"/>
            <a:ext cx="2457076" cy="499647"/>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6" descr="نتيجة بحث الصور عن ‪FireWire port‬‏"/>
          <p:cNvSpPr>
            <a:spLocks noChangeAspect="1" noChangeArrowheads="1"/>
          </p:cNvSpPr>
          <p:nvPr/>
        </p:nvSpPr>
        <p:spPr bwMode="auto">
          <a:xfrm>
            <a:off x="9380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1032" name="Picture 8" descr="نتيجة بحث الصور عن ‪FireWire port‬‏"/>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15524" y="5654922"/>
            <a:ext cx="1440160" cy="70251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نتيجة بحث الصور عن ‪USB port‬‏"/>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1004" t="52372" r="23787" b="38377"/>
          <a:stretch/>
        </p:blipFill>
        <p:spPr bwMode="auto">
          <a:xfrm>
            <a:off x="6131745" y="5737665"/>
            <a:ext cx="2012189" cy="528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8998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Subsystems Interconnections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28</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sz="2400" dirty="0">
                <a:solidFill>
                  <a:schemeClr val="accent3"/>
                </a:solidFill>
              </a:rPr>
              <a:t>Connecting I/O devices</a:t>
            </a:r>
          </a:p>
          <a:p>
            <a:pPr marL="365760" lvl="1" indent="0" algn="just" rtl="0">
              <a:buNone/>
            </a:pPr>
            <a:r>
              <a:rPr lang="en-US" altLang="en-US" dirty="0">
                <a:sym typeface="Wingdings" panose="05000000000000000000" pitchFamily="2" charset="2"/>
              </a:rPr>
              <a:t>In the following photo, </a:t>
            </a:r>
          </a:p>
          <a:p>
            <a:pPr marL="365760" lvl="1" indent="0" algn="just" rtl="0">
              <a:buNone/>
            </a:pPr>
            <a:r>
              <a:rPr lang="en-US" altLang="en-US" dirty="0">
                <a:sym typeface="Wingdings" panose="05000000000000000000" pitchFamily="2" charset="2"/>
              </a:rPr>
              <a:t>what type of controllers </a:t>
            </a:r>
          </a:p>
          <a:p>
            <a:pPr marL="365760" lvl="1" indent="0" algn="just" rtl="0">
              <a:buNone/>
            </a:pPr>
            <a:r>
              <a:rPr lang="en-US" altLang="en-US" dirty="0">
                <a:sym typeface="Wingdings" panose="05000000000000000000" pitchFamily="2" charset="2"/>
              </a:rPr>
              <a:t>the I/O devices use? </a:t>
            </a:r>
            <a:endParaRPr lang="en-US" altLang="en-US" dirty="0"/>
          </a:p>
        </p:txBody>
      </p:sp>
      <p:sp>
        <p:nvSpPr>
          <p:cNvPr id="3" name="AutoShape 6" descr="نتيجة بحث الصور عن ‪FireWire port‬‏"/>
          <p:cNvSpPr>
            <a:spLocks noChangeAspect="1" noChangeArrowheads="1"/>
          </p:cNvSpPr>
          <p:nvPr/>
        </p:nvSpPr>
        <p:spPr bwMode="auto">
          <a:xfrm>
            <a:off x="9380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2050" name="Picture 2" descr="نتيجة بحث الصور عن ‪hdd cd data cabl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4709674" y="2132856"/>
            <a:ext cx="3966782" cy="4363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49950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Autofit/>
          </a:bodyPr>
          <a:lstStyle/>
          <a:p>
            <a:pPr algn="ctr"/>
            <a:r>
              <a:rPr lang="en-US" sz="8800" b="0" dirty="0"/>
              <a:t>……</a:t>
            </a:r>
            <a:endParaRPr lang="ar-SA" sz="8800" b="0" dirty="0"/>
          </a:p>
        </p:txBody>
      </p:sp>
      <p:sp>
        <p:nvSpPr>
          <p:cNvPr id="6" name="عنصر نائب للنص 5"/>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8C6C18CD-5869-4000-9223-95330CB63745}" type="slidenum">
              <a:rPr lang="ar-SA" smtClean="0"/>
              <a:pPr/>
              <a:t>29</a:t>
            </a:fld>
            <a:endParaRPr lang="ar-SA"/>
          </a:p>
        </p:txBody>
      </p:sp>
    </p:spTree>
    <p:extLst>
      <p:ext uri="{BB962C8B-B14F-4D97-AF65-F5344CB8AC3E}">
        <p14:creationId xmlns:p14="http://schemas.microsoft.com/office/powerpoint/2010/main" val="2003425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Getting Started </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3</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824536"/>
          </a:xfrm>
        </p:spPr>
        <p:txBody>
          <a:bodyPr>
            <a:normAutofit/>
          </a:bodyPr>
          <a:lstStyle/>
          <a:p>
            <a:pPr algn="just" rtl="0"/>
            <a:r>
              <a:rPr lang="en-US" dirty="0">
                <a:solidFill>
                  <a:schemeClr val="accent3"/>
                </a:solidFill>
              </a:rPr>
              <a:t>Organization</a:t>
            </a:r>
            <a:r>
              <a:rPr lang="en-US" dirty="0"/>
              <a:t> is how features are implemented (Transparent to the </a:t>
            </a:r>
            <a:r>
              <a:rPr lang="en-AU" dirty="0"/>
              <a:t>programmer)</a:t>
            </a:r>
          </a:p>
          <a:p>
            <a:pPr lvl="1" algn="just" rtl="0">
              <a:buFont typeface="Wingdings" panose="05000000000000000000" pitchFamily="2" charset="2"/>
              <a:buChar char="Ø"/>
            </a:pPr>
            <a:r>
              <a:rPr lang="en-AU" dirty="0"/>
              <a:t>How does a computer work?</a:t>
            </a:r>
            <a:endParaRPr lang="en-US" dirty="0"/>
          </a:p>
          <a:p>
            <a:pPr lvl="1" algn="just" rtl="0">
              <a:buFont typeface="Wingdings" panose="05000000000000000000" pitchFamily="2" charset="2"/>
              <a:buChar char="Ø"/>
            </a:pPr>
            <a:r>
              <a:rPr lang="en-US" dirty="0"/>
              <a:t>Control signals, circuit design, memory types.</a:t>
            </a:r>
            <a:endParaRPr lang="en-AU" dirty="0"/>
          </a:p>
          <a:p>
            <a:pPr algn="just" rtl="0"/>
            <a:r>
              <a:rPr lang="en-US" dirty="0">
                <a:solidFill>
                  <a:schemeClr val="accent3"/>
                </a:solidFill>
              </a:rPr>
              <a:t>Architecture</a:t>
            </a:r>
            <a:r>
              <a:rPr lang="en-US" dirty="0"/>
              <a:t> is those attributes visible to the programmer</a:t>
            </a:r>
          </a:p>
          <a:p>
            <a:pPr lvl="1" algn="just" rtl="0">
              <a:buFont typeface="Wingdings" panose="05000000000000000000" pitchFamily="2" charset="2"/>
              <a:buChar char="Ø"/>
            </a:pPr>
            <a:r>
              <a:rPr lang="en-AU" dirty="0"/>
              <a:t>How do I design a computer?</a:t>
            </a:r>
          </a:p>
          <a:p>
            <a:pPr lvl="1" algn="just" rtl="0">
              <a:buFont typeface="Wingdings" panose="05000000000000000000" pitchFamily="2" charset="2"/>
              <a:buChar char="Ø"/>
            </a:pPr>
            <a:r>
              <a:rPr lang="en-US" dirty="0"/>
              <a:t>Instruction set, number of bits used for data representation, I/O </a:t>
            </a:r>
            <a:r>
              <a:rPr lang="en-AU" dirty="0"/>
              <a:t>mechanisms, addressing techniques.</a:t>
            </a:r>
          </a:p>
          <a:p>
            <a:pPr marL="342900" lvl="1" algn="just" rtl="0"/>
            <a:r>
              <a:rPr lang="en-US" sz="2400" dirty="0"/>
              <a:t>Each family of computers shares the </a:t>
            </a:r>
            <a:r>
              <a:rPr lang="en-US" sz="2400" dirty="0">
                <a:solidFill>
                  <a:schemeClr val="accent3"/>
                </a:solidFill>
              </a:rPr>
              <a:t>same basic architecture</a:t>
            </a:r>
            <a:r>
              <a:rPr lang="en-US" sz="2400" dirty="0"/>
              <a:t> and </a:t>
            </a:r>
            <a:r>
              <a:rPr lang="en-US" sz="2400" dirty="0">
                <a:solidFill>
                  <a:schemeClr val="accent3"/>
                </a:solidFill>
              </a:rPr>
              <a:t>organization differs </a:t>
            </a:r>
            <a:r>
              <a:rPr lang="en-US" sz="2400" dirty="0"/>
              <a:t>between different versions</a:t>
            </a:r>
          </a:p>
          <a:p>
            <a:pPr algn="just" rtl="0"/>
            <a:endParaRPr lang="en-AU" dirty="0"/>
          </a:p>
        </p:txBody>
      </p:sp>
    </p:spTree>
    <p:extLst>
      <p:ext uri="{BB962C8B-B14F-4D97-AF65-F5344CB8AC3E}">
        <p14:creationId xmlns:p14="http://schemas.microsoft.com/office/powerpoint/2010/main" val="16290264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References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Autofit/>
          </a:bodyPr>
          <a:lstStyle/>
          <a:p>
            <a:pPr lvl="1" algn="l" rtl="0">
              <a:buFont typeface="Wingdings" panose="05000000000000000000" pitchFamily="2" charset="2"/>
              <a:buChar char="Ø"/>
            </a:pPr>
            <a:r>
              <a:rPr lang="en-US" sz="1800" dirty="0" err="1"/>
              <a:t>Forouzan</a:t>
            </a:r>
            <a:r>
              <a:rPr lang="en-US" sz="1800" dirty="0"/>
              <a:t>, B. &amp; </a:t>
            </a:r>
            <a:r>
              <a:rPr lang="en-US" sz="1800" dirty="0" err="1"/>
              <a:t>Mosharraf</a:t>
            </a:r>
            <a:r>
              <a:rPr lang="en-US" sz="1800" dirty="0"/>
              <a:t>, F. (2008), Foundations of Computer Science, Second Edition, Thomson Learning.</a:t>
            </a:r>
          </a:p>
          <a:p>
            <a:pPr lvl="1" algn="l" rtl="0">
              <a:buFont typeface="Wingdings" panose="05000000000000000000" pitchFamily="2" charset="2"/>
              <a:buChar char="Ø"/>
            </a:pPr>
            <a:endParaRPr lang="en-US" sz="1600" dirty="0"/>
          </a:p>
          <a:p>
            <a:pPr lvl="1" algn="l" rtl="0">
              <a:buFont typeface="Wingdings" panose="05000000000000000000" pitchFamily="2" charset="2"/>
              <a:buChar char="Ø"/>
            </a:pPr>
            <a:endParaRPr lang="ar-SA" sz="1550"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30</a:t>
            </a:fld>
            <a:endParaRPr lang="ar-SA"/>
          </a:p>
        </p:txBody>
      </p:sp>
    </p:spTree>
    <p:extLst>
      <p:ext uri="{BB962C8B-B14F-4D97-AF65-F5344CB8AC3E}">
        <p14:creationId xmlns:p14="http://schemas.microsoft.com/office/powerpoint/2010/main" val="190305110"/>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a:t>Computer Subsystems</a:t>
            </a:r>
            <a:endParaRPr lang="ar-SA" dirty="0"/>
          </a:p>
        </p:txBody>
      </p:sp>
      <p:sp>
        <p:nvSpPr>
          <p:cNvPr id="4" name="عنصر نائب لرقم الشريحة 3"/>
          <p:cNvSpPr>
            <a:spLocks noGrp="1"/>
          </p:cNvSpPr>
          <p:nvPr>
            <p:ph type="sldNum" sz="quarter" idx="12"/>
          </p:nvPr>
        </p:nvSpPr>
        <p:spPr/>
        <p:txBody>
          <a:bodyPr/>
          <a:lstStyle/>
          <a:p>
            <a:fld id="{8C6C18CD-5869-4000-9223-95330CB63745}" type="slidenum">
              <a:rPr lang="ar-SA" smtClean="0"/>
              <a:pPr/>
              <a:t>4</a:t>
            </a:fld>
            <a:endParaRPr lang="ar-SA"/>
          </a:p>
        </p:txBody>
      </p:sp>
      <p:grpSp>
        <p:nvGrpSpPr>
          <p:cNvPr id="5" name="مجموعة 4"/>
          <p:cNvGrpSpPr/>
          <p:nvPr/>
        </p:nvGrpSpPr>
        <p:grpSpPr>
          <a:xfrm>
            <a:off x="3203848" y="908720"/>
            <a:ext cx="5250767" cy="2671024"/>
            <a:chOff x="3563888" y="863600"/>
            <a:chExt cx="5250767" cy="2671024"/>
          </a:xfrm>
        </p:grpSpPr>
        <p:pic>
          <p:nvPicPr>
            <p:cNvPr id="1026" name="Picture 2" descr="نتيجة بحث الصور عن ‪Computer components‬‏"/>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3767" b="13091"/>
            <a:stretch/>
          </p:blipFill>
          <p:spPr bwMode="auto">
            <a:xfrm>
              <a:off x="3563888" y="863600"/>
              <a:ext cx="5238750" cy="2438400"/>
            </a:xfrm>
            <a:prstGeom prst="rect">
              <a:avLst/>
            </a:prstGeom>
            <a:noFill/>
            <a:extLst>
              <a:ext uri="{909E8E84-426E-40DD-AFC4-6F175D3DCCD1}">
                <a14:hiddenFill xmlns:a14="http://schemas.microsoft.com/office/drawing/2010/main">
                  <a:solidFill>
                    <a:srgbClr val="FFFFFF"/>
                  </a:solidFill>
                </a14:hiddenFill>
              </a:ext>
            </a:extLst>
          </p:spPr>
        </p:pic>
        <p:sp>
          <p:nvSpPr>
            <p:cNvPr id="3" name="مستطيل 2"/>
            <p:cNvSpPr/>
            <p:nvPr/>
          </p:nvSpPr>
          <p:spPr>
            <a:xfrm rot="20278127">
              <a:off x="7608353" y="2610154"/>
              <a:ext cx="1206302" cy="9244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spTree>
    <p:extLst>
      <p:ext uri="{BB962C8B-B14F-4D97-AF65-F5344CB8AC3E}">
        <p14:creationId xmlns:p14="http://schemas.microsoft.com/office/powerpoint/2010/main" val="1437715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5</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824536"/>
          </a:xfrm>
        </p:spPr>
        <p:txBody>
          <a:bodyPr>
            <a:normAutofit/>
          </a:bodyPr>
          <a:lstStyle/>
          <a:p>
            <a:pPr algn="just" rtl="0"/>
            <a:r>
              <a:rPr lang="en-US" altLang="en-US" dirty="0"/>
              <a:t>Three broad categories make up a computer:</a:t>
            </a:r>
          </a:p>
          <a:p>
            <a:pPr marL="708660" lvl="1" indent="-342900" algn="l" rtl="0">
              <a:buFont typeface="Wingdings" panose="05000000000000000000" pitchFamily="2" charset="2"/>
              <a:buChar char="Ø"/>
            </a:pPr>
            <a:r>
              <a:rPr lang="en-US" dirty="0"/>
              <a:t>CPU (Central Processing Unit)</a:t>
            </a:r>
          </a:p>
          <a:p>
            <a:pPr marL="708660" lvl="1" indent="-342900" algn="l" rtl="0">
              <a:buFont typeface="Wingdings" panose="05000000000000000000" pitchFamily="2" charset="2"/>
              <a:buChar char="Ø"/>
            </a:pPr>
            <a:r>
              <a:rPr lang="en-US" dirty="0"/>
              <a:t>Main Memory </a:t>
            </a:r>
          </a:p>
          <a:p>
            <a:pPr marL="708660" lvl="1" indent="-342900" algn="l" rtl="0">
              <a:buFont typeface="Wingdings" panose="05000000000000000000" pitchFamily="2" charset="2"/>
              <a:buChar char="Ø"/>
            </a:pPr>
            <a:r>
              <a:rPr lang="en-US" dirty="0"/>
              <a:t>I/O (Input / Output) subsystems </a:t>
            </a:r>
          </a:p>
        </p:txBody>
      </p:sp>
      <p:pic>
        <p:nvPicPr>
          <p:cNvPr id="1028" name="Picture 4" descr="نتيجة بحث الصور عن ‪computer I/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t="12472" b="12493"/>
          <a:stretch/>
        </p:blipFill>
        <p:spPr bwMode="auto">
          <a:xfrm>
            <a:off x="683568" y="3324226"/>
            <a:ext cx="7858125" cy="2723008"/>
          </a:xfrm>
          <a:prstGeom prst="rect">
            <a:avLst/>
          </a:prstGeom>
          <a:noFill/>
          <a:extLst>
            <a:ext uri="{909E8E84-426E-40DD-AFC4-6F175D3DCCD1}">
              <a14:hiddenFill xmlns:a14="http://schemas.microsoft.com/office/drawing/2010/main">
                <a:solidFill>
                  <a:srgbClr val="FFFFFF"/>
                </a:solidFill>
              </a14:hiddenFill>
            </a:ext>
          </a:extLst>
        </p:spPr>
      </p:pic>
      <p:sp>
        <p:nvSpPr>
          <p:cNvPr id="3" name="مستطيل 2"/>
          <p:cNvSpPr/>
          <p:nvPr/>
        </p:nvSpPr>
        <p:spPr>
          <a:xfrm>
            <a:off x="937692" y="6093296"/>
            <a:ext cx="7344816" cy="338286"/>
          </a:xfrm>
          <a:prstGeom prst="rect">
            <a:avLst/>
          </a:prstGeom>
          <a:solidFill>
            <a:srgbClr val="B7D9F7"/>
          </a:solidFill>
          <a:ln w="28575">
            <a:solidFill>
              <a:srgbClr val="008BBC"/>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700" dirty="0">
                <a:solidFill>
                  <a:srgbClr val="002B4C"/>
                </a:solidFill>
              </a:rPr>
              <a:t>Storage Devices </a:t>
            </a:r>
            <a:endParaRPr lang="ar-SA" sz="1700" dirty="0">
              <a:solidFill>
                <a:srgbClr val="002B4C"/>
              </a:solidFill>
            </a:endParaRPr>
          </a:p>
        </p:txBody>
      </p:sp>
    </p:spTree>
    <p:extLst>
      <p:ext uri="{BB962C8B-B14F-4D97-AF65-F5344CB8AC3E}">
        <p14:creationId xmlns:p14="http://schemas.microsoft.com/office/powerpoint/2010/main" val="4122168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6</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CPU (Central Processing Unit)</a:t>
            </a:r>
            <a:endParaRPr lang="en-US" altLang="en-US" dirty="0"/>
          </a:p>
          <a:p>
            <a:pPr marL="365760" lvl="1" indent="0" algn="just" rtl="0">
              <a:buNone/>
            </a:pPr>
            <a:r>
              <a:rPr lang="en-US" dirty="0"/>
              <a:t>The CPU performs operations on data. It consists three parts: </a:t>
            </a:r>
          </a:p>
          <a:p>
            <a:pPr marL="365760" lvl="1" indent="0" algn="l" rtl="0">
              <a:buNone/>
            </a:pPr>
            <a:endParaRPr lang="en-US" sz="1200" dirty="0"/>
          </a:p>
          <a:p>
            <a:pPr marL="708660" lvl="1" indent="-342900" algn="l" rtl="0">
              <a:buFont typeface="Wingdings" panose="05000000000000000000" pitchFamily="2" charset="2"/>
              <a:buChar char="Ø"/>
            </a:pPr>
            <a:r>
              <a:rPr lang="en-US" dirty="0"/>
              <a:t>ALU (Arithmetic Logic Unit)</a:t>
            </a:r>
          </a:p>
          <a:p>
            <a:pPr marL="708660" lvl="1" indent="-342900" algn="l" rtl="0">
              <a:buFont typeface="Wingdings" panose="05000000000000000000" pitchFamily="2" charset="2"/>
              <a:buChar char="Ø"/>
            </a:pPr>
            <a:r>
              <a:rPr lang="en-US" dirty="0"/>
              <a:t>CU (Control Unit)</a:t>
            </a:r>
          </a:p>
          <a:p>
            <a:pPr marL="708660" lvl="1" indent="-342900" algn="l" rtl="0">
              <a:buFont typeface="Wingdings" panose="05000000000000000000" pitchFamily="2" charset="2"/>
              <a:buChar char="Ø"/>
            </a:pPr>
            <a:r>
              <a:rPr lang="en-US" dirty="0"/>
              <a:t>Set of Registers </a:t>
            </a:r>
          </a:p>
        </p:txBody>
      </p:sp>
      <p:grpSp>
        <p:nvGrpSpPr>
          <p:cNvPr id="4" name="مجموعة 3"/>
          <p:cNvGrpSpPr/>
          <p:nvPr/>
        </p:nvGrpSpPr>
        <p:grpSpPr>
          <a:xfrm>
            <a:off x="4141507" y="3351582"/>
            <a:ext cx="3958885" cy="2976788"/>
            <a:chOff x="4283968" y="3284984"/>
            <a:chExt cx="3958885" cy="2976788"/>
          </a:xfrm>
        </p:grpSpPr>
        <p:pic>
          <p:nvPicPr>
            <p:cNvPr id="11" name="Picture 9"/>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l="2950" t="3653" r="5668" b="17956"/>
            <a:stretch/>
          </p:blipFill>
          <p:spPr bwMode="auto">
            <a:xfrm>
              <a:off x="4283968" y="3284984"/>
              <a:ext cx="3958885" cy="2976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ستطيل 2"/>
            <p:cNvSpPr/>
            <p:nvPr/>
          </p:nvSpPr>
          <p:spPr>
            <a:xfrm>
              <a:off x="6444208" y="3536386"/>
              <a:ext cx="1685212" cy="2664296"/>
            </a:xfrm>
            <a:prstGeom prst="rect">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ln>
                  <a:solidFill>
                    <a:schemeClr val="tx1"/>
                  </a:solidFill>
                </a:ln>
              </a:endParaRPr>
            </a:p>
          </p:txBody>
        </p:sp>
      </p:grpSp>
    </p:spTree>
    <p:extLst>
      <p:ext uri="{BB962C8B-B14F-4D97-AF65-F5344CB8AC3E}">
        <p14:creationId xmlns:p14="http://schemas.microsoft.com/office/powerpoint/2010/main" val="24620355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7</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CPU (Central Processing Unit)</a:t>
            </a:r>
            <a:endParaRPr lang="en-US" altLang="en-US" dirty="0"/>
          </a:p>
          <a:p>
            <a:pPr marL="708660" lvl="1" indent="-342900" algn="l" rtl="0">
              <a:buFont typeface="Wingdings" panose="05000000000000000000" pitchFamily="2" charset="2"/>
              <a:buChar char="Ø"/>
            </a:pPr>
            <a:r>
              <a:rPr lang="en-US" dirty="0"/>
              <a:t>ALU (Arithmetic Logic Unit)</a:t>
            </a:r>
          </a:p>
          <a:p>
            <a:pPr marL="982980" lvl="2" indent="-342900" algn="just" rtl="0">
              <a:buFont typeface="Wingdings" panose="05000000000000000000" pitchFamily="2" charset="2"/>
              <a:buChar char="§"/>
            </a:pPr>
            <a:r>
              <a:rPr lang="en-US" dirty="0"/>
              <a:t>It performs logic, shift &amp; arithmetic operations on data.</a:t>
            </a:r>
          </a:p>
          <a:p>
            <a:pPr marL="982980" lvl="2" indent="-342900" algn="just" rtl="0">
              <a:buFont typeface="Wingdings" panose="05000000000000000000" pitchFamily="2" charset="2"/>
              <a:buChar char="§"/>
            </a:pPr>
            <a:endParaRPr lang="en-US" dirty="0"/>
          </a:p>
          <a:p>
            <a:pPr marL="708660" lvl="1" indent="-342900" algn="just" rtl="0">
              <a:buFont typeface="Wingdings" panose="05000000000000000000" pitchFamily="2" charset="2"/>
              <a:buChar char="Ø"/>
            </a:pPr>
            <a:r>
              <a:rPr lang="en-US" dirty="0"/>
              <a:t>CU (Control Unit)</a:t>
            </a:r>
          </a:p>
          <a:p>
            <a:pPr marL="982980" lvl="2" indent="-342900" algn="just" rtl="0">
              <a:buFont typeface="Wingdings" panose="05000000000000000000" pitchFamily="2" charset="2"/>
              <a:buChar char="§"/>
            </a:pPr>
            <a:r>
              <a:rPr lang="en-US" dirty="0"/>
              <a:t>It </a:t>
            </a:r>
            <a:r>
              <a:rPr lang="en-US" altLang="en-US" dirty="0"/>
              <a:t>controls the operation of each subsystem. Controlling is achieved through signals sent from the control unit to other subsystems.</a:t>
            </a:r>
          </a:p>
          <a:p>
            <a:pPr marL="982980" lvl="2" indent="-342900" algn="just" rtl="0">
              <a:buFont typeface="Wingdings" panose="05000000000000000000" pitchFamily="2" charset="2"/>
              <a:buChar char="§"/>
            </a:pPr>
            <a:endParaRPr lang="en-US" dirty="0"/>
          </a:p>
          <a:p>
            <a:pPr marL="708660" lvl="1" indent="-342900" algn="just" rtl="0">
              <a:buFont typeface="Wingdings" panose="05000000000000000000" pitchFamily="2" charset="2"/>
              <a:buChar char="Ø"/>
            </a:pPr>
            <a:r>
              <a:rPr lang="en-US" dirty="0"/>
              <a:t>Set of Registers </a:t>
            </a:r>
          </a:p>
          <a:p>
            <a:pPr marL="982980" lvl="2" indent="-342900" algn="just" rtl="0">
              <a:buFont typeface="Wingdings" panose="05000000000000000000" pitchFamily="2" charset="2"/>
              <a:buChar char="§"/>
            </a:pPr>
            <a:r>
              <a:rPr lang="en-US" altLang="en-US" dirty="0"/>
              <a:t>Registers are fast stand-alone storage locations that hold data temporarily. </a:t>
            </a:r>
            <a:endParaRPr lang="en-US" dirty="0"/>
          </a:p>
        </p:txBody>
      </p:sp>
    </p:spTree>
    <p:extLst>
      <p:ext uri="{BB962C8B-B14F-4D97-AF65-F5344CB8AC3E}">
        <p14:creationId xmlns:p14="http://schemas.microsoft.com/office/powerpoint/2010/main" val="2286363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8</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896544"/>
          </a:xfrm>
        </p:spPr>
        <p:txBody>
          <a:bodyPr>
            <a:normAutofit/>
          </a:bodyPr>
          <a:lstStyle/>
          <a:p>
            <a:pPr marL="342900" lvl="1" algn="just" rtl="0"/>
            <a:r>
              <a:rPr lang="en-US" sz="2400" dirty="0">
                <a:solidFill>
                  <a:schemeClr val="accent3"/>
                </a:solidFill>
              </a:rPr>
              <a:t>CPU (Central Processing Unit)</a:t>
            </a:r>
            <a:endParaRPr lang="en-US" dirty="0"/>
          </a:p>
          <a:p>
            <a:pPr marL="708660" lvl="1" indent="-342900" algn="just" rtl="0">
              <a:buFont typeface="Wingdings" panose="05000000000000000000" pitchFamily="2" charset="2"/>
              <a:buChar char="Ø"/>
            </a:pPr>
            <a:r>
              <a:rPr lang="en-US" dirty="0">
                <a:solidFill>
                  <a:schemeClr val="accent3"/>
                </a:solidFill>
              </a:rPr>
              <a:t>Set of Registers </a:t>
            </a:r>
          </a:p>
          <a:p>
            <a:pPr marL="640080" lvl="2" indent="0" algn="just" rtl="0">
              <a:buNone/>
            </a:pPr>
            <a:r>
              <a:rPr lang="en-US" altLang="en-US" dirty="0"/>
              <a:t>Multiple registers are needed to facilitate the operation of the CPU. They are categorized into three groups:</a:t>
            </a:r>
          </a:p>
          <a:p>
            <a:pPr marL="640080" lvl="2" indent="0" algn="just" rtl="0">
              <a:buNone/>
            </a:pPr>
            <a:endParaRPr lang="en-US" altLang="en-US" sz="200" dirty="0"/>
          </a:p>
          <a:p>
            <a:pPr marL="982980" lvl="2" indent="-342900" algn="just" rtl="0">
              <a:buFont typeface="Wingdings" panose="05000000000000000000" pitchFamily="2" charset="2"/>
              <a:buChar char="§"/>
            </a:pPr>
            <a:r>
              <a:rPr lang="en-US" sz="1800" b="1" dirty="0"/>
              <a:t>Data Registers</a:t>
            </a:r>
          </a:p>
          <a:p>
            <a:pPr marL="1344613" lvl="3" indent="0" algn="just" rtl="0">
              <a:buNone/>
            </a:pPr>
            <a:r>
              <a:rPr lang="en-US" dirty="0"/>
              <a:t>Dozens of registers to hold the intermediate results from operations.</a:t>
            </a:r>
          </a:p>
          <a:p>
            <a:pPr marL="982980" lvl="2" indent="-342900" algn="just" rtl="0">
              <a:buFont typeface="Wingdings" panose="05000000000000000000" pitchFamily="2" charset="2"/>
              <a:buChar char="§"/>
            </a:pPr>
            <a:r>
              <a:rPr lang="en-US" sz="1800" b="1" dirty="0"/>
              <a:t>Instruction Registers (IR)</a:t>
            </a:r>
          </a:p>
          <a:p>
            <a:pPr marL="1344613" lvl="3" indent="0" algn="just" rtl="0">
              <a:buNone/>
            </a:pPr>
            <a:r>
              <a:rPr lang="en-US" dirty="0"/>
              <a:t>Program is made of instructions to run by a computer… Instructions of a program are loaded to instruction registers to be called by CU. </a:t>
            </a:r>
          </a:p>
          <a:p>
            <a:pPr marL="982980" lvl="2" indent="-342900" algn="just" rtl="0">
              <a:buFont typeface="Wingdings" panose="05000000000000000000" pitchFamily="2" charset="2"/>
              <a:buChar char="§"/>
            </a:pPr>
            <a:r>
              <a:rPr lang="en-US" sz="1800" b="1" dirty="0"/>
              <a:t>Program Counter (PC) </a:t>
            </a:r>
          </a:p>
          <a:p>
            <a:pPr marL="1344613" lvl="3" indent="0" algn="just" rtl="0">
              <a:buNone/>
            </a:pPr>
            <a:r>
              <a:rPr lang="en-US" dirty="0"/>
              <a:t>It keeps tracking of the instruction currently being executed. After execution of the instructions, the counter is incremented to point the address of the next instruction in memory. </a:t>
            </a:r>
          </a:p>
        </p:txBody>
      </p:sp>
    </p:spTree>
    <p:extLst>
      <p:ext uri="{BB962C8B-B14F-4D97-AF65-F5344CB8AC3E}">
        <p14:creationId xmlns:p14="http://schemas.microsoft.com/office/powerpoint/2010/main" val="16316690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9</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Main Memory</a:t>
            </a:r>
            <a:endParaRPr lang="en-US" altLang="en-US" dirty="0"/>
          </a:p>
          <a:p>
            <a:pPr lvl="1" algn="just" rtl="0">
              <a:buFont typeface="Wingdings" panose="05000000000000000000" pitchFamily="2" charset="2"/>
              <a:buChar char="Ø"/>
            </a:pPr>
            <a:r>
              <a:rPr lang="en-US" altLang="en-US" dirty="0"/>
              <a:t>It consists of a collection of storage locations, each with a unique identifier, called an </a:t>
            </a:r>
            <a:r>
              <a:rPr lang="en-US" altLang="en-US" u="sng" dirty="0">
                <a:solidFill>
                  <a:schemeClr val="accent3"/>
                </a:solidFill>
              </a:rPr>
              <a:t>address</a:t>
            </a:r>
            <a:r>
              <a:rPr lang="en-US" altLang="en-US" dirty="0"/>
              <a:t>. </a:t>
            </a:r>
          </a:p>
          <a:p>
            <a:pPr lvl="1" algn="just" rtl="0">
              <a:buFont typeface="Wingdings" panose="05000000000000000000" pitchFamily="2" charset="2"/>
              <a:buChar char="Ø"/>
            </a:pPr>
            <a:r>
              <a:rPr lang="en-US" altLang="en-US" dirty="0"/>
              <a:t>Data is transferred to and from memory in groups of bits called words. A </a:t>
            </a:r>
            <a:r>
              <a:rPr lang="en-US" altLang="en-US" u="sng" dirty="0">
                <a:solidFill>
                  <a:schemeClr val="accent3"/>
                </a:solidFill>
              </a:rPr>
              <a:t>word</a:t>
            </a:r>
            <a:r>
              <a:rPr lang="en-US" altLang="en-US" dirty="0"/>
              <a:t> can be a group of 8 bits, 16 bits, 32 bits or 64 bits (and growing). </a:t>
            </a:r>
            <a:endParaRPr lang="en-US" sz="1200" dirty="0"/>
          </a:p>
          <a:p>
            <a:pPr marL="365760" lvl="1" indent="0" algn="l" rtl="0">
              <a:buNone/>
            </a:pPr>
            <a:endParaRPr lang="en-US" dirty="0"/>
          </a:p>
        </p:txBody>
      </p:sp>
      <p:grpSp>
        <p:nvGrpSpPr>
          <p:cNvPr id="22" name="مجموعة 21"/>
          <p:cNvGrpSpPr/>
          <p:nvPr/>
        </p:nvGrpSpPr>
        <p:grpSpPr>
          <a:xfrm>
            <a:off x="643091" y="4068128"/>
            <a:ext cx="7735790" cy="2277244"/>
            <a:chOff x="611559" y="4005064"/>
            <a:chExt cx="7735790" cy="2277244"/>
          </a:xfrm>
        </p:grpSpPr>
        <p:pic>
          <p:nvPicPr>
            <p:cNvPr id="12" name="Picture 5"/>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l="16166" r="24850" b="11233"/>
            <a:stretch/>
          </p:blipFill>
          <p:spPr bwMode="auto">
            <a:xfrm>
              <a:off x="1979712" y="4005064"/>
              <a:ext cx="5143500" cy="2277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شكل حر 17"/>
            <p:cNvSpPr/>
            <p:nvPr/>
          </p:nvSpPr>
          <p:spPr>
            <a:xfrm rot="20875737">
              <a:off x="1323195" y="4242671"/>
              <a:ext cx="707673" cy="293999"/>
            </a:xfrm>
            <a:custGeom>
              <a:avLst/>
              <a:gdLst>
                <a:gd name="connsiteX0" fmla="*/ 608728 w 608728"/>
                <a:gd name="connsiteY0" fmla="*/ 28726 h 293999"/>
                <a:gd name="connsiteX1" fmla="*/ 334408 w 608728"/>
                <a:gd name="connsiteY1" fmla="*/ 21106 h 293999"/>
                <a:gd name="connsiteX2" fmla="*/ 37228 w 608728"/>
                <a:gd name="connsiteY2" fmla="*/ 264946 h 293999"/>
                <a:gd name="connsiteX3" fmla="*/ 14368 w 608728"/>
                <a:gd name="connsiteY3" fmla="*/ 280186 h 293999"/>
              </a:gdLst>
              <a:ahLst/>
              <a:cxnLst>
                <a:cxn ang="0">
                  <a:pos x="connsiteX0" y="connsiteY0"/>
                </a:cxn>
                <a:cxn ang="0">
                  <a:pos x="connsiteX1" y="connsiteY1"/>
                </a:cxn>
                <a:cxn ang="0">
                  <a:pos x="connsiteX2" y="connsiteY2"/>
                </a:cxn>
                <a:cxn ang="0">
                  <a:pos x="connsiteX3" y="connsiteY3"/>
                </a:cxn>
              </a:cxnLst>
              <a:rect l="l" t="t" r="r" b="b"/>
              <a:pathLst>
                <a:path w="608728" h="293999">
                  <a:moveTo>
                    <a:pt x="608728" y="28726"/>
                  </a:moveTo>
                  <a:cubicBezTo>
                    <a:pt x="519193" y="5231"/>
                    <a:pt x="429658" y="-18264"/>
                    <a:pt x="334408" y="21106"/>
                  </a:cubicBezTo>
                  <a:cubicBezTo>
                    <a:pt x="239158" y="60476"/>
                    <a:pt x="90568" y="221766"/>
                    <a:pt x="37228" y="264946"/>
                  </a:cubicBezTo>
                  <a:cubicBezTo>
                    <a:pt x="-16112" y="308126"/>
                    <a:pt x="-872" y="294156"/>
                    <a:pt x="14368" y="280186"/>
                  </a:cubicBezTo>
                </a:path>
              </a:pathLst>
            </a:custGeom>
            <a:noFill/>
            <a:ln>
              <a:solidFill>
                <a:schemeClr val="tx1">
                  <a:lumMod val="65000"/>
                  <a:lumOff val="3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19" name="مربع نص 18"/>
            <p:cNvSpPr txBox="1"/>
            <p:nvPr/>
          </p:nvSpPr>
          <p:spPr>
            <a:xfrm>
              <a:off x="611559" y="4571836"/>
              <a:ext cx="1224137" cy="323165"/>
            </a:xfrm>
            <a:prstGeom prst="rect">
              <a:avLst/>
            </a:prstGeom>
            <a:noFill/>
          </p:spPr>
          <p:txBody>
            <a:bodyPr wrap="square" rtlCol="1">
              <a:spAutoFit/>
            </a:bodyPr>
            <a:lstStyle/>
            <a:p>
              <a:r>
                <a:rPr lang="en-US" sz="1500" dirty="0">
                  <a:solidFill>
                    <a:schemeClr val="tx2"/>
                  </a:solidFill>
                </a:rPr>
                <a:t>Address</a:t>
              </a:r>
              <a:endParaRPr lang="ar-SA" sz="1500" dirty="0">
                <a:solidFill>
                  <a:schemeClr val="tx2"/>
                </a:solidFill>
              </a:endParaRPr>
            </a:p>
          </p:txBody>
        </p:sp>
        <p:sp>
          <p:nvSpPr>
            <p:cNvPr id="20" name="شكل حر 19"/>
            <p:cNvSpPr/>
            <p:nvPr/>
          </p:nvSpPr>
          <p:spPr>
            <a:xfrm rot="724263" flipH="1">
              <a:off x="7093420" y="4243220"/>
              <a:ext cx="707673" cy="293999"/>
            </a:xfrm>
            <a:custGeom>
              <a:avLst/>
              <a:gdLst>
                <a:gd name="connsiteX0" fmla="*/ 608728 w 608728"/>
                <a:gd name="connsiteY0" fmla="*/ 28726 h 293999"/>
                <a:gd name="connsiteX1" fmla="*/ 334408 w 608728"/>
                <a:gd name="connsiteY1" fmla="*/ 21106 h 293999"/>
                <a:gd name="connsiteX2" fmla="*/ 37228 w 608728"/>
                <a:gd name="connsiteY2" fmla="*/ 264946 h 293999"/>
                <a:gd name="connsiteX3" fmla="*/ 14368 w 608728"/>
                <a:gd name="connsiteY3" fmla="*/ 280186 h 293999"/>
              </a:gdLst>
              <a:ahLst/>
              <a:cxnLst>
                <a:cxn ang="0">
                  <a:pos x="connsiteX0" y="connsiteY0"/>
                </a:cxn>
                <a:cxn ang="0">
                  <a:pos x="connsiteX1" y="connsiteY1"/>
                </a:cxn>
                <a:cxn ang="0">
                  <a:pos x="connsiteX2" y="connsiteY2"/>
                </a:cxn>
                <a:cxn ang="0">
                  <a:pos x="connsiteX3" y="connsiteY3"/>
                </a:cxn>
              </a:cxnLst>
              <a:rect l="l" t="t" r="r" b="b"/>
              <a:pathLst>
                <a:path w="608728" h="293999">
                  <a:moveTo>
                    <a:pt x="608728" y="28726"/>
                  </a:moveTo>
                  <a:cubicBezTo>
                    <a:pt x="519193" y="5231"/>
                    <a:pt x="429658" y="-18264"/>
                    <a:pt x="334408" y="21106"/>
                  </a:cubicBezTo>
                  <a:cubicBezTo>
                    <a:pt x="239158" y="60476"/>
                    <a:pt x="90568" y="221766"/>
                    <a:pt x="37228" y="264946"/>
                  </a:cubicBezTo>
                  <a:cubicBezTo>
                    <a:pt x="-16112" y="308126"/>
                    <a:pt x="-872" y="294156"/>
                    <a:pt x="14368" y="280186"/>
                  </a:cubicBezTo>
                </a:path>
              </a:pathLst>
            </a:custGeom>
            <a:noFill/>
            <a:ln>
              <a:solidFill>
                <a:schemeClr val="tx1">
                  <a:lumMod val="65000"/>
                  <a:lumOff val="3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1" name="مربع نص 20"/>
            <p:cNvSpPr txBox="1"/>
            <p:nvPr/>
          </p:nvSpPr>
          <p:spPr>
            <a:xfrm>
              <a:off x="7123212" y="4574946"/>
              <a:ext cx="1224137" cy="553998"/>
            </a:xfrm>
            <a:prstGeom prst="rect">
              <a:avLst/>
            </a:prstGeom>
            <a:noFill/>
          </p:spPr>
          <p:txBody>
            <a:bodyPr wrap="square" rtlCol="1">
              <a:spAutoFit/>
            </a:bodyPr>
            <a:lstStyle/>
            <a:p>
              <a:pPr algn="ctr" rtl="0"/>
              <a:r>
                <a:rPr lang="en-US" sz="1500" dirty="0">
                  <a:solidFill>
                    <a:schemeClr val="tx2"/>
                  </a:solidFill>
                </a:rPr>
                <a:t>Contents</a:t>
              </a:r>
            </a:p>
            <a:p>
              <a:pPr algn="ctr" rtl="0"/>
              <a:r>
                <a:rPr lang="en-US" sz="1500" dirty="0">
                  <a:solidFill>
                    <a:schemeClr val="tx2"/>
                  </a:solidFill>
                </a:rPr>
                <a:t>(values)</a:t>
              </a:r>
              <a:endParaRPr lang="ar-SA" sz="1500" dirty="0">
                <a:solidFill>
                  <a:schemeClr val="tx2"/>
                </a:solidFill>
              </a:endParaRPr>
            </a:p>
          </p:txBody>
        </p:sp>
      </p:grpSp>
    </p:spTree>
    <p:extLst>
      <p:ext uri="{BB962C8B-B14F-4D97-AF65-F5344CB8AC3E}">
        <p14:creationId xmlns:p14="http://schemas.microsoft.com/office/powerpoint/2010/main" val="33927192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وستن">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3762</TotalTime>
  <Words>1599</Words>
  <Application>Microsoft Office PowerPoint</Application>
  <PresentationFormat>On-screen Show (4:3)</PresentationFormat>
  <Paragraphs>263</Paragraphs>
  <Slides>30</Slides>
  <Notes>24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Calibri</vt:lpstr>
      <vt:lpstr>Cambria Math</vt:lpstr>
      <vt:lpstr>Comic Sans MS</vt:lpstr>
      <vt:lpstr>Times New Roman</vt:lpstr>
      <vt:lpstr>Wingdings</vt:lpstr>
      <vt:lpstr>Wingdings 2</vt:lpstr>
      <vt:lpstr>أوستن</vt:lpstr>
      <vt:lpstr>Computer Architecture &amp; Organization </vt:lpstr>
      <vt:lpstr>PowerPoint Presentation</vt:lpstr>
      <vt:lpstr>Getting Started </vt:lpstr>
      <vt:lpstr>Computer Subsystems</vt:lpstr>
      <vt:lpstr>Computer Subsystems</vt:lpstr>
      <vt:lpstr>Computer Subsystems</vt:lpstr>
      <vt:lpstr>Computer Subsystems</vt:lpstr>
      <vt:lpstr>Computer Subsystems</vt:lpstr>
      <vt:lpstr>Computer Subsystems</vt:lpstr>
      <vt:lpstr>Computer Subsystems</vt:lpstr>
      <vt:lpstr>Computer Subsystems</vt:lpstr>
      <vt:lpstr>Computer Subsystems</vt:lpstr>
      <vt:lpstr>Computer Subsystems</vt:lpstr>
      <vt:lpstr>Computer Subsystems</vt:lpstr>
      <vt:lpstr>Computer Subsystems</vt:lpstr>
      <vt:lpstr>Computer Subsystems</vt:lpstr>
      <vt:lpstr>Computer Subsystems</vt:lpstr>
      <vt:lpstr>Computer Subsystems</vt:lpstr>
      <vt:lpstr>Computer Subsystems</vt:lpstr>
      <vt:lpstr>Subsystems Interconnections </vt:lpstr>
      <vt:lpstr>Subsystems Interconnections</vt:lpstr>
      <vt:lpstr>Subsystems Interconnections</vt:lpstr>
      <vt:lpstr>Subsystems Interconnections</vt:lpstr>
      <vt:lpstr>Subsystems Interconnections</vt:lpstr>
      <vt:lpstr>Subsystems Interconnections</vt:lpstr>
      <vt:lpstr>Subsystems Interconnections</vt:lpstr>
      <vt:lpstr>Subsystems Interconnections</vt:lpstr>
      <vt:lpstr>Subsystems Interconnections</vt:lpstr>
      <vt:lpstr>……</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Numbering Systems</dc:title>
  <dc:creator>owner</dc:creator>
  <cp:lastModifiedBy>R. AlGhamdi رائد الغامدي</cp:lastModifiedBy>
  <cp:revision>237</cp:revision>
  <dcterms:created xsi:type="dcterms:W3CDTF">2016-10-01T20:44:39Z</dcterms:created>
  <dcterms:modified xsi:type="dcterms:W3CDTF">2018-11-01T18:10:00Z</dcterms:modified>
</cp:coreProperties>
</file>