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68" r:id="rId1"/>
  </p:sldMasterIdLst>
  <p:notesMasterIdLst>
    <p:notesMasterId r:id="rId86"/>
  </p:notesMasterIdLst>
  <p:handoutMasterIdLst>
    <p:handoutMasterId r:id="rId87"/>
  </p:handoutMasterIdLst>
  <p:sldIdLst>
    <p:sldId id="256" r:id="rId2"/>
    <p:sldId id="259" r:id="rId3"/>
    <p:sldId id="260" r:id="rId4"/>
    <p:sldId id="377" r:id="rId5"/>
    <p:sldId id="318" r:id="rId6"/>
    <p:sldId id="322" r:id="rId7"/>
    <p:sldId id="395" r:id="rId8"/>
    <p:sldId id="396" r:id="rId9"/>
    <p:sldId id="323" r:id="rId10"/>
    <p:sldId id="378" r:id="rId11"/>
    <p:sldId id="379" r:id="rId12"/>
    <p:sldId id="380" r:id="rId13"/>
    <p:sldId id="325" r:id="rId14"/>
    <p:sldId id="326" r:id="rId15"/>
    <p:sldId id="397" r:id="rId16"/>
    <p:sldId id="327" r:id="rId17"/>
    <p:sldId id="329" r:id="rId18"/>
    <p:sldId id="328" r:id="rId19"/>
    <p:sldId id="330" r:id="rId20"/>
    <p:sldId id="335" r:id="rId21"/>
    <p:sldId id="331" r:id="rId22"/>
    <p:sldId id="332" r:id="rId23"/>
    <p:sldId id="382" r:id="rId24"/>
    <p:sldId id="333" r:id="rId25"/>
    <p:sldId id="383" r:id="rId26"/>
    <p:sldId id="399" r:id="rId27"/>
    <p:sldId id="334" r:id="rId28"/>
    <p:sldId id="336" r:id="rId29"/>
    <p:sldId id="337" r:id="rId30"/>
    <p:sldId id="400" r:id="rId31"/>
    <p:sldId id="384" r:id="rId32"/>
    <p:sldId id="385" r:id="rId33"/>
    <p:sldId id="338" r:id="rId34"/>
    <p:sldId id="339" r:id="rId35"/>
    <p:sldId id="340" r:id="rId36"/>
    <p:sldId id="341" r:id="rId37"/>
    <p:sldId id="401" r:id="rId38"/>
    <p:sldId id="389" r:id="rId39"/>
    <p:sldId id="342" r:id="rId40"/>
    <p:sldId id="343" r:id="rId41"/>
    <p:sldId id="387" r:id="rId42"/>
    <p:sldId id="344" r:id="rId43"/>
    <p:sldId id="345" r:id="rId44"/>
    <p:sldId id="386" r:id="rId45"/>
    <p:sldId id="388" r:id="rId46"/>
    <p:sldId id="346" r:id="rId47"/>
    <p:sldId id="347" r:id="rId48"/>
    <p:sldId id="348" r:id="rId49"/>
    <p:sldId id="349" r:id="rId50"/>
    <p:sldId id="350" r:id="rId51"/>
    <p:sldId id="351" r:id="rId52"/>
    <p:sldId id="352" r:id="rId53"/>
    <p:sldId id="353" r:id="rId54"/>
    <p:sldId id="398" r:id="rId55"/>
    <p:sldId id="402" r:id="rId56"/>
    <p:sldId id="357" r:id="rId57"/>
    <p:sldId id="354" r:id="rId58"/>
    <p:sldId id="355" r:id="rId59"/>
    <p:sldId id="356" r:id="rId60"/>
    <p:sldId id="391" r:id="rId61"/>
    <p:sldId id="390" r:id="rId62"/>
    <p:sldId id="358" r:id="rId63"/>
    <p:sldId id="359" r:id="rId64"/>
    <p:sldId id="403" r:id="rId65"/>
    <p:sldId id="360" r:id="rId66"/>
    <p:sldId id="361" r:id="rId67"/>
    <p:sldId id="362" r:id="rId68"/>
    <p:sldId id="363" r:id="rId69"/>
    <p:sldId id="364" r:id="rId70"/>
    <p:sldId id="365" r:id="rId71"/>
    <p:sldId id="366" r:id="rId72"/>
    <p:sldId id="367" r:id="rId73"/>
    <p:sldId id="368" r:id="rId74"/>
    <p:sldId id="369" r:id="rId75"/>
    <p:sldId id="370" r:id="rId76"/>
    <p:sldId id="371" r:id="rId77"/>
    <p:sldId id="392" r:id="rId78"/>
    <p:sldId id="372" r:id="rId79"/>
    <p:sldId id="393" r:id="rId80"/>
    <p:sldId id="394" r:id="rId81"/>
    <p:sldId id="373" r:id="rId82"/>
    <p:sldId id="374" r:id="rId83"/>
    <p:sldId id="375" r:id="rId84"/>
    <p:sldId id="376" r:id="rId8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00"/>
    <a:srgbClr val="339933"/>
    <a:srgbClr val="FFFFFF"/>
    <a:srgbClr val="BCBCBC"/>
    <a:srgbClr val="FF9900"/>
    <a:srgbClr val="60FF11"/>
    <a:srgbClr val="BFD9F3"/>
    <a:srgbClr val="A1C7E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09" autoAdjust="0"/>
    <p:restoredTop sz="92654" autoAdjust="0"/>
  </p:normalViewPr>
  <p:slideViewPr>
    <p:cSldViewPr>
      <p:cViewPr varScale="1">
        <p:scale>
          <a:sx n="105" d="100"/>
          <a:sy n="105" d="100"/>
        </p:scale>
        <p:origin x="1520" y="20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9" d="100"/>
          <a:sy n="59" d="100"/>
        </p:scale>
        <p:origin x="-2556"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viewProps" Target="viewProp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openxmlformats.org/officeDocument/2006/relationships/theme" Target="theme/theme1.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presProps" Target="presProps.xml"/><Relationship Id="rId9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92" Type="http://schemas.microsoft.com/office/2016/11/relationships/changesInfo" Target="changesInfos/changesInfo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handoutMaster" Target="handoutMasters/handoutMaster1.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inda Mohaisen" userId="d77d2030021af3e3" providerId="LiveId" clId="{F6337900-298B-473E-A39C-26898E41FEFB}"/>
    <pc:docChg chg="modSld">
      <pc:chgData name="Linda Mohaisen" userId="d77d2030021af3e3" providerId="LiveId" clId="{F6337900-298B-473E-A39C-26898E41FEFB}" dt="2020-03-10T03:07:12.445" v="15" actId="20577"/>
      <pc:docMkLst>
        <pc:docMk/>
      </pc:docMkLst>
      <pc:sldChg chg="modSp">
        <pc:chgData name="Linda Mohaisen" userId="d77d2030021af3e3" providerId="LiveId" clId="{F6337900-298B-473E-A39C-26898E41FEFB}" dt="2020-03-10T03:07:12.445" v="15" actId="20577"/>
        <pc:sldMkLst>
          <pc:docMk/>
          <pc:sldMk cId="0" sldId="396"/>
        </pc:sldMkLst>
        <pc:spChg chg="mod">
          <ac:chgData name="Linda Mohaisen" userId="d77d2030021af3e3" providerId="LiveId" clId="{F6337900-298B-473E-A39C-26898E41FEFB}" dt="2020-03-10T03:07:12.445" v="15" actId="20577"/>
          <ac:spMkLst>
            <pc:docMk/>
            <pc:sldMk cId="0" sldId="396"/>
            <ac:spMk id="14339"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3489E46F-67CB-475C-9223-91933EDB1F87}" type="datetimeFigureOut">
              <a:rPr lang="en-US"/>
              <a:pPr>
                <a:defRPr/>
              </a:pPr>
              <a:t>10/31/21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A83E2566-5D9B-40F5-8AF8-B99643ACC27B}" type="slidenum">
              <a:rPr lang="en-US"/>
              <a:pPr>
                <a:defRPr/>
              </a:pPr>
              <a:t>‹#›</a:t>
            </a:fld>
            <a:endParaRPr 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4AE0C071-88B9-4E0D-ABEF-E1957BC701C5}" type="datetimeFigureOut">
              <a:rPr lang="en-US"/>
              <a:pPr>
                <a:defRPr/>
              </a:pPr>
              <a:t>10/31/21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4C0D07BD-C96C-411A-95DB-035093EB91C1}"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Image Placeholder 1"/>
          <p:cNvSpPr>
            <a:spLocks noGrp="1" noRot="1" noChangeAspect="1" noTextEdit="1"/>
          </p:cNvSpPr>
          <p:nvPr>
            <p:ph type="sldImg"/>
          </p:nvPr>
        </p:nvSpPr>
        <p:spPr bwMode="auto">
          <a:noFill/>
          <a:ln>
            <a:solidFill>
              <a:srgbClr val="000000"/>
            </a:solidFill>
            <a:miter lim="800000"/>
            <a:headEnd/>
            <a:tailEnd/>
          </a:ln>
        </p:spPr>
      </p:sp>
      <p:sp>
        <p:nvSpPr>
          <p:cNvPr id="880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a:p>
        </p:txBody>
      </p:sp>
      <p:sp>
        <p:nvSpPr>
          <p:cNvPr id="8499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AAD8D6D-84C0-4B13-8D76-3E0EFB6B58DD}" type="slidenum">
              <a:rPr lang="en-US" smtClean="0"/>
              <a:pPr fontAlgn="base">
                <a:spcBef>
                  <a:spcPct val="0"/>
                </a:spcBef>
                <a:spcAft>
                  <a:spcPct val="0"/>
                </a:spcAft>
                <a:defRPr/>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B92A439-6713-430F-B794-B864703D0EDC}" type="slidenum">
              <a:rPr lang="en-US" smtClean="0"/>
              <a:pPr fontAlgn="base">
                <a:spcBef>
                  <a:spcPct val="0"/>
                </a:spcBef>
                <a:spcAft>
                  <a:spcPct val="0"/>
                </a:spcAft>
                <a:defRPr/>
              </a:pPr>
              <a:t>12</a:t>
            </a:fld>
            <a:endParaRPr lang="en-US"/>
          </a:p>
        </p:txBody>
      </p:sp>
      <p:sp>
        <p:nvSpPr>
          <p:cNvPr id="9728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9728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3D2B864-EC0B-4262-9AE7-3FB81F4B1DE8}" type="slidenum">
              <a:rPr lang="en-US" smtClean="0"/>
              <a:pPr fontAlgn="base">
                <a:spcBef>
                  <a:spcPct val="0"/>
                </a:spcBef>
                <a:spcAft>
                  <a:spcPct val="0"/>
                </a:spcAft>
                <a:defRPr/>
              </a:pPr>
              <a:t>13</a:t>
            </a:fld>
            <a:endParaRPr lang="en-US"/>
          </a:p>
        </p:txBody>
      </p:sp>
      <p:sp>
        <p:nvSpPr>
          <p:cNvPr id="9830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9830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A78B01C-55AB-4F62-B742-355DD52F731D}" type="slidenum">
              <a:rPr lang="en-US" smtClean="0"/>
              <a:pPr fontAlgn="base">
                <a:spcBef>
                  <a:spcPct val="0"/>
                </a:spcBef>
                <a:spcAft>
                  <a:spcPct val="0"/>
                </a:spcAft>
                <a:defRPr/>
              </a:pPr>
              <a:t>14</a:t>
            </a:fld>
            <a:endParaRPr lang="en-US"/>
          </a:p>
        </p:txBody>
      </p:sp>
      <p:sp>
        <p:nvSpPr>
          <p:cNvPr id="9933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99332"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2DBD944-6006-4EBE-A47A-8551EB3BA9E3}" type="slidenum">
              <a:rPr lang="en-US" smtClean="0"/>
              <a:pPr fontAlgn="base">
                <a:spcBef>
                  <a:spcPct val="0"/>
                </a:spcBef>
                <a:spcAft>
                  <a:spcPct val="0"/>
                </a:spcAft>
                <a:defRPr/>
              </a:pPr>
              <a:t>16</a:t>
            </a:fld>
            <a:endParaRPr lang="en-US"/>
          </a:p>
        </p:txBody>
      </p:sp>
      <p:sp>
        <p:nvSpPr>
          <p:cNvPr id="10035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0035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8AB10FA-DF96-4674-BA6C-6E7B388DE0A6}" type="slidenum">
              <a:rPr lang="en-US" smtClean="0"/>
              <a:pPr fontAlgn="base">
                <a:spcBef>
                  <a:spcPct val="0"/>
                </a:spcBef>
                <a:spcAft>
                  <a:spcPct val="0"/>
                </a:spcAft>
                <a:defRPr/>
              </a:pPr>
              <a:t>17</a:t>
            </a:fld>
            <a:endParaRPr lang="en-US"/>
          </a:p>
        </p:txBody>
      </p:sp>
      <p:sp>
        <p:nvSpPr>
          <p:cNvPr id="10137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0138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5E9021B-E9D0-4713-9701-8685E2176969}" type="slidenum">
              <a:rPr lang="en-US" smtClean="0"/>
              <a:pPr fontAlgn="base">
                <a:spcBef>
                  <a:spcPct val="0"/>
                </a:spcBef>
                <a:spcAft>
                  <a:spcPct val="0"/>
                </a:spcAft>
                <a:defRPr/>
              </a:pPr>
              <a:t>18</a:t>
            </a:fld>
            <a:endParaRPr lang="en-US"/>
          </a:p>
        </p:txBody>
      </p:sp>
      <p:sp>
        <p:nvSpPr>
          <p:cNvPr id="10240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0240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CECF69E-678F-4D4E-A8D3-9C898A625115}" type="slidenum">
              <a:rPr lang="en-US" smtClean="0"/>
              <a:pPr fontAlgn="base">
                <a:spcBef>
                  <a:spcPct val="0"/>
                </a:spcBef>
                <a:spcAft>
                  <a:spcPct val="0"/>
                </a:spcAft>
                <a:defRPr/>
              </a:pPr>
              <a:t>19</a:t>
            </a:fld>
            <a:endParaRPr lang="en-US"/>
          </a:p>
        </p:txBody>
      </p:sp>
      <p:sp>
        <p:nvSpPr>
          <p:cNvPr id="10342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0342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38FED25-9DC9-4681-9108-96005A950985}" type="slidenum">
              <a:rPr lang="en-US" smtClean="0"/>
              <a:pPr fontAlgn="base">
                <a:spcBef>
                  <a:spcPct val="0"/>
                </a:spcBef>
                <a:spcAft>
                  <a:spcPct val="0"/>
                </a:spcAft>
                <a:defRPr/>
              </a:pPr>
              <a:t>20</a:t>
            </a:fld>
            <a:endParaRPr lang="en-US"/>
          </a:p>
        </p:txBody>
      </p:sp>
      <p:sp>
        <p:nvSpPr>
          <p:cNvPr id="10445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04452"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0EC26BB-74CD-4B18-88C7-3373EBA3D7DE}" type="slidenum">
              <a:rPr lang="en-US" smtClean="0"/>
              <a:pPr fontAlgn="base">
                <a:spcBef>
                  <a:spcPct val="0"/>
                </a:spcBef>
                <a:spcAft>
                  <a:spcPct val="0"/>
                </a:spcAft>
                <a:defRPr/>
              </a:pPr>
              <a:t>21</a:t>
            </a:fld>
            <a:endParaRPr lang="en-US"/>
          </a:p>
        </p:txBody>
      </p:sp>
      <p:sp>
        <p:nvSpPr>
          <p:cNvPr id="10547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0547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8C6B9A8-E459-4139-B7AF-F0320318776E}" type="slidenum">
              <a:rPr lang="en-US" smtClean="0"/>
              <a:pPr fontAlgn="base">
                <a:spcBef>
                  <a:spcPct val="0"/>
                </a:spcBef>
                <a:spcAft>
                  <a:spcPct val="0"/>
                </a:spcAft>
                <a:defRPr/>
              </a:pPr>
              <a:t>22</a:t>
            </a:fld>
            <a:endParaRPr lang="en-US"/>
          </a:p>
        </p:txBody>
      </p:sp>
      <p:sp>
        <p:nvSpPr>
          <p:cNvPr id="10649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0650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ECC5988-FDE9-4201-80C0-F1AC224AE785}" type="slidenum">
              <a:rPr lang="en-US" smtClean="0"/>
              <a:pPr fontAlgn="base">
                <a:spcBef>
                  <a:spcPct val="0"/>
                </a:spcBef>
                <a:spcAft>
                  <a:spcPct val="0"/>
                </a:spcAft>
                <a:defRPr/>
              </a:pPr>
              <a:t>2</a:t>
            </a:fld>
            <a:endParaRPr lang="en-US"/>
          </a:p>
        </p:txBody>
      </p:sp>
      <p:sp>
        <p:nvSpPr>
          <p:cNvPr id="8909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89092"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EE17243-4BD8-47A1-B297-6675D59EC029}" type="slidenum">
              <a:rPr lang="en-US" smtClean="0"/>
              <a:pPr fontAlgn="base">
                <a:spcBef>
                  <a:spcPct val="0"/>
                </a:spcBef>
                <a:spcAft>
                  <a:spcPct val="0"/>
                </a:spcAft>
                <a:defRPr/>
              </a:pPr>
              <a:t>23</a:t>
            </a:fld>
            <a:endParaRPr lang="en-US"/>
          </a:p>
        </p:txBody>
      </p:sp>
      <p:sp>
        <p:nvSpPr>
          <p:cNvPr id="10752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0752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50572ED-138F-44F2-A4C2-693BC516CD7F}" type="slidenum">
              <a:rPr lang="en-US" smtClean="0"/>
              <a:pPr fontAlgn="base">
                <a:spcBef>
                  <a:spcPct val="0"/>
                </a:spcBef>
                <a:spcAft>
                  <a:spcPct val="0"/>
                </a:spcAft>
                <a:defRPr/>
              </a:pPr>
              <a:t>24</a:t>
            </a:fld>
            <a:endParaRPr lang="en-US"/>
          </a:p>
        </p:txBody>
      </p:sp>
      <p:sp>
        <p:nvSpPr>
          <p:cNvPr id="10854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0854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8F50590-B415-487A-B24C-ABA2D4B71088}" type="slidenum">
              <a:rPr lang="en-US" smtClean="0"/>
              <a:pPr fontAlgn="base">
                <a:spcBef>
                  <a:spcPct val="0"/>
                </a:spcBef>
                <a:spcAft>
                  <a:spcPct val="0"/>
                </a:spcAft>
                <a:defRPr/>
              </a:pPr>
              <a:t>25</a:t>
            </a:fld>
            <a:endParaRPr lang="en-US"/>
          </a:p>
        </p:txBody>
      </p:sp>
      <p:sp>
        <p:nvSpPr>
          <p:cNvPr id="10957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09572"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AADC9B5-AA65-41E3-A5E9-05C0D4AFEF17}" type="slidenum">
              <a:rPr lang="en-US" smtClean="0"/>
              <a:pPr fontAlgn="base">
                <a:spcBef>
                  <a:spcPct val="0"/>
                </a:spcBef>
                <a:spcAft>
                  <a:spcPct val="0"/>
                </a:spcAft>
                <a:defRPr/>
              </a:pPr>
              <a:t>27</a:t>
            </a:fld>
            <a:endParaRPr lang="en-US"/>
          </a:p>
        </p:txBody>
      </p:sp>
      <p:sp>
        <p:nvSpPr>
          <p:cNvPr id="11059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1059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C7B4F63-ED57-42D6-A85F-CE2408B4B6A2}" type="slidenum">
              <a:rPr lang="en-US" smtClean="0"/>
              <a:pPr fontAlgn="base">
                <a:spcBef>
                  <a:spcPct val="0"/>
                </a:spcBef>
                <a:spcAft>
                  <a:spcPct val="0"/>
                </a:spcAft>
                <a:defRPr/>
              </a:pPr>
              <a:t>28</a:t>
            </a:fld>
            <a:endParaRPr lang="en-US"/>
          </a:p>
        </p:txBody>
      </p:sp>
      <p:sp>
        <p:nvSpPr>
          <p:cNvPr id="11161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1162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A7AFB36-B6B9-4950-88A3-F7DAB840A3A6}" type="slidenum">
              <a:rPr lang="en-US" smtClean="0"/>
              <a:pPr fontAlgn="base">
                <a:spcBef>
                  <a:spcPct val="0"/>
                </a:spcBef>
                <a:spcAft>
                  <a:spcPct val="0"/>
                </a:spcAft>
                <a:defRPr/>
              </a:pPr>
              <a:t>29</a:t>
            </a:fld>
            <a:endParaRPr lang="en-US"/>
          </a:p>
        </p:txBody>
      </p:sp>
      <p:sp>
        <p:nvSpPr>
          <p:cNvPr id="11264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1264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3319F31-8F68-49AB-A4F7-DF2452B55BC4}" type="slidenum">
              <a:rPr lang="en-US" smtClean="0"/>
              <a:pPr fontAlgn="base">
                <a:spcBef>
                  <a:spcPct val="0"/>
                </a:spcBef>
                <a:spcAft>
                  <a:spcPct val="0"/>
                </a:spcAft>
                <a:defRPr/>
              </a:pPr>
              <a:t>31</a:t>
            </a:fld>
            <a:endParaRPr lang="en-US"/>
          </a:p>
        </p:txBody>
      </p:sp>
      <p:sp>
        <p:nvSpPr>
          <p:cNvPr id="11366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1366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F53B52B-7DD1-49A3-95E4-B85881C07EA3}" type="slidenum">
              <a:rPr lang="en-US" smtClean="0"/>
              <a:pPr fontAlgn="base">
                <a:spcBef>
                  <a:spcPct val="0"/>
                </a:spcBef>
                <a:spcAft>
                  <a:spcPct val="0"/>
                </a:spcAft>
                <a:defRPr/>
              </a:pPr>
              <a:t>32</a:t>
            </a:fld>
            <a:endParaRPr lang="en-US"/>
          </a:p>
        </p:txBody>
      </p:sp>
      <p:sp>
        <p:nvSpPr>
          <p:cNvPr id="11469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14692"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0AE844F-4435-47A2-BFB5-6D4442A1AF07}" type="slidenum">
              <a:rPr lang="en-US" smtClean="0"/>
              <a:pPr fontAlgn="base">
                <a:spcBef>
                  <a:spcPct val="0"/>
                </a:spcBef>
                <a:spcAft>
                  <a:spcPct val="0"/>
                </a:spcAft>
                <a:defRPr/>
              </a:pPr>
              <a:t>33</a:t>
            </a:fld>
            <a:endParaRPr lang="en-US"/>
          </a:p>
        </p:txBody>
      </p:sp>
      <p:sp>
        <p:nvSpPr>
          <p:cNvPr id="11571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1571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0C3DB5C-6FE4-4A8D-AEA5-7D1460E8B4AB}" type="slidenum">
              <a:rPr lang="en-US" smtClean="0"/>
              <a:pPr fontAlgn="base">
                <a:spcBef>
                  <a:spcPct val="0"/>
                </a:spcBef>
                <a:spcAft>
                  <a:spcPct val="0"/>
                </a:spcAft>
                <a:defRPr/>
              </a:pPr>
              <a:t>34</a:t>
            </a:fld>
            <a:endParaRPr lang="en-US"/>
          </a:p>
        </p:txBody>
      </p:sp>
      <p:sp>
        <p:nvSpPr>
          <p:cNvPr id="11673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1674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19C03FB-D5B1-46D0-AB71-FD4215E0723F}" type="slidenum">
              <a:rPr lang="en-US" smtClean="0"/>
              <a:pPr fontAlgn="base">
                <a:spcBef>
                  <a:spcPct val="0"/>
                </a:spcBef>
                <a:spcAft>
                  <a:spcPct val="0"/>
                </a:spcAft>
                <a:defRPr/>
              </a:pPr>
              <a:t>3</a:t>
            </a:fld>
            <a:endParaRPr lang="en-US"/>
          </a:p>
        </p:txBody>
      </p:sp>
      <p:sp>
        <p:nvSpPr>
          <p:cNvPr id="9011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9011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535EC4A-FB7F-4CBA-ADC6-C92EE3777EE2}" type="slidenum">
              <a:rPr lang="en-US" smtClean="0"/>
              <a:pPr fontAlgn="base">
                <a:spcBef>
                  <a:spcPct val="0"/>
                </a:spcBef>
                <a:spcAft>
                  <a:spcPct val="0"/>
                </a:spcAft>
                <a:defRPr/>
              </a:pPr>
              <a:t>35</a:t>
            </a:fld>
            <a:endParaRPr lang="en-US"/>
          </a:p>
        </p:txBody>
      </p:sp>
      <p:sp>
        <p:nvSpPr>
          <p:cNvPr id="11776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1776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E270A84-E469-40A0-A4C5-16D9F839766A}" type="slidenum">
              <a:rPr lang="en-US" smtClean="0"/>
              <a:pPr fontAlgn="base">
                <a:spcBef>
                  <a:spcPct val="0"/>
                </a:spcBef>
                <a:spcAft>
                  <a:spcPct val="0"/>
                </a:spcAft>
                <a:defRPr/>
              </a:pPr>
              <a:t>36</a:t>
            </a:fld>
            <a:endParaRPr lang="en-US"/>
          </a:p>
        </p:txBody>
      </p:sp>
      <p:sp>
        <p:nvSpPr>
          <p:cNvPr id="11878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1878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6D9BFFF-4F97-4A61-8FCB-F1FF9E689C04}" type="slidenum">
              <a:rPr lang="en-US" smtClean="0"/>
              <a:pPr fontAlgn="base">
                <a:spcBef>
                  <a:spcPct val="0"/>
                </a:spcBef>
                <a:spcAft>
                  <a:spcPct val="0"/>
                </a:spcAft>
                <a:defRPr/>
              </a:pPr>
              <a:t>39</a:t>
            </a:fld>
            <a:endParaRPr lang="en-US"/>
          </a:p>
        </p:txBody>
      </p:sp>
      <p:sp>
        <p:nvSpPr>
          <p:cNvPr id="11981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19812"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9596BA9-5528-4DC5-8CAF-E9DCFB9A4646}" type="slidenum">
              <a:rPr lang="en-US" smtClean="0"/>
              <a:pPr fontAlgn="base">
                <a:spcBef>
                  <a:spcPct val="0"/>
                </a:spcBef>
                <a:spcAft>
                  <a:spcPct val="0"/>
                </a:spcAft>
                <a:defRPr/>
              </a:pPr>
              <a:t>40</a:t>
            </a:fld>
            <a:endParaRPr lang="en-US"/>
          </a:p>
        </p:txBody>
      </p:sp>
      <p:sp>
        <p:nvSpPr>
          <p:cNvPr id="12083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2083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1C95BBD-BEDE-4006-82C6-08D505D6A91B}" type="slidenum">
              <a:rPr lang="en-US" smtClean="0"/>
              <a:pPr fontAlgn="base">
                <a:spcBef>
                  <a:spcPct val="0"/>
                </a:spcBef>
                <a:spcAft>
                  <a:spcPct val="0"/>
                </a:spcAft>
                <a:defRPr/>
              </a:pPr>
              <a:t>41</a:t>
            </a:fld>
            <a:endParaRPr lang="en-US"/>
          </a:p>
        </p:txBody>
      </p:sp>
      <p:sp>
        <p:nvSpPr>
          <p:cNvPr id="12185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2186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5C5A312-6FB5-432E-902A-289089F61E95}" type="slidenum">
              <a:rPr lang="en-US" smtClean="0"/>
              <a:pPr fontAlgn="base">
                <a:spcBef>
                  <a:spcPct val="0"/>
                </a:spcBef>
                <a:spcAft>
                  <a:spcPct val="0"/>
                </a:spcAft>
                <a:defRPr/>
              </a:pPr>
              <a:t>42</a:t>
            </a:fld>
            <a:endParaRPr lang="en-US"/>
          </a:p>
        </p:txBody>
      </p:sp>
      <p:sp>
        <p:nvSpPr>
          <p:cNvPr id="12288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2288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E94BC23-3F96-4B44-A749-0A6189DAA7D8}" type="slidenum">
              <a:rPr lang="en-US" smtClean="0"/>
              <a:pPr fontAlgn="base">
                <a:spcBef>
                  <a:spcPct val="0"/>
                </a:spcBef>
                <a:spcAft>
                  <a:spcPct val="0"/>
                </a:spcAft>
                <a:defRPr/>
              </a:pPr>
              <a:t>43</a:t>
            </a:fld>
            <a:endParaRPr lang="en-US"/>
          </a:p>
        </p:txBody>
      </p:sp>
      <p:sp>
        <p:nvSpPr>
          <p:cNvPr id="12390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2390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CDEA66D-D761-4E7C-BA35-B59E90D6FDEF}" type="slidenum">
              <a:rPr lang="en-US" smtClean="0"/>
              <a:pPr fontAlgn="base">
                <a:spcBef>
                  <a:spcPct val="0"/>
                </a:spcBef>
                <a:spcAft>
                  <a:spcPct val="0"/>
                </a:spcAft>
                <a:defRPr/>
              </a:pPr>
              <a:t>44</a:t>
            </a:fld>
            <a:endParaRPr lang="en-US"/>
          </a:p>
        </p:txBody>
      </p:sp>
      <p:sp>
        <p:nvSpPr>
          <p:cNvPr id="12493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24932"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225A10C-75F1-4A7F-999B-011FDC11EB81}" type="slidenum">
              <a:rPr lang="en-US" smtClean="0"/>
              <a:pPr fontAlgn="base">
                <a:spcBef>
                  <a:spcPct val="0"/>
                </a:spcBef>
                <a:spcAft>
                  <a:spcPct val="0"/>
                </a:spcAft>
                <a:defRPr/>
              </a:pPr>
              <a:t>45</a:t>
            </a:fld>
            <a:endParaRPr lang="en-US"/>
          </a:p>
        </p:txBody>
      </p:sp>
      <p:sp>
        <p:nvSpPr>
          <p:cNvPr id="12595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2595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CA17D2C-C57A-4347-BACB-4E5AB69F5A4E}" type="slidenum">
              <a:rPr lang="en-US" smtClean="0"/>
              <a:pPr fontAlgn="base">
                <a:spcBef>
                  <a:spcPct val="0"/>
                </a:spcBef>
                <a:spcAft>
                  <a:spcPct val="0"/>
                </a:spcAft>
                <a:defRPr/>
              </a:pPr>
              <a:t>46</a:t>
            </a:fld>
            <a:endParaRPr lang="en-US"/>
          </a:p>
        </p:txBody>
      </p:sp>
      <p:sp>
        <p:nvSpPr>
          <p:cNvPr id="12697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2698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D9DE3D7-FF90-4E8D-B1FB-2D9AE603DEB4}" type="slidenum">
              <a:rPr lang="en-US" smtClean="0"/>
              <a:pPr fontAlgn="base">
                <a:spcBef>
                  <a:spcPct val="0"/>
                </a:spcBef>
                <a:spcAft>
                  <a:spcPct val="0"/>
                </a:spcAft>
                <a:defRPr/>
              </a:pPr>
              <a:t>4</a:t>
            </a:fld>
            <a:endParaRPr lang="en-US"/>
          </a:p>
        </p:txBody>
      </p:sp>
      <p:sp>
        <p:nvSpPr>
          <p:cNvPr id="9113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9114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A41F648-1D20-41AC-B0E1-0707920242F5}" type="slidenum">
              <a:rPr lang="en-US" smtClean="0"/>
              <a:pPr fontAlgn="base">
                <a:spcBef>
                  <a:spcPct val="0"/>
                </a:spcBef>
                <a:spcAft>
                  <a:spcPct val="0"/>
                </a:spcAft>
                <a:defRPr/>
              </a:pPr>
              <a:t>47</a:t>
            </a:fld>
            <a:endParaRPr lang="en-US"/>
          </a:p>
        </p:txBody>
      </p:sp>
      <p:sp>
        <p:nvSpPr>
          <p:cNvPr id="12800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2800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17263C8-9BBE-4EA0-BB9F-5D36190AB054}" type="slidenum">
              <a:rPr lang="en-US" smtClean="0"/>
              <a:pPr fontAlgn="base">
                <a:spcBef>
                  <a:spcPct val="0"/>
                </a:spcBef>
                <a:spcAft>
                  <a:spcPct val="0"/>
                </a:spcAft>
                <a:defRPr/>
              </a:pPr>
              <a:t>48</a:t>
            </a:fld>
            <a:endParaRPr lang="en-US"/>
          </a:p>
        </p:txBody>
      </p:sp>
      <p:sp>
        <p:nvSpPr>
          <p:cNvPr id="12902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2902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40354A7-5593-4EA8-B063-05D1874EF5A7}" type="slidenum">
              <a:rPr lang="en-US" smtClean="0"/>
              <a:pPr fontAlgn="base">
                <a:spcBef>
                  <a:spcPct val="0"/>
                </a:spcBef>
                <a:spcAft>
                  <a:spcPct val="0"/>
                </a:spcAft>
                <a:defRPr/>
              </a:pPr>
              <a:t>49</a:t>
            </a:fld>
            <a:endParaRPr lang="en-US"/>
          </a:p>
        </p:txBody>
      </p:sp>
      <p:sp>
        <p:nvSpPr>
          <p:cNvPr id="13005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30052"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CDD0919-A492-4743-AFCD-484C10D469D7}" type="slidenum">
              <a:rPr lang="en-US" smtClean="0"/>
              <a:pPr fontAlgn="base">
                <a:spcBef>
                  <a:spcPct val="0"/>
                </a:spcBef>
                <a:spcAft>
                  <a:spcPct val="0"/>
                </a:spcAft>
                <a:defRPr/>
              </a:pPr>
              <a:t>50</a:t>
            </a:fld>
            <a:endParaRPr lang="en-US"/>
          </a:p>
        </p:txBody>
      </p:sp>
      <p:sp>
        <p:nvSpPr>
          <p:cNvPr id="13107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3107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B9475A3-F05E-466D-8EC9-8A8E4729726E}" type="slidenum">
              <a:rPr lang="en-US" smtClean="0"/>
              <a:pPr fontAlgn="base">
                <a:spcBef>
                  <a:spcPct val="0"/>
                </a:spcBef>
                <a:spcAft>
                  <a:spcPct val="0"/>
                </a:spcAft>
                <a:defRPr/>
              </a:pPr>
              <a:t>51</a:t>
            </a:fld>
            <a:endParaRPr lang="en-US"/>
          </a:p>
        </p:txBody>
      </p:sp>
      <p:sp>
        <p:nvSpPr>
          <p:cNvPr id="13209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3210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98B85B8-F7D0-484E-9188-04117B06F95F}" type="slidenum">
              <a:rPr lang="en-US" smtClean="0"/>
              <a:pPr fontAlgn="base">
                <a:spcBef>
                  <a:spcPct val="0"/>
                </a:spcBef>
                <a:spcAft>
                  <a:spcPct val="0"/>
                </a:spcAft>
                <a:defRPr/>
              </a:pPr>
              <a:t>52</a:t>
            </a:fld>
            <a:endParaRPr lang="en-US"/>
          </a:p>
        </p:txBody>
      </p:sp>
      <p:sp>
        <p:nvSpPr>
          <p:cNvPr id="13312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3312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C03C657-4661-4BCA-9380-E9F7AC6B607B}" type="slidenum">
              <a:rPr lang="en-US" smtClean="0"/>
              <a:pPr fontAlgn="base">
                <a:spcBef>
                  <a:spcPct val="0"/>
                </a:spcBef>
                <a:spcAft>
                  <a:spcPct val="0"/>
                </a:spcAft>
                <a:defRPr/>
              </a:pPr>
              <a:t>53</a:t>
            </a:fld>
            <a:endParaRPr lang="en-US"/>
          </a:p>
        </p:txBody>
      </p:sp>
      <p:sp>
        <p:nvSpPr>
          <p:cNvPr id="13414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3414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D6F8280-F662-448B-A857-F24D7622F904}" type="slidenum">
              <a:rPr lang="en-US" smtClean="0"/>
              <a:pPr fontAlgn="base">
                <a:spcBef>
                  <a:spcPct val="0"/>
                </a:spcBef>
                <a:spcAft>
                  <a:spcPct val="0"/>
                </a:spcAft>
                <a:defRPr/>
              </a:pPr>
              <a:t>56</a:t>
            </a:fld>
            <a:endParaRPr lang="en-US"/>
          </a:p>
        </p:txBody>
      </p:sp>
      <p:sp>
        <p:nvSpPr>
          <p:cNvPr id="13517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35172"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C75D4A5-0EAC-498A-95AF-50AF8C2F6097}" type="slidenum">
              <a:rPr lang="en-US" smtClean="0"/>
              <a:pPr fontAlgn="base">
                <a:spcBef>
                  <a:spcPct val="0"/>
                </a:spcBef>
                <a:spcAft>
                  <a:spcPct val="0"/>
                </a:spcAft>
                <a:defRPr/>
              </a:pPr>
              <a:t>57</a:t>
            </a:fld>
            <a:endParaRPr lang="en-US"/>
          </a:p>
        </p:txBody>
      </p:sp>
      <p:sp>
        <p:nvSpPr>
          <p:cNvPr id="13619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3619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82FFF65-8776-4568-9D51-415AF59EC589}" type="slidenum">
              <a:rPr lang="en-US" smtClean="0"/>
              <a:pPr fontAlgn="base">
                <a:spcBef>
                  <a:spcPct val="0"/>
                </a:spcBef>
                <a:spcAft>
                  <a:spcPct val="0"/>
                </a:spcAft>
                <a:defRPr/>
              </a:pPr>
              <a:t>58</a:t>
            </a:fld>
            <a:endParaRPr lang="en-US"/>
          </a:p>
        </p:txBody>
      </p:sp>
      <p:sp>
        <p:nvSpPr>
          <p:cNvPr id="13721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3722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03B3AB5-33D0-40E7-AFA3-FC52845B230D}" type="slidenum">
              <a:rPr lang="en-US" smtClean="0"/>
              <a:pPr fontAlgn="base">
                <a:spcBef>
                  <a:spcPct val="0"/>
                </a:spcBef>
                <a:spcAft>
                  <a:spcPct val="0"/>
                </a:spcAft>
                <a:defRPr/>
              </a:pPr>
              <a:t>5</a:t>
            </a:fld>
            <a:endParaRPr lang="en-US"/>
          </a:p>
        </p:txBody>
      </p:sp>
      <p:sp>
        <p:nvSpPr>
          <p:cNvPr id="9216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9216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B4AB967-8C09-428E-B8C6-CD33A8C6426C}" type="slidenum">
              <a:rPr lang="en-US" smtClean="0"/>
              <a:pPr fontAlgn="base">
                <a:spcBef>
                  <a:spcPct val="0"/>
                </a:spcBef>
                <a:spcAft>
                  <a:spcPct val="0"/>
                </a:spcAft>
                <a:defRPr/>
              </a:pPr>
              <a:t>59</a:t>
            </a:fld>
            <a:endParaRPr lang="en-US"/>
          </a:p>
        </p:txBody>
      </p:sp>
      <p:sp>
        <p:nvSpPr>
          <p:cNvPr id="13824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3824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CF0FB3E-ECEA-46DF-9412-525563CA43CE}" type="slidenum">
              <a:rPr lang="en-US" smtClean="0"/>
              <a:pPr fontAlgn="base">
                <a:spcBef>
                  <a:spcPct val="0"/>
                </a:spcBef>
                <a:spcAft>
                  <a:spcPct val="0"/>
                </a:spcAft>
                <a:defRPr/>
              </a:pPr>
              <a:t>60</a:t>
            </a:fld>
            <a:endParaRPr lang="en-US"/>
          </a:p>
        </p:txBody>
      </p:sp>
      <p:sp>
        <p:nvSpPr>
          <p:cNvPr id="13926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3926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725526C-E0D2-4CAD-84B8-D1E980EDDC87}" type="slidenum">
              <a:rPr lang="en-US" smtClean="0"/>
              <a:pPr fontAlgn="base">
                <a:spcBef>
                  <a:spcPct val="0"/>
                </a:spcBef>
                <a:spcAft>
                  <a:spcPct val="0"/>
                </a:spcAft>
                <a:defRPr/>
              </a:pPr>
              <a:t>61</a:t>
            </a:fld>
            <a:endParaRPr lang="en-US"/>
          </a:p>
        </p:txBody>
      </p:sp>
      <p:sp>
        <p:nvSpPr>
          <p:cNvPr id="14029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40292"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716FAC1-654A-4E1C-A7E4-06665A2BCAE1}" type="slidenum">
              <a:rPr lang="en-US" smtClean="0"/>
              <a:pPr fontAlgn="base">
                <a:spcBef>
                  <a:spcPct val="0"/>
                </a:spcBef>
                <a:spcAft>
                  <a:spcPct val="0"/>
                </a:spcAft>
                <a:defRPr/>
              </a:pPr>
              <a:t>62</a:t>
            </a:fld>
            <a:endParaRPr lang="en-US"/>
          </a:p>
        </p:txBody>
      </p:sp>
      <p:sp>
        <p:nvSpPr>
          <p:cNvPr id="14131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4131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403425B-560D-4F34-8EA3-13272BC66540}" type="slidenum">
              <a:rPr lang="en-US" smtClean="0"/>
              <a:pPr fontAlgn="base">
                <a:spcBef>
                  <a:spcPct val="0"/>
                </a:spcBef>
                <a:spcAft>
                  <a:spcPct val="0"/>
                </a:spcAft>
                <a:defRPr/>
              </a:pPr>
              <a:t>63</a:t>
            </a:fld>
            <a:endParaRPr lang="en-US"/>
          </a:p>
        </p:txBody>
      </p:sp>
      <p:sp>
        <p:nvSpPr>
          <p:cNvPr id="14233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4234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E890112-3478-4979-98AF-D49E97A8770F}" type="slidenum">
              <a:rPr lang="en-US" smtClean="0"/>
              <a:pPr fontAlgn="base">
                <a:spcBef>
                  <a:spcPct val="0"/>
                </a:spcBef>
                <a:spcAft>
                  <a:spcPct val="0"/>
                </a:spcAft>
                <a:defRPr/>
              </a:pPr>
              <a:t>65</a:t>
            </a:fld>
            <a:endParaRPr lang="en-US"/>
          </a:p>
        </p:txBody>
      </p:sp>
      <p:sp>
        <p:nvSpPr>
          <p:cNvPr id="14336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4336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4381E97-542A-4D40-8463-3DBA84B6A4BB}" type="slidenum">
              <a:rPr lang="en-US" smtClean="0"/>
              <a:pPr fontAlgn="base">
                <a:spcBef>
                  <a:spcPct val="0"/>
                </a:spcBef>
                <a:spcAft>
                  <a:spcPct val="0"/>
                </a:spcAft>
                <a:defRPr/>
              </a:pPr>
              <a:t>66</a:t>
            </a:fld>
            <a:endParaRPr lang="en-US"/>
          </a:p>
        </p:txBody>
      </p:sp>
      <p:sp>
        <p:nvSpPr>
          <p:cNvPr id="14438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4438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D44A935-4BFA-433C-A5BF-7AC663686FD3}" type="slidenum">
              <a:rPr lang="en-US" smtClean="0"/>
              <a:pPr fontAlgn="base">
                <a:spcBef>
                  <a:spcPct val="0"/>
                </a:spcBef>
                <a:spcAft>
                  <a:spcPct val="0"/>
                </a:spcAft>
                <a:defRPr/>
              </a:pPr>
              <a:t>67</a:t>
            </a:fld>
            <a:endParaRPr lang="en-US"/>
          </a:p>
        </p:txBody>
      </p:sp>
      <p:sp>
        <p:nvSpPr>
          <p:cNvPr id="14541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45412"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B99ECA8-5A82-4C51-8ADE-A84C191365BB}" type="slidenum">
              <a:rPr lang="en-US" smtClean="0"/>
              <a:pPr fontAlgn="base">
                <a:spcBef>
                  <a:spcPct val="0"/>
                </a:spcBef>
                <a:spcAft>
                  <a:spcPct val="0"/>
                </a:spcAft>
                <a:defRPr/>
              </a:pPr>
              <a:t>68</a:t>
            </a:fld>
            <a:endParaRPr lang="en-US"/>
          </a:p>
        </p:txBody>
      </p:sp>
      <p:sp>
        <p:nvSpPr>
          <p:cNvPr id="14643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4643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80AD37C-C3ED-42CB-A995-13A986F18A5D}" type="slidenum">
              <a:rPr lang="en-US" smtClean="0"/>
              <a:pPr fontAlgn="base">
                <a:spcBef>
                  <a:spcPct val="0"/>
                </a:spcBef>
                <a:spcAft>
                  <a:spcPct val="0"/>
                </a:spcAft>
                <a:defRPr/>
              </a:pPr>
              <a:t>69</a:t>
            </a:fld>
            <a:endParaRPr lang="en-US"/>
          </a:p>
        </p:txBody>
      </p:sp>
      <p:sp>
        <p:nvSpPr>
          <p:cNvPr id="14745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4746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18ECF40-6AD8-48B0-A14C-EA684A000CF8}" type="slidenum">
              <a:rPr lang="en-US" smtClean="0"/>
              <a:pPr fontAlgn="base">
                <a:spcBef>
                  <a:spcPct val="0"/>
                </a:spcBef>
                <a:spcAft>
                  <a:spcPct val="0"/>
                </a:spcAft>
                <a:defRPr/>
              </a:pPr>
              <a:t>6</a:t>
            </a:fld>
            <a:endParaRPr lang="en-US"/>
          </a:p>
        </p:txBody>
      </p:sp>
      <p:sp>
        <p:nvSpPr>
          <p:cNvPr id="9318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9318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4F68081-64C5-475F-8252-BD6C3DEEF6FE}" type="slidenum">
              <a:rPr lang="en-US" smtClean="0"/>
              <a:pPr fontAlgn="base">
                <a:spcBef>
                  <a:spcPct val="0"/>
                </a:spcBef>
                <a:spcAft>
                  <a:spcPct val="0"/>
                </a:spcAft>
                <a:defRPr/>
              </a:pPr>
              <a:t>70</a:t>
            </a:fld>
            <a:endParaRPr lang="en-US"/>
          </a:p>
        </p:txBody>
      </p:sp>
      <p:sp>
        <p:nvSpPr>
          <p:cNvPr id="14848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4848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A74C13E-1766-49D9-8418-AC6464F9B8C2}" type="slidenum">
              <a:rPr lang="en-US" smtClean="0"/>
              <a:pPr fontAlgn="base">
                <a:spcBef>
                  <a:spcPct val="0"/>
                </a:spcBef>
                <a:spcAft>
                  <a:spcPct val="0"/>
                </a:spcAft>
                <a:defRPr/>
              </a:pPr>
              <a:t>71</a:t>
            </a:fld>
            <a:endParaRPr lang="en-US"/>
          </a:p>
        </p:txBody>
      </p:sp>
      <p:sp>
        <p:nvSpPr>
          <p:cNvPr id="14950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4950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BDC3241-34CA-44D9-BE43-B6F6A73A3C2A}" type="slidenum">
              <a:rPr lang="en-US" smtClean="0"/>
              <a:pPr fontAlgn="base">
                <a:spcBef>
                  <a:spcPct val="0"/>
                </a:spcBef>
                <a:spcAft>
                  <a:spcPct val="0"/>
                </a:spcAft>
                <a:defRPr/>
              </a:pPr>
              <a:t>72</a:t>
            </a:fld>
            <a:endParaRPr lang="en-US"/>
          </a:p>
        </p:txBody>
      </p:sp>
      <p:sp>
        <p:nvSpPr>
          <p:cNvPr id="15053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50532"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29200AA-96A4-49E7-B086-2666C6AE9608}" type="slidenum">
              <a:rPr lang="en-US" smtClean="0"/>
              <a:pPr fontAlgn="base">
                <a:spcBef>
                  <a:spcPct val="0"/>
                </a:spcBef>
                <a:spcAft>
                  <a:spcPct val="0"/>
                </a:spcAft>
                <a:defRPr/>
              </a:pPr>
              <a:t>73</a:t>
            </a:fld>
            <a:endParaRPr lang="en-US"/>
          </a:p>
        </p:txBody>
      </p:sp>
      <p:sp>
        <p:nvSpPr>
          <p:cNvPr id="15155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5155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5AED2E4-A85B-4AEF-B5FC-7F959E6DD1EC}" type="slidenum">
              <a:rPr lang="en-US" smtClean="0"/>
              <a:pPr fontAlgn="base">
                <a:spcBef>
                  <a:spcPct val="0"/>
                </a:spcBef>
                <a:spcAft>
                  <a:spcPct val="0"/>
                </a:spcAft>
                <a:defRPr/>
              </a:pPr>
              <a:t>74</a:t>
            </a:fld>
            <a:endParaRPr lang="en-US"/>
          </a:p>
        </p:txBody>
      </p:sp>
      <p:sp>
        <p:nvSpPr>
          <p:cNvPr id="15257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5258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39324BD-CD19-4DBD-AD4D-2476CA9E3EB7}" type="slidenum">
              <a:rPr lang="en-US" smtClean="0"/>
              <a:pPr fontAlgn="base">
                <a:spcBef>
                  <a:spcPct val="0"/>
                </a:spcBef>
                <a:spcAft>
                  <a:spcPct val="0"/>
                </a:spcAft>
                <a:defRPr/>
              </a:pPr>
              <a:t>75</a:t>
            </a:fld>
            <a:endParaRPr lang="en-US"/>
          </a:p>
        </p:txBody>
      </p:sp>
      <p:sp>
        <p:nvSpPr>
          <p:cNvPr id="15360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5360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E6076E6-EECB-4FED-8DD0-FB0B6DAA18B4}" type="slidenum">
              <a:rPr lang="en-US" smtClean="0"/>
              <a:pPr fontAlgn="base">
                <a:spcBef>
                  <a:spcPct val="0"/>
                </a:spcBef>
                <a:spcAft>
                  <a:spcPct val="0"/>
                </a:spcAft>
                <a:defRPr/>
              </a:pPr>
              <a:t>76</a:t>
            </a:fld>
            <a:endParaRPr lang="en-US"/>
          </a:p>
        </p:txBody>
      </p:sp>
      <p:sp>
        <p:nvSpPr>
          <p:cNvPr id="15462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5462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EE90904-14E0-4E96-A3BF-100F97A2E655}" type="slidenum">
              <a:rPr lang="en-US" smtClean="0"/>
              <a:pPr fontAlgn="base">
                <a:spcBef>
                  <a:spcPct val="0"/>
                </a:spcBef>
                <a:spcAft>
                  <a:spcPct val="0"/>
                </a:spcAft>
                <a:defRPr/>
              </a:pPr>
              <a:t>77</a:t>
            </a:fld>
            <a:endParaRPr lang="en-US"/>
          </a:p>
        </p:txBody>
      </p:sp>
      <p:sp>
        <p:nvSpPr>
          <p:cNvPr id="15565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55652"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7AF82D7-187F-4464-988A-49C219504365}" type="slidenum">
              <a:rPr lang="en-US" smtClean="0"/>
              <a:pPr fontAlgn="base">
                <a:spcBef>
                  <a:spcPct val="0"/>
                </a:spcBef>
                <a:spcAft>
                  <a:spcPct val="0"/>
                </a:spcAft>
                <a:defRPr/>
              </a:pPr>
              <a:t>78</a:t>
            </a:fld>
            <a:endParaRPr lang="en-US"/>
          </a:p>
        </p:txBody>
      </p:sp>
      <p:sp>
        <p:nvSpPr>
          <p:cNvPr id="15667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5667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A42781A-BCA8-47CE-96EA-8F846EFB4630}" type="slidenum">
              <a:rPr lang="en-US" smtClean="0"/>
              <a:pPr fontAlgn="base">
                <a:spcBef>
                  <a:spcPct val="0"/>
                </a:spcBef>
                <a:spcAft>
                  <a:spcPct val="0"/>
                </a:spcAft>
                <a:defRPr/>
              </a:pPr>
              <a:t>79</a:t>
            </a:fld>
            <a:endParaRPr lang="en-US"/>
          </a:p>
        </p:txBody>
      </p:sp>
      <p:sp>
        <p:nvSpPr>
          <p:cNvPr id="15769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5770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A22EF9A-9AB0-4511-B7F3-FC40CF212511}" type="slidenum">
              <a:rPr lang="en-US" smtClean="0"/>
              <a:pPr fontAlgn="base">
                <a:spcBef>
                  <a:spcPct val="0"/>
                </a:spcBef>
                <a:spcAft>
                  <a:spcPct val="0"/>
                </a:spcAft>
                <a:defRPr/>
              </a:pPr>
              <a:t>9</a:t>
            </a:fld>
            <a:endParaRPr lang="en-US"/>
          </a:p>
        </p:txBody>
      </p:sp>
      <p:sp>
        <p:nvSpPr>
          <p:cNvPr id="9421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94212"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DFCBC11-8ADD-42A7-8E54-6D080FEC9529}" type="slidenum">
              <a:rPr lang="en-US" smtClean="0"/>
              <a:pPr fontAlgn="base">
                <a:spcBef>
                  <a:spcPct val="0"/>
                </a:spcBef>
                <a:spcAft>
                  <a:spcPct val="0"/>
                </a:spcAft>
                <a:defRPr/>
              </a:pPr>
              <a:t>80</a:t>
            </a:fld>
            <a:endParaRPr lang="en-US"/>
          </a:p>
        </p:txBody>
      </p:sp>
      <p:sp>
        <p:nvSpPr>
          <p:cNvPr id="15872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5872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CA82965-B726-4FBA-8D81-EBDB0FD7ADED}" type="slidenum">
              <a:rPr lang="en-US" smtClean="0"/>
              <a:pPr fontAlgn="base">
                <a:spcBef>
                  <a:spcPct val="0"/>
                </a:spcBef>
                <a:spcAft>
                  <a:spcPct val="0"/>
                </a:spcAft>
                <a:defRPr/>
              </a:pPr>
              <a:t>81</a:t>
            </a:fld>
            <a:endParaRPr lang="en-US"/>
          </a:p>
        </p:txBody>
      </p:sp>
      <p:sp>
        <p:nvSpPr>
          <p:cNvPr id="15974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5974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1D00A1C-36D2-4430-8566-8EB45087C880}" type="slidenum">
              <a:rPr lang="en-US" smtClean="0"/>
              <a:pPr fontAlgn="base">
                <a:spcBef>
                  <a:spcPct val="0"/>
                </a:spcBef>
                <a:spcAft>
                  <a:spcPct val="0"/>
                </a:spcAft>
                <a:defRPr/>
              </a:pPr>
              <a:t>82</a:t>
            </a:fld>
            <a:endParaRPr lang="en-US"/>
          </a:p>
        </p:txBody>
      </p:sp>
      <p:sp>
        <p:nvSpPr>
          <p:cNvPr id="16077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60772"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4F862EE-4B4E-4430-AAE9-51A253A9214B}" type="slidenum">
              <a:rPr lang="en-US" smtClean="0"/>
              <a:pPr fontAlgn="base">
                <a:spcBef>
                  <a:spcPct val="0"/>
                </a:spcBef>
                <a:spcAft>
                  <a:spcPct val="0"/>
                </a:spcAft>
                <a:defRPr/>
              </a:pPr>
              <a:t>83</a:t>
            </a:fld>
            <a:endParaRPr lang="en-US"/>
          </a:p>
        </p:txBody>
      </p:sp>
      <p:sp>
        <p:nvSpPr>
          <p:cNvPr id="16179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6179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EA32BDD-A375-455C-A490-F5609D9688BC}" type="slidenum">
              <a:rPr lang="en-US" smtClean="0"/>
              <a:pPr fontAlgn="base">
                <a:spcBef>
                  <a:spcPct val="0"/>
                </a:spcBef>
                <a:spcAft>
                  <a:spcPct val="0"/>
                </a:spcAft>
                <a:defRPr/>
              </a:pPr>
              <a:t>84</a:t>
            </a:fld>
            <a:endParaRPr lang="en-US"/>
          </a:p>
        </p:txBody>
      </p:sp>
      <p:sp>
        <p:nvSpPr>
          <p:cNvPr id="16281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6282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1118FE1-E1D2-44F5-BF95-293CCA72DBFE}" type="slidenum">
              <a:rPr lang="en-US" smtClean="0"/>
              <a:pPr fontAlgn="base">
                <a:spcBef>
                  <a:spcPct val="0"/>
                </a:spcBef>
                <a:spcAft>
                  <a:spcPct val="0"/>
                </a:spcAft>
                <a:defRPr/>
              </a:pPr>
              <a:t>10</a:t>
            </a:fld>
            <a:endParaRPr lang="en-US"/>
          </a:p>
        </p:txBody>
      </p:sp>
      <p:sp>
        <p:nvSpPr>
          <p:cNvPr id="9523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9523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CB27E6D-0D16-4E45-AD2F-3CEEF0741A34}" type="slidenum">
              <a:rPr lang="en-US" smtClean="0"/>
              <a:pPr fontAlgn="base">
                <a:spcBef>
                  <a:spcPct val="0"/>
                </a:spcBef>
                <a:spcAft>
                  <a:spcPct val="0"/>
                </a:spcAft>
                <a:defRPr/>
              </a:pPr>
              <a:t>11</a:t>
            </a:fld>
            <a:endParaRPr lang="en-US"/>
          </a:p>
        </p:txBody>
      </p:sp>
      <p:sp>
        <p:nvSpPr>
          <p:cNvPr id="9625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9626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2" name="Picture 8" descr="图片1"/>
          <p:cNvPicPr>
            <a:picLocks noChangeAspect="1" noChangeArrowheads="1"/>
          </p:cNvPicPr>
          <p:nvPr/>
        </p:nvPicPr>
        <p:blipFill>
          <a:blip r:embed="rId2" cstate="print"/>
          <a:srcRect/>
          <a:stretch>
            <a:fillRect/>
          </a:stretch>
        </p:blipFill>
        <p:spPr bwMode="auto">
          <a:xfrm>
            <a:off x="0" y="0"/>
            <a:ext cx="9294813" cy="6858000"/>
          </a:xfrm>
          <a:prstGeom prst="rect">
            <a:avLst/>
          </a:prstGeom>
          <a:noFill/>
          <a:ln w="9525">
            <a:noFill/>
            <a:miter lim="800000"/>
            <a:headEnd/>
            <a:tailEnd/>
          </a:ln>
        </p:spPr>
      </p:pic>
      <p:grpSp>
        <p:nvGrpSpPr>
          <p:cNvPr id="3" name="Group 4"/>
          <p:cNvGrpSpPr>
            <a:grpSpLocks/>
          </p:cNvGrpSpPr>
          <p:nvPr userDrawn="1"/>
        </p:nvGrpSpPr>
        <p:grpSpPr bwMode="auto">
          <a:xfrm>
            <a:off x="304800" y="228600"/>
            <a:ext cx="1676400" cy="1752600"/>
            <a:chOff x="6324600" y="5505395"/>
            <a:chExt cx="1371600" cy="1352605"/>
          </a:xfrm>
        </p:grpSpPr>
        <p:sp>
          <p:nvSpPr>
            <p:cNvPr id="4" name="Oval 3"/>
            <p:cNvSpPr/>
            <p:nvPr/>
          </p:nvSpPr>
          <p:spPr>
            <a:xfrm>
              <a:off x="6324600" y="5562979"/>
              <a:ext cx="1371600" cy="1295021"/>
            </a:xfrm>
            <a:prstGeom prst="ellipse">
              <a:avLst/>
            </a:prstGeom>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5" name="Picture 3" descr="CCIT_LOGO.png"/>
            <p:cNvPicPr>
              <a:picLocks noChangeAspect="1"/>
            </p:cNvPicPr>
            <p:nvPr/>
          </p:nvPicPr>
          <p:blipFill>
            <a:blip r:embed="rId3" cstate="print"/>
            <a:srcRect/>
            <a:stretch>
              <a:fillRect/>
            </a:stretch>
          </p:blipFill>
          <p:spPr bwMode="auto">
            <a:xfrm>
              <a:off x="6324600" y="5505395"/>
              <a:ext cx="1371600" cy="1352605"/>
            </a:xfrm>
            <a:prstGeom prst="rect">
              <a:avLst/>
            </a:prstGeom>
            <a:noFill/>
            <a:ln w="9525">
              <a:noFill/>
              <a:miter lim="800000"/>
              <a:headEnd/>
              <a:tailEnd/>
            </a:ln>
          </p:spPr>
        </p:pic>
      </p:grpSp>
      <p:sp>
        <p:nvSpPr>
          <p:cNvPr id="6" name="Title 1"/>
          <p:cNvSpPr txBox="1">
            <a:spLocks/>
          </p:cNvSpPr>
          <p:nvPr userDrawn="1"/>
        </p:nvSpPr>
        <p:spPr bwMode="auto">
          <a:xfrm>
            <a:off x="-152400" y="5791200"/>
            <a:ext cx="9753600" cy="762000"/>
          </a:xfrm>
          <a:prstGeom prst="rect">
            <a:avLst/>
          </a:prstGeom>
          <a:noFill/>
          <a:ln w="9525">
            <a:noFill/>
            <a:miter lim="800000"/>
            <a:headEnd/>
            <a:tailEnd/>
          </a:ln>
        </p:spPr>
        <p:txBody>
          <a:bodyPr anchor="ctr"/>
          <a:lstStyle/>
          <a:p>
            <a:pPr algn="ctr" eaLnBrk="0" hangingPunct="0">
              <a:defRPr/>
            </a:pPr>
            <a:r>
              <a:rPr lang="en-US" sz="1600" b="1" i="1" kern="0" dirty="0">
                <a:solidFill>
                  <a:srgbClr val="0070C0"/>
                </a:solidFill>
                <a:latin typeface="+mj-lt"/>
                <a:ea typeface="+mj-ea"/>
                <a:cs typeface="+mj-cs"/>
              </a:rPr>
              <a:t>King </a:t>
            </a:r>
            <a:r>
              <a:rPr lang="en-US" sz="1600" b="1" i="1" kern="0" dirty="0" err="1">
                <a:solidFill>
                  <a:srgbClr val="0070C0"/>
                </a:solidFill>
                <a:latin typeface="+mj-lt"/>
                <a:ea typeface="+mj-ea"/>
                <a:cs typeface="+mj-cs"/>
              </a:rPr>
              <a:t>AbdulAziz</a:t>
            </a:r>
            <a:r>
              <a:rPr lang="en-US" sz="1600" b="1" i="1" kern="0" dirty="0">
                <a:solidFill>
                  <a:srgbClr val="0070C0"/>
                </a:solidFill>
                <a:latin typeface="+mj-lt"/>
                <a:ea typeface="+mj-ea"/>
                <a:cs typeface="+mj-cs"/>
              </a:rPr>
              <a:t> University </a:t>
            </a:r>
          </a:p>
          <a:p>
            <a:pPr algn="ctr" eaLnBrk="0" hangingPunct="0">
              <a:defRPr/>
            </a:pPr>
            <a:r>
              <a:rPr lang="en-US" sz="1600" b="1" i="1" kern="0" dirty="0">
                <a:solidFill>
                  <a:srgbClr val="0070C0"/>
                </a:solidFill>
                <a:latin typeface="+mj-lt"/>
                <a:ea typeface="+mj-ea"/>
                <a:cs typeface="+mj-cs"/>
              </a:rPr>
              <a:t>Faculty of Computing &amp; Information Technology </a:t>
            </a:r>
          </a:p>
          <a:p>
            <a:pPr algn="ctr" eaLnBrk="0" hangingPunct="0">
              <a:defRPr/>
            </a:pPr>
            <a:r>
              <a:rPr lang="en-US" sz="1600" b="1" i="1" kern="0" dirty="0">
                <a:solidFill>
                  <a:srgbClr val="0070C0"/>
                </a:solidFill>
                <a:latin typeface="+mj-lt"/>
                <a:ea typeface="+mj-ea"/>
                <a:cs typeface="+mj-cs"/>
              </a:rPr>
              <a:t>Information Technology Department</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extBox 2"/>
          <p:cNvSpPr txBox="1"/>
          <p:nvPr userDrawn="1"/>
        </p:nvSpPr>
        <p:spPr>
          <a:xfrm>
            <a:off x="6629400" y="6400800"/>
            <a:ext cx="1371600" cy="369888"/>
          </a:xfrm>
          <a:prstGeom prst="rect">
            <a:avLst/>
          </a:prstGeom>
          <a:noFill/>
        </p:spPr>
        <p:txBody>
          <a:bodyPr>
            <a:spAutoFit/>
          </a:bodyPr>
          <a:lstStyle/>
          <a:p>
            <a:pPr fontAlgn="auto">
              <a:spcBef>
                <a:spcPts val="0"/>
              </a:spcBef>
              <a:spcAft>
                <a:spcPts val="0"/>
              </a:spcAft>
              <a:defRPr/>
            </a:pPr>
            <a:r>
              <a:rPr lang="en-US" b="1" dirty="0">
                <a:solidFill>
                  <a:schemeClr val="accent1"/>
                </a:solidFill>
                <a:latin typeface="+mn-lt"/>
                <a:cs typeface="+mn-cs"/>
              </a:rPr>
              <a:t>CPIT 201</a:t>
            </a:r>
          </a:p>
        </p:txBody>
      </p:sp>
      <p:sp>
        <p:nvSpPr>
          <p:cNvPr id="2" name="Title 1"/>
          <p:cNvSpPr>
            <a:spLocks noGrp="1"/>
          </p:cNvSpPr>
          <p:nvPr>
            <p:ph type="title"/>
          </p:nvPr>
        </p:nvSpPr>
        <p:spPr/>
        <p:txBody>
          <a:bodyPr/>
          <a:lstStyle/>
          <a:p>
            <a:r>
              <a:rPr lang="en-US"/>
              <a:t>Click to edit Master title style</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extBox 1"/>
          <p:cNvSpPr txBox="1"/>
          <p:nvPr userDrawn="1"/>
        </p:nvSpPr>
        <p:spPr>
          <a:xfrm>
            <a:off x="6629400" y="6400800"/>
            <a:ext cx="1371600" cy="369888"/>
          </a:xfrm>
          <a:prstGeom prst="rect">
            <a:avLst/>
          </a:prstGeom>
          <a:noFill/>
        </p:spPr>
        <p:txBody>
          <a:bodyPr>
            <a:spAutoFit/>
          </a:bodyPr>
          <a:lstStyle/>
          <a:p>
            <a:pPr fontAlgn="auto">
              <a:spcBef>
                <a:spcPts val="0"/>
              </a:spcBef>
              <a:spcAft>
                <a:spcPts val="0"/>
              </a:spcAft>
              <a:defRPr/>
            </a:pPr>
            <a:r>
              <a:rPr lang="en-US" b="1" dirty="0">
                <a:solidFill>
                  <a:schemeClr val="accent1"/>
                </a:solidFill>
                <a:latin typeface="+mn-lt"/>
                <a:cs typeface="+mn-cs"/>
              </a:rPr>
              <a:t>CPIT 201</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TextBox 2"/>
          <p:cNvSpPr txBox="1"/>
          <p:nvPr userDrawn="1"/>
        </p:nvSpPr>
        <p:spPr>
          <a:xfrm>
            <a:off x="6629400" y="6400800"/>
            <a:ext cx="1371600" cy="369888"/>
          </a:xfrm>
          <a:prstGeom prst="rect">
            <a:avLst/>
          </a:prstGeom>
          <a:noFill/>
        </p:spPr>
        <p:txBody>
          <a:bodyPr>
            <a:spAutoFit/>
          </a:bodyPr>
          <a:lstStyle/>
          <a:p>
            <a:pPr fontAlgn="auto">
              <a:spcBef>
                <a:spcPts val="0"/>
              </a:spcBef>
              <a:spcAft>
                <a:spcPts val="0"/>
              </a:spcAft>
              <a:defRPr/>
            </a:pPr>
            <a:r>
              <a:rPr lang="en-US" b="1" dirty="0">
                <a:solidFill>
                  <a:schemeClr val="accent1"/>
                </a:solidFill>
                <a:latin typeface="+mn-lt"/>
                <a:cs typeface="+mn-cs"/>
              </a:rPr>
              <a:t>CPIT 201</a:t>
            </a:r>
          </a:p>
        </p:txBody>
      </p:sp>
      <p:sp>
        <p:nvSpPr>
          <p:cNvPr id="2" name="Title 1"/>
          <p:cNvSpPr>
            <a:spLocks noGrp="1"/>
          </p:cNvSpPr>
          <p:nvPr>
            <p:ph type="title"/>
          </p:nvPr>
        </p:nvSpPr>
        <p:spPr/>
        <p:txBody>
          <a:bodyPr/>
          <a:lstStyle/>
          <a:p>
            <a:r>
              <a:rPr lang="en-US"/>
              <a:t>Click to edit Master title style</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a:xfrm>
            <a:off x="0" y="6400800"/>
            <a:ext cx="1905000" cy="457200"/>
          </a:xfrm>
          <a:prstGeom prst="rect">
            <a:avLst/>
          </a:prstGeom>
        </p:spPr>
        <p:txBody>
          <a:bodyPr/>
          <a:lstStyle>
            <a:lvl1pPr fontAlgn="auto">
              <a:spcBef>
                <a:spcPts val="0"/>
              </a:spcBef>
              <a:spcAft>
                <a:spcPts val="0"/>
              </a:spcAft>
              <a:defRPr>
                <a:latin typeface="+mn-lt"/>
                <a:cs typeface="+mn-cs"/>
              </a:defRPr>
            </a:lvl1pPr>
          </a:lstStyle>
          <a:p>
            <a:pPr>
              <a:defRPr/>
            </a:pPr>
            <a:r>
              <a:rPr lang="en-US"/>
              <a:t>3.</a:t>
            </a:r>
            <a:fld id="{A9E9CF12-2C7B-43F5-A4BF-33F404AA2A6E}"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5EC48899-5E2B-4409-B891-909BC5A7271C}" type="datetimeFigureOut">
              <a:rPr lang="en-US" smtClean="0"/>
              <a:pPr/>
              <a:t>10/31/21</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3CC2E80C-56D4-4B55-8FB6-4E79A2C6C7A2}"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8" descr="图片2"/>
          <p:cNvPicPr>
            <a:picLocks noChangeAspect="1" noChangeArrowheads="1"/>
          </p:cNvPicPr>
          <p:nvPr/>
        </p:nvPicPr>
        <p:blipFill>
          <a:blip r:embed="rId8" cstate="print"/>
          <a:srcRect b="5481"/>
          <a:stretch>
            <a:fillRect/>
          </a:stretch>
        </p:blipFill>
        <p:spPr bwMode="auto">
          <a:xfrm>
            <a:off x="0" y="0"/>
            <a:ext cx="9144000" cy="6858000"/>
          </a:xfrm>
          <a:prstGeom prst="rect">
            <a:avLst/>
          </a:prstGeom>
          <a:noFill/>
          <a:ln w="9525">
            <a:noFill/>
            <a:miter lim="800000"/>
            <a:headEnd/>
            <a:tailEnd/>
          </a:ln>
        </p:spPr>
      </p:pic>
      <p:sp>
        <p:nvSpPr>
          <p:cNvPr id="1027" name="Rectangle 9"/>
          <p:cNvSpPr>
            <a:spLocks noGrp="1" noChangeArrowheads="1"/>
          </p:cNvSpPr>
          <p:nvPr>
            <p:ph type="title"/>
          </p:nvPr>
        </p:nvSpPr>
        <p:spPr bwMode="auto">
          <a:xfrm>
            <a:off x="314325" y="228600"/>
            <a:ext cx="8229600" cy="76358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ltLang="zh-CN"/>
              <a:t>Title</a:t>
            </a:r>
            <a:endParaRPr lang="zh-CN" altLang="en-US"/>
          </a:p>
        </p:txBody>
      </p:sp>
      <p:sp>
        <p:nvSpPr>
          <p:cNvPr id="1028" name="Rectangle 10"/>
          <p:cNvSpPr>
            <a:spLocks noGrp="1" noChangeArrowheads="1"/>
          </p:cNvSpPr>
          <p:nvPr>
            <p:ph type="body" idx="1"/>
          </p:nvPr>
        </p:nvSpPr>
        <p:spPr bwMode="auto">
          <a:xfrm>
            <a:off x="457200" y="1117600"/>
            <a:ext cx="8229600" cy="4144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endParaRPr lang="zh-CN" altLang="en-US"/>
          </a:p>
        </p:txBody>
      </p:sp>
      <p:grpSp>
        <p:nvGrpSpPr>
          <p:cNvPr id="1029" name="Group 14"/>
          <p:cNvGrpSpPr>
            <a:grpSpLocks/>
          </p:cNvGrpSpPr>
          <p:nvPr/>
        </p:nvGrpSpPr>
        <p:grpSpPr bwMode="auto">
          <a:xfrm>
            <a:off x="7696200" y="5581650"/>
            <a:ext cx="1219200" cy="1200150"/>
            <a:chOff x="6324600" y="5505395"/>
            <a:chExt cx="1371600" cy="1352605"/>
          </a:xfrm>
        </p:grpSpPr>
        <p:sp>
          <p:nvSpPr>
            <p:cNvPr id="16" name="Oval 15"/>
            <p:cNvSpPr/>
            <p:nvPr/>
          </p:nvSpPr>
          <p:spPr>
            <a:xfrm>
              <a:off x="6324600" y="5562648"/>
              <a:ext cx="1371600" cy="1295352"/>
            </a:xfrm>
            <a:prstGeom prst="ellipse">
              <a:avLst/>
            </a:prstGeom>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1032" name="Picture 3" descr="CCIT_LOGO.png"/>
            <p:cNvPicPr>
              <a:picLocks noChangeAspect="1"/>
            </p:cNvPicPr>
            <p:nvPr/>
          </p:nvPicPr>
          <p:blipFill>
            <a:blip r:embed="rId9" cstate="print"/>
            <a:srcRect/>
            <a:stretch>
              <a:fillRect/>
            </a:stretch>
          </p:blipFill>
          <p:spPr bwMode="auto">
            <a:xfrm>
              <a:off x="6324600" y="5505395"/>
              <a:ext cx="1371600" cy="1352605"/>
            </a:xfrm>
            <a:prstGeom prst="rect">
              <a:avLst/>
            </a:prstGeom>
            <a:noFill/>
            <a:ln w="9525">
              <a:noFill/>
              <a:miter lim="800000"/>
              <a:headEnd/>
              <a:tailEnd/>
            </a:ln>
          </p:spPr>
        </p:pic>
      </p:grpSp>
      <p:sp>
        <p:nvSpPr>
          <p:cNvPr id="8" name="TextBox 7"/>
          <p:cNvSpPr txBox="1"/>
          <p:nvPr/>
        </p:nvSpPr>
        <p:spPr>
          <a:xfrm>
            <a:off x="6629400" y="6400800"/>
            <a:ext cx="1371600" cy="369888"/>
          </a:xfrm>
          <a:prstGeom prst="rect">
            <a:avLst/>
          </a:prstGeom>
          <a:noFill/>
        </p:spPr>
        <p:txBody>
          <a:bodyPr>
            <a:spAutoFit/>
          </a:bodyPr>
          <a:lstStyle/>
          <a:p>
            <a:pPr fontAlgn="auto">
              <a:spcBef>
                <a:spcPts val="0"/>
              </a:spcBef>
              <a:spcAft>
                <a:spcPts val="0"/>
              </a:spcAft>
              <a:defRPr/>
            </a:pPr>
            <a:r>
              <a:rPr lang="en-US" b="1" dirty="0">
                <a:solidFill>
                  <a:schemeClr val="accent1"/>
                </a:solidFill>
                <a:latin typeface="+mn-lt"/>
                <a:cs typeface="+mn-cs"/>
              </a:rPr>
              <a:t>CPIT 201</a:t>
            </a:r>
          </a:p>
        </p:txBody>
      </p:sp>
    </p:spTree>
  </p:cSld>
  <p:clrMap bg1="lt1" tx1="dk1" bg2="lt2" tx2="dk2" accent1="accent1" accent2="accent2" accent3="accent3" accent4="accent4" accent5="accent5" accent6="accent6" hlink="hlink" folHlink="folHlink"/>
  <p:sldLayoutIdLst>
    <p:sldLayoutId id="2147484131" r:id="rId1"/>
    <p:sldLayoutId id="2147484132" r:id="rId2"/>
    <p:sldLayoutId id="2147484133" r:id="rId3"/>
    <p:sldLayoutId id="2147484134" r:id="rId4"/>
    <p:sldLayoutId id="2147484135" r:id="rId5"/>
    <p:sldLayoutId id="2147484136" r:id="rId6"/>
  </p:sldLayoutIdLst>
  <p:hf sldNum="0" hdr="0" dt="0"/>
  <p:txStyles>
    <p:titleStyle>
      <a:lvl1pPr algn="l" rtl="0" eaLnBrk="0" fontAlgn="base" hangingPunct="0">
        <a:spcBef>
          <a:spcPct val="0"/>
        </a:spcBef>
        <a:spcAft>
          <a:spcPct val="0"/>
        </a:spcAft>
        <a:defRPr sz="3600" b="1" i="1">
          <a:solidFill>
            <a:srgbClr val="FF6600"/>
          </a:solidFill>
          <a:latin typeface="+mj-lt"/>
          <a:ea typeface="+mj-ea"/>
          <a:cs typeface="+mj-cs"/>
        </a:defRPr>
      </a:lvl1pPr>
      <a:lvl2pPr algn="l" rtl="0" eaLnBrk="0" fontAlgn="base" hangingPunct="0">
        <a:spcBef>
          <a:spcPct val="0"/>
        </a:spcBef>
        <a:spcAft>
          <a:spcPct val="0"/>
        </a:spcAft>
        <a:defRPr sz="3600" b="1" i="1">
          <a:solidFill>
            <a:srgbClr val="FF6600"/>
          </a:solidFill>
          <a:latin typeface="Arial" charset="0"/>
          <a:ea typeface="宋体" pitchFamily="2" charset="-122"/>
        </a:defRPr>
      </a:lvl2pPr>
      <a:lvl3pPr algn="l" rtl="0" eaLnBrk="0" fontAlgn="base" hangingPunct="0">
        <a:spcBef>
          <a:spcPct val="0"/>
        </a:spcBef>
        <a:spcAft>
          <a:spcPct val="0"/>
        </a:spcAft>
        <a:defRPr sz="3600" b="1" i="1">
          <a:solidFill>
            <a:srgbClr val="FF6600"/>
          </a:solidFill>
          <a:latin typeface="Arial" charset="0"/>
          <a:ea typeface="宋体" pitchFamily="2" charset="-122"/>
        </a:defRPr>
      </a:lvl3pPr>
      <a:lvl4pPr algn="l" rtl="0" eaLnBrk="0" fontAlgn="base" hangingPunct="0">
        <a:spcBef>
          <a:spcPct val="0"/>
        </a:spcBef>
        <a:spcAft>
          <a:spcPct val="0"/>
        </a:spcAft>
        <a:defRPr sz="3600" b="1" i="1">
          <a:solidFill>
            <a:srgbClr val="FF6600"/>
          </a:solidFill>
          <a:latin typeface="Arial" charset="0"/>
          <a:ea typeface="宋体" pitchFamily="2" charset="-122"/>
        </a:defRPr>
      </a:lvl4pPr>
      <a:lvl5pPr algn="l" rtl="0" eaLnBrk="0" fontAlgn="base" hangingPunct="0">
        <a:spcBef>
          <a:spcPct val="0"/>
        </a:spcBef>
        <a:spcAft>
          <a:spcPct val="0"/>
        </a:spcAft>
        <a:defRPr sz="3600" b="1" i="1">
          <a:solidFill>
            <a:srgbClr val="FF6600"/>
          </a:solidFill>
          <a:latin typeface="Arial" charset="0"/>
          <a:ea typeface="宋体" pitchFamily="2" charset="-122"/>
        </a:defRPr>
      </a:lvl5pPr>
      <a:lvl6pPr marL="457200" algn="l" rtl="0" eaLnBrk="1" fontAlgn="base" hangingPunct="1">
        <a:spcBef>
          <a:spcPct val="0"/>
        </a:spcBef>
        <a:spcAft>
          <a:spcPct val="0"/>
        </a:spcAft>
        <a:defRPr sz="3600" b="1" i="1">
          <a:solidFill>
            <a:srgbClr val="FF6600"/>
          </a:solidFill>
          <a:latin typeface="Arial" charset="0"/>
          <a:ea typeface="宋体" pitchFamily="2" charset="-122"/>
        </a:defRPr>
      </a:lvl6pPr>
      <a:lvl7pPr marL="914400" algn="l" rtl="0" eaLnBrk="1" fontAlgn="base" hangingPunct="1">
        <a:spcBef>
          <a:spcPct val="0"/>
        </a:spcBef>
        <a:spcAft>
          <a:spcPct val="0"/>
        </a:spcAft>
        <a:defRPr sz="3600" b="1" i="1">
          <a:solidFill>
            <a:srgbClr val="FF6600"/>
          </a:solidFill>
          <a:latin typeface="Arial" charset="0"/>
          <a:ea typeface="宋体" pitchFamily="2" charset="-122"/>
        </a:defRPr>
      </a:lvl7pPr>
      <a:lvl8pPr marL="1371600" algn="l" rtl="0" eaLnBrk="1" fontAlgn="base" hangingPunct="1">
        <a:spcBef>
          <a:spcPct val="0"/>
        </a:spcBef>
        <a:spcAft>
          <a:spcPct val="0"/>
        </a:spcAft>
        <a:defRPr sz="3600" b="1" i="1">
          <a:solidFill>
            <a:srgbClr val="FF6600"/>
          </a:solidFill>
          <a:latin typeface="Arial" charset="0"/>
          <a:ea typeface="宋体" pitchFamily="2" charset="-122"/>
        </a:defRPr>
      </a:lvl8pPr>
      <a:lvl9pPr marL="1828800" algn="l" rtl="0" eaLnBrk="1" fontAlgn="base" hangingPunct="1">
        <a:spcBef>
          <a:spcPct val="0"/>
        </a:spcBef>
        <a:spcAft>
          <a:spcPct val="0"/>
        </a:spcAft>
        <a:defRPr sz="3600" b="1" i="1">
          <a:solidFill>
            <a:srgbClr val="FF6600"/>
          </a:solidFill>
          <a:latin typeface="Arial" charset="0"/>
          <a:ea typeface="宋体" pitchFamily="2" charset="-122"/>
        </a:defRPr>
      </a:lvl9pPr>
    </p:titleStyle>
    <p:bodyStyle>
      <a:lvl1pPr marL="342900" indent="-342900" algn="l" rtl="0" eaLnBrk="0" fontAlgn="base" hangingPunct="0">
        <a:spcBef>
          <a:spcPct val="20000"/>
        </a:spcBef>
        <a:spcAft>
          <a:spcPct val="0"/>
        </a:spcAft>
        <a:defRPr sz="24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400">
          <a:solidFill>
            <a:schemeClr val="tx1"/>
          </a:solidFill>
          <a:latin typeface="+mn-lt"/>
          <a:ea typeface="+mn-ea"/>
        </a:defRPr>
      </a:lvl4pPr>
      <a:lvl5pPr marL="2057400" indent="-228600" algn="l" rtl="0" eaLnBrk="0" fontAlgn="base" hangingPunct="0">
        <a:spcBef>
          <a:spcPct val="20000"/>
        </a:spcBef>
        <a:spcAft>
          <a:spcPct val="0"/>
        </a:spcAft>
        <a:buChar char="»"/>
        <a:defRPr sz="2400">
          <a:solidFill>
            <a:schemeClr val="tx1"/>
          </a:solidFill>
          <a:latin typeface="+mn-lt"/>
          <a:ea typeface="+mn-ea"/>
        </a:defRPr>
      </a:lvl5pPr>
      <a:lvl6pPr marL="2514600" indent="-228600" algn="l" rtl="0" eaLnBrk="1" fontAlgn="base" hangingPunct="1">
        <a:spcBef>
          <a:spcPct val="20000"/>
        </a:spcBef>
        <a:spcAft>
          <a:spcPct val="0"/>
        </a:spcAft>
        <a:buChar char="»"/>
        <a:defRPr sz="2400">
          <a:solidFill>
            <a:schemeClr val="tx1"/>
          </a:solidFill>
          <a:latin typeface="+mn-lt"/>
          <a:ea typeface="+mn-ea"/>
        </a:defRPr>
      </a:lvl6pPr>
      <a:lvl7pPr marL="2971800" indent="-228600" algn="l" rtl="0" eaLnBrk="1" fontAlgn="base" hangingPunct="1">
        <a:spcBef>
          <a:spcPct val="20000"/>
        </a:spcBef>
        <a:spcAft>
          <a:spcPct val="0"/>
        </a:spcAft>
        <a:buChar char="»"/>
        <a:defRPr sz="2400">
          <a:solidFill>
            <a:schemeClr val="tx1"/>
          </a:solidFill>
          <a:latin typeface="+mn-lt"/>
          <a:ea typeface="+mn-ea"/>
        </a:defRPr>
      </a:lvl7pPr>
      <a:lvl8pPr marL="3429000" indent="-228600" algn="l" rtl="0" eaLnBrk="1" fontAlgn="base" hangingPunct="1">
        <a:spcBef>
          <a:spcPct val="20000"/>
        </a:spcBef>
        <a:spcAft>
          <a:spcPct val="0"/>
        </a:spcAft>
        <a:buChar char="»"/>
        <a:defRPr sz="2400">
          <a:solidFill>
            <a:schemeClr val="tx1"/>
          </a:solidFill>
          <a:latin typeface="+mn-lt"/>
          <a:ea typeface="+mn-ea"/>
        </a:defRPr>
      </a:lvl8pPr>
      <a:lvl9pPr marL="3886200" indent="-228600" algn="l" rtl="0" eaLnBrk="1" fontAlgn="base" hangingPunct="1">
        <a:spcBef>
          <a:spcPct val="20000"/>
        </a:spcBef>
        <a:spcAft>
          <a:spcPct val="0"/>
        </a:spcAft>
        <a:buChar char="»"/>
        <a:defRPr sz="24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9.xml"/><Relationship Id="rId1" Type="http://schemas.openxmlformats.org/officeDocument/2006/relationships/slideLayout" Target="../slideLayouts/slideLayout5.xml"/><Relationship Id="rId4" Type="http://schemas.openxmlformats.org/officeDocument/2006/relationships/image" Target="../media/image15.png"/></Relationships>
</file>

<file path=ppt/slides/_rels/slide2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1.xml"/><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3.xml"/><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40.xml"/><Relationship Id="rId1" Type="http://schemas.openxmlformats.org/officeDocument/2006/relationships/slideLayout" Target="../slideLayouts/slideLayout5.xml"/></Relationships>
</file>

<file path=ppt/slides/_rels/slide4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41.xml"/><Relationship Id="rId1" Type="http://schemas.openxmlformats.org/officeDocument/2006/relationships/slideLayout" Target="../slideLayouts/slideLayout5.xml"/></Relationships>
</file>

<file path=ppt/slides/_rels/slide4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42.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5.xml"/></Relationships>
</file>

<file path=ppt/slides/_rels/slide5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44.xml"/><Relationship Id="rId1" Type="http://schemas.openxmlformats.org/officeDocument/2006/relationships/slideLayout" Target="../slideLayouts/slideLayout5.xml"/></Relationships>
</file>

<file path=ppt/slides/_rels/slide5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45.xml"/><Relationship Id="rId1" Type="http://schemas.openxmlformats.org/officeDocument/2006/relationships/slideLayout" Target="../slideLayouts/slideLayout5.xml"/></Relationships>
</file>

<file path=ppt/slides/_rels/slide5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46.xml"/><Relationship Id="rId1" Type="http://schemas.openxmlformats.org/officeDocument/2006/relationships/slideLayout" Target="../slideLayouts/slideLayout5.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5.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5.xml"/></Relationships>
</file>

<file path=ppt/slides/_rels/slide5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49.xml"/><Relationship Id="rId1" Type="http://schemas.openxmlformats.org/officeDocument/2006/relationships/slideLayout" Target="../slideLayouts/slideLayout5.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5.xml"/></Relationships>
</file>

<file path=ppt/slides/_rels/slide6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52.xml"/><Relationship Id="rId1" Type="http://schemas.openxmlformats.org/officeDocument/2006/relationships/slideLayout" Target="../slideLayouts/slideLayout5.xml"/></Relationships>
</file>

<file path=ppt/slides/_rels/slide6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53.xml"/><Relationship Id="rId1" Type="http://schemas.openxmlformats.org/officeDocument/2006/relationships/slideLayout" Target="../slideLayouts/slideLayout5.xml"/></Relationships>
</file>

<file path=ppt/slides/_rels/slide6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54.xml"/><Relationship Id="rId1" Type="http://schemas.openxmlformats.org/officeDocument/2006/relationships/slideLayout" Target="../slideLayouts/slideLayout5.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5.xml"/></Relationships>
</file>

<file path=ppt/slides/_rels/slide6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56.xml"/><Relationship Id="rId1" Type="http://schemas.openxmlformats.org/officeDocument/2006/relationships/slideLayout" Target="../slideLayouts/slideLayout5.xml"/></Relationships>
</file>

<file path=ppt/slides/_rels/slide6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57.xml"/><Relationship Id="rId1" Type="http://schemas.openxmlformats.org/officeDocument/2006/relationships/slideLayout" Target="../slideLayouts/slideLayout5.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5.xml"/></Relationships>
</file>

<file path=ppt/slides/_rels/slide6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59.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7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60.xml"/><Relationship Id="rId1" Type="http://schemas.openxmlformats.org/officeDocument/2006/relationships/slideLayout" Target="../slideLayouts/slideLayout5.xml"/></Relationships>
</file>

<file path=ppt/slides/_rels/slide7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61.xml"/><Relationship Id="rId1" Type="http://schemas.openxmlformats.org/officeDocument/2006/relationships/slideLayout" Target="../slideLayouts/slideLayout5.xml"/></Relationships>
</file>

<file path=ppt/slides/_rels/slide72.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62.xml"/><Relationship Id="rId1" Type="http://schemas.openxmlformats.org/officeDocument/2006/relationships/slideLayout" Target="../slideLayouts/slideLayout5.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5.xml"/></Relationships>
</file>

<file path=ppt/slides/_rels/slide7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64.xml"/><Relationship Id="rId1" Type="http://schemas.openxmlformats.org/officeDocument/2006/relationships/slideLayout" Target="../slideLayouts/slideLayout5.xml"/></Relationships>
</file>

<file path=ppt/slides/_rels/slide75.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65.xml"/><Relationship Id="rId1" Type="http://schemas.openxmlformats.org/officeDocument/2006/relationships/slideLayout" Target="../slideLayouts/slideLayout5.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5.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5.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5.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5.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5.xml"/></Relationships>
</file>

<file path=ppt/slides/_rels/slide82.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72.xml"/><Relationship Id="rId1" Type="http://schemas.openxmlformats.org/officeDocument/2006/relationships/slideLayout" Target="../slideLayouts/slideLayout5.xml"/></Relationships>
</file>

<file path=ppt/slides/_rels/slide83.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73.xml"/><Relationship Id="rId1" Type="http://schemas.openxmlformats.org/officeDocument/2006/relationships/slideLayout" Target="../slideLayouts/slideLayout5.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4294967295"/>
          </p:nvPr>
        </p:nvSpPr>
        <p:spPr>
          <a:xfrm>
            <a:off x="457200" y="1828800"/>
            <a:ext cx="8305800" cy="1752600"/>
          </a:xfrm>
        </p:spPr>
        <p:txBody>
          <a:bodyPr/>
          <a:lstStyle/>
          <a:p>
            <a:pPr algn="ctr" eaLnBrk="1" hangingPunct="1">
              <a:defRPr/>
            </a:pPr>
            <a:r>
              <a:rPr lang="en-US" altLang="zh-CN" sz="5400" b="1" dirty="0">
                <a:solidFill>
                  <a:srgbClr val="FF6600"/>
                </a:solidFill>
                <a:latin typeface="+mj-lt"/>
                <a:ea typeface="+mj-ea"/>
                <a:cs typeface="+mj-cs"/>
              </a:rPr>
              <a:t>CH (6)</a:t>
            </a:r>
          </a:p>
          <a:p>
            <a:pPr algn="ctr" eaLnBrk="1" hangingPunct="1">
              <a:lnSpc>
                <a:spcPct val="150000"/>
              </a:lnSpc>
              <a:defRPr/>
            </a:pPr>
            <a:r>
              <a:rPr lang="en-US" altLang="zh-CN" sz="4800" b="1" dirty="0">
                <a:solidFill>
                  <a:srgbClr val="FF6600"/>
                </a:solidFill>
                <a:latin typeface="+mj-lt"/>
                <a:ea typeface="+mj-ea"/>
                <a:cs typeface="+mj-cs"/>
              </a:rPr>
              <a:t>Computer Networks</a:t>
            </a:r>
          </a:p>
        </p:txBody>
      </p:sp>
      <p:sp>
        <p:nvSpPr>
          <p:cNvPr id="5" name="Title 1"/>
          <p:cNvSpPr txBox="1">
            <a:spLocks/>
          </p:cNvSpPr>
          <p:nvPr/>
        </p:nvSpPr>
        <p:spPr bwMode="auto">
          <a:xfrm>
            <a:off x="1219200" y="0"/>
            <a:ext cx="5867400" cy="1219200"/>
          </a:xfrm>
          <a:prstGeom prst="rect">
            <a:avLst/>
          </a:prstGeom>
          <a:noFill/>
          <a:ln w="9525">
            <a:noFill/>
            <a:miter lim="800000"/>
            <a:headEnd/>
            <a:tailEnd/>
          </a:ln>
        </p:spPr>
        <p:txBody>
          <a:bodyPr anchor="ctr"/>
          <a:lstStyle/>
          <a:p>
            <a:pPr algn="ctr" eaLnBrk="0" hangingPunct="0">
              <a:defRPr/>
            </a:pPr>
            <a:r>
              <a:rPr lang="en-US" sz="2400" b="1" i="1" kern="0" dirty="0">
                <a:solidFill>
                  <a:srgbClr val="0070C0"/>
                </a:solidFill>
                <a:latin typeface="+mj-lt"/>
                <a:ea typeface="+mj-ea"/>
                <a:cs typeface="+mj-cs"/>
              </a:rPr>
              <a:t>CPIT 201</a:t>
            </a:r>
            <a:br>
              <a:rPr lang="en-US" sz="2400" b="1" i="1" kern="0" dirty="0">
                <a:solidFill>
                  <a:srgbClr val="0070C0"/>
                </a:solidFill>
                <a:latin typeface="+mj-lt"/>
                <a:ea typeface="+mj-ea"/>
                <a:cs typeface="+mj-cs"/>
              </a:rPr>
            </a:br>
            <a:r>
              <a:rPr lang="en-US" sz="2400" b="1" i="1" kern="0" dirty="0">
                <a:solidFill>
                  <a:srgbClr val="0070C0"/>
                </a:solidFill>
                <a:latin typeface="+mj-lt"/>
                <a:ea typeface="+mj-ea"/>
                <a:cs typeface="+mj-cs"/>
              </a:rPr>
              <a:t>Introduction to Computing</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Number Placeholder 1"/>
          <p:cNvSpPr>
            <a:spLocks noGrp="1"/>
          </p:cNvSpPr>
          <p:nvPr>
            <p:ph type="sldNum" sz="quarter" idx="10"/>
          </p:nvPr>
        </p:nvSpPr>
        <p:spPr bwMode="auto">
          <a:xfrm>
            <a:off x="0" y="6553200"/>
            <a:ext cx="1905000" cy="457200"/>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011BF6A6-4F8C-4580-8C14-060D54DAB73C}" type="slidenum">
              <a:rPr lang="en-US" b="1" smtClean="0">
                <a:solidFill>
                  <a:schemeClr val="accent1"/>
                </a:solidFill>
              </a:rPr>
              <a:pPr fontAlgn="base">
                <a:spcBef>
                  <a:spcPct val="0"/>
                </a:spcBef>
                <a:spcAft>
                  <a:spcPct val="0"/>
                </a:spcAft>
                <a:defRPr/>
              </a:pPr>
              <a:t>10</a:t>
            </a:fld>
            <a:endParaRPr lang="en-US" b="1">
              <a:solidFill>
                <a:schemeClr val="accent1"/>
              </a:solidFill>
            </a:endParaRPr>
          </a:p>
        </p:txBody>
      </p:sp>
      <p:sp>
        <p:nvSpPr>
          <p:cNvPr id="16387" name="Text Box 2"/>
          <p:cNvSpPr txBox="1">
            <a:spLocks noChangeArrowheads="1"/>
          </p:cNvSpPr>
          <p:nvPr/>
        </p:nvSpPr>
        <p:spPr bwMode="auto">
          <a:xfrm>
            <a:off x="0" y="0"/>
            <a:ext cx="4652963" cy="584200"/>
          </a:xfrm>
          <a:prstGeom prst="rect">
            <a:avLst/>
          </a:prstGeom>
          <a:noFill/>
          <a:ln w="9525">
            <a:noFill/>
            <a:miter lim="800000"/>
            <a:headEnd/>
            <a:tailEnd/>
          </a:ln>
        </p:spPr>
        <p:txBody>
          <a:bodyPr wrap="none">
            <a:spAutoFit/>
          </a:bodyPr>
          <a:lstStyle/>
          <a:p>
            <a:r>
              <a:rPr lang="en-US" sz="3200">
                <a:solidFill>
                  <a:srgbClr val="FF0000"/>
                </a:solidFill>
                <a:latin typeface="Comic Sans MS" pitchFamily="66" charset="0"/>
              </a:rPr>
              <a:t>Categories of networks</a:t>
            </a:r>
          </a:p>
        </p:txBody>
      </p:sp>
      <p:sp>
        <p:nvSpPr>
          <p:cNvPr id="15364" name="Rectangle 3"/>
          <p:cNvSpPr>
            <a:spLocks noChangeArrowheads="1"/>
          </p:cNvSpPr>
          <p:nvPr/>
        </p:nvSpPr>
        <p:spPr bwMode="auto">
          <a:xfrm>
            <a:off x="76200" y="533400"/>
            <a:ext cx="8915400" cy="3540125"/>
          </a:xfrm>
          <a:prstGeom prst="rect">
            <a:avLst/>
          </a:prstGeom>
          <a:noFill/>
          <a:ln w="9525">
            <a:noFill/>
            <a:miter lim="800000"/>
            <a:headEnd/>
            <a:tailEnd/>
          </a:ln>
        </p:spPr>
        <p:txBody>
          <a:bodyPr>
            <a:spAutoFit/>
          </a:bodyPr>
          <a:lstStyle/>
          <a:p>
            <a:pPr algn="just">
              <a:defRPr/>
            </a:pPr>
            <a:r>
              <a:rPr lang="en-US" sz="2200" dirty="0">
                <a:latin typeface="Comic Sans MS" pitchFamily="66" charset="0"/>
              </a:rPr>
              <a:t>A network category is determined by its size</a:t>
            </a:r>
          </a:p>
          <a:p>
            <a:pPr algn="just">
              <a:defRPr/>
            </a:pPr>
            <a:r>
              <a:rPr lang="en-US" sz="2200" b="1" u="sng" dirty="0">
                <a:solidFill>
                  <a:srgbClr val="339933"/>
                </a:solidFill>
                <a:latin typeface="Comic Sans MS" pitchFamily="66" charset="0"/>
              </a:rPr>
              <a:t>LAN (Local area Networks)</a:t>
            </a:r>
          </a:p>
          <a:p>
            <a:pPr marL="177800" indent="-177800" algn="just">
              <a:buFont typeface="Arial" pitchFamily="34" charset="0"/>
              <a:buChar char="•"/>
              <a:defRPr/>
            </a:pPr>
            <a:r>
              <a:rPr lang="en-US" sz="2000" dirty="0">
                <a:latin typeface="Comic Sans MS" pitchFamily="66" charset="0"/>
              </a:rPr>
              <a:t>Privately owned and links devices in a small office, building, or campus.</a:t>
            </a:r>
          </a:p>
          <a:p>
            <a:pPr marL="177800" indent="-177800" algn="just">
              <a:buFont typeface="Arial" pitchFamily="34" charset="0"/>
              <a:buChar char="•"/>
              <a:defRPr/>
            </a:pPr>
            <a:r>
              <a:rPr lang="en-US" sz="2000" dirty="0">
                <a:latin typeface="Comic Sans MS" pitchFamily="66" charset="0"/>
              </a:rPr>
              <a:t>Can be as simple as 2 PCs and a printer or extends, depending on the need of the organization and types of technologies used. </a:t>
            </a:r>
          </a:p>
          <a:p>
            <a:pPr marL="177800" indent="-177800" algn="just">
              <a:buFont typeface="Arial" pitchFamily="34" charset="0"/>
              <a:buChar char="•"/>
              <a:defRPr/>
            </a:pPr>
            <a:r>
              <a:rPr lang="en-US" sz="2000" dirty="0">
                <a:latin typeface="Comic Sans MS" pitchFamily="66" charset="0"/>
              </a:rPr>
              <a:t>  designed to allow </a:t>
            </a:r>
            <a:r>
              <a:rPr lang="en-US" sz="2000" u="sng" dirty="0">
                <a:latin typeface="Comic Sans MS" pitchFamily="66" charset="0"/>
              </a:rPr>
              <a:t>resources </a:t>
            </a:r>
            <a:r>
              <a:rPr lang="en-US" sz="2000" dirty="0">
                <a:latin typeface="Comic Sans MS" pitchFamily="66" charset="0"/>
              </a:rPr>
              <a:t>(HW such as printer, SW such as App program, or data) to be shared between computers.</a:t>
            </a:r>
          </a:p>
          <a:p>
            <a:pPr marL="177800" indent="-177800" algn="just">
              <a:buFont typeface="Arial" pitchFamily="34" charset="0"/>
              <a:buChar char="•"/>
              <a:defRPr/>
            </a:pPr>
            <a:r>
              <a:rPr lang="en-US" sz="2000" dirty="0">
                <a:latin typeface="Comic Sans MS" pitchFamily="66" charset="0"/>
              </a:rPr>
              <a:t>A computer may become a server to clients and SW stored on it to be used by others.</a:t>
            </a:r>
          </a:p>
          <a:p>
            <a:pPr marL="177800" indent="-177800" algn="just">
              <a:buFont typeface="Arial" pitchFamily="34" charset="0"/>
              <a:buChar char="•"/>
              <a:defRPr/>
            </a:pPr>
            <a:r>
              <a:rPr lang="en-US" sz="2000" dirty="0">
                <a:latin typeface="Comic Sans MS" pitchFamily="66" charset="0"/>
              </a:rPr>
              <a:t>The size of LAN may be determined by licensing restrictions on the number of software copies or number of users  to access the network</a:t>
            </a:r>
          </a:p>
        </p:txBody>
      </p:sp>
      <p:pic>
        <p:nvPicPr>
          <p:cNvPr id="16389" name="Picture 7"/>
          <p:cNvPicPr>
            <a:picLocks noChangeAspect="1" noChangeArrowheads="1"/>
          </p:cNvPicPr>
          <p:nvPr/>
        </p:nvPicPr>
        <p:blipFill>
          <a:blip r:embed="rId3" cstate="print"/>
          <a:srcRect/>
          <a:stretch>
            <a:fillRect/>
          </a:stretch>
        </p:blipFill>
        <p:spPr bwMode="auto">
          <a:xfrm>
            <a:off x="1600200" y="4343400"/>
            <a:ext cx="5557838" cy="1982788"/>
          </a:xfrm>
          <a:prstGeom prst="rect">
            <a:avLst/>
          </a:prstGeom>
          <a:noFill/>
          <a:ln w="9525">
            <a:noFill/>
            <a:miter lim="800000"/>
            <a:headEnd/>
            <a:tailEnd/>
          </a:ln>
        </p:spPr>
      </p:pic>
      <p:sp>
        <p:nvSpPr>
          <p:cNvPr id="16390" name="Rectangle 5"/>
          <p:cNvSpPr>
            <a:spLocks noChangeArrowheads="1"/>
          </p:cNvSpPr>
          <p:nvPr/>
        </p:nvSpPr>
        <p:spPr bwMode="auto">
          <a:xfrm>
            <a:off x="533400" y="6324600"/>
            <a:ext cx="6191250" cy="369888"/>
          </a:xfrm>
          <a:prstGeom prst="rect">
            <a:avLst/>
          </a:prstGeom>
          <a:noFill/>
          <a:ln w="9525">
            <a:noFill/>
            <a:miter lim="800000"/>
            <a:headEnd/>
            <a:tailEnd/>
          </a:ln>
        </p:spPr>
        <p:txBody>
          <a:bodyPr wrap="none">
            <a:spAutoFit/>
          </a:bodyPr>
          <a:lstStyle/>
          <a:p>
            <a:r>
              <a:rPr lang="en-US" b="1">
                <a:latin typeface="Comic Sans MS" pitchFamily="66" charset="0"/>
              </a:rPr>
              <a:t>An isolated LAN connecting eight computers to a hub</a:t>
            </a:r>
            <a:endParaRPr lang="ar-SA" b="1"/>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Number Placeholder 1"/>
          <p:cNvSpPr>
            <a:spLocks noGrp="1"/>
          </p:cNvSpPr>
          <p:nvPr>
            <p:ph type="sldNum" sz="quarter" idx="10"/>
          </p:nvPr>
        </p:nvSpPr>
        <p:spPr bwMode="auto">
          <a:xfrm>
            <a:off x="0" y="6553200"/>
            <a:ext cx="1905000" cy="457200"/>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EBCA8FC0-DCF0-4299-AF3B-D40910F6C3DB}" type="slidenum">
              <a:rPr lang="en-US" b="1" smtClean="0">
                <a:solidFill>
                  <a:schemeClr val="accent1"/>
                </a:solidFill>
              </a:rPr>
              <a:pPr fontAlgn="base">
                <a:spcBef>
                  <a:spcPct val="0"/>
                </a:spcBef>
                <a:spcAft>
                  <a:spcPct val="0"/>
                </a:spcAft>
                <a:defRPr/>
              </a:pPr>
              <a:t>11</a:t>
            </a:fld>
            <a:endParaRPr lang="en-US" b="1">
              <a:solidFill>
                <a:schemeClr val="accent1"/>
              </a:solidFill>
            </a:endParaRPr>
          </a:p>
        </p:txBody>
      </p:sp>
      <p:sp>
        <p:nvSpPr>
          <p:cNvPr id="17411" name="Text Box 2"/>
          <p:cNvSpPr txBox="1">
            <a:spLocks noChangeArrowheads="1"/>
          </p:cNvSpPr>
          <p:nvPr/>
        </p:nvSpPr>
        <p:spPr bwMode="auto">
          <a:xfrm>
            <a:off x="0" y="0"/>
            <a:ext cx="4652963" cy="584200"/>
          </a:xfrm>
          <a:prstGeom prst="rect">
            <a:avLst/>
          </a:prstGeom>
          <a:noFill/>
          <a:ln w="9525">
            <a:noFill/>
            <a:miter lim="800000"/>
            <a:headEnd/>
            <a:tailEnd/>
          </a:ln>
        </p:spPr>
        <p:txBody>
          <a:bodyPr wrap="none">
            <a:spAutoFit/>
          </a:bodyPr>
          <a:lstStyle/>
          <a:p>
            <a:r>
              <a:rPr lang="en-US" sz="3200">
                <a:solidFill>
                  <a:srgbClr val="FF0000"/>
                </a:solidFill>
                <a:latin typeface="Comic Sans MS" pitchFamily="66" charset="0"/>
              </a:rPr>
              <a:t>Categories of networks</a:t>
            </a:r>
          </a:p>
        </p:txBody>
      </p:sp>
      <p:sp>
        <p:nvSpPr>
          <p:cNvPr id="16388" name="Rectangle 3"/>
          <p:cNvSpPr>
            <a:spLocks noChangeArrowheads="1"/>
          </p:cNvSpPr>
          <p:nvPr/>
        </p:nvSpPr>
        <p:spPr bwMode="auto">
          <a:xfrm>
            <a:off x="76200" y="533400"/>
            <a:ext cx="8915400" cy="3170238"/>
          </a:xfrm>
          <a:prstGeom prst="rect">
            <a:avLst/>
          </a:prstGeom>
          <a:noFill/>
          <a:ln w="9525">
            <a:noFill/>
            <a:miter lim="800000"/>
            <a:headEnd/>
            <a:tailEnd/>
          </a:ln>
        </p:spPr>
        <p:txBody>
          <a:bodyPr>
            <a:spAutoFit/>
          </a:bodyPr>
          <a:lstStyle/>
          <a:p>
            <a:pPr algn="just">
              <a:defRPr/>
            </a:pPr>
            <a:r>
              <a:rPr lang="en-US" sz="2400" b="1" u="sng" dirty="0">
                <a:solidFill>
                  <a:srgbClr val="339933"/>
                </a:solidFill>
                <a:latin typeface="Comic Sans MS" pitchFamily="66" charset="0"/>
              </a:rPr>
              <a:t>WAN (Wide Area Networks)</a:t>
            </a:r>
          </a:p>
          <a:p>
            <a:pPr marL="177800" indent="-177800" algn="just">
              <a:buFont typeface="Arial" pitchFamily="34" charset="0"/>
              <a:buChar char="•"/>
              <a:defRPr/>
            </a:pPr>
            <a:r>
              <a:rPr lang="en-US" sz="2200" dirty="0">
                <a:latin typeface="Comic Sans MS" pitchFamily="66" charset="0"/>
              </a:rPr>
              <a:t>Provides long distance transmission of information over large geographic areas (country, continent, whole world). </a:t>
            </a:r>
          </a:p>
          <a:p>
            <a:pPr marL="177800" indent="-177800" algn="just">
              <a:buFont typeface="Arial" pitchFamily="34" charset="0"/>
              <a:buChar char="•"/>
              <a:defRPr/>
            </a:pPr>
            <a:r>
              <a:rPr lang="en-US" sz="2200" dirty="0">
                <a:latin typeface="Comic Sans MS" pitchFamily="66" charset="0"/>
              </a:rPr>
              <a:t>Can be complex (Internet backbone) or simple (dial-up line connecting a PC to the Internet).</a:t>
            </a:r>
          </a:p>
          <a:p>
            <a:pPr marL="177800" indent="-177800" algn="just">
              <a:buFont typeface="Arial" pitchFamily="34" charset="0"/>
              <a:buChar char="•"/>
              <a:defRPr/>
            </a:pPr>
            <a:r>
              <a:rPr lang="en-US" sz="2200" dirty="0">
                <a:latin typeface="Comic Sans MS" pitchFamily="66" charset="0"/>
              </a:rPr>
              <a:t>A point-to-point WAN is a single line connection between two devices such as a dial-up line or cable line</a:t>
            </a:r>
          </a:p>
          <a:p>
            <a:pPr marL="177800" indent="-177800" algn="just">
              <a:buFont typeface="Arial" pitchFamily="34" charset="0"/>
              <a:buChar char="•"/>
              <a:defRPr/>
            </a:pPr>
            <a:r>
              <a:rPr lang="en-US" sz="2200" dirty="0">
                <a:latin typeface="Comic Sans MS" pitchFamily="66" charset="0"/>
              </a:rPr>
              <a:t>A backbone WAN is a complex network operated by a service provider  and normally connects ISPs</a:t>
            </a:r>
          </a:p>
        </p:txBody>
      </p:sp>
      <p:pic>
        <p:nvPicPr>
          <p:cNvPr id="17413" name="Picture 6"/>
          <p:cNvPicPr>
            <a:picLocks noChangeAspect="1" noChangeArrowheads="1"/>
          </p:cNvPicPr>
          <p:nvPr/>
        </p:nvPicPr>
        <p:blipFill>
          <a:blip r:embed="rId3" cstate="print"/>
          <a:srcRect/>
          <a:stretch>
            <a:fillRect/>
          </a:stretch>
        </p:blipFill>
        <p:spPr bwMode="auto">
          <a:xfrm>
            <a:off x="762000" y="3657600"/>
            <a:ext cx="6207125" cy="2636838"/>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Number Placeholder 1"/>
          <p:cNvSpPr>
            <a:spLocks noGrp="1"/>
          </p:cNvSpPr>
          <p:nvPr>
            <p:ph type="sldNum" sz="quarter" idx="10"/>
          </p:nvPr>
        </p:nvSpPr>
        <p:spPr bwMode="auto">
          <a:xfrm>
            <a:off x="0" y="6553200"/>
            <a:ext cx="1905000" cy="457200"/>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B536E9D1-C579-4F81-9AA2-210DCBBC1289}" type="slidenum">
              <a:rPr lang="en-US" b="1" smtClean="0">
                <a:solidFill>
                  <a:schemeClr val="accent1"/>
                </a:solidFill>
              </a:rPr>
              <a:pPr fontAlgn="base">
                <a:spcBef>
                  <a:spcPct val="0"/>
                </a:spcBef>
                <a:spcAft>
                  <a:spcPct val="0"/>
                </a:spcAft>
                <a:defRPr/>
              </a:pPr>
              <a:t>12</a:t>
            </a:fld>
            <a:endParaRPr lang="en-US" b="1">
              <a:solidFill>
                <a:schemeClr val="accent1"/>
              </a:solidFill>
            </a:endParaRPr>
          </a:p>
        </p:txBody>
      </p:sp>
      <p:sp>
        <p:nvSpPr>
          <p:cNvPr id="18435" name="Text Box 2"/>
          <p:cNvSpPr txBox="1">
            <a:spLocks noChangeArrowheads="1"/>
          </p:cNvSpPr>
          <p:nvPr/>
        </p:nvSpPr>
        <p:spPr bwMode="auto">
          <a:xfrm>
            <a:off x="0" y="0"/>
            <a:ext cx="4652963" cy="584200"/>
          </a:xfrm>
          <a:prstGeom prst="rect">
            <a:avLst/>
          </a:prstGeom>
          <a:noFill/>
          <a:ln w="9525">
            <a:noFill/>
            <a:miter lim="800000"/>
            <a:headEnd/>
            <a:tailEnd/>
          </a:ln>
        </p:spPr>
        <p:txBody>
          <a:bodyPr wrap="none">
            <a:spAutoFit/>
          </a:bodyPr>
          <a:lstStyle/>
          <a:p>
            <a:r>
              <a:rPr lang="en-US" sz="3200">
                <a:solidFill>
                  <a:srgbClr val="FF0000"/>
                </a:solidFill>
                <a:latin typeface="Comic Sans MS" pitchFamily="66" charset="0"/>
              </a:rPr>
              <a:t>Categories of networks</a:t>
            </a:r>
          </a:p>
        </p:txBody>
      </p:sp>
      <p:sp>
        <p:nvSpPr>
          <p:cNvPr id="17412" name="Rectangle 3"/>
          <p:cNvSpPr>
            <a:spLocks noChangeArrowheads="1"/>
          </p:cNvSpPr>
          <p:nvPr/>
        </p:nvSpPr>
        <p:spPr bwMode="auto">
          <a:xfrm>
            <a:off x="76200" y="533400"/>
            <a:ext cx="8915400" cy="4524375"/>
          </a:xfrm>
          <a:prstGeom prst="rect">
            <a:avLst/>
          </a:prstGeom>
          <a:noFill/>
          <a:ln w="9525">
            <a:noFill/>
            <a:miter lim="800000"/>
            <a:headEnd/>
            <a:tailEnd/>
          </a:ln>
        </p:spPr>
        <p:txBody>
          <a:bodyPr>
            <a:spAutoFit/>
          </a:bodyPr>
          <a:lstStyle/>
          <a:p>
            <a:pPr algn="just">
              <a:lnSpc>
                <a:spcPct val="150000"/>
              </a:lnSpc>
              <a:defRPr/>
            </a:pPr>
            <a:r>
              <a:rPr lang="en-US" sz="2400" b="1" u="sng" dirty="0">
                <a:solidFill>
                  <a:srgbClr val="339933"/>
                </a:solidFill>
                <a:latin typeface="Comic Sans MS" pitchFamily="66" charset="0"/>
              </a:rPr>
              <a:t>MAN (Metropolitan Area Networks)</a:t>
            </a:r>
          </a:p>
          <a:p>
            <a:pPr marL="177800" indent="-177800" algn="just">
              <a:lnSpc>
                <a:spcPct val="150000"/>
              </a:lnSpc>
              <a:buFont typeface="Arial" pitchFamily="34" charset="0"/>
              <a:buChar char="•"/>
              <a:defRPr/>
            </a:pPr>
            <a:r>
              <a:rPr lang="en-US" sz="2400" dirty="0">
                <a:latin typeface="Comic Sans MS" pitchFamily="66" charset="0"/>
              </a:rPr>
              <a:t>A network with a size between a LAN  and WAN.</a:t>
            </a:r>
          </a:p>
          <a:p>
            <a:pPr marL="177800" indent="-177800" algn="just">
              <a:lnSpc>
                <a:spcPct val="150000"/>
              </a:lnSpc>
              <a:buFont typeface="Arial" pitchFamily="34" charset="0"/>
              <a:buChar char="•"/>
              <a:defRPr/>
            </a:pPr>
            <a:r>
              <a:rPr lang="en-US" sz="2400" dirty="0">
                <a:latin typeface="Comic Sans MS" pitchFamily="66" charset="0"/>
              </a:rPr>
              <a:t>It covers area inside a city or a town.</a:t>
            </a:r>
          </a:p>
          <a:p>
            <a:pPr marL="177800" indent="-177800" algn="just">
              <a:lnSpc>
                <a:spcPct val="150000"/>
              </a:lnSpc>
              <a:buFont typeface="Arial" pitchFamily="34" charset="0"/>
              <a:buChar char="•"/>
              <a:defRPr/>
            </a:pPr>
            <a:r>
              <a:rPr lang="en-US" sz="2400" dirty="0">
                <a:latin typeface="Comic Sans MS" pitchFamily="66" charset="0"/>
              </a:rPr>
              <a:t>It is designed for customers who need high-speed connectivity to the Internet, and has end-points spread over a city.</a:t>
            </a:r>
          </a:p>
          <a:p>
            <a:pPr marL="177800" indent="-177800" algn="just">
              <a:lnSpc>
                <a:spcPct val="150000"/>
              </a:lnSpc>
              <a:buFont typeface="Arial" pitchFamily="34" charset="0"/>
              <a:buChar char="•"/>
              <a:defRPr/>
            </a:pPr>
            <a:r>
              <a:rPr lang="en-US" sz="2400" dirty="0">
                <a:latin typeface="Comic Sans MS" pitchFamily="66" charset="0"/>
              </a:rPr>
              <a:t>EX: telephone companies that provide DSL.</a:t>
            </a:r>
          </a:p>
          <a:p>
            <a:pPr algn="just">
              <a:lnSpc>
                <a:spcPct val="150000"/>
              </a:lnSpc>
              <a:buFont typeface="Arial" pitchFamily="34" charset="0"/>
              <a:buChar char="•"/>
              <a:defRPr/>
            </a:pPr>
            <a:endParaRPr lang="en-US" sz="2400" dirty="0">
              <a:latin typeface="Comic Sans MS" pitchFamily="66"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Number Placeholder 1"/>
          <p:cNvSpPr>
            <a:spLocks noGrp="1"/>
          </p:cNvSpPr>
          <p:nvPr>
            <p:ph type="sldNum" sz="quarter" idx="10"/>
          </p:nvPr>
        </p:nvSpPr>
        <p:spPr bwMode="auto">
          <a:xfrm>
            <a:off x="0" y="6553200"/>
            <a:ext cx="1905000" cy="457200"/>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8B4ACBC2-9748-4221-AE58-8835EC9136A5}" type="slidenum">
              <a:rPr lang="en-US" b="1" smtClean="0">
                <a:solidFill>
                  <a:schemeClr val="accent1"/>
                </a:solidFill>
              </a:rPr>
              <a:pPr fontAlgn="base">
                <a:spcBef>
                  <a:spcPct val="0"/>
                </a:spcBef>
                <a:spcAft>
                  <a:spcPct val="0"/>
                </a:spcAft>
                <a:defRPr/>
              </a:pPr>
              <a:t>13</a:t>
            </a:fld>
            <a:endParaRPr lang="en-US" b="1">
              <a:solidFill>
                <a:schemeClr val="accent1"/>
              </a:solidFill>
            </a:endParaRPr>
          </a:p>
        </p:txBody>
      </p:sp>
      <p:sp>
        <p:nvSpPr>
          <p:cNvPr id="19459" name="Text Box 2"/>
          <p:cNvSpPr txBox="1">
            <a:spLocks noChangeArrowheads="1"/>
          </p:cNvSpPr>
          <p:nvPr/>
        </p:nvSpPr>
        <p:spPr bwMode="auto">
          <a:xfrm>
            <a:off x="0" y="104775"/>
            <a:ext cx="2401888" cy="584200"/>
          </a:xfrm>
          <a:prstGeom prst="rect">
            <a:avLst/>
          </a:prstGeom>
          <a:noFill/>
          <a:ln w="9525">
            <a:noFill/>
            <a:miter lim="800000"/>
            <a:headEnd/>
            <a:tailEnd/>
          </a:ln>
        </p:spPr>
        <p:txBody>
          <a:bodyPr wrap="none">
            <a:spAutoFit/>
          </a:bodyPr>
          <a:lstStyle/>
          <a:p>
            <a:r>
              <a:rPr lang="en-US" sz="3200">
                <a:solidFill>
                  <a:srgbClr val="FF0000"/>
                </a:solidFill>
                <a:latin typeface="Comic Sans MS" pitchFamily="66" charset="0"/>
              </a:rPr>
              <a:t>An internet</a:t>
            </a:r>
          </a:p>
        </p:txBody>
      </p:sp>
      <p:sp>
        <p:nvSpPr>
          <p:cNvPr id="19460" name="Rectangle 3"/>
          <p:cNvSpPr>
            <a:spLocks noChangeArrowheads="1"/>
          </p:cNvSpPr>
          <p:nvPr/>
        </p:nvSpPr>
        <p:spPr bwMode="auto">
          <a:xfrm>
            <a:off x="76200" y="638175"/>
            <a:ext cx="8915400" cy="1446213"/>
          </a:xfrm>
          <a:prstGeom prst="rect">
            <a:avLst/>
          </a:prstGeom>
          <a:noFill/>
          <a:ln w="9525">
            <a:noFill/>
            <a:miter lim="800000"/>
            <a:headEnd/>
            <a:tailEnd/>
          </a:ln>
        </p:spPr>
        <p:txBody>
          <a:bodyPr>
            <a:spAutoFit/>
          </a:bodyPr>
          <a:lstStyle/>
          <a:p>
            <a:pPr algn="just"/>
            <a:r>
              <a:rPr lang="en-US" sz="2200">
                <a:latin typeface="Comic Sans MS" pitchFamily="66" charset="0"/>
              </a:rPr>
              <a:t>Today, it is very rare to see a network in isolation: networks are connected to one another. When two or more networks are connected, they become an </a:t>
            </a:r>
            <a:r>
              <a:rPr lang="en-US" sz="2200">
                <a:solidFill>
                  <a:schemeClr val="folHlink"/>
                </a:solidFill>
                <a:latin typeface="Comic Sans MS" pitchFamily="66" charset="0"/>
              </a:rPr>
              <a:t>internetwork</a:t>
            </a:r>
            <a:r>
              <a:rPr lang="en-US" sz="2200">
                <a:latin typeface="Comic Sans MS" pitchFamily="66" charset="0"/>
              </a:rPr>
              <a:t>, or an </a:t>
            </a:r>
            <a:r>
              <a:rPr lang="en-US" sz="2200">
                <a:solidFill>
                  <a:schemeClr val="folHlink"/>
                </a:solidFill>
                <a:latin typeface="Comic Sans MS" pitchFamily="66" charset="0"/>
              </a:rPr>
              <a:t>internet</a:t>
            </a:r>
            <a:r>
              <a:rPr lang="en-US" sz="2200">
                <a:latin typeface="Comic Sans MS" pitchFamily="66" charset="0"/>
              </a:rPr>
              <a:t> (lowercase “i”). </a:t>
            </a:r>
          </a:p>
        </p:txBody>
      </p:sp>
      <p:sp>
        <p:nvSpPr>
          <p:cNvPr id="19461" name="Text Box 4"/>
          <p:cNvSpPr txBox="1">
            <a:spLocks noChangeArrowheads="1"/>
          </p:cNvSpPr>
          <p:nvPr/>
        </p:nvSpPr>
        <p:spPr bwMode="auto">
          <a:xfrm>
            <a:off x="1371600" y="5029200"/>
            <a:ext cx="5821363" cy="400050"/>
          </a:xfrm>
          <a:prstGeom prst="rect">
            <a:avLst/>
          </a:prstGeom>
          <a:noFill/>
          <a:ln w="9525">
            <a:noFill/>
            <a:miter lim="800000"/>
            <a:headEnd/>
            <a:tailEnd/>
          </a:ln>
        </p:spPr>
        <p:txBody>
          <a:bodyPr wrap="none">
            <a:spAutoFit/>
          </a:bodyPr>
          <a:lstStyle/>
          <a:p>
            <a:r>
              <a:rPr lang="en-US" sz="2000">
                <a:latin typeface="Comic Sans MS" pitchFamily="66" charset="0"/>
              </a:rPr>
              <a:t>An internet made of WANs, LANs, and routers</a:t>
            </a:r>
          </a:p>
        </p:txBody>
      </p:sp>
      <p:pic>
        <p:nvPicPr>
          <p:cNvPr id="19462" name="Picture 6"/>
          <p:cNvPicPr>
            <a:picLocks noChangeAspect="1" noChangeArrowheads="1"/>
          </p:cNvPicPr>
          <p:nvPr/>
        </p:nvPicPr>
        <p:blipFill>
          <a:blip r:embed="rId3" cstate="print"/>
          <a:srcRect/>
          <a:stretch>
            <a:fillRect/>
          </a:stretch>
        </p:blipFill>
        <p:spPr bwMode="auto">
          <a:xfrm>
            <a:off x="222250" y="2057400"/>
            <a:ext cx="8693150" cy="3016250"/>
          </a:xfrm>
          <a:prstGeom prst="rect">
            <a:avLst/>
          </a:prstGeom>
          <a:noFill/>
          <a:ln w="9525">
            <a:noFill/>
            <a:miter lim="800000"/>
            <a:headEnd/>
            <a:tailEnd/>
          </a:ln>
        </p:spPr>
      </p:pic>
      <p:sp>
        <p:nvSpPr>
          <p:cNvPr id="19463" name="Rectangle 6"/>
          <p:cNvSpPr>
            <a:spLocks noChangeArrowheads="1"/>
          </p:cNvSpPr>
          <p:nvPr/>
        </p:nvSpPr>
        <p:spPr bwMode="auto">
          <a:xfrm>
            <a:off x="152400" y="5553075"/>
            <a:ext cx="8229600" cy="923925"/>
          </a:xfrm>
          <a:prstGeom prst="rect">
            <a:avLst/>
          </a:prstGeom>
          <a:noFill/>
          <a:ln w="9525">
            <a:noFill/>
            <a:miter lim="800000"/>
            <a:headEnd/>
            <a:tailEnd/>
          </a:ln>
        </p:spPr>
        <p:txBody>
          <a:bodyPr>
            <a:spAutoFit/>
          </a:bodyPr>
          <a:lstStyle/>
          <a:p>
            <a:r>
              <a:rPr lang="en-US">
                <a:latin typeface="Comic Sans MS" pitchFamily="66" charset="0"/>
              </a:rPr>
              <a:t>The Wans are either point-to-point ( a leased line) or a backbone operated by  a network service provider. Router for routing packets travelling through the internet.</a:t>
            </a:r>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Number Placeholder 1"/>
          <p:cNvSpPr>
            <a:spLocks noGrp="1"/>
          </p:cNvSpPr>
          <p:nvPr>
            <p:ph type="sldNum" sz="quarter" idx="10"/>
          </p:nvPr>
        </p:nvSpPr>
        <p:spPr bwMode="auto">
          <a:xfrm>
            <a:off x="0" y="6553200"/>
            <a:ext cx="1905000" cy="457200"/>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FC85C4F7-8D51-4226-8855-3511D2CC9960}" type="slidenum">
              <a:rPr lang="en-US" b="1" smtClean="0">
                <a:solidFill>
                  <a:schemeClr val="accent1"/>
                </a:solidFill>
              </a:rPr>
              <a:pPr fontAlgn="base">
                <a:spcBef>
                  <a:spcPct val="0"/>
                </a:spcBef>
                <a:spcAft>
                  <a:spcPct val="0"/>
                </a:spcAft>
                <a:defRPr/>
              </a:pPr>
              <a:t>14</a:t>
            </a:fld>
            <a:endParaRPr lang="en-US" b="1">
              <a:solidFill>
                <a:schemeClr val="accent1"/>
              </a:solidFill>
            </a:endParaRPr>
          </a:p>
        </p:txBody>
      </p:sp>
      <p:sp>
        <p:nvSpPr>
          <p:cNvPr id="20483" name="Text Box 2"/>
          <p:cNvSpPr txBox="1">
            <a:spLocks noChangeArrowheads="1"/>
          </p:cNvSpPr>
          <p:nvPr/>
        </p:nvSpPr>
        <p:spPr bwMode="auto">
          <a:xfrm>
            <a:off x="0" y="0"/>
            <a:ext cx="2736850" cy="584200"/>
          </a:xfrm>
          <a:prstGeom prst="rect">
            <a:avLst/>
          </a:prstGeom>
          <a:noFill/>
          <a:ln w="9525">
            <a:noFill/>
            <a:miter lim="800000"/>
            <a:headEnd/>
            <a:tailEnd/>
          </a:ln>
        </p:spPr>
        <p:txBody>
          <a:bodyPr wrap="none">
            <a:spAutoFit/>
          </a:bodyPr>
          <a:lstStyle/>
          <a:p>
            <a:r>
              <a:rPr lang="en-US" sz="3200">
                <a:solidFill>
                  <a:srgbClr val="FF0000"/>
                </a:solidFill>
                <a:latin typeface="Comic Sans MS" pitchFamily="66" charset="0"/>
              </a:rPr>
              <a:t>The Internet</a:t>
            </a:r>
          </a:p>
        </p:txBody>
      </p:sp>
      <p:sp>
        <p:nvSpPr>
          <p:cNvPr id="20484" name="Rectangle 3"/>
          <p:cNvSpPr>
            <a:spLocks noChangeArrowheads="1"/>
          </p:cNvSpPr>
          <p:nvPr/>
        </p:nvSpPr>
        <p:spPr bwMode="auto">
          <a:xfrm>
            <a:off x="76200" y="638175"/>
            <a:ext cx="8915400" cy="5570538"/>
          </a:xfrm>
          <a:prstGeom prst="rect">
            <a:avLst/>
          </a:prstGeom>
          <a:noFill/>
          <a:ln w="9525">
            <a:noFill/>
            <a:miter lim="800000"/>
            <a:headEnd/>
            <a:tailEnd/>
          </a:ln>
        </p:spPr>
        <p:txBody>
          <a:bodyPr>
            <a:spAutoFit/>
          </a:bodyPr>
          <a:lstStyle/>
          <a:p>
            <a:pPr marL="225425" indent="-225425" algn="just">
              <a:lnSpc>
                <a:spcPct val="150000"/>
              </a:lnSpc>
              <a:buFont typeface="Arial" pitchFamily="34" charset="0"/>
              <a:buChar char="•"/>
            </a:pPr>
            <a:r>
              <a:rPr lang="en-US" sz="2400">
                <a:latin typeface="Comic Sans MS" pitchFamily="66" charset="0"/>
              </a:rPr>
              <a:t>The most notable internet is the </a:t>
            </a:r>
            <a:r>
              <a:rPr lang="en-US" sz="2400" b="1" u="sng">
                <a:solidFill>
                  <a:schemeClr val="folHlink"/>
                </a:solidFill>
                <a:latin typeface="Comic Sans MS" pitchFamily="66" charset="0"/>
              </a:rPr>
              <a:t>I</a:t>
            </a:r>
            <a:r>
              <a:rPr lang="en-US" sz="2400">
                <a:solidFill>
                  <a:schemeClr val="folHlink"/>
                </a:solidFill>
                <a:latin typeface="Comic Sans MS" pitchFamily="66" charset="0"/>
              </a:rPr>
              <a:t>nternet</a:t>
            </a:r>
            <a:r>
              <a:rPr lang="en-US" sz="2400">
                <a:latin typeface="Comic Sans MS" pitchFamily="66" charset="0"/>
              </a:rPr>
              <a:t>, a collaboration of hundreds of thousands of interconnected networks. Private individuals, various organizations such as government agencies, schools, research facilities, corporations and libraries in more than 100 countries use the Internet. </a:t>
            </a:r>
          </a:p>
          <a:p>
            <a:pPr marL="225425" indent="-225425" algn="just">
              <a:lnSpc>
                <a:spcPct val="150000"/>
              </a:lnSpc>
              <a:buFont typeface="Arial" pitchFamily="34" charset="0"/>
              <a:buChar char="•"/>
            </a:pPr>
            <a:r>
              <a:rPr lang="en-US" sz="2400">
                <a:latin typeface="Comic Sans MS" pitchFamily="66" charset="0"/>
              </a:rPr>
              <a:t>It is difficult to give an accurate representation of the Internet, because it is continually changing. </a:t>
            </a:r>
          </a:p>
          <a:p>
            <a:pPr marL="225425" indent="-225425" algn="just">
              <a:lnSpc>
                <a:spcPct val="150000"/>
              </a:lnSpc>
              <a:buFont typeface="Arial" pitchFamily="34" charset="0"/>
              <a:buChar char="•"/>
            </a:pPr>
            <a:r>
              <a:rPr lang="en-US" sz="2400">
                <a:latin typeface="Comic Sans MS" pitchFamily="66" charset="0"/>
              </a:rPr>
              <a:t>Today, most end users who want an Internet connection use the services of </a:t>
            </a:r>
            <a:r>
              <a:rPr lang="en-US" sz="2400">
                <a:solidFill>
                  <a:srgbClr val="009900"/>
                </a:solidFill>
                <a:latin typeface="Comic Sans MS" pitchFamily="66" charset="0"/>
              </a:rPr>
              <a:t>Internet service providers (ISPs).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
          <p:cNvSpPr>
            <a:spLocks noChangeArrowheads="1"/>
          </p:cNvSpPr>
          <p:nvPr/>
        </p:nvSpPr>
        <p:spPr bwMode="auto">
          <a:xfrm>
            <a:off x="304800" y="685800"/>
            <a:ext cx="8534400" cy="3962400"/>
          </a:xfrm>
          <a:prstGeom prst="rect">
            <a:avLst/>
          </a:prstGeom>
          <a:noFill/>
          <a:ln w="9525">
            <a:noFill/>
            <a:miter lim="800000"/>
            <a:headEnd/>
            <a:tailEnd/>
          </a:ln>
        </p:spPr>
        <p:txBody>
          <a:bodyPr/>
          <a:lstStyle/>
          <a:p>
            <a:pPr marL="225425" indent="-225425">
              <a:buFont typeface="Arial" pitchFamily="34" charset="0"/>
              <a:buChar char="•"/>
            </a:pPr>
            <a:r>
              <a:rPr lang="en-US" sz="2400">
                <a:latin typeface="Comic Sans MS" pitchFamily="66" charset="0"/>
              </a:rPr>
              <a:t>An ISP is an organization with one or more servers (high capacity computers) that are connected to the Internet through high-speed links.</a:t>
            </a:r>
          </a:p>
          <a:p>
            <a:pPr marL="225425" indent="-225425">
              <a:buFont typeface="Arial" pitchFamily="34" charset="0"/>
              <a:buChar char="•"/>
            </a:pPr>
            <a:r>
              <a:rPr lang="en-US" sz="2400">
                <a:latin typeface="Comic Sans MS" pitchFamily="66" charset="0"/>
              </a:rPr>
              <a:t>Individual Internet users or small companies can be connected to the servers of a local ISP by establishing a service contract and paying a fee.</a:t>
            </a:r>
          </a:p>
          <a:p>
            <a:pPr marL="225425" indent="-225425">
              <a:buFont typeface="Arial" pitchFamily="34" charset="0"/>
              <a:buChar char="•"/>
            </a:pPr>
            <a:r>
              <a:rPr lang="en-US" sz="2400">
                <a:latin typeface="Comic Sans MS" pitchFamily="66" charset="0"/>
              </a:rPr>
              <a:t>There are international, national, regional and local service providers.</a:t>
            </a:r>
          </a:p>
          <a:p>
            <a:pPr marL="225425" indent="-225425">
              <a:buFont typeface="Arial" pitchFamily="34" charset="0"/>
              <a:buChar char="•"/>
            </a:pPr>
            <a:r>
              <a:rPr lang="en-US" sz="2400">
                <a:latin typeface="Comic Sans MS" pitchFamily="66" charset="0"/>
              </a:rPr>
              <a:t>The Internet today runs by private companies not the government.</a:t>
            </a:r>
            <a:endParaRPr lang="en-US" sz="2400"/>
          </a:p>
        </p:txBody>
      </p:sp>
      <p:sp>
        <p:nvSpPr>
          <p:cNvPr id="21507" name="Text Box 2"/>
          <p:cNvSpPr txBox="1">
            <a:spLocks noChangeArrowheads="1"/>
          </p:cNvSpPr>
          <p:nvPr/>
        </p:nvSpPr>
        <p:spPr bwMode="auto">
          <a:xfrm>
            <a:off x="0" y="0"/>
            <a:ext cx="2736850" cy="584200"/>
          </a:xfrm>
          <a:prstGeom prst="rect">
            <a:avLst/>
          </a:prstGeom>
          <a:noFill/>
          <a:ln w="9525">
            <a:noFill/>
            <a:miter lim="800000"/>
            <a:headEnd/>
            <a:tailEnd/>
          </a:ln>
        </p:spPr>
        <p:txBody>
          <a:bodyPr wrap="none">
            <a:spAutoFit/>
          </a:bodyPr>
          <a:lstStyle/>
          <a:p>
            <a:r>
              <a:rPr lang="en-US" sz="3200">
                <a:solidFill>
                  <a:srgbClr val="FF0000"/>
                </a:solidFill>
                <a:latin typeface="Comic Sans MS" pitchFamily="66" charset="0"/>
              </a:rPr>
              <a:t>The Internet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Number Placeholder 1"/>
          <p:cNvSpPr>
            <a:spLocks noGrp="1"/>
          </p:cNvSpPr>
          <p:nvPr>
            <p:ph type="sldNum" sz="quarter" idx="10"/>
          </p:nvPr>
        </p:nvSpPr>
        <p:spPr bwMode="auto">
          <a:xfrm>
            <a:off x="0" y="6553200"/>
            <a:ext cx="1905000" cy="457200"/>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C9B34845-0D16-45B1-A296-6810842FDFA2}" type="slidenum">
              <a:rPr lang="en-US" b="1" smtClean="0">
                <a:solidFill>
                  <a:schemeClr val="accent1"/>
                </a:solidFill>
              </a:rPr>
              <a:pPr fontAlgn="base">
                <a:spcBef>
                  <a:spcPct val="0"/>
                </a:spcBef>
                <a:spcAft>
                  <a:spcPct val="0"/>
                </a:spcAft>
                <a:defRPr/>
              </a:pPr>
              <a:t>16</a:t>
            </a:fld>
            <a:endParaRPr lang="en-US" b="1">
              <a:solidFill>
                <a:schemeClr val="accent1"/>
              </a:solidFill>
            </a:endParaRPr>
          </a:p>
        </p:txBody>
      </p:sp>
      <p:sp>
        <p:nvSpPr>
          <p:cNvPr id="22531" name="Text Box 4"/>
          <p:cNvSpPr txBox="1">
            <a:spLocks noChangeArrowheads="1"/>
          </p:cNvSpPr>
          <p:nvPr/>
        </p:nvSpPr>
        <p:spPr bwMode="auto">
          <a:xfrm>
            <a:off x="1828800" y="4953000"/>
            <a:ext cx="5157788" cy="400050"/>
          </a:xfrm>
          <a:prstGeom prst="rect">
            <a:avLst/>
          </a:prstGeom>
          <a:noFill/>
          <a:ln w="9525">
            <a:noFill/>
            <a:miter lim="800000"/>
            <a:headEnd/>
            <a:tailEnd/>
          </a:ln>
        </p:spPr>
        <p:txBody>
          <a:bodyPr wrap="none">
            <a:spAutoFit/>
          </a:bodyPr>
          <a:lstStyle/>
          <a:p>
            <a:r>
              <a:rPr lang="en-US" sz="2000">
                <a:latin typeface="Comic Sans MS" pitchFamily="66" charset="0"/>
              </a:rPr>
              <a:t>Hierarchical organization of the Internet</a:t>
            </a:r>
          </a:p>
        </p:txBody>
      </p:sp>
      <p:pic>
        <p:nvPicPr>
          <p:cNvPr id="22532" name="Picture 5"/>
          <p:cNvPicPr>
            <a:picLocks noChangeAspect="1" noChangeArrowheads="1"/>
          </p:cNvPicPr>
          <p:nvPr/>
        </p:nvPicPr>
        <p:blipFill>
          <a:blip r:embed="rId3" cstate="print"/>
          <a:srcRect/>
          <a:stretch>
            <a:fillRect/>
          </a:stretch>
        </p:blipFill>
        <p:spPr bwMode="auto">
          <a:xfrm>
            <a:off x="431800" y="1066800"/>
            <a:ext cx="8407400" cy="3557588"/>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482" name="Slide Number Placeholder 1"/>
          <p:cNvSpPr>
            <a:spLocks noGrp="1"/>
          </p:cNvSpPr>
          <p:nvPr>
            <p:ph type="sldNum" sz="quarter" idx="10"/>
          </p:nvPr>
        </p:nvSpPr>
        <p:spPr bwMode="auto">
          <a:xfrm>
            <a:off x="0" y="6553200"/>
            <a:ext cx="1905000" cy="457200"/>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046DB187-BCCA-4BE5-88E0-E3B2D71FBA61}" type="slidenum">
              <a:rPr lang="en-US" b="1" smtClean="0">
                <a:solidFill>
                  <a:schemeClr val="accent1"/>
                </a:solidFill>
              </a:rPr>
              <a:pPr fontAlgn="base">
                <a:spcBef>
                  <a:spcPct val="0"/>
                </a:spcBef>
                <a:spcAft>
                  <a:spcPct val="0"/>
                </a:spcAft>
                <a:defRPr/>
              </a:pPr>
              <a:t>17</a:t>
            </a:fld>
            <a:endParaRPr lang="en-US" b="1">
              <a:solidFill>
                <a:schemeClr val="accent1"/>
              </a:solidFill>
            </a:endParaRPr>
          </a:p>
        </p:txBody>
      </p:sp>
      <p:sp>
        <p:nvSpPr>
          <p:cNvPr id="797699" name="Text Box 3"/>
          <p:cNvSpPr txBox="1">
            <a:spLocks noChangeArrowheads="1"/>
          </p:cNvSpPr>
          <p:nvPr/>
        </p:nvSpPr>
        <p:spPr bwMode="auto">
          <a:xfrm>
            <a:off x="228600" y="76200"/>
            <a:ext cx="6178550" cy="584200"/>
          </a:xfrm>
          <a:prstGeom prst="rect">
            <a:avLst/>
          </a:prstGeom>
          <a:noFill/>
          <a:ln w="9525">
            <a:noFill/>
            <a:miter lim="800000"/>
            <a:headEnd/>
            <a:tailEnd/>
          </a:ln>
          <a:effectLst/>
        </p:spPr>
        <p:txBody>
          <a:bodyPr wrap="none">
            <a:spAutoFit/>
          </a:bodyPr>
          <a:lstStyle/>
          <a:p>
            <a:pPr fontAlgn="auto">
              <a:spcBef>
                <a:spcPts val="0"/>
              </a:spcBef>
              <a:spcAft>
                <a:spcPts val="0"/>
              </a:spcAft>
              <a:defRPr/>
            </a:pPr>
            <a:r>
              <a:rPr lang="en-US" altLang="zh-CN" sz="3200" b="1" i="1" dirty="0">
                <a:solidFill>
                  <a:srgbClr val="FF6600"/>
                </a:solidFill>
                <a:latin typeface="+mj-lt"/>
                <a:ea typeface="+mj-ea"/>
                <a:cs typeface="+mj-cs"/>
              </a:rPr>
              <a:t>6-2   TCP/IP PROTOCOL SUITE</a:t>
            </a:r>
          </a:p>
        </p:txBody>
      </p:sp>
      <p:sp>
        <p:nvSpPr>
          <p:cNvPr id="23556" name="Text Box 4"/>
          <p:cNvSpPr txBox="1">
            <a:spLocks noChangeArrowheads="1"/>
          </p:cNvSpPr>
          <p:nvPr/>
        </p:nvSpPr>
        <p:spPr bwMode="auto">
          <a:xfrm>
            <a:off x="8229600" y="6400800"/>
            <a:ext cx="184150" cy="366713"/>
          </a:xfrm>
          <a:prstGeom prst="rect">
            <a:avLst/>
          </a:prstGeom>
          <a:noFill/>
          <a:ln w="9525">
            <a:noFill/>
            <a:miter lim="800000"/>
            <a:headEnd/>
            <a:tailEnd/>
          </a:ln>
        </p:spPr>
        <p:txBody>
          <a:bodyPr wrap="none">
            <a:spAutoFit/>
          </a:bodyPr>
          <a:lstStyle/>
          <a:p>
            <a:endParaRPr lang="en-GB"/>
          </a:p>
        </p:txBody>
      </p:sp>
      <p:sp>
        <p:nvSpPr>
          <p:cNvPr id="23557" name="Rectangle 5"/>
          <p:cNvSpPr>
            <a:spLocks noChangeArrowheads="1"/>
          </p:cNvSpPr>
          <p:nvPr/>
        </p:nvSpPr>
        <p:spPr bwMode="auto">
          <a:xfrm>
            <a:off x="76200" y="762000"/>
            <a:ext cx="8839200" cy="3908425"/>
          </a:xfrm>
          <a:prstGeom prst="rect">
            <a:avLst/>
          </a:prstGeom>
          <a:noFill/>
          <a:ln w="9525">
            <a:noFill/>
            <a:miter lim="800000"/>
            <a:headEnd/>
            <a:tailEnd/>
          </a:ln>
        </p:spPr>
        <p:txBody>
          <a:bodyPr anchor="ctr">
            <a:spAutoFit/>
          </a:bodyPr>
          <a:lstStyle/>
          <a:p>
            <a:pPr algn="just">
              <a:lnSpc>
                <a:spcPct val="150000"/>
              </a:lnSpc>
              <a:buFont typeface="Arial" pitchFamily="34" charset="0"/>
              <a:buChar char="•"/>
            </a:pPr>
            <a:r>
              <a:rPr lang="en-US" sz="2400">
                <a:latin typeface="Comic Sans MS" pitchFamily="66" charset="0"/>
              </a:rPr>
              <a:t> To divide the services required to perform a task, the Internet has created a set of rules called </a:t>
            </a:r>
            <a:r>
              <a:rPr lang="en-US" sz="2400" b="1">
                <a:solidFill>
                  <a:srgbClr val="009900"/>
                </a:solidFill>
                <a:latin typeface="Comic Sans MS" pitchFamily="66" charset="0"/>
              </a:rPr>
              <a:t>protocols</a:t>
            </a:r>
            <a:r>
              <a:rPr lang="en-US" sz="2400">
                <a:latin typeface="Comic Sans MS" pitchFamily="66" charset="0"/>
              </a:rPr>
              <a:t>. </a:t>
            </a:r>
          </a:p>
          <a:p>
            <a:pPr algn="just">
              <a:lnSpc>
                <a:spcPct val="150000"/>
              </a:lnSpc>
              <a:buFont typeface="Arial" pitchFamily="34" charset="0"/>
              <a:buChar char="•"/>
            </a:pPr>
            <a:r>
              <a:rPr lang="en-US" sz="2400">
                <a:latin typeface="Comic Sans MS" pitchFamily="66" charset="0"/>
              </a:rPr>
              <a:t> Protocols allow different local and wide area networks, using different technologies, to be connected together and carry a message from one point to another. </a:t>
            </a:r>
          </a:p>
          <a:p>
            <a:pPr algn="just">
              <a:lnSpc>
                <a:spcPct val="150000"/>
              </a:lnSpc>
              <a:buFont typeface="Arial" pitchFamily="34" charset="0"/>
              <a:buChar char="•"/>
            </a:pPr>
            <a:r>
              <a:rPr lang="en-US" sz="2400">
                <a:latin typeface="Comic Sans MS" pitchFamily="66" charset="0"/>
              </a:rPr>
              <a:t> </a:t>
            </a:r>
            <a:r>
              <a:rPr lang="en-US" sz="2400" u="sng">
                <a:latin typeface="Comic Sans MS" pitchFamily="66" charset="0"/>
              </a:rPr>
              <a:t>The set, or suite, of protocols that controls the Internet </a:t>
            </a:r>
            <a:r>
              <a:rPr lang="en-US" sz="2400">
                <a:latin typeface="Comic Sans MS" pitchFamily="66" charset="0"/>
              </a:rPr>
              <a:t>today is referred to as the </a:t>
            </a:r>
            <a:r>
              <a:rPr lang="en-US" sz="2400" b="1">
                <a:solidFill>
                  <a:srgbClr val="009900"/>
                </a:solidFill>
                <a:latin typeface="Comic Sans MS" pitchFamily="66" charset="0"/>
              </a:rPr>
              <a:t>TCP/IP protocol suite</a:t>
            </a:r>
            <a:r>
              <a:rPr lang="en-US" sz="2400">
                <a:latin typeface="Comic Sans MS" pitchFamily="66" charset="0"/>
              </a:rPr>
              <a:t>.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Number Placeholder 1"/>
          <p:cNvSpPr>
            <a:spLocks noGrp="1"/>
          </p:cNvSpPr>
          <p:nvPr>
            <p:ph type="sldNum" sz="quarter" idx="10"/>
          </p:nvPr>
        </p:nvSpPr>
        <p:spPr bwMode="auto">
          <a:xfrm>
            <a:off x="0" y="6553200"/>
            <a:ext cx="1905000" cy="457200"/>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248F22A9-1BCC-4E09-8427-0D92E1F198DC}" type="slidenum">
              <a:rPr lang="en-US" b="1" smtClean="0">
                <a:solidFill>
                  <a:schemeClr val="accent1"/>
                </a:solidFill>
              </a:rPr>
              <a:pPr fontAlgn="base">
                <a:spcBef>
                  <a:spcPct val="0"/>
                </a:spcBef>
                <a:spcAft>
                  <a:spcPct val="0"/>
                </a:spcAft>
                <a:defRPr/>
              </a:pPr>
              <a:t>18</a:t>
            </a:fld>
            <a:endParaRPr lang="en-US" b="1">
              <a:solidFill>
                <a:schemeClr val="accent1"/>
              </a:solidFill>
            </a:endParaRPr>
          </a:p>
        </p:txBody>
      </p:sp>
      <p:sp>
        <p:nvSpPr>
          <p:cNvPr id="24579" name="Rectangle 2"/>
          <p:cNvSpPr>
            <a:spLocks noChangeArrowheads="1"/>
          </p:cNvSpPr>
          <p:nvPr/>
        </p:nvSpPr>
        <p:spPr bwMode="auto">
          <a:xfrm>
            <a:off x="76200" y="228600"/>
            <a:ext cx="8915400" cy="2092325"/>
          </a:xfrm>
          <a:prstGeom prst="rect">
            <a:avLst/>
          </a:prstGeom>
          <a:noFill/>
          <a:ln w="9525">
            <a:noFill/>
            <a:miter lim="800000"/>
            <a:headEnd/>
            <a:tailEnd/>
          </a:ln>
        </p:spPr>
        <p:txBody>
          <a:bodyPr>
            <a:spAutoFit/>
          </a:bodyPr>
          <a:lstStyle/>
          <a:p>
            <a:pPr algn="just">
              <a:spcBef>
                <a:spcPts val="600"/>
              </a:spcBef>
              <a:spcAft>
                <a:spcPts val="600"/>
              </a:spcAft>
              <a:buFont typeface="Arial" pitchFamily="34" charset="0"/>
              <a:buChar char="•"/>
            </a:pPr>
            <a:r>
              <a:rPr lang="en-US" sz="2400">
                <a:latin typeface="Comic Sans MS" pitchFamily="66" charset="0"/>
              </a:rPr>
              <a:t>The original TCP/IP protocol suite was defined as having four layers: host-to-network (or link), internet (network), transport and application. </a:t>
            </a:r>
          </a:p>
          <a:p>
            <a:pPr algn="just">
              <a:spcBef>
                <a:spcPts val="600"/>
              </a:spcBef>
              <a:spcAft>
                <a:spcPts val="600"/>
              </a:spcAft>
              <a:buFont typeface="Arial" pitchFamily="34" charset="0"/>
              <a:buChar char="•"/>
            </a:pPr>
            <a:r>
              <a:rPr lang="en-US" sz="2400">
                <a:latin typeface="Comic Sans MS" pitchFamily="66" charset="0"/>
              </a:rPr>
              <a:t>However, the TCP/IP protocol suite today is normally considered as a five-layer model.</a:t>
            </a:r>
          </a:p>
        </p:txBody>
      </p:sp>
      <p:sp>
        <p:nvSpPr>
          <p:cNvPr id="24580" name="Text Box 3"/>
          <p:cNvSpPr txBox="1">
            <a:spLocks noChangeArrowheads="1"/>
          </p:cNvSpPr>
          <p:nvPr/>
        </p:nvSpPr>
        <p:spPr bwMode="auto">
          <a:xfrm>
            <a:off x="2743200" y="5848350"/>
            <a:ext cx="3322638" cy="400050"/>
          </a:xfrm>
          <a:prstGeom prst="rect">
            <a:avLst/>
          </a:prstGeom>
          <a:noFill/>
          <a:ln w="9525">
            <a:noFill/>
            <a:miter lim="800000"/>
            <a:headEnd/>
            <a:tailEnd/>
          </a:ln>
        </p:spPr>
        <p:txBody>
          <a:bodyPr wrap="none">
            <a:spAutoFit/>
          </a:bodyPr>
          <a:lstStyle/>
          <a:p>
            <a:r>
              <a:rPr lang="en-US" sz="2000">
                <a:latin typeface="Comic Sans MS" pitchFamily="66" charset="0"/>
              </a:rPr>
              <a:t>The TCP/IP protocol suite</a:t>
            </a:r>
          </a:p>
        </p:txBody>
      </p:sp>
      <p:pic>
        <p:nvPicPr>
          <p:cNvPr id="24581" name="Picture 5"/>
          <p:cNvPicPr>
            <a:picLocks noChangeAspect="1" noChangeArrowheads="1"/>
          </p:cNvPicPr>
          <p:nvPr/>
        </p:nvPicPr>
        <p:blipFill>
          <a:blip r:embed="rId3" cstate="print"/>
          <a:srcRect/>
          <a:stretch>
            <a:fillRect/>
          </a:stretch>
        </p:blipFill>
        <p:spPr bwMode="auto">
          <a:xfrm>
            <a:off x="533400" y="2590800"/>
            <a:ext cx="7924800" cy="2811463"/>
          </a:xfrm>
          <a:prstGeom prst="rect">
            <a:avLst/>
          </a:prstGeom>
          <a:noFill/>
          <a:ln w="9525">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Number Placeholder 1"/>
          <p:cNvSpPr>
            <a:spLocks noGrp="1"/>
          </p:cNvSpPr>
          <p:nvPr>
            <p:ph type="sldNum" sz="quarter" idx="10"/>
          </p:nvPr>
        </p:nvSpPr>
        <p:spPr bwMode="auto">
          <a:xfrm>
            <a:off x="0" y="6553200"/>
            <a:ext cx="1905000" cy="457200"/>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6605599C-1DC5-4550-A2A4-C54537D51D48}" type="slidenum">
              <a:rPr lang="en-US" b="1" smtClean="0">
                <a:solidFill>
                  <a:schemeClr val="accent1"/>
                </a:solidFill>
              </a:rPr>
              <a:pPr fontAlgn="base">
                <a:spcBef>
                  <a:spcPct val="0"/>
                </a:spcBef>
                <a:spcAft>
                  <a:spcPct val="0"/>
                </a:spcAft>
                <a:defRPr/>
              </a:pPr>
              <a:t>19</a:t>
            </a:fld>
            <a:endParaRPr lang="en-US" b="1">
              <a:solidFill>
                <a:schemeClr val="accent1"/>
              </a:solidFill>
            </a:endParaRPr>
          </a:p>
        </p:txBody>
      </p:sp>
      <p:sp>
        <p:nvSpPr>
          <p:cNvPr id="25603" name="Rectangle 2"/>
          <p:cNvSpPr>
            <a:spLocks noChangeArrowheads="1"/>
          </p:cNvSpPr>
          <p:nvPr/>
        </p:nvSpPr>
        <p:spPr bwMode="auto">
          <a:xfrm>
            <a:off x="76200" y="228600"/>
            <a:ext cx="8915400" cy="1631950"/>
          </a:xfrm>
          <a:prstGeom prst="rect">
            <a:avLst/>
          </a:prstGeom>
          <a:noFill/>
          <a:ln w="9525">
            <a:noFill/>
            <a:miter lim="800000"/>
            <a:headEnd/>
            <a:tailEnd/>
          </a:ln>
        </p:spPr>
        <p:txBody>
          <a:bodyPr>
            <a:spAutoFit/>
          </a:bodyPr>
          <a:lstStyle/>
          <a:p>
            <a:pPr algn="just"/>
            <a:r>
              <a:rPr lang="en-US" sz="2000">
                <a:latin typeface="Comic Sans MS" pitchFamily="66" charset="0"/>
              </a:rPr>
              <a:t>The following figure shows the layers involved when </a:t>
            </a:r>
            <a:br>
              <a:rPr lang="en-US" sz="2000">
                <a:latin typeface="Comic Sans MS" pitchFamily="66" charset="0"/>
              </a:rPr>
            </a:br>
            <a:r>
              <a:rPr lang="en-US" sz="2000">
                <a:latin typeface="Comic Sans MS" pitchFamily="66" charset="0"/>
              </a:rPr>
              <a:t>a message is sent from device A to device B. As the message travels from A to B, it may pass through many routers. Routers use only the first three layers. Each layer calls on the services of the layer immediately below it and provides services to the layer above.</a:t>
            </a:r>
          </a:p>
        </p:txBody>
      </p:sp>
      <p:sp>
        <p:nvSpPr>
          <p:cNvPr id="25604" name="Text Box 3"/>
          <p:cNvSpPr txBox="1">
            <a:spLocks noChangeArrowheads="1"/>
          </p:cNvSpPr>
          <p:nvPr/>
        </p:nvSpPr>
        <p:spPr bwMode="auto">
          <a:xfrm>
            <a:off x="-76200" y="6000750"/>
            <a:ext cx="7369175" cy="400050"/>
          </a:xfrm>
          <a:prstGeom prst="rect">
            <a:avLst/>
          </a:prstGeom>
          <a:noFill/>
          <a:ln w="9525">
            <a:noFill/>
            <a:miter lim="800000"/>
            <a:headEnd/>
            <a:tailEnd/>
          </a:ln>
        </p:spPr>
        <p:txBody>
          <a:bodyPr wrap="none">
            <a:spAutoFit/>
          </a:bodyPr>
          <a:lstStyle/>
          <a:p>
            <a:r>
              <a:rPr lang="en-US" sz="2000">
                <a:latin typeface="Comic Sans MS" pitchFamily="66" charset="0"/>
              </a:rPr>
              <a:t>The interaction between layers in the TCP/IP protocol suite</a:t>
            </a:r>
          </a:p>
        </p:txBody>
      </p:sp>
      <p:pic>
        <p:nvPicPr>
          <p:cNvPr id="25605" name="Picture 5"/>
          <p:cNvPicPr>
            <a:picLocks noChangeAspect="1" noChangeArrowheads="1"/>
          </p:cNvPicPr>
          <p:nvPr/>
        </p:nvPicPr>
        <p:blipFill>
          <a:blip r:embed="rId3" cstate="print"/>
          <a:srcRect/>
          <a:stretch>
            <a:fillRect/>
          </a:stretch>
        </p:blipFill>
        <p:spPr bwMode="auto">
          <a:xfrm>
            <a:off x="457200" y="1752600"/>
            <a:ext cx="8345488" cy="3721100"/>
          </a:xfrm>
          <a:prstGeom prst="rect">
            <a:avLst/>
          </a:prstGeom>
          <a:noFill/>
          <a:ln w="9525">
            <a:noFill/>
            <a:miter lim="800000"/>
            <a:headEnd/>
            <a:tailEnd/>
          </a:ln>
        </p:spPr>
      </p:pic>
      <p:sp>
        <p:nvSpPr>
          <p:cNvPr id="25606" name="TextBox 9"/>
          <p:cNvSpPr txBox="1">
            <a:spLocks noChangeArrowheads="1"/>
          </p:cNvSpPr>
          <p:nvPr/>
        </p:nvSpPr>
        <p:spPr bwMode="auto">
          <a:xfrm>
            <a:off x="3810000" y="5638800"/>
            <a:ext cx="1906588" cy="307975"/>
          </a:xfrm>
          <a:prstGeom prst="rect">
            <a:avLst/>
          </a:prstGeom>
          <a:noFill/>
          <a:ln w="9525">
            <a:noFill/>
            <a:miter lim="800000"/>
            <a:headEnd/>
            <a:tailEnd/>
          </a:ln>
        </p:spPr>
        <p:txBody>
          <a:bodyPr wrap="none">
            <a:spAutoFit/>
          </a:bodyPr>
          <a:lstStyle/>
          <a:p>
            <a:r>
              <a:rPr lang="en-US" sz="1400" b="1"/>
              <a:t>Transmission media</a:t>
            </a:r>
          </a:p>
        </p:txBody>
      </p:sp>
      <p:sp>
        <p:nvSpPr>
          <p:cNvPr id="12" name="Right Bracket 11"/>
          <p:cNvSpPr/>
          <p:nvPr/>
        </p:nvSpPr>
        <p:spPr>
          <a:xfrm rot="5400000">
            <a:off x="4514850" y="2762250"/>
            <a:ext cx="228600" cy="5524500"/>
          </a:xfrm>
          <a:prstGeom prst="rightBracket">
            <a:avLst/>
          </a:prstGeom>
          <a:ln w="57150">
            <a:solidFill>
              <a:schemeClr val="accent6">
                <a:lumMod val="50000"/>
              </a:schemeClr>
            </a:solidFill>
          </a:ln>
        </p:spPr>
        <p:style>
          <a:lnRef idx="1">
            <a:schemeClr val="dk1"/>
          </a:lnRef>
          <a:fillRef idx="0">
            <a:schemeClr val="dk1"/>
          </a:fillRef>
          <a:effectRef idx="0">
            <a:schemeClr val="dk1"/>
          </a:effectRef>
          <a:fontRef idx="minor">
            <a:schemeClr val="tx1"/>
          </a:fontRef>
        </p:style>
        <p:txBody>
          <a:bodyPr anchor="ctr"/>
          <a:lstStyle/>
          <a:p>
            <a:pPr algn="ctr" fontAlgn="auto">
              <a:spcBef>
                <a:spcPts val="0"/>
              </a:spcBef>
              <a:spcAft>
                <a:spcPts val="0"/>
              </a:spcAft>
              <a:defRPr/>
            </a:pPr>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4" name="Slide Number Placeholder 1"/>
          <p:cNvSpPr>
            <a:spLocks noGrp="1"/>
          </p:cNvSpPr>
          <p:nvPr>
            <p:ph type="sldNum" sz="quarter" idx="10"/>
          </p:nvPr>
        </p:nvSpPr>
        <p:spPr bwMode="auto">
          <a:xfrm>
            <a:off x="0" y="6553200"/>
            <a:ext cx="1905000" cy="457200"/>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48747A04-FA2D-4656-8A07-0884B4594BBE}" type="slidenum">
              <a:rPr lang="en-US" b="1" smtClean="0">
                <a:solidFill>
                  <a:schemeClr val="accent1"/>
                </a:solidFill>
              </a:rPr>
              <a:pPr fontAlgn="base">
                <a:spcBef>
                  <a:spcPct val="0"/>
                </a:spcBef>
                <a:spcAft>
                  <a:spcPct val="0"/>
                </a:spcAft>
                <a:defRPr/>
              </a:pPr>
              <a:t>2</a:t>
            </a:fld>
            <a:endParaRPr lang="en-US" b="1">
              <a:solidFill>
                <a:schemeClr val="accent1"/>
              </a:solidFill>
            </a:endParaRPr>
          </a:p>
        </p:txBody>
      </p:sp>
      <p:sp>
        <p:nvSpPr>
          <p:cNvPr id="797699" name="Text Box 3"/>
          <p:cNvSpPr txBox="1">
            <a:spLocks noChangeArrowheads="1"/>
          </p:cNvSpPr>
          <p:nvPr/>
        </p:nvSpPr>
        <p:spPr bwMode="auto">
          <a:xfrm>
            <a:off x="228600" y="76200"/>
            <a:ext cx="4262438" cy="584200"/>
          </a:xfrm>
          <a:prstGeom prst="rect">
            <a:avLst/>
          </a:prstGeom>
          <a:noFill/>
          <a:ln w="9525">
            <a:noFill/>
            <a:miter lim="800000"/>
            <a:headEnd/>
            <a:tailEnd/>
          </a:ln>
          <a:effectLst/>
        </p:spPr>
        <p:txBody>
          <a:bodyPr wrap="none">
            <a:spAutoFit/>
          </a:bodyPr>
          <a:lstStyle/>
          <a:p>
            <a:pPr fontAlgn="auto">
              <a:spcBef>
                <a:spcPts val="0"/>
              </a:spcBef>
              <a:spcAft>
                <a:spcPts val="0"/>
              </a:spcAft>
              <a:defRPr/>
            </a:pPr>
            <a:r>
              <a:rPr lang="en-US" altLang="zh-CN" sz="3200" b="1" i="1" dirty="0">
                <a:solidFill>
                  <a:srgbClr val="FF6600"/>
                </a:solidFill>
                <a:latin typeface="+mj-lt"/>
                <a:ea typeface="+mj-ea"/>
                <a:cs typeface="+mj-cs"/>
              </a:rPr>
              <a:t>6-1   INTRODUCTION</a:t>
            </a:r>
          </a:p>
        </p:txBody>
      </p:sp>
      <p:sp>
        <p:nvSpPr>
          <p:cNvPr id="8196" name="Text Box 4"/>
          <p:cNvSpPr txBox="1">
            <a:spLocks noChangeArrowheads="1"/>
          </p:cNvSpPr>
          <p:nvPr/>
        </p:nvSpPr>
        <p:spPr bwMode="auto">
          <a:xfrm>
            <a:off x="8229600" y="6400800"/>
            <a:ext cx="184150" cy="366713"/>
          </a:xfrm>
          <a:prstGeom prst="rect">
            <a:avLst/>
          </a:prstGeom>
          <a:noFill/>
          <a:ln w="9525">
            <a:noFill/>
            <a:miter lim="800000"/>
            <a:headEnd/>
            <a:tailEnd/>
          </a:ln>
        </p:spPr>
        <p:txBody>
          <a:bodyPr wrap="none">
            <a:spAutoFit/>
          </a:bodyPr>
          <a:lstStyle/>
          <a:p>
            <a:endParaRPr lang="en-GB"/>
          </a:p>
        </p:txBody>
      </p:sp>
      <p:sp>
        <p:nvSpPr>
          <p:cNvPr id="8197" name="Rectangle 5"/>
          <p:cNvSpPr>
            <a:spLocks noChangeArrowheads="1"/>
          </p:cNvSpPr>
          <p:nvPr/>
        </p:nvSpPr>
        <p:spPr bwMode="auto">
          <a:xfrm>
            <a:off x="76200" y="533400"/>
            <a:ext cx="8839200" cy="1139825"/>
          </a:xfrm>
          <a:prstGeom prst="rect">
            <a:avLst/>
          </a:prstGeom>
          <a:noFill/>
          <a:ln w="9525">
            <a:noFill/>
            <a:miter lim="800000"/>
            <a:headEnd/>
            <a:tailEnd/>
          </a:ln>
        </p:spPr>
        <p:txBody>
          <a:bodyPr anchor="ctr">
            <a:spAutoFit/>
          </a:bodyPr>
          <a:lstStyle/>
          <a:p>
            <a:pPr algn="just">
              <a:lnSpc>
                <a:spcPct val="150000"/>
              </a:lnSpc>
              <a:spcBef>
                <a:spcPts val="600"/>
              </a:spcBef>
              <a:spcAft>
                <a:spcPts val="600"/>
              </a:spcAft>
              <a:buFont typeface="Arial" pitchFamily="34" charset="0"/>
              <a:buChar char="•"/>
            </a:pPr>
            <a:r>
              <a:rPr lang="en-US" altLang="zh-CN" sz="2400">
                <a:latin typeface="Comic Sans MS" pitchFamily="66" charset="0"/>
                <a:ea typeface="SimSun" pitchFamily="2" charset="-122"/>
              </a:rPr>
              <a:t> A </a:t>
            </a:r>
            <a:r>
              <a:rPr lang="en-US" altLang="zh-CN" sz="2400" b="1">
                <a:solidFill>
                  <a:srgbClr val="009900"/>
                </a:solidFill>
                <a:latin typeface="Comic Sans MS" pitchFamily="66" charset="0"/>
                <a:ea typeface="SimSun" pitchFamily="2" charset="-122"/>
              </a:rPr>
              <a:t>network</a:t>
            </a:r>
            <a:r>
              <a:rPr lang="en-US" altLang="zh-CN" sz="2400">
                <a:latin typeface="Comic Sans MS" pitchFamily="66" charset="0"/>
                <a:ea typeface="SimSun" pitchFamily="2" charset="-122"/>
              </a:rPr>
              <a:t> is a </a:t>
            </a:r>
            <a:r>
              <a:rPr lang="en-US" altLang="zh-CN" sz="2400" u="sng">
                <a:latin typeface="Comic Sans MS" pitchFamily="66" charset="0"/>
                <a:ea typeface="SimSun" pitchFamily="2" charset="-122"/>
              </a:rPr>
              <a:t>combination</a:t>
            </a:r>
            <a:r>
              <a:rPr lang="en-US" altLang="zh-CN" sz="2400">
                <a:latin typeface="Comic Sans MS" pitchFamily="66" charset="0"/>
                <a:ea typeface="SimSun" pitchFamily="2" charset="-122"/>
              </a:rPr>
              <a:t> of </a:t>
            </a:r>
            <a:r>
              <a:rPr lang="en-US" altLang="zh-CN" sz="2400">
                <a:solidFill>
                  <a:srgbClr val="0070C0"/>
                </a:solidFill>
                <a:latin typeface="Comic Sans MS" pitchFamily="66" charset="0"/>
                <a:ea typeface="SimSun" pitchFamily="2" charset="-122"/>
              </a:rPr>
              <a:t>hardware</a:t>
            </a:r>
            <a:r>
              <a:rPr lang="en-US" altLang="zh-CN" sz="2400">
                <a:latin typeface="Comic Sans MS" pitchFamily="66" charset="0"/>
                <a:ea typeface="SimSun" pitchFamily="2" charset="-122"/>
              </a:rPr>
              <a:t> and </a:t>
            </a:r>
            <a:r>
              <a:rPr lang="en-US" altLang="zh-CN" sz="2400">
                <a:solidFill>
                  <a:srgbClr val="0070C0"/>
                </a:solidFill>
                <a:latin typeface="Comic Sans MS" pitchFamily="66" charset="0"/>
                <a:ea typeface="SimSun" pitchFamily="2" charset="-122"/>
              </a:rPr>
              <a:t>software</a:t>
            </a:r>
            <a:r>
              <a:rPr lang="en-US" altLang="zh-CN" sz="2400">
                <a:latin typeface="Comic Sans MS" pitchFamily="66" charset="0"/>
                <a:ea typeface="SimSun" pitchFamily="2" charset="-122"/>
              </a:rPr>
              <a:t> that </a:t>
            </a:r>
            <a:r>
              <a:rPr lang="en-US" altLang="zh-CN" sz="2400" u="sng">
                <a:latin typeface="Comic Sans MS" pitchFamily="66" charset="0"/>
                <a:ea typeface="SimSun" pitchFamily="2" charset="-122"/>
              </a:rPr>
              <a:t>sends data from one location to another</a:t>
            </a:r>
            <a:r>
              <a:rPr lang="en-US" altLang="zh-CN" sz="2400">
                <a:latin typeface="Comic Sans MS" pitchFamily="66" charset="0"/>
                <a:ea typeface="SimSun" pitchFamily="2" charset="-122"/>
              </a:rPr>
              <a:t>. </a:t>
            </a:r>
          </a:p>
        </p:txBody>
      </p:sp>
      <p:pic>
        <p:nvPicPr>
          <p:cNvPr id="8198" name="Picture 2"/>
          <p:cNvPicPr>
            <a:picLocks noChangeAspect="1" noChangeArrowheads="1"/>
          </p:cNvPicPr>
          <p:nvPr/>
        </p:nvPicPr>
        <p:blipFill>
          <a:blip r:embed="rId3" cstate="print"/>
          <a:srcRect/>
          <a:stretch>
            <a:fillRect/>
          </a:stretch>
        </p:blipFill>
        <p:spPr bwMode="auto">
          <a:xfrm>
            <a:off x="5715000" y="1962150"/>
            <a:ext cx="3429000" cy="3143250"/>
          </a:xfrm>
          <a:prstGeom prst="rect">
            <a:avLst/>
          </a:prstGeom>
          <a:noFill/>
          <a:ln w="9525">
            <a:noFill/>
            <a:miter lim="800000"/>
            <a:headEnd/>
            <a:tailEnd/>
          </a:ln>
        </p:spPr>
      </p:pic>
      <p:sp>
        <p:nvSpPr>
          <p:cNvPr id="8199" name="Rectangle 5"/>
          <p:cNvSpPr>
            <a:spLocks noChangeArrowheads="1"/>
          </p:cNvSpPr>
          <p:nvPr/>
        </p:nvSpPr>
        <p:spPr bwMode="auto">
          <a:xfrm>
            <a:off x="228600" y="1827213"/>
            <a:ext cx="5486400" cy="4676775"/>
          </a:xfrm>
          <a:prstGeom prst="rect">
            <a:avLst/>
          </a:prstGeom>
          <a:noFill/>
          <a:ln w="9525">
            <a:noFill/>
            <a:miter lim="800000"/>
            <a:headEnd/>
            <a:tailEnd/>
          </a:ln>
        </p:spPr>
        <p:txBody>
          <a:bodyPr anchor="ctr">
            <a:spAutoFit/>
          </a:bodyPr>
          <a:lstStyle/>
          <a:p>
            <a:pPr algn="just">
              <a:lnSpc>
                <a:spcPct val="150000"/>
              </a:lnSpc>
              <a:spcBef>
                <a:spcPts val="600"/>
              </a:spcBef>
              <a:spcAft>
                <a:spcPts val="600"/>
              </a:spcAft>
              <a:buFont typeface="Arial" pitchFamily="34" charset="0"/>
              <a:buChar char="•"/>
            </a:pPr>
            <a:r>
              <a:rPr lang="en-US" altLang="zh-CN" sz="2400">
                <a:latin typeface="Comic Sans MS" pitchFamily="66" charset="0"/>
                <a:ea typeface="SimSun" pitchFamily="2" charset="-122"/>
              </a:rPr>
              <a:t>The </a:t>
            </a:r>
            <a:r>
              <a:rPr lang="en-US" altLang="zh-CN" sz="2400" b="1">
                <a:solidFill>
                  <a:srgbClr val="0070C0"/>
                </a:solidFill>
                <a:latin typeface="Comic Sans MS" pitchFamily="66" charset="0"/>
                <a:ea typeface="SimSun" pitchFamily="2" charset="-122"/>
              </a:rPr>
              <a:t>hardware</a:t>
            </a:r>
            <a:r>
              <a:rPr lang="en-US" altLang="zh-CN" sz="2400">
                <a:latin typeface="Comic Sans MS" pitchFamily="66" charset="0"/>
                <a:ea typeface="SimSun" pitchFamily="2" charset="-122"/>
              </a:rPr>
              <a:t> consists of the </a:t>
            </a:r>
            <a:br>
              <a:rPr lang="en-US" altLang="zh-CN" sz="2400">
                <a:latin typeface="Comic Sans MS" pitchFamily="66" charset="0"/>
                <a:ea typeface="SimSun" pitchFamily="2" charset="-122"/>
              </a:rPr>
            </a:br>
            <a:r>
              <a:rPr lang="en-US" altLang="zh-CN" sz="2400">
                <a:latin typeface="Comic Sans MS" pitchFamily="66" charset="0"/>
                <a:ea typeface="SimSun" pitchFamily="2" charset="-122"/>
              </a:rPr>
              <a:t> </a:t>
            </a:r>
            <a:r>
              <a:rPr lang="en-US" altLang="zh-CN" sz="2400" u="sng">
                <a:latin typeface="Comic Sans MS" pitchFamily="66" charset="0"/>
                <a:ea typeface="SimSun" pitchFamily="2" charset="-122"/>
              </a:rPr>
              <a:t>physical equipment </a:t>
            </a:r>
            <a:r>
              <a:rPr lang="en-US" altLang="zh-CN" sz="2400">
                <a:latin typeface="Comic Sans MS" pitchFamily="66" charset="0"/>
                <a:ea typeface="SimSun" pitchFamily="2" charset="-122"/>
              </a:rPr>
              <a:t>that </a:t>
            </a:r>
            <a:r>
              <a:rPr lang="en-US" altLang="zh-CN" sz="2400" u="sng">
                <a:latin typeface="Comic Sans MS" pitchFamily="66" charset="0"/>
                <a:ea typeface="SimSun" pitchFamily="2" charset="-122"/>
              </a:rPr>
              <a:t>carries </a:t>
            </a:r>
            <a:br>
              <a:rPr lang="en-US" altLang="zh-CN" sz="2400" u="sng">
                <a:latin typeface="Comic Sans MS" pitchFamily="66" charset="0"/>
                <a:ea typeface="SimSun" pitchFamily="2" charset="-122"/>
              </a:rPr>
            </a:br>
            <a:r>
              <a:rPr lang="en-US" altLang="zh-CN" sz="2400" u="sng">
                <a:latin typeface="Comic Sans MS" pitchFamily="66" charset="0"/>
                <a:ea typeface="SimSun" pitchFamily="2" charset="-122"/>
              </a:rPr>
              <a:t>signals from one point in the network </a:t>
            </a:r>
            <a:br>
              <a:rPr lang="en-US" altLang="zh-CN" sz="2400" u="sng">
                <a:latin typeface="Comic Sans MS" pitchFamily="66" charset="0"/>
                <a:ea typeface="SimSun" pitchFamily="2" charset="-122"/>
              </a:rPr>
            </a:br>
            <a:r>
              <a:rPr lang="en-US" altLang="zh-CN" sz="2400" u="sng">
                <a:latin typeface="Comic Sans MS" pitchFamily="66" charset="0"/>
                <a:ea typeface="SimSun" pitchFamily="2" charset="-122"/>
              </a:rPr>
              <a:t>to another</a:t>
            </a:r>
            <a:r>
              <a:rPr lang="en-US" altLang="zh-CN" sz="2400">
                <a:latin typeface="Comic Sans MS" pitchFamily="66" charset="0"/>
                <a:ea typeface="SimSun" pitchFamily="2" charset="-122"/>
              </a:rPr>
              <a:t>.</a:t>
            </a:r>
          </a:p>
          <a:p>
            <a:pPr algn="just">
              <a:lnSpc>
                <a:spcPct val="150000"/>
              </a:lnSpc>
              <a:spcBef>
                <a:spcPts val="600"/>
              </a:spcBef>
              <a:spcAft>
                <a:spcPts val="600"/>
              </a:spcAft>
              <a:buFont typeface="Arial" pitchFamily="34" charset="0"/>
              <a:buChar char="•"/>
            </a:pPr>
            <a:r>
              <a:rPr lang="en-US" altLang="zh-CN" sz="2400">
                <a:latin typeface="Comic Sans MS" pitchFamily="66" charset="0"/>
                <a:ea typeface="SimSun" pitchFamily="2" charset="-122"/>
              </a:rPr>
              <a:t> The </a:t>
            </a:r>
            <a:r>
              <a:rPr lang="en-US" altLang="zh-CN" sz="2400" b="1">
                <a:solidFill>
                  <a:srgbClr val="0070C0"/>
                </a:solidFill>
                <a:latin typeface="Comic Sans MS" pitchFamily="66" charset="0"/>
                <a:ea typeface="SimSun" pitchFamily="2" charset="-122"/>
              </a:rPr>
              <a:t>software</a:t>
            </a:r>
            <a:r>
              <a:rPr lang="en-US" altLang="zh-CN" sz="2400">
                <a:latin typeface="Comic Sans MS" pitchFamily="66" charset="0"/>
                <a:ea typeface="SimSun" pitchFamily="2" charset="-122"/>
              </a:rPr>
              <a:t> consists of </a:t>
            </a:r>
            <a:r>
              <a:rPr lang="en-US" altLang="zh-CN" sz="2400" u="sng">
                <a:latin typeface="Comic Sans MS" pitchFamily="66" charset="0"/>
                <a:ea typeface="SimSun" pitchFamily="2" charset="-122"/>
              </a:rPr>
              <a:t>instructions </a:t>
            </a:r>
            <a:r>
              <a:rPr lang="en-US" altLang="zh-CN" sz="2400">
                <a:latin typeface="Comic Sans MS" pitchFamily="66" charset="0"/>
                <a:ea typeface="SimSun" pitchFamily="2" charset="-122"/>
              </a:rPr>
              <a:t>that </a:t>
            </a:r>
            <a:r>
              <a:rPr lang="en-US" altLang="zh-CN" sz="2400" u="sng">
                <a:latin typeface="Comic Sans MS" pitchFamily="66" charset="0"/>
                <a:ea typeface="SimSun" pitchFamily="2" charset="-122"/>
              </a:rPr>
              <a:t>make the services that we expect from a network possible.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554" name="Slide Number Placeholder 1"/>
          <p:cNvSpPr>
            <a:spLocks noGrp="1"/>
          </p:cNvSpPr>
          <p:nvPr>
            <p:ph type="sldNum" sz="quarter" idx="10"/>
          </p:nvPr>
        </p:nvSpPr>
        <p:spPr bwMode="auto">
          <a:xfrm>
            <a:off x="0" y="6553200"/>
            <a:ext cx="1905000" cy="457200"/>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D1731F49-1F8E-4E49-BCE3-9FC320414E37}" type="slidenum">
              <a:rPr lang="en-US" b="1" smtClean="0">
                <a:solidFill>
                  <a:schemeClr val="accent1"/>
                </a:solidFill>
              </a:rPr>
              <a:pPr fontAlgn="base">
                <a:spcBef>
                  <a:spcPct val="0"/>
                </a:spcBef>
                <a:spcAft>
                  <a:spcPct val="0"/>
                </a:spcAft>
                <a:defRPr/>
              </a:pPr>
              <a:t>20</a:t>
            </a:fld>
            <a:endParaRPr lang="en-US" b="1">
              <a:solidFill>
                <a:schemeClr val="accent1"/>
              </a:solidFill>
            </a:endParaRPr>
          </a:p>
        </p:txBody>
      </p:sp>
      <p:sp>
        <p:nvSpPr>
          <p:cNvPr id="797699" name="Text Box 3"/>
          <p:cNvSpPr txBox="1">
            <a:spLocks noChangeArrowheads="1"/>
          </p:cNvSpPr>
          <p:nvPr/>
        </p:nvSpPr>
        <p:spPr bwMode="auto">
          <a:xfrm>
            <a:off x="228600" y="76200"/>
            <a:ext cx="2744788" cy="584200"/>
          </a:xfrm>
          <a:prstGeom prst="rect">
            <a:avLst/>
          </a:prstGeom>
          <a:noFill/>
          <a:ln w="9525">
            <a:noFill/>
            <a:miter lim="800000"/>
            <a:headEnd/>
            <a:tailEnd/>
          </a:ln>
          <a:effectLst/>
        </p:spPr>
        <p:txBody>
          <a:bodyPr wrap="none">
            <a:spAutoFit/>
          </a:bodyPr>
          <a:lstStyle/>
          <a:p>
            <a:pPr fontAlgn="auto">
              <a:spcBef>
                <a:spcPts val="0"/>
              </a:spcBef>
              <a:spcAft>
                <a:spcPts val="0"/>
              </a:spcAft>
              <a:defRPr/>
            </a:pPr>
            <a:r>
              <a:rPr lang="en-US" altLang="zh-CN" sz="3200" b="1" i="1" dirty="0">
                <a:solidFill>
                  <a:srgbClr val="FF6600"/>
                </a:solidFill>
                <a:latin typeface="+mj-lt"/>
                <a:ea typeface="+mj-ea"/>
                <a:cs typeface="+mj-cs"/>
              </a:rPr>
              <a:t>6-3   LAYERS</a:t>
            </a:r>
          </a:p>
        </p:txBody>
      </p:sp>
      <p:sp>
        <p:nvSpPr>
          <p:cNvPr id="26628" name="Text Box 4"/>
          <p:cNvSpPr txBox="1">
            <a:spLocks noChangeArrowheads="1"/>
          </p:cNvSpPr>
          <p:nvPr/>
        </p:nvSpPr>
        <p:spPr bwMode="auto">
          <a:xfrm>
            <a:off x="8229600" y="6400800"/>
            <a:ext cx="184150" cy="366713"/>
          </a:xfrm>
          <a:prstGeom prst="rect">
            <a:avLst/>
          </a:prstGeom>
          <a:noFill/>
          <a:ln w="9525">
            <a:noFill/>
            <a:miter lim="800000"/>
            <a:headEnd/>
            <a:tailEnd/>
          </a:ln>
        </p:spPr>
        <p:txBody>
          <a:bodyPr wrap="none">
            <a:spAutoFit/>
          </a:bodyPr>
          <a:lstStyle/>
          <a:p>
            <a:endParaRPr lang="en-GB"/>
          </a:p>
        </p:txBody>
      </p:sp>
      <p:sp>
        <p:nvSpPr>
          <p:cNvPr id="26629" name="Rectangle 5"/>
          <p:cNvSpPr>
            <a:spLocks noChangeArrowheads="1"/>
          </p:cNvSpPr>
          <p:nvPr/>
        </p:nvSpPr>
        <p:spPr bwMode="auto">
          <a:xfrm>
            <a:off x="76200" y="693738"/>
            <a:ext cx="8839200" cy="2308225"/>
          </a:xfrm>
          <a:prstGeom prst="rect">
            <a:avLst/>
          </a:prstGeom>
          <a:noFill/>
          <a:ln w="9525">
            <a:noFill/>
            <a:miter lim="800000"/>
            <a:headEnd/>
            <a:tailEnd/>
          </a:ln>
        </p:spPr>
        <p:txBody>
          <a:bodyPr anchor="ctr">
            <a:spAutoFit/>
          </a:bodyPr>
          <a:lstStyle/>
          <a:p>
            <a:pPr algn="just">
              <a:lnSpc>
                <a:spcPct val="150000"/>
              </a:lnSpc>
            </a:pPr>
            <a:r>
              <a:rPr lang="en-US" sz="2400">
                <a:latin typeface="Comic Sans MS" pitchFamily="66" charset="0"/>
              </a:rPr>
              <a:t>This section briefly describes the function of each </a:t>
            </a:r>
            <a:r>
              <a:rPr lang="en-US" sz="2400">
                <a:solidFill>
                  <a:srgbClr val="009900"/>
                </a:solidFill>
                <a:latin typeface="Comic Sans MS" pitchFamily="66" charset="0"/>
              </a:rPr>
              <a:t>layer</a:t>
            </a:r>
            <a:r>
              <a:rPr lang="en-US" sz="2400">
                <a:latin typeface="Comic Sans MS" pitchFamily="66" charset="0"/>
              </a:rPr>
              <a:t> in the TCP/IP protocol suite. We show how a message travels through the different layers until it reaches the physical layer and is sent by the transmission media.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578" name="Slide Number Placeholder 1"/>
          <p:cNvSpPr>
            <a:spLocks noGrp="1"/>
          </p:cNvSpPr>
          <p:nvPr>
            <p:ph type="sldNum" sz="quarter" idx="10"/>
          </p:nvPr>
        </p:nvSpPr>
        <p:spPr bwMode="auto">
          <a:xfrm>
            <a:off x="0" y="6553200"/>
            <a:ext cx="1905000" cy="457200"/>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2EF5B73B-AD42-4223-BC8B-584994C68340}" type="slidenum">
              <a:rPr lang="en-US" b="1" smtClean="0">
                <a:solidFill>
                  <a:schemeClr val="accent1"/>
                </a:solidFill>
              </a:rPr>
              <a:pPr fontAlgn="base">
                <a:spcBef>
                  <a:spcPct val="0"/>
                </a:spcBef>
                <a:spcAft>
                  <a:spcPct val="0"/>
                </a:spcAft>
                <a:defRPr/>
              </a:pPr>
              <a:t>21</a:t>
            </a:fld>
            <a:endParaRPr lang="en-US" b="1">
              <a:solidFill>
                <a:schemeClr val="accent1"/>
              </a:solidFill>
            </a:endParaRPr>
          </a:p>
        </p:txBody>
      </p:sp>
      <p:sp>
        <p:nvSpPr>
          <p:cNvPr id="27651" name="Text Box 4"/>
          <p:cNvSpPr txBox="1">
            <a:spLocks noChangeArrowheads="1"/>
          </p:cNvSpPr>
          <p:nvPr/>
        </p:nvSpPr>
        <p:spPr bwMode="auto">
          <a:xfrm>
            <a:off x="8229600" y="6400800"/>
            <a:ext cx="184150" cy="366713"/>
          </a:xfrm>
          <a:prstGeom prst="rect">
            <a:avLst/>
          </a:prstGeom>
          <a:noFill/>
          <a:ln w="9525">
            <a:noFill/>
            <a:miter lim="800000"/>
            <a:headEnd/>
            <a:tailEnd/>
          </a:ln>
        </p:spPr>
        <p:txBody>
          <a:bodyPr wrap="none">
            <a:spAutoFit/>
          </a:bodyPr>
          <a:lstStyle/>
          <a:p>
            <a:endParaRPr lang="en-GB"/>
          </a:p>
        </p:txBody>
      </p:sp>
      <p:sp>
        <p:nvSpPr>
          <p:cNvPr id="27652" name="Text Box 2"/>
          <p:cNvSpPr txBox="1">
            <a:spLocks noChangeArrowheads="1"/>
          </p:cNvSpPr>
          <p:nvPr/>
        </p:nvSpPr>
        <p:spPr bwMode="auto">
          <a:xfrm>
            <a:off x="0" y="104775"/>
            <a:ext cx="3394075" cy="584200"/>
          </a:xfrm>
          <a:prstGeom prst="rect">
            <a:avLst/>
          </a:prstGeom>
          <a:noFill/>
          <a:ln w="9525">
            <a:noFill/>
            <a:miter lim="800000"/>
            <a:headEnd/>
            <a:tailEnd/>
          </a:ln>
        </p:spPr>
        <p:txBody>
          <a:bodyPr wrap="none">
            <a:spAutoFit/>
          </a:bodyPr>
          <a:lstStyle/>
          <a:p>
            <a:r>
              <a:rPr lang="en-US" sz="3200">
                <a:solidFill>
                  <a:srgbClr val="FF0000"/>
                </a:solidFill>
                <a:latin typeface="Comic Sans MS" pitchFamily="66" charset="0"/>
              </a:rPr>
              <a:t>Application layer</a:t>
            </a:r>
          </a:p>
        </p:txBody>
      </p:sp>
      <p:sp>
        <p:nvSpPr>
          <p:cNvPr id="27653" name="Rectangle 3"/>
          <p:cNvSpPr>
            <a:spLocks noChangeArrowheads="1"/>
          </p:cNvSpPr>
          <p:nvPr/>
        </p:nvSpPr>
        <p:spPr bwMode="auto">
          <a:xfrm>
            <a:off x="76200" y="725488"/>
            <a:ext cx="8915400" cy="3416300"/>
          </a:xfrm>
          <a:prstGeom prst="rect">
            <a:avLst/>
          </a:prstGeom>
          <a:noFill/>
          <a:ln w="9525">
            <a:noFill/>
            <a:miter lim="800000"/>
            <a:headEnd/>
            <a:tailEnd/>
          </a:ln>
        </p:spPr>
        <p:txBody>
          <a:bodyPr>
            <a:spAutoFit/>
          </a:bodyPr>
          <a:lstStyle/>
          <a:p>
            <a:pPr algn="just">
              <a:lnSpc>
                <a:spcPct val="150000"/>
              </a:lnSpc>
              <a:buFont typeface="Arial" pitchFamily="34" charset="0"/>
              <a:buChar char="•"/>
            </a:pPr>
            <a:r>
              <a:rPr lang="en-US" sz="2400">
                <a:latin typeface="Comic Sans MS" pitchFamily="66" charset="0"/>
              </a:rPr>
              <a:t>The application layer enables a user (human or software) to access the network. </a:t>
            </a:r>
          </a:p>
          <a:p>
            <a:pPr algn="just">
              <a:lnSpc>
                <a:spcPct val="150000"/>
              </a:lnSpc>
              <a:buFont typeface="Arial" pitchFamily="34" charset="0"/>
              <a:buChar char="•"/>
            </a:pPr>
            <a:r>
              <a:rPr lang="en-US" sz="2400">
                <a:latin typeface="Comic Sans MS" pitchFamily="66" charset="0"/>
              </a:rPr>
              <a:t>It provides support for services such as electronic mail, remote file access and transfer, browsing the World Wide Web, and so on. It is the only layer seen by the most users of the Internet.</a:t>
            </a:r>
          </a:p>
        </p:txBody>
      </p:sp>
      <p:sp>
        <p:nvSpPr>
          <p:cNvPr id="27654" name="Rectangle 6"/>
          <p:cNvSpPr>
            <a:spLocks noChangeArrowheads="1"/>
          </p:cNvSpPr>
          <p:nvPr/>
        </p:nvSpPr>
        <p:spPr bwMode="auto">
          <a:xfrm>
            <a:off x="381000" y="4289425"/>
            <a:ext cx="8382000" cy="892175"/>
          </a:xfrm>
          <a:prstGeom prst="rect">
            <a:avLst/>
          </a:prstGeom>
          <a:solidFill>
            <a:srgbClr val="99FF33"/>
          </a:solidFill>
          <a:ln w="76200" algn="ctr">
            <a:solidFill>
              <a:srgbClr val="00CC00"/>
            </a:solidFill>
            <a:miter lim="800000"/>
            <a:headEnd/>
            <a:tailEnd/>
          </a:ln>
        </p:spPr>
        <p:txBody>
          <a:bodyPr>
            <a:spAutoFit/>
          </a:bodyPr>
          <a:lstStyle/>
          <a:p>
            <a:pPr algn="ctr"/>
            <a:r>
              <a:rPr lang="en-US" sz="2600">
                <a:latin typeface="Comic Sans MS" pitchFamily="66" charset="0"/>
              </a:rPr>
              <a:t>The application layer is responsible for providing services to the user.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2" name="Slide Number Placeholder 1"/>
          <p:cNvSpPr>
            <a:spLocks noGrp="1"/>
          </p:cNvSpPr>
          <p:nvPr>
            <p:ph type="sldNum" sz="quarter" idx="10"/>
          </p:nvPr>
        </p:nvSpPr>
        <p:spPr bwMode="auto">
          <a:xfrm>
            <a:off x="0" y="6553200"/>
            <a:ext cx="1905000" cy="457200"/>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C7F4E4F4-F2C8-4AD1-88BF-9C2FF03B441D}" type="slidenum">
              <a:rPr lang="en-US" b="1" smtClean="0">
                <a:solidFill>
                  <a:schemeClr val="accent1"/>
                </a:solidFill>
              </a:rPr>
              <a:pPr fontAlgn="base">
                <a:spcBef>
                  <a:spcPct val="0"/>
                </a:spcBef>
                <a:spcAft>
                  <a:spcPct val="0"/>
                </a:spcAft>
                <a:defRPr/>
              </a:pPr>
              <a:t>22</a:t>
            </a:fld>
            <a:endParaRPr lang="en-US" b="1">
              <a:solidFill>
                <a:schemeClr val="accent1"/>
              </a:solidFill>
            </a:endParaRPr>
          </a:p>
        </p:txBody>
      </p:sp>
      <p:sp>
        <p:nvSpPr>
          <p:cNvPr id="28675" name="Text Box 4"/>
          <p:cNvSpPr txBox="1">
            <a:spLocks noChangeArrowheads="1"/>
          </p:cNvSpPr>
          <p:nvPr/>
        </p:nvSpPr>
        <p:spPr bwMode="auto">
          <a:xfrm>
            <a:off x="8229600" y="6400800"/>
            <a:ext cx="184150" cy="366713"/>
          </a:xfrm>
          <a:prstGeom prst="rect">
            <a:avLst/>
          </a:prstGeom>
          <a:noFill/>
          <a:ln w="9525">
            <a:noFill/>
            <a:miter lim="800000"/>
            <a:headEnd/>
            <a:tailEnd/>
          </a:ln>
        </p:spPr>
        <p:txBody>
          <a:bodyPr wrap="none">
            <a:spAutoFit/>
          </a:bodyPr>
          <a:lstStyle/>
          <a:p>
            <a:endParaRPr lang="en-GB"/>
          </a:p>
        </p:txBody>
      </p:sp>
      <p:sp>
        <p:nvSpPr>
          <p:cNvPr id="28676" name="Text Box 2"/>
          <p:cNvSpPr txBox="1">
            <a:spLocks noChangeArrowheads="1"/>
          </p:cNvSpPr>
          <p:nvPr/>
        </p:nvSpPr>
        <p:spPr bwMode="auto">
          <a:xfrm>
            <a:off x="0" y="104775"/>
            <a:ext cx="5486400" cy="519113"/>
          </a:xfrm>
          <a:prstGeom prst="rect">
            <a:avLst/>
          </a:prstGeom>
          <a:noFill/>
          <a:ln w="9525">
            <a:noFill/>
            <a:miter lim="800000"/>
            <a:headEnd/>
            <a:tailEnd/>
          </a:ln>
        </p:spPr>
        <p:txBody>
          <a:bodyPr>
            <a:spAutoFit/>
          </a:bodyPr>
          <a:lstStyle/>
          <a:p>
            <a:r>
              <a:rPr lang="en-US" sz="2800">
                <a:solidFill>
                  <a:srgbClr val="0070C0"/>
                </a:solidFill>
                <a:latin typeface="Comic Sans MS" pitchFamily="66" charset="0"/>
              </a:rPr>
              <a:t>Client-server architecture</a:t>
            </a:r>
          </a:p>
        </p:txBody>
      </p:sp>
      <p:sp>
        <p:nvSpPr>
          <p:cNvPr id="28677" name="Rectangle 3"/>
          <p:cNvSpPr>
            <a:spLocks noChangeArrowheads="1"/>
          </p:cNvSpPr>
          <p:nvPr/>
        </p:nvSpPr>
        <p:spPr bwMode="auto">
          <a:xfrm>
            <a:off x="76200" y="609600"/>
            <a:ext cx="8915400" cy="3354388"/>
          </a:xfrm>
          <a:prstGeom prst="rect">
            <a:avLst/>
          </a:prstGeom>
          <a:noFill/>
          <a:ln w="9525">
            <a:noFill/>
            <a:miter lim="800000"/>
            <a:headEnd/>
            <a:tailEnd/>
          </a:ln>
        </p:spPr>
        <p:txBody>
          <a:bodyPr>
            <a:spAutoFit/>
          </a:bodyPr>
          <a:lstStyle/>
          <a:p>
            <a:pPr>
              <a:spcBef>
                <a:spcPts val="600"/>
              </a:spcBef>
              <a:spcAft>
                <a:spcPts val="600"/>
              </a:spcAft>
              <a:buFont typeface="Arial" pitchFamily="34" charset="0"/>
              <a:buChar char="•"/>
            </a:pPr>
            <a:r>
              <a:rPr lang="en-US" sz="2400">
                <a:latin typeface="Comic Sans MS" pitchFamily="66" charset="0"/>
              </a:rPr>
              <a:t>There are two architectures (designs) that allow two application programs, running on two remote computers, to communicate with each other.</a:t>
            </a:r>
          </a:p>
          <a:p>
            <a:pPr>
              <a:spcBef>
                <a:spcPts val="600"/>
              </a:spcBef>
              <a:spcAft>
                <a:spcPts val="600"/>
              </a:spcAft>
              <a:buFont typeface="Arial" pitchFamily="34" charset="0"/>
              <a:buChar char="•"/>
            </a:pPr>
            <a:r>
              <a:rPr lang="en-US" sz="2400">
                <a:latin typeface="Comic Sans MS" pitchFamily="66" charset="0"/>
              </a:rPr>
              <a:t>In client-server, each application is made up for two separate but related programs: the client program and server program.</a:t>
            </a:r>
          </a:p>
          <a:p>
            <a:pPr>
              <a:spcBef>
                <a:spcPts val="600"/>
              </a:spcBef>
              <a:spcAft>
                <a:spcPts val="600"/>
              </a:spcAft>
              <a:buFont typeface="Arial" pitchFamily="34" charset="0"/>
              <a:buChar char="•"/>
            </a:pPr>
            <a:r>
              <a:rPr lang="en-US" sz="2400">
                <a:latin typeface="Comic Sans MS" pitchFamily="66" charset="0"/>
              </a:rPr>
              <a:t>The server program should be running all the time. The client program can be run only when needed.</a:t>
            </a:r>
          </a:p>
        </p:txBody>
      </p:sp>
      <p:pic>
        <p:nvPicPr>
          <p:cNvPr id="28678" name="Picture 2"/>
          <p:cNvPicPr>
            <a:picLocks noChangeAspect="1" noChangeArrowheads="1"/>
          </p:cNvPicPr>
          <p:nvPr/>
        </p:nvPicPr>
        <p:blipFill>
          <a:blip r:embed="rId3" cstate="print"/>
          <a:srcRect/>
          <a:stretch>
            <a:fillRect/>
          </a:stretch>
        </p:blipFill>
        <p:spPr bwMode="auto">
          <a:xfrm>
            <a:off x="228600" y="4849813"/>
            <a:ext cx="3149600" cy="1230312"/>
          </a:xfrm>
          <a:prstGeom prst="rect">
            <a:avLst/>
          </a:prstGeom>
          <a:noFill/>
          <a:ln w="9525">
            <a:noFill/>
            <a:miter lim="800000"/>
            <a:headEnd/>
            <a:tailEnd/>
          </a:ln>
        </p:spPr>
      </p:pic>
      <p:pic>
        <p:nvPicPr>
          <p:cNvPr id="28679" name="Picture 3"/>
          <p:cNvPicPr>
            <a:picLocks noChangeAspect="1" noChangeArrowheads="1"/>
          </p:cNvPicPr>
          <p:nvPr/>
        </p:nvPicPr>
        <p:blipFill>
          <a:blip r:embed="rId4" cstate="print"/>
          <a:srcRect/>
          <a:stretch>
            <a:fillRect/>
          </a:stretch>
        </p:blipFill>
        <p:spPr bwMode="auto">
          <a:xfrm>
            <a:off x="3759200" y="3886200"/>
            <a:ext cx="2362200" cy="2328863"/>
          </a:xfrm>
          <a:prstGeom prst="rect">
            <a:avLst/>
          </a:prstGeom>
          <a:noFill/>
          <a:ln w="9525">
            <a:noFill/>
            <a:miter lim="800000"/>
            <a:headEnd/>
            <a:tailEnd/>
          </a:ln>
        </p:spPr>
      </p:pic>
      <p:sp>
        <p:nvSpPr>
          <p:cNvPr id="28680" name="Text Box 4"/>
          <p:cNvSpPr txBox="1">
            <a:spLocks noChangeArrowheads="1"/>
          </p:cNvSpPr>
          <p:nvPr/>
        </p:nvSpPr>
        <p:spPr bwMode="auto">
          <a:xfrm>
            <a:off x="330200" y="6156325"/>
            <a:ext cx="3014663" cy="369888"/>
          </a:xfrm>
          <a:prstGeom prst="rect">
            <a:avLst/>
          </a:prstGeom>
          <a:noFill/>
          <a:ln w="9525">
            <a:noFill/>
            <a:miter lim="800000"/>
            <a:headEnd/>
            <a:tailEnd/>
          </a:ln>
        </p:spPr>
        <p:txBody>
          <a:bodyPr wrap="none">
            <a:spAutoFit/>
          </a:bodyPr>
          <a:lstStyle/>
          <a:p>
            <a:r>
              <a:rPr lang="en-US">
                <a:latin typeface="Comic Sans MS" pitchFamily="66" charset="0"/>
              </a:rPr>
              <a:t>Peer-to-peer architecture</a:t>
            </a:r>
          </a:p>
        </p:txBody>
      </p:sp>
      <p:sp>
        <p:nvSpPr>
          <p:cNvPr id="28681" name="Text Box 4"/>
          <p:cNvSpPr txBox="1">
            <a:spLocks noChangeArrowheads="1"/>
          </p:cNvSpPr>
          <p:nvPr/>
        </p:nvSpPr>
        <p:spPr bwMode="auto">
          <a:xfrm>
            <a:off x="3378200" y="6156325"/>
            <a:ext cx="3036888" cy="369888"/>
          </a:xfrm>
          <a:prstGeom prst="rect">
            <a:avLst/>
          </a:prstGeom>
          <a:noFill/>
          <a:ln w="9525">
            <a:noFill/>
            <a:miter lim="800000"/>
            <a:headEnd/>
            <a:tailEnd/>
          </a:ln>
        </p:spPr>
        <p:txBody>
          <a:bodyPr wrap="none">
            <a:spAutoFit/>
          </a:bodyPr>
          <a:lstStyle/>
          <a:p>
            <a:r>
              <a:rPr lang="en-US">
                <a:latin typeface="Comic Sans MS" pitchFamily="66" charset="0"/>
              </a:rPr>
              <a:t>Client-server architecture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26" name="Slide Number Placeholder 1"/>
          <p:cNvSpPr>
            <a:spLocks noGrp="1"/>
          </p:cNvSpPr>
          <p:nvPr>
            <p:ph type="sldNum" sz="quarter" idx="10"/>
          </p:nvPr>
        </p:nvSpPr>
        <p:spPr bwMode="auto">
          <a:xfrm>
            <a:off x="0" y="6553200"/>
            <a:ext cx="1905000" cy="457200"/>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952126D9-4292-433A-A5C1-4B9A27A3B8F3}" type="slidenum">
              <a:rPr lang="en-US" b="1" smtClean="0">
                <a:solidFill>
                  <a:schemeClr val="accent1"/>
                </a:solidFill>
              </a:rPr>
              <a:pPr fontAlgn="base">
                <a:spcBef>
                  <a:spcPct val="0"/>
                </a:spcBef>
                <a:spcAft>
                  <a:spcPct val="0"/>
                </a:spcAft>
                <a:defRPr/>
              </a:pPr>
              <a:t>23</a:t>
            </a:fld>
            <a:endParaRPr lang="en-US" b="1">
              <a:solidFill>
                <a:schemeClr val="accent1"/>
              </a:solidFill>
            </a:endParaRPr>
          </a:p>
        </p:txBody>
      </p:sp>
      <p:sp>
        <p:nvSpPr>
          <p:cNvPr id="29699" name="Text Box 4"/>
          <p:cNvSpPr txBox="1">
            <a:spLocks noChangeArrowheads="1"/>
          </p:cNvSpPr>
          <p:nvPr/>
        </p:nvSpPr>
        <p:spPr bwMode="auto">
          <a:xfrm>
            <a:off x="8229600" y="6400800"/>
            <a:ext cx="184150" cy="366713"/>
          </a:xfrm>
          <a:prstGeom prst="rect">
            <a:avLst/>
          </a:prstGeom>
          <a:noFill/>
          <a:ln w="9525">
            <a:noFill/>
            <a:miter lim="800000"/>
            <a:headEnd/>
            <a:tailEnd/>
          </a:ln>
        </p:spPr>
        <p:txBody>
          <a:bodyPr wrap="none">
            <a:spAutoFit/>
          </a:bodyPr>
          <a:lstStyle/>
          <a:p>
            <a:endParaRPr lang="en-GB"/>
          </a:p>
        </p:txBody>
      </p:sp>
      <p:sp>
        <p:nvSpPr>
          <p:cNvPr id="29700" name="Rectangle 3"/>
          <p:cNvSpPr>
            <a:spLocks noChangeArrowheads="1"/>
          </p:cNvSpPr>
          <p:nvPr/>
        </p:nvSpPr>
        <p:spPr bwMode="auto">
          <a:xfrm>
            <a:off x="76200" y="533400"/>
            <a:ext cx="8915400" cy="3154363"/>
          </a:xfrm>
          <a:prstGeom prst="rect">
            <a:avLst/>
          </a:prstGeom>
          <a:noFill/>
          <a:ln w="9525">
            <a:noFill/>
            <a:miter lim="800000"/>
            <a:headEnd/>
            <a:tailEnd/>
          </a:ln>
        </p:spPr>
        <p:txBody>
          <a:bodyPr>
            <a:spAutoFit/>
          </a:bodyPr>
          <a:lstStyle/>
          <a:p>
            <a:pPr algn="just">
              <a:spcAft>
                <a:spcPts val="600"/>
              </a:spcAft>
              <a:buFont typeface="Arial" pitchFamily="34" charset="0"/>
              <a:buChar char="•"/>
            </a:pPr>
            <a:r>
              <a:rPr lang="en-US" sz="2000">
                <a:latin typeface="Comic Sans MS" pitchFamily="66" charset="0"/>
              </a:rPr>
              <a:t>The communication between a client program and a server program is called </a:t>
            </a:r>
            <a:r>
              <a:rPr lang="en-US" sz="2000">
                <a:solidFill>
                  <a:srgbClr val="009900"/>
                </a:solidFill>
                <a:latin typeface="Comic Sans MS" pitchFamily="66" charset="0"/>
              </a:rPr>
              <a:t>process-to-process communication</a:t>
            </a:r>
            <a:r>
              <a:rPr lang="en-US" sz="2000">
                <a:latin typeface="Comic Sans MS" pitchFamily="66" charset="0"/>
              </a:rPr>
              <a:t>, because a running program in this architecture is called a </a:t>
            </a:r>
            <a:r>
              <a:rPr lang="en-US" sz="2000">
                <a:solidFill>
                  <a:srgbClr val="009900"/>
                </a:solidFill>
                <a:latin typeface="Comic Sans MS" pitchFamily="66" charset="0"/>
              </a:rPr>
              <a:t>process</a:t>
            </a:r>
            <a:r>
              <a:rPr lang="en-US" sz="2000">
                <a:latin typeface="Comic Sans MS" pitchFamily="66" charset="0"/>
              </a:rPr>
              <a:t>.</a:t>
            </a:r>
          </a:p>
          <a:p>
            <a:pPr algn="just">
              <a:spcAft>
                <a:spcPts val="600"/>
              </a:spcAft>
              <a:buFont typeface="Arial" pitchFamily="34" charset="0"/>
              <a:buChar char="•"/>
            </a:pPr>
            <a:r>
              <a:rPr lang="en-US" sz="2000">
                <a:latin typeface="Comic Sans MS" pitchFamily="66" charset="0"/>
              </a:rPr>
              <a:t>The user that needs the services of the server process runs the client program (changing it to a client process) and lets the client process request the service.</a:t>
            </a:r>
          </a:p>
          <a:p>
            <a:pPr algn="just">
              <a:spcAft>
                <a:spcPts val="600"/>
              </a:spcAft>
              <a:buFont typeface="Arial" pitchFamily="34" charset="0"/>
              <a:buChar char="•"/>
            </a:pPr>
            <a:r>
              <a:rPr lang="en-US" sz="2000">
                <a:latin typeface="Comic Sans MS" pitchFamily="66" charset="0"/>
              </a:rPr>
              <a:t>When a server process is running, many client processes can request services and obtain responses.</a:t>
            </a:r>
          </a:p>
          <a:p>
            <a:pPr algn="just">
              <a:spcAft>
                <a:spcPts val="600"/>
              </a:spcAft>
              <a:buFont typeface="Arial" pitchFamily="34" charset="0"/>
              <a:buChar char="•"/>
            </a:pPr>
            <a:endParaRPr lang="en-US" sz="2400">
              <a:latin typeface="Comic Sans MS" pitchFamily="66" charset="0"/>
            </a:endParaRPr>
          </a:p>
        </p:txBody>
      </p:sp>
      <p:pic>
        <p:nvPicPr>
          <p:cNvPr id="29701" name="Picture 9"/>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685800" y="3143250"/>
            <a:ext cx="5638800" cy="3257550"/>
          </a:xfrm>
          <a:prstGeom prst="rect">
            <a:avLst/>
          </a:prstGeom>
          <a:noFill/>
          <a:ln w="9525">
            <a:noFill/>
            <a:miter lim="800000"/>
            <a:headEnd/>
            <a:tailEnd/>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650" name="Slide Number Placeholder 1"/>
          <p:cNvSpPr>
            <a:spLocks noGrp="1"/>
          </p:cNvSpPr>
          <p:nvPr>
            <p:ph type="sldNum" sz="quarter" idx="10"/>
          </p:nvPr>
        </p:nvSpPr>
        <p:spPr bwMode="auto">
          <a:xfrm>
            <a:off x="0" y="6553200"/>
            <a:ext cx="1905000" cy="457200"/>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C24A2D76-35ED-4A63-84B9-1D3511196EDA}" type="slidenum">
              <a:rPr lang="en-US" b="1" smtClean="0">
                <a:solidFill>
                  <a:schemeClr val="accent1"/>
                </a:solidFill>
              </a:rPr>
              <a:pPr fontAlgn="base">
                <a:spcBef>
                  <a:spcPct val="0"/>
                </a:spcBef>
                <a:spcAft>
                  <a:spcPct val="0"/>
                </a:spcAft>
                <a:defRPr/>
              </a:pPr>
              <a:t>24</a:t>
            </a:fld>
            <a:endParaRPr lang="en-US" b="1">
              <a:solidFill>
                <a:schemeClr val="accent1"/>
              </a:solidFill>
            </a:endParaRPr>
          </a:p>
        </p:txBody>
      </p:sp>
      <p:sp>
        <p:nvSpPr>
          <p:cNvPr id="30723" name="Text Box 4"/>
          <p:cNvSpPr txBox="1">
            <a:spLocks noChangeArrowheads="1"/>
          </p:cNvSpPr>
          <p:nvPr/>
        </p:nvSpPr>
        <p:spPr bwMode="auto">
          <a:xfrm>
            <a:off x="8229600" y="6400800"/>
            <a:ext cx="184150" cy="366713"/>
          </a:xfrm>
          <a:prstGeom prst="rect">
            <a:avLst/>
          </a:prstGeom>
          <a:noFill/>
          <a:ln w="9525">
            <a:noFill/>
            <a:miter lim="800000"/>
            <a:headEnd/>
            <a:tailEnd/>
          </a:ln>
        </p:spPr>
        <p:txBody>
          <a:bodyPr wrap="none">
            <a:spAutoFit/>
          </a:bodyPr>
          <a:lstStyle/>
          <a:p>
            <a:endParaRPr lang="en-GB"/>
          </a:p>
        </p:txBody>
      </p:sp>
      <p:sp>
        <p:nvSpPr>
          <p:cNvPr id="30724" name="Text Box 2"/>
          <p:cNvSpPr txBox="1">
            <a:spLocks noChangeArrowheads="1"/>
          </p:cNvSpPr>
          <p:nvPr/>
        </p:nvSpPr>
        <p:spPr bwMode="auto">
          <a:xfrm>
            <a:off x="0" y="104775"/>
            <a:ext cx="5486400" cy="519113"/>
          </a:xfrm>
          <a:prstGeom prst="rect">
            <a:avLst/>
          </a:prstGeom>
          <a:noFill/>
          <a:ln w="9525">
            <a:noFill/>
            <a:miter lim="800000"/>
            <a:headEnd/>
            <a:tailEnd/>
          </a:ln>
        </p:spPr>
        <p:txBody>
          <a:bodyPr>
            <a:spAutoFit/>
          </a:bodyPr>
          <a:lstStyle/>
          <a:p>
            <a:r>
              <a:rPr lang="en-US" sz="2800">
                <a:solidFill>
                  <a:srgbClr val="0070C0"/>
                </a:solidFill>
                <a:latin typeface="Comic Sans MS" pitchFamily="66" charset="0"/>
              </a:rPr>
              <a:t>Application-layer address</a:t>
            </a:r>
          </a:p>
        </p:txBody>
      </p:sp>
      <p:sp>
        <p:nvSpPr>
          <p:cNvPr id="30725" name="Rectangle 3"/>
          <p:cNvSpPr>
            <a:spLocks noChangeArrowheads="1"/>
          </p:cNvSpPr>
          <p:nvPr/>
        </p:nvSpPr>
        <p:spPr bwMode="auto">
          <a:xfrm>
            <a:off x="76200" y="609600"/>
            <a:ext cx="8915400" cy="6340475"/>
          </a:xfrm>
          <a:prstGeom prst="rect">
            <a:avLst/>
          </a:prstGeom>
          <a:noFill/>
          <a:ln w="9525">
            <a:noFill/>
            <a:miter lim="800000"/>
            <a:headEnd/>
            <a:tailEnd/>
          </a:ln>
        </p:spPr>
        <p:txBody>
          <a:bodyPr>
            <a:spAutoFit/>
          </a:bodyPr>
          <a:lstStyle/>
          <a:p>
            <a:pPr algn="just">
              <a:spcBef>
                <a:spcPts val="600"/>
              </a:spcBef>
              <a:spcAft>
                <a:spcPts val="600"/>
              </a:spcAft>
              <a:buFont typeface="Arial" pitchFamily="34" charset="0"/>
              <a:buChar char="•"/>
            </a:pPr>
            <a:r>
              <a:rPr lang="en-US" sz="2400">
                <a:latin typeface="Comic Sans MS" pitchFamily="66" charset="0"/>
              </a:rPr>
              <a:t>When a client needs to send a request to a server, it needs the </a:t>
            </a:r>
            <a:r>
              <a:rPr lang="en-US" sz="2400" u="sng">
                <a:latin typeface="Comic Sans MS" pitchFamily="66" charset="0"/>
              </a:rPr>
              <a:t>server application-layer address</a:t>
            </a:r>
            <a:r>
              <a:rPr lang="en-US" sz="2400">
                <a:latin typeface="Comic Sans MS" pitchFamily="66" charset="0"/>
              </a:rPr>
              <a:t>. </a:t>
            </a:r>
          </a:p>
          <a:p>
            <a:pPr algn="just">
              <a:spcBef>
                <a:spcPts val="600"/>
              </a:spcBef>
              <a:spcAft>
                <a:spcPts val="600"/>
              </a:spcAft>
              <a:buFont typeface="Arial" pitchFamily="34" charset="0"/>
              <a:buChar char="•"/>
            </a:pPr>
            <a:r>
              <a:rPr lang="en-US" sz="2400">
                <a:latin typeface="Comic Sans MS" pitchFamily="66" charset="0"/>
              </a:rPr>
              <a:t>For example, to identify one particular HTTP site, the client uses a </a:t>
            </a:r>
            <a:r>
              <a:rPr lang="en-US" sz="2400">
                <a:solidFill>
                  <a:srgbClr val="009900"/>
                </a:solidFill>
                <a:latin typeface="Comic Sans MS" pitchFamily="66" charset="0"/>
              </a:rPr>
              <a:t>Uniform Resource Locator (URL). </a:t>
            </a:r>
          </a:p>
          <a:p>
            <a:pPr algn="just">
              <a:spcBef>
                <a:spcPts val="600"/>
              </a:spcBef>
              <a:spcAft>
                <a:spcPts val="600"/>
              </a:spcAft>
              <a:buFont typeface="Arial" pitchFamily="34" charset="0"/>
              <a:buChar char="•"/>
            </a:pPr>
            <a:r>
              <a:rPr lang="en-US" sz="2400">
                <a:latin typeface="Comic Sans MS" pitchFamily="66" charset="0"/>
              </a:rPr>
              <a:t>The address at the application-layer </a:t>
            </a:r>
            <a:r>
              <a:rPr lang="en-US" sz="2400" u="sng">
                <a:latin typeface="Comic Sans MS" pitchFamily="66" charset="0"/>
              </a:rPr>
              <a:t>is not used </a:t>
            </a:r>
            <a:r>
              <a:rPr lang="en-US" sz="2400">
                <a:latin typeface="Comic Sans MS" pitchFamily="66" charset="0"/>
              </a:rPr>
              <a:t>to send </a:t>
            </a:r>
            <a:br>
              <a:rPr lang="en-US" sz="2400">
                <a:latin typeface="Comic Sans MS" pitchFamily="66" charset="0"/>
              </a:rPr>
            </a:br>
            <a:r>
              <a:rPr lang="en-US" sz="2400">
                <a:latin typeface="Comic Sans MS" pitchFamily="66" charset="0"/>
              </a:rPr>
              <a:t>a messages, it only helps the client to find the actual address of the server computer. </a:t>
            </a:r>
          </a:p>
          <a:p>
            <a:pPr algn="just">
              <a:spcBef>
                <a:spcPts val="600"/>
              </a:spcBef>
              <a:spcAft>
                <a:spcPts val="600"/>
              </a:spcAft>
              <a:buFont typeface="Arial" pitchFamily="34" charset="0"/>
              <a:buChar char="•"/>
            </a:pPr>
            <a:r>
              <a:rPr lang="en-US" sz="2400">
                <a:latin typeface="Comic Sans MS" pitchFamily="66" charset="0"/>
              </a:rPr>
              <a:t>The client needs the </a:t>
            </a:r>
            <a:r>
              <a:rPr lang="en-US" sz="2400" u="sng">
                <a:latin typeface="Comic Sans MS" pitchFamily="66" charset="0"/>
              </a:rPr>
              <a:t>actual address </a:t>
            </a:r>
            <a:r>
              <a:rPr lang="en-US" sz="2400">
                <a:latin typeface="Comic Sans MS" pitchFamily="66" charset="0"/>
              </a:rPr>
              <a:t>of the server.</a:t>
            </a:r>
          </a:p>
          <a:p>
            <a:pPr algn="just">
              <a:spcBef>
                <a:spcPts val="600"/>
              </a:spcBef>
              <a:spcAft>
                <a:spcPts val="600"/>
              </a:spcAft>
              <a:buFont typeface="Arial" pitchFamily="34" charset="0"/>
              <a:buChar char="•"/>
            </a:pPr>
            <a:r>
              <a:rPr lang="en-US" sz="2400">
                <a:latin typeface="Comic Sans MS" pitchFamily="66" charset="0"/>
              </a:rPr>
              <a:t>Each computer in the network has an address called a </a:t>
            </a:r>
            <a:r>
              <a:rPr lang="en-US" sz="2400">
                <a:solidFill>
                  <a:srgbClr val="009900"/>
                </a:solidFill>
                <a:latin typeface="Comic Sans MS" pitchFamily="66" charset="0"/>
              </a:rPr>
              <a:t>logical address</a:t>
            </a:r>
            <a:r>
              <a:rPr lang="en-US" sz="2400">
                <a:latin typeface="Comic Sans MS" pitchFamily="66" charset="0"/>
              </a:rPr>
              <a:t> or </a:t>
            </a:r>
            <a:r>
              <a:rPr lang="en-US" sz="2400">
                <a:solidFill>
                  <a:srgbClr val="009900"/>
                </a:solidFill>
                <a:latin typeface="Comic Sans MS" pitchFamily="66" charset="0"/>
              </a:rPr>
              <a:t>IP address</a:t>
            </a:r>
            <a:r>
              <a:rPr lang="en-US" sz="2400">
                <a:latin typeface="Comic Sans MS" pitchFamily="66" charset="0"/>
              </a:rPr>
              <a:t>.</a:t>
            </a:r>
          </a:p>
          <a:p>
            <a:pPr algn="just">
              <a:spcBef>
                <a:spcPts val="600"/>
              </a:spcBef>
              <a:spcAft>
                <a:spcPts val="600"/>
              </a:spcAft>
              <a:buFont typeface="Arial" pitchFamily="34" charset="0"/>
              <a:buChar char="•"/>
            </a:pPr>
            <a:r>
              <a:rPr lang="en-US" sz="2400">
                <a:latin typeface="Comic Sans MS" pitchFamily="66" charset="0"/>
              </a:rPr>
              <a:t>The server application-layer address can help the client to find the IP address of the server computer.</a:t>
            </a:r>
          </a:p>
          <a:p>
            <a:pPr algn="just">
              <a:spcBef>
                <a:spcPts val="600"/>
              </a:spcBef>
              <a:spcAft>
                <a:spcPts val="600"/>
              </a:spcAft>
              <a:buFont typeface="Arial" pitchFamily="34" charset="0"/>
              <a:buChar char="•"/>
            </a:pPr>
            <a:endParaRPr lang="en-US" sz="2400">
              <a:latin typeface="Comic Sans MS" pitchFamily="66" charset="0"/>
            </a:endParaRPr>
          </a:p>
          <a:p>
            <a:pPr algn="just">
              <a:spcBef>
                <a:spcPts val="600"/>
              </a:spcBef>
              <a:spcAft>
                <a:spcPts val="600"/>
              </a:spcAft>
              <a:buFont typeface="Arial" pitchFamily="34" charset="0"/>
              <a:buChar char="•"/>
            </a:pPr>
            <a:endParaRPr lang="en-US" sz="2400">
              <a:latin typeface="Comic Sans MS" pitchFamily="66"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4" name="Slide Number Placeholder 1"/>
          <p:cNvSpPr>
            <a:spLocks noGrp="1"/>
          </p:cNvSpPr>
          <p:nvPr>
            <p:ph type="sldNum" sz="quarter" idx="10"/>
          </p:nvPr>
        </p:nvSpPr>
        <p:spPr bwMode="auto">
          <a:xfrm>
            <a:off x="0" y="6553200"/>
            <a:ext cx="1905000" cy="457200"/>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6EF51D04-3382-4F28-A413-10946EC6311C}" type="slidenum">
              <a:rPr lang="en-US" b="1" smtClean="0">
                <a:solidFill>
                  <a:schemeClr val="accent1"/>
                </a:solidFill>
              </a:rPr>
              <a:pPr fontAlgn="base">
                <a:spcBef>
                  <a:spcPct val="0"/>
                </a:spcBef>
                <a:spcAft>
                  <a:spcPct val="0"/>
                </a:spcAft>
                <a:defRPr/>
              </a:pPr>
              <a:t>25</a:t>
            </a:fld>
            <a:endParaRPr lang="en-US" b="1">
              <a:solidFill>
                <a:schemeClr val="accent1"/>
              </a:solidFill>
            </a:endParaRPr>
          </a:p>
        </p:txBody>
      </p:sp>
      <p:sp>
        <p:nvSpPr>
          <p:cNvPr id="31747" name="Text Box 4"/>
          <p:cNvSpPr txBox="1">
            <a:spLocks noChangeArrowheads="1"/>
          </p:cNvSpPr>
          <p:nvPr/>
        </p:nvSpPr>
        <p:spPr bwMode="auto">
          <a:xfrm>
            <a:off x="8229600" y="6400800"/>
            <a:ext cx="184150" cy="366713"/>
          </a:xfrm>
          <a:prstGeom prst="rect">
            <a:avLst/>
          </a:prstGeom>
          <a:noFill/>
          <a:ln w="9525">
            <a:noFill/>
            <a:miter lim="800000"/>
            <a:headEnd/>
            <a:tailEnd/>
          </a:ln>
        </p:spPr>
        <p:txBody>
          <a:bodyPr wrap="none">
            <a:spAutoFit/>
          </a:bodyPr>
          <a:lstStyle/>
          <a:p>
            <a:endParaRPr lang="en-GB"/>
          </a:p>
        </p:txBody>
      </p:sp>
      <p:sp>
        <p:nvSpPr>
          <p:cNvPr id="31748" name="Rectangle 3"/>
          <p:cNvSpPr>
            <a:spLocks noChangeArrowheads="1"/>
          </p:cNvSpPr>
          <p:nvPr/>
        </p:nvSpPr>
        <p:spPr bwMode="auto">
          <a:xfrm>
            <a:off x="76200" y="609600"/>
            <a:ext cx="8915400" cy="3277820"/>
          </a:xfrm>
          <a:prstGeom prst="rect">
            <a:avLst/>
          </a:prstGeom>
          <a:noFill/>
          <a:ln w="9525">
            <a:noFill/>
            <a:miter lim="800000"/>
            <a:headEnd/>
            <a:tailEnd/>
          </a:ln>
        </p:spPr>
        <p:txBody>
          <a:bodyPr>
            <a:spAutoFit/>
          </a:bodyPr>
          <a:lstStyle/>
          <a:p>
            <a:pPr algn="just">
              <a:spcBef>
                <a:spcPts val="600"/>
              </a:spcBef>
              <a:buFont typeface="Arial" pitchFamily="34" charset="0"/>
              <a:buChar char="•"/>
            </a:pPr>
            <a:r>
              <a:rPr lang="en-US" sz="2400" dirty="0">
                <a:latin typeface="Comic Sans MS" pitchFamily="66" charset="0"/>
              </a:rPr>
              <a:t>The client process should already know the address of the </a:t>
            </a:r>
            <a:r>
              <a:rPr lang="en-US" sz="2400" dirty="0">
                <a:solidFill>
                  <a:srgbClr val="009900"/>
                </a:solidFill>
                <a:latin typeface="Comic Sans MS" pitchFamily="66" charset="0"/>
              </a:rPr>
              <a:t>Domain name server (DNS)</a:t>
            </a:r>
            <a:r>
              <a:rPr lang="en-US" sz="2400" dirty="0">
                <a:latin typeface="Comic Sans MS" pitchFamily="66" charset="0"/>
              </a:rPr>
              <a:t>.</a:t>
            </a:r>
          </a:p>
          <a:p>
            <a:pPr algn="just">
              <a:spcBef>
                <a:spcPts val="600"/>
              </a:spcBef>
              <a:buFont typeface="Arial" pitchFamily="34" charset="0"/>
              <a:buChar char="•"/>
            </a:pPr>
            <a:r>
              <a:rPr lang="en-US" sz="2400" dirty="0">
                <a:latin typeface="Comic Sans MS" pitchFamily="66" charset="0"/>
              </a:rPr>
              <a:t>These servers have a directory that matches domain names to IP addresses.</a:t>
            </a:r>
          </a:p>
          <a:p>
            <a:pPr algn="just">
              <a:spcBef>
                <a:spcPts val="600"/>
              </a:spcBef>
              <a:buFont typeface="Arial" pitchFamily="34" charset="0"/>
              <a:buChar char="•"/>
            </a:pPr>
            <a:r>
              <a:rPr lang="en-US" sz="2400" dirty="0">
                <a:latin typeface="Comic Sans MS" pitchFamily="66" charset="0"/>
              </a:rPr>
              <a:t>The client prepares and sends a message to a DNS server and asks for the actual IP address of the desired server.</a:t>
            </a:r>
          </a:p>
          <a:p>
            <a:pPr algn="just">
              <a:spcBef>
                <a:spcPts val="600"/>
              </a:spcBef>
              <a:buFont typeface="Arial" pitchFamily="34" charset="0"/>
              <a:buChar char="•"/>
            </a:pPr>
            <a:r>
              <a:rPr lang="en-US" sz="2400" dirty="0">
                <a:latin typeface="Comic Sans MS" pitchFamily="66" charset="0"/>
              </a:rPr>
              <a:t>After receiving the response, the client server knows the IP of the desired server.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3094" t="3692" r="2204"/>
          <a:stretch/>
        </p:blipFill>
        <p:spPr bwMode="auto">
          <a:xfrm>
            <a:off x="304800" y="3974592"/>
            <a:ext cx="6717792" cy="22738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7"/>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52400" y="838200"/>
            <a:ext cx="8821738" cy="2362200"/>
          </a:xfrm>
          <a:prstGeom prst="rect">
            <a:avLst/>
          </a:prstGeom>
          <a:noFill/>
          <a:ln w="9525">
            <a:noFill/>
            <a:miter lim="800000"/>
            <a:headEnd/>
            <a:tailEnd/>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698" name="Slide Number Placeholder 1"/>
          <p:cNvSpPr>
            <a:spLocks noGrp="1"/>
          </p:cNvSpPr>
          <p:nvPr>
            <p:ph type="sldNum" sz="quarter" idx="10"/>
          </p:nvPr>
        </p:nvSpPr>
        <p:spPr bwMode="auto">
          <a:xfrm>
            <a:off x="0" y="6553200"/>
            <a:ext cx="1905000" cy="457200"/>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716A4269-4B11-40D9-9A45-535974228914}" type="slidenum">
              <a:rPr lang="en-US" b="1" smtClean="0">
                <a:solidFill>
                  <a:schemeClr val="accent1"/>
                </a:solidFill>
              </a:rPr>
              <a:pPr fontAlgn="base">
                <a:spcBef>
                  <a:spcPct val="0"/>
                </a:spcBef>
                <a:spcAft>
                  <a:spcPct val="0"/>
                </a:spcAft>
                <a:defRPr/>
              </a:pPr>
              <a:t>27</a:t>
            </a:fld>
            <a:endParaRPr lang="en-US" b="1">
              <a:solidFill>
                <a:schemeClr val="accent1"/>
              </a:solidFill>
            </a:endParaRPr>
          </a:p>
        </p:txBody>
      </p:sp>
      <p:sp>
        <p:nvSpPr>
          <p:cNvPr id="32771" name="Text Box 4"/>
          <p:cNvSpPr txBox="1">
            <a:spLocks noChangeArrowheads="1"/>
          </p:cNvSpPr>
          <p:nvPr/>
        </p:nvSpPr>
        <p:spPr bwMode="auto">
          <a:xfrm>
            <a:off x="8229600" y="6400800"/>
            <a:ext cx="184150" cy="366713"/>
          </a:xfrm>
          <a:prstGeom prst="rect">
            <a:avLst/>
          </a:prstGeom>
          <a:noFill/>
          <a:ln w="9525">
            <a:noFill/>
            <a:miter lim="800000"/>
            <a:headEnd/>
            <a:tailEnd/>
          </a:ln>
        </p:spPr>
        <p:txBody>
          <a:bodyPr wrap="none">
            <a:spAutoFit/>
          </a:bodyPr>
          <a:lstStyle/>
          <a:p>
            <a:endParaRPr lang="en-GB"/>
          </a:p>
        </p:txBody>
      </p:sp>
      <p:sp>
        <p:nvSpPr>
          <p:cNvPr id="32772" name="Text Box 2"/>
          <p:cNvSpPr txBox="1">
            <a:spLocks noChangeArrowheads="1"/>
          </p:cNvSpPr>
          <p:nvPr/>
        </p:nvSpPr>
        <p:spPr bwMode="auto">
          <a:xfrm>
            <a:off x="0" y="104775"/>
            <a:ext cx="3194050" cy="584200"/>
          </a:xfrm>
          <a:prstGeom prst="rect">
            <a:avLst/>
          </a:prstGeom>
          <a:noFill/>
          <a:ln w="9525">
            <a:noFill/>
            <a:miter lim="800000"/>
            <a:headEnd/>
            <a:tailEnd/>
          </a:ln>
        </p:spPr>
        <p:txBody>
          <a:bodyPr wrap="none">
            <a:spAutoFit/>
          </a:bodyPr>
          <a:lstStyle/>
          <a:p>
            <a:r>
              <a:rPr lang="en-US" sz="3200">
                <a:solidFill>
                  <a:srgbClr val="FF0000"/>
                </a:solidFill>
                <a:latin typeface="Comic Sans MS" pitchFamily="66" charset="0"/>
              </a:rPr>
              <a:t>Transport layer</a:t>
            </a:r>
          </a:p>
        </p:txBody>
      </p:sp>
      <p:sp>
        <p:nvSpPr>
          <p:cNvPr id="32773" name="Rectangle 3"/>
          <p:cNvSpPr>
            <a:spLocks noChangeArrowheads="1"/>
          </p:cNvSpPr>
          <p:nvPr/>
        </p:nvSpPr>
        <p:spPr bwMode="auto">
          <a:xfrm>
            <a:off x="76200" y="687388"/>
            <a:ext cx="8915400" cy="3570287"/>
          </a:xfrm>
          <a:prstGeom prst="rect">
            <a:avLst/>
          </a:prstGeom>
          <a:noFill/>
          <a:ln w="9525">
            <a:noFill/>
            <a:miter lim="800000"/>
            <a:headEnd/>
            <a:tailEnd/>
          </a:ln>
        </p:spPr>
        <p:txBody>
          <a:bodyPr>
            <a:spAutoFit/>
          </a:bodyPr>
          <a:lstStyle/>
          <a:p>
            <a:pPr algn="just">
              <a:spcBef>
                <a:spcPts val="600"/>
              </a:spcBef>
              <a:spcAft>
                <a:spcPts val="600"/>
              </a:spcAft>
              <a:buFont typeface="Arial" pitchFamily="34" charset="0"/>
              <a:buChar char="•"/>
            </a:pPr>
            <a:r>
              <a:rPr lang="en-US" sz="2400">
                <a:latin typeface="Comic Sans MS" pitchFamily="66" charset="0"/>
              </a:rPr>
              <a:t>The transport layer is responsible for process-to-process delivery of the entire message: logical communication is created between the transport layer of the client and the server computer. </a:t>
            </a:r>
          </a:p>
          <a:p>
            <a:pPr algn="just">
              <a:spcBef>
                <a:spcPts val="600"/>
              </a:spcBef>
              <a:spcAft>
                <a:spcPts val="600"/>
              </a:spcAft>
              <a:buFont typeface="Arial" pitchFamily="34" charset="0"/>
              <a:buChar char="•"/>
            </a:pPr>
            <a:r>
              <a:rPr lang="en-US" sz="2400">
                <a:latin typeface="Comic Sans MS" pitchFamily="66" charset="0"/>
              </a:rPr>
              <a:t>In other words, although physical communication is between two physical layers (through many possible links and routers), the two application layers consider the transport layer as the agent that takes responsibility for delivering the messages. </a:t>
            </a:r>
          </a:p>
        </p:txBody>
      </p:sp>
      <p:sp>
        <p:nvSpPr>
          <p:cNvPr id="32774" name="Rectangle 4"/>
          <p:cNvSpPr>
            <a:spLocks noChangeArrowheads="1"/>
          </p:cNvSpPr>
          <p:nvPr/>
        </p:nvSpPr>
        <p:spPr bwMode="auto">
          <a:xfrm>
            <a:off x="381000" y="4656138"/>
            <a:ext cx="8382000" cy="830262"/>
          </a:xfrm>
          <a:prstGeom prst="rect">
            <a:avLst/>
          </a:prstGeom>
          <a:solidFill>
            <a:srgbClr val="99FF33"/>
          </a:solidFill>
          <a:ln w="76200" algn="ctr">
            <a:solidFill>
              <a:srgbClr val="00CC00"/>
            </a:solidFill>
            <a:miter lim="800000"/>
            <a:headEnd/>
            <a:tailEnd/>
          </a:ln>
        </p:spPr>
        <p:txBody>
          <a:bodyPr>
            <a:spAutoFit/>
          </a:bodyPr>
          <a:lstStyle/>
          <a:p>
            <a:pPr algn="ctr"/>
            <a:r>
              <a:rPr lang="en-US" sz="2400">
                <a:latin typeface="Comic Sans MS" pitchFamily="66" charset="0"/>
              </a:rPr>
              <a:t>The transport layer is responsible for the logical delivery of a message between client and server processes.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22" name="Slide Number Placeholder 1"/>
          <p:cNvSpPr>
            <a:spLocks noGrp="1"/>
          </p:cNvSpPr>
          <p:nvPr>
            <p:ph type="sldNum" sz="quarter" idx="10"/>
          </p:nvPr>
        </p:nvSpPr>
        <p:spPr bwMode="auto">
          <a:xfrm>
            <a:off x="0" y="6553200"/>
            <a:ext cx="1905000" cy="457200"/>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EC7F3A62-16A4-4625-8746-28D0180EC96A}" type="slidenum">
              <a:rPr lang="en-US" b="1" smtClean="0">
                <a:solidFill>
                  <a:schemeClr val="accent1"/>
                </a:solidFill>
              </a:rPr>
              <a:pPr fontAlgn="base">
                <a:spcBef>
                  <a:spcPct val="0"/>
                </a:spcBef>
                <a:spcAft>
                  <a:spcPct val="0"/>
                </a:spcAft>
                <a:defRPr/>
              </a:pPr>
              <a:t>28</a:t>
            </a:fld>
            <a:endParaRPr lang="en-US" b="1">
              <a:solidFill>
                <a:schemeClr val="accent1"/>
              </a:solidFill>
            </a:endParaRPr>
          </a:p>
        </p:txBody>
      </p:sp>
      <p:sp>
        <p:nvSpPr>
          <p:cNvPr id="33795" name="Text Box 4"/>
          <p:cNvSpPr txBox="1">
            <a:spLocks noChangeArrowheads="1"/>
          </p:cNvSpPr>
          <p:nvPr/>
        </p:nvSpPr>
        <p:spPr bwMode="auto">
          <a:xfrm>
            <a:off x="8229600" y="6400800"/>
            <a:ext cx="184150" cy="366713"/>
          </a:xfrm>
          <a:prstGeom prst="rect">
            <a:avLst/>
          </a:prstGeom>
          <a:noFill/>
          <a:ln w="9525">
            <a:noFill/>
            <a:miter lim="800000"/>
            <a:headEnd/>
            <a:tailEnd/>
          </a:ln>
        </p:spPr>
        <p:txBody>
          <a:bodyPr wrap="none">
            <a:spAutoFit/>
          </a:bodyPr>
          <a:lstStyle/>
          <a:p>
            <a:endParaRPr lang="en-GB"/>
          </a:p>
        </p:txBody>
      </p:sp>
      <p:sp>
        <p:nvSpPr>
          <p:cNvPr id="33796" name="Text Box 4"/>
          <p:cNvSpPr txBox="1">
            <a:spLocks noChangeArrowheads="1"/>
          </p:cNvSpPr>
          <p:nvPr/>
        </p:nvSpPr>
        <p:spPr bwMode="auto">
          <a:xfrm>
            <a:off x="2209800" y="5467350"/>
            <a:ext cx="4654550" cy="400050"/>
          </a:xfrm>
          <a:prstGeom prst="rect">
            <a:avLst/>
          </a:prstGeom>
          <a:noFill/>
          <a:ln w="9525">
            <a:noFill/>
            <a:miter lim="800000"/>
            <a:headEnd/>
            <a:tailEnd/>
          </a:ln>
        </p:spPr>
        <p:txBody>
          <a:bodyPr wrap="none">
            <a:spAutoFit/>
          </a:bodyPr>
          <a:lstStyle/>
          <a:p>
            <a:r>
              <a:rPr lang="en-US" sz="2000">
                <a:latin typeface="Comic Sans MS" pitchFamily="66" charset="0"/>
              </a:rPr>
              <a:t>Communication at the transport layer</a:t>
            </a:r>
          </a:p>
        </p:txBody>
      </p:sp>
      <p:pic>
        <p:nvPicPr>
          <p:cNvPr id="33797" name="Picture 6"/>
          <p:cNvPicPr>
            <a:picLocks noChangeAspect="1" noChangeArrowheads="1"/>
          </p:cNvPicPr>
          <p:nvPr/>
        </p:nvPicPr>
        <p:blipFill>
          <a:blip r:embed="rId3" cstate="print"/>
          <a:srcRect/>
          <a:stretch>
            <a:fillRect/>
          </a:stretch>
        </p:blipFill>
        <p:spPr bwMode="auto">
          <a:xfrm>
            <a:off x="685800" y="533400"/>
            <a:ext cx="7751763" cy="4943475"/>
          </a:xfrm>
          <a:prstGeom prst="rect">
            <a:avLst/>
          </a:prstGeom>
          <a:noFill/>
          <a:ln w="9525">
            <a:noFill/>
            <a:miter lim="800000"/>
            <a:headEnd/>
            <a:tailEnd/>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746" name="Slide Number Placeholder 1"/>
          <p:cNvSpPr>
            <a:spLocks noGrp="1"/>
          </p:cNvSpPr>
          <p:nvPr>
            <p:ph type="sldNum" sz="quarter" idx="10"/>
          </p:nvPr>
        </p:nvSpPr>
        <p:spPr bwMode="auto">
          <a:xfrm>
            <a:off x="0" y="6553200"/>
            <a:ext cx="1905000" cy="457200"/>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0CB81BDE-AC8D-4168-BCE2-768227DA6123}" type="slidenum">
              <a:rPr lang="en-US" b="1" smtClean="0">
                <a:solidFill>
                  <a:schemeClr val="accent1"/>
                </a:solidFill>
              </a:rPr>
              <a:pPr fontAlgn="base">
                <a:spcBef>
                  <a:spcPct val="0"/>
                </a:spcBef>
                <a:spcAft>
                  <a:spcPct val="0"/>
                </a:spcAft>
                <a:defRPr/>
              </a:pPr>
              <a:t>29</a:t>
            </a:fld>
            <a:endParaRPr lang="en-US" b="1">
              <a:solidFill>
                <a:schemeClr val="accent1"/>
              </a:solidFill>
            </a:endParaRPr>
          </a:p>
        </p:txBody>
      </p:sp>
      <p:sp>
        <p:nvSpPr>
          <p:cNvPr id="34819" name="Text Box 4"/>
          <p:cNvSpPr txBox="1">
            <a:spLocks noChangeArrowheads="1"/>
          </p:cNvSpPr>
          <p:nvPr/>
        </p:nvSpPr>
        <p:spPr bwMode="auto">
          <a:xfrm>
            <a:off x="8229600" y="6400800"/>
            <a:ext cx="184150" cy="366713"/>
          </a:xfrm>
          <a:prstGeom prst="rect">
            <a:avLst/>
          </a:prstGeom>
          <a:noFill/>
          <a:ln w="9525">
            <a:noFill/>
            <a:miter lim="800000"/>
            <a:headEnd/>
            <a:tailEnd/>
          </a:ln>
        </p:spPr>
        <p:txBody>
          <a:bodyPr wrap="none">
            <a:spAutoFit/>
          </a:bodyPr>
          <a:lstStyle/>
          <a:p>
            <a:endParaRPr lang="en-GB"/>
          </a:p>
        </p:txBody>
      </p:sp>
      <p:sp>
        <p:nvSpPr>
          <p:cNvPr id="34820" name="Text Box 2"/>
          <p:cNvSpPr txBox="1">
            <a:spLocks noChangeArrowheads="1"/>
          </p:cNvSpPr>
          <p:nvPr/>
        </p:nvSpPr>
        <p:spPr bwMode="auto">
          <a:xfrm>
            <a:off x="0" y="104775"/>
            <a:ext cx="7315200" cy="519113"/>
          </a:xfrm>
          <a:prstGeom prst="rect">
            <a:avLst/>
          </a:prstGeom>
          <a:noFill/>
          <a:ln w="9525">
            <a:noFill/>
            <a:miter lim="800000"/>
            <a:headEnd/>
            <a:tailEnd/>
          </a:ln>
        </p:spPr>
        <p:txBody>
          <a:bodyPr>
            <a:spAutoFit/>
          </a:bodyPr>
          <a:lstStyle/>
          <a:p>
            <a:r>
              <a:rPr lang="en-US" sz="2800">
                <a:solidFill>
                  <a:srgbClr val="0070C0"/>
                </a:solidFill>
                <a:latin typeface="Comic Sans MS" pitchFamily="66" charset="0"/>
              </a:rPr>
              <a:t>Transport-layer addresses (port numbers)</a:t>
            </a:r>
          </a:p>
        </p:txBody>
      </p:sp>
      <p:sp>
        <p:nvSpPr>
          <p:cNvPr id="34821" name="Rectangle 3"/>
          <p:cNvSpPr>
            <a:spLocks noChangeArrowheads="1"/>
          </p:cNvSpPr>
          <p:nvPr/>
        </p:nvSpPr>
        <p:spPr bwMode="auto">
          <a:xfrm>
            <a:off x="76200" y="609600"/>
            <a:ext cx="8915400" cy="4016484"/>
          </a:xfrm>
          <a:prstGeom prst="rect">
            <a:avLst/>
          </a:prstGeom>
          <a:noFill/>
          <a:ln w="9525">
            <a:noFill/>
            <a:miter lim="800000"/>
            <a:headEnd/>
            <a:tailEnd/>
          </a:ln>
        </p:spPr>
        <p:txBody>
          <a:bodyPr>
            <a:spAutoFit/>
          </a:bodyPr>
          <a:lstStyle/>
          <a:p>
            <a:pPr algn="just">
              <a:spcAft>
                <a:spcPts val="600"/>
              </a:spcAft>
              <a:buFont typeface="Arial" pitchFamily="34" charset="0"/>
              <a:buChar char="•"/>
            </a:pPr>
            <a:r>
              <a:rPr lang="en-US" sz="2400" dirty="0">
                <a:latin typeface="Comic Sans MS" pitchFamily="66" charset="0"/>
              </a:rPr>
              <a:t>The server computer may be running several processes at the same time, for example an FTP server process and an HTTP server process. </a:t>
            </a:r>
          </a:p>
          <a:p>
            <a:pPr algn="just">
              <a:spcAft>
                <a:spcPts val="600"/>
              </a:spcAft>
              <a:buFont typeface="Arial" pitchFamily="34" charset="0"/>
              <a:buChar char="•"/>
            </a:pPr>
            <a:r>
              <a:rPr lang="en-US" sz="2400" dirty="0">
                <a:latin typeface="Comic Sans MS" pitchFamily="66" charset="0"/>
              </a:rPr>
              <a:t>When the message arrives at the server, it must be directed to the correct process. We need another address for server process identification, called a </a:t>
            </a:r>
            <a:r>
              <a:rPr lang="en-US" sz="2400" dirty="0">
                <a:solidFill>
                  <a:srgbClr val="009900"/>
                </a:solidFill>
                <a:latin typeface="Comic Sans MS" pitchFamily="66" charset="0"/>
              </a:rPr>
              <a:t>port number</a:t>
            </a:r>
          </a:p>
          <a:p>
            <a:pPr algn="just">
              <a:spcAft>
                <a:spcPts val="600"/>
              </a:spcAft>
              <a:buFont typeface="Arial" pitchFamily="34" charset="0"/>
              <a:buChar char="•"/>
            </a:pPr>
            <a:r>
              <a:rPr lang="en-US" sz="2400" dirty="0">
                <a:latin typeface="Comic Sans MS" pitchFamily="66" charset="0"/>
              </a:rPr>
              <a:t>Servers port numbers are well-known while client port number can be temporary assigned by the computer running the client process.</a:t>
            </a:r>
          </a:p>
          <a:p>
            <a:pPr algn="just">
              <a:spcAft>
                <a:spcPts val="600"/>
              </a:spcAft>
              <a:buFont typeface="Arial" pitchFamily="34" charset="0"/>
              <a:buChar char="•"/>
            </a:pPr>
            <a:endParaRPr lang="en-US" sz="2400" dirty="0">
              <a:latin typeface="Comic Sans MS" pitchFamily="66" charset="0"/>
            </a:endParaRPr>
          </a:p>
        </p:txBody>
      </p:sp>
      <p:pic>
        <p:nvPicPr>
          <p:cNvPr id="7"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95600" y="3850785"/>
            <a:ext cx="6096000" cy="29167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Number Placeholder 1"/>
          <p:cNvSpPr>
            <a:spLocks noGrp="1"/>
          </p:cNvSpPr>
          <p:nvPr>
            <p:ph type="sldNum" sz="quarter" idx="10"/>
          </p:nvPr>
        </p:nvSpPr>
        <p:spPr bwMode="auto">
          <a:xfrm>
            <a:off x="0" y="6553200"/>
            <a:ext cx="1905000" cy="457200"/>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77B1DE7A-3C00-4C77-95F3-C6FC63FC9943}" type="slidenum">
              <a:rPr lang="en-US" b="1" smtClean="0">
                <a:solidFill>
                  <a:schemeClr val="accent1"/>
                </a:solidFill>
              </a:rPr>
              <a:pPr fontAlgn="base">
                <a:spcBef>
                  <a:spcPct val="0"/>
                </a:spcBef>
                <a:spcAft>
                  <a:spcPct val="0"/>
                </a:spcAft>
                <a:defRPr/>
              </a:pPr>
              <a:t>3</a:t>
            </a:fld>
            <a:endParaRPr lang="en-US" b="1">
              <a:solidFill>
                <a:schemeClr val="accent1"/>
              </a:solidFill>
            </a:endParaRPr>
          </a:p>
        </p:txBody>
      </p:sp>
      <p:sp>
        <p:nvSpPr>
          <p:cNvPr id="9219" name="Text Box 2"/>
          <p:cNvSpPr txBox="1">
            <a:spLocks noChangeArrowheads="1"/>
          </p:cNvSpPr>
          <p:nvPr/>
        </p:nvSpPr>
        <p:spPr bwMode="auto">
          <a:xfrm>
            <a:off x="0" y="25400"/>
            <a:ext cx="3433763" cy="584200"/>
          </a:xfrm>
          <a:prstGeom prst="rect">
            <a:avLst/>
          </a:prstGeom>
          <a:noFill/>
          <a:ln w="9525">
            <a:noFill/>
            <a:miter lim="800000"/>
            <a:headEnd/>
            <a:tailEnd/>
          </a:ln>
        </p:spPr>
        <p:txBody>
          <a:bodyPr wrap="none">
            <a:spAutoFit/>
          </a:bodyPr>
          <a:lstStyle/>
          <a:p>
            <a:r>
              <a:rPr lang="en-US" sz="3200">
                <a:solidFill>
                  <a:srgbClr val="FF0000"/>
                </a:solidFill>
                <a:latin typeface="Comic Sans MS" pitchFamily="66" charset="0"/>
              </a:rPr>
              <a:t>Network criteria</a:t>
            </a:r>
          </a:p>
        </p:txBody>
      </p:sp>
      <p:sp>
        <p:nvSpPr>
          <p:cNvPr id="9220" name="Rectangle 3"/>
          <p:cNvSpPr>
            <a:spLocks noChangeArrowheads="1"/>
          </p:cNvSpPr>
          <p:nvPr/>
        </p:nvSpPr>
        <p:spPr bwMode="auto">
          <a:xfrm>
            <a:off x="76200" y="685800"/>
            <a:ext cx="8915400" cy="6202363"/>
          </a:xfrm>
          <a:prstGeom prst="rect">
            <a:avLst/>
          </a:prstGeom>
          <a:noFill/>
          <a:ln w="9525">
            <a:noFill/>
            <a:miter lim="800000"/>
            <a:headEnd/>
            <a:tailEnd/>
          </a:ln>
        </p:spPr>
        <p:txBody>
          <a:bodyPr>
            <a:spAutoFit/>
          </a:bodyPr>
          <a:lstStyle/>
          <a:p>
            <a:pPr algn="just"/>
            <a:r>
              <a:rPr lang="en-US" altLang="zh-CN" sz="2400">
                <a:latin typeface="Comic Sans MS" pitchFamily="66" charset="0"/>
                <a:ea typeface="SimSun" pitchFamily="2" charset="-122"/>
              </a:rPr>
              <a:t>A network must be able to meet a number of </a:t>
            </a:r>
            <a:r>
              <a:rPr lang="en-US" altLang="zh-CN" sz="2400" b="1" u="sng">
                <a:solidFill>
                  <a:srgbClr val="00B050"/>
                </a:solidFill>
                <a:latin typeface="Comic Sans MS" pitchFamily="66" charset="0"/>
                <a:ea typeface="SimSun" pitchFamily="2" charset="-122"/>
              </a:rPr>
              <a:t>criteria</a:t>
            </a:r>
            <a:r>
              <a:rPr lang="en-US" altLang="zh-CN" sz="2400">
                <a:latin typeface="Comic Sans MS" pitchFamily="66" charset="0"/>
                <a:ea typeface="SimSun" pitchFamily="2" charset="-122"/>
              </a:rPr>
              <a:t>. The most important of these are:</a:t>
            </a:r>
          </a:p>
          <a:p>
            <a:pPr algn="just"/>
            <a:endParaRPr lang="en-US" altLang="zh-CN" sz="2400">
              <a:latin typeface="Comic Sans MS" pitchFamily="66" charset="0"/>
              <a:ea typeface="SimSun" pitchFamily="2" charset="-122"/>
            </a:endParaRPr>
          </a:p>
          <a:p>
            <a:pPr algn="just"/>
            <a:r>
              <a:rPr lang="en-US" sz="2300" b="1">
                <a:solidFill>
                  <a:srgbClr val="0070C0"/>
                </a:solidFill>
                <a:latin typeface="Comic Sans MS" pitchFamily="66" charset="0"/>
              </a:rPr>
              <a:t>1) Performance</a:t>
            </a:r>
            <a:r>
              <a:rPr lang="en-US" sz="2300">
                <a:latin typeface="Comic Sans MS" pitchFamily="66" charset="0"/>
              </a:rPr>
              <a:t> </a:t>
            </a:r>
          </a:p>
          <a:p>
            <a:pPr algn="just">
              <a:buFont typeface="Wingdings" pitchFamily="2" charset="2"/>
              <a:buChar char="§"/>
            </a:pPr>
            <a:r>
              <a:rPr lang="en-US" sz="2300">
                <a:latin typeface="Comic Sans MS" pitchFamily="66" charset="0"/>
              </a:rPr>
              <a:t> can be measured in many ways, including </a:t>
            </a:r>
            <a:br>
              <a:rPr lang="en-US" sz="2300">
                <a:latin typeface="Comic Sans MS" pitchFamily="66" charset="0"/>
              </a:rPr>
            </a:br>
            <a:r>
              <a:rPr lang="en-US" sz="2300">
                <a:latin typeface="Comic Sans MS" pitchFamily="66" charset="0"/>
              </a:rPr>
              <a:t>transit time and response time. </a:t>
            </a:r>
          </a:p>
          <a:p>
            <a:pPr lvl="1" algn="just">
              <a:buFont typeface="Arial" pitchFamily="34" charset="0"/>
              <a:buChar char="•"/>
            </a:pPr>
            <a:r>
              <a:rPr lang="en-US" sz="2400"/>
              <a:t> </a:t>
            </a:r>
            <a:r>
              <a:rPr lang="en-US" sz="2300" u="sng">
                <a:latin typeface="Comic Sans MS" pitchFamily="66" charset="0"/>
              </a:rPr>
              <a:t>Transit Time</a:t>
            </a:r>
            <a:r>
              <a:rPr lang="en-US" sz="2300">
                <a:latin typeface="Comic Sans MS" pitchFamily="66" charset="0"/>
              </a:rPr>
              <a:t>: the amount of time required for a message to travel from one device to another</a:t>
            </a:r>
          </a:p>
          <a:p>
            <a:pPr lvl="1" algn="just">
              <a:buFont typeface="Arial" pitchFamily="34" charset="0"/>
              <a:buChar char="•"/>
            </a:pPr>
            <a:r>
              <a:rPr lang="en-US" sz="2300" u="sng">
                <a:latin typeface="Comic Sans MS" pitchFamily="66" charset="0"/>
              </a:rPr>
              <a:t>Response Time:</a:t>
            </a:r>
            <a:r>
              <a:rPr lang="en-US" sz="2300">
                <a:latin typeface="Comic Sans MS" pitchFamily="66" charset="0"/>
              </a:rPr>
              <a:t> The elapsed time between an enquiry and a response. </a:t>
            </a:r>
          </a:p>
          <a:p>
            <a:pPr algn="just">
              <a:buFont typeface="Wingdings" pitchFamily="2" charset="2"/>
              <a:buChar char="§"/>
            </a:pPr>
            <a:r>
              <a:rPr lang="en-US" sz="2400"/>
              <a:t> </a:t>
            </a:r>
            <a:r>
              <a:rPr lang="en-US" sz="2300">
                <a:latin typeface="Comic Sans MS" pitchFamily="66" charset="0"/>
              </a:rPr>
              <a:t>Performance depends on many </a:t>
            </a:r>
            <a:r>
              <a:rPr lang="en-US" sz="2300" b="1">
                <a:latin typeface="Comic Sans MS" pitchFamily="66" charset="0"/>
              </a:rPr>
              <a:t>factors:</a:t>
            </a:r>
          </a:p>
          <a:p>
            <a:r>
              <a:rPr lang="en-US" sz="2300">
                <a:latin typeface="Comic Sans MS" pitchFamily="66" charset="0"/>
              </a:rPr>
              <a:t>    	- number of users </a:t>
            </a:r>
          </a:p>
          <a:p>
            <a:r>
              <a:rPr lang="en-US" sz="2300">
                <a:latin typeface="Comic Sans MS" pitchFamily="66" charset="0"/>
              </a:rPr>
              <a:t>    	- type of transmission medium</a:t>
            </a:r>
            <a:br>
              <a:rPr lang="en-US" sz="2300">
                <a:latin typeface="Comic Sans MS" pitchFamily="66" charset="0"/>
              </a:rPr>
            </a:br>
            <a:r>
              <a:rPr lang="en-US" sz="2300">
                <a:latin typeface="Comic Sans MS" pitchFamily="66" charset="0"/>
              </a:rPr>
              <a:t>    	- capabilities of the connected hardware</a:t>
            </a:r>
            <a:br>
              <a:rPr lang="en-US" sz="2300">
                <a:latin typeface="Comic Sans MS" pitchFamily="66" charset="0"/>
              </a:rPr>
            </a:br>
            <a:r>
              <a:rPr lang="en-US" sz="2300">
                <a:latin typeface="Comic Sans MS" pitchFamily="66" charset="0"/>
              </a:rPr>
              <a:t>    	- efficiency of the software</a:t>
            </a:r>
          </a:p>
          <a:p>
            <a:pPr algn="just"/>
            <a:endParaRPr lang="en-US" altLang="zh-CN" sz="2300">
              <a:latin typeface="Comic Sans MS" pitchFamily="66" charset="0"/>
              <a:ea typeface="SimSun" pitchFamily="2" charset="-122"/>
            </a:endParaRPr>
          </a:p>
          <a:p>
            <a:pPr algn="just"/>
            <a:endParaRPr lang="en-US" altLang="zh-CN" sz="2400">
              <a:latin typeface="Comic Sans MS" pitchFamily="66" charset="0"/>
              <a:ea typeface="SimSun" pitchFamily="2" charset="-122"/>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9600" y="3505200"/>
            <a:ext cx="6766034" cy="2943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6"/>
          <p:cNvPicPr>
            <a:picLocks noChangeAspect="1" noChangeArrowheads="1"/>
          </p:cNvPicPr>
          <p:nvPr/>
        </p:nvPicPr>
        <p:blipFill>
          <a:blip r:embed="rId3" cstate="print"/>
          <a:srcRect/>
          <a:stretch>
            <a:fillRect/>
          </a:stretch>
        </p:blipFill>
        <p:spPr bwMode="auto">
          <a:xfrm>
            <a:off x="1066800" y="1219200"/>
            <a:ext cx="7259638" cy="1828800"/>
          </a:xfrm>
          <a:prstGeom prst="rect">
            <a:avLst/>
          </a:prstGeom>
          <a:noFill/>
          <a:ln w="9525">
            <a:noFill/>
            <a:miter lim="800000"/>
            <a:headEnd/>
            <a:tailEnd/>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770" name="Slide Number Placeholder 1"/>
          <p:cNvSpPr>
            <a:spLocks noGrp="1"/>
          </p:cNvSpPr>
          <p:nvPr>
            <p:ph type="sldNum" sz="quarter" idx="10"/>
          </p:nvPr>
        </p:nvSpPr>
        <p:spPr bwMode="auto">
          <a:xfrm>
            <a:off x="0" y="6553200"/>
            <a:ext cx="1905000" cy="457200"/>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C3A9D2E1-4A82-4B6A-BC0F-D00A9D34E665}" type="slidenum">
              <a:rPr lang="en-US" b="1" smtClean="0">
                <a:solidFill>
                  <a:schemeClr val="accent1"/>
                </a:solidFill>
              </a:rPr>
              <a:pPr fontAlgn="base">
                <a:spcBef>
                  <a:spcPct val="0"/>
                </a:spcBef>
                <a:spcAft>
                  <a:spcPct val="0"/>
                </a:spcAft>
                <a:defRPr/>
              </a:pPr>
              <a:t>31</a:t>
            </a:fld>
            <a:endParaRPr lang="en-US" b="1">
              <a:solidFill>
                <a:schemeClr val="accent1"/>
              </a:solidFill>
            </a:endParaRPr>
          </a:p>
        </p:txBody>
      </p:sp>
      <p:sp>
        <p:nvSpPr>
          <p:cNvPr id="35843" name="Text Box 4"/>
          <p:cNvSpPr txBox="1">
            <a:spLocks noChangeArrowheads="1"/>
          </p:cNvSpPr>
          <p:nvPr/>
        </p:nvSpPr>
        <p:spPr bwMode="auto">
          <a:xfrm>
            <a:off x="8229600" y="6400800"/>
            <a:ext cx="184150" cy="366713"/>
          </a:xfrm>
          <a:prstGeom prst="rect">
            <a:avLst/>
          </a:prstGeom>
          <a:noFill/>
          <a:ln w="9525">
            <a:noFill/>
            <a:miter lim="800000"/>
            <a:headEnd/>
            <a:tailEnd/>
          </a:ln>
        </p:spPr>
        <p:txBody>
          <a:bodyPr wrap="none">
            <a:spAutoFit/>
          </a:bodyPr>
          <a:lstStyle/>
          <a:p>
            <a:endParaRPr lang="en-GB"/>
          </a:p>
        </p:txBody>
      </p:sp>
      <p:sp>
        <p:nvSpPr>
          <p:cNvPr id="35844" name="Text Box 2"/>
          <p:cNvSpPr txBox="1">
            <a:spLocks noChangeArrowheads="1"/>
          </p:cNvSpPr>
          <p:nvPr/>
        </p:nvSpPr>
        <p:spPr bwMode="auto">
          <a:xfrm>
            <a:off x="0" y="104775"/>
            <a:ext cx="7315200" cy="519113"/>
          </a:xfrm>
          <a:prstGeom prst="rect">
            <a:avLst/>
          </a:prstGeom>
          <a:noFill/>
          <a:ln w="9525">
            <a:noFill/>
            <a:miter lim="800000"/>
            <a:headEnd/>
            <a:tailEnd/>
          </a:ln>
        </p:spPr>
        <p:txBody>
          <a:bodyPr>
            <a:spAutoFit/>
          </a:bodyPr>
          <a:lstStyle/>
          <a:p>
            <a:r>
              <a:rPr lang="en-US" sz="2800">
                <a:solidFill>
                  <a:srgbClr val="0070C0"/>
                </a:solidFill>
                <a:latin typeface="Comic Sans MS" pitchFamily="66" charset="0"/>
              </a:rPr>
              <a:t>Transport-layer duties</a:t>
            </a:r>
          </a:p>
        </p:txBody>
      </p:sp>
      <p:sp>
        <p:nvSpPr>
          <p:cNvPr id="9" name="Rectangle 3"/>
          <p:cNvSpPr>
            <a:spLocks noChangeArrowheads="1"/>
          </p:cNvSpPr>
          <p:nvPr/>
        </p:nvSpPr>
        <p:spPr bwMode="auto">
          <a:xfrm>
            <a:off x="76200" y="609600"/>
            <a:ext cx="8915400" cy="6186309"/>
          </a:xfrm>
          <a:prstGeom prst="rect">
            <a:avLst/>
          </a:prstGeom>
          <a:noFill/>
          <a:ln w="9525">
            <a:noFill/>
            <a:miter lim="800000"/>
            <a:headEnd/>
            <a:tailEnd/>
          </a:ln>
          <a:effectLst/>
        </p:spPr>
        <p:txBody>
          <a:bodyPr>
            <a:spAutoFit/>
          </a:bodyPr>
          <a:lstStyle/>
          <a:p>
            <a:pPr marL="457200" indent="-457200" algn="just" fontAlgn="auto">
              <a:spcBef>
                <a:spcPts val="0"/>
              </a:spcBef>
              <a:spcAft>
                <a:spcPts val="0"/>
              </a:spcAft>
              <a:buFont typeface="+mj-lt"/>
              <a:buAutoNum type="arabicPeriod"/>
              <a:defRPr/>
            </a:pPr>
            <a:r>
              <a:rPr lang="en-US" sz="2200" dirty="0">
                <a:solidFill>
                  <a:schemeClr val="bg1">
                    <a:lumMod val="50000"/>
                  </a:schemeClr>
                </a:solidFill>
                <a:latin typeface="Comic Sans MS" pitchFamily="66" charset="0"/>
                <a:cs typeface="+mn-cs"/>
              </a:rPr>
              <a:t>Logical delivery of a message</a:t>
            </a:r>
          </a:p>
          <a:p>
            <a:pPr marL="457200" indent="-457200" algn="just" fontAlgn="auto">
              <a:spcBef>
                <a:spcPts val="0"/>
              </a:spcBef>
              <a:spcAft>
                <a:spcPts val="0"/>
              </a:spcAft>
              <a:buFont typeface="+mj-lt"/>
              <a:buAutoNum type="arabicPeriod"/>
              <a:defRPr/>
            </a:pPr>
            <a:r>
              <a:rPr lang="en-US" sz="2200" dirty="0">
                <a:solidFill>
                  <a:schemeClr val="bg1">
                    <a:lumMod val="50000"/>
                  </a:schemeClr>
                </a:solidFill>
                <a:latin typeface="Comic Sans MS" pitchFamily="66" charset="0"/>
                <a:cs typeface="+mn-cs"/>
              </a:rPr>
              <a:t>Multiplexing and </a:t>
            </a:r>
            <a:r>
              <a:rPr lang="en-US" sz="2200" dirty="0" err="1">
                <a:solidFill>
                  <a:schemeClr val="bg1">
                    <a:lumMod val="50000"/>
                  </a:schemeClr>
                </a:solidFill>
                <a:latin typeface="Comic Sans MS" pitchFamily="66" charset="0"/>
                <a:cs typeface="+mn-cs"/>
              </a:rPr>
              <a:t>demultiplexing</a:t>
            </a:r>
            <a:r>
              <a:rPr lang="en-US" sz="2200" dirty="0">
                <a:solidFill>
                  <a:schemeClr val="bg1">
                    <a:lumMod val="50000"/>
                  </a:schemeClr>
                </a:solidFill>
                <a:latin typeface="Comic Sans MS" pitchFamily="66" charset="0"/>
                <a:cs typeface="+mn-cs"/>
              </a:rPr>
              <a:t>: </a:t>
            </a:r>
            <a:r>
              <a:rPr lang="en-US" sz="2200" dirty="0">
                <a:latin typeface="Comic Sans MS" pitchFamily="66" charset="0"/>
                <a:cs typeface="+mn-cs"/>
              </a:rPr>
              <a:t>collecting outgoing messages from processes and distributing incoming messages using port numbers.</a:t>
            </a:r>
          </a:p>
          <a:p>
            <a:pPr marL="457200" indent="-457200" algn="just" fontAlgn="auto">
              <a:spcBef>
                <a:spcPts val="0"/>
              </a:spcBef>
              <a:spcAft>
                <a:spcPts val="0"/>
              </a:spcAft>
              <a:buFont typeface="+mj-lt"/>
              <a:buAutoNum type="arabicPeriod"/>
              <a:defRPr/>
            </a:pPr>
            <a:r>
              <a:rPr lang="en-US" sz="2200" dirty="0">
                <a:solidFill>
                  <a:schemeClr val="bg1">
                    <a:lumMod val="50000"/>
                  </a:schemeClr>
                </a:solidFill>
                <a:latin typeface="Comic Sans MS" pitchFamily="66" charset="0"/>
                <a:cs typeface="+mn-cs"/>
              </a:rPr>
              <a:t>Congestion control: </a:t>
            </a:r>
            <a:r>
              <a:rPr lang="en-US" sz="2200" dirty="0">
                <a:latin typeface="Comic Sans MS" pitchFamily="66" charset="0"/>
                <a:cs typeface="+mn-cs"/>
              </a:rPr>
              <a:t>some protocols use a buffer for each process. The messages are stored in the buffer before being sent. If the transport layer detects that there is congestion in the network, it slows transmission.</a:t>
            </a:r>
          </a:p>
          <a:p>
            <a:pPr marL="457200" indent="-457200" algn="just" fontAlgn="auto">
              <a:spcBef>
                <a:spcPts val="0"/>
              </a:spcBef>
              <a:spcAft>
                <a:spcPts val="0"/>
              </a:spcAft>
              <a:buFont typeface="+mj-lt"/>
              <a:buAutoNum type="arabicPeriod"/>
              <a:defRPr/>
            </a:pPr>
            <a:r>
              <a:rPr lang="en-US" sz="2200" dirty="0">
                <a:solidFill>
                  <a:schemeClr val="bg1">
                    <a:lumMod val="50000"/>
                  </a:schemeClr>
                </a:solidFill>
                <a:latin typeface="Comic Sans MS" pitchFamily="66" charset="0"/>
                <a:cs typeface="+mn-cs"/>
              </a:rPr>
              <a:t>Flow control:</a:t>
            </a:r>
            <a:r>
              <a:rPr lang="en-US" sz="2200" b="1" dirty="0">
                <a:latin typeface="Comic Sans MS" pitchFamily="66" charset="0"/>
                <a:cs typeface="+mn-cs"/>
              </a:rPr>
              <a:t> </a:t>
            </a:r>
            <a:r>
              <a:rPr lang="en-US" sz="2200" dirty="0">
                <a:latin typeface="Comic Sans MS" pitchFamily="66" charset="0"/>
                <a:cs typeface="+mn-cs"/>
              </a:rPr>
              <a:t>Through acknowledgment, the receiver can acknowledge receipt of each, or a group of, packets to allow the sender to check that the receiver is not overwhelmed </a:t>
            </a:r>
            <a:r>
              <a:rPr lang="en-US" sz="2200" dirty="0">
                <a:latin typeface="Comic Sans MS" pitchFamily="66" charset="0"/>
              </a:rPr>
              <a:t>with received packets</a:t>
            </a:r>
            <a:r>
              <a:rPr lang="en-US" sz="2200" dirty="0">
                <a:latin typeface="Comic Sans MS" pitchFamily="66" charset="0"/>
                <a:cs typeface="+mn-cs"/>
              </a:rPr>
              <a:t>.</a:t>
            </a:r>
          </a:p>
          <a:p>
            <a:pPr marL="457200" indent="-457200" algn="just" fontAlgn="auto">
              <a:spcBef>
                <a:spcPts val="0"/>
              </a:spcBef>
              <a:spcAft>
                <a:spcPts val="0"/>
              </a:spcAft>
              <a:buFont typeface="+mj-lt"/>
              <a:buAutoNum type="arabicPeriod"/>
              <a:defRPr/>
            </a:pPr>
            <a:r>
              <a:rPr lang="en-US" sz="2200" dirty="0">
                <a:solidFill>
                  <a:schemeClr val="bg1">
                    <a:lumMod val="50000"/>
                  </a:schemeClr>
                </a:solidFill>
                <a:latin typeface="Comic Sans MS" pitchFamily="66" charset="0"/>
                <a:cs typeface="+mn-cs"/>
              </a:rPr>
              <a:t>Error control: </a:t>
            </a:r>
            <a:r>
              <a:rPr lang="en-US" sz="2200" dirty="0">
                <a:latin typeface="Comic Sans MS" pitchFamily="66" charset="0"/>
                <a:cs typeface="+mn-cs"/>
              </a:rPr>
              <a:t>a message can be corrupted, lost, duplicated, or received out of order. The acknowledgement system can also provide error control. Keeping a copy of the message in a buffer until receiving acknowledgement that the packet has arrived uncorrupted and in order. If doesn’t arrive in time, or negative one arrives, packet is resent.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3794" name="Slide Number Placeholder 1"/>
          <p:cNvSpPr>
            <a:spLocks noGrp="1"/>
          </p:cNvSpPr>
          <p:nvPr>
            <p:ph type="sldNum" sz="quarter" idx="10"/>
          </p:nvPr>
        </p:nvSpPr>
        <p:spPr bwMode="auto">
          <a:xfrm>
            <a:off x="0" y="6553200"/>
            <a:ext cx="1905000" cy="457200"/>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3987D3DC-7C84-49C7-9D4D-EE85DE557458}" type="slidenum">
              <a:rPr lang="en-US" b="1" smtClean="0">
                <a:solidFill>
                  <a:schemeClr val="accent1"/>
                </a:solidFill>
              </a:rPr>
              <a:pPr fontAlgn="base">
                <a:spcBef>
                  <a:spcPct val="0"/>
                </a:spcBef>
                <a:spcAft>
                  <a:spcPct val="0"/>
                </a:spcAft>
                <a:defRPr/>
              </a:pPr>
              <a:t>32</a:t>
            </a:fld>
            <a:endParaRPr lang="en-US" b="1">
              <a:solidFill>
                <a:schemeClr val="accent1"/>
              </a:solidFill>
            </a:endParaRPr>
          </a:p>
        </p:txBody>
      </p:sp>
      <p:sp>
        <p:nvSpPr>
          <p:cNvPr id="36867" name="Text Box 4"/>
          <p:cNvSpPr txBox="1">
            <a:spLocks noChangeArrowheads="1"/>
          </p:cNvSpPr>
          <p:nvPr/>
        </p:nvSpPr>
        <p:spPr bwMode="auto">
          <a:xfrm>
            <a:off x="8229600" y="6400800"/>
            <a:ext cx="184150" cy="366713"/>
          </a:xfrm>
          <a:prstGeom prst="rect">
            <a:avLst/>
          </a:prstGeom>
          <a:noFill/>
          <a:ln w="9525">
            <a:noFill/>
            <a:miter lim="800000"/>
            <a:headEnd/>
            <a:tailEnd/>
          </a:ln>
        </p:spPr>
        <p:txBody>
          <a:bodyPr wrap="none">
            <a:spAutoFit/>
          </a:bodyPr>
          <a:lstStyle/>
          <a:p>
            <a:endParaRPr lang="en-GB"/>
          </a:p>
        </p:txBody>
      </p:sp>
      <p:sp>
        <p:nvSpPr>
          <p:cNvPr id="36868" name="Text Box 2"/>
          <p:cNvSpPr txBox="1">
            <a:spLocks noChangeArrowheads="1"/>
          </p:cNvSpPr>
          <p:nvPr/>
        </p:nvSpPr>
        <p:spPr bwMode="auto">
          <a:xfrm>
            <a:off x="0" y="90488"/>
            <a:ext cx="5486400" cy="519112"/>
          </a:xfrm>
          <a:prstGeom prst="rect">
            <a:avLst/>
          </a:prstGeom>
          <a:noFill/>
          <a:ln w="9525">
            <a:noFill/>
            <a:miter lim="800000"/>
            <a:headEnd/>
            <a:tailEnd/>
          </a:ln>
        </p:spPr>
        <p:txBody>
          <a:bodyPr>
            <a:spAutoFit/>
          </a:bodyPr>
          <a:lstStyle/>
          <a:p>
            <a:r>
              <a:rPr lang="en-US" sz="2800">
                <a:solidFill>
                  <a:srgbClr val="0070C0"/>
                </a:solidFill>
                <a:latin typeface="Comic Sans MS" pitchFamily="66" charset="0"/>
              </a:rPr>
              <a:t>Transport-layer protocols</a:t>
            </a:r>
          </a:p>
        </p:txBody>
      </p:sp>
      <p:sp>
        <p:nvSpPr>
          <p:cNvPr id="36869" name="Rectangle 6"/>
          <p:cNvSpPr>
            <a:spLocks noChangeArrowheads="1"/>
          </p:cNvSpPr>
          <p:nvPr/>
        </p:nvSpPr>
        <p:spPr bwMode="auto">
          <a:xfrm>
            <a:off x="152400" y="685800"/>
            <a:ext cx="8915400" cy="6078587"/>
          </a:xfrm>
          <a:prstGeom prst="rect">
            <a:avLst/>
          </a:prstGeom>
          <a:noFill/>
          <a:ln w="9525">
            <a:noFill/>
            <a:miter lim="800000"/>
            <a:headEnd/>
            <a:tailEnd/>
          </a:ln>
        </p:spPr>
        <p:txBody>
          <a:bodyPr>
            <a:spAutoFit/>
          </a:bodyPr>
          <a:lstStyle/>
          <a:p>
            <a:pPr algn="just">
              <a:spcBef>
                <a:spcPts val="600"/>
              </a:spcBef>
              <a:spcAft>
                <a:spcPts val="600"/>
              </a:spcAft>
            </a:pPr>
            <a:r>
              <a:rPr lang="en-US" sz="2400" dirty="0">
                <a:solidFill>
                  <a:schemeClr val="folHlink"/>
                </a:solidFill>
                <a:latin typeface="Comic Sans MS" pitchFamily="66" charset="0"/>
              </a:rPr>
              <a:t>1- User Datagram Protocol (UDP)</a:t>
            </a:r>
            <a:r>
              <a:rPr lang="en-US" sz="2400" dirty="0">
                <a:latin typeface="Comic Sans MS" pitchFamily="66" charset="0"/>
              </a:rPr>
              <a:t> </a:t>
            </a:r>
          </a:p>
          <a:p>
            <a:pPr marL="273050" lvl="1" indent="-273050" algn="just">
              <a:spcBef>
                <a:spcPts val="600"/>
              </a:spcBef>
              <a:spcAft>
                <a:spcPts val="600"/>
              </a:spcAft>
              <a:buFont typeface="Arial" pitchFamily="34" charset="0"/>
              <a:buChar char="•"/>
            </a:pPr>
            <a:r>
              <a:rPr lang="en-US" sz="2100" dirty="0">
                <a:latin typeface="Comic Sans MS" pitchFamily="66" charset="0"/>
              </a:rPr>
              <a:t>It is the simplest of all three protocols. </a:t>
            </a:r>
          </a:p>
          <a:p>
            <a:pPr marL="273050" lvl="1" indent="-273050" algn="just">
              <a:spcBef>
                <a:spcPts val="600"/>
              </a:spcBef>
              <a:spcAft>
                <a:spcPts val="600"/>
              </a:spcAft>
              <a:buFont typeface="Arial" pitchFamily="34" charset="0"/>
              <a:buChar char="•"/>
            </a:pPr>
            <a:r>
              <a:rPr lang="en-US" sz="2100" dirty="0">
                <a:latin typeface="Comic Sans MS" pitchFamily="66" charset="0"/>
              </a:rPr>
              <a:t>UDP does </a:t>
            </a:r>
            <a:r>
              <a:rPr lang="en-US" sz="2100" b="1" dirty="0">
                <a:latin typeface="Comic Sans MS" pitchFamily="66" charset="0"/>
              </a:rPr>
              <a:t>multiplexing and de-multiplexing </a:t>
            </a:r>
            <a:r>
              <a:rPr lang="en-US" sz="2100" dirty="0">
                <a:latin typeface="Comic Sans MS" pitchFamily="66" charset="0"/>
              </a:rPr>
              <a:t>(by adding source and destination ports to the packet).</a:t>
            </a:r>
          </a:p>
          <a:p>
            <a:pPr marL="273050" lvl="1" indent="-273050" algn="just">
              <a:spcBef>
                <a:spcPts val="600"/>
              </a:spcBef>
              <a:spcAft>
                <a:spcPts val="600"/>
              </a:spcAft>
              <a:buFont typeface="Arial" pitchFamily="34" charset="0"/>
              <a:buChar char="•"/>
            </a:pPr>
            <a:r>
              <a:rPr lang="en-US" sz="2100" dirty="0">
                <a:latin typeface="Comic Sans MS" pitchFamily="66" charset="0"/>
              </a:rPr>
              <a:t>It also does a type of </a:t>
            </a:r>
            <a:r>
              <a:rPr lang="en-US" sz="2100" b="1" dirty="0">
                <a:latin typeface="Comic Sans MS" pitchFamily="66" charset="0"/>
              </a:rPr>
              <a:t>error control </a:t>
            </a:r>
            <a:r>
              <a:rPr lang="en-US" sz="2100" dirty="0">
                <a:latin typeface="Comic Sans MS" pitchFamily="66" charset="0"/>
              </a:rPr>
              <a:t>(by adding a checksum to the packet). The error control is a “yes or no” procedure: the receiver recalculates the checksum to see if an error has occurred during transmission. If packet corrupted, silently drops it without warning the sender to resend it. </a:t>
            </a:r>
          </a:p>
          <a:p>
            <a:pPr marL="273050" lvl="1" indent="-273050" algn="just">
              <a:spcBef>
                <a:spcPts val="600"/>
              </a:spcBef>
              <a:spcAft>
                <a:spcPts val="600"/>
              </a:spcAft>
              <a:buFont typeface="Arial" pitchFamily="34" charset="0"/>
              <a:buChar char="•"/>
            </a:pPr>
            <a:r>
              <a:rPr lang="en-US" sz="2100" dirty="0">
                <a:latin typeface="Comic Sans MS" pitchFamily="66" charset="0"/>
              </a:rPr>
              <a:t>Adv. Simple, fast, more efficient (carries less info overhead than other protocols). Some app prefer UDP because they either do flow and error control themselves, or need fast and efficient response. Ex: DNS. Suitable for applications that need timing more than accuracy. Ex: real-time files (videos, images).</a:t>
            </a:r>
          </a:p>
          <a:p>
            <a:pPr marL="273050" lvl="1" indent="-273050">
              <a:spcBef>
                <a:spcPts val="600"/>
              </a:spcBef>
              <a:spcAft>
                <a:spcPts val="600"/>
              </a:spcAft>
              <a:buFont typeface="Arial" pitchFamily="34" charset="0"/>
              <a:buChar char="•"/>
            </a:pPr>
            <a:r>
              <a:rPr lang="en-US" sz="2100" dirty="0">
                <a:latin typeface="Comic Sans MS" pitchFamily="66" charset="0"/>
              </a:rPr>
              <a:t>UDP is a connectionless protocol. It does not provide a logical connection between packets belonging to a single message.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818" name="Slide Number Placeholder 1"/>
          <p:cNvSpPr>
            <a:spLocks noGrp="1"/>
          </p:cNvSpPr>
          <p:nvPr>
            <p:ph type="sldNum" sz="quarter" idx="10"/>
          </p:nvPr>
        </p:nvSpPr>
        <p:spPr bwMode="auto">
          <a:xfrm>
            <a:off x="0" y="6553200"/>
            <a:ext cx="1905000" cy="457200"/>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EFF5ED6C-6DFB-4A4B-8687-949CC449A3DB}" type="slidenum">
              <a:rPr lang="en-US" b="1" smtClean="0">
                <a:solidFill>
                  <a:schemeClr val="accent1"/>
                </a:solidFill>
              </a:rPr>
              <a:pPr fontAlgn="base">
                <a:spcBef>
                  <a:spcPct val="0"/>
                </a:spcBef>
                <a:spcAft>
                  <a:spcPct val="0"/>
                </a:spcAft>
                <a:defRPr/>
              </a:pPr>
              <a:t>33</a:t>
            </a:fld>
            <a:endParaRPr lang="en-US" b="1">
              <a:solidFill>
                <a:schemeClr val="accent1"/>
              </a:solidFill>
            </a:endParaRPr>
          </a:p>
        </p:txBody>
      </p:sp>
      <p:sp>
        <p:nvSpPr>
          <p:cNvPr id="37891" name="Text Box 4"/>
          <p:cNvSpPr txBox="1">
            <a:spLocks noChangeArrowheads="1"/>
          </p:cNvSpPr>
          <p:nvPr/>
        </p:nvSpPr>
        <p:spPr bwMode="auto">
          <a:xfrm>
            <a:off x="8229600" y="6400800"/>
            <a:ext cx="184150" cy="366713"/>
          </a:xfrm>
          <a:prstGeom prst="rect">
            <a:avLst/>
          </a:prstGeom>
          <a:noFill/>
          <a:ln w="9525">
            <a:noFill/>
            <a:miter lim="800000"/>
            <a:headEnd/>
            <a:tailEnd/>
          </a:ln>
        </p:spPr>
        <p:txBody>
          <a:bodyPr wrap="none">
            <a:spAutoFit/>
          </a:bodyPr>
          <a:lstStyle/>
          <a:p>
            <a:endParaRPr lang="en-GB"/>
          </a:p>
        </p:txBody>
      </p:sp>
      <p:sp>
        <p:nvSpPr>
          <p:cNvPr id="6" name="Rectangle 6"/>
          <p:cNvSpPr>
            <a:spLocks noChangeArrowheads="1"/>
          </p:cNvSpPr>
          <p:nvPr/>
        </p:nvSpPr>
        <p:spPr bwMode="auto">
          <a:xfrm>
            <a:off x="152400" y="685800"/>
            <a:ext cx="8915400" cy="6047809"/>
          </a:xfrm>
          <a:prstGeom prst="rect">
            <a:avLst/>
          </a:prstGeom>
          <a:noFill/>
          <a:ln w="9525">
            <a:noFill/>
            <a:miter lim="800000"/>
            <a:headEnd/>
            <a:tailEnd/>
          </a:ln>
          <a:effectLst/>
        </p:spPr>
        <p:txBody>
          <a:bodyPr>
            <a:spAutoFit/>
          </a:bodyPr>
          <a:lstStyle/>
          <a:p>
            <a:pPr algn="just" fontAlgn="auto">
              <a:spcBef>
                <a:spcPts val="0"/>
              </a:spcBef>
              <a:spcAft>
                <a:spcPts val="0"/>
              </a:spcAft>
              <a:defRPr/>
            </a:pPr>
            <a:r>
              <a:rPr lang="en-US" sz="2400" dirty="0">
                <a:solidFill>
                  <a:schemeClr val="folHlink"/>
                </a:solidFill>
                <a:latin typeface="Comic Sans MS" pitchFamily="66" charset="0"/>
                <a:cs typeface="+mn-cs"/>
              </a:rPr>
              <a:t>2- Transmission Control Protocol (TCP)</a:t>
            </a:r>
            <a:r>
              <a:rPr lang="en-US" sz="2400" dirty="0">
                <a:latin typeface="Comic Sans MS" pitchFamily="66" charset="0"/>
                <a:cs typeface="+mn-cs"/>
              </a:rPr>
              <a:t> </a:t>
            </a:r>
          </a:p>
          <a:p>
            <a:pPr marL="0" lvl="1" algn="just" fontAlgn="auto">
              <a:spcBef>
                <a:spcPts val="600"/>
              </a:spcBef>
              <a:spcAft>
                <a:spcPts val="600"/>
              </a:spcAft>
              <a:buFont typeface="Arial" pitchFamily="34" charset="0"/>
              <a:buChar char="•"/>
              <a:defRPr/>
            </a:pPr>
            <a:r>
              <a:rPr lang="en-US" sz="2200" dirty="0">
                <a:latin typeface="Comic Sans MS" pitchFamily="66" charset="0"/>
                <a:cs typeface="+mn-cs"/>
              </a:rPr>
              <a:t>It is a protocol that supports all the duties of a transport layer but it is not as fast/efficient as UDP. </a:t>
            </a:r>
          </a:p>
          <a:p>
            <a:pPr marL="0" lvl="1" algn="just" fontAlgn="auto">
              <a:spcBef>
                <a:spcPts val="600"/>
              </a:spcBef>
              <a:spcAft>
                <a:spcPts val="600"/>
              </a:spcAft>
              <a:buFont typeface="Arial" pitchFamily="34" charset="0"/>
              <a:buChar char="•"/>
              <a:defRPr/>
            </a:pPr>
            <a:r>
              <a:rPr lang="en-US" sz="2200" dirty="0">
                <a:latin typeface="Comic Sans MS" pitchFamily="66" charset="0"/>
                <a:cs typeface="+mn-cs"/>
              </a:rPr>
              <a:t>TCP uses sequence numbers, acknowledgment numbers and checksums. It also uses buffers at the sender’s site.</a:t>
            </a:r>
          </a:p>
          <a:p>
            <a:pPr marL="0" lvl="1" algn="just" fontAlgn="auto">
              <a:spcBef>
                <a:spcPts val="600"/>
              </a:spcBef>
              <a:spcAft>
                <a:spcPts val="600"/>
              </a:spcAft>
              <a:buFont typeface="Arial" pitchFamily="34" charset="0"/>
              <a:buChar char="•"/>
              <a:defRPr/>
            </a:pPr>
            <a:r>
              <a:rPr lang="en-US" sz="2200" dirty="0">
                <a:latin typeface="Comic Sans MS" pitchFamily="66" charset="0"/>
                <a:cs typeface="+mn-cs"/>
              </a:rPr>
              <a:t>This combination of provisions provides multiplexing, de-multiplexing, flow control, congestion control and error control.</a:t>
            </a:r>
          </a:p>
          <a:p>
            <a:pPr marL="0" lvl="1" algn="just" fontAlgn="auto">
              <a:spcBef>
                <a:spcPts val="600"/>
              </a:spcBef>
              <a:spcAft>
                <a:spcPts val="600"/>
              </a:spcAft>
              <a:buFont typeface="Arial" pitchFamily="34" charset="0"/>
              <a:buChar char="•"/>
              <a:defRPr/>
            </a:pPr>
            <a:r>
              <a:rPr lang="en-US" sz="2200" dirty="0">
                <a:latin typeface="Comic Sans MS" pitchFamily="66" charset="0"/>
                <a:cs typeface="+mn-cs"/>
              </a:rPr>
              <a:t>TCP is a connection-oriented protocol. It provides a logical connection between the two transport layers.</a:t>
            </a:r>
          </a:p>
          <a:p>
            <a:pPr marL="0" lvl="1" algn="just" fontAlgn="auto">
              <a:spcBef>
                <a:spcPts val="600"/>
              </a:spcBef>
              <a:spcAft>
                <a:spcPts val="600"/>
              </a:spcAft>
              <a:buFont typeface="Arial" pitchFamily="34" charset="0"/>
              <a:buChar char="•"/>
              <a:defRPr/>
            </a:pPr>
            <a:r>
              <a:rPr lang="en-US" sz="2200" dirty="0">
                <a:latin typeface="Comic Sans MS" pitchFamily="66" charset="0"/>
                <a:cs typeface="+mn-cs"/>
              </a:rPr>
              <a:t>Sequence numbers maintains a connection: if a packet arrives out of order or lost, it will be resent. The transport layer at the receiver holds all packets in a message until they are received in the correct order.</a:t>
            </a:r>
          </a:p>
          <a:p>
            <a:pPr marL="0" lvl="1" algn="just" fontAlgn="auto">
              <a:spcBef>
                <a:spcPts val="600"/>
              </a:spcBef>
              <a:spcAft>
                <a:spcPts val="600"/>
              </a:spcAft>
              <a:buFont typeface="Arial" pitchFamily="34" charset="0"/>
              <a:buChar char="•"/>
              <a:defRPr/>
            </a:pPr>
            <a:r>
              <a:rPr lang="en-US" sz="2200" dirty="0">
                <a:latin typeface="Comic Sans MS" pitchFamily="66" charset="0"/>
                <a:cs typeface="+mn-cs"/>
              </a:rPr>
              <a:t>TCP not suitable for real-time transmission. If the packet is lost, TCP needs to resend it </a:t>
            </a:r>
            <a:r>
              <a:rPr lang="en-US" sz="2200" dirty="0">
                <a:latin typeface="Comic Sans MS" pitchFamily="66" charset="0"/>
                <a:cs typeface="+mn-cs"/>
                <a:sym typeface="Wingdings" pitchFamily="2" charset="2"/>
              </a:rPr>
              <a:t></a:t>
            </a:r>
            <a:r>
              <a:rPr lang="en-US" sz="2200" dirty="0">
                <a:latin typeface="Comic Sans MS" pitchFamily="66" charset="0"/>
                <a:cs typeface="+mn-cs"/>
              </a:rPr>
              <a:t>destroys the synchronization of packets.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842" name="Slide Number Placeholder 1"/>
          <p:cNvSpPr>
            <a:spLocks noGrp="1"/>
          </p:cNvSpPr>
          <p:nvPr>
            <p:ph type="sldNum" sz="quarter" idx="10"/>
          </p:nvPr>
        </p:nvSpPr>
        <p:spPr bwMode="auto">
          <a:xfrm>
            <a:off x="0" y="6553200"/>
            <a:ext cx="1905000" cy="457200"/>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D2436593-23BE-41C6-A627-87E130852DEB}" type="slidenum">
              <a:rPr lang="en-US" b="1" smtClean="0">
                <a:solidFill>
                  <a:schemeClr val="accent1"/>
                </a:solidFill>
              </a:rPr>
              <a:pPr fontAlgn="base">
                <a:spcBef>
                  <a:spcPct val="0"/>
                </a:spcBef>
                <a:spcAft>
                  <a:spcPct val="0"/>
                </a:spcAft>
                <a:defRPr/>
              </a:pPr>
              <a:t>34</a:t>
            </a:fld>
            <a:endParaRPr lang="en-US" b="1">
              <a:solidFill>
                <a:schemeClr val="accent1"/>
              </a:solidFill>
            </a:endParaRPr>
          </a:p>
        </p:txBody>
      </p:sp>
      <p:sp>
        <p:nvSpPr>
          <p:cNvPr id="38915" name="Text Box 4"/>
          <p:cNvSpPr txBox="1">
            <a:spLocks noChangeArrowheads="1"/>
          </p:cNvSpPr>
          <p:nvPr/>
        </p:nvSpPr>
        <p:spPr bwMode="auto">
          <a:xfrm>
            <a:off x="8229600" y="6400800"/>
            <a:ext cx="184150" cy="366713"/>
          </a:xfrm>
          <a:prstGeom prst="rect">
            <a:avLst/>
          </a:prstGeom>
          <a:noFill/>
          <a:ln w="9525">
            <a:noFill/>
            <a:miter lim="800000"/>
            <a:headEnd/>
            <a:tailEnd/>
          </a:ln>
        </p:spPr>
        <p:txBody>
          <a:bodyPr wrap="none">
            <a:spAutoFit/>
          </a:bodyPr>
          <a:lstStyle/>
          <a:p>
            <a:endParaRPr lang="en-GB"/>
          </a:p>
        </p:txBody>
      </p:sp>
      <p:sp>
        <p:nvSpPr>
          <p:cNvPr id="38916" name="Rectangle 4"/>
          <p:cNvSpPr>
            <a:spLocks noChangeArrowheads="1"/>
          </p:cNvSpPr>
          <p:nvPr/>
        </p:nvSpPr>
        <p:spPr bwMode="auto">
          <a:xfrm>
            <a:off x="152400" y="674688"/>
            <a:ext cx="8915400" cy="3740150"/>
          </a:xfrm>
          <a:prstGeom prst="rect">
            <a:avLst/>
          </a:prstGeom>
          <a:noFill/>
          <a:ln w="9525">
            <a:noFill/>
            <a:miter lim="800000"/>
            <a:headEnd/>
            <a:tailEnd/>
          </a:ln>
        </p:spPr>
        <p:txBody>
          <a:bodyPr>
            <a:spAutoFit/>
          </a:bodyPr>
          <a:lstStyle/>
          <a:p>
            <a:pPr algn="just">
              <a:spcBef>
                <a:spcPts val="600"/>
              </a:spcBef>
              <a:spcAft>
                <a:spcPts val="1200"/>
              </a:spcAft>
            </a:pPr>
            <a:r>
              <a:rPr lang="en-US" sz="2400" dirty="0">
                <a:solidFill>
                  <a:schemeClr val="folHlink"/>
                </a:solidFill>
                <a:latin typeface="Comic Sans MS" pitchFamily="66" charset="0"/>
              </a:rPr>
              <a:t>3- Stream Control Transmission Protocol (SCTP)</a:t>
            </a:r>
            <a:r>
              <a:rPr lang="en-US" sz="2400" dirty="0">
                <a:latin typeface="Comic Sans MS" pitchFamily="66" charset="0"/>
              </a:rPr>
              <a:t> </a:t>
            </a:r>
          </a:p>
          <a:p>
            <a:pPr algn="just">
              <a:spcBef>
                <a:spcPts val="600"/>
              </a:spcBef>
              <a:spcAft>
                <a:spcPts val="1200"/>
              </a:spcAft>
              <a:buFont typeface="Arial" pitchFamily="34" charset="0"/>
              <a:buChar char="•"/>
            </a:pPr>
            <a:r>
              <a:rPr lang="en-US" sz="2400" dirty="0">
                <a:latin typeface="Comic Sans MS" pitchFamily="66" charset="0"/>
              </a:rPr>
              <a:t>It is a new protocol that is designed for new services expected from the Internet, such as Internet telephony and video streaming. </a:t>
            </a:r>
          </a:p>
          <a:p>
            <a:pPr algn="just">
              <a:spcBef>
                <a:spcPts val="600"/>
              </a:spcBef>
              <a:spcAft>
                <a:spcPts val="1200"/>
              </a:spcAft>
              <a:buFont typeface="Arial" pitchFamily="34" charset="0"/>
              <a:buChar char="•"/>
            </a:pPr>
            <a:r>
              <a:rPr lang="en-US" sz="2400" dirty="0">
                <a:latin typeface="Comic Sans MS" pitchFamily="66" charset="0"/>
              </a:rPr>
              <a:t>This protocol combines the advantages of both UDP and TCP. </a:t>
            </a:r>
          </a:p>
          <a:p>
            <a:pPr algn="just">
              <a:spcBef>
                <a:spcPts val="600"/>
              </a:spcBef>
              <a:spcAft>
                <a:spcPts val="1200"/>
              </a:spcAft>
              <a:buFont typeface="Arial" pitchFamily="34" charset="0"/>
              <a:buChar char="•"/>
            </a:pPr>
            <a:r>
              <a:rPr lang="en-US" sz="2400" dirty="0">
                <a:latin typeface="Comic Sans MS" pitchFamily="66" charset="0"/>
              </a:rPr>
              <a:t>Like UDP, it is suitable for real-time transmission of audio and video, but like TCP, it provides error and flow control.</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866" name="Slide Number Placeholder 1"/>
          <p:cNvSpPr>
            <a:spLocks noGrp="1"/>
          </p:cNvSpPr>
          <p:nvPr>
            <p:ph type="sldNum" sz="quarter" idx="10"/>
          </p:nvPr>
        </p:nvSpPr>
        <p:spPr bwMode="auto">
          <a:xfrm>
            <a:off x="0" y="6553200"/>
            <a:ext cx="1905000" cy="457200"/>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D01975A3-91DD-4224-8BFE-035D41FB4502}" type="slidenum">
              <a:rPr lang="en-US" b="1" smtClean="0">
                <a:solidFill>
                  <a:schemeClr val="accent1"/>
                </a:solidFill>
              </a:rPr>
              <a:pPr fontAlgn="base">
                <a:spcBef>
                  <a:spcPct val="0"/>
                </a:spcBef>
                <a:spcAft>
                  <a:spcPct val="0"/>
                </a:spcAft>
                <a:defRPr/>
              </a:pPr>
              <a:t>35</a:t>
            </a:fld>
            <a:endParaRPr lang="en-US" b="1">
              <a:solidFill>
                <a:schemeClr val="accent1"/>
              </a:solidFill>
            </a:endParaRPr>
          </a:p>
        </p:txBody>
      </p:sp>
      <p:sp>
        <p:nvSpPr>
          <p:cNvPr id="39939" name="Text Box 4"/>
          <p:cNvSpPr txBox="1">
            <a:spLocks noChangeArrowheads="1"/>
          </p:cNvSpPr>
          <p:nvPr/>
        </p:nvSpPr>
        <p:spPr bwMode="auto">
          <a:xfrm>
            <a:off x="8229600" y="6400800"/>
            <a:ext cx="184150" cy="366713"/>
          </a:xfrm>
          <a:prstGeom prst="rect">
            <a:avLst/>
          </a:prstGeom>
          <a:noFill/>
          <a:ln w="9525">
            <a:noFill/>
            <a:miter lim="800000"/>
            <a:headEnd/>
            <a:tailEnd/>
          </a:ln>
        </p:spPr>
        <p:txBody>
          <a:bodyPr wrap="none">
            <a:spAutoFit/>
          </a:bodyPr>
          <a:lstStyle/>
          <a:p>
            <a:endParaRPr lang="en-GB"/>
          </a:p>
        </p:txBody>
      </p:sp>
      <p:sp>
        <p:nvSpPr>
          <p:cNvPr id="39940" name="Text Box 2"/>
          <p:cNvSpPr txBox="1">
            <a:spLocks noChangeArrowheads="1"/>
          </p:cNvSpPr>
          <p:nvPr/>
        </p:nvSpPr>
        <p:spPr bwMode="auto">
          <a:xfrm>
            <a:off x="0" y="104775"/>
            <a:ext cx="3678238" cy="584200"/>
          </a:xfrm>
          <a:prstGeom prst="rect">
            <a:avLst/>
          </a:prstGeom>
          <a:noFill/>
          <a:ln w="9525">
            <a:noFill/>
            <a:miter lim="800000"/>
            <a:headEnd/>
            <a:tailEnd/>
          </a:ln>
        </p:spPr>
        <p:txBody>
          <a:bodyPr wrap="none">
            <a:spAutoFit/>
          </a:bodyPr>
          <a:lstStyle/>
          <a:p>
            <a:r>
              <a:rPr lang="en-US" sz="3200">
                <a:solidFill>
                  <a:srgbClr val="FF0000"/>
                </a:solidFill>
                <a:latin typeface="Comic Sans MS" pitchFamily="66" charset="0"/>
              </a:rPr>
              <a:t>The network layer</a:t>
            </a:r>
          </a:p>
        </p:txBody>
      </p:sp>
      <p:sp>
        <p:nvSpPr>
          <p:cNvPr id="39941" name="Rectangle 3"/>
          <p:cNvSpPr>
            <a:spLocks noChangeArrowheads="1"/>
          </p:cNvSpPr>
          <p:nvPr/>
        </p:nvSpPr>
        <p:spPr bwMode="auto">
          <a:xfrm>
            <a:off x="76200" y="638175"/>
            <a:ext cx="8915400" cy="3970338"/>
          </a:xfrm>
          <a:prstGeom prst="rect">
            <a:avLst/>
          </a:prstGeom>
          <a:noFill/>
          <a:ln w="9525">
            <a:noFill/>
            <a:miter lim="800000"/>
            <a:headEnd/>
            <a:tailEnd/>
          </a:ln>
        </p:spPr>
        <p:txBody>
          <a:bodyPr>
            <a:spAutoFit/>
          </a:bodyPr>
          <a:lstStyle/>
          <a:p>
            <a:pPr algn="just">
              <a:lnSpc>
                <a:spcPct val="150000"/>
              </a:lnSpc>
              <a:buFont typeface="Arial" pitchFamily="34" charset="0"/>
              <a:buChar char="•"/>
            </a:pPr>
            <a:r>
              <a:rPr lang="en-US" sz="2400">
                <a:latin typeface="Comic Sans MS" pitchFamily="66" charset="0"/>
              </a:rPr>
              <a:t>The network layer is responsible for the </a:t>
            </a:r>
            <a:r>
              <a:rPr lang="en-US" sz="2400" u="sng">
                <a:latin typeface="Comic Sans MS" pitchFamily="66" charset="0"/>
              </a:rPr>
              <a:t>source-to-destination</a:t>
            </a:r>
            <a:r>
              <a:rPr lang="en-US" sz="2400">
                <a:latin typeface="Comic Sans MS" pitchFamily="66" charset="0"/>
              </a:rPr>
              <a:t> (computer-to-computer or host-to-host) delivery of a packet, possibly across multiple networks (links). </a:t>
            </a:r>
          </a:p>
          <a:p>
            <a:pPr algn="just">
              <a:lnSpc>
                <a:spcPct val="150000"/>
              </a:lnSpc>
              <a:buFont typeface="Arial" pitchFamily="34" charset="0"/>
              <a:buChar char="•"/>
            </a:pPr>
            <a:r>
              <a:rPr lang="en-US" sz="2400">
                <a:latin typeface="Comic Sans MS" pitchFamily="66" charset="0"/>
              </a:rPr>
              <a:t>The network layer </a:t>
            </a:r>
            <a:r>
              <a:rPr lang="en-US" sz="2400" u="sng">
                <a:latin typeface="Comic Sans MS" pitchFamily="66" charset="0"/>
              </a:rPr>
              <a:t>ensures</a:t>
            </a:r>
            <a:r>
              <a:rPr lang="en-US" sz="2400">
                <a:latin typeface="Comic Sans MS" pitchFamily="66" charset="0"/>
              </a:rPr>
              <a:t> that each packet gets </a:t>
            </a:r>
            <a:r>
              <a:rPr lang="en-US" sz="2400" u="sng">
                <a:latin typeface="Comic Sans MS" pitchFamily="66" charset="0"/>
              </a:rPr>
              <a:t>from its point of origin to its final destination.</a:t>
            </a:r>
          </a:p>
          <a:p>
            <a:pPr algn="just">
              <a:lnSpc>
                <a:spcPct val="150000"/>
              </a:lnSpc>
              <a:buFont typeface="Arial" pitchFamily="34" charset="0"/>
              <a:buChar char="•"/>
            </a:pPr>
            <a:r>
              <a:rPr lang="en-US" sz="2400">
                <a:latin typeface="Comic Sans MS" pitchFamily="66" charset="0"/>
              </a:rPr>
              <a:t>The network layer protocols should provide </a:t>
            </a:r>
            <a:r>
              <a:rPr lang="en-US" sz="2400" u="sng">
                <a:latin typeface="Comic Sans MS" pitchFamily="66" charset="0"/>
              </a:rPr>
              <a:t>congestion control</a:t>
            </a:r>
            <a:r>
              <a:rPr lang="en-US" sz="2400">
                <a:latin typeface="Comic Sans MS" pitchFamily="66" charset="0"/>
              </a:rPr>
              <a:t>, </a:t>
            </a:r>
            <a:r>
              <a:rPr lang="en-US" sz="2400" u="sng">
                <a:latin typeface="Comic Sans MS" pitchFamily="66" charset="0"/>
              </a:rPr>
              <a:t>flow control</a:t>
            </a:r>
            <a:r>
              <a:rPr lang="en-US" sz="2400">
                <a:latin typeface="Comic Sans MS" pitchFamily="66" charset="0"/>
              </a:rPr>
              <a:t>, and </a:t>
            </a:r>
            <a:r>
              <a:rPr lang="en-US" sz="2400" u="sng">
                <a:latin typeface="Comic Sans MS" pitchFamily="66" charset="0"/>
              </a:rPr>
              <a:t>error control.</a:t>
            </a:r>
          </a:p>
        </p:txBody>
      </p:sp>
      <p:sp>
        <p:nvSpPr>
          <p:cNvPr id="39942" name="Rectangle 4"/>
          <p:cNvSpPr>
            <a:spLocks noChangeArrowheads="1"/>
          </p:cNvSpPr>
          <p:nvPr/>
        </p:nvSpPr>
        <p:spPr bwMode="auto">
          <a:xfrm>
            <a:off x="381000" y="4800600"/>
            <a:ext cx="8382000" cy="769938"/>
          </a:xfrm>
          <a:prstGeom prst="rect">
            <a:avLst/>
          </a:prstGeom>
          <a:solidFill>
            <a:srgbClr val="99FF33"/>
          </a:solidFill>
          <a:ln w="76200" algn="ctr">
            <a:solidFill>
              <a:srgbClr val="00CC00"/>
            </a:solidFill>
            <a:miter lim="800000"/>
            <a:headEnd/>
            <a:tailEnd/>
          </a:ln>
        </p:spPr>
        <p:txBody>
          <a:bodyPr>
            <a:spAutoFit/>
          </a:bodyPr>
          <a:lstStyle/>
          <a:p>
            <a:pPr algn="ctr"/>
            <a:r>
              <a:rPr lang="en-US" sz="2200">
                <a:latin typeface="Comic Sans MS" pitchFamily="66" charset="0"/>
              </a:rPr>
              <a:t>The network layer is responsible for the delivery of individual packets from the source host to the destination host.</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7890" name="Slide Number Placeholder 1"/>
          <p:cNvSpPr>
            <a:spLocks noGrp="1"/>
          </p:cNvSpPr>
          <p:nvPr>
            <p:ph type="sldNum" sz="quarter" idx="10"/>
          </p:nvPr>
        </p:nvSpPr>
        <p:spPr bwMode="auto">
          <a:xfrm>
            <a:off x="0" y="6553200"/>
            <a:ext cx="1905000" cy="457200"/>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822B7579-7F3E-44B1-887E-CAC33408B322}" type="slidenum">
              <a:rPr lang="en-US" b="1" smtClean="0">
                <a:solidFill>
                  <a:schemeClr val="accent1"/>
                </a:solidFill>
              </a:rPr>
              <a:pPr fontAlgn="base">
                <a:spcBef>
                  <a:spcPct val="0"/>
                </a:spcBef>
                <a:spcAft>
                  <a:spcPct val="0"/>
                </a:spcAft>
                <a:defRPr/>
              </a:pPr>
              <a:t>36</a:t>
            </a:fld>
            <a:endParaRPr lang="en-US" b="1">
              <a:solidFill>
                <a:schemeClr val="accent1"/>
              </a:solidFill>
            </a:endParaRPr>
          </a:p>
        </p:txBody>
      </p:sp>
      <p:sp>
        <p:nvSpPr>
          <p:cNvPr id="40963" name="Text Box 4"/>
          <p:cNvSpPr txBox="1">
            <a:spLocks noChangeArrowheads="1"/>
          </p:cNvSpPr>
          <p:nvPr/>
        </p:nvSpPr>
        <p:spPr bwMode="auto">
          <a:xfrm>
            <a:off x="8229600" y="6400800"/>
            <a:ext cx="184150" cy="366713"/>
          </a:xfrm>
          <a:prstGeom prst="rect">
            <a:avLst/>
          </a:prstGeom>
          <a:noFill/>
          <a:ln w="9525">
            <a:noFill/>
            <a:miter lim="800000"/>
            <a:headEnd/>
            <a:tailEnd/>
          </a:ln>
        </p:spPr>
        <p:txBody>
          <a:bodyPr wrap="none">
            <a:spAutoFit/>
          </a:bodyPr>
          <a:lstStyle/>
          <a:p>
            <a:endParaRPr lang="en-GB"/>
          </a:p>
        </p:txBody>
      </p:sp>
      <p:sp>
        <p:nvSpPr>
          <p:cNvPr id="40964" name="Text Box 2"/>
          <p:cNvSpPr txBox="1">
            <a:spLocks noChangeArrowheads="1"/>
          </p:cNvSpPr>
          <p:nvPr/>
        </p:nvSpPr>
        <p:spPr bwMode="auto">
          <a:xfrm>
            <a:off x="0" y="104775"/>
            <a:ext cx="7315200" cy="519113"/>
          </a:xfrm>
          <a:prstGeom prst="rect">
            <a:avLst/>
          </a:prstGeom>
          <a:noFill/>
          <a:ln w="9525">
            <a:noFill/>
            <a:miter lim="800000"/>
            <a:headEnd/>
            <a:tailEnd/>
          </a:ln>
        </p:spPr>
        <p:txBody>
          <a:bodyPr>
            <a:spAutoFit/>
          </a:bodyPr>
          <a:lstStyle/>
          <a:p>
            <a:r>
              <a:rPr lang="en-US" sz="2800">
                <a:solidFill>
                  <a:srgbClr val="0070C0"/>
                </a:solidFill>
                <a:latin typeface="Comic Sans MS" pitchFamily="66" charset="0"/>
              </a:rPr>
              <a:t>Network-layer addresses</a:t>
            </a:r>
          </a:p>
        </p:txBody>
      </p:sp>
      <p:sp>
        <p:nvSpPr>
          <p:cNvPr id="40965" name="Rectangle 3"/>
          <p:cNvSpPr>
            <a:spLocks noChangeArrowheads="1"/>
          </p:cNvSpPr>
          <p:nvPr/>
        </p:nvSpPr>
        <p:spPr bwMode="auto">
          <a:xfrm>
            <a:off x="76200" y="609600"/>
            <a:ext cx="8915400" cy="3570288"/>
          </a:xfrm>
          <a:prstGeom prst="rect">
            <a:avLst/>
          </a:prstGeom>
          <a:noFill/>
          <a:ln w="9525">
            <a:noFill/>
            <a:miter lim="800000"/>
            <a:headEnd/>
            <a:tailEnd/>
          </a:ln>
        </p:spPr>
        <p:txBody>
          <a:bodyPr>
            <a:spAutoFit/>
          </a:bodyPr>
          <a:lstStyle/>
          <a:p>
            <a:pPr algn="just">
              <a:spcAft>
                <a:spcPts val="600"/>
              </a:spcAft>
              <a:buFont typeface="Arial" pitchFamily="34" charset="0"/>
              <a:buChar char="•"/>
            </a:pPr>
            <a:r>
              <a:rPr lang="en-US" sz="2400">
                <a:latin typeface="Comic Sans MS" pitchFamily="66" charset="0"/>
              </a:rPr>
              <a:t>The packet traveling from the client to the server and the packet returning from the server need a network-layer address. </a:t>
            </a:r>
          </a:p>
          <a:p>
            <a:pPr algn="just">
              <a:spcAft>
                <a:spcPts val="600"/>
              </a:spcAft>
              <a:buFont typeface="Arial" pitchFamily="34" charset="0"/>
              <a:buChar char="•"/>
            </a:pPr>
            <a:r>
              <a:rPr lang="en-US" sz="2400">
                <a:latin typeface="Comic Sans MS" pitchFamily="66" charset="0"/>
              </a:rPr>
              <a:t>The server address is provided by the server while the client address is known by the client computer.</a:t>
            </a:r>
          </a:p>
          <a:p>
            <a:pPr algn="just">
              <a:spcAft>
                <a:spcPts val="600"/>
              </a:spcAft>
              <a:buFont typeface="Arial" pitchFamily="34" charset="0"/>
              <a:buChar char="•"/>
            </a:pPr>
            <a:r>
              <a:rPr lang="en-US" sz="2400">
                <a:latin typeface="Comic Sans MS" pitchFamily="66" charset="0"/>
              </a:rPr>
              <a:t>The network layer uses its </a:t>
            </a:r>
            <a:r>
              <a:rPr lang="en-US" sz="2400">
                <a:solidFill>
                  <a:srgbClr val="009900"/>
                </a:solidFill>
                <a:latin typeface="Comic Sans MS" pitchFamily="66" charset="0"/>
              </a:rPr>
              <a:t>routing table </a:t>
            </a:r>
            <a:r>
              <a:rPr lang="en-US" sz="2400">
                <a:latin typeface="Comic Sans MS" pitchFamily="66" charset="0"/>
              </a:rPr>
              <a:t>to find the logical address of the </a:t>
            </a:r>
            <a:r>
              <a:rPr lang="en-US" sz="2400" u="sng">
                <a:latin typeface="Comic Sans MS" pitchFamily="66" charset="0"/>
              </a:rPr>
              <a:t>next hop (router), </a:t>
            </a:r>
            <a:r>
              <a:rPr lang="en-US" sz="2400">
                <a:latin typeface="Comic Sans MS" pitchFamily="66" charset="0"/>
              </a:rPr>
              <a:t>which is passed to the data link layer to find the data link layer address of the next router.</a:t>
            </a:r>
          </a:p>
        </p:txBody>
      </p:sp>
      <p:pic>
        <p:nvPicPr>
          <p:cNvPr id="40966" name="Picture 6"/>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52400" y="4114800"/>
            <a:ext cx="8739188" cy="1717675"/>
          </a:xfrm>
          <a:prstGeom prst="rect">
            <a:avLst/>
          </a:prstGeom>
          <a:noFill/>
          <a:ln w="9525">
            <a:noFill/>
            <a:miter lim="800000"/>
            <a:headEnd/>
            <a:tailEnd/>
          </a:ln>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3425" y="533400"/>
            <a:ext cx="7677150" cy="4752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5"/>
          <p:cNvPicPr>
            <a:picLocks noChangeAspect="1" noChangeArrowheads="1"/>
          </p:cNvPicPr>
          <p:nvPr/>
        </p:nvPicPr>
        <p:blipFill>
          <a:blip r:embed="rId2" cstate="print"/>
          <a:srcRect t="41147"/>
          <a:stretch>
            <a:fillRect/>
          </a:stretch>
        </p:blipFill>
        <p:spPr bwMode="auto">
          <a:xfrm>
            <a:off x="914400" y="1447800"/>
            <a:ext cx="7235825" cy="3657600"/>
          </a:xfrm>
          <a:prstGeom prst="rect">
            <a:avLst/>
          </a:prstGeom>
          <a:noFill/>
          <a:ln w="9525">
            <a:noFill/>
            <a:miter lim="800000"/>
            <a:headEnd/>
            <a:tailEnd/>
          </a:ln>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938" name="Slide Number Placeholder 1"/>
          <p:cNvSpPr>
            <a:spLocks noGrp="1"/>
          </p:cNvSpPr>
          <p:nvPr>
            <p:ph type="sldNum" sz="quarter" idx="10"/>
          </p:nvPr>
        </p:nvSpPr>
        <p:spPr bwMode="auto">
          <a:xfrm>
            <a:off x="0" y="6553200"/>
            <a:ext cx="1905000" cy="457200"/>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552888E4-48C5-4812-8534-B1C61FDC8C4E}" type="slidenum">
              <a:rPr lang="en-US" b="1" smtClean="0">
                <a:solidFill>
                  <a:schemeClr val="accent1"/>
                </a:solidFill>
              </a:rPr>
              <a:pPr fontAlgn="base">
                <a:spcBef>
                  <a:spcPct val="0"/>
                </a:spcBef>
                <a:spcAft>
                  <a:spcPct val="0"/>
                </a:spcAft>
                <a:defRPr/>
              </a:pPr>
              <a:t>39</a:t>
            </a:fld>
            <a:endParaRPr lang="en-US" b="1">
              <a:solidFill>
                <a:schemeClr val="accent1"/>
              </a:solidFill>
            </a:endParaRPr>
          </a:p>
        </p:txBody>
      </p:sp>
      <p:sp>
        <p:nvSpPr>
          <p:cNvPr id="43011" name="Text Box 4"/>
          <p:cNvSpPr txBox="1">
            <a:spLocks noChangeArrowheads="1"/>
          </p:cNvSpPr>
          <p:nvPr/>
        </p:nvSpPr>
        <p:spPr bwMode="auto">
          <a:xfrm>
            <a:off x="8229600" y="6400800"/>
            <a:ext cx="184150" cy="366713"/>
          </a:xfrm>
          <a:prstGeom prst="rect">
            <a:avLst/>
          </a:prstGeom>
          <a:noFill/>
          <a:ln w="9525">
            <a:noFill/>
            <a:miter lim="800000"/>
            <a:headEnd/>
            <a:tailEnd/>
          </a:ln>
        </p:spPr>
        <p:txBody>
          <a:bodyPr wrap="none">
            <a:spAutoFit/>
          </a:bodyPr>
          <a:lstStyle/>
          <a:p>
            <a:endParaRPr lang="en-GB"/>
          </a:p>
        </p:txBody>
      </p:sp>
      <p:sp>
        <p:nvSpPr>
          <p:cNvPr id="43012" name="Text Box 2"/>
          <p:cNvSpPr txBox="1">
            <a:spLocks noChangeArrowheads="1"/>
          </p:cNvSpPr>
          <p:nvPr/>
        </p:nvSpPr>
        <p:spPr bwMode="auto">
          <a:xfrm>
            <a:off x="0" y="104775"/>
            <a:ext cx="7315200" cy="519113"/>
          </a:xfrm>
          <a:prstGeom prst="rect">
            <a:avLst/>
          </a:prstGeom>
          <a:noFill/>
          <a:ln w="9525">
            <a:noFill/>
            <a:miter lim="800000"/>
            <a:headEnd/>
            <a:tailEnd/>
          </a:ln>
        </p:spPr>
        <p:txBody>
          <a:bodyPr>
            <a:spAutoFit/>
          </a:bodyPr>
          <a:lstStyle/>
          <a:p>
            <a:r>
              <a:rPr lang="en-US" sz="2800">
                <a:solidFill>
                  <a:srgbClr val="0070C0"/>
                </a:solidFill>
                <a:latin typeface="Comic Sans MS" pitchFamily="66" charset="0"/>
              </a:rPr>
              <a:t>Routing</a:t>
            </a:r>
          </a:p>
        </p:txBody>
      </p:sp>
      <p:sp>
        <p:nvSpPr>
          <p:cNvPr id="43013" name="Rectangle 3"/>
          <p:cNvSpPr>
            <a:spLocks noChangeArrowheads="1"/>
          </p:cNvSpPr>
          <p:nvPr/>
        </p:nvSpPr>
        <p:spPr bwMode="auto">
          <a:xfrm>
            <a:off x="76200" y="609600"/>
            <a:ext cx="8915400" cy="6186309"/>
          </a:xfrm>
          <a:prstGeom prst="rect">
            <a:avLst/>
          </a:prstGeom>
          <a:noFill/>
          <a:ln w="9525">
            <a:noFill/>
            <a:miter lim="800000"/>
            <a:headEnd/>
            <a:tailEnd/>
          </a:ln>
        </p:spPr>
        <p:txBody>
          <a:bodyPr>
            <a:spAutoFit/>
          </a:bodyPr>
          <a:lstStyle/>
          <a:p>
            <a:pPr algn="just">
              <a:lnSpc>
                <a:spcPct val="150000"/>
              </a:lnSpc>
              <a:buFont typeface="Arial" pitchFamily="34" charset="0"/>
              <a:buChar char="•"/>
            </a:pPr>
            <a:r>
              <a:rPr lang="en-US" sz="2200" dirty="0">
                <a:latin typeface="Comic Sans MS" pitchFamily="66" charset="0"/>
              </a:rPr>
              <a:t>The network layer has a specific duty: routing. </a:t>
            </a:r>
          </a:p>
          <a:p>
            <a:pPr algn="just">
              <a:lnSpc>
                <a:spcPct val="150000"/>
              </a:lnSpc>
              <a:buFont typeface="Arial" pitchFamily="34" charset="0"/>
              <a:buChar char="•"/>
            </a:pPr>
            <a:r>
              <a:rPr lang="en-US" sz="2200" dirty="0">
                <a:latin typeface="Comic Sans MS" pitchFamily="66" charset="0"/>
              </a:rPr>
              <a:t> Routing means determination of the partial or total path of a packet. </a:t>
            </a:r>
          </a:p>
          <a:p>
            <a:pPr algn="just">
              <a:lnSpc>
                <a:spcPct val="150000"/>
              </a:lnSpc>
              <a:buFont typeface="Arial" pitchFamily="34" charset="0"/>
              <a:buChar char="•"/>
            </a:pPr>
            <a:r>
              <a:rPr lang="en-US" sz="2200" dirty="0">
                <a:latin typeface="Comic Sans MS" pitchFamily="66" charset="0"/>
              </a:rPr>
              <a:t>As the Internet is a collection of networks (LANs, WANs, and MANs), the delivery of a packet from its source to its destination may be a combination of several deliveries: a source-to-router delivery, several router-to-router delivery, and finally a router-to-destination delivery.</a:t>
            </a:r>
          </a:p>
          <a:p>
            <a:pPr algn="just">
              <a:lnSpc>
                <a:spcPct val="150000"/>
              </a:lnSpc>
              <a:buFont typeface="Arial" pitchFamily="34" charset="0"/>
              <a:buChar char="•"/>
            </a:pPr>
            <a:r>
              <a:rPr lang="en-US" sz="2200" dirty="0">
                <a:latin typeface="Comic Sans MS" pitchFamily="66" charset="0"/>
              </a:rPr>
              <a:t>When a router receives a packet, it consults its routing table to determine the best route to reach final destination. The routing table provides the IP address of the next router. On the next router, a new decision is made.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Number Placeholder 1"/>
          <p:cNvSpPr>
            <a:spLocks noGrp="1"/>
          </p:cNvSpPr>
          <p:nvPr>
            <p:ph type="sldNum" sz="quarter" idx="10"/>
          </p:nvPr>
        </p:nvSpPr>
        <p:spPr bwMode="auto">
          <a:xfrm>
            <a:off x="0" y="6553200"/>
            <a:ext cx="1905000" cy="457200"/>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C50204B9-352D-4E1F-8BAD-289A3516DD30}" type="slidenum">
              <a:rPr lang="en-US" b="1" smtClean="0">
                <a:solidFill>
                  <a:schemeClr val="accent1"/>
                </a:solidFill>
              </a:rPr>
              <a:pPr fontAlgn="base">
                <a:spcBef>
                  <a:spcPct val="0"/>
                </a:spcBef>
                <a:spcAft>
                  <a:spcPct val="0"/>
                </a:spcAft>
                <a:defRPr/>
              </a:pPr>
              <a:t>4</a:t>
            </a:fld>
            <a:endParaRPr lang="en-US" b="1">
              <a:solidFill>
                <a:schemeClr val="accent1"/>
              </a:solidFill>
            </a:endParaRPr>
          </a:p>
        </p:txBody>
      </p:sp>
      <p:sp>
        <p:nvSpPr>
          <p:cNvPr id="10243" name="Text Box 2"/>
          <p:cNvSpPr txBox="1">
            <a:spLocks noChangeArrowheads="1"/>
          </p:cNvSpPr>
          <p:nvPr/>
        </p:nvSpPr>
        <p:spPr bwMode="auto">
          <a:xfrm>
            <a:off x="0" y="25400"/>
            <a:ext cx="3433763" cy="584200"/>
          </a:xfrm>
          <a:prstGeom prst="rect">
            <a:avLst/>
          </a:prstGeom>
          <a:noFill/>
          <a:ln w="9525">
            <a:noFill/>
            <a:miter lim="800000"/>
            <a:headEnd/>
            <a:tailEnd/>
          </a:ln>
        </p:spPr>
        <p:txBody>
          <a:bodyPr wrap="none">
            <a:spAutoFit/>
          </a:bodyPr>
          <a:lstStyle/>
          <a:p>
            <a:r>
              <a:rPr lang="en-US" sz="3200">
                <a:solidFill>
                  <a:srgbClr val="FF0000"/>
                </a:solidFill>
                <a:latin typeface="Comic Sans MS" pitchFamily="66" charset="0"/>
              </a:rPr>
              <a:t>Network criteria</a:t>
            </a:r>
          </a:p>
        </p:txBody>
      </p:sp>
      <p:sp>
        <p:nvSpPr>
          <p:cNvPr id="10244" name="Rectangle 3"/>
          <p:cNvSpPr>
            <a:spLocks noChangeArrowheads="1"/>
          </p:cNvSpPr>
          <p:nvPr/>
        </p:nvSpPr>
        <p:spPr bwMode="auto">
          <a:xfrm>
            <a:off x="76200" y="685800"/>
            <a:ext cx="8915400" cy="5078413"/>
          </a:xfrm>
          <a:prstGeom prst="rect">
            <a:avLst/>
          </a:prstGeom>
          <a:noFill/>
          <a:ln w="9525">
            <a:noFill/>
            <a:miter lim="800000"/>
            <a:headEnd/>
            <a:tailEnd/>
          </a:ln>
        </p:spPr>
        <p:txBody>
          <a:bodyPr>
            <a:spAutoFit/>
          </a:bodyPr>
          <a:lstStyle/>
          <a:p>
            <a:pPr algn="just"/>
            <a:endParaRPr lang="en-US" altLang="zh-CN" sz="2400">
              <a:latin typeface="Comic Sans MS" pitchFamily="66" charset="0"/>
              <a:ea typeface="SimSun" pitchFamily="2" charset="-122"/>
            </a:endParaRPr>
          </a:p>
          <a:p>
            <a:pPr algn="just"/>
            <a:r>
              <a:rPr lang="en-US" sz="2300" b="1">
                <a:solidFill>
                  <a:srgbClr val="0070C0"/>
                </a:solidFill>
                <a:latin typeface="Comic Sans MS" pitchFamily="66" charset="0"/>
              </a:rPr>
              <a:t>2) Reliability</a:t>
            </a:r>
            <a:r>
              <a:rPr lang="en-US" sz="2300">
                <a:latin typeface="Comic Sans MS" pitchFamily="66" charset="0"/>
              </a:rPr>
              <a:t> </a:t>
            </a:r>
          </a:p>
          <a:p>
            <a:pPr algn="just"/>
            <a:r>
              <a:rPr lang="en-US" sz="2300">
                <a:latin typeface="Comic Sans MS" pitchFamily="66" charset="0"/>
              </a:rPr>
              <a:t>It is measured by the </a:t>
            </a:r>
          </a:p>
          <a:p>
            <a:pPr lvl="1" algn="just">
              <a:buFont typeface="Arial" pitchFamily="34" charset="0"/>
              <a:buChar char="•"/>
            </a:pPr>
            <a:r>
              <a:rPr lang="en-US" sz="2300">
                <a:latin typeface="Comic Sans MS" pitchFamily="66" charset="0"/>
              </a:rPr>
              <a:t> Frequency of failure</a:t>
            </a:r>
          </a:p>
          <a:p>
            <a:pPr lvl="1" algn="just">
              <a:buFont typeface="Arial" pitchFamily="34" charset="0"/>
              <a:buChar char="•"/>
            </a:pPr>
            <a:r>
              <a:rPr lang="en-US" sz="2300">
                <a:latin typeface="Comic Sans MS" pitchFamily="66" charset="0"/>
              </a:rPr>
              <a:t> The time it takes to recover from a failure</a:t>
            </a:r>
          </a:p>
          <a:p>
            <a:pPr lvl="1" algn="just">
              <a:buFont typeface="Arial" pitchFamily="34" charset="0"/>
              <a:buChar char="•"/>
            </a:pPr>
            <a:r>
              <a:rPr lang="en-US" sz="2300">
                <a:latin typeface="Comic Sans MS" pitchFamily="66" charset="0"/>
              </a:rPr>
              <a:t> The network’s robustness in a catastrophe.</a:t>
            </a:r>
          </a:p>
          <a:p>
            <a:pPr algn="just"/>
            <a:endParaRPr lang="en-US" altLang="zh-CN" sz="2300">
              <a:latin typeface="Comic Sans MS" pitchFamily="66" charset="0"/>
              <a:ea typeface="SimSun" pitchFamily="2" charset="-122"/>
            </a:endParaRPr>
          </a:p>
          <a:p>
            <a:pPr algn="just"/>
            <a:r>
              <a:rPr lang="en-US" sz="2300" b="1">
                <a:solidFill>
                  <a:srgbClr val="0070C0"/>
                </a:solidFill>
                <a:latin typeface="Comic Sans MS" pitchFamily="66" charset="0"/>
              </a:rPr>
              <a:t>3) Security</a:t>
            </a:r>
            <a:r>
              <a:rPr lang="en-US" sz="2300">
                <a:latin typeface="Comic Sans MS" pitchFamily="66" charset="0"/>
              </a:rPr>
              <a:t> </a:t>
            </a:r>
          </a:p>
          <a:p>
            <a:pPr algn="just"/>
            <a:r>
              <a:rPr lang="en-US" sz="2300">
                <a:latin typeface="Comic Sans MS" pitchFamily="66" charset="0"/>
              </a:rPr>
              <a:t>Network security issues include:</a:t>
            </a:r>
          </a:p>
          <a:p>
            <a:pPr lvl="1" algn="just">
              <a:buFont typeface="Arial" pitchFamily="34" charset="0"/>
              <a:buChar char="•"/>
            </a:pPr>
            <a:r>
              <a:rPr lang="en-US" sz="2300">
                <a:latin typeface="Comic Sans MS" pitchFamily="66" charset="0"/>
              </a:rPr>
              <a:t> protecting data from unauthorized access, damage and change.</a:t>
            </a:r>
          </a:p>
          <a:p>
            <a:pPr lvl="1" algn="just">
              <a:buFont typeface="Arial" pitchFamily="34" charset="0"/>
              <a:buChar char="•"/>
            </a:pPr>
            <a:r>
              <a:rPr lang="en-US" sz="2300">
                <a:latin typeface="Comic Sans MS" pitchFamily="66" charset="0"/>
              </a:rPr>
              <a:t> Implementing policies and procedures for recovery from breaches and data losses.</a:t>
            </a:r>
          </a:p>
          <a:p>
            <a:pPr algn="just"/>
            <a:endParaRPr lang="en-US" altLang="zh-CN" sz="2400">
              <a:latin typeface="Comic Sans MS" pitchFamily="66" charset="0"/>
              <a:ea typeface="SimSun" pitchFamily="2" charset="-122"/>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62" name="Slide Number Placeholder 1"/>
          <p:cNvSpPr>
            <a:spLocks noGrp="1"/>
          </p:cNvSpPr>
          <p:nvPr>
            <p:ph type="sldNum" sz="quarter" idx="10"/>
          </p:nvPr>
        </p:nvSpPr>
        <p:spPr bwMode="auto">
          <a:xfrm>
            <a:off x="0" y="6553200"/>
            <a:ext cx="1905000" cy="457200"/>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A27FC345-DBC8-4263-94A7-AEFE4CB23B18}" type="slidenum">
              <a:rPr lang="en-US" b="1" smtClean="0">
                <a:solidFill>
                  <a:schemeClr val="accent1"/>
                </a:solidFill>
              </a:rPr>
              <a:pPr fontAlgn="base">
                <a:spcBef>
                  <a:spcPct val="0"/>
                </a:spcBef>
                <a:spcAft>
                  <a:spcPct val="0"/>
                </a:spcAft>
                <a:defRPr/>
              </a:pPr>
              <a:t>40</a:t>
            </a:fld>
            <a:endParaRPr lang="en-US" b="1">
              <a:solidFill>
                <a:schemeClr val="accent1"/>
              </a:solidFill>
            </a:endParaRPr>
          </a:p>
        </p:txBody>
      </p:sp>
      <p:sp>
        <p:nvSpPr>
          <p:cNvPr id="44035" name="Text Box 4"/>
          <p:cNvSpPr txBox="1">
            <a:spLocks noChangeArrowheads="1"/>
          </p:cNvSpPr>
          <p:nvPr/>
        </p:nvSpPr>
        <p:spPr bwMode="auto">
          <a:xfrm>
            <a:off x="8229600" y="6400800"/>
            <a:ext cx="184150" cy="366713"/>
          </a:xfrm>
          <a:prstGeom prst="rect">
            <a:avLst/>
          </a:prstGeom>
          <a:noFill/>
          <a:ln w="9525">
            <a:noFill/>
            <a:miter lim="800000"/>
            <a:headEnd/>
            <a:tailEnd/>
          </a:ln>
        </p:spPr>
        <p:txBody>
          <a:bodyPr wrap="none">
            <a:spAutoFit/>
          </a:bodyPr>
          <a:lstStyle/>
          <a:p>
            <a:endParaRPr lang="en-GB"/>
          </a:p>
        </p:txBody>
      </p:sp>
      <p:sp>
        <p:nvSpPr>
          <p:cNvPr id="44036" name="Text Box 4"/>
          <p:cNvSpPr txBox="1">
            <a:spLocks noChangeArrowheads="1"/>
          </p:cNvSpPr>
          <p:nvPr/>
        </p:nvSpPr>
        <p:spPr bwMode="auto">
          <a:xfrm>
            <a:off x="2667000" y="5715000"/>
            <a:ext cx="3611563" cy="400050"/>
          </a:xfrm>
          <a:prstGeom prst="rect">
            <a:avLst/>
          </a:prstGeom>
          <a:noFill/>
          <a:ln w="9525">
            <a:noFill/>
            <a:miter lim="800000"/>
            <a:headEnd/>
            <a:tailEnd/>
          </a:ln>
        </p:spPr>
        <p:txBody>
          <a:bodyPr wrap="none">
            <a:spAutoFit/>
          </a:bodyPr>
          <a:lstStyle/>
          <a:p>
            <a:r>
              <a:rPr lang="en-US" sz="2000">
                <a:latin typeface="Comic Sans MS" pitchFamily="66" charset="0"/>
              </a:rPr>
              <a:t>Routing at the network layer</a:t>
            </a:r>
          </a:p>
        </p:txBody>
      </p:sp>
      <p:pic>
        <p:nvPicPr>
          <p:cNvPr id="44037" name="Picture 5"/>
          <p:cNvPicPr>
            <a:picLocks noChangeAspect="1" noChangeArrowheads="1"/>
          </p:cNvPicPr>
          <p:nvPr/>
        </p:nvPicPr>
        <p:blipFill>
          <a:blip r:embed="rId3" cstate="print"/>
          <a:srcRect/>
          <a:stretch>
            <a:fillRect/>
          </a:stretch>
        </p:blipFill>
        <p:spPr bwMode="auto">
          <a:xfrm>
            <a:off x="1295400" y="304800"/>
            <a:ext cx="6253163" cy="5370513"/>
          </a:xfrm>
          <a:prstGeom prst="rect">
            <a:avLst/>
          </a:prstGeom>
          <a:noFill/>
          <a:ln w="9525">
            <a:noFill/>
            <a:miter lim="800000"/>
            <a:headEnd/>
            <a:tailEnd/>
          </a:ln>
        </p:spPr>
      </p:pic>
      <p:sp>
        <p:nvSpPr>
          <p:cNvPr id="6" name="Oval 5"/>
          <p:cNvSpPr/>
          <p:nvPr/>
        </p:nvSpPr>
        <p:spPr>
          <a:xfrm>
            <a:off x="1219200" y="762000"/>
            <a:ext cx="609600" cy="14478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986" name="Slide Number Placeholder 1"/>
          <p:cNvSpPr>
            <a:spLocks noGrp="1"/>
          </p:cNvSpPr>
          <p:nvPr>
            <p:ph type="sldNum" sz="quarter" idx="10"/>
          </p:nvPr>
        </p:nvSpPr>
        <p:spPr bwMode="auto">
          <a:xfrm>
            <a:off x="0" y="6553200"/>
            <a:ext cx="1905000" cy="457200"/>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80DEB746-2056-43C9-B8F9-FBD9C93E34C8}" type="slidenum">
              <a:rPr lang="en-US" b="1" smtClean="0">
                <a:solidFill>
                  <a:schemeClr val="accent1"/>
                </a:solidFill>
              </a:rPr>
              <a:pPr fontAlgn="base">
                <a:spcBef>
                  <a:spcPct val="0"/>
                </a:spcBef>
                <a:spcAft>
                  <a:spcPct val="0"/>
                </a:spcAft>
                <a:defRPr/>
              </a:pPr>
              <a:t>41</a:t>
            </a:fld>
            <a:endParaRPr lang="en-US" b="1">
              <a:solidFill>
                <a:schemeClr val="accent1"/>
              </a:solidFill>
            </a:endParaRPr>
          </a:p>
        </p:txBody>
      </p:sp>
      <p:sp>
        <p:nvSpPr>
          <p:cNvPr id="45059" name="Text Box 4"/>
          <p:cNvSpPr txBox="1">
            <a:spLocks noChangeArrowheads="1"/>
          </p:cNvSpPr>
          <p:nvPr/>
        </p:nvSpPr>
        <p:spPr bwMode="auto">
          <a:xfrm>
            <a:off x="8229600" y="6400800"/>
            <a:ext cx="184150" cy="366713"/>
          </a:xfrm>
          <a:prstGeom prst="rect">
            <a:avLst/>
          </a:prstGeom>
          <a:noFill/>
          <a:ln w="9525">
            <a:noFill/>
            <a:miter lim="800000"/>
            <a:headEnd/>
            <a:tailEnd/>
          </a:ln>
        </p:spPr>
        <p:txBody>
          <a:bodyPr wrap="none">
            <a:spAutoFit/>
          </a:bodyPr>
          <a:lstStyle/>
          <a:p>
            <a:endParaRPr lang="en-GB"/>
          </a:p>
        </p:txBody>
      </p:sp>
      <p:sp>
        <p:nvSpPr>
          <p:cNvPr id="45060" name="Rectangle 3"/>
          <p:cNvSpPr>
            <a:spLocks noChangeArrowheads="1"/>
          </p:cNvSpPr>
          <p:nvPr/>
        </p:nvSpPr>
        <p:spPr bwMode="auto">
          <a:xfrm>
            <a:off x="76200" y="609600"/>
            <a:ext cx="8915400" cy="3970338"/>
          </a:xfrm>
          <a:prstGeom prst="rect">
            <a:avLst/>
          </a:prstGeom>
          <a:noFill/>
          <a:ln w="9525">
            <a:noFill/>
            <a:miter lim="800000"/>
            <a:headEnd/>
            <a:tailEnd/>
          </a:ln>
        </p:spPr>
        <p:txBody>
          <a:bodyPr>
            <a:spAutoFit/>
          </a:bodyPr>
          <a:lstStyle/>
          <a:p>
            <a:pPr algn="just">
              <a:lnSpc>
                <a:spcPct val="150000"/>
              </a:lnSpc>
              <a:buFont typeface="Arial" pitchFamily="34" charset="0"/>
              <a:buChar char="•"/>
            </a:pPr>
            <a:r>
              <a:rPr lang="en-US" sz="2400">
                <a:latin typeface="Comic Sans MS" pitchFamily="66" charset="0"/>
              </a:rPr>
              <a:t>Routers use only the first three layers of the TCP/IP protocol suite.</a:t>
            </a:r>
          </a:p>
          <a:p>
            <a:pPr algn="just">
              <a:lnSpc>
                <a:spcPct val="150000"/>
              </a:lnSpc>
              <a:buFont typeface="Arial" pitchFamily="34" charset="0"/>
              <a:buChar char="•"/>
            </a:pPr>
            <a:r>
              <a:rPr lang="en-US" sz="2400">
                <a:latin typeface="Comic Sans MS" pitchFamily="66" charset="0"/>
              </a:rPr>
              <a:t>How routers update their routing tables? Using Routing Protocols</a:t>
            </a:r>
          </a:p>
          <a:p>
            <a:pPr algn="just">
              <a:lnSpc>
                <a:spcPct val="150000"/>
              </a:lnSpc>
              <a:buFont typeface="Arial" pitchFamily="34" charset="0"/>
              <a:buChar char="•"/>
            </a:pPr>
            <a:r>
              <a:rPr lang="en-US" sz="2400">
                <a:latin typeface="Comic Sans MS" pitchFamily="66" charset="0"/>
              </a:rPr>
              <a:t>A routing protocol sends its own messages to all routers on the Internet to update them about routes.</a:t>
            </a:r>
          </a:p>
          <a:p>
            <a:pPr algn="just">
              <a:lnSpc>
                <a:spcPct val="150000"/>
              </a:lnSpc>
              <a:buFont typeface="Arial" pitchFamily="34" charset="0"/>
              <a:buChar char="•"/>
            </a:pPr>
            <a:r>
              <a:rPr lang="en-US" sz="2400">
                <a:latin typeface="Comic Sans MS" pitchFamily="66" charset="0"/>
              </a:rPr>
              <a:t>Routing protocols examples: RIP, OSPF, and BGP</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010" name="Slide Number Placeholder 1"/>
          <p:cNvSpPr>
            <a:spLocks noGrp="1"/>
          </p:cNvSpPr>
          <p:nvPr>
            <p:ph type="sldNum" sz="quarter" idx="10"/>
          </p:nvPr>
        </p:nvSpPr>
        <p:spPr bwMode="auto">
          <a:xfrm>
            <a:off x="0" y="6553200"/>
            <a:ext cx="1905000" cy="457200"/>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D4D6B48D-BBD9-40DE-87E8-B68FE1696346}" type="slidenum">
              <a:rPr lang="en-US" b="1" smtClean="0">
                <a:solidFill>
                  <a:schemeClr val="accent1"/>
                </a:solidFill>
              </a:rPr>
              <a:pPr fontAlgn="base">
                <a:spcBef>
                  <a:spcPct val="0"/>
                </a:spcBef>
                <a:spcAft>
                  <a:spcPct val="0"/>
                </a:spcAft>
                <a:defRPr/>
              </a:pPr>
              <a:t>42</a:t>
            </a:fld>
            <a:endParaRPr lang="en-US" b="1">
              <a:solidFill>
                <a:schemeClr val="accent1"/>
              </a:solidFill>
            </a:endParaRPr>
          </a:p>
        </p:txBody>
      </p:sp>
      <p:sp>
        <p:nvSpPr>
          <p:cNvPr id="46083" name="Text Box 4"/>
          <p:cNvSpPr txBox="1">
            <a:spLocks noChangeArrowheads="1"/>
          </p:cNvSpPr>
          <p:nvPr/>
        </p:nvSpPr>
        <p:spPr bwMode="auto">
          <a:xfrm>
            <a:off x="8229600" y="6400800"/>
            <a:ext cx="184150" cy="366713"/>
          </a:xfrm>
          <a:prstGeom prst="rect">
            <a:avLst/>
          </a:prstGeom>
          <a:noFill/>
          <a:ln w="9525">
            <a:noFill/>
            <a:miter lim="800000"/>
            <a:headEnd/>
            <a:tailEnd/>
          </a:ln>
        </p:spPr>
        <p:txBody>
          <a:bodyPr wrap="none">
            <a:spAutoFit/>
          </a:bodyPr>
          <a:lstStyle/>
          <a:p>
            <a:endParaRPr lang="en-GB"/>
          </a:p>
        </p:txBody>
      </p:sp>
      <p:sp>
        <p:nvSpPr>
          <p:cNvPr id="46084" name="Text Box 2"/>
          <p:cNvSpPr txBox="1">
            <a:spLocks noChangeArrowheads="1"/>
          </p:cNvSpPr>
          <p:nvPr/>
        </p:nvSpPr>
        <p:spPr bwMode="auto">
          <a:xfrm>
            <a:off x="0" y="104775"/>
            <a:ext cx="5486400" cy="519113"/>
          </a:xfrm>
          <a:prstGeom prst="rect">
            <a:avLst/>
          </a:prstGeom>
          <a:noFill/>
          <a:ln w="9525">
            <a:noFill/>
            <a:miter lim="800000"/>
            <a:headEnd/>
            <a:tailEnd/>
          </a:ln>
        </p:spPr>
        <p:txBody>
          <a:bodyPr>
            <a:spAutoFit/>
          </a:bodyPr>
          <a:lstStyle/>
          <a:p>
            <a:r>
              <a:rPr lang="en-US" sz="2800">
                <a:solidFill>
                  <a:srgbClr val="0070C0"/>
                </a:solidFill>
                <a:latin typeface="Comic Sans MS" pitchFamily="66" charset="0"/>
              </a:rPr>
              <a:t>Network-layer protocols</a:t>
            </a:r>
          </a:p>
        </p:txBody>
      </p:sp>
      <p:sp>
        <p:nvSpPr>
          <p:cNvPr id="46085" name="Rectangle 3"/>
          <p:cNvSpPr>
            <a:spLocks noChangeArrowheads="1"/>
          </p:cNvSpPr>
          <p:nvPr/>
        </p:nvSpPr>
        <p:spPr bwMode="auto">
          <a:xfrm>
            <a:off x="76200" y="609600"/>
            <a:ext cx="8915400" cy="5078413"/>
          </a:xfrm>
          <a:prstGeom prst="rect">
            <a:avLst/>
          </a:prstGeom>
          <a:noFill/>
          <a:ln w="9525">
            <a:noFill/>
            <a:miter lim="800000"/>
            <a:headEnd/>
            <a:tailEnd/>
          </a:ln>
        </p:spPr>
        <p:txBody>
          <a:bodyPr>
            <a:spAutoFit/>
          </a:bodyPr>
          <a:lstStyle/>
          <a:p>
            <a:pPr algn="just">
              <a:lnSpc>
                <a:spcPct val="150000"/>
              </a:lnSpc>
              <a:buFont typeface="Arial" pitchFamily="34" charset="0"/>
              <a:buChar char="•"/>
            </a:pPr>
            <a:r>
              <a:rPr lang="en-US" sz="2400">
                <a:latin typeface="Comic Sans MS" pitchFamily="66" charset="0"/>
              </a:rPr>
              <a:t>In the TCP/IP protocol suite, the main protocol at the network layer is </a:t>
            </a:r>
            <a:r>
              <a:rPr lang="en-US" sz="2400">
                <a:solidFill>
                  <a:schemeClr val="folHlink"/>
                </a:solidFill>
                <a:latin typeface="Comic Sans MS" pitchFamily="66" charset="0"/>
              </a:rPr>
              <a:t>Internet Protocol (IP)</a:t>
            </a:r>
            <a:r>
              <a:rPr lang="en-US" sz="2400">
                <a:latin typeface="Comic Sans MS" pitchFamily="66" charset="0"/>
              </a:rPr>
              <a:t>. </a:t>
            </a:r>
          </a:p>
          <a:p>
            <a:pPr algn="just">
              <a:lnSpc>
                <a:spcPct val="150000"/>
              </a:lnSpc>
              <a:buFont typeface="Arial" pitchFamily="34" charset="0"/>
              <a:buChar char="•"/>
            </a:pPr>
            <a:r>
              <a:rPr lang="en-US" sz="2400">
                <a:latin typeface="Comic Sans MS" pitchFamily="66" charset="0"/>
              </a:rPr>
              <a:t>The current version is IPv4. IPv6 is also in use but rarely. </a:t>
            </a:r>
          </a:p>
          <a:p>
            <a:pPr algn="just">
              <a:lnSpc>
                <a:spcPct val="150000"/>
              </a:lnSpc>
              <a:buFont typeface="Arial" pitchFamily="34" charset="0"/>
              <a:buChar char="•"/>
            </a:pPr>
            <a:r>
              <a:rPr lang="en-US" sz="2400">
                <a:latin typeface="Comic Sans MS" pitchFamily="66" charset="0"/>
              </a:rPr>
              <a:t>IPv4 is responsible for the delivery of a packet from the source computer to the destination computer. </a:t>
            </a:r>
          </a:p>
          <a:p>
            <a:pPr algn="just">
              <a:lnSpc>
                <a:spcPct val="150000"/>
              </a:lnSpc>
              <a:buFont typeface="Arial" pitchFamily="34" charset="0"/>
              <a:buChar char="•"/>
            </a:pPr>
            <a:r>
              <a:rPr lang="en-US" sz="2400">
                <a:latin typeface="Comic Sans MS" pitchFamily="66" charset="0"/>
              </a:rPr>
              <a:t>For this purpose, every computer and router in the world is identified by a 32-bit IP address, which is presented in </a:t>
            </a:r>
            <a:r>
              <a:rPr lang="en-US" sz="2400">
                <a:solidFill>
                  <a:srgbClr val="009900"/>
                </a:solidFill>
                <a:latin typeface="Comic Sans MS" pitchFamily="66" charset="0"/>
              </a:rPr>
              <a:t>dotted decimal notation</a:t>
            </a:r>
            <a:r>
              <a:rPr lang="en-US" sz="2400">
                <a:latin typeface="Comic Sans MS" pitchFamily="66" charset="0"/>
              </a:rPr>
              <a:t>. </a:t>
            </a:r>
          </a:p>
          <a:p>
            <a:pPr algn="just">
              <a:lnSpc>
                <a:spcPct val="150000"/>
              </a:lnSpc>
              <a:buFont typeface="Arial" pitchFamily="34" charset="0"/>
              <a:buChar char="•"/>
            </a:pPr>
            <a:endParaRPr lang="en-US" sz="2400">
              <a:latin typeface="Comic Sans MS" pitchFamily="66" charset="0"/>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4034" name="Slide Number Placeholder 1"/>
          <p:cNvSpPr>
            <a:spLocks noGrp="1"/>
          </p:cNvSpPr>
          <p:nvPr>
            <p:ph type="sldNum" sz="quarter" idx="10"/>
          </p:nvPr>
        </p:nvSpPr>
        <p:spPr bwMode="auto">
          <a:xfrm>
            <a:off x="0" y="6553200"/>
            <a:ext cx="1905000" cy="457200"/>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F6075091-FE11-4139-A8AB-74F0C1842FFA}" type="slidenum">
              <a:rPr lang="en-US" b="1" smtClean="0">
                <a:solidFill>
                  <a:schemeClr val="accent1"/>
                </a:solidFill>
              </a:rPr>
              <a:pPr fontAlgn="base">
                <a:spcBef>
                  <a:spcPct val="0"/>
                </a:spcBef>
                <a:spcAft>
                  <a:spcPct val="0"/>
                </a:spcAft>
                <a:defRPr/>
              </a:pPr>
              <a:t>43</a:t>
            </a:fld>
            <a:endParaRPr lang="en-US" b="1">
              <a:solidFill>
                <a:schemeClr val="accent1"/>
              </a:solidFill>
            </a:endParaRPr>
          </a:p>
        </p:txBody>
      </p:sp>
      <p:sp>
        <p:nvSpPr>
          <p:cNvPr id="47107" name="Text Box 4"/>
          <p:cNvSpPr txBox="1">
            <a:spLocks noChangeArrowheads="1"/>
          </p:cNvSpPr>
          <p:nvPr/>
        </p:nvSpPr>
        <p:spPr bwMode="auto">
          <a:xfrm>
            <a:off x="8229600" y="6400800"/>
            <a:ext cx="184150" cy="366713"/>
          </a:xfrm>
          <a:prstGeom prst="rect">
            <a:avLst/>
          </a:prstGeom>
          <a:noFill/>
          <a:ln w="9525">
            <a:noFill/>
            <a:miter lim="800000"/>
            <a:headEnd/>
            <a:tailEnd/>
          </a:ln>
        </p:spPr>
        <p:txBody>
          <a:bodyPr wrap="none">
            <a:spAutoFit/>
          </a:bodyPr>
          <a:lstStyle/>
          <a:p>
            <a:endParaRPr lang="en-GB"/>
          </a:p>
        </p:txBody>
      </p:sp>
      <p:sp>
        <p:nvSpPr>
          <p:cNvPr id="47108" name="Rectangle 4"/>
          <p:cNvSpPr>
            <a:spLocks noChangeArrowheads="1"/>
          </p:cNvSpPr>
          <p:nvPr/>
        </p:nvSpPr>
        <p:spPr bwMode="auto">
          <a:xfrm>
            <a:off x="76200" y="152400"/>
            <a:ext cx="8915400" cy="2246313"/>
          </a:xfrm>
          <a:prstGeom prst="rect">
            <a:avLst/>
          </a:prstGeom>
          <a:noFill/>
          <a:ln w="9525">
            <a:noFill/>
            <a:miter lim="800000"/>
            <a:headEnd/>
            <a:tailEnd/>
          </a:ln>
        </p:spPr>
        <p:txBody>
          <a:bodyPr>
            <a:spAutoFit/>
          </a:bodyPr>
          <a:lstStyle/>
          <a:p>
            <a:pPr algn="just">
              <a:lnSpc>
                <a:spcPct val="150000"/>
              </a:lnSpc>
              <a:buFont typeface="Arial" pitchFamily="34" charset="0"/>
              <a:buChar char="•"/>
            </a:pPr>
            <a:r>
              <a:rPr lang="en-US" sz="2400">
                <a:latin typeface="Comic Sans MS" pitchFamily="66" charset="0"/>
              </a:rPr>
              <a:t>The notation divides the 32-bit address into four 8-bit sections and writes each section as a decimal number between 0 and 255 with three dots separating the sections. For example, an IPv4 address</a:t>
            </a:r>
          </a:p>
        </p:txBody>
      </p:sp>
      <p:sp>
        <p:nvSpPr>
          <p:cNvPr id="47109" name="Rectangle 5"/>
          <p:cNvSpPr>
            <a:spLocks noChangeArrowheads="1"/>
          </p:cNvSpPr>
          <p:nvPr/>
        </p:nvSpPr>
        <p:spPr bwMode="auto">
          <a:xfrm>
            <a:off x="1143000" y="2566988"/>
            <a:ext cx="6553200" cy="557212"/>
          </a:xfrm>
          <a:prstGeom prst="rect">
            <a:avLst/>
          </a:prstGeom>
          <a:noFill/>
          <a:ln w="38100">
            <a:solidFill>
              <a:schemeClr val="hlink"/>
            </a:solidFill>
            <a:miter lim="800000"/>
            <a:headEnd/>
            <a:tailEnd/>
          </a:ln>
        </p:spPr>
        <p:txBody>
          <a:bodyPr>
            <a:spAutoFit/>
          </a:bodyPr>
          <a:lstStyle/>
          <a:p>
            <a:pPr algn="just"/>
            <a:r>
              <a:rPr lang="en-US" sz="2800">
                <a:solidFill>
                  <a:schemeClr val="folHlink"/>
                </a:solidFill>
                <a:latin typeface="Times New Roman" pitchFamily="18" charset="0"/>
              </a:rPr>
              <a:t>00001010  00011001  10101100  00001111</a:t>
            </a:r>
          </a:p>
        </p:txBody>
      </p:sp>
      <p:sp>
        <p:nvSpPr>
          <p:cNvPr id="47110" name="Rectangle 6"/>
          <p:cNvSpPr>
            <a:spLocks noChangeArrowheads="1"/>
          </p:cNvSpPr>
          <p:nvPr/>
        </p:nvSpPr>
        <p:spPr bwMode="auto">
          <a:xfrm>
            <a:off x="228600" y="3348038"/>
            <a:ext cx="8915400" cy="461962"/>
          </a:xfrm>
          <a:prstGeom prst="rect">
            <a:avLst/>
          </a:prstGeom>
          <a:noFill/>
          <a:ln w="9525">
            <a:noFill/>
            <a:miter lim="800000"/>
            <a:headEnd/>
            <a:tailEnd/>
          </a:ln>
        </p:spPr>
        <p:txBody>
          <a:bodyPr>
            <a:spAutoFit/>
          </a:bodyPr>
          <a:lstStyle/>
          <a:p>
            <a:pPr algn="just"/>
            <a:r>
              <a:rPr lang="en-US" sz="2400">
                <a:latin typeface="Comic Sans MS" pitchFamily="66" charset="0"/>
              </a:rPr>
              <a:t>is written as</a:t>
            </a:r>
          </a:p>
        </p:txBody>
      </p:sp>
      <p:sp>
        <p:nvSpPr>
          <p:cNvPr id="47111" name="Rectangle 7"/>
          <p:cNvSpPr>
            <a:spLocks noChangeArrowheads="1"/>
          </p:cNvSpPr>
          <p:nvPr/>
        </p:nvSpPr>
        <p:spPr bwMode="auto">
          <a:xfrm>
            <a:off x="2971800" y="3816350"/>
            <a:ext cx="2743200" cy="646113"/>
          </a:xfrm>
          <a:prstGeom prst="rect">
            <a:avLst/>
          </a:prstGeom>
          <a:noFill/>
          <a:ln w="38100">
            <a:solidFill>
              <a:schemeClr val="folHlink"/>
            </a:solidFill>
            <a:miter lim="800000"/>
            <a:headEnd/>
            <a:tailEnd/>
          </a:ln>
        </p:spPr>
        <p:txBody>
          <a:bodyPr>
            <a:spAutoFit/>
          </a:bodyPr>
          <a:lstStyle/>
          <a:p>
            <a:pPr algn="just"/>
            <a:r>
              <a:rPr lang="en-US" sz="3600">
                <a:solidFill>
                  <a:srgbClr val="660066"/>
                </a:solidFill>
                <a:latin typeface="Times New Roman" pitchFamily="18" charset="0"/>
              </a:rPr>
              <a:t>10.25.172.15</a:t>
            </a:r>
          </a:p>
        </p:txBody>
      </p:sp>
      <p:sp>
        <p:nvSpPr>
          <p:cNvPr id="47112" name="Rectangle 8"/>
          <p:cNvSpPr>
            <a:spLocks noChangeArrowheads="1"/>
          </p:cNvSpPr>
          <p:nvPr/>
        </p:nvSpPr>
        <p:spPr bwMode="auto">
          <a:xfrm>
            <a:off x="2590800" y="4876800"/>
            <a:ext cx="4114800" cy="461963"/>
          </a:xfrm>
          <a:prstGeom prst="rect">
            <a:avLst/>
          </a:prstGeom>
          <a:noFill/>
          <a:ln w="9525">
            <a:noFill/>
            <a:miter lim="800000"/>
            <a:headEnd/>
            <a:tailEnd/>
          </a:ln>
        </p:spPr>
        <p:txBody>
          <a:bodyPr>
            <a:spAutoFit/>
          </a:bodyPr>
          <a:lstStyle/>
          <a:p>
            <a:pPr algn="just"/>
            <a:r>
              <a:rPr lang="en-US" sz="2400">
                <a:latin typeface="Comic Sans MS" pitchFamily="66" charset="0"/>
              </a:rPr>
              <a:t>Dotted-Decimal Notation</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5058" name="Slide Number Placeholder 1"/>
          <p:cNvSpPr>
            <a:spLocks noGrp="1"/>
          </p:cNvSpPr>
          <p:nvPr>
            <p:ph type="sldNum" sz="quarter" idx="10"/>
          </p:nvPr>
        </p:nvSpPr>
        <p:spPr bwMode="auto">
          <a:xfrm>
            <a:off x="0" y="6553200"/>
            <a:ext cx="1905000" cy="457200"/>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ABC05B87-30E6-49D1-8FCD-7BCDA9D68D08}" type="slidenum">
              <a:rPr lang="en-US" b="1" smtClean="0">
                <a:solidFill>
                  <a:schemeClr val="accent1"/>
                </a:solidFill>
              </a:rPr>
              <a:pPr fontAlgn="base">
                <a:spcBef>
                  <a:spcPct val="0"/>
                </a:spcBef>
                <a:spcAft>
                  <a:spcPct val="0"/>
                </a:spcAft>
                <a:defRPr/>
              </a:pPr>
              <a:t>44</a:t>
            </a:fld>
            <a:endParaRPr lang="en-US" b="1">
              <a:solidFill>
                <a:schemeClr val="accent1"/>
              </a:solidFill>
            </a:endParaRPr>
          </a:p>
        </p:txBody>
      </p:sp>
      <p:sp>
        <p:nvSpPr>
          <p:cNvPr id="48131" name="Text Box 4"/>
          <p:cNvSpPr txBox="1">
            <a:spLocks noChangeArrowheads="1"/>
          </p:cNvSpPr>
          <p:nvPr/>
        </p:nvSpPr>
        <p:spPr bwMode="auto">
          <a:xfrm>
            <a:off x="8229600" y="6400800"/>
            <a:ext cx="184150" cy="366713"/>
          </a:xfrm>
          <a:prstGeom prst="rect">
            <a:avLst/>
          </a:prstGeom>
          <a:noFill/>
          <a:ln w="9525">
            <a:noFill/>
            <a:miter lim="800000"/>
            <a:headEnd/>
            <a:tailEnd/>
          </a:ln>
        </p:spPr>
        <p:txBody>
          <a:bodyPr wrap="none">
            <a:spAutoFit/>
          </a:bodyPr>
          <a:lstStyle/>
          <a:p>
            <a:endParaRPr lang="en-GB"/>
          </a:p>
        </p:txBody>
      </p:sp>
      <p:sp>
        <p:nvSpPr>
          <p:cNvPr id="48132" name="Rectangle 4"/>
          <p:cNvSpPr>
            <a:spLocks noChangeArrowheads="1"/>
          </p:cNvSpPr>
          <p:nvPr/>
        </p:nvSpPr>
        <p:spPr bwMode="auto">
          <a:xfrm>
            <a:off x="76200" y="152400"/>
            <a:ext cx="8915400" cy="6186309"/>
          </a:xfrm>
          <a:prstGeom prst="rect">
            <a:avLst/>
          </a:prstGeom>
          <a:noFill/>
          <a:ln w="9525">
            <a:noFill/>
            <a:miter lim="800000"/>
            <a:headEnd/>
            <a:tailEnd/>
          </a:ln>
        </p:spPr>
        <p:txBody>
          <a:bodyPr>
            <a:spAutoFit/>
          </a:bodyPr>
          <a:lstStyle/>
          <a:p>
            <a:pPr algn="just">
              <a:lnSpc>
                <a:spcPct val="150000"/>
              </a:lnSpc>
              <a:buFont typeface="Arial" pitchFamily="34" charset="0"/>
              <a:buChar char="•"/>
            </a:pPr>
            <a:r>
              <a:rPr lang="en-US" sz="2400" dirty="0">
                <a:latin typeface="Comic Sans MS" pitchFamily="66" charset="0"/>
              </a:rPr>
              <a:t>At a message’s source, the IPv4 protocol adds the source and distention IP to the packet passed from the application.</a:t>
            </a:r>
          </a:p>
          <a:p>
            <a:pPr algn="just">
              <a:lnSpc>
                <a:spcPct val="150000"/>
              </a:lnSpc>
              <a:buFont typeface="Arial" pitchFamily="34" charset="0"/>
              <a:buChar char="•"/>
            </a:pPr>
            <a:r>
              <a:rPr lang="en-US" sz="2400" dirty="0">
                <a:latin typeface="Comic Sans MS" pitchFamily="66" charset="0"/>
              </a:rPr>
              <a:t>The packet is then ready for its journey.</a:t>
            </a:r>
          </a:p>
          <a:p>
            <a:pPr algn="just">
              <a:lnSpc>
                <a:spcPct val="150000"/>
              </a:lnSpc>
              <a:buFont typeface="Arial" pitchFamily="34" charset="0"/>
              <a:buChar char="•"/>
            </a:pPr>
            <a:r>
              <a:rPr lang="en-US" sz="2400" dirty="0">
                <a:latin typeface="Comic Sans MS" pitchFamily="66" charset="0"/>
              </a:rPr>
              <a:t>The actual delivery  is done by data-link and physical layers.</a:t>
            </a:r>
          </a:p>
          <a:p>
            <a:pPr algn="just">
              <a:lnSpc>
                <a:spcPct val="150000"/>
              </a:lnSpc>
              <a:buFont typeface="Arial" pitchFamily="34" charset="0"/>
              <a:buChar char="•"/>
            </a:pPr>
            <a:r>
              <a:rPr lang="en-US" sz="2400" dirty="0">
                <a:latin typeface="Comic Sans MS" pitchFamily="66" charset="0"/>
              </a:rPr>
              <a:t>The address range of IPv4 (32 bits) can define 2</a:t>
            </a:r>
            <a:r>
              <a:rPr lang="en-US" sz="2400" baseline="30000" dirty="0">
                <a:latin typeface="Comic Sans MS" pitchFamily="66" charset="0"/>
              </a:rPr>
              <a:t>32</a:t>
            </a:r>
            <a:r>
              <a:rPr lang="en-US" sz="2400" dirty="0">
                <a:latin typeface="Comic Sans MS" pitchFamily="66" charset="0"/>
              </a:rPr>
              <a:t> devices. A solution for address depletion is IPv6 which address made of 128 bits.</a:t>
            </a:r>
          </a:p>
          <a:p>
            <a:pPr algn="just">
              <a:lnSpc>
                <a:spcPct val="150000"/>
              </a:lnSpc>
              <a:buFont typeface="Arial" pitchFamily="34" charset="0"/>
              <a:buChar char="•"/>
            </a:pPr>
            <a:r>
              <a:rPr lang="en-US" sz="2400" u="sng" dirty="0">
                <a:latin typeface="Comic Sans MS" pitchFamily="66" charset="0"/>
              </a:rPr>
              <a:t>IP provides </a:t>
            </a:r>
            <a:r>
              <a:rPr lang="en-US" sz="2400" dirty="0">
                <a:latin typeface="Comic Sans MS" pitchFamily="66" charset="0"/>
              </a:rPr>
              <a:t>a </a:t>
            </a:r>
            <a:r>
              <a:rPr lang="en-US" sz="2400" dirty="0">
                <a:solidFill>
                  <a:srgbClr val="009900"/>
                </a:solidFill>
                <a:latin typeface="Comic Sans MS" pitchFamily="66" charset="0"/>
              </a:rPr>
              <a:t>best-effort services</a:t>
            </a:r>
            <a:r>
              <a:rPr lang="en-US" sz="2400" dirty="0">
                <a:latin typeface="Comic Sans MS" pitchFamily="66" charset="0"/>
              </a:rPr>
              <a:t>.</a:t>
            </a:r>
          </a:p>
          <a:p>
            <a:pPr algn="just">
              <a:lnSpc>
                <a:spcPct val="150000"/>
              </a:lnSpc>
              <a:buFont typeface="Arial" pitchFamily="34" charset="0"/>
              <a:buChar char="•"/>
            </a:pPr>
            <a:r>
              <a:rPr lang="en-US" sz="2400" dirty="0">
                <a:latin typeface="Comic Sans MS" pitchFamily="66" charset="0"/>
              </a:rPr>
              <a:t>It does not guarantee that packets will arrive error-free or in the order intended by the sender or even delivered: a packet may be lost forever (unreliable).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6082" name="Slide Number Placeholder 1"/>
          <p:cNvSpPr>
            <a:spLocks noGrp="1"/>
          </p:cNvSpPr>
          <p:nvPr>
            <p:ph type="sldNum" sz="quarter" idx="10"/>
          </p:nvPr>
        </p:nvSpPr>
        <p:spPr bwMode="auto">
          <a:xfrm>
            <a:off x="0" y="6553200"/>
            <a:ext cx="1905000" cy="457200"/>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D5F56B9A-C624-4FB6-A521-0247C7ABE45E}" type="slidenum">
              <a:rPr lang="en-US" b="1" smtClean="0">
                <a:solidFill>
                  <a:schemeClr val="accent1"/>
                </a:solidFill>
              </a:rPr>
              <a:pPr fontAlgn="base">
                <a:spcBef>
                  <a:spcPct val="0"/>
                </a:spcBef>
                <a:spcAft>
                  <a:spcPct val="0"/>
                </a:spcAft>
                <a:defRPr/>
              </a:pPr>
              <a:t>45</a:t>
            </a:fld>
            <a:endParaRPr lang="en-US" b="1">
              <a:solidFill>
                <a:schemeClr val="accent1"/>
              </a:solidFill>
            </a:endParaRPr>
          </a:p>
        </p:txBody>
      </p:sp>
      <p:sp>
        <p:nvSpPr>
          <p:cNvPr id="49155" name="Text Box 4"/>
          <p:cNvSpPr txBox="1">
            <a:spLocks noChangeArrowheads="1"/>
          </p:cNvSpPr>
          <p:nvPr/>
        </p:nvSpPr>
        <p:spPr bwMode="auto">
          <a:xfrm>
            <a:off x="8229600" y="6400800"/>
            <a:ext cx="184150" cy="366713"/>
          </a:xfrm>
          <a:prstGeom prst="rect">
            <a:avLst/>
          </a:prstGeom>
          <a:noFill/>
          <a:ln w="9525">
            <a:noFill/>
            <a:miter lim="800000"/>
            <a:headEnd/>
            <a:tailEnd/>
          </a:ln>
        </p:spPr>
        <p:txBody>
          <a:bodyPr wrap="none">
            <a:spAutoFit/>
          </a:bodyPr>
          <a:lstStyle/>
          <a:p>
            <a:endParaRPr lang="en-GB"/>
          </a:p>
        </p:txBody>
      </p:sp>
      <p:sp>
        <p:nvSpPr>
          <p:cNvPr id="49156" name="Rectangle 4"/>
          <p:cNvSpPr>
            <a:spLocks noChangeArrowheads="1"/>
          </p:cNvSpPr>
          <p:nvPr/>
        </p:nvSpPr>
        <p:spPr bwMode="auto">
          <a:xfrm>
            <a:off x="76200" y="152400"/>
            <a:ext cx="8915400" cy="6186309"/>
          </a:xfrm>
          <a:prstGeom prst="rect">
            <a:avLst/>
          </a:prstGeom>
          <a:noFill/>
          <a:ln w="9525">
            <a:noFill/>
            <a:miter lim="800000"/>
            <a:headEnd/>
            <a:tailEnd/>
          </a:ln>
        </p:spPr>
        <p:txBody>
          <a:bodyPr>
            <a:spAutoFit/>
          </a:bodyPr>
          <a:lstStyle/>
          <a:p>
            <a:pPr algn="just">
              <a:lnSpc>
                <a:spcPct val="150000"/>
              </a:lnSpc>
            </a:pPr>
            <a:r>
              <a:rPr lang="en-US" sz="2400" b="1" dirty="0">
                <a:solidFill>
                  <a:srgbClr val="0070C0"/>
                </a:solidFill>
                <a:latin typeface="Comic Sans MS" pitchFamily="66" charset="0"/>
              </a:rPr>
              <a:t>Auxiliary protocols (to compensate its deficiencies)</a:t>
            </a:r>
          </a:p>
          <a:p>
            <a:pPr marL="0" lvl="1" algn="just">
              <a:lnSpc>
                <a:spcPct val="150000"/>
              </a:lnSpc>
              <a:buFont typeface="Arial" pitchFamily="34" charset="0"/>
              <a:buChar char="•"/>
            </a:pPr>
            <a:r>
              <a:rPr lang="en-US" sz="2400" dirty="0">
                <a:solidFill>
                  <a:srgbClr val="009900"/>
                </a:solidFill>
                <a:latin typeface="Comic Sans MS" pitchFamily="66" charset="0"/>
              </a:rPr>
              <a:t>Internet Control Message Protocol (ICMP) </a:t>
            </a:r>
            <a:r>
              <a:rPr lang="en-US" sz="2400" dirty="0">
                <a:latin typeface="Comic Sans MS" pitchFamily="66" charset="0"/>
              </a:rPr>
              <a:t>used to report a limited number of errors to the source computer. For example, if a router drops a packet because of congestion, ICMP can send a packet to the source to warn it. ICMP can also check the status of the nodes.</a:t>
            </a:r>
          </a:p>
          <a:p>
            <a:pPr marL="0" lvl="1" algn="just">
              <a:lnSpc>
                <a:spcPct val="150000"/>
              </a:lnSpc>
              <a:buFont typeface="Arial" pitchFamily="34" charset="0"/>
              <a:buChar char="•"/>
            </a:pPr>
            <a:r>
              <a:rPr lang="en-US" sz="2400" dirty="0">
                <a:solidFill>
                  <a:srgbClr val="009900"/>
                </a:solidFill>
                <a:latin typeface="Comic Sans MS" pitchFamily="66" charset="0"/>
              </a:rPr>
              <a:t>Internet Group Management Protocol (IGMP) </a:t>
            </a:r>
            <a:r>
              <a:rPr lang="en-US" sz="2400" dirty="0">
                <a:latin typeface="Comic Sans MS" pitchFamily="66" charset="0"/>
              </a:rPr>
              <a:t>used to add multicasting (one source, many destinations) to IP, since IP is a </a:t>
            </a:r>
            <a:r>
              <a:rPr lang="en-US" sz="2400" dirty="0" err="1">
                <a:latin typeface="Comic Sans MS" pitchFamily="66" charset="0"/>
              </a:rPr>
              <a:t>unicast</a:t>
            </a:r>
            <a:r>
              <a:rPr lang="en-US" sz="2400" dirty="0">
                <a:latin typeface="Comic Sans MS" pitchFamily="66" charset="0"/>
              </a:rPr>
              <a:t> protocol (one source, one destination).</a:t>
            </a:r>
          </a:p>
          <a:p>
            <a:pPr marL="0" lvl="1" algn="just">
              <a:lnSpc>
                <a:spcPct val="150000"/>
              </a:lnSpc>
              <a:buFont typeface="Arial" pitchFamily="34" charset="0"/>
              <a:buChar char="•"/>
            </a:pPr>
            <a:r>
              <a:rPr lang="en-US" sz="2400" dirty="0">
                <a:solidFill>
                  <a:srgbClr val="009900"/>
                </a:solidFill>
                <a:latin typeface="Comic Sans MS" pitchFamily="66" charset="0"/>
              </a:rPr>
              <a:t>Address Resolution Protocol (ARP) &amp; Reverse Address Resolution Protocol (RARP)</a:t>
            </a:r>
            <a:endParaRPr lang="en-US" sz="2400" dirty="0">
              <a:latin typeface="Comic Sans MS" pitchFamily="66" charset="0"/>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7106" name="Slide Number Placeholder 1"/>
          <p:cNvSpPr>
            <a:spLocks noGrp="1"/>
          </p:cNvSpPr>
          <p:nvPr>
            <p:ph type="sldNum" sz="quarter" idx="10"/>
          </p:nvPr>
        </p:nvSpPr>
        <p:spPr bwMode="auto">
          <a:xfrm>
            <a:off x="0" y="6553200"/>
            <a:ext cx="1905000" cy="457200"/>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1BE70A7B-1B2B-4F7C-AE20-C47879485413}" type="slidenum">
              <a:rPr lang="en-US" b="1" smtClean="0">
                <a:solidFill>
                  <a:schemeClr val="accent1"/>
                </a:solidFill>
              </a:rPr>
              <a:pPr fontAlgn="base">
                <a:spcBef>
                  <a:spcPct val="0"/>
                </a:spcBef>
                <a:spcAft>
                  <a:spcPct val="0"/>
                </a:spcAft>
                <a:defRPr/>
              </a:pPr>
              <a:t>46</a:t>
            </a:fld>
            <a:endParaRPr lang="en-US" b="1">
              <a:solidFill>
                <a:schemeClr val="accent1"/>
              </a:solidFill>
            </a:endParaRPr>
          </a:p>
        </p:txBody>
      </p:sp>
      <p:sp>
        <p:nvSpPr>
          <p:cNvPr id="50179" name="Text Box 4"/>
          <p:cNvSpPr txBox="1">
            <a:spLocks noChangeArrowheads="1"/>
          </p:cNvSpPr>
          <p:nvPr/>
        </p:nvSpPr>
        <p:spPr bwMode="auto">
          <a:xfrm>
            <a:off x="8229600" y="6400800"/>
            <a:ext cx="184150" cy="366713"/>
          </a:xfrm>
          <a:prstGeom prst="rect">
            <a:avLst/>
          </a:prstGeom>
          <a:noFill/>
          <a:ln w="9525">
            <a:noFill/>
            <a:miter lim="800000"/>
            <a:headEnd/>
            <a:tailEnd/>
          </a:ln>
        </p:spPr>
        <p:txBody>
          <a:bodyPr wrap="none">
            <a:spAutoFit/>
          </a:bodyPr>
          <a:lstStyle/>
          <a:p>
            <a:endParaRPr lang="en-GB"/>
          </a:p>
        </p:txBody>
      </p:sp>
      <p:sp>
        <p:nvSpPr>
          <p:cNvPr id="50180" name="Text Box 2"/>
          <p:cNvSpPr txBox="1">
            <a:spLocks noChangeArrowheads="1"/>
          </p:cNvSpPr>
          <p:nvPr/>
        </p:nvSpPr>
        <p:spPr bwMode="auto">
          <a:xfrm>
            <a:off x="0" y="104775"/>
            <a:ext cx="2962275" cy="584200"/>
          </a:xfrm>
          <a:prstGeom prst="rect">
            <a:avLst/>
          </a:prstGeom>
          <a:noFill/>
          <a:ln w="9525">
            <a:noFill/>
            <a:miter lim="800000"/>
            <a:headEnd/>
            <a:tailEnd/>
          </a:ln>
        </p:spPr>
        <p:txBody>
          <a:bodyPr wrap="none">
            <a:spAutoFit/>
          </a:bodyPr>
          <a:lstStyle/>
          <a:p>
            <a:r>
              <a:rPr lang="en-US" sz="3200">
                <a:solidFill>
                  <a:srgbClr val="FF0000"/>
                </a:solidFill>
                <a:latin typeface="Comic Sans MS" pitchFamily="66" charset="0"/>
              </a:rPr>
              <a:t>Data link layer</a:t>
            </a:r>
          </a:p>
        </p:txBody>
      </p:sp>
      <p:sp>
        <p:nvSpPr>
          <p:cNvPr id="50181" name="Rectangle 3"/>
          <p:cNvSpPr>
            <a:spLocks noChangeArrowheads="1"/>
          </p:cNvSpPr>
          <p:nvPr/>
        </p:nvSpPr>
        <p:spPr bwMode="auto">
          <a:xfrm>
            <a:off x="76200" y="638175"/>
            <a:ext cx="8915400" cy="3354388"/>
          </a:xfrm>
          <a:prstGeom prst="rect">
            <a:avLst/>
          </a:prstGeom>
          <a:noFill/>
          <a:ln w="9525">
            <a:noFill/>
            <a:miter lim="800000"/>
            <a:headEnd/>
            <a:tailEnd/>
          </a:ln>
        </p:spPr>
        <p:txBody>
          <a:bodyPr>
            <a:spAutoFit/>
          </a:bodyPr>
          <a:lstStyle/>
          <a:p>
            <a:pPr algn="just">
              <a:lnSpc>
                <a:spcPct val="150000"/>
              </a:lnSpc>
              <a:buFont typeface="Arial" pitchFamily="34" charset="0"/>
              <a:buChar char="•"/>
            </a:pPr>
            <a:r>
              <a:rPr lang="en-US" sz="2400">
                <a:latin typeface="Comic Sans MS" pitchFamily="66" charset="0"/>
              </a:rPr>
              <a:t>As we saw in the previous section, the network layer packet may pass through several routers in its journey from its source to its destination. </a:t>
            </a:r>
          </a:p>
          <a:p>
            <a:pPr algn="just">
              <a:lnSpc>
                <a:spcPct val="150000"/>
              </a:lnSpc>
              <a:buFont typeface="Arial" pitchFamily="34" charset="0"/>
              <a:buChar char="•"/>
            </a:pPr>
            <a:r>
              <a:rPr lang="en-US" sz="2400">
                <a:latin typeface="Comic Sans MS" pitchFamily="66" charset="0"/>
              </a:rPr>
              <a:t>Carrying the packet from one node to another (where a node can be a computer or a router) is the responsibility of the data link layer.</a:t>
            </a:r>
          </a:p>
        </p:txBody>
      </p:sp>
      <p:sp>
        <p:nvSpPr>
          <p:cNvPr id="50182" name="Rectangle 4"/>
          <p:cNvSpPr>
            <a:spLocks noChangeArrowheads="1"/>
          </p:cNvSpPr>
          <p:nvPr/>
        </p:nvSpPr>
        <p:spPr bwMode="auto">
          <a:xfrm>
            <a:off x="381000" y="4351338"/>
            <a:ext cx="8382000" cy="830262"/>
          </a:xfrm>
          <a:prstGeom prst="rect">
            <a:avLst/>
          </a:prstGeom>
          <a:solidFill>
            <a:srgbClr val="99FF33"/>
          </a:solidFill>
          <a:ln w="76200" algn="ctr">
            <a:solidFill>
              <a:srgbClr val="00CC00"/>
            </a:solidFill>
            <a:miter lim="800000"/>
            <a:headEnd/>
            <a:tailEnd/>
          </a:ln>
        </p:spPr>
        <p:txBody>
          <a:bodyPr>
            <a:spAutoFit/>
          </a:bodyPr>
          <a:lstStyle/>
          <a:p>
            <a:pPr algn="ctr"/>
            <a:r>
              <a:rPr lang="en-US" sz="2400">
                <a:latin typeface="Comic Sans MS" pitchFamily="66" charset="0"/>
              </a:rPr>
              <a:t>The data link layer is responsible for node-to-node delivery of frames.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8130" name="Slide Number Placeholder 1"/>
          <p:cNvSpPr>
            <a:spLocks noGrp="1"/>
          </p:cNvSpPr>
          <p:nvPr>
            <p:ph type="sldNum" sz="quarter" idx="10"/>
          </p:nvPr>
        </p:nvSpPr>
        <p:spPr bwMode="auto">
          <a:xfrm>
            <a:off x="0" y="6553200"/>
            <a:ext cx="1905000" cy="457200"/>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2D2FE2FC-E5F7-4B48-944E-6D3097550301}" type="slidenum">
              <a:rPr lang="en-US" b="1" smtClean="0">
                <a:solidFill>
                  <a:schemeClr val="accent1"/>
                </a:solidFill>
              </a:rPr>
              <a:pPr fontAlgn="base">
                <a:spcBef>
                  <a:spcPct val="0"/>
                </a:spcBef>
                <a:spcAft>
                  <a:spcPct val="0"/>
                </a:spcAft>
                <a:defRPr/>
              </a:pPr>
              <a:t>47</a:t>
            </a:fld>
            <a:endParaRPr lang="en-US" b="1">
              <a:solidFill>
                <a:schemeClr val="accent1"/>
              </a:solidFill>
            </a:endParaRPr>
          </a:p>
        </p:txBody>
      </p:sp>
      <p:sp>
        <p:nvSpPr>
          <p:cNvPr id="51203" name="Text Box 4"/>
          <p:cNvSpPr txBox="1">
            <a:spLocks noChangeArrowheads="1"/>
          </p:cNvSpPr>
          <p:nvPr/>
        </p:nvSpPr>
        <p:spPr bwMode="auto">
          <a:xfrm>
            <a:off x="8229600" y="6400800"/>
            <a:ext cx="184150" cy="366713"/>
          </a:xfrm>
          <a:prstGeom prst="rect">
            <a:avLst/>
          </a:prstGeom>
          <a:noFill/>
          <a:ln w="9525">
            <a:noFill/>
            <a:miter lim="800000"/>
            <a:headEnd/>
            <a:tailEnd/>
          </a:ln>
        </p:spPr>
        <p:txBody>
          <a:bodyPr wrap="none">
            <a:spAutoFit/>
          </a:bodyPr>
          <a:lstStyle/>
          <a:p>
            <a:endParaRPr lang="en-GB"/>
          </a:p>
        </p:txBody>
      </p:sp>
      <p:sp>
        <p:nvSpPr>
          <p:cNvPr id="51204" name="Text Box 2"/>
          <p:cNvSpPr txBox="1">
            <a:spLocks noChangeArrowheads="1"/>
          </p:cNvSpPr>
          <p:nvPr/>
        </p:nvSpPr>
        <p:spPr bwMode="auto">
          <a:xfrm>
            <a:off x="2209800" y="5791200"/>
            <a:ext cx="4559300" cy="400050"/>
          </a:xfrm>
          <a:prstGeom prst="rect">
            <a:avLst/>
          </a:prstGeom>
          <a:noFill/>
          <a:ln w="9525">
            <a:noFill/>
            <a:miter lim="800000"/>
            <a:headEnd/>
            <a:tailEnd/>
          </a:ln>
        </p:spPr>
        <p:txBody>
          <a:bodyPr wrap="none">
            <a:spAutoFit/>
          </a:bodyPr>
          <a:lstStyle/>
          <a:p>
            <a:r>
              <a:rPr lang="en-US" sz="2000">
                <a:latin typeface="Comic Sans MS" pitchFamily="66" charset="0"/>
              </a:rPr>
              <a:t>Communication at the data-link layer</a:t>
            </a:r>
          </a:p>
        </p:txBody>
      </p:sp>
      <p:pic>
        <p:nvPicPr>
          <p:cNvPr id="51205" name="Picture 4"/>
          <p:cNvPicPr>
            <a:picLocks noChangeAspect="1" noChangeArrowheads="1"/>
          </p:cNvPicPr>
          <p:nvPr/>
        </p:nvPicPr>
        <p:blipFill>
          <a:blip r:embed="rId3" cstate="print"/>
          <a:srcRect/>
          <a:stretch>
            <a:fillRect/>
          </a:stretch>
        </p:blipFill>
        <p:spPr bwMode="auto">
          <a:xfrm>
            <a:off x="762000" y="152400"/>
            <a:ext cx="7486650" cy="5581650"/>
          </a:xfrm>
          <a:prstGeom prst="rect">
            <a:avLst/>
          </a:prstGeom>
          <a:noFill/>
          <a:ln w="9525">
            <a:noFill/>
            <a:miter lim="800000"/>
            <a:headEnd/>
            <a:tailEnd/>
          </a:ln>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9154" name="Slide Number Placeholder 1"/>
          <p:cNvSpPr>
            <a:spLocks noGrp="1"/>
          </p:cNvSpPr>
          <p:nvPr>
            <p:ph type="sldNum" sz="quarter" idx="10"/>
          </p:nvPr>
        </p:nvSpPr>
        <p:spPr bwMode="auto">
          <a:xfrm>
            <a:off x="0" y="6553200"/>
            <a:ext cx="1905000" cy="457200"/>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C090A56F-4453-470F-A860-3B22046C3C3B}" type="slidenum">
              <a:rPr lang="en-US" b="1" smtClean="0">
                <a:solidFill>
                  <a:schemeClr val="accent1"/>
                </a:solidFill>
              </a:rPr>
              <a:pPr fontAlgn="base">
                <a:spcBef>
                  <a:spcPct val="0"/>
                </a:spcBef>
                <a:spcAft>
                  <a:spcPct val="0"/>
                </a:spcAft>
                <a:defRPr/>
              </a:pPr>
              <a:t>48</a:t>
            </a:fld>
            <a:endParaRPr lang="en-US" b="1">
              <a:solidFill>
                <a:schemeClr val="accent1"/>
              </a:solidFill>
            </a:endParaRPr>
          </a:p>
        </p:txBody>
      </p:sp>
      <p:sp>
        <p:nvSpPr>
          <p:cNvPr id="52227" name="Text Box 4"/>
          <p:cNvSpPr txBox="1">
            <a:spLocks noChangeArrowheads="1"/>
          </p:cNvSpPr>
          <p:nvPr/>
        </p:nvSpPr>
        <p:spPr bwMode="auto">
          <a:xfrm>
            <a:off x="8229600" y="6400800"/>
            <a:ext cx="184150" cy="366713"/>
          </a:xfrm>
          <a:prstGeom prst="rect">
            <a:avLst/>
          </a:prstGeom>
          <a:noFill/>
          <a:ln w="9525">
            <a:noFill/>
            <a:miter lim="800000"/>
            <a:headEnd/>
            <a:tailEnd/>
          </a:ln>
        </p:spPr>
        <p:txBody>
          <a:bodyPr wrap="none">
            <a:spAutoFit/>
          </a:bodyPr>
          <a:lstStyle/>
          <a:p>
            <a:endParaRPr lang="en-GB"/>
          </a:p>
        </p:txBody>
      </p:sp>
      <p:sp>
        <p:nvSpPr>
          <p:cNvPr id="52228" name="Text Box 2"/>
          <p:cNvSpPr txBox="1">
            <a:spLocks noChangeArrowheads="1"/>
          </p:cNvSpPr>
          <p:nvPr/>
        </p:nvSpPr>
        <p:spPr bwMode="auto">
          <a:xfrm>
            <a:off x="0" y="104775"/>
            <a:ext cx="7315200" cy="519113"/>
          </a:xfrm>
          <a:prstGeom prst="rect">
            <a:avLst/>
          </a:prstGeom>
          <a:noFill/>
          <a:ln w="9525">
            <a:noFill/>
            <a:miter lim="800000"/>
            <a:headEnd/>
            <a:tailEnd/>
          </a:ln>
        </p:spPr>
        <p:txBody>
          <a:bodyPr>
            <a:spAutoFit/>
          </a:bodyPr>
          <a:lstStyle/>
          <a:p>
            <a:r>
              <a:rPr lang="en-US" sz="2800">
                <a:solidFill>
                  <a:srgbClr val="0070C0"/>
                </a:solidFill>
                <a:latin typeface="Comic Sans MS" pitchFamily="66" charset="0"/>
              </a:rPr>
              <a:t>Data-link layer addresses</a:t>
            </a:r>
          </a:p>
        </p:txBody>
      </p:sp>
      <p:sp>
        <p:nvSpPr>
          <p:cNvPr id="52229" name="Rectangle 3"/>
          <p:cNvSpPr>
            <a:spLocks noChangeArrowheads="1"/>
          </p:cNvSpPr>
          <p:nvPr/>
        </p:nvSpPr>
        <p:spPr bwMode="auto">
          <a:xfrm>
            <a:off x="76200" y="609600"/>
            <a:ext cx="8915400" cy="3477875"/>
          </a:xfrm>
          <a:prstGeom prst="rect">
            <a:avLst/>
          </a:prstGeom>
          <a:noFill/>
          <a:ln w="9525">
            <a:noFill/>
            <a:miter lim="800000"/>
            <a:headEnd/>
            <a:tailEnd/>
          </a:ln>
        </p:spPr>
        <p:txBody>
          <a:bodyPr>
            <a:spAutoFit/>
          </a:bodyPr>
          <a:lstStyle/>
          <a:p>
            <a:pPr algn="just">
              <a:buFont typeface="Arial" pitchFamily="34" charset="0"/>
              <a:buChar char="•"/>
            </a:pPr>
            <a:r>
              <a:rPr lang="en-US" sz="2200" dirty="0">
                <a:latin typeface="Comic Sans MS" pitchFamily="66" charset="0"/>
              </a:rPr>
              <a:t>Two questions that come to mind are how computer A knows the data-link layer address of router R</a:t>
            </a:r>
            <a:r>
              <a:rPr lang="en-US" sz="2200" baseline="-25000" dirty="0">
                <a:latin typeface="Comic Sans MS" pitchFamily="66" charset="0"/>
              </a:rPr>
              <a:t>1</a:t>
            </a:r>
            <a:r>
              <a:rPr lang="en-US" sz="2200" dirty="0">
                <a:latin typeface="Comic Sans MS" pitchFamily="66" charset="0"/>
              </a:rPr>
              <a:t>, or router R</a:t>
            </a:r>
            <a:r>
              <a:rPr lang="en-US" sz="2200" baseline="-25000" dirty="0">
                <a:latin typeface="Comic Sans MS" pitchFamily="66" charset="0"/>
              </a:rPr>
              <a:t>1</a:t>
            </a:r>
            <a:r>
              <a:rPr lang="en-US" sz="2200" dirty="0">
                <a:latin typeface="Comic Sans MS" pitchFamily="66" charset="0"/>
              </a:rPr>
              <a:t> knows the data-link layer address of router R</a:t>
            </a:r>
            <a:r>
              <a:rPr lang="en-US" sz="2200" baseline="-25000" dirty="0">
                <a:latin typeface="Comic Sans MS" pitchFamily="66" charset="0"/>
              </a:rPr>
              <a:t>4</a:t>
            </a:r>
            <a:r>
              <a:rPr lang="en-US" sz="2200" dirty="0">
                <a:latin typeface="Comic Sans MS" pitchFamily="66" charset="0"/>
              </a:rPr>
              <a:t>. </a:t>
            </a:r>
          </a:p>
          <a:p>
            <a:pPr algn="just">
              <a:buFont typeface="Arial" pitchFamily="34" charset="0"/>
              <a:buChar char="•"/>
            </a:pPr>
            <a:r>
              <a:rPr lang="en-US" sz="2200" dirty="0">
                <a:latin typeface="Comic Sans MS" pitchFamily="66" charset="0"/>
              </a:rPr>
              <a:t>A device can find the data-link address of another device either </a:t>
            </a:r>
            <a:r>
              <a:rPr lang="en-US" sz="2200" dirty="0">
                <a:solidFill>
                  <a:schemeClr val="folHlink"/>
                </a:solidFill>
                <a:latin typeface="Comic Sans MS" pitchFamily="66" charset="0"/>
              </a:rPr>
              <a:t>statically</a:t>
            </a:r>
            <a:r>
              <a:rPr lang="en-US" sz="2200" dirty="0">
                <a:latin typeface="Comic Sans MS" pitchFamily="66" charset="0"/>
              </a:rPr>
              <a:t> or </a:t>
            </a:r>
            <a:r>
              <a:rPr lang="en-US" sz="2200" dirty="0">
                <a:solidFill>
                  <a:schemeClr val="folHlink"/>
                </a:solidFill>
                <a:latin typeface="Comic Sans MS" pitchFamily="66" charset="0"/>
              </a:rPr>
              <a:t>dynamically</a:t>
            </a:r>
            <a:r>
              <a:rPr lang="en-US" sz="2200" dirty="0">
                <a:latin typeface="Comic Sans MS" pitchFamily="66" charset="0"/>
              </a:rPr>
              <a:t>. </a:t>
            </a:r>
          </a:p>
          <a:p>
            <a:pPr algn="just">
              <a:buFont typeface="Arial" pitchFamily="34" charset="0"/>
              <a:buChar char="•"/>
            </a:pPr>
            <a:r>
              <a:rPr lang="en-US" sz="2200" dirty="0">
                <a:latin typeface="Comic Sans MS" pitchFamily="66" charset="0"/>
              </a:rPr>
              <a:t>In the static method, a device can create a table with two columns and store NW-layer link-layer addresses pairs.</a:t>
            </a:r>
          </a:p>
          <a:p>
            <a:pPr algn="just">
              <a:buFont typeface="Arial" pitchFamily="34" charset="0"/>
              <a:buChar char="•"/>
            </a:pPr>
            <a:r>
              <a:rPr lang="en-US" sz="2200" dirty="0">
                <a:latin typeface="Comic Sans MS" pitchFamily="66" charset="0"/>
              </a:rPr>
              <a:t>In the dynamic method, a device broadcast a packet containing the IP address of the next device and ask the neighbor with this IP to send back its link address.</a:t>
            </a:r>
          </a:p>
        </p:txBody>
      </p:sp>
      <p:sp>
        <p:nvSpPr>
          <p:cNvPr id="52230" name="Text Box 8"/>
          <p:cNvSpPr txBox="1">
            <a:spLocks noChangeArrowheads="1"/>
          </p:cNvSpPr>
          <p:nvPr/>
        </p:nvSpPr>
        <p:spPr bwMode="auto">
          <a:xfrm>
            <a:off x="2286000" y="6153150"/>
            <a:ext cx="4048125" cy="400050"/>
          </a:xfrm>
          <a:prstGeom prst="rect">
            <a:avLst/>
          </a:prstGeom>
          <a:noFill/>
          <a:ln w="9525">
            <a:noFill/>
            <a:miter lim="800000"/>
            <a:headEnd/>
            <a:tailEnd/>
          </a:ln>
        </p:spPr>
        <p:txBody>
          <a:bodyPr wrap="none">
            <a:spAutoFit/>
          </a:bodyPr>
          <a:lstStyle/>
          <a:p>
            <a:r>
              <a:rPr lang="en-US" sz="2000">
                <a:latin typeface="Comic Sans MS" pitchFamily="66" charset="0"/>
              </a:rPr>
              <a:t>Addresses at the data link layer</a:t>
            </a:r>
          </a:p>
        </p:txBody>
      </p:sp>
      <p:pic>
        <p:nvPicPr>
          <p:cNvPr id="52231" name="Picture 9"/>
          <p:cNvPicPr>
            <a:picLocks noChangeAspect="1" noChangeArrowheads="1"/>
          </p:cNvPicPr>
          <p:nvPr/>
        </p:nvPicPr>
        <p:blipFill>
          <a:blip r:embed="rId3" cstate="print"/>
          <a:srcRect/>
          <a:stretch>
            <a:fillRect/>
          </a:stretch>
        </p:blipFill>
        <p:spPr bwMode="auto">
          <a:xfrm>
            <a:off x="304800" y="4011612"/>
            <a:ext cx="8464550" cy="2084388"/>
          </a:xfrm>
          <a:prstGeom prst="rect">
            <a:avLst/>
          </a:prstGeom>
          <a:noFill/>
          <a:ln w="9525">
            <a:noFill/>
            <a:miter lim="800000"/>
            <a:headEnd/>
            <a:tailEnd/>
          </a:ln>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0178" name="Slide Number Placeholder 1"/>
          <p:cNvSpPr>
            <a:spLocks noGrp="1"/>
          </p:cNvSpPr>
          <p:nvPr>
            <p:ph type="sldNum" sz="quarter" idx="10"/>
          </p:nvPr>
        </p:nvSpPr>
        <p:spPr bwMode="auto">
          <a:xfrm>
            <a:off x="0" y="6553200"/>
            <a:ext cx="1905000" cy="457200"/>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05ADF519-F78F-47F5-AA29-DA9F4777C9C3}" type="slidenum">
              <a:rPr lang="en-US" b="1" smtClean="0">
                <a:solidFill>
                  <a:schemeClr val="accent1"/>
                </a:solidFill>
              </a:rPr>
              <a:pPr fontAlgn="base">
                <a:spcBef>
                  <a:spcPct val="0"/>
                </a:spcBef>
                <a:spcAft>
                  <a:spcPct val="0"/>
                </a:spcAft>
                <a:defRPr/>
              </a:pPr>
              <a:t>49</a:t>
            </a:fld>
            <a:endParaRPr lang="en-US" b="1">
              <a:solidFill>
                <a:schemeClr val="accent1"/>
              </a:solidFill>
            </a:endParaRPr>
          </a:p>
        </p:txBody>
      </p:sp>
      <p:sp>
        <p:nvSpPr>
          <p:cNvPr id="53251" name="Text Box 4"/>
          <p:cNvSpPr txBox="1">
            <a:spLocks noChangeArrowheads="1"/>
          </p:cNvSpPr>
          <p:nvPr/>
        </p:nvSpPr>
        <p:spPr bwMode="auto">
          <a:xfrm>
            <a:off x="8229600" y="6400800"/>
            <a:ext cx="184150" cy="366713"/>
          </a:xfrm>
          <a:prstGeom prst="rect">
            <a:avLst/>
          </a:prstGeom>
          <a:noFill/>
          <a:ln w="9525">
            <a:noFill/>
            <a:miter lim="800000"/>
            <a:headEnd/>
            <a:tailEnd/>
          </a:ln>
        </p:spPr>
        <p:txBody>
          <a:bodyPr wrap="none">
            <a:spAutoFit/>
          </a:bodyPr>
          <a:lstStyle/>
          <a:p>
            <a:endParaRPr lang="en-GB"/>
          </a:p>
        </p:txBody>
      </p:sp>
      <p:sp>
        <p:nvSpPr>
          <p:cNvPr id="53252" name="Rectangle 4"/>
          <p:cNvSpPr>
            <a:spLocks noChangeArrowheads="1"/>
          </p:cNvSpPr>
          <p:nvPr/>
        </p:nvSpPr>
        <p:spPr bwMode="auto">
          <a:xfrm>
            <a:off x="152400" y="152400"/>
            <a:ext cx="8915400" cy="6047809"/>
          </a:xfrm>
          <a:prstGeom prst="rect">
            <a:avLst/>
          </a:prstGeom>
          <a:noFill/>
          <a:ln w="9525">
            <a:noFill/>
            <a:miter lim="800000"/>
            <a:headEnd/>
            <a:tailEnd/>
          </a:ln>
        </p:spPr>
        <p:txBody>
          <a:bodyPr>
            <a:spAutoFit/>
          </a:bodyPr>
          <a:lstStyle/>
          <a:p>
            <a:pPr algn="just">
              <a:spcBef>
                <a:spcPts val="600"/>
              </a:spcBef>
              <a:spcAft>
                <a:spcPts val="1200"/>
              </a:spcAft>
              <a:buFont typeface="Arial" pitchFamily="34" charset="0"/>
              <a:buChar char="•"/>
            </a:pPr>
            <a:r>
              <a:rPr lang="en-US" sz="2400" dirty="0">
                <a:latin typeface="Comic Sans MS" pitchFamily="66" charset="0"/>
              </a:rPr>
              <a:t>Unlike IP addresses, addresses at the data-link layer cannot be universal. </a:t>
            </a:r>
          </a:p>
          <a:p>
            <a:pPr algn="just">
              <a:spcBef>
                <a:spcPts val="600"/>
              </a:spcBef>
              <a:spcAft>
                <a:spcPts val="1200"/>
              </a:spcAft>
              <a:buFont typeface="Arial" pitchFamily="34" charset="0"/>
              <a:buChar char="•"/>
            </a:pPr>
            <a:r>
              <a:rPr lang="en-US" sz="2400" dirty="0">
                <a:latin typeface="Comic Sans MS" pitchFamily="66" charset="0"/>
              </a:rPr>
              <a:t>Each data link protocol may have a different address format and size. </a:t>
            </a:r>
          </a:p>
          <a:p>
            <a:pPr algn="just">
              <a:spcBef>
                <a:spcPts val="600"/>
              </a:spcBef>
              <a:spcAft>
                <a:spcPts val="1200"/>
              </a:spcAft>
              <a:buFont typeface="Arial" pitchFamily="34" charset="0"/>
              <a:buChar char="•"/>
            </a:pPr>
            <a:r>
              <a:rPr lang="en-US" sz="2400" dirty="0">
                <a:latin typeface="Comic Sans MS" pitchFamily="66" charset="0"/>
              </a:rPr>
              <a:t>The Ethernet protocol, the most prevalent local area network in use today, uses a 48-bit address, which is normally written in hexadecimal format (grouped in six sections, each with two hexadecimal digits) as shown below:</a:t>
            </a:r>
          </a:p>
          <a:p>
            <a:pPr algn="just">
              <a:spcBef>
                <a:spcPts val="600"/>
              </a:spcBef>
              <a:spcAft>
                <a:spcPts val="1200"/>
              </a:spcAft>
              <a:buFont typeface="Arial" pitchFamily="34" charset="0"/>
              <a:buChar char="•"/>
            </a:pPr>
            <a:endParaRPr lang="en-US" sz="2400" dirty="0">
              <a:latin typeface="Comic Sans MS" pitchFamily="66" charset="0"/>
            </a:endParaRPr>
          </a:p>
          <a:p>
            <a:pPr algn="just">
              <a:spcBef>
                <a:spcPts val="600"/>
              </a:spcBef>
              <a:spcAft>
                <a:spcPts val="1200"/>
              </a:spcAft>
              <a:buFont typeface="Arial" pitchFamily="34" charset="0"/>
              <a:buChar char="•"/>
            </a:pPr>
            <a:r>
              <a:rPr lang="en-US" sz="2400" dirty="0">
                <a:latin typeface="Comic Sans MS" pitchFamily="66" charset="0"/>
              </a:rPr>
              <a:t>Data-link layer addresses are often called physical addresses or media access control (MAC) addresses</a:t>
            </a:r>
          </a:p>
          <a:p>
            <a:pPr algn="just">
              <a:spcBef>
                <a:spcPts val="600"/>
              </a:spcBef>
              <a:spcAft>
                <a:spcPts val="1200"/>
              </a:spcAft>
              <a:buFont typeface="Arial" pitchFamily="34" charset="0"/>
              <a:buChar char="•"/>
            </a:pPr>
            <a:r>
              <a:rPr lang="en-US" sz="2400" dirty="0">
                <a:latin typeface="Comic Sans MS" pitchFamily="66" charset="0"/>
              </a:rPr>
              <a:t>Some data link layer protocols use error control and flow control. </a:t>
            </a:r>
          </a:p>
        </p:txBody>
      </p:sp>
      <p:pic>
        <p:nvPicPr>
          <p:cNvPr id="53253" name="Picture 5"/>
          <p:cNvPicPr>
            <a:picLocks noChangeAspect="1" noChangeArrowheads="1"/>
          </p:cNvPicPr>
          <p:nvPr/>
        </p:nvPicPr>
        <p:blipFill>
          <a:blip r:embed="rId3" cstate="print"/>
          <a:srcRect/>
          <a:stretch>
            <a:fillRect/>
          </a:stretch>
        </p:blipFill>
        <p:spPr bwMode="auto">
          <a:xfrm>
            <a:off x="2743200" y="3733800"/>
            <a:ext cx="3127375" cy="773113"/>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1"/>
          <p:cNvSpPr>
            <a:spLocks noGrp="1"/>
          </p:cNvSpPr>
          <p:nvPr>
            <p:ph type="sldNum" sz="quarter" idx="10"/>
          </p:nvPr>
        </p:nvSpPr>
        <p:spPr bwMode="auto">
          <a:xfrm>
            <a:off x="0" y="6553200"/>
            <a:ext cx="1905000" cy="457200"/>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71128AF7-0736-40C5-811A-0D2306FABDB9}" type="slidenum">
              <a:rPr lang="en-US" b="1" smtClean="0">
                <a:solidFill>
                  <a:schemeClr val="accent1"/>
                </a:solidFill>
              </a:rPr>
              <a:pPr fontAlgn="base">
                <a:spcBef>
                  <a:spcPct val="0"/>
                </a:spcBef>
                <a:spcAft>
                  <a:spcPct val="0"/>
                </a:spcAft>
                <a:defRPr/>
              </a:pPr>
              <a:t>5</a:t>
            </a:fld>
            <a:endParaRPr lang="en-US" b="1">
              <a:solidFill>
                <a:schemeClr val="accent1"/>
              </a:solidFill>
            </a:endParaRPr>
          </a:p>
        </p:txBody>
      </p:sp>
      <p:sp>
        <p:nvSpPr>
          <p:cNvPr id="11267" name="Text Box 2"/>
          <p:cNvSpPr txBox="1">
            <a:spLocks noChangeArrowheads="1"/>
          </p:cNvSpPr>
          <p:nvPr/>
        </p:nvSpPr>
        <p:spPr bwMode="auto">
          <a:xfrm>
            <a:off x="0" y="0"/>
            <a:ext cx="9032875" cy="584200"/>
          </a:xfrm>
          <a:prstGeom prst="rect">
            <a:avLst/>
          </a:prstGeom>
          <a:noFill/>
          <a:ln w="9525">
            <a:noFill/>
            <a:miter lim="800000"/>
            <a:headEnd/>
            <a:tailEnd/>
          </a:ln>
        </p:spPr>
        <p:txBody>
          <a:bodyPr wrap="none">
            <a:spAutoFit/>
          </a:bodyPr>
          <a:lstStyle/>
          <a:p>
            <a:r>
              <a:rPr lang="en-US" sz="3200">
                <a:solidFill>
                  <a:srgbClr val="FF0000"/>
                </a:solidFill>
                <a:latin typeface="Comic Sans MS" pitchFamily="66" charset="0"/>
              </a:rPr>
              <a:t>Physical structures (some network attributes)</a:t>
            </a:r>
          </a:p>
        </p:txBody>
      </p:sp>
      <p:sp>
        <p:nvSpPr>
          <p:cNvPr id="11268" name="Rectangle 3"/>
          <p:cNvSpPr>
            <a:spLocks noChangeArrowheads="1"/>
          </p:cNvSpPr>
          <p:nvPr/>
        </p:nvSpPr>
        <p:spPr bwMode="auto">
          <a:xfrm>
            <a:off x="76200" y="685800"/>
            <a:ext cx="8915400" cy="3432175"/>
          </a:xfrm>
          <a:prstGeom prst="rect">
            <a:avLst/>
          </a:prstGeom>
          <a:noFill/>
          <a:ln w="9525">
            <a:noFill/>
            <a:miter lim="800000"/>
            <a:headEnd/>
            <a:tailEnd/>
          </a:ln>
        </p:spPr>
        <p:txBody>
          <a:bodyPr>
            <a:spAutoFit/>
          </a:bodyPr>
          <a:lstStyle/>
          <a:p>
            <a:pPr algn="just">
              <a:spcAft>
                <a:spcPts val="600"/>
              </a:spcAft>
            </a:pPr>
            <a:r>
              <a:rPr lang="en-US" sz="2400">
                <a:solidFill>
                  <a:srgbClr val="0070C0"/>
                </a:solidFill>
                <a:latin typeface="Comic Sans MS" pitchFamily="66" charset="0"/>
              </a:rPr>
              <a:t>Types of Connection</a:t>
            </a:r>
            <a:r>
              <a:rPr lang="en-US" sz="2400">
                <a:solidFill>
                  <a:srgbClr val="660066"/>
                </a:solidFill>
                <a:latin typeface="Comic Sans MS" pitchFamily="66" charset="0"/>
              </a:rPr>
              <a:t>:</a:t>
            </a:r>
            <a:r>
              <a:rPr lang="en-US" sz="2400">
                <a:latin typeface="Comic Sans MS" pitchFamily="66" charset="0"/>
              </a:rPr>
              <a:t> </a:t>
            </a:r>
          </a:p>
          <a:p>
            <a:pPr algn="just">
              <a:spcAft>
                <a:spcPts val="600"/>
              </a:spcAft>
              <a:buFont typeface="Arial" pitchFamily="34" charset="0"/>
              <a:buChar char="•"/>
            </a:pPr>
            <a:r>
              <a:rPr lang="en-US" sz="2400">
                <a:latin typeface="Comic Sans MS" pitchFamily="66" charset="0"/>
              </a:rPr>
              <a:t> A network consists of two or more devices connected through </a:t>
            </a:r>
            <a:r>
              <a:rPr lang="en-US" sz="2400">
                <a:solidFill>
                  <a:schemeClr val="folHlink"/>
                </a:solidFill>
                <a:latin typeface="Comic Sans MS" pitchFamily="66" charset="0"/>
              </a:rPr>
              <a:t>links</a:t>
            </a:r>
            <a:r>
              <a:rPr lang="en-US" sz="2400">
                <a:latin typeface="Comic Sans MS" pitchFamily="66" charset="0"/>
              </a:rPr>
              <a:t>. </a:t>
            </a:r>
          </a:p>
          <a:p>
            <a:pPr algn="just">
              <a:spcAft>
                <a:spcPts val="600"/>
              </a:spcAft>
              <a:buFont typeface="Arial" pitchFamily="34" charset="0"/>
              <a:buChar char="•"/>
            </a:pPr>
            <a:r>
              <a:rPr lang="en-US" sz="2400">
                <a:latin typeface="Comic Sans MS" pitchFamily="66" charset="0"/>
              </a:rPr>
              <a:t> A link is a communications pathway that transfers data from one device to another. </a:t>
            </a:r>
          </a:p>
          <a:p>
            <a:pPr algn="just">
              <a:spcAft>
                <a:spcPts val="600"/>
              </a:spcAft>
              <a:buFont typeface="Arial" pitchFamily="34" charset="0"/>
              <a:buChar char="•"/>
            </a:pPr>
            <a:r>
              <a:rPr lang="en-US" sz="2400">
                <a:latin typeface="Comic Sans MS" pitchFamily="66" charset="0"/>
              </a:rPr>
              <a:t>There are two possible types of connections: </a:t>
            </a:r>
          </a:p>
          <a:p>
            <a:pPr lvl="1" algn="just">
              <a:spcAft>
                <a:spcPts val="600"/>
              </a:spcAft>
              <a:buFont typeface="Arial" pitchFamily="34" charset="0"/>
              <a:buChar char="•"/>
            </a:pPr>
            <a:r>
              <a:rPr lang="en-US" sz="2400">
                <a:solidFill>
                  <a:schemeClr val="folHlink"/>
                </a:solidFill>
                <a:latin typeface="Comic Sans MS" pitchFamily="66" charset="0"/>
              </a:rPr>
              <a:t> Point-to-point</a:t>
            </a:r>
            <a:r>
              <a:rPr lang="en-US" sz="2400">
                <a:latin typeface="Comic Sans MS" pitchFamily="66" charset="0"/>
              </a:rPr>
              <a:t> and </a:t>
            </a:r>
            <a:r>
              <a:rPr lang="en-US" sz="2400">
                <a:solidFill>
                  <a:schemeClr val="folHlink"/>
                </a:solidFill>
                <a:latin typeface="Comic Sans MS" pitchFamily="66" charset="0"/>
              </a:rPr>
              <a:t>multipoint</a:t>
            </a:r>
            <a:r>
              <a:rPr lang="en-US" sz="2400">
                <a:latin typeface="Comic Sans MS" pitchFamily="66" charset="0"/>
              </a:rPr>
              <a:t>. </a:t>
            </a:r>
          </a:p>
          <a:p>
            <a:pPr algn="just">
              <a:spcAft>
                <a:spcPts val="600"/>
              </a:spcAft>
            </a:pPr>
            <a:endParaRPr lang="en-US" altLang="zh-CN" sz="2400">
              <a:latin typeface="Comic Sans MS" pitchFamily="66" charset="0"/>
              <a:ea typeface="SimSun" pitchFamily="2" charset="-122"/>
            </a:endParaRPr>
          </a:p>
        </p:txBody>
      </p:sp>
      <p:pic>
        <p:nvPicPr>
          <p:cNvPr id="11269" name="Picture 8"/>
          <p:cNvPicPr>
            <a:picLocks noChangeAspect="1" noChangeArrowheads="1"/>
          </p:cNvPicPr>
          <p:nvPr/>
        </p:nvPicPr>
        <p:blipFill>
          <a:blip r:embed="rId3" cstate="print"/>
          <a:srcRect/>
          <a:stretch>
            <a:fillRect/>
          </a:stretch>
        </p:blipFill>
        <p:spPr bwMode="auto">
          <a:xfrm>
            <a:off x="381000" y="3657600"/>
            <a:ext cx="8328025" cy="1746250"/>
          </a:xfrm>
          <a:prstGeom prst="rect">
            <a:avLst/>
          </a:prstGeom>
          <a:noFill/>
          <a:ln w="9525">
            <a:noFill/>
            <a:miter lim="800000"/>
            <a:headEnd/>
            <a:tailEnd/>
          </a:ln>
        </p:spPr>
      </p:pic>
      <p:sp>
        <p:nvSpPr>
          <p:cNvPr id="11270" name="TextBox 5"/>
          <p:cNvSpPr txBox="1">
            <a:spLocks noChangeArrowheads="1"/>
          </p:cNvSpPr>
          <p:nvPr/>
        </p:nvSpPr>
        <p:spPr bwMode="auto">
          <a:xfrm>
            <a:off x="76200" y="5486400"/>
            <a:ext cx="4462463" cy="523875"/>
          </a:xfrm>
          <a:prstGeom prst="rect">
            <a:avLst/>
          </a:prstGeom>
          <a:noFill/>
          <a:ln w="9525">
            <a:noFill/>
            <a:miter lim="800000"/>
            <a:headEnd/>
            <a:tailEnd/>
          </a:ln>
        </p:spPr>
        <p:txBody>
          <a:bodyPr wrap="none">
            <a:spAutoFit/>
          </a:bodyPr>
          <a:lstStyle/>
          <a:p>
            <a:r>
              <a:rPr lang="en-US" sz="1400"/>
              <a:t>Provides a dedicated link between two devices. </a:t>
            </a:r>
          </a:p>
          <a:p>
            <a:r>
              <a:rPr lang="en-US" sz="1400"/>
              <a:t>Entire capacity of the link is reserved for transmission </a:t>
            </a:r>
            <a:endParaRPr lang="ar-SA" sz="1400"/>
          </a:p>
        </p:txBody>
      </p:sp>
      <p:sp>
        <p:nvSpPr>
          <p:cNvPr id="11271" name="TextBox 6"/>
          <p:cNvSpPr txBox="1">
            <a:spLocks noChangeArrowheads="1"/>
          </p:cNvSpPr>
          <p:nvPr/>
        </p:nvSpPr>
        <p:spPr bwMode="auto">
          <a:xfrm>
            <a:off x="4648200" y="5410200"/>
            <a:ext cx="4271963" cy="738188"/>
          </a:xfrm>
          <a:prstGeom prst="rect">
            <a:avLst/>
          </a:prstGeom>
          <a:noFill/>
          <a:ln w="9525">
            <a:noFill/>
            <a:miter lim="800000"/>
            <a:headEnd/>
            <a:tailEnd/>
          </a:ln>
        </p:spPr>
        <p:txBody>
          <a:bodyPr wrap="none">
            <a:spAutoFit/>
          </a:bodyPr>
          <a:lstStyle/>
          <a:p>
            <a:r>
              <a:rPr lang="en-US" sz="1400"/>
              <a:t>Multidrop connection. More than two devices share </a:t>
            </a:r>
          </a:p>
          <a:p>
            <a:r>
              <a:rPr lang="en-US" sz="1400"/>
              <a:t>a single link. The capacity of the channel is shared </a:t>
            </a:r>
          </a:p>
          <a:p>
            <a:r>
              <a:rPr lang="en-US" sz="1400"/>
              <a:t>either spatially or temporally.</a:t>
            </a:r>
            <a:endParaRPr lang="ar-SA" sz="140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02" name="Slide Number Placeholder 1"/>
          <p:cNvSpPr>
            <a:spLocks noGrp="1"/>
          </p:cNvSpPr>
          <p:nvPr>
            <p:ph type="sldNum" sz="quarter" idx="10"/>
          </p:nvPr>
        </p:nvSpPr>
        <p:spPr bwMode="auto">
          <a:xfrm>
            <a:off x="0" y="6553200"/>
            <a:ext cx="1905000" cy="457200"/>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683CC6BA-137F-46F1-8415-67DAE9A03A2B}" type="slidenum">
              <a:rPr lang="en-US" b="1" smtClean="0">
                <a:solidFill>
                  <a:schemeClr val="accent1"/>
                </a:solidFill>
              </a:rPr>
              <a:pPr fontAlgn="base">
                <a:spcBef>
                  <a:spcPct val="0"/>
                </a:spcBef>
                <a:spcAft>
                  <a:spcPct val="0"/>
                </a:spcAft>
                <a:defRPr/>
              </a:pPr>
              <a:t>50</a:t>
            </a:fld>
            <a:endParaRPr lang="en-US" b="1">
              <a:solidFill>
                <a:schemeClr val="accent1"/>
              </a:solidFill>
            </a:endParaRPr>
          </a:p>
        </p:txBody>
      </p:sp>
      <p:sp>
        <p:nvSpPr>
          <p:cNvPr id="54275" name="Text Box 4"/>
          <p:cNvSpPr txBox="1">
            <a:spLocks noChangeArrowheads="1"/>
          </p:cNvSpPr>
          <p:nvPr/>
        </p:nvSpPr>
        <p:spPr bwMode="auto">
          <a:xfrm>
            <a:off x="8229600" y="6400800"/>
            <a:ext cx="184150" cy="366713"/>
          </a:xfrm>
          <a:prstGeom prst="rect">
            <a:avLst/>
          </a:prstGeom>
          <a:noFill/>
          <a:ln w="9525">
            <a:noFill/>
            <a:miter lim="800000"/>
            <a:headEnd/>
            <a:tailEnd/>
          </a:ln>
        </p:spPr>
        <p:txBody>
          <a:bodyPr wrap="none">
            <a:spAutoFit/>
          </a:bodyPr>
          <a:lstStyle/>
          <a:p>
            <a:endParaRPr lang="en-GB"/>
          </a:p>
        </p:txBody>
      </p:sp>
      <p:sp>
        <p:nvSpPr>
          <p:cNvPr id="54276" name="Text Box 2"/>
          <p:cNvSpPr txBox="1">
            <a:spLocks noChangeArrowheads="1"/>
          </p:cNvSpPr>
          <p:nvPr/>
        </p:nvSpPr>
        <p:spPr bwMode="auto">
          <a:xfrm>
            <a:off x="0" y="104775"/>
            <a:ext cx="2778125" cy="584200"/>
          </a:xfrm>
          <a:prstGeom prst="rect">
            <a:avLst/>
          </a:prstGeom>
          <a:noFill/>
          <a:ln w="9525">
            <a:noFill/>
            <a:miter lim="800000"/>
            <a:headEnd/>
            <a:tailEnd/>
          </a:ln>
        </p:spPr>
        <p:txBody>
          <a:bodyPr wrap="none">
            <a:spAutoFit/>
          </a:bodyPr>
          <a:lstStyle/>
          <a:p>
            <a:r>
              <a:rPr lang="en-US" sz="3200">
                <a:solidFill>
                  <a:srgbClr val="FF0000"/>
                </a:solidFill>
                <a:latin typeface="Comic Sans MS" pitchFamily="66" charset="0"/>
              </a:rPr>
              <a:t>Physical layer</a:t>
            </a:r>
          </a:p>
        </p:txBody>
      </p:sp>
      <p:sp>
        <p:nvSpPr>
          <p:cNvPr id="54277" name="Rectangle 3"/>
          <p:cNvSpPr>
            <a:spLocks noChangeArrowheads="1"/>
          </p:cNvSpPr>
          <p:nvPr/>
        </p:nvSpPr>
        <p:spPr bwMode="auto">
          <a:xfrm>
            <a:off x="76200" y="638175"/>
            <a:ext cx="8915400" cy="5078413"/>
          </a:xfrm>
          <a:prstGeom prst="rect">
            <a:avLst/>
          </a:prstGeom>
          <a:noFill/>
          <a:ln w="9525">
            <a:noFill/>
            <a:miter lim="800000"/>
            <a:headEnd/>
            <a:tailEnd/>
          </a:ln>
        </p:spPr>
        <p:txBody>
          <a:bodyPr>
            <a:spAutoFit/>
          </a:bodyPr>
          <a:lstStyle/>
          <a:p>
            <a:pPr algn="just">
              <a:lnSpc>
                <a:spcPct val="150000"/>
              </a:lnSpc>
              <a:buFont typeface="Arial" pitchFamily="34" charset="0"/>
              <a:buChar char="•"/>
            </a:pPr>
            <a:r>
              <a:rPr lang="en-US" sz="2400" dirty="0">
                <a:latin typeface="Comic Sans MS" pitchFamily="66" charset="0"/>
              </a:rPr>
              <a:t>The physical layer coordinates the functions required to carry a bit stream over a physical medium. </a:t>
            </a:r>
          </a:p>
          <a:p>
            <a:pPr algn="just">
              <a:lnSpc>
                <a:spcPct val="150000"/>
              </a:lnSpc>
              <a:buFont typeface="Arial" pitchFamily="34" charset="0"/>
              <a:buChar char="•"/>
            </a:pPr>
            <a:r>
              <a:rPr lang="en-US" sz="2400" dirty="0">
                <a:latin typeface="Comic Sans MS" pitchFamily="66" charset="0"/>
              </a:rPr>
              <a:t>Although the data link layer is responsible for moving a </a:t>
            </a:r>
            <a:r>
              <a:rPr lang="en-US" sz="2400" dirty="0">
                <a:solidFill>
                  <a:schemeClr val="folHlink"/>
                </a:solidFill>
                <a:latin typeface="Comic Sans MS" pitchFamily="66" charset="0"/>
              </a:rPr>
              <a:t>frame</a:t>
            </a:r>
            <a:r>
              <a:rPr lang="en-US" sz="2400" dirty="0">
                <a:latin typeface="Comic Sans MS" pitchFamily="66" charset="0"/>
              </a:rPr>
              <a:t> from one node to another, the physical layer is responsible for moving the </a:t>
            </a:r>
            <a:r>
              <a:rPr lang="en-US" sz="2400" dirty="0">
                <a:solidFill>
                  <a:schemeClr val="folHlink"/>
                </a:solidFill>
                <a:latin typeface="Comic Sans MS" pitchFamily="66" charset="0"/>
              </a:rPr>
              <a:t>individual bits</a:t>
            </a:r>
            <a:r>
              <a:rPr lang="en-US" sz="2400" dirty="0">
                <a:latin typeface="Comic Sans MS" pitchFamily="66" charset="0"/>
              </a:rPr>
              <a:t> that make up the frame to the next node. </a:t>
            </a:r>
          </a:p>
          <a:p>
            <a:pPr algn="just">
              <a:lnSpc>
                <a:spcPct val="150000"/>
              </a:lnSpc>
              <a:buFont typeface="Arial" pitchFamily="34" charset="0"/>
              <a:buChar char="•"/>
            </a:pPr>
            <a:r>
              <a:rPr lang="en-US" sz="2400" dirty="0">
                <a:latin typeface="Comic Sans MS" pitchFamily="66" charset="0"/>
              </a:rPr>
              <a:t>In other words, the unit of transfer in the data link layer is a</a:t>
            </a:r>
            <a:r>
              <a:rPr lang="en-US" sz="2400" u="sng" dirty="0">
                <a:solidFill>
                  <a:srgbClr val="009900"/>
                </a:solidFill>
                <a:latin typeface="Comic Sans MS" pitchFamily="66" charset="0"/>
              </a:rPr>
              <a:t> frame</a:t>
            </a:r>
            <a:r>
              <a:rPr lang="en-US" sz="2400" dirty="0">
                <a:latin typeface="Comic Sans MS" pitchFamily="66" charset="0"/>
              </a:rPr>
              <a:t>, while the unit of transfer in the physical layer is</a:t>
            </a:r>
          </a:p>
          <a:p>
            <a:pPr algn="just">
              <a:lnSpc>
                <a:spcPct val="150000"/>
              </a:lnSpc>
            </a:pPr>
            <a:r>
              <a:rPr lang="en-US" sz="2400" u="sng" dirty="0">
                <a:solidFill>
                  <a:srgbClr val="009900"/>
                </a:solidFill>
                <a:latin typeface="Comic Sans MS" pitchFamily="66" charset="0"/>
              </a:rPr>
              <a:t>a bit. </a:t>
            </a:r>
          </a:p>
        </p:txBody>
      </p:sp>
      <p:sp>
        <p:nvSpPr>
          <p:cNvPr id="54278" name="Rectangle 8"/>
          <p:cNvSpPr>
            <a:spLocks noChangeArrowheads="1"/>
          </p:cNvSpPr>
          <p:nvPr/>
        </p:nvSpPr>
        <p:spPr bwMode="auto">
          <a:xfrm>
            <a:off x="1143000" y="5334000"/>
            <a:ext cx="5943600" cy="769938"/>
          </a:xfrm>
          <a:prstGeom prst="rect">
            <a:avLst/>
          </a:prstGeom>
          <a:solidFill>
            <a:srgbClr val="99FF33"/>
          </a:solidFill>
          <a:ln w="76200" algn="ctr">
            <a:solidFill>
              <a:srgbClr val="00CC00"/>
            </a:solidFill>
            <a:miter lim="800000"/>
            <a:headEnd/>
            <a:tailEnd/>
          </a:ln>
        </p:spPr>
        <p:txBody>
          <a:bodyPr>
            <a:spAutoFit/>
          </a:bodyPr>
          <a:lstStyle/>
          <a:p>
            <a:pPr algn="ctr"/>
            <a:r>
              <a:rPr lang="en-US" sz="2200" dirty="0">
                <a:latin typeface="Comic Sans MS" pitchFamily="66" charset="0"/>
              </a:rPr>
              <a:t>The physical layer is responsible for</a:t>
            </a:r>
          </a:p>
          <a:p>
            <a:pPr algn="ctr"/>
            <a:r>
              <a:rPr lang="en-US" sz="2200" dirty="0">
                <a:latin typeface="Comic Sans MS" pitchFamily="66" charset="0"/>
              </a:rPr>
              <a:t> node-to-node delivery of bits</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2226" name="Slide Number Placeholder 1"/>
          <p:cNvSpPr>
            <a:spLocks noGrp="1"/>
          </p:cNvSpPr>
          <p:nvPr>
            <p:ph type="sldNum" sz="quarter" idx="10"/>
          </p:nvPr>
        </p:nvSpPr>
        <p:spPr bwMode="auto">
          <a:xfrm>
            <a:off x="0" y="6553200"/>
            <a:ext cx="1905000" cy="457200"/>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6FBB231C-D334-4100-BF65-DD9ECB478DAC}" type="slidenum">
              <a:rPr lang="en-US" b="1" smtClean="0">
                <a:solidFill>
                  <a:schemeClr val="accent1"/>
                </a:solidFill>
              </a:rPr>
              <a:pPr fontAlgn="base">
                <a:spcBef>
                  <a:spcPct val="0"/>
                </a:spcBef>
                <a:spcAft>
                  <a:spcPct val="0"/>
                </a:spcAft>
                <a:defRPr/>
              </a:pPr>
              <a:t>51</a:t>
            </a:fld>
            <a:endParaRPr lang="en-US" b="1">
              <a:solidFill>
                <a:schemeClr val="accent1"/>
              </a:solidFill>
            </a:endParaRPr>
          </a:p>
        </p:txBody>
      </p:sp>
      <p:sp>
        <p:nvSpPr>
          <p:cNvPr id="55299" name="Text Box 4"/>
          <p:cNvSpPr txBox="1">
            <a:spLocks noChangeArrowheads="1"/>
          </p:cNvSpPr>
          <p:nvPr/>
        </p:nvSpPr>
        <p:spPr bwMode="auto">
          <a:xfrm>
            <a:off x="8229600" y="6400800"/>
            <a:ext cx="184150" cy="366713"/>
          </a:xfrm>
          <a:prstGeom prst="rect">
            <a:avLst/>
          </a:prstGeom>
          <a:noFill/>
          <a:ln w="9525">
            <a:noFill/>
            <a:miter lim="800000"/>
            <a:headEnd/>
            <a:tailEnd/>
          </a:ln>
        </p:spPr>
        <p:txBody>
          <a:bodyPr wrap="none">
            <a:spAutoFit/>
          </a:bodyPr>
          <a:lstStyle/>
          <a:p>
            <a:endParaRPr lang="en-GB"/>
          </a:p>
        </p:txBody>
      </p:sp>
      <p:sp>
        <p:nvSpPr>
          <p:cNvPr id="55300" name="Text Box 2"/>
          <p:cNvSpPr txBox="1">
            <a:spLocks noChangeArrowheads="1"/>
          </p:cNvSpPr>
          <p:nvPr/>
        </p:nvSpPr>
        <p:spPr bwMode="auto">
          <a:xfrm>
            <a:off x="2667000" y="6076950"/>
            <a:ext cx="3284538" cy="400050"/>
          </a:xfrm>
          <a:prstGeom prst="rect">
            <a:avLst/>
          </a:prstGeom>
          <a:noFill/>
          <a:ln w="9525">
            <a:noFill/>
            <a:miter lim="800000"/>
            <a:headEnd/>
            <a:tailEnd/>
          </a:ln>
        </p:spPr>
        <p:txBody>
          <a:bodyPr wrap="none">
            <a:spAutoFit/>
          </a:bodyPr>
          <a:lstStyle/>
          <a:p>
            <a:r>
              <a:rPr lang="en-US" sz="2000" dirty="0">
                <a:latin typeface="Comic Sans MS" pitchFamily="66" charset="0"/>
              </a:rPr>
              <a:t>Duty of the physical layer</a:t>
            </a:r>
          </a:p>
        </p:txBody>
      </p:sp>
      <p:pic>
        <p:nvPicPr>
          <p:cNvPr id="55301" name="Picture 4"/>
          <p:cNvPicPr>
            <a:picLocks noChangeAspect="1" noChangeArrowheads="1"/>
          </p:cNvPicPr>
          <p:nvPr/>
        </p:nvPicPr>
        <p:blipFill>
          <a:blip r:embed="rId3" cstate="print"/>
          <a:srcRect/>
          <a:stretch>
            <a:fillRect/>
          </a:stretch>
        </p:blipFill>
        <p:spPr bwMode="auto">
          <a:xfrm>
            <a:off x="374650" y="3956050"/>
            <a:ext cx="8007350" cy="2139950"/>
          </a:xfrm>
          <a:prstGeom prst="rect">
            <a:avLst/>
          </a:prstGeom>
          <a:noFill/>
          <a:ln w="9525">
            <a:noFill/>
            <a:miter lim="800000"/>
            <a:headEnd/>
            <a:tailEnd/>
          </a:ln>
        </p:spPr>
      </p:pic>
      <p:sp>
        <p:nvSpPr>
          <p:cNvPr id="6" name="Rectangle 5"/>
          <p:cNvSpPr/>
          <p:nvPr/>
        </p:nvSpPr>
        <p:spPr>
          <a:xfrm>
            <a:off x="381000" y="381000"/>
            <a:ext cx="8305800" cy="3589701"/>
          </a:xfrm>
          <a:prstGeom prst="rect">
            <a:avLst/>
          </a:prstGeom>
        </p:spPr>
        <p:txBody>
          <a:bodyPr wrap="square">
            <a:spAutoFit/>
          </a:bodyPr>
          <a:lstStyle/>
          <a:p>
            <a:pPr marL="273050" indent="-273050">
              <a:lnSpc>
                <a:spcPct val="150000"/>
              </a:lnSpc>
              <a:buFont typeface="Arial" pitchFamily="34" charset="0"/>
              <a:buChar char="•"/>
            </a:pPr>
            <a:r>
              <a:rPr lang="en-US" sz="2200" dirty="0">
                <a:latin typeface="Comic Sans MS" pitchFamily="66" charset="0"/>
              </a:rPr>
              <a:t>Each bit in the frame is transformed to an electromagnetic signal and propagated through the physical medium (wireless or cable).</a:t>
            </a:r>
          </a:p>
          <a:p>
            <a:pPr marL="273050" indent="-273050">
              <a:lnSpc>
                <a:spcPct val="150000"/>
              </a:lnSpc>
              <a:buFont typeface="Arial" pitchFamily="34" charset="0"/>
              <a:buChar char="•"/>
            </a:pPr>
            <a:r>
              <a:rPr lang="en-US" sz="2200" dirty="0">
                <a:latin typeface="Comic Sans MS" pitchFamily="66" charset="0"/>
              </a:rPr>
              <a:t>No need for addressing in the physical layer: the propagation is broadcast.</a:t>
            </a:r>
          </a:p>
          <a:p>
            <a:pPr marL="273050" indent="-273050">
              <a:lnSpc>
                <a:spcPct val="150000"/>
              </a:lnSpc>
              <a:buFont typeface="Arial" pitchFamily="34" charset="0"/>
              <a:buChar char="•"/>
            </a:pPr>
            <a:r>
              <a:rPr lang="en-US" sz="2200" dirty="0">
                <a:latin typeface="Comic Sans MS" pitchFamily="66" charset="0"/>
              </a:rPr>
              <a:t>The signal sent from a device is received by other devices that are connected to the sending device.</a:t>
            </a:r>
            <a:endParaRPr lang="ar-SA" sz="2200"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3250" name="Slide Number Placeholder 1"/>
          <p:cNvSpPr>
            <a:spLocks noGrp="1"/>
          </p:cNvSpPr>
          <p:nvPr>
            <p:ph type="sldNum" sz="quarter" idx="10"/>
          </p:nvPr>
        </p:nvSpPr>
        <p:spPr bwMode="auto">
          <a:xfrm>
            <a:off x="0" y="6553200"/>
            <a:ext cx="1905000" cy="457200"/>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6F80965A-94E0-4BEA-9CC1-05400BE94B76}" type="slidenum">
              <a:rPr lang="en-US" b="1" smtClean="0">
                <a:solidFill>
                  <a:schemeClr val="accent1"/>
                </a:solidFill>
              </a:rPr>
              <a:pPr fontAlgn="base">
                <a:spcBef>
                  <a:spcPct val="0"/>
                </a:spcBef>
                <a:spcAft>
                  <a:spcPct val="0"/>
                </a:spcAft>
                <a:defRPr/>
              </a:pPr>
              <a:t>52</a:t>
            </a:fld>
            <a:endParaRPr lang="en-US" b="1">
              <a:solidFill>
                <a:schemeClr val="accent1"/>
              </a:solidFill>
            </a:endParaRPr>
          </a:p>
        </p:txBody>
      </p:sp>
      <p:sp>
        <p:nvSpPr>
          <p:cNvPr id="56323" name="Text Box 4"/>
          <p:cNvSpPr txBox="1">
            <a:spLocks noChangeArrowheads="1"/>
          </p:cNvSpPr>
          <p:nvPr/>
        </p:nvSpPr>
        <p:spPr bwMode="auto">
          <a:xfrm>
            <a:off x="8229600" y="6400800"/>
            <a:ext cx="184150" cy="366713"/>
          </a:xfrm>
          <a:prstGeom prst="rect">
            <a:avLst/>
          </a:prstGeom>
          <a:noFill/>
          <a:ln w="9525">
            <a:noFill/>
            <a:miter lim="800000"/>
            <a:headEnd/>
            <a:tailEnd/>
          </a:ln>
        </p:spPr>
        <p:txBody>
          <a:bodyPr wrap="none">
            <a:spAutoFit/>
          </a:bodyPr>
          <a:lstStyle/>
          <a:p>
            <a:endParaRPr lang="en-GB"/>
          </a:p>
        </p:txBody>
      </p:sp>
      <p:sp>
        <p:nvSpPr>
          <p:cNvPr id="56324" name="Text Box 2"/>
          <p:cNvSpPr txBox="1">
            <a:spLocks noChangeArrowheads="1"/>
          </p:cNvSpPr>
          <p:nvPr/>
        </p:nvSpPr>
        <p:spPr bwMode="auto">
          <a:xfrm>
            <a:off x="0" y="104775"/>
            <a:ext cx="3770313" cy="584200"/>
          </a:xfrm>
          <a:prstGeom prst="rect">
            <a:avLst/>
          </a:prstGeom>
          <a:noFill/>
          <a:ln w="9525">
            <a:noFill/>
            <a:miter lim="800000"/>
            <a:headEnd/>
            <a:tailEnd/>
          </a:ln>
        </p:spPr>
        <p:txBody>
          <a:bodyPr wrap="none">
            <a:spAutoFit/>
          </a:bodyPr>
          <a:lstStyle/>
          <a:p>
            <a:r>
              <a:rPr lang="en-US" sz="3200">
                <a:solidFill>
                  <a:srgbClr val="FF0000"/>
                </a:solidFill>
                <a:latin typeface="Comic Sans MS" pitchFamily="66" charset="0"/>
              </a:rPr>
              <a:t>Summary of layers</a:t>
            </a:r>
          </a:p>
        </p:txBody>
      </p:sp>
      <p:sp>
        <p:nvSpPr>
          <p:cNvPr id="56325" name="Text Box 8"/>
          <p:cNvSpPr txBox="1">
            <a:spLocks noChangeArrowheads="1"/>
          </p:cNvSpPr>
          <p:nvPr/>
        </p:nvSpPr>
        <p:spPr bwMode="auto">
          <a:xfrm>
            <a:off x="1981200" y="5867400"/>
            <a:ext cx="5091113" cy="400050"/>
          </a:xfrm>
          <a:prstGeom prst="rect">
            <a:avLst/>
          </a:prstGeom>
          <a:noFill/>
          <a:ln w="9525">
            <a:noFill/>
            <a:miter lim="800000"/>
            <a:headEnd/>
            <a:tailEnd/>
          </a:ln>
        </p:spPr>
        <p:txBody>
          <a:bodyPr wrap="none">
            <a:spAutoFit/>
          </a:bodyPr>
          <a:lstStyle/>
          <a:p>
            <a:r>
              <a:rPr lang="en-US" sz="2000" dirty="0">
                <a:latin typeface="Comic Sans MS" pitchFamily="66" charset="0"/>
              </a:rPr>
              <a:t>Four levels of addressing in the Internet</a:t>
            </a:r>
          </a:p>
        </p:txBody>
      </p:sp>
      <p:pic>
        <p:nvPicPr>
          <p:cNvPr id="56326" name="Picture 9"/>
          <p:cNvPicPr>
            <a:picLocks noChangeAspect="1" noChangeArrowheads="1"/>
          </p:cNvPicPr>
          <p:nvPr/>
        </p:nvPicPr>
        <p:blipFill>
          <a:blip r:embed="rId3" cstate="print"/>
          <a:srcRect/>
          <a:stretch>
            <a:fillRect/>
          </a:stretch>
        </p:blipFill>
        <p:spPr bwMode="auto">
          <a:xfrm>
            <a:off x="976313" y="990600"/>
            <a:ext cx="6872287" cy="4505325"/>
          </a:xfrm>
          <a:prstGeom prst="rect">
            <a:avLst/>
          </a:prstGeom>
          <a:noFill/>
          <a:ln w="9525">
            <a:noFill/>
            <a:miter lim="800000"/>
            <a:headEnd/>
            <a:tailEnd/>
          </a:ln>
        </p:spPr>
      </p:pic>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4274" name="Slide Number Placeholder 1"/>
          <p:cNvSpPr>
            <a:spLocks noGrp="1"/>
          </p:cNvSpPr>
          <p:nvPr>
            <p:ph type="sldNum" sz="quarter" idx="10"/>
          </p:nvPr>
        </p:nvSpPr>
        <p:spPr bwMode="auto">
          <a:xfrm>
            <a:off x="0" y="6553200"/>
            <a:ext cx="1905000" cy="457200"/>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0321AD27-931A-4035-BB67-5D2E2A608990}" type="slidenum">
              <a:rPr lang="en-US" b="1" smtClean="0">
                <a:solidFill>
                  <a:schemeClr val="accent1"/>
                </a:solidFill>
              </a:rPr>
              <a:pPr fontAlgn="base">
                <a:spcBef>
                  <a:spcPct val="0"/>
                </a:spcBef>
                <a:spcAft>
                  <a:spcPct val="0"/>
                </a:spcAft>
                <a:defRPr/>
              </a:pPr>
              <a:t>53</a:t>
            </a:fld>
            <a:endParaRPr lang="en-US" b="1">
              <a:solidFill>
                <a:schemeClr val="accent1"/>
              </a:solidFill>
            </a:endParaRPr>
          </a:p>
        </p:txBody>
      </p:sp>
      <p:sp>
        <p:nvSpPr>
          <p:cNvPr id="57347" name="Text Box 4"/>
          <p:cNvSpPr txBox="1">
            <a:spLocks noChangeArrowheads="1"/>
          </p:cNvSpPr>
          <p:nvPr/>
        </p:nvSpPr>
        <p:spPr bwMode="auto">
          <a:xfrm>
            <a:off x="8229600" y="6400800"/>
            <a:ext cx="184150" cy="366713"/>
          </a:xfrm>
          <a:prstGeom prst="rect">
            <a:avLst/>
          </a:prstGeom>
          <a:noFill/>
          <a:ln w="9525">
            <a:noFill/>
            <a:miter lim="800000"/>
            <a:headEnd/>
            <a:tailEnd/>
          </a:ln>
        </p:spPr>
        <p:txBody>
          <a:bodyPr wrap="none">
            <a:spAutoFit/>
          </a:bodyPr>
          <a:lstStyle/>
          <a:p>
            <a:endParaRPr lang="en-GB"/>
          </a:p>
        </p:txBody>
      </p:sp>
      <p:sp>
        <p:nvSpPr>
          <p:cNvPr id="57348" name="Text Box 4"/>
          <p:cNvSpPr txBox="1">
            <a:spLocks noChangeArrowheads="1"/>
          </p:cNvSpPr>
          <p:nvPr/>
        </p:nvSpPr>
        <p:spPr bwMode="auto">
          <a:xfrm>
            <a:off x="2057400" y="5410200"/>
            <a:ext cx="4576763" cy="400050"/>
          </a:xfrm>
          <a:prstGeom prst="rect">
            <a:avLst/>
          </a:prstGeom>
          <a:noFill/>
          <a:ln w="9525">
            <a:noFill/>
            <a:miter lim="800000"/>
            <a:headEnd/>
            <a:tailEnd/>
          </a:ln>
        </p:spPr>
        <p:txBody>
          <a:bodyPr wrap="none">
            <a:spAutoFit/>
          </a:bodyPr>
          <a:lstStyle/>
          <a:p>
            <a:r>
              <a:rPr lang="en-US" sz="2000" dirty="0">
                <a:latin typeface="Comic Sans MS" pitchFamily="66" charset="0"/>
              </a:rPr>
              <a:t>An exchange using the TCP/IP model</a:t>
            </a:r>
          </a:p>
        </p:txBody>
      </p:sp>
      <p:pic>
        <p:nvPicPr>
          <p:cNvPr id="57349" name="Picture 6"/>
          <p:cNvPicPr>
            <a:picLocks noChangeAspect="1" noChangeArrowheads="1"/>
          </p:cNvPicPr>
          <p:nvPr/>
        </p:nvPicPr>
        <p:blipFill>
          <a:blip r:embed="rId3" cstate="print"/>
          <a:srcRect/>
          <a:stretch>
            <a:fillRect/>
          </a:stretch>
        </p:blipFill>
        <p:spPr bwMode="auto">
          <a:xfrm>
            <a:off x="198438" y="762000"/>
            <a:ext cx="8793162" cy="4205288"/>
          </a:xfrm>
          <a:prstGeom prst="rect">
            <a:avLst/>
          </a:prstGeom>
          <a:noFill/>
          <a:ln w="9525">
            <a:noFill/>
            <a:miter lim="800000"/>
            <a:headEnd/>
            <a:tailEnd/>
          </a:ln>
        </p:spPr>
      </p:pic>
      <p:sp>
        <p:nvSpPr>
          <p:cNvPr id="6" name="Rectangle 5"/>
          <p:cNvSpPr/>
          <p:nvPr/>
        </p:nvSpPr>
        <p:spPr>
          <a:xfrm>
            <a:off x="3352800" y="381000"/>
            <a:ext cx="2534668" cy="369332"/>
          </a:xfrm>
          <a:prstGeom prst="rect">
            <a:avLst/>
          </a:prstGeom>
        </p:spPr>
        <p:txBody>
          <a:bodyPr wrap="none">
            <a:spAutoFit/>
          </a:bodyPr>
          <a:lstStyle/>
          <a:p>
            <a:r>
              <a:rPr lang="en-US" dirty="0">
                <a:latin typeface="Comic Sans MS" pitchFamily="66" charset="0"/>
              </a:rPr>
              <a:t>Encapsulation Aspect </a:t>
            </a:r>
            <a:endParaRPr lang="ar-SA"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838201" y="990600"/>
            <a:ext cx="2590799" cy="457200"/>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2200" b="1" dirty="0">
              <a:solidFill>
                <a:schemeClr val="tx1"/>
              </a:solidFill>
            </a:endParaRPr>
          </a:p>
          <a:p>
            <a:pPr algn="ctr"/>
            <a:r>
              <a:rPr lang="en-US" b="1" dirty="0">
                <a:solidFill>
                  <a:schemeClr val="tx1"/>
                </a:solidFill>
              </a:rPr>
              <a:t>Application Layer (5)</a:t>
            </a:r>
          </a:p>
          <a:p>
            <a:endParaRPr lang="en-US" sz="2200" dirty="0">
              <a:solidFill>
                <a:schemeClr val="tx1"/>
              </a:solidFill>
            </a:endParaRPr>
          </a:p>
        </p:txBody>
      </p:sp>
      <p:sp>
        <p:nvSpPr>
          <p:cNvPr id="10" name="Rectangle 9"/>
          <p:cNvSpPr/>
          <p:nvPr/>
        </p:nvSpPr>
        <p:spPr>
          <a:xfrm>
            <a:off x="838201" y="5638800"/>
            <a:ext cx="2590799" cy="457200"/>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a:solidFill>
                  <a:schemeClr val="tx1"/>
                </a:solidFill>
              </a:rPr>
              <a:t>Physical Layer (1)</a:t>
            </a:r>
            <a:endParaRPr lang="en-US" sz="2200" dirty="0">
              <a:solidFill>
                <a:schemeClr val="tx1"/>
              </a:solidFill>
            </a:endParaRPr>
          </a:p>
        </p:txBody>
      </p:sp>
      <p:sp>
        <p:nvSpPr>
          <p:cNvPr id="16" name="Rectangle 15"/>
          <p:cNvSpPr/>
          <p:nvPr/>
        </p:nvSpPr>
        <p:spPr>
          <a:xfrm>
            <a:off x="1752600" y="76200"/>
            <a:ext cx="685800" cy="4572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solidFill>
                  <a:schemeClr val="tx1"/>
                </a:solidFill>
              </a:rPr>
              <a:t>PC</a:t>
            </a:r>
          </a:p>
        </p:txBody>
      </p:sp>
      <p:cxnSp>
        <p:nvCxnSpPr>
          <p:cNvPr id="24" name="Straight Arrow Connector 23"/>
          <p:cNvCxnSpPr>
            <a:stCxn id="16" idx="2"/>
          </p:cNvCxnSpPr>
          <p:nvPr/>
        </p:nvCxnSpPr>
        <p:spPr>
          <a:xfrm rot="16200000" flipH="1">
            <a:off x="1875467" y="753432"/>
            <a:ext cx="458148" cy="18083"/>
          </a:xfrm>
          <a:prstGeom prst="straightConnector1">
            <a:avLst/>
          </a:prstGeom>
          <a:ln w="19050">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26" name="Straight Arrow Connector 25"/>
          <p:cNvCxnSpPr/>
          <p:nvPr/>
        </p:nvCxnSpPr>
        <p:spPr>
          <a:xfrm rot="16380000" flipH="1">
            <a:off x="1733464" y="1809664"/>
            <a:ext cx="763896" cy="36375"/>
          </a:xfrm>
          <a:prstGeom prst="straightConnector1">
            <a:avLst/>
          </a:prstGeom>
          <a:ln w="19050">
            <a:solidFill>
              <a:schemeClr val="tx1"/>
            </a:solidFill>
            <a:tailEnd type="arrow"/>
          </a:ln>
        </p:spPr>
        <p:style>
          <a:lnRef idx="1">
            <a:schemeClr val="dk1"/>
          </a:lnRef>
          <a:fillRef idx="0">
            <a:schemeClr val="dk1"/>
          </a:fillRef>
          <a:effectRef idx="0">
            <a:schemeClr val="dk1"/>
          </a:effectRef>
          <a:fontRef idx="minor">
            <a:schemeClr val="tx1"/>
          </a:fontRef>
        </p:style>
      </p:cxnSp>
      <p:grpSp>
        <p:nvGrpSpPr>
          <p:cNvPr id="2" name="Group 77"/>
          <p:cNvGrpSpPr/>
          <p:nvPr/>
        </p:nvGrpSpPr>
        <p:grpSpPr>
          <a:xfrm>
            <a:off x="3581401" y="457200"/>
            <a:ext cx="1295399" cy="381000"/>
            <a:chOff x="3581401" y="457200"/>
            <a:chExt cx="1295399" cy="381000"/>
          </a:xfrm>
        </p:grpSpPr>
        <p:sp>
          <p:nvSpPr>
            <p:cNvPr id="27" name="Rectangle 26"/>
            <p:cNvSpPr/>
            <p:nvPr/>
          </p:nvSpPr>
          <p:spPr>
            <a:xfrm>
              <a:off x="3581401" y="457200"/>
              <a:ext cx="533400" cy="381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dirty="0">
                  <a:solidFill>
                    <a:schemeClr val="bg1"/>
                  </a:solidFill>
                </a:rPr>
                <a:t>M</a:t>
              </a:r>
              <a:endParaRPr lang="en-US" sz="2200" b="1" dirty="0">
                <a:solidFill>
                  <a:schemeClr val="bg1"/>
                </a:solidFill>
              </a:endParaRPr>
            </a:p>
          </p:txBody>
        </p:sp>
        <p:sp>
          <p:nvSpPr>
            <p:cNvPr id="28" name="Rectangle 27"/>
            <p:cNvSpPr/>
            <p:nvPr/>
          </p:nvSpPr>
          <p:spPr>
            <a:xfrm>
              <a:off x="4191000" y="457200"/>
              <a:ext cx="685800" cy="381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 </a:t>
              </a:r>
              <a:r>
                <a:rPr lang="en-US" b="1" dirty="0">
                  <a:solidFill>
                    <a:schemeClr val="accent3">
                      <a:lumMod val="75000"/>
                    </a:schemeClr>
                  </a:solidFill>
                </a:rPr>
                <a:t>d5</a:t>
              </a:r>
            </a:p>
          </p:txBody>
        </p:sp>
      </p:grpSp>
      <p:sp>
        <p:nvSpPr>
          <p:cNvPr id="29" name="Rectangle 28"/>
          <p:cNvSpPr/>
          <p:nvPr/>
        </p:nvSpPr>
        <p:spPr>
          <a:xfrm>
            <a:off x="7086600" y="990600"/>
            <a:ext cx="838200" cy="4572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tx1"/>
                </a:solidFill>
              </a:rPr>
              <a:t>DNS</a:t>
            </a:r>
          </a:p>
        </p:txBody>
      </p:sp>
      <p:cxnSp>
        <p:nvCxnSpPr>
          <p:cNvPr id="31" name="Straight Arrow Connector 30"/>
          <p:cNvCxnSpPr/>
          <p:nvPr/>
        </p:nvCxnSpPr>
        <p:spPr>
          <a:xfrm>
            <a:off x="3429000" y="1066800"/>
            <a:ext cx="3566160" cy="1588"/>
          </a:xfrm>
          <a:prstGeom prst="straightConnector1">
            <a:avLst/>
          </a:prstGeom>
          <a:ln w="19050">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33" name="Straight Arrow Connector 32"/>
          <p:cNvCxnSpPr/>
          <p:nvPr/>
        </p:nvCxnSpPr>
        <p:spPr>
          <a:xfrm rot="10800000">
            <a:off x="3444240" y="1293812"/>
            <a:ext cx="3566160" cy="1588"/>
          </a:xfrm>
          <a:prstGeom prst="straightConnector1">
            <a:avLst/>
          </a:prstGeom>
          <a:ln w="19050">
            <a:solidFill>
              <a:schemeClr val="tx1"/>
            </a:solidFill>
            <a:tailEnd type="arrow"/>
          </a:ln>
        </p:spPr>
        <p:style>
          <a:lnRef idx="1">
            <a:schemeClr val="dk1"/>
          </a:lnRef>
          <a:fillRef idx="0">
            <a:schemeClr val="dk1"/>
          </a:fillRef>
          <a:effectRef idx="0">
            <a:schemeClr val="dk1"/>
          </a:effectRef>
          <a:fontRef idx="minor">
            <a:schemeClr val="tx1"/>
          </a:fontRef>
        </p:style>
      </p:cxnSp>
      <p:sp>
        <p:nvSpPr>
          <p:cNvPr id="35" name="TextBox 34"/>
          <p:cNvSpPr txBox="1"/>
          <p:nvPr/>
        </p:nvSpPr>
        <p:spPr>
          <a:xfrm>
            <a:off x="5257800" y="773668"/>
            <a:ext cx="423514" cy="369332"/>
          </a:xfrm>
          <a:prstGeom prst="rect">
            <a:avLst/>
          </a:prstGeom>
          <a:noFill/>
        </p:spPr>
        <p:txBody>
          <a:bodyPr wrap="none" rtlCol="0">
            <a:spAutoFit/>
          </a:bodyPr>
          <a:lstStyle/>
          <a:p>
            <a:r>
              <a:rPr lang="en-US" dirty="0"/>
              <a:t>d5</a:t>
            </a:r>
          </a:p>
        </p:txBody>
      </p:sp>
      <p:sp>
        <p:nvSpPr>
          <p:cNvPr id="36" name="TextBox 35"/>
          <p:cNvSpPr txBox="1"/>
          <p:nvPr/>
        </p:nvSpPr>
        <p:spPr>
          <a:xfrm>
            <a:off x="5257800" y="1230868"/>
            <a:ext cx="423514" cy="369332"/>
          </a:xfrm>
          <a:prstGeom prst="rect">
            <a:avLst/>
          </a:prstGeom>
          <a:noFill/>
        </p:spPr>
        <p:txBody>
          <a:bodyPr wrap="none" rtlCol="0">
            <a:spAutoFit/>
          </a:bodyPr>
          <a:lstStyle/>
          <a:p>
            <a:r>
              <a:rPr lang="en-US" dirty="0"/>
              <a:t>d3</a:t>
            </a:r>
          </a:p>
        </p:txBody>
      </p:sp>
      <p:grpSp>
        <p:nvGrpSpPr>
          <p:cNvPr id="3" name="Group 76"/>
          <p:cNvGrpSpPr/>
          <p:nvPr/>
        </p:nvGrpSpPr>
        <p:grpSpPr>
          <a:xfrm>
            <a:off x="3581400" y="1600200"/>
            <a:ext cx="1295399" cy="381000"/>
            <a:chOff x="3581400" y="1600200"/>
            <a:chExt cx="1295399" cy="381000"/>
          </a:xfrm>
        </p:grpSpPr>
        <p:sp>
          <p:nvSpPr>
            <p:cNvPr id="37" name="Rectangle 36"/>
            <p:cNvSpPr/>
            <p:nvPr/>
          </p:nvSpPr>
          <p:spPr>
            <a:xfrm>
              <a:off x="3581400" y="1600200"/>
              <a:ext cx="533400" cy="381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dirty="0">
                  <a:solidFill>
                    <a:schemeClr val="bg1"/>
                  </a:solidFill>
                </a:rPr>
                <a:t>M</a:t>
              </a:r>
              <a:endParaRPr lang="en-US" sz="2200" b="1" dirty="0">
                <a:solidFill>
                  <a:schemeClr val="bg1"/>
                </a:solidFill>
              </a:endParaRPr>
            </a:p>
          </p:txBody>
        </p:sp>
        <p:sp>
          <p:nvSpPr>
            <p:cNvPr id="38" name="Rectangle 37"/>
            <p:cNvSpPr/>
            <p:nvPr/>
          </p:nvSpPr>
          <p:spPr>
            <a:xfrm>
              <a:off x="4190999" y="1600200"/>
              <a:ext cx="685800" cy="381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 </a:t>
              </a:r>
              <a:r>
                <a:rPr lang="en-US" b="1" dirty="0">
                  <a:solidFill>
                    <a:schemeClr val="accent2">
                      <a:lumMod val="75000"/>
                    </a:schemeClr>
                  </a:solidFill>
                </a:rPr>
                <a:t>d3</a:t>
              </a:r>
            </a:p>
          </p:txBody>
        </p:sp>
      </p:grpSp>
      <p:grpSp>
        <p:nvGrpSpPr>
          <p:cNvPr id="4" name="Group 75"/>
          <p:cNvGrpSpPr/>
          <p:nvPr/>
        </p:nvGrpSpPr>
        <p:grpSpPr>
          <a:xfrm>
            <a:off x="3581400" y="2743200"/>
            <a:ext cx="2209800" cy="457200"/>
            <a:chOff x="3581400" y="2743200"/>
            <a:chExt cx="2209800" cy="457200"/>
          </a:xfrm>
        </p:grpSpPr>
        <p:sp>
          <p:nvSpPr>
            <p:cNvPr id="39" name="Rectangle 38"/>
            <p:cNvSpPr/>
            <p:nvPr/>
          </p:nvSpPr>
          <p:spPr>
            <a:xfrm>
              <a:off x="3657600" y="2819400"/>
              <a:ext cx="457200" cy="3048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dirty="0">
                  <a:solidFill>
                    <a:schemeClr val="bg1"/>
                  </a:solidFill>
                </a:rPr>
                <a:t>M</a:t>
              </a:r>
              <a:endParaRPr lang="en-US" sz="2200" b="1" dirty="0">
                <a:solidFill>
                  <a:schemeClr val="bg1"/>
                </a:solidFill>
              </a:endParaRPr>
            </a:p>
          </p:txBody>
        </p:sp>
        <p:sp>
          <p:nvSpPr>
            <p:cNvPr id="40" name="Rectangle 39"/>
            <p:cNvSpPr/>
            <p:nvPr/>
          </p:nvSpPr>
          <p:spPr>
            <a:xfrm>
              <a:off x="5105400" y="2743200"/>
              <a:ext cx="685800" cy="38100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 </a:t>
              </a:r>
              <a:r>
                <a:rPr lang="en-US" b="1" dirty="0">
                  <a:solidFill>
                    <a:schemeClr val="accent2">
                      <a:lumMod val="75000"/>
                    </a:schemeClr>
                  </a:solidFill>
                </a:rPr>
                <a:t>d3</a:t>
              </a:r>
            </a:p>
          </p:txBody>
        </p:sp>
        <p:sp>
          <p:nvSpPr>
            <p:cNvPr id="41" name="Rectangle 40"/>
            <p:cNvSpPr/>
            <p:nvPr/>
          </p:nvSpPr>
          <p:spPr>
            <a:xfrm>
              <a:off x="4191000" y="2819400"/>
              <a:ext cx="457200" cy="3048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2">
                      <a:lumMod val="60000"/>
                      <a:lumOff val="40000"/>
                    </a:schemeClr>
                  </a:solidFill>
                </a:rPr>
                <a:t>d4</a:t>
              </a:r>
            </a:p>
          </p:txBody>
        </p:sp>
        <p:sp>
          <p:nvSpPr>
            <p:cNvPr id="42" name="Rectangle 41"/>
            <p:cNvSpPr/>
            <p:nvPr/>
          </p:nvSpPr>
          <p:spPr>
            <a:xfrm>
              <a:off x="4648200" y="2819400"/>
              <a:ext cx="457200" cy="3048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2">
                      <a:lumMod val="60000"/>
                      <a:lumOff val="40000"/>
                    </a:schemeClr>
                  </a:solidFill>
                </a:rPr>
                <a:t>s4</a:t>
              </a:r>
            </a:p>
          </p:txBody>
        </p:sp>
        <p:sp>
          <p:nvSpPr>
            <p:cNvPr id="43" name="Rectangle 42"/>
            <p:cNvSpPr/>
            <p:nvPr/>
          </p:nvSpPr>
          <p:spPr>
            <a:xfrm>
              <a:off x="3581400" y="2743200"/>
              <a:ext cx="1600200" cy="4572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rPr>
                <a:t> </a:t>
              </a:r>
              <a:endParaRPr lang="en-US" sz="2000" b="1" dirty="0">
                <a:solidFill>
                  <a:schemeClr val="tx1"/>
                </a:solidFill>
              </a:endParaRPr>
            </a:p>
          </p:txBody>
        </p:sp>
      </p:grpSp>
      <p:cxnSp>
        <p:nvCxnSpPr>
          <p:cNvPr id="44" name="Straight Arrow Connector 43"/>
          <p:cNvCxnSpPr/>
          <p:nvPr/>
        </p:nvCxnSpPr>
        <p:spPr>
          <a:xfrm rot="16380000" flipH="1">
            <a:off x="1713605" y="2954989"/>
            <a:ext cx="763896" cy="36375"/>
          </a:xfrm>
          <a:prstGeom prst="straightConnector1">
            <a:avLst/>
          </a:prstGeom>
          <a:ln w="19050">
            <a:solidFill>
              <a:schemeClr val="tx1"/>
            </a:solidFill>
            <a:tailEnd type="arrow"/>
          </a:ln>
        </p:spPr>
        <p:style>
          <a:lnRef idx="1">
            <a:schemeClr val="dk1"/>
          </a:lnRef>
          <a:fillRef idx="0">
            <a:schemeClr val="dk1"/>
          </a:fillRef>
          <a:effectRef idx="0">
            <a:schemeClr val="dk1"/>
          </a:effectRef>
          <a:fontRef idx="minor">
            <a:schemeClr val="tx1"/>
          </a:fontRef>
        </p:style>
      </p:cxnSp>
      <p:sp>
        <p:nvSpPr>
          <p:cNvPr id="45" name="Rectangle 44"/>
          <p:cNvSpPr/>
          <p:nvPr/>
        </p:nvSpPr>
        <p:spPr>
          <a:xfrm>
            <a:off x="838200" y="2209800"/>
            <a:ext cx="2590799" cy="457200"/>
          </a:xfrm>
          <a:prstGeom prst="rect">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rPr>
              <a:t>Transport Layer (4)</a:t>
            </a:r>
          </a:p>
        </p:txBody>
      </p:sp>
      <p:cxnSp>
        <p:nvCxnSpPr>
          <p:cNvPr id="46" name="Straight Arrow Connector 45"/>
          <p:cNvCxnSpPr/>
          <p:nvPr/>
        </p:nvCxnSpPr>
        <p:spPr>
          <a:xfrm rot="16380000" flipH="1">
            <a:off x="1713605" y="4095236"/>
            <a:ext cx="763896" cy="36375"/>
          </a:xfrm>
          <a:prstGeom prst="straightConnector1">
            <a:avLst/>
          </a:prstGeom>
          <a:ln w="19050">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47" name="Straight Arrow Connector 46"/>
          <p:cNvCxnSpPr/>
          <p:nvPr/>
        </p:nvCxnSpPr>
        <p:spPr>
          <a:xfrm rot="16380000" flipH="1">
            <a:off x="1713605" y="5238236"/>
            <a:ext cx="763896" cy="36375"/>
          </a:xfrm>
          <a:prstGeom prst="straightConnector1">
            <a:avLst/>
          </a:prstGeom>
          <a:ln w="19050">
            <a:solidFill>
              <a:schemeClr val="tx1"/>
            </a:solidFill>
            <a:tailEnd type="arrow"/>
          </a:ln>
        </p:spPr>
        <p:style>
          <a:lnRef idx="1">
            <a:schemeClr val="dk1"/>
          </a:lnRef>
          <a:fillRef idx="0">
            <a:schemeClr val="dk1"/>
          </a:fillRef>
          <a:effectRef idx="0">
            <a:schemeClr val="dk1"/>
          </a:effectRef>
          <a:fontRef idx="minor">
            <a:schemeClr val="tx1"/>
          </a:fontRef>
        </p:style>
      </p:cxnSp>
      <p:sp>
        <p:nvSpPr>
          <p:cNvPr id="48" name="Rectangle 47"/>
          <p:cNvSpPr/>
          <p:nvPr/>
        </p:nvSpPr>
        <p:spPr>
          <a:xfrm>
            <a:off x="838201" y="3352800"/>
            <a:ext cx="2590799" cy="457200"/>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a:solidFill>
                  <a:schemeClr val="tx1"/>
                </a:solidFill>
              </a:rPr>
              <a:t>Network Layer (3)</a:t>
            </a:r>
            <a:endParaRPr lang="en-US" sz="2200" dirty="0">
              <a:solidFill>
                <a:schemeClr val="tx1"/>
              </a:solidFill>
            </a:endParaRPr>
          </a:p>
        </p:txBody>
      </p:sp>
      <p:sp>
        <p:nvSpPr>
          <p:cNvPr id="49" name="Rectangle 48"/>
          <p:cNvSpPr/>
          <p:nvPr/>
        </p:nvSpPr>
        <p:spPr>
          <a:xfrm>
            <a:off x="838201" y="4495800"/>
            <a:ext cx="2590799" cy="457200"/>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rPr>
              <a:t>Data Link Layer (2)</a:t>
            </a:r>
            <a:endParaRPr lang="en-US" sz="2000" dirty="0">
              <a:solidFill>
                <a:schemeClr val="tx1"/>
              </a:solidFill>
            </a:endParaRPr>
          </a:p>
        </p:txBody>
      </p:sp>
      <p:grpSp>
        <p:nvGrpSpPr>
          <p:cNvPr id="5" name="Group 61"/>
          <p:cNvGrpSpPr/>
          <p:nvPr/>
        </p:nvGrpSpPr>
        <p:grpSpPr>
          <a:xfrm>
            <a:off x="3413760" y="3124200"/>
            <a:ext cx="4663440" cy="849868"/>
            <a:chOff x="3413760" y="3124200"/>
            <a:chExt cx="4663440" cy="849868"/>
          </a:xfrm>
        </p:grpSpPr>
        <p:cxnSp>
          <p:nvCxnSpPr>
            <p:cNvPr id="56" name="Straight Arrow Connector 55"/>
            <p:cNvCxnSpPr/>
            <p:nvPr/>
          </p:nvCxnSpPr>
          <p:spPr>
            <a:xfrm>
              <a:off x="3429000" y="3417332"/>
              <a:ext cx="3291840" cy="1588"/>
            </a:xfrm>
            <a:prstGeom prst="straightConnector1">
              <a:avLst/>
            </a:prstGeom>
            <a:ln w="19050">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57" name="Straight Arrow Connector 56"/>
            <p:cNvCxnSpPr/>
            <p:nvPr/>
          </p:nvCxnSpPr>
          <p:spPr>
            <a:xfrm rot="10800000">
              <a:off x="3413760" y="3644344"/>
              <a:ext cx="3291840" cy="1588"/>
            </a:xfrm>
            <a:prstGeom prst="straightConnector1">
              <a:avLst/>
            </a:prstGeom>
            <a:ln w="19050">
              <a:solidFill>
                <a:schemeClr val="tx1"/>
              </a:solidFill>
              <a:tailEnd type="arrow"/>
            </a:ln>
          </p:spPr>
          <p:style>
            <a:lnRef idx="1">
              <a:schemeClr val="dk1"/>
            </a:lnRef>
            <a:fillRef idx="0">
              <a:schemeClr val="dk1"/>
            </a:fillRef>
            <a:effectRef idx="0">
              <a:schemeClr val="dk1"/>
            </a:effectRef>
            <a:fontRef idx="minor">
              <a:schemeClr val="tx1"/>
            </a:fontRef>
          </p:style>
        </p:cxnSp>
        <p:sp>
          <p:nvSpPr>
            <p:cNvPr id="58" name="TextBox 57"/>
            <p:cNvSpPr txBox="1"/>
            <p:nvPr/>
          </p:nvSpPr>
          <p:spPr>
            <a:xfrm>
              <a:off x="6205886" y="3124200"/>
              <a:ext cx="423514" cy="369332"/>
            </a:xfrm>
            <a:prstGeom prst="rect">
              <a:avLst/>
            </a:prstGeom>
            <a:noFill/>
          </p:spPr>
          <p:txBody>
            <a:bodyPr wrap="none" rtlCol="0">
              <a:spAutoFit/>
            </a:bodyPr>
            <a:lstStyle/>
            <a:p>
              <a:r>
                <a:rPr lang="en-US" dirty="0"/>
                <a:t>d3</a:t>
              </a:r>
            </a:p>
          </p:txBody>
        </p:sp>
        <p:sp>
          <p:nvSpPr>
            <p:cNvPr id="59" name="TextBox 58"/>
            <p:cNvSpPr txBox="1"/>
            <p:nvPr/>
          </p:nvSpPr>
          <p:spPr>
            <a:xfrm>
              <a:off x="6205886" y="3581400"/>
              <a:ext cx="423514" cy="369332"/>
            </a:xfrm>
            <a:prstGeom prst="rect">
              <a:avLst/>
            </a:prstGeom>
            <a:noFill/>
          </p:spPr>
          <p:txBody>
            <a:bodyPr wrap="none" rtlCol="0">
              <a:spAutoFit/>
            </a:bodyPr>
            <a:lstStyle/>
            <a:p>
              <a:r>
                <a:rPr lang="en-US" dirty="0"/>
                <a:t>n3</a:t>
              </a:r>
            </a:p>
          </p:txBody>
        </p:sp>
        <p:grpSp>
          <p:nvGrpSpPr>
            <p:cNvPr id="7" name="Group 63"/>
            <p:cNvGrpSpPr/>
            <p:nvPr/>
          </p:nvGrpSpPr>
          <p:grpSpPr>
            <a:xfrm>
              <a:off x="6858000" y="3124200"/>
              <a:ext cx="1219200" cy="849868"/>
              <a:chOff x="6781800" y="3124200"/>
              <a:chExt cx="1219200" cy="849868"/>
            </a:xfrm>
          </p:grpSpPr>
          <p:sp>
            <p:nvSpPr>
              <p:cNvPr id="55" name="Rectangle 54"/>
              <p:cNvSpPr/>
              <p:nvPr/>
            </p:nvSpPr>
            <p:spPr>
              <a:xfrm>
                <a:off x="6781800" y="3124200"/>
                <a:ext cx="1219200" cy="849868"/>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rPr>
                  <a:t>Routing Table</a:t>
                </a:r>
              </a:p>
            </p:txBody>
          </p:sp>
          <p:cxnSp>
            <p:nvCxnSpPr>
              <p:cNvPr id="61" name="Straight Connector 60"/>
              <p:cNvCxnSpPr/>
              <p:nvPr/>
            </p:nvCxnSpPr>
            <p:spPr>
              <a:xfrm>
                <a:off x="6781800" y="3352800"/>
                <a:ext cx="12192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a:stCxn id="55" idx="0"/>
                <a:endCxn id="55" idx="2"/>
              </p:cNvCxnSpPr>
              <p:nvPr/>
            </p:nvCxnSpPr>
            <p:spPr>
              <a:xfrm rot="16200000" flipH="1">
                <a:off x="6966466" y="3549134"/>
                <a:ext cx="84986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8" name="Group 59"/>
          <p:cNvGrpSpPr/>
          <p:nvPr/>
        </p:nvGrpSpPr>
        <p:grpSpPr>
          <a:xfrm>
            <a:off x="3581400" y="3886200"/>
            <a:ext cx="3200400" cy="457200"/>
            <a:chOff x="3581400" y="3886200"/>
            <a:chExt cx="3200400" cy="457200"/>
          </a:xfrm>
        </p:grpSpPr>
        <p:sp>
          <p:nvSpPr>
            <p:cNvPr id="50" name="Rectangle 49"/>
            <p:cNvSpPr/>
            <p:nvPr/>
          </p:nvSpPr>
          <p:spPr>
            <a:xfrm>
              <a:off x="3657600" y="3962400"/>
              <a:ext cx="457200" cy="3048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dirty="0">
                  <a:solidFill>
                    <a:schemeClr val="bg1"/>
                  </a:solidFill>
                </a:rPr>
                <a:t>M</a:t>
              </a:r>
              <a:endParaRPr lang="en-US" sz="2200" b="1" dirty="0">
                <a:solidFill>
                  <a:schemeClr val="bg1"/>
                </a:solidFill>
              </a:endParaRPr>
            </a:p>
          </p:txBody>
        </p:sp>
        <p:sp>
          <p:nvSpPr>
            <p:cNvPr id="51" name="Rectangle 50"/>
            <p:cNvSpPr/>
            <p:nvPr/>
          </p:nvSpPr>
          <p:spPr>
            <a:xfrm>
              <a:off x="6096000" y="3962400"/>
              <a:ext cx="685800" cy="38100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 </a:t>
              </a:r>
              <a:r>
                <a:rPr lang="en-US" b="1" dirty="0">
                  <a:solidFill>
                    <a:schemeClr val="tx1"/>
                  </a:solidFill>
                </a:rPr>
                <a:t>n3</a:t>
              </a:r>
            </a:p>
          </p:txBody>
        </p:sp>
        <p:sp>
          <p:nvSpPr>
            <p:cNvPr id="52" name="Rectangle 51"/>
            <p:cNvSpPr/>
            <p:nvPr/>
          </p:nvSpPr>
          <p:spPr>
            <a:xfrm>
              <a:off x="4114800" y="3962400"/>
              <a:ext cx="457200" cy="3048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2">
                      <a:lumMod val="60000"/>
                      <a:lumOff val="40000"/>
                    </a:schemeClr>
                  </a:solidFill>
                </a:rPr>
                <a:t>d4</a:t>
              </a:r>
            </a:p>
          </p:txBody>
        </p:sp>
        <p:sp>
          <p:nvSpPr>
            <p:cNvPr id="53" name="Rectangle 52"/>
            <p:cNvSpPr/>
            <p:nvPr/>
          </p:nvSpPr>
          <p:spPr>
            <a:xfrm>
              <a:off x="4572000" y="3962400"/>
              <a:ext cx="457200" cy="3048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2">
                      <a:lumMod val="60000"/>
                      <a:lumOff val="40000"/>
                    </a:schemeClr>
                  </a:solidFill>
                </a:rPr>
                <a:t>s4</a:t>
              </a:r>
            </a:p>
          </p:txBody>
        </p:sp>
        <p:sp>
          <p:nvSpPr>
            <p:cNvPr id="54" name="Rectangle 53"/>
            <p:cNvSpPr/>
            <p:nvPr/>
          </p:nvSpPr>
          <p:spPr>
            <a:xfrm>
              <a:off x="3581400" y="3886200"/>
              <a:ext cx="2514600" cy="4572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rPr>
                <a:t> </a:t>
              </a:r>
              <a:endParaRPr lang="en-US" sz="2000" b="1" dirty="0">
                <a:solidFill>
                  <a:schemeClr val="tx1"/>
                </a:solidFill>
              </a:endParaRPr>
            </a:p>
          </p:txBody>
        </p:sp>
        <p:sp>
          <p:nvSpPr>
            <p:cNvPr id="65" name="Rectangle 64"/>
            <p:cNvSpPr/>
            <p:nvPr/>
          </p:nvSpPr>
          <p:spPr>
            <a:xfrm>
              <a:off x="5105400" y="3962400"/>
              <a:ext cx="457200" cy="3048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accent2">
                      <a:lumMod val="75000"/>
                    </a:schemeClr>
                  </a:solidFill>
                </a:rPr>
                <a:t>d3</a:t>
              </a:r>
            </a:p>
          </p:txBody>
        </p:sp>
        <p:sp>
          <p:nvSpPr>
            <p:cNvPr id="66" name="Rectangle 65"/>
            <p:cNvSpPr/>
            <p:nvPr/>
          </p:nvSpPr>
          <p:spPr>
            <a:xfrm>
              <a:off x="5562600" y="3962400"/>
              <a:ext cx="457200" cy="3048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accent2">
                      <a:lumMod val="75000"/>
                    </a:schemeClr>
                  </a:solidFill>
                </a:rPr>
                <a:t>s3</a:t>
              </a:r>
            </a:p>
          </p:txBody>
        </p:sp>
      </p:grpSp>
      <p:grpSp>
        <p:nvGrpSpPr>
          <p:cNvPr id="9" name="Group 78"/>
          <p:cNvGrpSpPr/>
          <p:nvPr/>
        </p:nvGrpSpPr>
        <p:grpSpPr>
          <a:xfrm>
            <a:off x="3581400" y="5257800"/>
            <a:ext cx="3505200" cy="457200"/>
            <a:chOff x="3581400" y="5029200"/>
            <a:chExt cx="3505200" cy="457200"/>
          </a:xfrm>
        </p:grpSpPr>
        <p:sp>
          <p:nvSpPr>
            <p:cNvPr id="67" name="Rectangle 66"/>
            <p:cNvSpPr/>
            <p:nvPr/>
          </p:nvSpPr>
          <p:spPr>
            <a:xfrm>
              <a:off x="3657600" y="5105400"/>
              <a:ext cx="457200" cy="3048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dirty="0">
                  <a:solidFill>
                    <a:schemeClr val="bg1"/>
                  </a:solidFill>
                </a:rPr>
                <a:t>M</a:t>
              </a:r>
              <a:endParaRPr lang="en-US" sz="2200" b="1" dirty="0">
                <a:solidFill>
                  <a:schemeClr val="bg1"/>
                </a:solidFill>
              </a:endParaRPr>
            </a:p>
          </p:txBody>
        </p:sp>
        <p:sp>
          <p:nvSpPr>
            <p:cNvPr id="68" name="Rectangle 67"/>
            <p:cNvSpPr/>
            <p:nvPr/>
          </p:nvSpPr>
          <p:spPr>
            <a:xfrm>
              <a:off x="4114800" y="5105400"/>
              <a:ext cx="457200" cy="3048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2">
                      <a:lumMod val="60000"/>
                      <a:lumOff val="40000"/>
                    </a:schemeClr>
                  </a:solidFill>
                </a:rPr>
                <a:t>d4</a:t>
              </a:r>
            </a:p>
          </p:txBody>
        </p:sp>
        <p:sp>
          <p:nvSpPr>
            <p:cNvPr id="69" name="Rectangle 68"/>
            <p:cNvSpPr/>
            <p:nvPr/>
          </p:nvSpPr>
          <p:spPr>
            <a:xfrm>
              <a:off x="4572000" y="5105400"/>
              <a:ext cx="457200" cy="3048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2">
                      <a:lumMod val="60000"/>
                      <a:lumOff val="40000"/>
                    </a:schemeClr>
                  </a:solidFill>
                </a:rPr>
                <a:t>s4</a:t>
              </a:r>
            </a:p>
          </p:txBody>
        </p:sp>
        <p:sp>
          <p:nvSpPr>
            <p:cNvPr id="70" name="Rectangle 69"/>
            <p:cNvSpPr/>
            <p:nvPr/>
          </p:nvSpPr>
          <p:spPr>
            <a:xfrm>
              <a:off x="3581400" y="5029200"/>
              <a:ext cx="3505200" cy="4572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rPr>
                <a:t> </a:t>
              </a:r>
              <a:endParaRPr lang="en-US" sz="2000" b="1" dirty="0">
                <a:solidFill>
                  <a:schemeClr val="tx1"/>
                </a:solidFill>
              </a:endParaRPr>
            </a:p>
          </p:txBody>
        </p:sp>
        <p:sp>
          <p:nvSpPr>
            <p:cNvPr id="71" name="Rectangle 70"/>
            <p:cNvSpPr/>
            <p:nvPr/>
          </p:nvSpPr>
          <p:spPr>
            <a:xfrm>
              <a:off x="5029200" y="5105400"/>
              <a:ext cx="457200" cy="3048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accent2">
                      <a:lumMod val="75000"/>
                    </a:schemeClr>
                  </a:solidFill>
                </a:rPr>
                <a:t>d3</a:t>
              </a:r>
            </a:p>
          </p:txBody>
        </p:sp>
        <p:sp>
          <p:nvSpPr>
            <p:cNvPr id="72" name="Rectangle 71"/>
            <p:cNvSpPr/>
            <p:nvPr/>
          </p:nvSpPr>
          <p:spPr>
            <a:xfrm>
              <a:off x="5486400" y="5105400"/>
              <a:ext cx="457200" cy="3048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accent2">
                      <a:lumMod val="75000"/>
                    </a:schemeClr>
                  </a:solidFill>
                </a:rPr>
                <a:t>s3</a:t>
              </a:r>
            </a:p>
          </p:txBody>
        </p:sp>
        <p:sp>
          <p:nvSpPr>
            <p:cNvPr id="73" name="Rectangle 72"/>
            <p:cNvSpPr/>
            <p:nvPr/>
          </p:nvSpPr>
          <p:spPr>
            <a:xfrm>
              <a:off x="6096000" y="5105400"/>
              <a:ext cx="457200" cy="3048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accent4">
                      <a:lumMod val="75000"/>
                    </a:schemeClr>
                  </a:solidFill>
                </a:rPr>
                <a:t>d2</a:t>
              </a:r>
            </a:p>
          </p:txBody>
        </p:sp>
        <p:sp>
          <p:nvSpPr>
            <p:cNvPr id="74" name="Rectangle 73"/>
            <p:cNvSpPr/>
            <p:nvPr/>
          </p:nvSpPr>
          <p:spPr>
            <a:xfrm>
              <a:off x="6553200" y="5105400"/>
              <a:ext cx="457200" cy="3048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accent4">
                      <a:lumMod val="75000"/>
                    </a:schemeClr>
                  </a:solidFill>
                </a:rPr>
                <a:t>s2</a:t>
              </a:r>
            </a:p>
          </p:txBody>
        </p:sp>
      </p:grpSp>
      <p:sp>
        <p:nvSpPr>
          <p:cNvPr id="75" name="Rectangle 74"/>
          <p:cNvSpPr/>
          <p:nvPr/>
        </p:nvSpPr>
        <p:spPr>
          <a:xfrm>
            <a:off x="3581400" y="6096000"/>
            <a:ext cx="3505200" cy="4572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rPr>
              <a:t>01010101011110100000010</a:t>
            </a:r>
          </a:p>
        </p:txBody>
      </p:sp>
      <p:grpSp>
        <p:nvGrpSpPr>
          <p:cNvPr id="11" name="Group 61"/>
          <p:cNvGrpSpPr/>
          <p:nvPr/>
        </p:nvGrpSpPr>
        <p:grpSpPr>
          <a:xfrm>
            <a:off x="3429000" y="4331732"/>
            <a:ext cx="4663440" cy="849868"/>
            <a:chOff x="3413760" y="3124200"/>
            <a:chExt cx="4663440" cy="849868"/>
          </a:xfrm>
        </p:grpSpPr>
        <p:cxnSp>
          <p:nvCxnSpPr>
            <p:cNvPr id="62" name="Straight Arrow Connector 61"/>
            <p:cNvCxnSpPr/>
            <p:nvPr/>
          </p:nvCxnSpPr>
          <p:spPr>
            <a:xfrm>
              <a:off x="3429000" y="3417332"/>
              <a:ext cx="3291840" cy="1588"/>
            </a:xfrm>
            <a:prstGeom prst="straightConnector1">
              <a:avLst/>
            </a:prstGeom>
            <a:ln w="19050">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64" name="Straight Arrow Connector 63"/>
            <p:cNvCxnSpPr/>
            <p:nvPr/>
          </p:nvCxnSpPr>
          <p:spPr>
            <a:xfrm rot="10800000">
              <a:off x="3413760" y="3644344"/>
              <a:ext cx="3291840" cy="1588"/>
            </a:xfrm>
            <a:prstGeom prst="straightConnector1">
              <a:avLst/>
            </a:prstGeom>
            <a:ln w="19050">
              <a:solidFill>
                <a:schemeClr val="tx1"/>
              </a:solidFill>
              <a:tailEnd type="arrow"/>
            </a:ln>
          </p:spPr>
          <p:style>
            <a:lnRef idx="1">
              <a:schemeClr val="dk1"/>
            </a:lnRef>
            <a:fillRef idx="0">
              <a:schemeClr val="dk1"/>
            </a:fillRef>
            <a:effectRef idx="0">
              <a:schemeClr val="dk1"/>
            </a:effectRef>
            <a:fontRef idx="minor">
              <a:schemeClr val="tx1"/>
            </a:fontRef>
          </p:style>
        </p:cxnSp>
        <p:sp>
          <p:nvSpPr>
            <p:cNvPr id="76" name="TextBox 75"/>
            <p:cNvSpPr txBox="1"/>
            <p:nvPr/>
          </p:nvSpPr>
          <p:spPr>
            <a:xfrm>
              <a:off x="6205886" y="3124200"/>
              <a:ext cx="423514" cy="369332"/>
            </a:xfrm>
            <a:prstGeom prst="rect">
              <a:avLst/>
            </a:prstGeom>
            <a:noFill/>
          </p:spPr>
          <p:txBody>
            <a:bodyPr wrap="none" rtlCol="0">
              <a:spAutoFit/>
            </a:bodyPr>
            <a:lstStyle/>
            <a:p>
              <a:r>
                <a:rPr lang="en-US" dirty="0"/>
                <a:t>n3</a:t>
              </a:r>
            </a:p>
          </p:txBody>
        </p:sp>
        <p:sp>
          <p:nvSpPr>
            <p:cNvPr id="77" name="TextBox 76"/>
            <p:cNvSpPr txBox="1"/>
            <p:nvPr/>
          </p:nvSpPr>
          <p:spPr>
            <a:xfrm>
              <a:off x="6205886" y="3581400"/>
              <a:ext cx="423514" cy="369332"/>
            </a:xfrm>
            <a:prstGeom prst="rect">
              <a:avLst/>
            </a:prstGeom>
            <a:noFill/>
          </p:spPr>
          <p:txBody>
            <a:bodyPr wrap="none" rtlCol="0">
              <a:spAutoFit/>
            </a:bodyPr>
            <a:lstStyle/>
            <a:p>
              <a:r>
                <a:rPr lang="en-US" dirty="0"/>
                <a:t>d2</a:t>
              </a:r>
            </a:p>
          </p:txBody>
        </p:sp>
        <p:sp>
          <p:nvSpPr>
            <p:cNvPr id="79" name="Rectangle 78"/>
            <p:cNvSpPr/>
            <p:nvPr/>
          </p:nvSpPr>
          <p:spPr>
            <a:xfrm>
              <a:off x="6858000" y="3124200"/>
              <a:ext cx="1219200" cy="849868"/>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Static/</a:t>
              </a:r>
            </a:p>
            <a:p>
              <a:pPr algn="ctr"/>
              <a:r>
                <a:rPr lang="en-US" b="1" dirty="0">
                  <a:solidFill>
                    <a:schemeClr val="tx1"/>
                  </a:solidFill>
                </a:rPr>
                <a:t>dynamic process</a:t>
              </a:r>
            </a:p>
          </p:txBody>
        </p:sp>
      </p:gr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4"/>
          <p:cNvGrpSpPr/>
          <p:nvPr/>
        </p:nvGrpSpPr>
        <p:grpSpPr>
          <a:xfrm>
            <a:off x="838200" y="838200"/>
            <a:ext cx="4038600" cy="5791200"/>
            <a:chOff x="533400" y="533400"/>
            <a:chExt cx="5105400" cy="5791200"/>
          </a:xfrm>
        </p:grpSpPr>
        <p:sp>
          <p:nvSpPr>
            <p:cNvPr id="4" name="Rectangle 3"/>
            <p:cNvSpPr/>
            <p:nvPr/>
          </p:nvSpPr>
          <p:spPr>
            <a:xfrm>
              <a:off x="533400" y="533400"/>
              <a:ext cx="4419600" cy="1143000"/>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2400" b="1" dirty="0">
                <a:solidFill>
                  <a:schemeClr val="tx1"/>
                </a:solidFill>
              </a:endParaRPr>
            </a:p>
            <a:p>
              <a:r>
                <a:rPr lang="en-US" sz="2400" b="1" dirty="0">
                  <a:solidFill>
                    <a:schemeClr val="tx1"/>
                  </a:solidFill>
                </a:rPr>
                <a:t>Application Layer (5)</a:t>
              </a:r>
            </a:p>
            <a:p>
              <a:r>
                <a:rPr lang="en-US" sz="2200" dirty="0">
                  <a:solidFill>
                    <a:schemeClr val="tx1"/>
                  </a:solidFill>
                </a:rPr>
                <a:t>Provides services for the user</a:t>
              </a:r>
            </a:p>
            <a:p>
              <a:endParaRPr lang="en-US" sz="2400" dirty="0">
                <a:solidFill>
                  <a:schemeClr val="tx1"/>
                </a:solidFill>
              </a:endParaRPr>
            </a:p>
          </p:txBody>
        </p:sp>
        <p:sp>
          <p:nvSpPr>
            <p:cNvPr id="5" name="Rectangle 4"/>
            <p:cNvSpPr/>
            <p:nvPr/>
          </p:nvSpPr>
          <p:spPr>
            <a:xfrm>
              <a:off x="533400" y="1752600"/>
              <a:ext cx="4419600" cy="1143000"/>
            </a:xfrm>
            <a:prstGeom prst="rect">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b="1" dirty="0">
                  <a:solidFill>
                    <a:schemeClr val="tx1"/>
                  </a:solidFill>
                </a:rPr>
                <a:t>Transport Layer (4)</a:t>
              </a:r>
            </a:p>
            <a:p>
              <a:r>
                <a:rPr lang="en-US" dirty="0">
                  <a:solidFill>
                    <a:schemeClr val="tx1"/>
                  </a:solidFill>
                </a:rPr>
                <a:t>Provides logical delivery of the message between client and server process.</a:t>
              </a:r>
            </a:p>
          </p:txBody>
        </p:sp>
        <p:sp>
          <p:nvSpPr>
            <p:cNvPr id="6" name="Rectangle 5"/>
            <p:cNvSpPr/>
            <p:nvPr/>
          </p:nvSpPr>
          <p:spPr>
            <a:xfrm>
              <a:off x="533400" y="2971800"/>
              <a:ext cx="4419600" cy="1066800"/>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b="1" dirty="0">
                  <a:solidFill>
                    <a:schemeClr val="tx1"/>
                  </a:solidFill>
                </a:rPr>
                <a:t>Network Layer (3)</a:t>
              </a:r>
            </a:p>
            <a:p>
              <a:r>
                <a:rPr lang="en-US" dirty="0">
                  <a:solidFill>
                    <a:schemeClr val="tx1"/>
                  </a:solidFill>
                </a:rPr>
                <a:t>Provides delivery of individual packets from the source host to the destination host.</a:t>
              </a:r>
            </a:p>
          </p:txBody>
        </p:sp>
        <p:sp>
          <p:nvSpPr>
            <p:cNvPr id="7" name="Rectangle 6"/>
            <p:cNvSpPr/>
            <p:nvPr/>
          </p:nvSpPr>
          <p:spPr>
            <a:xfrm>
              <a:off x="533400" y="4114800"/>
              <a:ext cx="4419600" cy="1066800"/>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b="1" dirty="0">
                  <a:solidFill>
                    <a:schemeClr val="tx1"/>
                  </a:solidFill>
                </a:rPr>
                <a:t>Data Link Layer (2)</a:t>
              </a:r>
            </a:p>
            <a:p>
              <a:r>
                <a:rPr lang="en-US" dirty="0">
                  <a:solidFill>
                    <a:schemeClr val="tx1"/>
                  </a:solidFill>
                </a:rPr>
                <a:t>Responsible for node-to-node delivery of frames</a:t>
              </a:r>
            </a:p>
          </p:txBody>
        </p:sp>
        <p:sp>
          <p:nvSpPr>
            <p:cNvPr id="8" name="Rectangle 7"/>
            <p:cNvSpPr/>
            <p:nvPr/>
          </p:nvSpPr>
          <p:spPr>
            <a:xfrm>
              <a:off x="533400" y="5257800"/>
              <a:ext cx="4419600" cy="1066800"/>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b="1" dirty="0">
                  <a:solidFill>
                    <a:schemeClr val="tx1"/>
                  </a:solidFill>
                </a:rPr>
                <a:t>Physical Layer (1)</a:t>
              </a:r>
            </a:p>
            <a:p>
              <a:r>
                <a:rPr lang="en-US" dirty="0">
                  <a:solidFill>
                    <a:schemeClr val="tx1"/>
                  </a:solidFill>
                </a:rPr>
                <a:t>Responsible for node-to-node delivery of bits</a:t>
              </a:r>
            </a:p>
          </p:txBody>
        </p:sp>
        <p:sp>
          <p:nvSpPr>
            <p:cNvPr id="9" name="Right Arrow 8"/>
            <p:cNvSpPr/>
            <p:nvPr/>
          </p:nvSpPr>
          <p:spPr>
            <a:xfrm>
              <a:off x="4953000" y="838200"/>
              <a:ext cx="685800" cy="533400"/>
            </a:xfrm>
            <a:prstGeom prst="rightArrow">
              <a:avLst/>
            </a:prstGeom>
            <a:solidFill>
              <a:schemeClr val="accent3">
                <a:lumMod val="60000"/>
                <a:lumOff val="40000"/>
              </a:schemeClr>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ight Arrow 9"/>
            <p:cNvSpPr/>
            <p:nvPr/>
          </p:nvSpPr>
          <p:spPr>
            <a:xfrm>
              <a:off x="4953000" y="2057400"/>
              <a:ext cx="685800" cy="533400"/>
            </a:xfrm>
            <a:prstGeom prst="rightArrow">
              <a:avLst/>
            </a:prstGeom>
            <a:solidFill>
              <a:schemeClr val="tx2">
                <a:lumMod val="40000"/>
                <a:lumOff val="60000"/>
              </a:schemeClr>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ight Arrow 10"/>
            <p:cNvSpPr/>
            <p:nvPr/>
          </p:nvSpPr>
          <p:spPr>
            <a:xfrm>
              <a:off x="4953000" y="3200400"/>
              <a:ext cx="685800" cy="533400"/>
            </a:xfrm>
            <a:prstGeom prst="rightArrow">
              <a:avLst/>
            </a:prstGeom>
            <a:solidFill>
              <a:schemeClr val="accent2">
                <a:lumMod val="60000"/>
                <a:lumOff val="4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Arrow 11"/>
            <p:cNvSpPr/>
            <p:nvPr/>
          </p:nvSpPr>
          <p:spPr>
            <a:xfrm>
              <a:off x="4953000" y="4343400"/>
              <a:ext cx="685800" cy="533400"/>
            </a:xfrm>
            <a:prstGeom prst="rightArrow">
              <a:avLst/>
            </a:prstGeom>
            <a:solidFill>
              <a:schemeClr val="accent4">
                <a:lumMod val="60000"/>
                <a:lumOff val="40000"/>
              </a:schemeClr>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ight Arrow 12"/>
            <p:cNvSpPr/>
            <p:nvPr/>
          </p:nvSpPr>
          <p:spPr>
            <a:xfrm>
              <a:off x="4953000" y="5486400"/>
              <a:ext cx="685800" cy="533400"/>
            </a:xfrm>
            <a:prstGeom prst="rightArrow">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TextBox 13"/>
          <p:cNvSpPr txBox="1"/>
          <p:nvPr/>
        </p:nvSpPr>
        <p:spPr>
          <a:xfrm>
            <a:off x="1534186" y="228600"/>
            <a:ext cx="1894814" cy="461665"/>
          </a:xfrm>
          <a:prstGeom prst="rect">
            <a:avLst/>
          </a:prstGeom>
          <a:noFill/>
        </p:spPr>
        <p:txBody>
          <a:bodyPr wrap="none" rtlCol="0">
            <a:spAutoFit/>
          </a:bodyPr>
          <a:lstStyle/>
          <a:p>
            <a:r>
              <a:rPr lang="en-US" sz="2400" b="1" dirty="0"/>
              <a:t>TCP/IP Layers</a:t>
            </a:r>
          </a:p>
        </p:txBody>
      </p:sp>
      <p:sp>
        <p:nvSpPr>
          <p:cNvPr id="17" name="TextBox 16"/>
          <p:cNvSpPr txBox="1"/>
          <p:nvPr/>
        </p:nvSpPr>
        <p:spPr>
          <a:xfrm>
            <a:off x="7384353" y="376535"/>
            <a:ext cx="1378647" cy="461665"/>
          </a:xfrm>
          <a:prstGeom prst="rect">
            <a:avLst/>
          </a:prstGeom>
          <a:noFill/>
        </p:spPr>
        <p:txBody>
          <a:bodyPr wrap="none" rtlCol="0">
            <a:spAutoFit/>
          </a:bodyPr>
          <a:lstStyle/>
          <a:p>
            <a:r>
              <a:rPr lang="en-US" sz="2400" b="1" dirty="0"/>
              <a:t>Protocols</a:t>
            </a:r>
          </a:p>
        </p:txBody>
      </p:sp>
      <p:sp>
        <p:nvSpPr>
          <p:cNvPr id="18" name="TextBox 17"/>
          <p:cNvSpPr txBox="1"/>
          <p:nvPr/>
        </p:nvSpPr>
        <p:spPr>
          <a:xfrm>
            <a:off x="7010401" y="1169313"/>
            <a:ext cx="2057399" cy="338554"/>
          </a:xfrm>
          <a:prstGeom prst="rect">
            <a:avLst/>
          </a:prstGeom>
          <a:noFill/>
          <a:ln w="28575">
            <a:solidFill>
              <a:schemeClr val="accent3">
                <a:lumMod val="50000"/>
              </a:schemeClr>
            </a:solidFill>
          </a:ln>
        </p:spPr>
        <p:txBody>
          <a:bodyPr wrap="square" rtlCol="0">
            <a:spAutoFit/>
          </a:bodyPr>
          <a:lstStyle/>
          <a:p>
            <a:r>
              <a:rPr lang="en-US" sz="1600" b="1" dirty="0"/>
              <a:t>HTTP   FTP   SMTP         </a:t>
            </a:r>
          </a:p>
        </p:txBody>
      </p:sp>
      <p:sp>
        <p:nvSpPr>
          <p:cNvPr id="19" name="TextBox 18"/>
          <p:cNvSpPr txBox="1"/>
          <p:nvPr/>
        </p:nvSpPr>
        <p:spPr>
          <a:xfrm>
            <a:off x="7002327" y="2362200"/>
            <a:ext cx="2026255" cy="338554"/>
          </a:xfrm>
          <a:prstGeom prst="rect">
            <a:avLst/>
          </a:prstGeom>
          <a:noFill/>
          <a:ln w="28575">
            <a:solidFill>
              <a:schemeClr val="accent1">
                <a:lumMod val="75000"/>
              </a:schemeClr>
            </a:solidFill>
          </a:ln>
        </p:spPr>
        <p:txBody>
          <a:bodyPr wrap="square" rtlCol="0">
            <a:spAutoFit/>
          </a:bodyPr>
          <a:lstStyle/>
          <a:p>
            <a:r>
              <a:rPr lang="en-US" sz="1600" b="1" dirty="0"/>
              <a:t>UDP    TCP    SCTP    </a:t>
            </a:r>
          </a:p>
        </p:txBody>
      </p:sp>
      <p:sp>
        <p:nvSpPr>
          <p:cNvPr id="20" name="TextBox 19"/>
          <p:cNvSpPr txBox="1"/>
          <p:nvPr/>
        </p:nvSpPr>
        <p:spPr>
          <a:xfrm>
            <a:off x="7010400" y="3576935"/>
            <a:ext cx="2057399" cy="400110"/>
          </a:xfrm>
          <a:prstGeom prst="rect">
            <a:avLst/>
          </a:prstGeom>
          <a:noFill/>
          <a:ln w="28575">
            <a:solidFill>
              <a:schemeClr val="accent2">
                <a:lumMod val="75000"/>
              </a:schemeClr>
            </a:solidFill>
          </a:ln>
        </p:spPr>
        <p:txBody>
          <a:bodyPr wrap="square" rtlCol="0">
            <a:spAutoFit/>
          </a:bodyPr>
          <a:lstStyle/>
          <a:p>
            <a:pPr algn="ctr"/>
            <a:r>
              <a:rPr lang="en-US" sz="2000" b="1" dirty="0"/>
              <a:t>IP</a:t>
            </a:r>
            <a:endParaRPr lang="en-US" sz="2000" dirty="0"/>
          </a:p>
        </p:txBody>
      </p:sp>
      <p:sp>
        <p:nvSpPr>
          <p:cNvPr id="21" name="TextBox 20"/>
          <p:cNvSpPr txBox="1"/>
          <p:nvPr/>
        </p:nvSpPr>
        <p:spPr>
          <a:xfrm>
            <a:off x="7010400" y="4648200"/>
            <a:ext cx="2057399" cy="400110"/>
          </a:xfrm>
          <a:prstGeom prst="rect">
            <a:avLst/>
          </a:prstGeom>
          <a:noFill/>
          <a:ln w="28575">
            <a:solidFill>
              <a:schemeClr val="accent4">
                <a:lumMod val="60000"/>
                <a:lumOff val="40000"/>
              </a:schemeClr>
            </a:solidFill>
          </a:ln>
        </p:spPr>
        <p:txBody>
          <a:bodyPr wrap="square" rtlCol="0">
            <a:spAutoFit/>
          </a:bodyPr>
          <a:lstStyle/>
          <a:p>
            <a:pPr algn="ctr"/>
            <a:r>
              <a:rPr lang="en-US" sz="2000" b="1" dirty="0"/>
              <a:t>Ethernet</a:t>
            </a:r>
          </a:p>
        </p:txBody>
      </p:sp>
      <p:sp>
        <p:nvSpPr>
          <p:cNvPr id="22" name="TextBox 21"/>
          <p:cNvSpPr txBox="1"/>
          <p:nvPr/>
        </p:nvSpPr>
        <p:spPr>
          <a:xfrm>
            <a:off x="7010400" y="5862935"/>
            <a:ext cx="2057399" cy="400110"/>
          </a:xfrm>
          <a:prstGeom prst="rect">
            <a:avLst/>
          </a:prstGeom>
          <a:noFill/>
          <a:ln w="28575">
            <a:solidFill>
              <a:schemeClr val="accent6">
                <a:lumMod val="75000"/>
              </a:schemeClr>
            </a:solidFill>
          </a:ln>
        </p:spPr>
        <p:txBody>
          <a:bodyPr wrap="square" rtlCol="0">
            <a:spAutoFit/>
          </a:bodyPr>
          <a:lstStyle/>
          <a:p>
            <a:pPr algn="ctr"/>
            <a:r>
              <a:rPr lang="en-US" sz="2000" dirty="0"/>
              <a:t>-</a:t>
            </a:r>
          </a:p>
        </p:txBody>
      </p:sp>
      <p:sp>
        <p:nvSpPr>
          <p:cNvPr id="23" name="TextBox 22"/>
          <p:cNvSpPr txBox="1"/>
          <p:nvPr/>
        </p:nvSpPr>
        <p:spPr>
          <a:xfrm>
            <a:off x="5268271" y="304800"/>
            <a:ext cx="1208729" cy="461665"/>
          </a:xfrm>
          <a:prstGeom prst="rect">
            <a:avLst/>
          </a:prstGeom>
          <a:noFill/>
        </p:spPr>
        <p:txBody>
          <a:bodyPr wrap="none" rtlCol="0">
            <a:spAutoFit/>
          </a:bodyPr>
          <a:lstStyle/>
          <a:p>
            <a:r>
              <a:rPr lang="en-US" sz="2400" b="1" dirty="0"/>
              <a:t>Address</a:t>
            </a:r>
          </a:p>
        </p:txBody>
      </p:sp>
      <p:sp>
        <p:nvSpPr>
          <p:cNvPr id="24" name="TextBox 23"/>
          <p:cNvSpPr txBox="1"/>
          <p:nvPr/>
        </p:nvSpPr>
        <p:spPr>
          <a:xfrm>
            <a:off x="4884873" y="1066800"/>
            <a:ext cx="2049327" cy="646331"/>
          </a:xfrm>
          <a:prstGeom prst="rect">
            <a:avLst/>
          </a:prstGeom>
          <a:noFill/>
          <a:ln w="28575">
            <a:solidFill>
              <a:schemeClr val="accent3">
                <a:lumMod val="50000"/>
              </a:schemeClr>
            </a:solidFill>
          </a:ln>
        </p:spPr>
        <p:txBody>
          <a:bodyPr wrap="square" rtlCol="0">
            <a:spAutoFit/>
          </a:bodyPr>
          <a:lstStyle/>
          <a:p>
            <a:r>
              <a:rPr lang="en-US" b="1" dirty="0"/>
              <a:t>Application layer address   (d5)   </a:t>
            </a:r>
          </a:p>
        </p:txBody>
      </p:sp>
      <p:sp>
        <p:nvSpPr>
          <p:cNvPr id="25" name="TextBox 24"/>
          <p:cNvSpPr txBox="1"/>
          <p:nvPr/>
        </p:nvSpPr>
        <p:spPr>
          <a:xfrm>
            <a:off x="4876799" y="2362200"/>
            <a:ext cx="2018306" cy="338554"/>
          </a:xfrm>
          <a:prstGeom prst="rect">
            <a:avLst/>
          </a:prstGeom>
          <a:noFill/>
          <a:ln w="28575">
            <a:solidFill>
              <a:schemeClr val="accent1">
                <a:lumMod val="75000"/>
              </a:schemeClr>
            </a:solidFill>
          </a:ln>
        </p:spPr>
        <p:txBody>
          <a:bodyPr wrap="square" rtlCol="0">
            <a:spAutoFit/>
          </a:bodyPr>
          <a:lstStyle/>
          <a:p>
            <a:pPr algn="ctr"/>
            <a:r>
              <a:rPr lang="en-US" sz="1600" b="1" dirty="0"/>
              <a:t>Port Number (d4)</a:t>
            </a:r>
          </a:p>
        </p:txBody>
      </p:sp>
      <p:sp>
        <p:nvSpPr>
          <p:cNvPr id="26" name="TextBox 25"/>
          <p:cNvSpPr txBox="1"/>
          <p:nvPr/>
        </p:nvSpPr>
        <p:spPr>
          <a:xfrm>
            <a:off x="4884872" y="3576935"/>
            <a:ext cx="2049327" cy="400110"/>
          </a:xfrm>
          <a:prstGeom prst="rect">
            <a:avLst/>
          </a:prstGeom>
          <a:noFill/>
          <a:ln w="28575">
            <a:solidFill>
              <a:schemeClr val="accent2">
                <a:lumMod val="75000"/>
              </a:schemeClr>
            </a:solidFill>
          </a:ln>
        </p:spPr>
        <p:txBody>
          <a:bodyPr wrap="square" rtlCol="0">
            <a:spAutoFit/>
          </a:bodyPr>
          <a:lstStyle/>
          <a:p>
            <a:pPr algn="ctr"/>
            <a:r>
              <a:rPr lang="en-US" sz="2000" b="1" dirty="0"/>
              <a:t>IP Address (d3)</a:t>
            </a:r>
          </a:p>
        </p:txBody>
      </p:sp>
      <p:sp>
        <p:nvSpPr>
          <p:cNvPr id="27" name="TextBox 26"/>
          <p:cNvSpPr txBox="1"/>
          <p:nvPr/>
        </p:nvSpPr>
        <p:spPr>
          <a:xfrm>
            <a:off x="4884872" y="4648200"/>
            <a:ext cx="2049327" cy="830997"/>
          </a:xfrm>
          <a:prstGeom prst="rect">
            <a:avLst/>
          </a:prstGeom>
          <a:noFill/>
          <a:ln w="28575">
            <a:solidFill>
              <a:schemeClr val="accent4">
                <a:lumMod val="60000"/>
                <a:lumOff val="40000"/>
              </a:schemeClr>
            </a:solidFill>
          </a:ln>
        </p:spPr>
        <p:txBody>
          <a:bodyPr wrap="square" rtlCol="0">
            <a:spAutoFit/>
          </a:bodyPr>
          <a:lstStyle/>
          <a:p>
            <a:r>
              <a:rPr lang="en-US" sz="1600" b="1" dirty="0"/>
              <a:t>Physical address or MAC  address (d2)   </a:t>
            </a:r>
          </a:p>
        </p:txBody>
      </p:sp>
      <p:sp>
        <p:nvSpPr>
          <p:cNvPr id="28" name="TextBox 27"/>
          <p:cNvSpPr txBox="1"/>
          <p:nvPr/>
        </p:nvSpPr>
        <p:spPr>
          <a:xfrm>
            <a:off x="4884872" y="5862935"/>
            <a:ext cx="2049327" cy="400110"/>
          </a:xfrm>
          <a:prstGeom prst="rect">
            <a:avLst/>
          </a:prstGeom>
          <a:noFill/>
          <a:ln w="28575">
            <a:solidFill>
              <a:schemeClr val="accent6">
                <a:lumMod val="75000"/>
              </a:schemeClr>
            </a:solidFill>
          </a:ln>
        </p:spPr>
        <p:txBody>
          <a:bodyPr wrap="square" rtlCol="0">
            <a:spAutoFit/>
          </a:bodyPr>
          <a:lstStyle/>
          <a:p>
            <a:pPr algn="ctr"/>
            <a:r>
              <a:rPr lang="en-US" sz="2000" dirty="0"/>
              <a:t>-</a:t>
            </a:r>
          </a:p>
        </p:txBody>
      </p:sp>
      <p:sp>
        <p:nvSpPr>
          <p:cNvPr id="29" name="TextBox 28"/>
          <p:cNvSpPr txBox="1"/>
          <p:nvPr/>
        </p:nvSpPr>
        <p:spPr>
          <a:xfrm>
            <a:off x="249756" y="76200"/>
            <a:ext cx="740844" cy="707886"/>
          </a:xfrm>
          <a:prstGeom prst="rect">
            <a:avLst/>
          </a:prstGeom>
          <a:noFill/>
        </p:spPr>
        <p:txBody>
          <a:bodyPr wrap="none" rtlCol="0">
            <a:spAutoFit/>
          </a:bodyPr>
          <a:lstStyle/>
          <a:p>
            <a:r>
              <a:rPr lang="en-US" sz="2000" b="1" dirty="0"/>
              <a:t>Data </a:t>
            </a:r>
          </a:p>
          <a:p>
            <a:r>
              <a:rPr lang="en-US" sz="2000" b="1" dirty="0"/>
              <a:t>Type</a:t>
            </a:r>
          </a:p>
        </p:txBody>
      </p:sp>
      <p:sp>
        <p:nvSpPr>
          <p:cNvPr id="30" name="TextBox 29"/>
          <p:cNvSpPr txBox="1"/>
          <p:nvPr/>
        </p:nvSpPr>
        <p:spPr>
          <a:xfrm rot="16200000">
            <a:off x="-87243" y="1086534"/>
            <a:ext cx="1143000" cy="646331"/>
          </a:xfrm>
          <a:prstGeom prst="rect">
            <a:avLst/>
          </a:prstGeom>
          <a:noFill/>
          <a:ln w="28575">
            <a:solidFill>
              <a:schemeClr val="accent3">
                <a:lumMod val="50000"/>
              </a:schemeClr>
            </a:solidFill>
          </a:ln>
        </p:spPr>
        <p:txBody>
          <a:bodyPr wrap="square" rtlCol="0">
            <a:spAutoFit/>
          </a:bodyPr>
          <a:lstStyle/>
          <a:p>
            <a:r>
              <a:rPr lang="en-US" sz="1600" b="1" dirty="0"/>
              <a:t>Message</a:t>
            </a:r>
          </a:p>
          <a:p>
            <a:endParaRPr lang="en-US" sz="2000" b="1" dirty="0"/>
          </a:p>
        </p:txBody>
      </p:sp>
      <p:sp>
        <p:nvSpPr>
          <p:cNvPr id="31" name="TextBox 30"/>
          <p:cNvSpPr txBox="1"/>
          <p:nvPr/>
        </p:nvSpPr>
        <p:spPr>
          <a:xfrm rot="16200000">
            <a:off x="-76200" y="2336513"/>
            <a:ext cx="1143000" cy="584775"/>
          </a:xfrm>
          <a:prstGeom prst="rect">
            <a:avLst/>
          </a:prstGeom>
          <a:noFill/>
          <a:ln w="28575">
            <a:solidFill>
              <a:schemeClr val="accent1">
                <a:lumMod val="75000"/>
              </a:schemeClr>
            </a:solidFill>
          </a:ln>
        </p:spPr>
        <p:txBody>
          <a:bodyPr wrap="square" rtlCol="0">
            <a:spAutoFit/>
          </a:bodyPr>
          <a:lstStyle/>
          <a:p>
            <a:pPr algn="ctr"/>
            <a:r>
              <a:rPr lang="en-US" sz="1600" b="1" dirty="0"/>
              <a:t>Datagram</a:t>
            </a:r>
          </a:p>
          <a:p>
            <a:pPr algn="ctr"/>
            <a:r>
              <a:rPr lang="en-US" sz="1600" b="1" dirty="0"/>
              <a:t>(Packet)</a:t>
            </a:r>
          </a:p>
        </p:txBody>
      </p:sp>
      <p:sp>
        <p:nvSpPr>
          <p:cNvPr id="32" name="TextBox 31"/>
          <p:cNvSpPr txBox="1"/>
          <p:nvPr/>
        </p:nvSpPr>
        <p:spPr>
          <a:xfrm rot="16200000">
            <a:off x="-42447" y="3517613"/>
            <a:ext cx="1066804" cy="584775"/>
          </a:xfrm>
          <a:prstGeom prst="rect">
            <a:avLst/>
          </a:prstGeom>
          <a:noFill/>
          <a:ln w="28575">
            <a:solidFill>
              <a:schemeClr val="accent2">
                <a:lumMod val="75000"/>
              </a:schemeClr>
            </a:solidFill>
          </a:ln>
        </p:spPr>
        <p:txBody>
          <a:bodyPr wrap="square" lIns="36000" rIns="36000" rtlCol="0">
            <a:spAutoFit/>
          </a:bodyPr>
          <a:lstStyle/>
          <a:p>
            <a:pPr algn="ctr"/>
            <a:r>
              <a:rPr lang="en-US" sz="1600" b="1" dirty="0"/>
              <a:t>Datagram</a:t>
            </a:r>
          </a:p>
          <a:p>
            <a:pPr algn="ctr"/>
            <a:r>
              <a:rPr lang="en-US" sz="1600" b="1" dirty="0"/>
              <a:t>(Packet)</a:t>
            </a:r>
          </a:p>
        </p:txBody>
      </p:sp>
      <p:sp>
        <p:nvSpPr>
          <p:cNvPr id="33" name="TextBox 32"/>
          <p:cNvSpPr txBox="1"/>
          <p:nvPr/>
        </p:nvSpPr>
        <p:spPr>
          <a:xfrm rot="16200000">
            <a:off x="-49143" y="4599056"/>
            <a:ext cx="1066800" cy="707886"/>
          </a:xfrm>
          <a:prstGeom prst="rect">
            <a:avLst/>
          </a:prstGeom>
          <a:noFill/>
          <a:ln w="28575">
            <a:solidFill>
              <a:schemeClr val="accent4">
                <a:lumMod val="60000"/>
                <a:lumOff val="40000"/>
              </a:schemeClr>
            </a:solidFill>
          </a:ln>
        </p:spPr>
        <p:txBody>
          <a:bodyPr wrap="square" rtlCol="0">
            <a:spAutoFit/>
          </a:bodyPr>
          <a:lstStyle/>
          <a:p>
            <a:pPr algn="ctr"/>
            <a:r>
              <a:rPr lang="en-US" sz="2000" b="1" dirty="0"/>
              <a:t>Frame</a:t>
            </a:r>
          </a:p>
          <a:p>
            <a:pPr algn="ctr"/>
            <a:endParaRPr lang="en-US" sz="2000" b="1" dirty="0"/>
          </a:p>
        </p:txBody>
      </p:sp>
      <p:sp>
        <p:nvSpPr>
          <p:cNvPr id="34" name="TextBox 33"/>
          <p:cNvSpPr txBox="1"/>
          <p:nvPr/>
        </p:nvSpPr>
        <p:spPr>
          <a:xfrm rot="16200000">
            <a:off x="-49143" y="5742057"/>
            <a:ext cx="1066800" cy="707886"/>
          </a:xfrm>
          <a:prstGeom prst="rect">
            <a:avLst/>
          </a:prstGeom>
          <a:noFill/>
          <a:ln w="28575">
            <a:solidFill>
              <a:schemeClr val="accent6">
                <a:lumMod val="75000"/>
              </a:schemeClr>
            </a:solidFill>
          </a:ln>
        </p:spPr>
        <p:txBody>
          <a:bodyPr wrap="square" rtlCol="0">
            <a:spAutoFit/>
          </a:bodyPr>
          <a:lstStyle/>
          <a:p>
            <a:pPr algn="ctr"/>
            <a:r>
              <a:rPr lang="en-US" sz="2000" b="1" dirty="0"/>
              <a:t>Bits</a:t>
            </a:r>
          </a:p>
          <a:p>
            <a:pPr algn="ctr"/>
            <a:endParaRPr lang="en-US" sz="2000" b="1"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5298" name="Slide Number Placeholder 1"/>
          <p:cNvSpPr>
            <a:spLocks noGrp="1"/>
          </p:cNvSpPr>
          <p:nvPr>
            <p:ph type="sldNum" sz="quarter" idx="10"/>
          </p:nvPr>
        </p:nvSpPr>
        <p:spPr bwMode="auto">
          <a:xfrm>
            <a:off x="0" y="6553200"/>
            <a:ext cx="1905000" cy="457200"/>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0C04A9D9-06F0-46E1-966A-E76C88649142}" type="slidenum">
              <a:rPr lang="en-US" b="1" smtClean="0">
                <a:solidFill>
                  <a:schemeClr val="accent1"/>
                </a:solidFill>
              </a:rPr>
              <a:pPr fontAlgn="base">
                <a:spcBef>
                  <a:spcPct val="0"/>
                </a:spcBef>
                <a:spcAft>
                  <a:spcPct val="0"/>
                </a:spcAft>
                <a:defRPr/>
              </a:pPr>
              <a:t>56</a:t>
            </a:fld>
            <a:endParaRPr lang="en-US" b="1">
              <a:solidFill>
                <a:schemeClr val="accent1"/>
              </a:solidFill>
            </a:endParaRPr>
          </a:p>
        </p:txBody>
      </p:sp>
      <p:sp>
        <p:nvSpPr>
          <p:cNvPr id="797699" name="Text Box 3"/>
          <p:cNvSpPr txBox="1">
            <a:spLocks noChangeArrowheads="1"/>
          </p:cNvSpPr>
          <p:nvPr/>
        </p:nvSpPr>
        <p:spPr bwMode="auto">
          <a:xfrm>
            <a:off x="228600" y="76200"/>
            <a:ext cx="6018213" cy="584200"/>
          </a:xfrm>
          <a:prstGeom prst="rect">
            <a:avLst/>
          </a:prstGeom>
          <a:noFill/>
          <a:ln w="9525">
            <a:noFill/>
            <a:miter lim="800000"/>
            <a:headEnd/>
            <a:tailEnd/>
          </a:ln>
          <a:effectLst/>
        </p:spPr>
        <p:txBody>
          <a:bodyPr wrap="none">
            <a:spAutoFit/>
          </a:bodyPr>
          <a:lstStyle/>
          <a:p>
            <a:pPr fontAlgn="auto">
              <a:spcBef>
                <a:spcPts val="0"/>
              </a:spcBef>
              <a:spcAft>
                <a:spcPts val="0"/>
              </a:spcAft>
              <a:defRPr/>
            </a:pPr>
            <a:r>
              <a:rPr lang="en-US" altLang="zh-CN" sz="3200" b="1" i="1" dirty="0">
                <a:solidFill>
                  <a:srgbClr val="FF6600"/>
                </a:solidFill>
                <a:latin typeface="+mj-lt"/>
                <a:ea typeface="+mj-ea"/>
                <a:cs typeface="+mj-cs"/>
              </a:rPr>
              <a:t>6-4   INTERNET APPLICATION</a:t>
            </a:r>
          </a:p>
        </p:txBody>
      </p:sp>
      <p:sp>
        <p:nvSpPr>
          <p:cNvPr id="58372" name="Text Box 4"/>
          <p:cNvSpPr txBox="1">
            <a:spLocks noChangeArrowheads="1"/>
          </p:cNvSpPr>
          <p:nvPr/>
        </p:nvSpPr>
        <p:spPr bwMode="auto">
          <a:xfrm>
            <a:off x="8229600" y="6400800"/>
            <a:ext cx="184150" cy="366713"/>
          </a:xfrm>
          <a:prstGeom prst="rect">
            <a:avLst/>
          </a:prstGeom>
          <a:noFill/>
          <a:ln w="9525">
            <a:noFill/>
            <a:miter lim="800000"/>
            <a:headEnd/>
            <a:tailEnd/>
          </a:ln>
        </p:spPr>
        <p:txBody>
          <a:bodyPr wrap="none">
            <a:spAutoFit/>
          </a:bodyPr>
          <a:lstStyle/>
          <a:p>
            <a:endParaRPr lang="en-GB"/>
          </a:p>
        </p:txBody>
      </p:sp>
      <p:sp>
        <p:nvSpPr>
          <p:cNvPr id="58373" name="Rectangle 5"/>
          <p:cNvSpPr>
            <a:spLocks noChangeArrowheads="1"/>
          </p:cNvSpPr>
          <p:nvPr/>
        </p:nvSpPr>
        <p:spPr bwMode="auto">
          <a:xfrm>
            <a:off x="76200" y="628650"/>
            <a:ext cx="8839200" cy="2800350"/>
          </a:xfrm>
          <a:prstGeom prst="rect">
            <a:avLst/>
          </a:prstGeom>
          <a:noFill/>
          <a:ln w="9525">
            <a:noFill/>
            <a:miter lim="800000"/>
            <a:headEnd/>
            <a:tailEnd/>
          </a:ln>
        </p:spPr>
        <p:txBody>
          <a:bodyPr anchor="ctr">
            <a:spAutoFit/>
          </a:bodyPr>
          <a:lstStyle/>
          <a:p>
            <a:pPr algn="just">
              <a:lnSpc>
                <a:spcPct val="150000"/>
              </a:lnSpc>
            </a:pPr>
            <a:r>
              <a:rPr lang="en-US" sz="2400">
                <a:latin typeface="Comic Sans MS" pitchFamily="66" charset="0"/>
              </a:rPr>
              <a:t>The main task of the Internet is to provide services for users. Among the most popular applications are </a:t>
            </a:r>
            <a:r>
              <a:rPr lang="en-US" sz="2400">
                <a:solidFill>
                  <a:schemeClr val="folHlink"/>
                </a:solidFill>
                <a:latin typeface="Comic Sans MS" pitchFamily="66" charset="0"/>
              </a:rPr>
              <a:t>electronic mail</a:t>
            </a:r>
            <a:r>
              <a:rPr lang="en-US" sz="2400">
                <a:latin typeface="Comic Sans MS" pitchFamily="66" charset="0"/>
              </a:rPr>
              <a:t>, </a:t>
            </a:r>
            <a:r>
              <a:rPr lang="en-US" sz="2400">
                <a:solidFill>
                  <a:schemeClr val="folHlink"/>
                </a:solidFill>
                <a:latin typeface="Comic Sans MS" pitchFamily="66" charset="0"/>
              </a:rPr>
              <a:t>remote login</a:t>
            </a:r>
            <a:r>
              <a:rPr lang="en-US" sz="2400">
                <a:latin typeface="Comic Sans MS" pitchFamily="66" charset="0"/>
              </a:rPr>
              <a:t>, </a:t>
            </a:r>
            <a:r>
              <a:rPr lang="en-US" sz="2400">
                <a:solidFill>
                  <a:schemeClr val="folHlink"/>
                </a:solidFill>
                <a:latin typeface="Comic Sans MS" pitchFamily="66" charset="0"/>
              </a:rPr>
              <a:t>file transfer</a:t>
            </a:r>
            <a:r>
              <a:rPr lang="en-US" sz="2400">
                <a:latin typeface="Comic Sans MS" pitchFamily="66" charset="0"/>
              </a:rPr>
              <a:t> and accessing the </a:t>
            </a:r>
            <a:r>
              <a:rPr lang="en-US" sz="2400">
                <a:solidFill>
                  <a:schemeClr val="folHlink"/>
                </a:solidFill>
                <a:latin typeface="Comic Sans MS" pitchFamily="66" charset="0"/>
              </a:rPr>
              <a:t>World Wide Web (WWW)</a:t>
            </a:r>
            <a:r>
              <a:rPr lang="en-US" sz="2400">
                <a:latin typeface="Comic Sans MS" pitchFamily="66" charset="0"/>
              </a:rPr>
              <a:t>. We briefly discuss these applications in this section.</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6322" name="Slide Number Placeholder 1"/>
          <p:cNvSpPr>
            <a:spLocks noGrp="1"/>
          </p:cNvSpPr>
          <p:nvPr>
            <p:ph type="sldNum" sz="quarter" idx="10"/>
          </p:nvPr>
        </p:nvSpPr>
        <p:spPr bwMode="auto">
          <a:xfrm>
            <a:off x="0" y="6553200"/>
            <a:ext cx="1905000" cy="457200"/>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53FA451D-4E55-4E83-8BEC-55EA21533B9F}" type="slidenum">
              <a:rPr lang="en-US" b="1" smtClean="0">
                <a:solidFill>
                  <a:schemeClr val="accent1"/>
                </a:solidFill>
              </a:rPr>
              <a:pPr fontAlgn="base">
                <a:spcBef>
                  <a:spcPct val="0"/>
                </a:spcBef>
                <a:spcAft>
                  <a:spcPct val="0"/>
                </a:spcAft>
                <a:defRPr/>
              </a:pPr>
              <a:t>57</a:t>
            </a:fld>
            <a:endParaRPr lang="en-US" b="1">
              <a:solidFill>
                <a:schemeClr val="accent1"/>
              </a:solidFill>
            </a:endParaRPr>
          </a:p>
        </p:txBody>
      </p:sp>
      <p:sp>
        <p:nvSpPr>
          <p:cNvPr id="59395" name="Text Box 4"/>
          <p:cNvSpPr txBox="1">
            <a:spLocks noChangeArrowheads="1"/>
          </p:cNvSpPr>
          <p:nvPr/>
        </p:nvSpPr>
        <p:spPr bwMode="auto">
          <a:xfrm>
            <a:off x="8229600" y="6400800"/>
            <a:ext cx="184150" cy="366713"/>
          </a:xfrm>
          <a:prstGeom prst="rect">
            <a:avLst/>
          </a:prstGeom>
          <a:noFill/>
          <a:ln w="9525">
            <a:noFill/>
            <a:miter lim="800000"/>
            <a:headEnd/>
            <a:tailEnd/>
          </a:ln>
        </p:spPr>
        <p:txBody>
          <a:bodyPr wrap="none">
            <a:spAutoFit/>
          </a:bodyPr>
          <a:lstStyle/>
          <a:p>
            <a:endParaRPr lang="en-GB"/>
          </a:p>
        </p:txBody>
      </p:sp>
      <p:sp>
        <p:nvSpPr>
          <p:cNvPr id="59396" name="Text Box 2"/>
          <p:cNvSpPr txBox="1">
            <a:spLocks noChangeArrowheads="1"/>
          </p:cNvSpPr>
          <p:nvPr/>
        </p:nvSpPr>
        <p:spPr bwMode="auto">
          <a:xfrm>
            <a:off x="0" y="104775"/>
            <a:ext cx="4643438" cy="584200"/>
          </a:xfrm>
          <a:prstGeom prst="rect">
            <a:avLst/>
          </a:prstGeom>
          <a:noFill/>
          <a:ln w="9525">
            <a:noFill/>
            <a:miter lim="800000"/>
            <a:headEnd/>
            <a:tailEnd/>
          </a:ln>
        </p:spPr>
        <p:txBody>
          <a:bodyPr wrap="none">
            <a:spAutoFit/>
          </a:bodyPr>
          <a:lstStyle/>
          <a:p>
            <a:r>
              <a:rPr lang="en-US" sz="3200">
                <a:solidFill>
                  <a:srgbClr val="FF0000"/>
                </a:solidFill>
                <a:latin typeface="Comic Sans MS" pitchFamily="66" charset="0"/>
              </a:rPr>
              <a:t>Electronic-mail (e-mail)</a:t>
            </a:r>
          </a:p>
        </p:txBody>
      </p:sp>
      <p:sp>
        <p:nvSpPr>
          <p:cNvPr id="59397" name="Rectangle 3"/>
          <p:cNvSpPr>
            <a:spLocks noChangeArrowheads="1"/>
          </p:cNvSpPr>
          <p:nvPr/>
        </p:nvSpPr>
        <p:spPr bwMode="auto">
          <a:xfrm>
            <a:off x="76200" y="638175"/>
            <a:ext cx="8915400" cy="1139825"/>
          </a:xfrm>
          <a:prstGeom prst="rect">
            <a:avLst/>
          </a:prstGeom>
          <a:noFill/>
          <a:ln w="9525">
            <a:noFill/>
            <a:miter lim="800000"/>
            <a:headEnd/>
            <a:tailEnd/>
          </a:ln>
        </p:spPr>
        <p:txBody>
          <a:bodyPr>
            <a:spAutoFit/>
          </a:bodyPr>
          <a:lstStyle/>
          <a:p>
            <a:pPr algn="just">
              <a:lnSpc>
                <a:spcPct val="150000"/>
              </a:lnSpc>
              <a:buFont typeface="Arial" pitchFamily="34" charset="0"/>
              <a:buChar char="•"/>
            </a:pPr>
            <a:r>
              <a:rPr lang="en-US" sz="2400">
                <a:latin typeface="Comic Sans MS" pitchFamily="66" charset="0"/>
              </a:rPr>
              <a:t>This application cannot be supported by one client process and one server process. </a:t>
            </a:r>
          </a:p>
        </p:txBody>
      </p:sp>
      <p:sp>
        <p:nvSpPr>
          <p:cNvPr id="6" name="Rectangle 3"/>
          <p:cNvSpPr>
            <a:spLocks noChangeArrowheads="1"/>
          </p:cNvSpPr>
          <p:nvPr/>
        </p:nvSpPr>
        <p:spPr bwMode="auto">
          <a:xfrm>
            <a:off x="76200" y="1752600"/>
            <a:ext cx="8915400" cy="3416300"/>
          </a:xfrm>
          <a:prstGeom prst="rect">
            <a:avLst/>
          </a:prstGeom>
          <a:noFill/>
          <a:ln w="9525">
            <a:noFill/>
            <a:miter lim="800000"/>
            <a:headEnd/>
            <a:tailEnd/>
          </a:ln>
        </p:spPr>
        <p:txBody>
          <a:bodyPr>
            <a:spAutoFit/>
          </a:bodyPr>
          <a:lstStyle/>
          <a:p>
            <a:pPr algn="just">
              <a:lnSpc>
                <a:spcPct val="150000"/>
              </a:lnSpc>
              <a:buFont typeface="Arial" pitchFamily="34" charset="0"/>
              <a:buChar char="•"/>
            </a:pPr>
            <a:r>
              <a:rPr lang="en-US" sz="2400">
                <a:latin typeface="Comic Sans MS" pitchFamily="66" charset="0"/>
              </a:rPr>
              <a:t>The reason is that e-mail is exchange of messages between two entities. </a:t>
            </a:r>
          </a:p>
          <a:p>
            <a:pPr algn="just">
              <a:lnSpc>
                <a:spcPct val="150000"/>
              </a:lnSpc>
              <a:buFont typeface="Arial" pitchFamily="34" charset="0"/>
              <a:buChar char="•"/>
            </a:pPr>
            <a:r>
              <a:rPr lang="en-US" sz="2400">
                <a:latin typeface="Comic Sans MS" pitchFamily="66" charset="0"/>
              </a:rPr>
              <a:t>Although the </a:t>
            </a:r>
            <a:r>
              <a:rPr lang="en-US" sz="2400" u="sng">
                <a:latin typeface="Comic Sans MS" pitchFamily="66" charset="0"/>
              </a:rPr>
              <a:t>sender of the e-mail can be a client program</a:t>
            </a:r>
            <a:r>
              <a:rPr lang="en-US" sz="2400">
                <a:latin typeface="Comic Sans MS" pitchFamily="66" charset="0"/>
              </a:rPr>
              <a:t>, the </a:t>
            </a:r>
            <a:r>
              <a:rPr lang="en-US" sz="2400" u="sng">
                <a:latin typeface="Comic Sans MS" pitchFamily="66" charset="0"/>
              </a:rPr>
              <a:t>receiver cannot be the corresponding server</a:t>
            </a:r>
            <a:r>
              <a:rPr lang="en-US" sz="2400">
                <a:latin typeface="Comic Sans MS" pitchFamily="66" charset="0"/>
              </a:rPr>
              <a:t>, because that implies that the receiver must let their computer run all the time, as they do not know when an e-mail will arrive.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5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7346" name="Slide Number Placeholder 1"/>
          <p:cNvSpPr>
            <a:spLocks noGrp="1"/>
          </p:cNvSpPr>
          <p:nvPr>
            <p:ph type="sldNum" sz="quarter" idx="10"/>
          </p:nvPr>
        </p:nvSpPr>
        <p:spPr bwMode="auto">
          <a:xfrm>
            <a:off x="0" y="6553200"/>
            <a:ext cx="1905000" cy="457200"/>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A12CE5F6-669F-42A7-B68E-4C63EDA91EF8}" type="slidenum">
              <a:rPr lang="en-US" b="1" smtClean="0">
                <a:solidFill>
                  <a:schemeClr val="accent1"/>
                </a:solidFill>
              </a:rPr>
              <a:pPr fontAlgn="base">
                <a:spcBef>
                  <a:spcPct val="0"/>
                </a:spcBef>
                <a:spcAft>
                  <a:spcPct val="0"/>
                </a:spcAft>
                <a:defRPr/>
              </a:pPr>
              <a:t>58</a:t>
            </a:fld>
            <a:endParaRPr lang="en-US" b="1">
              <a:solidFill>
                <a:schemeClr val="accent1"/>
              </a:solidFill>
            </a:endParaRPr>
          </a:p>
        </p:txBody>
      </p:sp>
      <p:sp>
        <p:nvSpPr>
          <p:cNvPr id="60419" name="Text Box 4"/>
          <p:cNvSpPr txBox="1">
            <a:spLocks noChangeArrowheads="1"/>
          </p:cNvSpPr>
          <p:nvPr/>
        </p:nvSpPr>
        <p:spPr bwMode="auto">
          <a:xfrm>
            <a:off x="8229600" y="6400800"/>
            <a:ext cx="184150" cy="366713"/>
          </a:xfrm>
          <a:prstGeom prst="rect">
            <a:avLst/>
          </a:prstGeom>
          <a:noFill/>
          <a:ln w="9525">
            <a:noFill/>
            <a:miter lim="800000"/>
            <a:headEnd/>
            <a:tailEnd/>
          </a:ln>
        </p:spPr>
        <p:txBody>
          <a:bodyPr wrap="none">
            <a:spAutoFit/>
          </a:bodyPr>
          <a:lstStyle/>
          <a:p>
            <a:endParaRPr lang="en-GB"/>
          </a:p>
        </p:txBody>
      </p:sp>
      <p:sp>
        <p:nvSpPr>
          <p:cNvPr id="60420" name="Text Box 2"/>
          <p:cNvSpPr txBox="1">
            <a:spLocks noChangeArrowheads="1"/>
          </p:cNvSpPr>
          <p:nvPr/>
        </p:nvSpPr>
        <p:spPr bwMode="auto">
          <a:xfrm>
            <a:off x="3352800" y="5105400"/>
            <a:ext cx="2519363" cy="400050"/>
          </a:xfrm>
          <a:prstGeom prst="rect">
            <a:avLst/>
          </a:prstGeom>
          <a:noFill/>
          <a:ln w="9525">
            <a:noFill/>
            <a:miter lim="800000"/>
            <a:headEnd/>
            <a:tailEnd/>
          </a:ln>
        </p:spPr>
        <p:txBody>
          <a:bodyPr wrap="none">
            <a:spAutoFit/>
          </a:bodyPr>
          <a:lstStyle/>
          <a:p>
            <a:r>
              <a:rPr lang="en-US" sz="2000" dirty="0">
                <a:latin typeface="Comic Sans MS" pitchFamily="66" charset="0"/>
              </a:rPr>
              <a:t>E-mail architecture</a:t>
            </a:r>
          </a:p>
        </p:txBody>
      </p:sp>
      <p:pic>
        <p:nvPicPr>
          <p:cNvPr id="60421" name="Picture 4"/>
          <p:cNvPicPr>
            <a:picLocks noChangeAspect="1" noChangeArrowheads="1"/>
          </p:cNvPicPr>
          <p:nvPr/>
        </p:nvPicPr>
        <p:blipFill>
          <a:blip r:embed="rId3" cstate="print"/>
          <a:srcRect/>
          <a:stretch>
            <a:fillRect/>
          </a:stretch>
        </p:blipFill>
        <p:spPr bwMode="auto">
          <a:xfrm>
            <a:off x="481013" y="685800"/>
            <a:ext cx="8129587" cy="4419600"/>
          </a:xfrm>
          <a:prstGeom prst="rect">
            <a:avLst/>
          </a:prstGeom>
          <a:noFill/>
          <a:ln w="9525">
            <a:noFill/>
            <a:miter lim="800000"/>
            <a:headEnd/>
            <a:tailEnd/>
          </a:ln>
        </p:spPr>
      </p:pic>
      <p:sp>
        <p:nvSpPr>
          <p:cNvPr id="60422" name="TextBox 5"/>
          <p:cNvSpPr txBox="1">
            <a:spLocks noChangeArrowheads="1"/>
          </p:cNvSpPr>
          <p:nvPr/>
        </p:nvSpPr>
        <p:spPr bwMode="auto">
          <a:xfrm>
            <a:off x="1219200" y="2963863"/>
            <a:ext cx="825500" cy="369887"/>
          </a:xfrm>
          <a:prstGeom prst="rect">
            <a:avLst/>
          </a:prstGeom>
          <a:noFill/>
          <a:ln w="9525">
            <a:noFill/>
            <a:miter lim="800000"/>
            <a:headEnd/>
            <a:tailEnd/>
          </a:ln>
        </p:spPr>
        <p:txBody>
          <a:bodyPr wrap="none">
            <a:spAutoFit/>
          </a:bodyPr>
          <a:lstStyle/>
          <a:p>
            <a:r>
              <a:rPr lang="en-US">
                <a:solidFill>
                  <a:srgbClr val="00B0F0"/>
                </a:solidFill>
              </a:rPr>
              <a:t>SMTP</a:t>
            </a:r>
          </a:p>
        </p:txBody>
      </p:sp>
      <p:sp>
        <p:nvSpPr>
          <p:cNvPr id="60423" name="TextBox 6"/>
          <p:cNvSpPr txBox="1">
            <a:spLocks noChangeArrowheads="1"/>
          </p:cNvSpPr>
          <p:nvPr/>
        </p:nvSpPr>
        <p:spPr bwMode="auto">
          <a:xfrm>
            <a:off x="3338513" y="228600"/>
            <a:ext cx="2224087" cy="646113"/>
          </a:xfrm>
          <a:prstGeom prst="rect">
            <a:avLst/>
          </a:prstGeom>
          <a:noFill/>
          <a:ln w="9525">
            <a:noFill/>
            <a:miter lim="800000"/>
            <a:headEnd/>
            <a:tailEnd/>
          </a:ln>
        </p:spPr>
        <p:txBody>
          <a:bodyPr wrap="none">
            <a:spAutoFit/>
          </a:bodyPr>
          <a:lstStyle/>
          <a:p>
            <a:pPr algn="ctr"/>
            <a:r>
              <a:rPr lang="en-US">
                <a:solidFill>
                  <a:srgbClr val="00B0F0"/>
                </a:solidFill>
              </a:rPr>
              <a:t>Push &amp; Pull</a:t>
            </a:r>
          </a:p>
          <a:p>
            <a:pPr algn="ctr"/>
            <a:r>
              <a:rPr lang="en-US">
                <a:solidFill>
                  <a:srgbClr val="00B0F0"/>
                </a:solidFill>
              </a:rPr>
              <a:t>Upload &amp; Download</a:t>
            </a:r>
          </a:p>
        </p:txBody>
      </p:sp>
      <p:sp>
        <p:nvSpPr>
          <p:cNvPr id="60424" name="TextBox 7"/>
          <p:cNvSpPr txBox="1">
            <a:spLocks noChangeArrowheads="1"/>
          </p:cNvSpPr>
          <p:nvPr/>
        </p:nvSpPr>
        <p:spPr bwMode="auto">
          <a:xfrm>
            <a:off x="7315200" y="2895600"/>
            <a:ext cx="800100" cy="646113"/>
          </a:xfrm>
          <a:prstGeom prst="rect">
            <a:avLst/>
          </a:prstGeom>
          <a:noFill/>
          <a:ln w="9525">
            <a:noFill/>
            <a:miter lim="800000"/>
            <a:headEnd/>
            <a:tailEnd/>
          </a:ln>
        </p:spPr>
        <p:txBody>
          <a:bodyPr wrap="none">
            <a:spAutoFit/>
          </a:bodyPr>
          <a:lstStyle/>
          <a:p>
            <a:r>
              <a:rPr lang="en-US">
                <a:solidFill>
                  <a:srgbClr val="00B0F0"/>
                </a:solidFill>
              </a:rPr>
              <a:t>POP3</a:t>
            </a:r>
          </a:p>
          <a:p>
            <a:r>
              <a:rPr lang="en-US">
                <a:solidFill>
                  <a:srgbClr val="00B0F0"/>
                </a:solidFill>
              </a:rPr>
              <a:t>IMAP</a:t>
            </a:r>
          </a:p>
        </p:txBody>
      </p:sp>
      <p:sp>
        <p:nvSpPr>
          <p:cNvPr id="9" name="Text Box 2"/>
          <p:cNvSpPr txBox="1">
            <a:spLocks noChangeArrowheads="1"/>
          </p:cNvSpPr>
          <p:nvPr/>
        </p:nvSpPr>
        <p:spPr bwMode="auto">
          <a:xfrm>
            <a:off x="304800" y="5638800"/>
            <a:ext cx="5977919" cy="707886"/>
          </a:xfrm>
          <a:prstGeom prst="rect">
            <a:avLst/>
          </a:prstGeom>
          <a:noFill/>
          <a:ln w="9525">
            <a:noFill/>
            <a:miter lim="800000"/>
            <a:headEnd/>
            <a:tailEnd/>
          </a:ln>
        </p:spPr>
        <p:txBody>
          <a:bodyPr wrap="none">
            <a:spAutoFit/>
          </a:bodyPr>
          <a:lstStyle/>
          <a:p>
            <a:r>
              <a:rPr lang="en-US" sz="2000" dirty="0">
                <a:latin typeface="Comic Sans MS" pitchFamily="66" charset="0"/>
              </a:rPr>
              <a:t>MTA client program is a push program (upload).</a:t>
            </a:r>
          </a:p>
          <a:p>
            <a:r>
              <a:rPr lang="en-US" sz="2000" dirty="0">
                <a:latin typeface="Comic Sans MS" pitchFamily="66" charset="0"/>
              </a:rPr>
              <a:t>MAA client program is a pull program (download)</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8370" name="Slide Number Placeholder 1"/>
          <p:cNvSpPr>
            <a:spLocks noGrp="1"/>
          </p:cNvSpPr>
          <p:nvPr>
            <p:ph type="sldNum" sz="quarter" idx="10"/>
          </p:nvPr>
        </p:nvSpPr>
        <p:spPr bwMode="auto">
          <a:xfrm>
            <a:off x="0" y="6553200"/>
            <a:ext cx="1905000" cy="457200"/>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CD7C5C6F-C28D-47D5-B0E2-7D0A48DDC08B}" type="slidenum">
              <a:rPr lang="en-US" b="1" smtClean="0">
                <a:solidFill>
                  <a:schemeClr val="accent1"/>
                </a:solidFill>
              </a:rPr>
              <a:pPr fontAlgn="base">
                <a:spcBef>
                  <a:spcPct val="0"/>
                </a:spcBef>
                <a:spcAft>
                  <a:spcPct val="0"/>
                </a:spcAft>
                <a:defRPr/>
              </a:pPr>
              <a:t>59</a:t>
            </a:fld>
            <a:endParaRPr lang="en-US" b="1">
              <a:solidFill>
                <a:schemeClr val="accent1"/>
              </a:solidFill>
            </a:endParaRPr>
          </a:p>
        </p:txBody>
      </p:sp>
      <p:sp>
        <p:nvSpPr>
          <p:cNvPr id="61443" name="Text Box 4"/>
          <p:cNvSpPr txBox="1">
            <a:spLocks noChangeArrowheads="1"/>
          </p:cNvSpPr>
          <p:nvPr/>
        </p:nvSpPr>
        <p:spPr bwMode="auto">
          <a:xfrm>
            <a:off x="8229600" y="6400800"/>
            <a:ext cx="184150" cy="366713"/>
          </a:xfrm>
          <a:prstGeom prst="rect">
            <a:avLst/>
          </a:prstGeom>
          <a:noFill/>
          <a:ln w="9525">
            <a:noFill/>
            <a:miter lim="800000"/>
            <a:headEnd/>
            <a:tailEnd/>
          </a:ln>
        </p:spPr>
        <p:txBody>
          <a:bodyPr wrap="none">
            <a:spAutoFit/>
          </a:bodyPr>
          <a:lstStyle/>
          <a:p>
            <a:endParaRPr lang="en-GB"/>
          </a:p>
        </p:txBody>
      </p:sp>
      <p:sp>
        <p:nvSpPr>
          <p:cNvPr id="61444" name="Text Box 2"/>
          <p:cNvSpPr txBox="1">
            <a:spLocks noChangeArrowheads="1"/>
          </p:cNvSpPr>
          <p:nvPr/>
        </p:nvSpPr>
        <p:spPr bwMode="auto">
          <a:xfrm>
            <a:off x="0" y="104775"/>
            <a:ext cx="7315200" cy="584200"/>
          </a:xfrm>
          <a:prstGeom prst="rect">
            <a:avLst/>
          </a:prstGeom>
          <a:noFill/>
          <a:ln w="9525">
            <a:noFill/>
            <a:miter lim="800000"/>
            <a:headEnd/>
            <a:tailEnd/>
          </a:ln>
        </p:spPr>
        <p:txBody>
          <a:bodyPr>
            <a:spAutoFit/>
          </a:bodyPr>
          <a:lstStyle/>
          <a:p>
            <a:r>
              <a:rPr lang="en-US" sz="3200">
                <a:solidFill>
                  <a:srgbClr val="0070C0"/>
                </a:solidFill>
                <a:latin typeface="Comic Sans MS" pitchFamily="66" charset="0"/>
              </a:rPr>
              <a:t>Mail access protocols</a:t>
            </a:r>
          </a:p>
        </p:txBody>
      </p:sp>
      <p:sp>
        <p:nvSpPr>
          <p:cNvPr id="61445" name="Rectangle 3"/>
          <p:cNvSpPr>
            <a:spLocks noChangeArrowheads="1"/>
          </p:cNvSpPr>
          <p:nvPr/>
        </p:nvSpPr>
        <p:spPr bwMode="auto">
          <a:xfrm>
            <a:off x="76200" y="609600"/>
            <a:ext cx="8915400" cy="6340197"/>
          </a:xfrm>
          <a:prstGeom prst="rect">
            <a:avLst/>
          </a:prstGeom>
          <a:noFill/>
          <a:ln w="9525">
            <a:noFill/>
            <a:miter lim="800000"/>
            <a:headEnd/>
            <a:tailEnd/>
          </a:ln>
        </p:spPr>
        <p:txBody>
          <a:bodyPr>
            <a:spAutoFit/>
          </a:bodyPr>
          <a:lstStyle/>
          <a:p>
            <a:pPr algn="just">
              <a:buFont typeface="Arial" pitchFamily="34" charset="0"/>
              <a:buChar char="•"/>
            </a:pPr>
            <a:r>
              <a:rPr lang="en-US" sz="2400" dirty="0">
                <a:latin typeface="Comic Sans MS" pitchFamily="66" charset="0"/>
              </a:rPr>
              <a:t> Stored e-mail remains on the mail server until it is retrieved by the recipient through an access protocol. </a:t>
            </a:r>
          </a:p>
          <a:p>
            <a:pPr algn="just">
              <a:buFont typeface="Arial" pitchFamily="34" charset="0"/>
              <a:buChar char="•"/>
            </a:pPr>
            <a:r>
              <a:rPr lang="en-US" sz="2400" dirty="0">
                <a:latin typeface="Comic Sans MS" pitchFamily="66" charset="0"/>
              </a:rPr>
              <a:t> Currently </a:t>
            </a:r>
            <a:r>
              <a:rPr lang="en-US" sz="2400" u="sng" dirty="0">
                <a:latin typeface="Comic Sans MS" pitchFamily="66" charset="0"/>
              </a:rPr>
              <a:t>two e-mail access protocols </a:t>
            </a:r>
            <a:r>
              <a:rPr lang="en-US" sz="2400" dirty="0">
                <a:latin typeface="Comic Sans MS" pitchFamily="66" charset="0"/>
              </a:rPr>
              <a:t>are in common use:</a:t>
            </a:r>
          </a:p>
          <a:p>
            <a:pPr marL="914400" lvl="1" indent="-457200" algn="just">
              <a:lnSpc>
                <a:spcPct val="150000"/>
              </a:lnSpc>
              <a:spcBef>
                <a:spcPts val="1200"/>
              </a:spcBef>
              <a:buFont typeface="Arial" pitchFamily="34" charset="0"/>
              <a:buAutoNum type="arabicPeriod"/>
            </a:pPr>
            <a:r>
              <a:rPr lang="en-US" sz="2400" dirty="0">
                <a:latin typeface="Comic Sans MS" pitchFamily="66" charset="0"/>
              </a:rPr>
              <a:t> </a:t>
            </a:r>
            <a:r>
              <a:rPr lang="en-US" sz="2400" dirty="0">
                <a:solidFill>
                  <a:schemeClr val="folHlink"/>
                </a:solidFill>
                <a:latin typeface="Comic Sans MS" pitchFamily="66" charset="0"/>
              </a:rPr>
              <a:t>Post Office Protocol, Version 3 (POP3)</a:t>
            </a:r>
            <a:r>
              <a:rPr lang="en-US" sz="2400" dirty="0">
                <a:latin typeface="Comic Sans MS" pitchFamily="66" charset="0"/>
              </a:rPr>
              <a:t> </a:t>
            </a:r>
          </a:p>
          <a:p>
            <a:pPr marL="914400" lvl="1" indent="-457200" algn="just">
              <a:buFont typeface="Arial" pitchFamily="34" charset="0"/>
              <a:buChar char="•"/>
            </a:pPr>
            <a:r>
              <a:rPr lang="en-US" sz="2400" dirty="0">
                <a:latin typeface="Comic Sans MS" pitchFamily="66" charset="0"/>
              </a:rPr>
              <a:t>Simple, but limited in functionality.</a:t>
            </a:r>
          </a:p>
          <a:p>
            <a:pPr marL="914400" lvl="1" indent="-457200" algn="just">
              <a:buFont typeface="Arial" pitchFamily="34" charset="0"/>
              <a:buChar char="•"/>
            </a:pPr>
            <a:r>
              <a:rPr lang="en-US" sz="2400" dirty="0">
                <a:latin typeface="Comic Sans MS" pitchFamily="66" charset="0"/>
              </a:rPr>
              <a:t>The client POP software is installed on the recipient’s computer/the server POP software is installed on the email server.</a:t>
            </a:r>
          </a:p>
          <a:p>
            <a:pPr marL="914400" lvl="1" indent="-457200" algn="just">
              <a:buFont typeface="Arial" pitchFamily="34" charset="0"/>
              <a:buChar char="•"/>
            </a:pPr>
            <a:r>
              <a:rPr lang="en-US" sz="2400" dirty="0">
                <a:latin typeface="Comic Sans MS" pitchFamily="66" charset="0"/>
              </a:rPr>
              <a:t>Mail access starts with the client when the user needs to download their received emails from mailbox on the email server.</a:t>
            </a:r>
          </a:p>
          <a:p>
            <a:pPr marL="914400" lvl="1" indent="-457200" algn="just">
              <a:buFont typeface="Arial" pitchFamily="34" charset="0"/>
              <a:buChar char="•"/>
            </a:pPr>
            <a:r>
              <a:rPr lang="en-US" sz="2400" dirty="0">
                <a:latin typeface="Comic Sans MS" pitchFamily="66" charset="0"/>
              </a:rPr>
              <a:t>The client (user agent) sends the user name and password to access the mailbox.</a:t>
            </a:r>
          </a:p>
          <a:p>
            <a:pPr marL="914400" lvl="1" indent="-457200">
              <a:buFont typeface="Arial" pitchFamily="34" charset="0"/>
              <a:buChar char="•"/>
            </a:pPr>
            <a:r>
              <a:rPr lang="en-US" sz="2400" dirty="0">
                <a:latin typeface="Comic Sans MS" pitchFamily="66" charset="0"/>
              </a:rPr>
              <a:t>The user can then list and retrieve the email message one by one.</a:t>
            </a:r>
          </a:p>
          <a:p>
            <a:pPr marL="914400" lvl="1" indent="-457200">
              <a:buFont typeface="Arial" pitchFamily="34" charset="0"/>
              <a:buChar char="•"/>
            </a:pPr>
            <a:r>
              <a:rPr lang="en-US" sz="2400" dirty="0">
                <a:latin typeface="Comic Sans MS" pitchFamily="66" charset="0"/>
              </a:rPr>
              <a:t>POP has several deficiencies.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Number Placeholder 1"/>
          <p:cNvSpPr>
            <a:spLocks noGrp="1"/>
          </p:cNvSpPr>
          <p:nvPr>
            <p:ph type="sldNum" sz="quarter" idx="10"/>
          </p:nvPr>
        </p:nvSpPr>
        <p:spPr bwMode="auto">
          <a:xfrm>
            <a:off x="0" y="6553200"/>
            <a:ext cx="1905000" cy="457200"/>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670B9386-5862-4521-A092-C297DF1A329F}" type="slidenum">
              <a:rPr lang="en-US" b="1" smtClean="0">
                <a:solidFill>
                  <a:schemeClr val="accent1"/>
                </a:solidFill>
              </a:rPr>
              <a:pPr fontAlgn="base">
                <a:spcBef>
                  <a:spcPct val="0"/>
                </a:spcBef>
                <a:spcAft>
                  <a:spcPct val="0"/>
                </a:spcAft>
                <a:defRPr/>
              </a:pPr>
              <a:t>6</a:t>
            </a:fld>
            <a:endParaRPr lang="en-US" b="1">
              <a:solidFill>
                <a:schemeClr val="accent1"/>
              </a:solidFill>
            </a:endParaRPr>
          </a:p>
        </p:txBody>
      </p:sp>
      <p:sp>
        <p:nvSpPr>
          <p:cNvPr id="12291" name="Rectangle 4"/>
          <p:cNvSpPr>
            <a:spLocks noChangeArrowheads="1"/>
          </p:cNvSpPr>
          <p:nvPr/>
        </p:nvSpPr>
        <p:spPr bwMode="auto">
          <a:xfrm>
            <a:off x="76200" y="95250"/>
            <a:ext cx="8915400" cy="2678113"/>
          </a:xfrm>
          <a:prstGeom prst="rect">
            <a:avLst/>
          </a:prstGeom>
          <a:noFill/>
          <a:ln w="9525">
            <a:noFill/>
            <a:miter lim="800000"/>
            <a:headEnd/>
            <a:tailEnd/>
          </a:ln>
        </p:spPr>
        <p:txBody>
          <a:bodyPr>
            <a:spAutoFit/>
          </a:bodyPr>
          <a:lstStyle/>
          <a:p>
            <a:pPr algn="just">
              <a:defRPr/>
            </a:pPr>
            <a:r>
              <a:rPr lang="en-US" sz="2400" dirty="0">
                <a:solidFill>
                  <a:srgbClr val="0070C0"/>
                </a:solidFill>
                <a:latin typeface="Comic Sans MS" pitchFamily="66" charset="0"/>
              </a:rPr>
              <a:t>Physical topology</a:t>
            </a:r>
          </a:p>
          <a:p>
            <a:pPr algn="just">
              <a:defRPr/>
            </a:pPr>
            <a:r>
              <a:rPr lang="en-US" sz="2400" dirty="0">
                <a:solidFill>
                  <a:srgbClr val="0070C0"/>
                </a:solidFill>
                <a:latin typeface="Comic Sans MS" pitchFamily="66" charset="0"/>
              </a:rPr>
              <a:t> </a:t>
            </a:r>
          </a:p>
          <a:p>
            <a:pPr marL="355600" indent="-355600" algn="just">
              <a:buFont typeface="Arial" pitchFamily="34" charset="0"/>
              <a:buChar char="•"/>
              <a:defRPr/>
            </a:pPr>
            <a:r>
              <a:rPr lang="en-US" sz="2400" dirty="0">
                <a:latin typeface="Comic Sans MS" pitchFamily="66" charset="0"/>
              </a:rPr>
              <a:t>Refers to the way in which a network is laid out physically.</a:t>
            </a:r>
          </a:p>
          <a:p>
            <a:pPr marL="355600" indent="-355600" algn="just">
              <a:buFont typeface="Arial" pitchFamily="34" charset="0"/>
              <a:buChar char="•"/>
              <a:defRPr/>
            </a:pPr>
            <a:r>
              <a:rPr lang="en-US" sz="2400" dirty="0">
                <a:latin typeface="Comic Sans MS" pitchFamily="66" charset="0"/>
              </a:rPr>
              <a:t>The topology of a network is the geometric representation of the relationship of all links and devices (nodes).</a:t>
            </a:r>
          </a:p>
          <a:p>
            <a:pPr marL="355600" indent="-355600" algn="just">
              <a:buFont typeface="Arial" pitchFamily="34" charset="0"/>
              <a:buChar char="•"/>
              <a:defRPr/>
            </a:pPr>
            <a:r>
              <a:rPr lang="en-US" sz="2400" dirty="0">
                <a:latin typeface="Comic Sans MS" pitchFamily="66" charset="0"/>
              </a:rPr>
              <a:t> There are four basic topologies possible: mesh, star, bus and ring.</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9394" name="Slide Number Placeholder 1"/>
          <p:cNvSpPr>
            <a:spLocks noGrp="1"/>
          </p:cNvSpPr>
          <p:nvPr>
            <p:ph type="sldNum" sz="quarter" idx="10"/>
          </p:nvPr>
        </p:nvSpPr>
        <p:spPr bwMode="auto">
          <a:xfrm>
            <a:off x="0" y="6553200"/>
            <a:ext cx="1905000" cy="457200"/>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72DA201D-7DEC-4F29-81DA-75831B92B688}" type="slidenum">
              <a:rPr lang="en-US" b="1" smtClean="0">
                <a:solidFill>
                  <a:schemeClr val="accent1"/>
                </a:solidFill>
              </a:rPr>
              <a:pPr fontAlgn="base">
                <a:spcBef>
                  <a:spcPct val="0"/>
                </a:spcBef>
                <a:spcAft>
                  <a:spcPct val="0"/>
                </a:spcAft>
                <a:defRPr/>
              </a:pPr>
              <a:t>60</a:t>
            </a:fld>
            <a:endParaRPr lang="en-US" b="1">
              <a:solidFill>
                <a:schemeClr val="accent1"/>
              </a:solidFill>
            </a:endParaRPr>
          </a:p>
        </p:txBody>
      </p:sp>
      <p:sp>
        <p:nvSpPr>
          <p:cNvPr id="62467" name="Text Box 4"/>
          <p:cNvSpPr txBox="1">
            <a:spLocks noChangeArrowheads="1"/>
          </p:cNvSpPr>
          <p:nvPr/>
        </p:nvSpPr>
        <p:spPr bwMode="auto">
          <a:xfrm>
            <a:off x="8229600" y="6400800"/>
            <a:ext cx="184150" cy="366713"/>
          </a:xfrm>
          <a:prstGeom prst="rect">
            <a:avLst/>
          </a:prstGeom>
          <a:noFill/>
          <a:ln w="9525">
            <a:noFill/>
            <a:miter lim="800000"/>
            <a:headEnd/>
            <a:tailEnd/>
          </a:ln>
        </p:spPr>
        <p:txBody>
          <a:bodyPr wrap="none">
            <a:spAutoFit/>
          </a:bodyPr>
          <a:lstStyle/>
          <a:p>
            <a:endParaRPr lang="en-GB"/>
          </a:p>
        </p:txBody>
      </p:sp>
      <p:sp>
        <p:nvSpPr>
          <p:cNvPr id="62468" name="Rectangle 3"/>
          <p:cNvSpPr>
            <a:spLocks noChangeArrowheads="1"/>
          </p:cNvSpPr>
          <p:nvPr/>
        </p:nvSpPr>
        <p:spPr bwMode="auto">
          <a:xfrm>
            <a:off x="76200" y="609600"/>
            <a:ext cx="8915400" cy="6340475"/>
          </a:xfrm>
          <a:prstGeom prst="rect">
            <a:avLst/>
          </a:prstGeom>
          <a:noFill/>
          <a:ln w="9525">
            <a:noFill/>
            <a:miter lim="800000"/>
            <a:headEnd/>
            <a:tailEnd/>
          </a:ln>
        </p:spPr>
        <p:txBody>
          <a:bodyPr>
            <a:spAutoFit/>
          </a:bodyPr>
          <a:lstStyle/>
          <a:p>
            <a:pPr marL="914400" lvl="1" indent="-457200" algn="just">
              <a:lnSpc>
                <a:spcPct val="150000"/>
              </a:lnSpc>
              <a:buFont typeface="Arial" pitchFamily="34" charset="0"/>
              <a:buAutoNum type="arabicPeriod" startAt="2"/>
            </a:pPr>
            <a:r>
              <a:rPr lang="en-US" sz="2400">
                <a:latin typeface="Comic Sans MS" pitchFamily="66" charset="0"/>
              </a:rPr>
              <a:t> </a:t>
            </a:r>
            <a:r>
              <a:rPr lang="en-US" sz="2400">
                <a:solidFill>
                  <a:schemeClr val="folHlink"/>
                </a:solidFill>
                <a:latin typeface="Comic Sans MS" pitchFamily="66" charset="0"/>
              </a:rPr>
              <a:t>Internet Mail Access Protocol (IMAP)</a:t>
            </a:r>
          </a:p>
          <a:p>
            <a:pPr marL="914400" lvl="1" indent="-457200" algn="just">
              <a:buFont typeface="Arial" pitchFamily="34" charset="0"/>
              <a:buChar char="•"/>
            </a:pPr>
            <a:r>
              <a:rPr lang="en-US" sz="2400">
                <a:latin typeface="Comic Sans MS" pitchFamily="66" charset="0"/>
              </a:rPr>
              <a:t>It is similar to POP, but it Can handle the POP deficiencies. </a:t>
            </a:r>
          </a:p>
          <a:p>
            <a:pPr marL="914400" lvl="1" indent="-457200" algn="just">
              <a:buFont typeface="Arial" pitchFamily="34" charset="0"/>
              <a:buChar char="•"/>
            </a:pPr>
            <a:r>
              <a:rPr lang="en-US" sz="2400">
                <a:latin typeface="Comic Sans MS" pitchFamily="66" charset="0"/>
              </a:rPr>
              <a:t>Has more features and is more powerful and complex.</a:t>
            </a:r>
          </a:p>
          <a:p>
            <a:pPr marL="914400" lvl="1" indent="-457200" algn="just">
              <a:buFont typeface="Arial" pitchFamily="34" charset="0"/>
              <a:buChar char="•"/>
            </a:pPr>
            <a:r>
              <a:rPr lang="en-US" sz="2400">
                <a:latin typeface="Comic Sans MS" pitchFamily="66" charset="0"/>
              </a:rPr>
              <a:t>Provide the following extra function</a:t>
            </a:r>
          </a:p>
          <a:p>
            <a:pPr marL="1371600" lvl="2" indent="-457200" algn="just">
              <a:spcBef>
                <a:spcPts val="1200"/>
              </a:spcBef>
              <a:buFont typeface="Wingdings" pitchFamily="2" charset="2"/>
              <a:buChar char="Ø"/>
            </a:pPr>
            <a:r>
              <a:rPr lang="en-US" sz="2400">
                <a:latin typeface="Comic Sans MS" pitchFamily="66" charset="0"/>
              </a:rPr>
              <a:t>Check an e-mail header prior to downloading.</a:t>
            </a:r>
          </a:p>
          <a:p>
            <a:pPr marL="1371600" lvl="2" indent="-457200" algn="just">
              <a:buFont typeface="Wingdings" pitchFamily="2" charset="2"/>
              <a:buChar char="Ø"/>
            </a:pPr>
            <a:r>
              <a:rPr lang="en-US" sz="2400">
                <a:latin typeface="Comic Sans MS" pitchFamily="66" charset="0"/>
              </a:rPr>
              <a:t>Search the content of their email prior to downloading.</a:t>
            </a:r>
          </a:p>
          <a:p>
            <a:pPr marL="1371600" lvl="2" indent="-457200" algn="just">
              <a:buFont typeface="Wingdings" pitchFamily="2" charset="2"/>
              <a:buChar char="Ø"/>
            </a:pPr>
            <a:r>
              <a:rPr lang="en-US" sz="2400">
                <a:latin typeface="Comic Sans MS" pitchFamily="66" charset="0"/>
              </a:rPr>
              <a:t>Partially download email. </a:t>
            </a:r>
          </a:p>
          <a:p>
            <a:pPr marL="1371600" lvl="2" indent="-457200" algn="just">
              <a:buFont typeface="Wingdings" pitchFamily="2" charset="2"/>
              <a:buChar char="Ø"/>
            </a:pPr>
            <a:r>
              <a:rPr lang="en-US" sz="2400">
                <a:latin typeface="Comic Sans MS" pitchFamily="66" charset="0"/>
              </a:rPr>
              <a:t>Create, delete, or rename mailboxes on the email server.</a:t>
            </a:r>
          </a:p>
          <a:p>
            <a:pPr marL="1371600" lvl="2" indent="-457200" algn="just">
              <a:buFont typeface="Wingdings" pitchFamily="2" charset="2"/>
              <a:buChar char="Ø"/>
            </a:pPr>
            <a:r>
              <a:rPr lang="en-US" sz="2400">
                <a:latin typeface="Comic Sans MS" pitchFamily="66" charset="0"/>
              </a:rPr>
              <a:t>Create a hierarchy of mailboxes in a folder for email storage.</a:t>
            </a:r>
          </a:p>
          <a:p>
            <a:pPr marL="1371600" lvl="2" indent="-457200" algn="just">
              <a:buFont typeface="Wingdings" pitchFamily="2" charset="2"/>
              <a:buChar char="Ø"/>
            </a:pPr>
            <a:endParaRPr lang="en-US" sz="2400">
              <a:latin typeface="Comic Sans MS" pitchFamily="66" charset="0"/>
            </a:endParaRPr>
          </a:p>
          <a:p>
            <a:pPr marL="1371600" lvl="2" indent="-457200" algn="just">
              <a:buFont typeface="Wingdings" pitchFamily="2" charset="2"/>
              <a:buChar char="Ø"/>
            </a:pPr>
            <a:endParaRPr lang="en-US" sz="2400">
              <a:latin typeface="Comic Sans MS" pitchFamily="66" charset="0"/>
            </a:endParaRPr>
          </a:p>
          <a:p>
            <a:pPr marL="1371600" lvl="2" indent="-457200" algn="just">
              <a:buFont typeface="Arial" pitchFamily="34" charset="0"/>
              <a:buChar char="•"/>
            </a:pPr>
            <a:endParaRPr lang="en-US" sz="2400">
              <a:latin typeface="Comic Sans MS" pitchFamily="66" charset="0"/>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0418" name="Slide Number Placeholder 1"/>
          <p:cNvSpPr>
            <a:spLocks noGrp="1"/>
          </p:cNvSpPr>
          <p:nvPr>
            <p:ph type="sldNum" sz="quarter" idx="10"/>
          </p:nvPr>
        </p:nvSpPr>
        <p:spPr bwMode="auto">
          <a:xfrm>
            <a:off x="0" y="6553200"/>
            <a:ext cx="1905000" cy="457200"/>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2A47418C-471A-466C-BF1E-9B59DCD8F48C}" type="slidenum">
              <a:rPr lang="en-US" b="1" smtClean="0">
                <a:solidFill>
                  <a:schemeClr val="accent1"/>
                </a:solidFill>
              </a:rPr>
              <a:pPr fontAlgn="base">
                <a:spcBef>
                  <a:spcPct val="0"/>
                </a:spcBef>
                <a:spcAft>
                  <a:spcPct val="0"/>
                </a:spcAft>
                <a:defRPr/>
              </a:pPr>
              <a:t>61</a:t>
            </a:fld>
            <a:endParaRPr lang="en-US" b="1">
              <a:solidFill>
                <a:schemeClr val="accent1"/>
              </a:solidFill>
            </a:endParaRPr>
          </a:p>
        </p:txBody>
      </p:sp>
      <p:sp>
        <p:nvSpPr>
          <p:cNvPr id="63491" name="Text Box 4"/>
          <p:cNvSpPr txBox="1">
            <a:spLocks noChangeArrowheads="1"/>
          </p:cNvSpPr>
          <p:nvPr/>
        </p:nvSpPr>
        <p:spPr bwMode="auto">
          <a:xfrm>
            <a:off x="8229600" y="6400800"/>
            <a:ext cx="184150" cy="366713"/>
          </a:xfrm>
          <a:prstGeom prst="rect">
            <a:avLst/>
          </a:prstGeom>
          <a:noFill/>
          <a:ln w="9525">
            <a:noFill/>
            <a:miter lim="800000"/>
            <a:headEnd/>
            <a:tailEnd/>
          </a:ln>
        </p:spPr>
        <p:txBody>
          <a:bodyPr wrap="none">
            <a:spAutoFit/>
          </a:bodyPr>
          <a:lstStyle/>
          <a:p>
            <a:endParaRPr lang="en-GB"/>
          </a:p>
        </p:txBody>
      </p:sp>
      <p:sp>
        <p:nvSpPr>
          <p:cNvPr id="63492" name="Text Box 2"/>
          <p:cNvSpPr txBox="1">
            <a:spLocks noChangeArrowheads="1"/>
          </p:cNvSpPr>
          <p:nvPr/>
        </p:nvSpPr>
        <p:spPr bwMode="auto">
          <a:xfrm>
            <a:off x="0" y="104775"/>
            <a:ext cx="7315200" cy="584200"/>
          </a:xfrm>
          <a:prstGeom prst="rect">
            <a:avLst/>
          </a:prstGeom>
          <a:noFill/>
          <a:ln w="9525">
            <a:noFill/>
            <a:miter lim="800000"/>
            <a:headEnd/>
            <a:tailEnd/>
          </a:ln>
        </p:spPr>
        <p:txBody>
          <a:bodyPr>
            <a:spAutoFit/>
          </a:bodyPr>
          <a:lstStyle/>
          <a:p>
            <a:r>
              <a:rPr lang="en-US" sz="3200">
                <a:solidFill>
                  <a:srgbClr val="0070C0"/>
                </a:solidFill>
                <a:latin typeface="Comic Sans MS" pitchFamily="66" charset="0"/>
              </a:rPr>
              <a:t>Addresses</a:t>
            </a:r>
          </a:p>
        </p:txBody>
      </p:sp>
      <p:sp>
        <p:nvSpPr>
          <p:cNvPr id="63493" name="Rectangle 3"/>
          <p:cNvSpPr>
            <a:spLocks noChangeArrowheads="1"/>
          </p:cNvSpPr>
          <p:nvPr/>
        </p:nvSpPr>
        <p:spPr bwMode="auto">
          <a:xfrm>
            <a:off x="76200" y="609600"/>
            <a:ext cx="8915400" cy="4201150"/>
          </a:xfrm>
          <a:prstGeom prst="rect">
            <a:avLst/>
          </a:prstGeom>
          <a:noFill/>
          <a:ln w="9525">
            <a:noFill/>
            <a:miter lim="800000"/>
            <a:headEnd/>
            <a:tailEnd/>
          </a:ln>
        </p:spPr>
        <p:txBody>
          <a:bodyPr>
            <a:spAutoFit/>
          </a:bodyPr>
          <a:lstStyle/>
          <a:p>
            <a:pPr algn="just">
              <a:lnSpc>
                <a:spcPct val="150000"/>
              </a:lnSpc>
              <a:buFont typeface="Arial" pitchFamily="34" charset="0"/>
              <a:buChar char="•"/>
            </a:pPr>
            <a:r>
              <a:rPr lang="en-US" sz="2400" dirty="0">
                <a:latin typeface="Comic Sans MS" pitchFamily="66" charset="0"/>
              </a:rPr>
              <a:t> </a:t>
            </a:r>
            <a:r>
              <a:rPr lang="en-US" sz="2200" dirty="0">
                <a:latin typeface="Comic Sans MS" pitchFamily="66" charset="0"/>
              </a:rPr>
              <a:t>Any email system should have a unique addressing system to deliver mail.</a:t>
            </a:r>
          </a:p>
          <a:p>
            <a:pPr algn="just">
              <a:lnSpc>
                <a:spcPct val="150000"/>
              </a:lnSpc>
              <a:buFont typeface="Arial" pitchFamily="34" charset="0"/>
              <a:buChar char="•"/>
            </a:pPr>
            <a:r>
              <a:rPr lang="en-US" sz="2200" dirty="0">
                <a:latin typeface="Comic Sans MS" pitchFamily="66" charset="0"/>
              </a:rPr>
              <a:t>The addressing system used by SMTP consists of two parts: local part and domain part, separated by @ sign.</a:t>
            </a:r>
          </a:p>
          <a:p>
            <a:pPr algn="just">
              <a:lnSpc>
                <a:spcPct val="150000"/>
              </a:lnSpc>
              <a:buFont typeface="Arial" pitchFamily="34" charset="0"/>
              <a:buChar char="•"/>
            </a:pPr>
            <a:r>
              <a:rPr lang="en-US" sz="2200" dirty="0">
                <a:latin typeface="Comic Sans MS" pitchFamily="66" charset="0"/>
              </a:rPr>
              <a:t>The local part defines the name of a special file. The user’s mailbox.</a:t>
            </a:r>
          </a:p>
          <a:p>
            <a:pPr algn="just">
              <a:lnSpc>
                <a:spcPct val="150000"/>
              </a:lnSpc>
              <a:buFont typeface="Arial" pitchFamily="34" charset="0"/>
              <a:buChar char="•"/>
            </a:pPr>
            <a:r>
              <a:rPr lang="en-US" sz="2200" dirty="0">
                <a:latin typeface="Comic Sans MS" pitchFamily="66" charset="0"/>
              </a:rPr>
              <a:t>The second part is a name assigned to an IP address. The name assigned to each mail server, the domain name comes from DNS.</a:t>
            </a:r>
          </a:p>
        </p:txBody>
      </p:sp>
      <p:sp>
        <p:nvSpPr>
          <p:cNvPr id="63494" name="Text Box 12"/>
          <p:cNvSpPr txBox="1">
            <a:spLocks noChangeArrowheads="1"/>
          </p:cNvSpPr>
          <p:nvPr/>
        </p:nvSpPr>
        <p:spPr bwMode="auto">
          <a:xfrm>
            <a:off x="4648200" y="6324600"/>
            <a:ext cx="2027238" cy="338138"/>
          </a:xfrm>
          <a:prstGeom prst="rect">
            <a:avLst/>
          </a:prstGeom>
          <a:noFill/>
          <a:ln w="9525">
            <a:noFill/>
            <a:miter lim="800000"/>
            <a:headEnd/>
            <a:tailEnd/>
          </a:ln>
        </p:spPr>
        <p:txBody>
          <a:bodyPr wrap="none">
            <a:spAutoFit/>
          </a:bodyPr>
          <a:lstStyle/>
          <a:p>
            <a:r>
              <a:rPr lang="en-US" sz="1600">
                <a:solidFill>
                  <a:srgbClr val="00B0F0"/>
                </a:solidFill>
                <a:latin typeface="Comic Sans MS" pitchFamily="66" charset="0"/>
              </a:rPr>
              <a:t>Each domain has IP</a:t>
            </a:r>
          </a:p>
        </p:txBody>
      </p:sp>
      <p:pic>
        <p:nvPicPr>
          <p:cNvPr id="63495" name="Picture 13"/>
          <p:cNvPicPr>
            <a:picLocks noChangeAspect="1" noChangeArrowheads="1"/>
          </p:cNvPicPr>
          <p:nvPr/>
        </p:nvPicPr>
        <p:blipFill>
          <a:blip r:embed="rId3" cstate="print"/>
          <a:srcRect/>
          <a:stretch>
            <a:fillRect/>
          </a:stretch>
        </p:blipFill>
        <p:spPr bwMode="auto">
          <a:xfrm>
            <a:off x="1295400" y="4648200"/>
            <a:ext cx="6496050" cy="1524000"/>
          </a:xfrm>
          <a:prstGeom prst="rect">
            <a:avLst/>
          </a:prstGeom>
          <a:noFill/>
          <a:ln w="9525">
            <a:noFill/>
            <a:miter lim="800000"/>
            <a:headEnd/>
            <a:tailEnd/>
          </a:ln>
        </p:spPr>
      </p:pic>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42" name="Slide Number Placeholder 1"/>
          <p:cNvSpPr>
            <a:spLocks noGrp="1"/>
          </p:cNvSpPr>
          <p:nvPr>
            <p:ph type="sldNum" sz="quarter" idx="10"/>
          </p:nvPr>
        </p:nvSpPr>
        <p:spPr bwMode="auto">
          <a:xfrm>
            <a:off x="0" y="6553200"/>
            <a:ext cx="1905000" cy="457200"/>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7930F148-DC1A-4D66-AF25-A4F88C3FF774}" type="slidenum">
              <a:rPr lang="en-US" b="1" smtClean="0">
                <a:solidFill>
                  <a:schemeClr val="accent1"/>
                </a:solidFill>
              </a:rPr>
              <a:pPr fontAlgn="base">
                <a:spcBef>
                  <a:spcPct val="0"/>
                </a:spcBef>
                <a:spcAft>
                  <a:spcPct val="0"/>
                </a:spcAft>
                <a:defRPr/>
              </a:pPr>
              <a:t>62</a:t>
            </a:fld>
            <a:endParaRPr lang="en-US" b="1">
              <a:solidFill>
                <a:schemeClr val="accent1"/>
              </a:solidFill>
            </a:endParaRPr>
          </a:p>
        </p:txBody>
      </p:sp>
      <p:sp>
        <p:nvSpPr>
          <p:cNvPr id="64515" name="Text Box 4"/>
          <p:cNvSpPr txBox="1">
            <a:spLocks noChangeArrowheads="1"/>
          </p:cNvSpPr>
          <p:nvPr/>
        </p:nvSpPr>
        <p:spPr bwMode="auto">
          <a:xfrm>
            <a:off x="8229600" y="6400800"/>
            <a:ext cx="184150" cy="366713"/>
          </a:xfrm>
          <a:prstGeom prst="rect">
            <a:avLst/>
          </a:prstGeom>
          <a:noFill/>
          <a:ln w="9525">
            <a:noFill/>
            <a:miter lim="800000"/>
            <a:headEnd/>
            <a:tailEnd/>
          </a:ln>
        </p:spPr>
        <p:txBody>
          <a:bodyPr wrap="none">
            <a:spAutoFit/>
          </a:bodyPr>
          <a:lstStyle/>
          <a:p>
            <a:endParaRPr lang="en-GB"/>
          </a:p>
        </p:txBody>
      </p:sp>
      <p:sp>
        <p:nvSpPr>
          <p:cNvPr id="64516" name="Text Box 2"/>
          <p:cNvSpPr txBox="1">
            <a:spLocks noChangeArrowheads="1"/>
          </p:cNvSpPr>
          <p:nvPr/>
        </p:nvSpPr>
        <p:spPr bwMode="auto">
          <a:xfrm>
            <a:off x="0" y="104775"/>
            <a:ext cx="8915400" cy="554038"/>
          </a:xfrm>
          <a:prstGeom prst="rect">
            <a:avLst/>
          </a:prstGeom>
          <a:noFill/>
          <a:ln w="9525">
            <a:noFill/>
            <a:miter lim="800000"/>
            <a:headEnd/>
            <a:tailEnd/>
          </a:ln>
        </p:spPr>
        <p:txBody>
          <a:bodyPr>
            <a:spAutoFit/>
          </a:bodyPr>
          <a:lstStyle/>
          <a:p>
            <a:r>
              <a:rPr lang="fr-FR" sz="3000">
                <a:solidFill>
                  <a:srgbClr val="0070C0"/>
                </a:solidFill>
                <a:latin typeface="Comic Sans MS" pitchFamily="66" charset="0"/>
              </a:rPr>
              <a:t>Multipurpose Internet Mail Extension (MIME)</a:t>
            </a:r>
            <a:endParaRPr lang="en-US" sz="3000">
              <a:solidFill>
                <a:srgbClr val="0070C0"/>
              </a:solidFill>
              <a:latin typeface="Comic Sans MS" pitchFamily="66" charset="0"/>
            </a:endParaRPr>
          </a:p>
        </p:txBody>
      </p:sp>
      <p:sp>
        <p:nvSpPr>
          <p:cNvPr id="64517" name="Rectangle 3"/>
          <p:cNvSpPr>
            <a:spLocks noChangeArrowheads="1"/>
          </p:cNvSpPr>
          <p:nvPr/>
        </p:nvSpPr>
        <p:spPr bwMode="auto">
          <a:xfrm>
            <a:off x="76200" y="609600"/>
            <a:ext cx="8915400" cy="2616200"/>
          </a:xfrm>
          <a:prstGeom prst="rect">
            <a:avLst/>
          </a:prstGeom>
          <a:noFill/>
          <a:ln w="9525">
            <a:noFill/>
            <a:miter lim="800000"/>
            <a:headEnd/>
            <a:tailEnd/>
          </a:ln>
        </p:spPr>
        <p:txBody>
          <a:bodyPr>
            <a:spAutoFit/>
          </a:bodyPr>
          <a:lstStyle/>
          <a:p>
            <a:pPr algn="just">
              <a:spcBef>
                <a:spcPts val="600"/>
              </a:spcBef>
              <a:spcAft>
                <a:spcPts val="600"/>
              </a:spcAft>
              <a:buFont typeface="Arial" pitchFamily="34" charset="0"/>
              <a:buChar char="•"/>
            </a:pPr>
            <a:r>
              <a:rPr lang="en-US" sz="2400">
                <a:latin typeface="Comic Sans MS" pitchFamily="66" charset="0"/>
              </a:rPr>
              <a:t>SMTP is a simple protocol. It can send message only in Network Virtual Terminal (NVT) 7-bit ASCII format.</a:t>
            </a:r>
          </a:p>
          <a:p>
            <a:pPr algn="just">
              <a:spcBef>
                <a:spcPts val="600"/>
              </a:spcBef>
              <a:spcAft>
                <a:spcPts val="600"/>
              </a:spcAft>
              <a:buFont typeface="Arial" pitchFamily="34" charset="0"/>
              <a:buChar char="•"/>
            </a:pPr>
            <a:r>
              <a:rPr lang="en-US" sz="2400">
                <a:latin typeface="Comic Sans MS" pitchFamily="66" charset="0"/>
              </a:rPr>
              <a:t>MIME is a supplementary protocol that allows non-ASCII data to be sent through SMTP. </a:t>
            </a:r>
          </a:p>
          <a:p>
            <a:pPr algn="just">
              <a:spcBef>
                <a:spcPts val="600"/>
              </a:spcBef>
              <a:spcAft>
                <a:spcPts val="600"/>
              </a:spcAft>
              <a:buFont typeface="Arial" pitchFamily="34" charset="0"/>
              <a:buChar char="•"/>
            </a:pPr>
            <a:r>
              <a:rPr lang="en-US" sz="2400">
                <a:latin typeface="Comic Sans MS" pitchFamily="66" charset="0"/>
              </a:rPr>
              <a:t>MIME is not an e-mail protocol and cannot replace SMTP, it is only an extension to SMTP.</a:t>
            </a:r>
          </a:p>
        </p:txBody>
      </p:sp>
      <p:pic>
        <p:nvPicPr>
          <p:cNvPr id="64518" name="Picture 8"/>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838200" y="3627438"/>
            <a:ext cx="7075488" cy="2468562"/>
          </a:xfrm>
          <a:prstGeom prst="rect">
            <a:avLst/>
          </a:prstGeom>
          <a:noFill/>
          <a:ln w="9525">
            <a:noFill/>
            <a:miter lim="800000"/>
            <a:headEnd/>
            <a:tailEnd/>
          </a:ln>
        </p:spPr>
      </p:pic>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2466" name="Slide Number Placeholder 1"/>
          <p:cNvSpPr>
            <a:spLocks noGrp="1"/>
          </p:cNvSpPr>
          <p:nvPr>
            <p:ph type="sldNum" sz="quarter" idx="10"/>
          </p:nvPr>
        </p:nvSpPr>
        <p:spPr bwMode="auto">
          <a:xfrm>
            <a:off x="0" y="6553200"/>
            <a:ext cx="1905000" cy="457200"/>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BBA16E19-0634-49E1-A510-9E4726B465E0}" type="slidenum">
              <a:rPr lang="en-US" b="1" smtClean="0">
                <a:solidFill>
                  <a:schemeClr val="accent1"/>
                </a:solidFill>
              </a:rPr>
              <a:pPr fontAlgn="base">
                <a:spcBef>
                  <a:spcPct val="0"/>
                </a:spcBef>
                <a:spcAft>
                  <a:spcPct val="0"/>
                </a:spcAft>
                <a:defRPr/>
              </a:pPr>
              <a:t>63</a:t>
            </a:fld>
            <a:endParaRPr lang="en-US" b="1">
              <a:solidFill>
                <a:schemeClr val="accent1"/>
              </a:solidFill>
            </a:endParaRPr>
          </a:p>
        </p:txBody>
      </p:sp>
      <p:sp>
        <p:nvSpPr>
          <p:cNvPr id="65539" name="Text Box 4"/>
          <p:cNvSpPr txBox="1">
            <a:spLocks noChangeArrowheads="1"/>
          </p:cNvSpPr>
          <p:nvPr/>
        </p:nvSpPr>
        <p:spPr bwMode="auto">
          <a:xfrm>
            <a:off x="8229600" y="6400800"/>
            <a:ext cx="184150" cy="366713"/>
          </a:xfrm>
          <a:prstGeom prst="rect">
            <a:avLst/>
          </a:prstGeom>
          <a:noFill/>
          <a:ln w="9525">
            <a:noFill/>
            <a:miter lim="800000"/>
            <a:headEnd/>
            <a:tailEnd/>
          </a:ln>
        </p:spPr>
        <p:txBody>
          <a:bodyPr wrap="none">
            <a:spAutoFit/>
          </a:bodyPr>
          <a:lstStyle/>
          <a:p>
            <a:endParaRPr lang="en-GB"/>
          </a:p>
        </p:txBody>
      </p:sp>
      <p:sp>
        <p:nvSpPr>
          <p:cNvPr id="65540" name="Text Box 2"/>
          <p:cNvSpPr txBox="1">
            <a:spLocks noChangeArrowheads="1"/>
          </p:cNvSpPr>
          <p:nvPr/>
        </p:nvSpPr>
        <p:spPr bwMode="auto">
          <a:xfrm>
            <a:off x="0" y="104775"/>
            <a:ext cx="5605463" cy="584200"/>
          </a:xfrm>
          <a:prstGeom prst="rect">
            <a:avLst/>
          </a:prstGeom>
          <a:noFill/>
          <a:ln w="9525">
            <a:noFill/>
            <a:miter lim="800000"/>
            <a:headEnd/>
            <a:tailEnd/>
          </a:ln>
        </p:spPr>
        <p:txBody>
          <a:bodyPr wrap="none">
            <a:spAutoFit/>
          </a:bodyPr>
          <a:lstStyle/>
          <a:p>
            <a:r>
              <a:rPr lang="en-US" sz="3200" dirty="0">
                <a:solidFill>
                  <a:srgbClr val="FF0000"/>
                </a:solidFill>
                <a:latin typeface="Comic Sans MS" pitchFamily="66" charset="0"/>
              </a:rPr>
              <a:t>File Transfer Protocol (FTP)</a:t>
            </a:r>
          </a:p>
        </p:txBody>
      </p:sp>
      <p:sp>
        <p:nvSpPr>
          <p:cNvPr id="65541" name="Rectangle 3"/>
          <p:cNvSpPr>
            <a:spLocks noChangeArrowheads="1"/>
          </p:cNvSpPr>
          <p:nvPr/>
        </p:nvSpPr>
        <p:spPr bwMode="auto">
          <a:xfrm>
            <a:off x="76200" y="638175"/>
            <a:ext cx="8915400" cy="4678204"/>
          </a:xfrm>
          <a:prstGeom prst="rect">
            <a:avLst/>
          </a:prstGeom>
          <a:noFill/>
          <a:ln w="9525">
            <a:noFill/>
            <a:miter lim="800000"/>
            <a:headEnd/>
            <a:tailEnd/>
          </a:ln>
        </p:spPr>
        <p:txBody>
          <a:bodyPr>
            <a:spAutoFit/>
          </a:bodyPr>
          <a:lstStyle/>
          <a:p>
            <a:pPr algn="just">
              <a:spcBef>
                <a:spcPts val="600"/>
              </a:spcBef>
              <a:spcAft>
                <a:spcPts val="600"/>
              </a:spcAft>
              <a:buFont typeface="Arial" pitchFamily="34" charset="0"/>
              <a:buChar char="•"/>
            </a:pPr>
            <a:r>
              <a:rPr lang="en-US" sz="2000" dirty="0">
                <a:latin typeface="Comic Sans MS" pitchFamily="66" charset="0"/>
              </a:rPr>
              <a:t> </a:t>
            </a:r>
            <a:r>
              <a:rPr lang="en-US" sz="1900" dirty="0">
                <a:latin typeface="Comic Sans MS" pitchFamily="66" charset="0"/>
              </a:rPr>
              <a:t>The standard mechanism for one of most common tasks on the Internet, </a:t>
            </a:r>
            <a:r>
              <a:rPr lang="en-US" sz="1900" u="sng" dirty="0">
                <a:latin typeface="Comic Sans MS" pitchFamily="66" charset="0"/>
              </a:rPr>
              <a:t>copying a file from one computer to another.</a:t>
            </a:r>
          </a:p>
          <a:p>
            <a:pPr algn="just">
              <a:spcBef>
                <a:spcPts val="600"/>
              </a:spcBef>
              <a:spcAft>
                <a:spcPts val="600"/>
              </a:spcAft>
              <a:buFont typeface="Arial" pitchFamily="34" charset="0"/>
              <a:buChar char="•"/>
            </a:pPr>
            <a:r>
              <a:rPr lang="en-US" sz="1900" dirty="0">
                <a:latin typeface="Comic Sans MS" pitchFamily="66" charset="0"/>
              </a:rPr>
              <a:t>Two systems may use different file naming convention, directory structures, or text and data representation. All solved by FTP</a:t>
            </a:r>
          </a:p>
          <a:p>
            <a:pPr algn="just">
              <a:spcBef>
                <a:spcPts val="600"/>
              </a:spcBef>
              <a:spcAft>
                <a:spcPts val="600"/>
              </a:spcAft>
              <a:buFont typeface="Arial" pitchFamily="34" charset="0"/>
              <a:buChar char="•"/>
            </a:pPr>
            <a:r>
              <a:rPr lang="en-US" sz="1900" dirty="0">
                <a:latin typeface="Comic Sans MS" pitchFamily="66" charset="0"/>
              </a:rPr>
              <a:t> FTP establishes two connections between the hosts. One for data transfer, and the other for control information (Commands &amp; Responses). This separation makes FTP more efficient.</a:t>
            </a:r>
          </a:p>
          <a:p>
            <a:pPr algn="just">
              <a:spcBef>
                <a:spcPts val="600"/>
              </a:spcBef>
              <a:spcAft>
                <a:spcPts val="600"/>
              </a:spcAft>
              <a:buFont typeface="Arial" pitchFamily="34" charset="0"/>
              <a:buChar char="•"/>
            </a:pPr>
            <a:r>
              <a:rPr lang="en-US" sz="1900" dirty="0">
                <a:latin typeface="Comic Sans MS" pitchFamily="66" charset="0"/>
              </a:rPr>
              <a:t>The control connection uses simple rules of communication (</a:t>
            </a:r>
            <a:r>
              <a:rPr lang="en-US" sz="1900" dirty="0" err="1">
                <a:latin typeface="Comic Sans MS" pitchFamily="66" charset="0"/>
              </a:rPr>
              <a:t>aline</a:t>
            </a:r>
            <a:r>
              <a:rPr lang="en-US" sz="1900" dirty="0">
                <a:latin typeface="Comic Sans MS" pitchFamily="66" charset="0"/>
              </a:rPr>
              <a:t> of command or response at a time) while the data connection use more complex rules due to variety of data types transferred.</a:t>
            </a:r>
          </a:p>
          <a:p>
            <a:pPr algn="just">
              <a:spcBef>
                <a:spcPts val="600"/>
              </a:spcBef>
              <a:spcAft>
                <a:spcPts val="600"/>
              </a:spcAft>
              <a:buFont typeface="Arial" pitchFamily="34" charset="0"/>
              <a:buChar char="•"/>
            </a:pPr>
            <a:r>
              <a:rPr lang="en-US" sz="1900" dirty="0">
                <a:latin typeface="Comic Sans MS" pitchFamily="66" charset="0"/>
              </a:rPr>
              <a:t>Control connection remains open during FTP session, while data connection is opened and </a:t>
            </a:r>
          </a:p>
          <a:p>
            <a:pPr algn="just">
              <a:spcBef>
                <a:spcPts val="600"/>
              </a:spcBef>
              <a:spcAft>
                <a:spcPts val="600"/>
              </a:spcAft>
            </a:pPr>
            <a:r>
              <a:rPr lang="en-US" sz="1900" dirty="0">
                <a:latin typeface="Comic Sans MS" pitchFamily="66" charset="0"/>
              </a:rPr>
              <a:t>then closed.</a:t>
            </a:r>
          </a:p>
        </p:txBody>
      </p:sp>
      <p:pic>
        <p:nvPicPr>
          <p:cNvPr id="65542" name="Picture 6"/>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685800" y="4114800"/>
            <a:ext cx="7315200" cy="2590800"/>
          </a:xfrm>
          <a:prstGeom prst="rect">
            <a:avLst/>
          </a:prstGeom>
          <a:noFill/>
          <a:ln w="9525">
            <a:noFill/>
            <a:miter lim="800000"/>
            <a:headEnd/>
            <a:tailEnd/>
          </a:ln>
        </p:spPr>
      </p:pic>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5130" y="773668"/>
            <a:ext cx="8664070" cy="4179332"/>
          </a:xfrm>
          <a:prstGeom prst="rect">
            <a:avLst/>
          </a:prstGeom>
        </p:spPr>
        <p:txBody>
          <a:bodyPr wrap="square">
            <a:noAutofit/>
          </a:bodyPr>
          <a:lstStyle/>
          <a:p>
            <a:pPr algn="just">
              <a:spcBef>
                <a:spcPts val="600"/>
              </a:spcBef>
              <a:spcAft>
                <a:spcPts val="600"/>
              </a:spcAft>
            </a:pPr>
            <a:r>
              <a:rPr lang="en-US" sz="2200" dirty="0">
                <a:solidFill>
                  <a:schemeClr val="bg1">
                    <a:lumMod val="50000"/>
                  </a:schemeClr>
                </a:solidFill>
                <a:latin typeface="Comic Sans MS" pitchFamily="66" charset="0"/>
              </a:rPr>
              <a:t>Closed and open FTP</a:t>
            </a:r>
          </a:p>
          <a:p>
            <a:pPr algn="just">
              <a:spcBef>
                <a:spcPts val="600"/>
              </a:spcBef>
              <a:spcAft>
                <a:spcPts val="600"/>
              </a:spcAft>
              <a:buFont typeface="Arial" pitchFamily="34" charset="0"/>
              <a:buChar char="•"/>
            </a:pPr>
            <a:r>
              <a:rPr lang="en-US" sz="2200" dirty="0">
                <a:latin typeface="Comic Sans MS" pitchFamily="66" charset="0"/>
              </a:rPr>
              <a:t>Two FTP strategies: Close and Open.</a:t>
            </a:r>
          </a:p>
          <a:p>
            <a:pPr algn="just">
              <a:spcBef>
                <a:spcPts val="600"/>
              </a:spcBef>
              <a:spcAft>
                <a:spcPts val="600"/>
              </a:spcAft>
              <a:buFont typeface="Arial" pitchFamily="34" charset="0"/>
              <a:buChar char="•"/>
            </a:pPr>
            <a:r>
              <a:rPr lang="en-US" sz="2200" dirty="0">
                <a:latin typeface="Comic Sans MS" pitchFamily="66" charset="0"/>
              </a:rPr>
              <a:t>A closed FTP site allows only specific users to access files (</a:t>
            </a:r>
            <a:r>
              <a:rPr lang="en-US" sz="2200" dirty="0" err="1">
                <a:latin typeface="Comic Sans MS" pitchFamily="66" charset="0"/>
              </a:rPr>
              <a:t>usinf</a:t>
            </a:r>
            <a:r>
              <a:rPr lang="en-US" sz="2200" dirty="0">
                <a:latin typeface="Comic Sans MS" pitchFamily="66" charset="0"/>
              </a:rPr>
              <a:t> user accounts and passwords.</a:t>
            </a:r>
          </a:p>
          <a:p>
            <a:pPr algn="just">
              <a:spcBef>
                <a:spcPts val="600"/>
              </a:spcBef>
              <a:spcAft>
                <a:spcPts val="600"/>
              </a:spcAft>
              <a:buFont typeface="Arial" pitchFamily="34" charset="0"/>
              <a:buChar char="•"/>
            </a:pPr>
            <a:r>
              <a:rPr lang="en-US" sz="2200" dirty="0">
                <a:latin typeface="Comic Sans MS" pitchFamily="66" charset="0"/>
              </a:rPr>
              <a:t>An open FTP site allows anyone to access files. User participation is very limited. For example: most sites allow users to copy files but no navigation through the file system.</a:t>
            </a:r>
          </a:p>
          <a:p>
            <a:pPr algn="just">
              <a:spcBef>
                <a:spcPts val="600"/>
              </a:spcBef>
              <a:spcAft>
                <a:spcPts val="600"/>
              </a:spcAft>
              <a:buFont typeface="Arial" pitchFamily="34" charset="0"/>
              <a:buChar char="•"/>
            </a:pPr>
            <a:r>
              <a:rPr lang="en-US" sz="2200" dirty="0">
                <a:latin typeface="Comic Sans MS" pitchFamily="66" charset="0"/>
              </a:rPr>
              <a:t>When we need to copy a file without the need for other functionalities of FTP, Trivial file transfer protocol (TFTP) is designed for that.</a:t>
            </a:r>
          </a:p>
        </p:txBody>
      </p:sp>
      <p:sp>
        <p:nvSpPr>
          <p:cNvPr id="3" name="Text Box 2"/>
          <p:cNvSpPr txBox="1">
            <a:spLocks noChangeArrowheads="1"/>
          </p:cNvSpPr>
          <p:nvPr/>
        </p:nvSpPr>
        <p:spPr bwMode="auto">
          <a:xfrm>
            <a:off x="0" y="104775"/>
            <a:ext cx="5605463" cy="584200"/>
          </a:xfrm>
          <a:prstGeom prst="rect">
            <a:avLst/>
          </a:prstGeom>
          <a:noFill/>
          <a:ln w="9525">
            <a:noFill/>
            <a:miter lim="800000"/>
            <a:headEnd/>
            <a:tailEnd/>
          </a:ln>
        </p:spPr>
        <p:txBody>
          <a:bodyPr wrap="none">
            <a:spAutoFit/>
          </a:bodyPr>
          <a:lstStyle/>
          <a:p>
            <a:r>
              <a:rPr lang="en-US" sz="3200" dirty="0">
                <a:solidFill>
                  <a:srgbClr val="FF0000"/>
                </a:solidFill>
                <a:latin typeface="Comic Sans MS" pitchFamily="66" charset="0"/>
              </a:rPr>
              <a:t>File Transfer Protocol (FTP)</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3490" name="Slide Number Placeholder 1"/>
          <p:cNvSpPr>
            <a:spLocks noGrp="1"/>
          </p:cNvSpPr>
          <p:nvPr>
            <p:ph type="sldNum" sz="quarter" idx="10"/>
          </p:nvPr>
        </p:nvSpPr>
        <p:spPr bwMode="auto">
          <a:xfrm>
            <a:off x="0" y="6553200"/>
            <a:ext cx="1905000" cy="457200"/>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909E10FF-DBFC-4D22-9CF7-B7209C4B019D}" type="slidenum">
              <a:rPr lang="en-US" b="1" smtClean="0">
                <a:solidFill>
                  <a:schemeClr val="accent1"/>
                </a:solidFill>
              </a:rPr>
              <a:pPr fontAlgn="base">
                <a:spcBef>
                  <a:spcPct val="0"/>
                </a:spcBef>
                <a:spcAft>
                  <a:spcPct val="0"/>
                </a:spcAft>
                <a:defRPr/>
              </a:pPr>
              <a:t>65</a:t>
            </a:fld>
            <a:endParaRPr lang="en-US" b="1">
              <a:solidFill>
                <a:schemeClr val="accent1"/>
              </a:solidFill>
            </a:endParaRPr>
          </a:p>
        </p:txBody>
      </p:sp>
      <p:sp>
        <p:nvSpPr>
          <p:cNvPr id="66563" name="Text Box 4"/>
          <p:cNvSpPr txBox="1">
            <a:spLocks noChangeArrowheads="1"/>
          </p:cNvSpPr>
          <p:nvPr/>
        </p:nvSpPr>
        <p:spPr bwMode="auto">
          <a:xfrm>
            <a:off x="8229600" y="6400800"/>
            <a:ext cx="184150" cy="366713"/>
          </a:xfrm>
          <a:prstGeom prst="rect">
            <a:avLst/>
          </a:prstGeom>
          <a:noFill/>
          <a:ln w="9525">
            <a:noFill/>
            <a:miter lim="800000"/>
            <a:headEnd/>
            <a:tailEnd/>
          </a:ln>
        </p:spPr>
        <p:txBody>
          <a:bodyPr wrap="none">
            <a:spAutoFit/>
          </a:bodyPr>
          <a:lstStyle/>
          <a:p>
            <a:endParaRPr lang="en-GB"/>
          </a:p>
        </p:txBody>
      </p:sp>
      <p:sp>
        <p:nvSpPr>
          <p:cNvPr id="66564" name="Text Box 2"/>
          <p:cNvSpPr txBox="1">
            <a:spLocks noChangeArrowheads="1"/>
          </p:cNvSpPr>
          <p:nvPr/>
        </p:nvSpPr>
        <p:spPr bwMode="auto">
          <a:xfrm>
            <a:off x="0" y="104775"/>
            <a:ext cx="8356775" cy="584775"/>
          </a:xfrm>
          <a:prstGeom prst="rect">
            <a:avLst/>
          </a:prstGeom>
          <a:noFill/>
          <a:ln w="9525">
            <a:noFill/>
            <a:miter lim="800000"/>
            <a:headEnd/>
            <a:tailEnd/>
          </a:ln>
        </p:spPr>
        <p:txBody>
          <a:bodyPr wrap="none">
            <a:spAutoFit/>
          </a:bodyPr>
          <a:lstStyle/>
          <a:p>
            <a:r>
              <a:rPr lang="en-US" sz="3200" dirty="0">
                <a:solidFill>
                  <a:srgbClr val="FF0000"/>
                </a:solidFill>
                <a:latin typeface="Comic Sans MS" pitchFamily="66" charset="0"/>
              </a:rPr>
              <a:t>Remote login – TELNET (terminal network)</a:t>
            </a:r>
          </a:p>
        </p:txBody>
      </p:sp>
      <p:sp>
        <p:nvSpPr>
          <p:cNvPr id="66565" name="Rectangle 3"/>
          <p:cNvSpPr>
            <a:spLocks noChangeArrowheads="1"/>
          </p:cNvSpPr>
          <p:nvPr/>
        </p:nvSpPr>
        <p:spPr bwMode="auto">
          <a:xfrm>
            <a:off x="76200" y="743664"/>
            <a:ext cx="8915400" cy="5047536"/>
          </a:xfrm>
          <a:prstGeom prst="rect">
            <a:avLst/>
          </a:prstGeom>
          <a:noFill/>
          <a:ln w="9525">
            <a:noFill/>
            <a:miter lim="800000"/>
            <a:headEnd/>
            <a:tailEnd/>
          </a:ln>
        </p:spPr>
        <p:txBody>
          <a:bodyPr>
            <a:spAutoFit/>
          </a:bodyPr>
          <a:lstStyle/>
          <a:p>
            <a:pPr algn="just">
              <a:buFont typeface="Arial" pitchFamily="34" charset="0"/>
              <a:buChar char="•"/>
            </a:pPr>
            <a:r>
              <a:rPr lang="en-US" sz="2300" dirty="0">
                <a:latin typeface="Comic Sans MS" pitchFamily="66" charset="0"/>
              </a:rPr>
              <a:t>The main task of the application layer is to provide services for users.</a:t>
            </a:r>
          </a:p>
          <a:p>
            <a:pPr algn="just">
              <a:buFont typeface="Arial" pitchFamily="34" charset="0"/>
              <a:buChar char="•"/>
            </a:pPr>
            <a:r>
              <a:rPr lang="en-US" sz="2300" dirty="0">
                <a:latin typeface="Comic Sans MS" pitchFamily="66" charset="0"/>
              </a:rPr>
              <a:t> One way to satisfy these demands is to create different client-server application programs for each desired service.</a:t>
            </a:r>
          </a:p>
          <a:p>
            <a:pPr algn="just">
              <a:buFont typeface="Arial" pitchFamily="34" charset="0"/>
              <a:buChar char="•"/>
            </a:pPr>
            <a:r>
              <a:rPr lang="en-US" sz="2300" dirty="0">
                <a:latin typeface="Comic Sans MS" pitchFamily="66" charset="0"/>
              </a:rPr>
              <a:t> Programs such as file transfer programs (FTP and SMTP), and so on are already available. However, it would be impossible to write a client-server program for each specific application.</a:t>
            </a:r>
          </a:p>
          <a:p>
            <a:pPr algn="just">
              <a:buFont typeface="Arial" pitchFamily="34" charset="0"/>
              <a:buChar char="•"/>
            </a:pPr>
            <a:r>
              <a:rPr lang="en-US" sz="2300" dirty="0">
                <a:solidFill>
                  <a:schemeClr val="folHlink"/>
                </a:solidFill>
                <a:latin typeface="Comic Sans MS" pitchFamily="66" charset="0"/>
              </a:rPr>
              <a:t>TELNET</a:t>
            </a:r>
            <a:r>
              <a:rPr lang="en-US" sz="2300" dirty="0">
                <a:latin typeface="Comic Sans MS" pitchFamily="66" charset="0"/>
              </a:rPr>
              <a:t> is a </a:t>
            </a:r>
            <a:r>
              <a:rPr lang="en-US" sz="2300" u="sng" dirty="0">
                <a:latin typeface="Comic Sans MS" pitchFamily="66" charset="0"/>
              </a:rPr>
              <a:t>general-purpose client-server program that lets a user access any application program on a remote computer.</a:t>
            </a:r>
            <a:r>
              <a:rPr lang="en-US" sz="2300" dirty="0">
                <a:latin typeface="Comic Sans MS" pitchFamily="66" charset="0"/>
              </a:rPr>
              <a:t> </a:t>
            </a:r>
          </a:p>
          <a:p>
            <a:pPr algn="just">
              <a:buFont typeface="Arial" pitchFamily="34" charset="0"/>
              <a:buChar char="•"/>
            </a:pPr>
            <a:r>
              <a:rPr lang="en-US" sz="2300" dirty="0">
                <a:latin typeface="Comic Sans MS" pitchFamily="66" charset="0"/>
              </a:rPr>
              <a:t>It allows the user to log onto a remote computer. After logging on, a user can use the services available on the remote computer and transfer the results back to the local computer.</a:t>
            </a:r>
          </a:p>
          <a:p>
            <a:pPr algn="just">
              <a:buFont typeface="Arial" pitchFamily="34" charset="0"/>
              <a:buChar char="•"/>
            </a:pPr>
            <a:r>
              <a:rPr lang="en-US" sz="2300" dirty="0">
                <a:latin typeface="Comic Sans MS" pitchFamily="66" charset="0"/>
              </a:rPr>
              <a:t>TELNET enables the establishment of a connection to a remote system.</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4514" name="Slide Number Placeholder 1"/>
          <p:cNvSpPr>
            <a:spLocks noGrp="1"/>
          </p:cNvSpPr>
          <p:nvPr>
            <p:ph type="sldNum" sz="quarter" idx="10"/>
          </p:nvPr>
        </p:nvSpPr>
        <p:spPr bwMode="auto">
          <a:xfrm>
            <a:off x="0" y="6553200"/>
            <a:ext cx="1905000" cy="457200"/>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9BC5DCAC-274C-4D01-A0B6-2167CEEF098E}" type="slidenum">
              <a:rPr lang="en-US" b="1" smtClean="0">
                <a:solidFill>
                  <a:schemeClr val="accent1"/>
                </a:solidFill>
              </a:rPr>
              <a:pPr fontAlgn="base">
                <a:spcBef>
                  <a:spcPct val="0"/>
                </a:spcBef>
                <a:spcAft>
                  <a:spcPct val="0"/>
                </a:spcAft>
                <a:defRPr/>
              </a:pPr>
              <a:t>66</a:t>
            </a:fld>
            <a:endParaRPr lang="en-US" b="1">
              <a:solidFill>
                <a:schemeClr val="accent1"/>
              </a:solidFill>
            </a:endParaRPr>
          </a:p>
        </p:txBody>
      </p:sp>
      <p:sp>
        <p:nvSpPr>
          <p:cNvPr id="67587" name="Text Box 4"/>
          <p:cNvSpPr txBox="1">
            <a:spLocks noChangeArrowheads="1"/>
          </p:cNvSpPr>
          <p:nvPr/>
        </p:nvSpPr>
        <p:spPr bwMode="auto">
          <a:xfrm>
            <a:off x="8229600" y="6400800"/>
            <a:ext cx="184150" cy="366713"/>
          </a:xfrm>
          <a:prstGeom prst="rect">
            <a:avLst/>
          </a:prstGeom>
          <a:noFill/>
          <a:ln w="9525">
            <a:noFill/>
            <a:miter lim="800000"/>
            <a:headEnd/>
            <a:tailEnd/>
          </a:ln>
        </p:spPr>
        <p:txBody>
          <a:bodyPr wrap="none">
            <a:spAutoFit/>
          </a:bodyPr>
          <a:lstStyle/>
          <a:p>
            <a:endParaRPr lang="en-GB"/>
          </a:p>
        </p:txBody>
      </p:sp>
      <p:pic>
        <p:nvPicPr>
          <p:cNvPr id="67588" name="Picture 6"/>
          <p:cNvPicPr>
            <a:picLocks noChangeAspect="1" noChangeArrowheads="1"/>
          </p:cNvPicPr>
          <p:nvPr/>
        </p:nvPicPr>
        <p:blipFill>
          <a:blip r:embed="rId3" cstate="print"/>
          <a:srcRect/>
          <a:stretch>
            <a:fillRect/>
          </a:stretch>
        </p:blipFill>
        <p:spPr bwMode="auto">
          <a:xfrm>
            <a:off x="5334000" y="1371600"/>
            <a:ext cx="3638550" cy="3581400"/>
          </a:xfrm>
          <a:prstGeom prst="rect">
            <a:avLst/>
          </a:prstGeom>
          <a:noFill/>
          <a:ln w="9525">
            <a:noFill/>
            <a:miter lim="800000"/>
            <a:headEnd/>
            <a:tailEnd/>
          </a:ln>
        </p:spPr>
      </p:pic>
      <p:sp>
        <p:nvSpPr>
          <p:cNvPr id="67589" name="Rectangle 3"/>
          <p:cNvSpPr>
            <a:spLocks noChangeArrowheads="1"/>
          </p:cNvSpPr>
          <p:nvPr/>
        </p:nvSpPr>
        <p:spPr bwMode="auto">
          <a:xfrm>
            <a:off x="76200" y="76200"/>
            <a:ext cx="5181600" cy="6186309"/>
          </a:xfrm>
          <a:prstGeom prst="rect">
            <a:avLst/>
          </a:prstGeom>
          <a:noFill/>
          <a:ln w="9525">
            <a:noFill/>
            <a:miter lim="800000"/>
            <a:headEnd/>
            <a:tailEnd/>
          </a:ln>
        </p:spPr>
        <p:txBody>
          <a:bodyPr>
            <a:spAutoFit/>
          </a:bodyPr>
          <a:lstStyle/>
          <a:p>
            <a:pPr marL="0" lvl="1" indent="-457200" algn="just">
              <a:lnSpc>
                <a:spcPct val="150000"/>
              </a:lnSpc>
            </a:pPr>
            <a:r>
              <a:rPr lang="en-US" sz="2400" dirty="0">
                <a:latin typeface="Comic Sans MS" pitchFamily="66" charset="0"/>
              </a:rPr>
              <a:t> </a:t>
            </a:r>
            <a:r>
              <a:rPr lang="en-US" sz="2400" dirty="0">
                <a:solidFill>
                  <a:schemeClr val="folHlink"/>
                </a:solidFill>
                <a:latin typeface="Comic Sans MS" pitchFamily="66" charset="0"/>
              </a:rPr>
              <a:t>Local Login</a:t>
            </a:r>
          </a:p>
          <a:p>
            <a:pPr marL="0" lvl="1" indent="-457200" algn="just">
              <a:buFont typeface="Arial" pitchFamily="34" charset="0"/>
              <a:buChar char="•"/>
            </a:pPr>
            <a:r>
              <a:rPr lang="en-US" sz="2400" dirty="0">
                <a:latin typeface="Comic Sans MS" pitchFamily="66" charset="0"/>
              </a:rPr>
              <a:t>When a user login onto a local time-sharing system, it is called local login.</a:t>
            </a:r>
          </a:p>
          <a:p>
            <a:pPr marL="0" lvl="1" indent="-457200" algn="just">
              <a:buFont typeface="Arial" pitchFamily="34" charset="0"/>
              <a:buChar char="•"/>
            </a:pPr>
            <a:r>
              <a:rPr lang="en-US" sz="2400" dirty="0">
                <a:latin typeface="Comic Sans MS" pitchFamily="66" charset="0"/>
              </a:rPr>
              <a:t>As the user types at a terminal or a workstation running a terminal emulator, the key-strokes are accepted by the terminal driver.</a:t>
            </a:r>
          </a:p>
          <a:p>
            <a:pPr marL="0" lvl="1" indent="-457200" algn="just">
              <a:buFont typeface="Arial" pitchFamily="34" charset="0"/>
              <a:buChar char="•"/>
            </a:pPr>
            <a:r>
              <a:rPr lang="en-US" sz="2400" dirty="0">
                <a:latin typeface="Comic Sans MS" pitchFamily="66" charset="0"/>
              </a:rPr>
              <a:t>The terminal driver passes the characters to the operating system. </a:t>
            </a:r>
          </a:p>
          <a:p>
            <a:pPr marL="0" lvl="1" indent="-457200" algn="just">
              <a:buFont typeface="Arial" pitchFamily="34" charset="0"/>
              <a:buChar char="•"/>
            </a:pPr>
            <a:r>
              <a:rPr lang="en-US" sz="2400" dirty="0">
                <a:latin typeface="Comic Sans MS" pitchFamily="66" charset="0"/>
              </a:rPr>
              <a:t>The operating system interprets the combination of characters and invokes the desired application program or utility.</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5538" name="Slide Number Placeholder 1"/>
          <p:cNvSpPr>
            <a:spLocks noGrp="1"/>
          </p:cNvSpPr>
          <p:nvPr>
            <p:ph type="sldNum" sz="quarter" idx="10"/>
          </p:nvPr>
        </p:nvSpPr>
        <p:spPr bwMode="auto">
          <a:xfrm>
            <a:off x="0" y="6553200"/>
            <a:ext cx="1905000" cy="457200"/>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55B1D044-9165-4C17-8FCC-919630E972F2}" type="slidenum">
              <a:rPr lang="en-US" b="1" smtClean="0">
                <a:solidFill>
                  <a:schemeClr val="accent1"/>
                </a:solidFill>
              </a:rPr>
              <a:pPr fontAlgn="base">
                <a:spcBef>
                  <a:spcPct val="0"/>
                </a:spcBef>
                <a:spcAft>
                  <a:spcPct val="0"/>
                </a:spcAft>
                <a:defRPr/>
              </a:pPr>
              <a:t>67</a:t>
            </a:fld>
            <a:endParaRPr lang="en-US" b="1">
              <a:solidFill>
                <a:schemeClr val="accent1"/>
              </a:solidFill>
            </a:endParaRPr>
          </a:p>
        </p:txBody>
      </p:sp>
      <p:sp>
        <p:nvSpPr>
          <p:cNvPr id="68611" name="Text Box 4"/>
          <p:cNvSpPr txBox="1">
            <a:spLocks noChangeArrowheads="1"/>
          </p:cNvSpPr>
          <p:nvPr/>
        </p:nvSpPr>
        <p:spPr bwMode="auto">
          <a:xfrm>
            <a:off x="8229600" y="6400800"/>
            <a:ext cx="184150" cy="366713"/>
          </a:xfrm>
          <a:prstGeom prst="rect">
            <a:avLst/>
          </a:prstGeom>
          <a:noFill/>
          <a:ln w="9525">
            <a:noFill/>
            <a:miter lim="800000"/>
            <a:headEnd/>
            <a:tailEnd/>
          </a:ln>
        </p:spPr>
        <p:txBody>
          <a:bodyPr wrap="none">
            <a:spAutoFit/>
          </a:bodyPr>
          <a:lstStyle/>
          <a:p>
            <a:endParaRPr lang="en-GB"/>
          </a:p>
        </p:txBody>
      </p:sp>
      <p:pic>
        <p:nvPicPr>
          <p:cNvPr id="68612" name="Picture 4"/>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304800" y="3067050"/>
            <a:ext cx="8382000" cy="3257550"/>
          </a:xfrm>
          <a:prstGeom prst="rect">
            <a:avLst/>
          </a:prstGeom>
          <a:noFill/>
          <a:ln w="9525">
            <a:noFill/>
            <a:miter lim="800000"/>
            <a:headEnd/>
            <a:tailEnd/>
          </a:ln>
        </p:spPr>
      </p:pic>
      <p:sp>
        <p:nvSpPr>
          <p:cNvPr id="68613" name="Rectangle 3"/>
          <p:cNvSpPr>
            <a:spLocks noChangeArrowheads="1"/>
          </p:cNvSpPr>
          <p:nvPr/>
        </p:nvSpPr>
        <p:spPr bwMode="auto">
          <a:xfrm>
            <a:off x="76200" y="76200"/>
            <a:ext cx="8839200" cy="3600986"/>
          </a:xfrm>
          <a:prstGeom prst="rect">
            <a:avLst/>
          </a:prstGeom>
          <a:noFill/>
          <a:ln w="9525">
            <a:noFill/>
            <a:miter lim="800000"/>
            <a:headEnd/>
            <a:tailEnd/>
          </a:ln>
        </p:spPr>
        <p:txBody>
          <a:bodyPr>
            <a:spAutoFit/>
          </a:bodyPr>
          <a:lstStyle/>
          <a:p>
            <a:pPr marL="0" lvl="1" indent="-457200" algn="just">
              <a:lnSpc>
                <a:spcPct val="150000"/>
              </a:lnSpc>
            </a:pPr>
            <a:r>
              <a:rPr lang="en-US" sz="2400" dirty="0">
                <a:latin typeface="Comic Sans MS" pitchFamily="66" charset="0"/>
              </a:rPr>
              <a:t> </a:t>
            </a:r>
            <a:r>
              <a:rPr lang="en-US" sz="2400" dirty="0">
                <a:solidFill>
                  <a:schemeClr val="folHlink"/>
                </a:solidFill>
                <a:latin typeface="Comic Sans MS" pitchFamily="66" charset="0"/>
              </a:rPr>
              <a:t>Remote Login</a:t>
            </a:r>
          </a:p>
          <a:p>
            <a:pPr marL="0" lvl="1" indent="-457200" algn="just">
              <a:buFont typeface="Arial" pitchFamily="34" charset="0"/>
              <a:buChar char="•"/>
            </a:pPr>
            <a:r>
              <a:rPr lang="en-US" sz="2400" dirty="0">
                <a:latin typeface="Comic Sans MS" pitchFamily="66" charset="0"/>
              </a:rPr>
              <a:t>The operating system may assign special meaning to special characters.</a:t>
            </a:r>
          </a:p>
          <a:p>
            <a:pPr marL="0" lvl="1" indent="-457200" algn="just">
              <a:buFont typeface="Arial" pitchFamily="34" charset="0"/>
              <a:buChar char="•"/>
            </a:pPr>
            <a:r>
              <a:rPr lang="en-US" sz="2400" dirty="0">
                <a:latin typeface="Comic Sans MS" pitchFamily="66" charset="0"/>
              </a:rPr>
              <a:t>These situations don’t create any problems in local login because the terminal emulator and the terminal driver know the exact meaning of each character or combination. They may create problems in remote login</a:t>
            </a:r>
          </a:p>
          <a:p>
            <a:pPr marL="1371600" lvl="2" indent="-457200" algn="just">
              <a:buFont typeface="Wingdings" pitchFamily="2" charset="2"/>
              <a:buChar char="Ø"/>
            </a:pPr>
            <a:endParaRPr lang="en-US" sz="2400" dirty="0">
              <a:latin typeface="Comic Sans MS" pitchFamily="66" charset="0"/>
            </a:endParaRPr>
          </a:p>
          <a:p>
            <a:pPr marL="1371600" lvl="2" indent="-457200" algn="just">
              <a:buFont typeface="Arial" pitchFamily="34" charset="0"/>
              <a:buChar char="•"/>
            </a:pPr>
            <a:endParaRPr lang="en-US" sz="2400" dirty="0">
              <a:latin typeface="Comic Sans MS" pitchFamily="66" charset="0"/>
            </a:endParaRP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6562" name="Slide Number Placeholder 1"/>
          <p:cNvSpPr>
            <a:spLocks noGrp="1"/>
          </p:cNvSpPr>
          <p:nvPr>
            <p:ph type="sldNum" sz="quarter" idx="10"/>
          </p:nvPr>
        </p:nvSpPr>
        <p:spPr bwMode="auto">
          <a:xfrm>
            <a:off x="0" y="6553200"/>
            <a:ext cx="1905000" cy="457200"/>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CCA1366C-1100-4C14-AA2B-57479CD21ED2}" type="slidenum">
              <a:rPr lang="en-US" b="1" smtClean="0">
                <a:solidFill>
                  <a:schemeClr val="accent1"/>
                </a:solidFill>
              </a:rPr>
              <a:pPr fontAlgn="base">
                <a:spcBef>
                  <a:spcPct val="0"/>
                </a:spcBef>
                <a:spcAft>
                  <a:spcPct val="0"/>
                </a:spcAft>
                <a:defRPr/>
              </a:pPr>
              <a:t>68</a:t>
            </a:fld>
            <a:endParaRPr lang="en-US" b="1">
              <a:solidFill>
                <a:schemeClr val="accent1"/>
              </a:solidFill>
            </a:endParaRPr>
          </a:p>
        </p:txBody>
      </p:sp>
      <p:sp>
        <p:nvSpPr>
          <p:cNvPr id="69635" name="Text Box 4"/>
          <p:cNvSpPr txBox="1">
            <a:spLocks noChangeArrowheads="1"/>
          </p:cNvSpPr>
          <p:nvPr/>
        </p:nvSpPr>
        <p:spPr bwMode="auto">
          <a:xfrm>
            <a:off x="8229600" y="6400800"/>
            <a:ext cx="184150" cy="366713"/>
          </a:xfrm>
          <a:prstGeom prst="rect">
            <a:avLst/>
          </a:prstGeom>
          <a:noFill/>
          <a:ln w="9525">
            <a:noFill/>
            <a:miter lim="800000"/>
            <a:headEnd/>
            <a:tailEnd/>
          </a:ln>
        </p:spPr>
        <p:txBody>
          <a:bodyPr wrap="none">
            <a:spAutoFit/>
          </a:bodyPr>
          <a:lstStyle/>
          <a:p>
            <a:endParaRPr lang="en-GB"/>
          </a:p>
        </p:txBody>
      </p:sp>
      <p:sp>
        <p:nvSpPr>
          <p:cNvPr id="69636" name="Text Box 2"/>
          <p:cNvSpPr txBox="1">
            <a:spLocks noChangeArrowheads="1"/>
          </p:cNvSpPr>
          <p:nvPr/>
        </p:nvSpPr>
        <p:spPr bwMode="auto">
          <a:xfrm>
            <a:off x="0" y="104775"/>
            <a:ext cx="7780338" cy="584200"/>
          </a:xfrm>
          <a:prstGeom prst="rect">
            <a:avLst/>
          </a:prstGeom>
          <a:noFill/>
          <a:ln w="9525">
            <a:noFill/>
            <a:miter lim="800000"/>
            <a:headEnd/>
            <a:tailEnd/>
          </a:ln>
        </p:spPr>
        <p:txBody>
          <a:bodyPr wrap="none">
            <a:spAutoFit/>
          </a:bodyPr>
          <a:lstStyle/>
          <a:p>
            <a:r>
              <a:rPr lang="en-US" sz="3200">
                <a:solidFill>
                  <a:srgbClr val="FF0000"/>
                </a:solidFill>
                <a:latin typeface="Comic Sans MS" pitchFamily="66" charset="0"/>
              </a:rPr>
              <a:t>The World Wide Web (WWW) </a:t>
            </a:r>
            <a:r>
              <a:rPr lang="en-US" sz="2400">
                <a:latin typeface="Comic Sans MS" pitchFamily="66" charset="0"/>
              </a:rPr>
              <a:t>“The Web”</a:t>
            </a:r>
            <a:endParaRPr lang="en-US" sz="2400">
              <a:solidFill>
                <a:srgbClr val="FF0000"/>
              </a:solidFill>
              <a:latin typeface="Comic Sans MS" pitchFamily="66" charset="0"/>
            </a:endParaRPr>
          </a:p>
        </p:txBody>
      </p:sp>
      <p:sp>
        <p:nvSpPr>
          <p:cNvPr id="69637" name="Rectangle 3"/>
          <p:cNvSpPr>
            <a:spLocks noChangeArrowheads="1"/>
          </p:cNvSpPr>
          <p:nvPr/>
        </p:nvSpPr>
        <p:spPr bwMode="auto">
          <a:xfrm>
            <a:off x="76200" y="638175"/>
            <a:ext cx="8915400" cy="5570538"/>
          </a:xfrm>
          <a:prstGeom prst="rect">
            <a:avLst/>
          </a:prstGeom>
          <a:noFill/>
          <a:ln w="9525">
            <a:noFill/>
            <a:miter lim="800000"/>
            <a:headEnd/>
            <a:tailEnd/>
          </a:ln>
        </p:spPr>
        <p:txBody>
          <a:bodyPr>
            <a:spAutoFit/>
          </a:bodyPr>
          <a:lstStyle/>
          <a:p>
            <a:pPr algn="just">
              <a:lnSpc>
                <a:spcPct val="150000"/>
              </a:lnSpc>
              <a:buFont typeface="Arial" pitchFamily="34" charset="0"/>
              <a:buChar char="•"/>
            </a:pPr>
            <a:r>
              <a:rPr lang="en-US" sz="2400" dirty="0">
                <a:latin typeface="Comic Sans MS" pitchFamily="66" charset="0"/>
              </a:rPr>
              <a:t>It is </a:t>
            </a:r>
            <a:r>
              <a:rPr lang="en-US" sz="2400" u="sng" dirty="0">
                <a:latin typeface="Comic Sans MS" pitchFamily="66" charset="0"/>
              </a:rPr>
              <a:t>a repository of linked information spread all over the world. </a:t>
            </a:r>
          </a:p>
          <a:p>
            <a:pPr algn="just">
              <a:lnSpc>
                <a:spcPct val="150000"/>
              </a:lnSpc>
              <a:buFont typeface="Arial" pitchFamily="34" charset="0"/>
              <a:buChar char="•"/>
            </a:pPr>
            <a:r>
              <a:rPr lang="en-US" sz="2400" dirty="0">
                <a:latin typeface="Comic Sans MS" pitchFamily="66" charset="0"/>
              </a:rPr>
              <a:t>The WWW has a </a:t>
            </a:r>
            <a:r>
              <a:rPr lang="en-US" sz="2400" dirty="0">
                <a:solidFill>
                  <a:srgbClr val="009900"/>
                </a:solidFill>
                <a:latin typeface="Comic Sans MS" pitchFamily="66" charset="0"/>
              </a:rPr>
              <a:t>unique</a:t>
            </a:r>
            <a:r>
              <a:rPr lang="en-US" sz="2400" dirty="0">
                <a:latin typeface="Comic Sans MS" pitchFamily="66" charset="0"/>
              </a:rPr>
              <a:t> combination of </a:t>
            </a:r>
            <a:r>
              <a:rPr lang="en-US" sz="2400" u="sng" dirty="0">
                <a:latin typeface="Comic Sans MS" pitchFamily="66" charset="0"/>
              </a:rPr>
              <a:t>flexibility</a:t>
            </a:r>
            <a:r>
              <a:rPr lang="en-US" sz="2400" dirty="0">
                <a:latin typeface="Comic Sans MS" pitchFamily="66" charset="0"/>
              </a:rPr>
              <a:t>, </a:t>
            </a:r>
            <a:r>
              <a:rPr lang="en-US" sz="2400" u="sng" dirty="0">
                <a:latin typeface="Comic Sans MS" pitchFamily="66" charset="0"/>
              </a:rPr>
              <a:t>portability</a:t>
            </a:r>
            <a:r>
              <a:rPr lang="en-US" sz="2400" dirty="0">
                <a:latin typeface="Comic Sans MS" pitchFamily="66" charset="0"/>
              </a:rPr>
              <a:t> and </a:t>
            </a:r>
            <a:r>
              <a:rPr lang="en-US" sz="2400" u="sng" dirty="0">
                <a:latin typeface="Comic Sans MS" pitchFamily="66" charset="0"/>
              </a:rPr>
              <a:t>user-friendly</a:t>
            </a:r>
            <a:r>
              <a:rPr lang="en-US" sz="2400" dirty="0">
                <a:latin typeface="Comic Sans MS" pitchFamily="66" charset="0"/>
              </a:rPr>
              <a:t> features that distinguish it from other services provided by the Internet. </a:t>
            </a:r>
          </a:p>
          <a:p>
            <a:pPr algn="just">
              <a:lnSpc>
                <a:spcPct val="150000"/>
              </a:lnSpc>
              <a:buFont typeface="Arial" pitchFamily="34" charset="0"/>
              <a:buChar char="•"/>
            </a:pPr>
            <a:r>
              <a:rPr lang="en-US" sz="2400" dirty="0">
                <a:latin typeface="Comic Sans MS" pitchFamily="66" charset="0"/>
              </a:rPr>
              <a:t>The WWW today is a distributed client-server service in which a client using a browser can access a service using a server.</a:t>
            </a:r>
          </a:p>
          <a:p>
            <a:pPr algn="just">
              <a:lnSpc>
                <a:spcPct val="150000"/>
              </a:lnSpc>
              <a:buFont typeface="Arial" pitchFamily="34" charset="0"/>
              <a:buChar char="•"/>
            </a:pPr>
            <a:r>
              <a:rPr lang="en-US" sz="2400" dirty="0">
                <a:latin typeface="Comic Sans MS" pitchFamily="66" charset="0"/>
              </a:rPr>
              <a:t>the service provided is distributed over many locations, called </a:t>
            </a:r>
            <a:r>
              <a:rPr lang="en-US" sz="2400" i="1" dirty="0">
                <a:solidFill>
                  <a:srgbClr val="009900"/>
                </a:solidFill>
                <a:latin typeface="Comic Sans MS" pitchFamily="66" charset="0"/>
              </a:rPr>
              <a:t>web sites.</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7586" name="Slide Number Placeholder 1"/>
          <p:cNvSpPr>
            <a:spLocks noGrp="1"/>
          </p:cNvSpPr>
          <p:nvPr>
            <p:ph type="sldNum" sz="quarter" idx="10"/>
          </p:nvPr>
        </p:nvSpPr>
        <p:spPr bwMode="auto">
          <a:xfrm>
            <a:off x="0" y="6553200"/>
            <a:ext cx="1905000" cy="457200"/>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89327D70-8C8E-492B-B1DF-C667F65E795F}" type="slidenum">
              <a:rPr lang="en-US" b="1" smtClean="0">
                <a:solidFill>
                  <a:schemeClr val="accent1"/>
                </a:solidFill>
              </a:rPr>
              <a:pPr fontAlgn="base">
                <a:spcBef>
                  <a:spcPct val="0"/>
                </a:spcBef>
                <a:spcAft>
                  <a:spcPct val="0"/>
                </a:spcAft>
                <a:defRPr/>
              </a:pPr>
              <a:t>69</a:t>
            </a:fld>
            <a:endParaRPr lang="en-US" b="1">
              <a:solidFill>
                <a:schemeClr val="accent1"/>
              </a:solidFill>
            </a:endParaRPr>
          </a:p>
        </p:txBody>
      </p:sp>
      <p:sp>
        <p:nvSpPr>
          <p:cNvPr id="70659" name="Text Box 4"/>
          <p:cNvSpPr txBox="1">
            <a:spLocks noChangeArrowheads="1"/>
          </p:cNvSpPr>
          <p:nvPr/>
        </p:nvSpPr>
        <p:spPr bwMode="auto">
          <a:xfrm>
            <a:off x="8229600" y="6400800"/>
            <a:ext cx="184150" cy="366713"/>
          </a:xfrm>
          <a:prstGeom prst="rect">
            <a:avLst/>
          </a:prstGeom>
          <a:noFill/>
          <a:ln w="9525">
            <a:noFill/>
            <a:miter lim="800000"/>
            <a:headEnd/>
            <a:tailEnd/>
          </a:ln>
        </p:spPr>
        <p:txBody>
          <a:bodyPr wrap="none">
            <a:spAutoFit/>
          </a:bodyPr>
          <a:lstStyle/>
          <a:p>
            <a:endParaRPr lang="en-GB"/>
          </a:p>
        </p:txBody>
      </p:sp>
      <p:sp>
        <p:nvSpPr>
          <p:cNvPr id="70660" name="Text Box 2"/>
          <p:cNvSpPr txBox="1">
            <a:spLocks noChangeArrowheads="1"/>
          </p:cNvSpPr>
          <p:nvPr/>
        </p:nvSpPr>
        <p:spPr bwMode="auto">
          <a:xfrm>
            <a:off x="0" y="104775"/>
            <a:ext cx="8153400" cy="584200"/>
          </a:xfrm>
          <a:prstGeom prst="rect">
            <a:avLst/>
          </a:prstGeom>
          <a:noFill/>
          <a:ln w="9525">
            <a:noFill/>
            <a:miter lim="800000"/>
            <a:headEnd/>
            <a:tailEnd/>
          </a:ln>
        </p:spPr>
        <p:txBody>
          <a:bodyPr>
            <a:spAutoFit/>
          </a:bodyPr>
          <a:lstStyle/>
          <a:p>
            <a:r>
              <a:rPr lang="fr-FR" sz="3200" dirty="0" err="1">
                <a:solidFill>
                  <a:srgbClr val="0070C0"/>
                </a:solidFill>
                <a:latin typeface="Comic Sans MS" pitchFamily="66" charset="0"/>
              </a:rPr>
              <a:t>Hypertext</a:t>
            </a:r>
            <a:r>
              <a:rPr lang="fr-FR" sz="3200" dirty="0">
                <a:solidFill>
                  <a:srgbClr val="0070C0"/>
                </a:solidFill>
                <a:latin typeface="Comic Sans MS" pitchFamily="66" charset="0"/>
              </a:rPr>
              <a:t> and </a:t>
            </a:r>
            <a:r>
              <a:rPr lang="fr-FR" sz="3200" dirty="0" err="1">
                <a:solidFill>
                  <a:srgbClr val="0070C0"/>
                </a:solidFill>
                <a:latin typeface="Comic Sans MS" pitchFamily="66" charset="0"/>
              </a:rPr>
              <a:t>hypermedia</a:t>
            </a:r>
            <a:endParaRPr lang="en-US" sz="3200" dirty="0">
              <a:solidFill>
                <a:srgbClr val="0070C0"/>
              </a:solidFill>
              <a:latin typeface="Comic Sans MS" pitchFamily="66" charset="0"/>
            </a:endParaRPr>
          </a:p>
        </p:txBody>
      </p:sp>
      <p:sp>
        <p:nvSpPr>
          <p:cNvPr id="70661" name="Rectangle 3"/>
          <p:cNvSpPr>
            <a:spLocks noChangeArrowheads="1"/>
          </p:cNvSpPr>
          <p:nvPr/>
        </p:nvSpPr>
        <p:spPr bwMode="auto">
          <a:xfrm>
            <a:off x="76200" y="609600"/>
            <a:ext cx="8915400" cy="1938992"/>
          </a:xfrm>
          <a:prstGeom prst="rect">
            <a:avLst/>
          </a:prstGeom>
          <a:noFill/>
          <a:ln w="9525">
            <a:noFill/>
            <a:miter lim="800000"/>
            <a:headEnd/>
            <a:tailEnd/>
          </a:ln>
        </p:spPr>
        <p:txBody>
          <a:bodyPr>
            <a:spAutoFit/>
          </a:bodyPr>
          <a:lstStyle/>
          <a:p>
            <a:pPr marL="355600" indent="-355600" algn="just">
              <a:buFont typeface="Arial" pitchFamily="34" charset="0"/>
              <a:buChar char="•"/>
            </a:pPr>
            <a:r>
              <a:rPr lang="en-US" sz="2000" dirty="0">
                <a:latin typeface="Comic Sans MS" pitchFamily="66" charset="0"/>
              </a:rPr>
              <a:t>In a hypertext environment, information is stored in a set of documents that are connected together using the concept of links. </a:t>
            </a:r>
          </a:p>
          <a:p>
            <a:pPr marL="273050" indent="-273050" algn="just">
              <a:buFont typeface="Arial" pitchFamily="34" charset="0"/>
              <a:buChar char="•"/>
            </a:pPr>
            <a:r>
              <a:rPr lang="en-US" sz="2000" dirty="0">
                <a:latin typeface="Comic Sans MS" pitchFamily="66" charset="0"/>
              </a:rPr>
              <a:t>An item can be associated with another document using a link.</a:t>
            </a:r>
          </a:p>
          <a:p>
            <a:pPr marL="273050" indent="-273050" algn="just">
              <a:buFont typeface="Arial" pitchFamily="34" charset="0"/>
              <a:buChar char="•"/>
            </a:pPr>
            <a:r>
              <a:rPr lang="en-US" sz="2000" dirty="0">
                <a:latin typeface="Comic Sans MS" pitchFamily="66" charset="0"/>
              </a:rPr>
              <a:t>Hypertext documents contain only text, hypermedia documents can contain pictures, graphics, and sound. A unit of hypertext or hypermedia is called a page. The root page for an org is a home page.</a:t>
            </a:r>
          </a:p>
        </p:txBody>
      </p:sp>
      <p:pic>
        <p:nvPicPr>
          <p:cNvPr id="70662" name="Picture 7"/>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77788" y="2667000"/>
            <a:ext cx="6856412" cy="4097338"/>
          </a:xfrm>
          <a:prstGeom prst="rect">
            <a:avLst/>
          </a:prstGeom>
          <a:noFill/>
          <a:ln w="9525">
            <a:noFill/>
            <a:miter lim="800000"/>
            <a:headEnd/>
            <a:tailEnd/>
          </a:ln>
        </p:spPr>
      </p:pic>
      <p:sp>
        <p:nvSpPr>
          <p:cNvPr id="7" name="Rectangle 6"/>
          <p:cNvSpPr/>
          <p:nvPr/>
        </p:nvSpPr>
        <p:spPr>
          <a:xfrm>
            <a:off x="1676400" y="5943600"/>
            <a:ext cx="1338828" cy="369332"/>
          </a:xfrm>
          <a:prstGeom prst="rect">
            <a:avLst/>
          </a:prstGeom>
        </p:spPr>
        <p:txBody>
          <a:bodyPr wrap="none">
            <a:spAutoFit/>
          </a:bodyPr>
          <a:lstStyle/>
          <a:p>
            <a:r>
              <a:rPr lang="en-US" b="1" dirty="0">
                <a:latin typeface="Comic Sans MS" pitchFamily="66" charset="0"/>
              </a:rPr>
              <a:t>Hypertext</a:t>
            </a:r>
            <a:endParaRPr lang="ar-SA" b="1"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7"/>
          <p:cNvPicPr>
            <a:picLocks noChangeAspect="1" noChangeArrowheads="1"/>
          </p:cNvPicPr>
          <p:nvPr/>
        </p:nvPicPr>
        <p:blipFill>
          <a:blip r:embed="rId2" cstate="print">
            <a:clrChange>
              <a:clrFrom>
                <a:srgbClr val="FFFFFF"/>
              </a:clrFrom>
              <a:clrTo>
                <a:srgbClr val="FFFFFF">
                  <a:alpha val="0"/>
                </a:srgbClr>
              </a:clrTo>
            </a:clrChange>
          </a:blip>
          <a:srcRect t="-1566"/>
          <a:stretch>
            <a:fillRect/>
          </a:stretch>
        </p:blipFill>
        <p:spPr bwMode="auto">
          <a:xfrm>
            <a:off x="457200" y="2652713"/>
            <a:ext cx="7543800" cy="3748087"/>
          </a:xfrm>
          <a:prstGeom prst="rect">
            <a:avLst/>
          </a:prstGeom>
          <a:noFill/>
          <a:ln w="9525">
            <a:noFill/>
            <a:miter lim="800000"/>
            <a:headEnd/>
            <a:tailEnd/>
          </a:ln>
        </p:spPr>
      </p:pic>
      <p:sp>
        <p:nvSpPr>
          <p:cNvPr id="13315" name="Rectangle 5"/>
          <p:cNvSpPr>
            <a:spLocks noChangeArrowheads="1"/>
          </p:cNvSpPr>
          <p:nvPr/>
        </p:nvSpPr>
        <p:spPr bwMode="auto">
          <a:xfrm>
            <a:off x="304800" y="681038"/>
            <a:ext cx="8534400" cy="2062162"/>
          </a:xfrm>
          <a:prstGeom prst="rect">
            <a:avLst/>
          </a:prstGeom>
          <a:noFill/>
          <a:ln w="9525">
            <a:noFill/>
            <a:miter lim="800000"/>
            <a:headEnd/>
            <a:tailEnd/>
          </a:ln>
        </p:spPr>
        <p:txBody>
          <a:bodyPr>
            <a:spAutoFit/>
          </a:bodyPr>
          <a:lstStyle/>
          <a:p>
            <a:pPr marL="177800" indent="-177800" algn="just">
              <a:buFont typeface="Arial" pitchFamily="34" charset="0"/>
              <a:buChar char="•"/>
            </a:pPr>
            <a:r>
              <a:rPr lang="en-US" sz="1600">
                <a:latin typeface="Comic Sans MS" pitchFamily="66" charset="0"/>
              </a:rPr>
              <a:t>Mesh( every device has a dedicated point-to-point link to every device).</a:t>
            </a:r>
          </a:p>
          <a:p>
            <a:pPr marL="177800" indent="-177800" algn="just">
              <a:buFont typeface="Arial" pitchFamily="34" charset="0"/>
              <a:buChar char="•"/>
            </a:pPr>
            <a:r>
              <a:rPr lang="en-US" sz="1600">
                <a:latin typeface="Comic Sans MS" pitchFamily="66" charset="0"/>
              </a:rPr>
              <a:t>Star (each device has a dedicated point-to-point link to a central controller (a hub).</a:t>
            </a:r>
          </a:p>
          <a:p>
            <a:pPr marL="177800" indent="-177800" algn="just">
              <a:buFont typeface="Arial" pitchFamily="34" charset="0"/>
              <a:buChar char="•"/>
            </a:pPr>
            <a:r>
              <a:rPr lang="en-US" sz="1600">
                <a:latin typeface="Comic Sans MS" pitchFamily="66" charset="0"/>
              </a:rPr>
              <a:t>Bus (uses multipoint link, one long cable (bus) acts as a backbone to link all devices. Nodes are connected to the bus cable by drop lines and taps (connectors)).</a:t>
            </a:r>
          </a:p>
          <a:p>
            <a:pPr marL="177800" indent="-177800" algn="just">
              <a:buFont typeface="Arial" pitchFamily="34" charset="0"/>
              <a:buChar char="•"/>
            </a:pPr>
            <a:r>
              <a:rPr lang="en-US" sz="1600">
                <a:latin typeface="Comic Sans MS" pitchFamily="66" charset="0"/>
              </a:rPr>
              <a:t>Ring (each device has a dedicated point-to-point connection with the two devices on either side of it. A signal is passed along the ring in one direction, until it reaches its destination. Each device incorporate a repeater. When a device receives a signal for another device, its repeater regenerate the bits and passes them along.</a:t>
            </a:r>
          </a:p>
        </p:txBody>
      </p:sp>
      <p:sp>
        <p:nvSpPr>
          <p:cNvPr id="13316" name="Rectangle 6"/>
          <p:cNvSpPr>
            <a:spLocks noChangeArrowheads="1"/>
          </p:cNvSpPr>
          <p:nvPr/>
        </p:nvSpPr>
        <p:spPr bwMode="auto">
          <a:xfrm>
            <a:off x="222250" y="152400"/>
            <a:ext cx="2825750" cy="461963"/>
          </a:xfrm>
          <a:prstGeom prst="rect">
            <a:avLst/>
          </a:prstGeom>
          <a:noFill/>
          <a:ln w="9525">
            <a:noFill/>
            <a:miter lim="800000"/>
            <a:headEnd/>
            <a:tailEnd/>
          </a:ln>
        </p:spPr>
        <p:txBody>
          <a:bodyPr wrap="none">
            <a:spAutoFit/>
          </a:bodyPr>
          <a:lstStyle/>
          <a:p>
            <a:pPr algn="just"/>
            <a:r>
              <a:rPr lang="en-US" sz="2400" b="1">
                <a:solidFill>
                  <a:srgbClr val="0070C0"/>
                </a:solidFill>
                <a:latin typeface="Comic Sans MS" pitchFamily="66" charset="0"/>
              </a:rPr>
              <a:t>Physical topology </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8610" name="Slide Number Placeholder 1"/>
          <p:cNvSpPr>
            <a:spLocks noGrp="1"/>
          </p:cNvSpPr>
          <p:nvPr>
            <p:ph type="sldNum" sz="quarter" idx="10"/>
          </p:nvPr>
        </p:nvSpPr>
        <p:spPr bwMode="auto">
          <a:xfrm>
            <a:off x="0" y="6553200"/>
            <a:ext cx="1905000" cy="457200"/>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240C7C02-FDF6-4FC1-9BCB-9FB577778A00}" type="slidenum">
              <a:rPr lang="en-US" b="1" smtClean="0">
                <a:solidFill>
                  <a:schemeClr val="accent1"/>
                </a:solidFill>
              </a:rPr>
              <a:pPr fontAlgn="base">
                <a:spcBef>
                  <a:spcPct val="0"/>
                </a:spcBef>
                <a:spcAft>
                  <a:spcPct val="0"/>
                </a:spcAft>
                <a:defRPr/>
              </a:pPr>
              <a:t>70</a:t>
            </a:fld>
            <a:endParaRPr lang="en-US" b="1">
              <a:solidFill>
                <a:schemeClr val="accent1"/>
              </a:solidFill>
            </a:endParaRPr>
          </a:p>
        </p:txBody>
      </p:sp>
      <p:sp>
        <p:nvSpPr>
          <p:cNvPr id="71683" name="Text Box 4"/>
          <p:cNvSpPr txBox="1">
            <a:spLocks noChangeArrowheads="1"/>
          </p:cNvSpPr>
          <p:nvPr/>
        </p:nvSpPr>
        <p:spPr bwMode="auto">
          <a:xfrm>
            <a:off x="8229600" y="6400800"/>
            <a:ext cx="184150" cy="366713"/>
          </a:xfrm>
          <a:prstGeom prst="rect">
            <a:avLst/>
          </a:prstGeom>
          <a:noFill/>
          <a:ln w="9525">
            <a:noFill/>
            <a:miter lim="800000"/>
            <a:headEnd/>
            <a:tailEnd/>
          </a:ln>
        </p:spPr>
        <p:txBody>
          <a:bodyPr wrap="none">
            <a:spAutoFit/>
          </a:bodyPr>
          <a:lstStyle/>
          <a:p>
            <a:endParaRPr lang="en-GB"/>
          </a:p>
        </p:txBody>
      </p:sp>
      <p:sp>
        <p:nvSpPr>
          <p:cNvPr id="71684" name="Text Box 2"/>
          <p:cNvSpPr txBox="1">
            <a:spLocks noChangeArrowheads="1"/>
          </p:cNvSpPr>
          <p:nvPr/>
        </p:nvSpPr>
        <p:spPr bwMode="auto">
          <a:xfrm>
            <a:off x="0" y="104775"/>
            <a:ext cx="8153400" cy="584200"/>
          </a:xfrm>
          <a:prstGeom prst="rect">
            <a:avLst/>
          </a:prstGeom>
          <a:noFill/>
          <a:ln w="9525">
            <a:noFill/>
            <a:miter lim="800000"/>
            <a:headEnd/>
            <a:tailEnd/>
          </a:ln>
        </p:spPr>
        <p:txBody>
          <a:bodyPr>
            <a:spAutoFit/>
          </a:bodyPr>
          <a:lstStyle/>
          <a:p>
            <a:r>
              <a:rPr lang="fr-FR" sz="3200">
                <a:solidFill>
                  <a:srgbClr val="0070C0"/>
                </a:solidFill>
                <a:latin typeface="Comic Sans MS" pitchFamily="66" charset="0"/>
              </a:rPr>
              <a:t>Components of WWW</a:t>
            </a:r>
            <a:endParaRPr lang="en-US" sz="3200">
              <a:solidFill>
                <a:srgbClr val="0070C0"/>
              </a:solidFill>
              <a:latin typeface="Comic Sans MS" pitchFamily="66" charset="0"/>
            </a:endParaRPr>
          </a:p>
        </p:txBody>
      </p:sp>
      <p:sp>
        <p:nvSpPr>
          <p:cNvPr id="5" name="Rectangle 3"/>
          <p:cNvSpPr>
            <a:spLocks noChangeArrowheads="1"/>
          </p:cNvSpPr>
          <p:nvPr/>
        </p:nvSpPr>
        <p:spPr bwMode="auto">
          <a:xfrm>
            <a:off x="76200" y="609600"/>
            <a:ext cx="8915400" cy="2678113"/>
          </a:xfrm>
          <a:prstGeom prst="rect">
            <a:avLst/>
          </a:prstGeom>
          <a:noFill/>
          <a:ln w="9525">
            <a:noFill/>
            <a:miter lim="800000"/>
            <a:headEnd/>
            <a:tailEnd/>
          </a:ln>
          <a:effectLst/>
        </p:spPr>
        <p:txBody>
          <a:bodyPr>
            <a:spAutoFit/>
          </a:bodyPr>
          <a:lstStyle/>
          <a:p>
            <a:pPr algn="just" fontAlgn="auto">
              <a:spcBef>
                <a:spcPts val="0"/>
              </a:spcBef>
              <a:spcAft>
                <a:spcPts val="0"/>
              </a:spcAft>
              <a:defRPr/>
            </a:pPr>
            <a:r>
              <a:rPr lang="en-US" sz="2400" dirty="0">
                <a:latin typeface="Comic Sans MS" pitchFamily="66" charset="0"/>
                <a:cs typeface="+mn-cs"/>
              </a:rPr>
              <a:t>To use the WWW we need three components: </a:t>
            </a:r>
          </a:p>
          <a:p>
            <a:pPr marL="457200" indent="-457200" algn="just" fontAlgn="auto">
              <a:spcBef>
                <a:spcPts val="0"/>
              </a:spcBef>
              <a:spcAft>
                <a:spcPts val="0"/>
              </a:spcAft>
              <a:buFont typeface="+mj-lt"/>
              <a:buAutoNum type="arabicPeriod"/>
              <a:defRPr/>
            </a:pPr>
            <a:r>
              <a:rPr lang="en-US" sz="2400" dirty="0">
                <a:solidFill>
                  <a:schemeClr val="folHlink"/>
                </a:solidFill>
                <a:latin typeface="Comic Sans MS" pitchFamily="66" charset="0"/>
                <a:cs typeface="+mn-cs"/>
              </a:rPr>
              <a:t>Browser</a:t>
            </a:r>
          </a:p>
          <a:p>
            <a:pPr marL="0" lvl="1" indent="-457200" algn="just" fontAlgn="auto">
              <a:spcBef>
                <a:spcPts val="0"/>
              </a:spcBef>
              <a:spcAft>
                <a:spcPts val="0"/>
              </a:spcAft>
              <a:buFont typeface="Arial" pitchFamily="34" charset="0"/>
              <a:buChar char="•"/>
              <a:defRPr/>
            </a:pPr>
            <a:r>
              <a:rPr lang="en-US" sz="2400" dirty="0">
                <a:latin typeface="Comic Sans MS" pitchFamily="66" charset="0"/>
                <a:cs typeface="+mn-cs"/>
              </a:rPr>
              <a:t>Commercial browsers interpret and display a web document (all browsers use nearly the same architecture).</a:t>
            </a:r>
          </a:p>
          <a:p>
            <a:pPr marL="0" lvl="1" indent="-457200" algn="just" fontAlgn="auto">
              <a:spcBef>
                <a:spcPts val="0"/>
              </a:spcBef>
              <a:spcAft>
                <a:spcPts val="0"/>
              </a:spcAft>
              <a:buFont typeface="Arial" pitchFamily="34" charset="0"/>
              <a:buChar char="•"/>
              <a:defRPr/>
            </a:pPr>
            <a:r>
              <a:rPr lang="en-US" sz="2400" dirty="0">
                <a:latin typeface="Comic Sans MS" pitchFamily="66" charset="0"/>
                <a:cs typeface="+mn-cs"/>
              </a:rPr>
              <a:t>Consist of three parts: </a:t>
            </a:r>
            <a:r>
              <a:rPr lang="en-US" sz="2400" u="sng" dirty="0">
                <a:latin typeface="Comic Sans MS" pitchFamily="66" charset="0"/>
                <a:cs typeface="+mn-cs"/>
              </a:rPr>
              <a:t>Controller</a:t>
            </a:r>
            <a:r>
              <a:rPr lang="en-US" sz="2400" dirty="0">
                <a:latin typeface="Comic Sans MS" pitchFamily="66" charset="0"/>
                <a:cs typeface="+mn-cs"/>
              </a:rPr>
              <a:t>, </a:t>
            </a:r>
            <a:r>
              <a:rPr lang="en-US" sz="2400" u="sng" dirty="0">
                <a:latin typeface="Comic Sans MS" pitchFamily="66" charset="0"/>
                <a:cs typeface="+mn-cs"/>
              </a:rPr>
              <a:t>Client programs</a:t>
            </a:r>
            <a:r>
              <a:rPr lang="en-US" sz="2400" dirty="0">
                <a:latin typeface="Comic Sans MS" pitchFamily="66" charset="0"/>
                <a:cs typeface="+mn-cs"/>
              </a:rPr>
              <a:t>, and </a:t>
            </a:r>
            <a:r>
              <a:rPr lang="en-US" sz="2400" u="sng" dirty="0">
                <a:latin typeface="Comic Sans MS" pitchFamily="66" charset="0"/>
                <a:cs typeface="+mn-cs"/>
              </a:rPr>
              <a:t>Interpreters</a:t>
            </a:r>
            <a:r>
              <a:rPr lang="en-US" sz="2400" dirty="0">
                <a:latin typeface="Comic Sans MS" pitchFamily="66" charset="0"/>
                <a:cs typeface="+mn-cs"/>
              </a:rPr>
              <a:t>.</a:t>
            </a:r>
          </a:p>
          <a:p>
            <a:pPr marL="0" lvl="1" indent="-457200" algn="just" fontAlgn="auto">
              <a:spcBef>
                <a:spcPts val="0"/>
              </a:spcBef>
              <a:spcAft>
                <a:spcPts val="0"/>
              </a:spcAft>
              <a:buFont typeface="Arial" pitchFamily="34" charset="0"/>
              <a:buChar char="•"/>
              <a:defRPr/>
            </a:pPr>
            <a:endParaRPr lang="en-US" sz="2400" dirty="0">
              <a:latin typeface="Comic Sans MS" pitchFamily="66" charset="0"/>
              <a:cs typeface="+mn-cs"/>
            </a:endParaRPr>
          </a:p>
        </p:txBody>
      </p:sp>
      <p:pic>
        <p:nvPicPr>
          <p:cNvPr id="71686" name="Picture 7"/>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685800" y="3344863"/>
            <a:ext cx="7983538" cy="2674937"/>
          </a:xfrm>
          <a:prstGeom prst="rect">
            <a:avLst/>
          </a:prstGeom>
          <a:noFill/>
          <a:ln w="9525">
            <a:noFill/>
            <a:miter lim="800000"/>
            <a:headEnd/>
            <a:tailEnd/>
          </a:ln>
        </p:spPr>
      </p:pic>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9634" name="Slide Number Placeholder 1"/>
          <p:cNvSpPr>
            <a:spLocks noGrp="1"/>
          </p:cNvSpPr>
          <p:nvPr>
            <p:ph type="sldNum" sz="quarter" idx="10"/>
          </p:nvPr>
        </p:nvSpPr>
        <p:spPr bwMode="auto">
          <a:xfrm>
            <a:off x="0" y="6553200"/>
            <a:ext cx="1905000" cy="457200"/>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5A3C1D51-E9D8-4E7D-B1B2-B987A9DF556F}" type="slidenum">
              <a:rPr lang="en-US" b="1" smtClean="0">
                <a:solidFill>
                  <a:schemeClr val="accent1"/>
                </a:solidFill>
              </a:rPr>
              <a:pPr fontAlgn="base">
                <a:spcBef>
                  <a:spcPct val="0"/>
                </a:spcBef>
                <a:spcAft>
                  <a:spcPct val="0"/>
                </a:spcAft>
                <a:defRPr/>
              </a:pPr>
              <a:t>71</a:t>
            </a:fld>
            <a:endParaRPr lang="en-US" b="1">
              <a:solidFill>
                <a:schemeClr val="accent1"/>
              </a:solidFill>
            </a:endParaRPr>
          </a:p>
        </p:txBody>
      </p:sp>
      <p:sp>
        <p:nvSpPr>
          <p:cNvPr id="72707" name="Text Box 4"/>
          <p:cNvSpPr txBox="1">
            <a:spLocks noChangeArrowheads="1"/>
          </p:cNvSpPr>
          <p:nvPr/>
        </p:nvSpPr>
        <p:spPr bwMode="auto">
          <a:xfrm>
            <a:off x="8229600" y="6400800"/>
            <a:ext cx="184150" cy="366713"/>
          </a:xfrm>
          <a:prstGeom prst="rect">
            <a:avLst/>
          </a:prstGeom>
          <a:noFill/>
          <a:ln w="9525">
            <a:noFill/>
            <a:miter lim="800000"/>
            <a:headEnd/>
            <a:tailEnd/>
          </a:ln>
        </p:spPr>
        <p:txBody>
          <a:bodyPr wrap="none">
            <a:spAutoFit/>
          </a:bodyPr>
          <a:lstStyle/>
          <a:p>
            <a:endParaRPr lang="en-GB"/>
          </a:p>
        </p:txBody>
      </p:sp>
      <p:pic>
        <p:nvPicPr>
          <p:cNvPr id="72708" name="Picture 6"/>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646112" y="4419600"/>
            <a:ext cx="6592888" cy="2187575"/>
          </a:xfrm>
          <a:prstGeom prst="rect">
            <a:avLst/>
          </a:prstGeom>
          <a:noFill/>
          <a:ln w="9525">
            <a:noFill/>
            <a:miter lim="800000"/>
            <a:headEnd/>
            <a:tailEnd/>
          </a:ln>
        </p:spPr>
      </p:pic>
      <p:sp>
        <p:nvSpPr>
          <p:cNvPr id="72709" name="Rectangle 8"/>
          <p:cNvSpPr>
            <a:spLocks noChangeArrowheads="1"/>
          </p:cNvSpPr>
          <p:nvPr/>
        </p:nvSpPr>
        <p:spPr bwMode="auto">
          <a:xfrm>
            <a:off x="76200" y="152400"/>
            <a:ext cx="8915400" cy="4385816"/>
          </a:xfrm>
          <a:prstGeom prst="rect">
            <a:avLst/>
          </a:prstGeom>
          <a:noFill/>
          <a:ln w="9525">
            <a:noFill/>
            <a:miter lim="800000"/>
            <a:headEnd/>
            <a:tailEnd/>
          </a:ln>
        </p:spPr>
        <p:txBody>
          <a:bodyPr>
            <a:spAutoFit/>
          </a:bodyPr>
          <a:lstStyle/>
          <a:p>
            <a:pPr marL="457200" indent="-457200" algn="just">
              <a:buFont typeface="Arial" pitchFamily="34" charset="0"/>
              <a:buAutoNum type="arabicPeriod" startAt="2"/>
            </a:pPr>
            <a:r>
              <a:rPr lang="en-US" sz="2400" dirty="0">
                <a:solidFill>
                  <a:schemeClr val="folHlink"/>
                </a:solidFill>
                <a:latin typeface="Comic Sans MS" pitchFamily="66" charset="0"/>
              </a:rPr>
              <a:t>Web server</a:t>
            </a:r>
          </a:p>
          <a:p>
            <a:pPr marL="457200" indent="-457200" algn="just"/>
            <a:r>
              <a:rPr lang="en-US" sz="2300" dirty="0">
                <a:latin typeface="Comic Sans MS" pitchFamily="66" charset="0"/>
              </a:rPr>
              <a:t>Stores all pages belonging to a web site.</a:t>
            </a:r>
          </a:p>
          <a:p>
            <a:pPr marL="457200" indent="-457200" algn="just"/>
            <a:endParaRPr lang="en-US" sz="800" dirty="0">
              <a:latin typeface="Comic Sans MS" pitchFamily="66" charset="0"/>
            </a:endParaRPr>
          </a:p>
          <a:p>
            <a:pPr marL="457200" indent="-457200" algn="just">
              <a:buFont typeface="Arial" pitchFamily="34" charset="0"/>
              <a:buAutoNum type="arabicPeriod" startAt="3"/>
            </a:pPr>
            <a:r>
              <a:rPr lang="en-US" sz="2400" dirty="0">
                <a:solidFill>
                  <a:schemeClr val="folHlink"/>
                </a:solidFill>
                <a:latin typeface="Comic Sans MS" pitchFamily="66" charset="0"/>
              </a:rPr>
              <a:t>Hypertext Transfer Protocol (HTTP)</a:t>
            </a:r>
            <a:r>
              <a:rPr lang="en-US" sz="2400" dirty="0">
                <a:latin typeface="Comic Sans MS" pitchFamily="66" charset="0"/>
              </a:rPr>
              <a:t> </a:t>
            </a:r>
          </a:p>
          <a:p>
            <a:pPr marL="457200" indent="-279400" algn="just">
              <a:buFont typeface="Arial" pitchFamily="34" charset="0"/>
              <a:buChar char="•"/>
            </a:pPr>
            <a:r>
              <a:rPr lang="en-US" sz="2000" dirty="0">
                <a:latin typeface="Comic Sans MS" pitchFamily="66" charset="0"/>
              </a:rPr>
              <a:t>It is a protocol used mainly to access data on the World Wide Web.</a:t>
            </a:r>
          </a:p>
          <a:p>
            <a:pPr marL="457200" indent="-279400" algn="just">
              <a:buFont typeface="Arial" pitchFamily="34" charset="0"/>
              <a:buChar char="•"/>
            </a:pPr>
            <a:r>
              <a:rPr lang="en-US" sz="2000" dirty="0">
                <a:latin typeface="Comic Sans MS" pitchFamily="66" charset="0"/>
              </a:rPr>
              <a:t>The protocol transfer data in a form of text, hypertext, audio, video,…etc.</a:t>
            </a:r>
          </a:p>
          <a:p>
            <a:pPr marL="457200" indent="-279400" algn="just">
              <a:buFont typeface="Arial" pitchFamily="34" charset="0"/>
              <a:buChar char="•"/>
            </a:pPr>
            <a:r>
              <a:rPr lang="en-US" sz="2000" dirty="0">
                <a:latin typeface="Comic Sans MS" pitchFamily="66" charset="0"/>
              </a:rPr>
              <a:t>Called HTTP because its efficiency allows its use in a hypertext environment and enables rapid jumps from one document to another.</a:t>
            </a:r>
          </a:p>
          <a:p>
            <a:pPr marL="457200" indent="-279400" algn="just">
              <a:buFont typeface="Arial" pitchFamily="34" charset="0"/>
              <a:buChar char="•"/>
            </a:pPr>
            <a:r>
              <a:rPr lang="en-US" sz="2000" dirty="0">
                <a:latin typeface="Comic Sans MS" pitchFamily="66" charset="0"/>
              </a:rPr>
              <a:t>A client sends a request, which looks like email, to the server. The server sends the response, which looks like an email reply to the client.</a:t>
            </a:r>
          </a:p>
          <a:p>
            <a:pPr marL="457200" indent="-279400" algn="just">
              <a:buFont typeface="Arial" pitchFamily="34" charset="0"/>
              <a:buChar char="•"/>
            </a:pPr>
            <a:r>
              <a:rPr lang="en-US" sz="2000" dirty="0">
                <a:latin typeface="Comic Sans MS" pitchFamily="66" charset="0"/>
              </a:rPr>
              <a:t>The request and response messages carry data in the form of a letter with a MIME-like format.</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0658" name="Slide Number Placeholder 1"/>
          <p:cNvSpPr>
            <a:spLocks noGrp="1"/>
          </p:cNvSpPr>
          <p:nvPr>
            <p:ph type="sldNum" sz="quarter" idx="10"/>
          </p:nvPr>
        </p:nvSpPr>
        <p:spPr bwMode="auto">
          <a:xfrm>
            <a:off x="0" y="6553200"/>
            <a:ext cx="1905000" cy="457200"/>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6A0881B6-992E-4949-B590-E9B631C3B67C}" type="slidenum">
              <a:rPr lang="en-US" b="1" smtClean="0">
                <a:solidFill>
                  <a:schemeClr val="accent1"/>
                </a:solidFill>
              </a:rPr>
              <a:pPr fontAlgn="base">
                <a:spcBef>
                  <a:spcPct val="0"/>
                </a:spcBef>
                <a:spcAft>
                  <a:spcPct val="0"/>
                </a:spcAft>
                <a:defRPr/>
              </a:pPr>
              <a:t>72</a:t>
            </a:fld>
            <a:endParaRPr lang="en-US" b="1">
              <a:solidFill>
                <a:schemeClr val="accent1"/>
              </a:solidFill>
            </a:endParaRPr>
          </a:p>
        </p:txBody>
      </p:sp>
      <p:sp>
        <p:nvSpPr>
          <p:cNvPr id="73731" name="Text Box 4"/>
          <p:cNvSpPr txBox="1">
            <a:spLocks noChangeArrowheads="1"/>
          </p:cNvSpPr>
          <p:nvPr/>
        </p:nvSpPr>
        <p:spPr bwMode="auto">
          <a:xfrm>
            <a:off x="8229600" y="6400800"/>
            <a:ext cx="184150" cy="366713"/>
          </a:xfrm>
          <a:prstGeom prst="rect">
            <a:avLst/>
          </a:prstGeom>
          <a:noFill/>
          <a:ln w="9525">
            <a:noFill/>
            <a:miter lim="800000"/>
            <a:headEnd/>
            <a:tailEnd/>
          </a:ln>
        </p:spPr>
        <p:txBody>
          <a:bodyPr wrap="none">
            <a:spAutoFit/>
          </a:bodyPr>
          <a:lstStyle/>
          <a:p>
            <a:endParaRPr lang="en-GB"/>
          </a:p>
        </p:txBody>
      </p:sp>
      <p:pic>
        <p:nvPicPr>
          <p:cNvPr id="73732" name="Picture 5"/>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381000" y="5029200"/>
            <a:ext cx="7421563" cy="1219200"/>
          </a:xfrm>
          <a:prstGeom prst="rect">
            <a:avLst/>
          </a:prstGeom>
          <a:noFill/>
          <a:ln w="9525">
            <a:noFill/>
            <a:miter lim="800000"/>
            <a:headEnd/>
            <a:tailEnd/>
          </a:ln>
        </p:spPr>
      </p:pic>
      <p:sp>
        <p:nvSpPr>
          <p:cNvPr id="73733" name="Rectangle 6"/>
          <p:cNvSpPr>
            <a:spLocks noChangeArrowheads="1"/>
          </p:cNvSpPr>
          <p:nvPr/>
        </p:nvSpPr>
        <p:spPr bwMode="auto">
          <a:xfrm>
            <a:off x="76200" y="685800"/>
            <a:ext cx="8915400" cy="4154488"/>
          </a:xfrm>
          <a:prstGeom prst="rect">
            <a:avLst/>
          </a:prstGeom>
          <a:noFill/>
          <a:ln w="9525">
            <a:noFill/>
            <a:miter lim="800000"/>
            <a:headEnd/>
            <a:tailEnd/>
          </a:ln>
        </p:spPr>
        <p:txBody>
          <a:bodyPr>
            <a:spAutoFit/>
          </a:bodyPr>
          <a:lstStyle/>
          <a:p>
            <a:pPr algn="just">
              <a:buFont typeface="Arial" pitchFamily="34" charset="0"/>
              <a:buChar char="•"/>
            </a:pPr>
            <a:r>
              <a:rPr lang="en-US" sz="2400" dirty="0">
                <a:latin typeface="Comic Sans MS" pitchFamily="66" charset="0"/>
              </a:rPr>
              <a:t>A client that wants to access a document needs an address.</a:t>
            </a:r>
          </a:p>
          <a:p>
            <a:pPr algn="just">
              <a:buFont typeface="Arial" pitchFamily="34" charset="0"/>
              <a:buChar char="•"/>
            </a:pPr>
            <a:r>
              <a:rPr lang="en-US" sz="2400" dirty="0">
                <a:latin typeface="Comic Sans MS" pitchFamily="66" charset="0"/>
              </a:rPr>
              <a:t>To facilitate the access of documents distributed throughout the world, HTTP uses the concept of locators.</a:t>
            </a:r>
          </a:p>
          <a:p>
            <a:pPr algn="just">
              <a:buFont typeface="Arial" pitchFamily="34" charset="0"/>
              <a:buChar char="•"/>
            </a:pPr>
            <a:r>
              <a:rPr lang="en-US" sz="2400" dirty="0">
                <a:latin typeface="Comic Sans MS" pitchFamily="66" charset="0"/>
              </a:rPr>
              <a:t>The </a:t>
            </a:r>
            <a:r>
              <a:rPr lang="en-US" sz="2400" dirty="0">
                <a:solidFill>
                  <a:schemeClr val="folHlink"/>
                </a:solidFill>
                <a:latin typeface="Comic Sans MS" pitchFamily="66" charset="0"/>
              </a:rPr>
              <a:t>uniform resource locator</a:t>
            </a:r>
            <a:r>
              <a:rPr lang="en-US" sz="2400" dirty="0">
                <a:latin typeface="Comic Sans MS" pitchFamily="66" charset="0"/>
              </a:rPr>
              <a:t> </a:t>
            </a:r>
            <a:r>
              <a:rPr lang="en-US" sz="2400" dirty="0">
                <a:solidFill>
                  <a:schemeClr val="folHlink"/>
                </a:solidFill>
                <a:latin typeface="Comic Sans MS" pitchFamily="66" charset="0"/>
              </a:rPr>
              <a:t>(URL)</a:t>
            </a:r>
            <a:r>
              <a:rPr lang="en-US" sz="2400" dirty="0">
                <a:latin typeface="Comic Sans MS" pitchFamily="66" charset="0"/>
              </a:rPr>
              <a:t> is a standard for specifying any kind of information on the Internet. </a:t>
            </a:r>
          </a:p>
          <a:p>
            <a:pPr algn="just">
              <a:buFont typeface="Arial" pitchFamily="34" charset="0"/>
              <a:buChar char="•"/>
            </a:pPr>
            <a:r>
              <a:rPr lang="en-US" sz="2400" dirty="0">
                <a:latin typeface="Comic Sans MS" pitchFamily="66" charset="0"/>
              </a:rPr>
              <a:t>URL defines four things:</a:t>
            </a:r>
          </a:p>
          <a:p>
            <a:pPr marL="914400" lvl="1" indent="-457200" algn="just">
              <a:buFont typeface="Arial" pitchFamily="34" charset="0"/>
              <a:buAutoNum type="arabicPeriod"/>
            </a:pPr>
            <a:r>
              <a:rPr lang="en-US" sz="2400" dirty="0">
                <a:latin typeface="Comic Sans MS" pitchFamily="66" charset="0"/>
              </a:rPr>
              <a:t>Method</a:t>
            </a:r>
            <a:r>
              <a:rPr lang="en-US" sz="2400" dirty="0">
                <a:latin typeface="Comic Sans MS" pitchFamily="66" charset="0"/>
                <a:sym typeface="Wingdings" pitchFamily="2" charset="2"/>
              </a:rPr>
              <a:t> the </a:t>
            </a:r>
            <a:r>
              <a:rPr lang="en-US" sz="2400" dirty="0">
                <a:latin typeface="Comic Sans MS" pitchFamily="66" charset="0"/>
              </a:rPr>
              <a:t>protocol used to retrieve document.</a:t>
            </a:r>
          </a:p>
          <a:p>
            <a:pPr marL="914400" lvl="1" indent="-457200" algn="just">
              <a:buFont typeface="Arial" pitchFamily="34" charset="0"/>
              <a:buAutoNum type="arabicPeriod"/>
            </a:pPr>
            <a:r>
              <a:rPr lang="en-US" sz="2400" dirty="0">
                <a:latin typeface="Comic Sans MS" pitchFamily="66" charset="0"/>
              </a:rPr>
              <a:t>Host</a:t>
            </a:r>
            <a:r>
              <a:rPr lang="en-US" sz="2400" dirty="0">
                <a:latin typeface="Comic Sans MS" pitchFamily="66" charset="0"/>
                <a:sym typeface="Wingdings" pitchFamily="2" charset="2"/>
              </a:rPr>
              <a:t> the computer on which the information located</a:t>
            </a:r>
          </a:p>
          <a:p>
            <a:pPr marL="914400" lvl="1" indent="-457200" algn="just">
              <a:buFont typeface="Arial" pitchFamily="34" charset="0"/>
              <a:buAutoNum type="arabicPeriod"/>
            </a:pPr>
            <a:r>
              <a:rPr lang="en-US" sz="2400" dirty="0">
                <a:latin typeface="Comic Sans MS" pitchFamily="66" charset="0"/>
                <a:sym typeface="Wingdings" pitchFamily="2" charset="2"/>
              </a:rPr>
              <a:t>Port port number of the server (optional)</a:t>
            </a:r>
          </a:p>
          <a:p>
            <a:pPr marL="914400" lvl="1" indent="-457200" algn="just">
              <a:buFont typeface="Arial" pitchFamily="34" charset="0"/>
              <a:buAutoNum type="arabicPeriod"/>
            </a:pPr>
            <a:r>
              <a:rPr lang="en-US" sz="2400" dirty="0">
                <a:latin typeface="Comic Sans MS" pitchFamily="66" charset="0"/>
                <a:sym typeface="Wingdings" pitchFamily="2" charset="2"/>
              </a:rPr>
              <a:t>Path the pathname of the file where the information is located.</a:t>
            </a:r>
            <a:endParaRPr lang="en-US" sz="2400" dirty="0">
              <a:latin typeface="Comic Sans MS" pitchFamily="66" charset="0"/>
            </a:endParaRPr>
          </a:p>
        </p:txBody>
      </p:sp>
      <p:sp>
        <p:nvSpPr>
          <p:cNvPr id="73734" name="Text Box 2"/>
          <p:cNvSpPr txBox="1">
            <a:spLocks noChangeArrowheads="1"/>
          </p:cNvSpPr>
          <p:nvPr/>
        </p:nvSpPr>
        <p:spPr bwMode="auto">
          <a:xfrm>
            <a:off x="0" y="104775"/>
            <a:ext cx="8153400" cy="523875"/>
          </a:xfrm>
          <a:prstGeom prst="rect">
            <a:avLst/>
          </a:prstGeom>
          <a:noFill/>
          <a:ln w="9525">
            <a:noFill/>
            <a:miter lim="800000"/>
            <a:headEnd/>
            <a:tailEnd/>
          </a:ln>
        </p:spPr>
        <p:txBody>
          <a:bodyPr>
            <a:spAutoFit/>
          </a:bodyPr>
          <a:lstStyle/>
          <a:p>
            <a:r>
              <a:rPr lang="fr-FR" sz="2800">
                <a:solidFill>
                  <a:srgbClr val="0070C0"/>
                </a:solidFill>
                <a:latin typeface="Comic Sans MS" pitchFamily="66" charset="0"/>
              </a:rPr>
              <a:t>Addresses</a:t>
            </a:r>
            <a:endParaRPr lang="en-US" sz="2800">
              <a:solidFill>
                <a:srgbClr val="0070C0"/>
              </a:solidFill>
              <a:latin typeface="Comic Sans MS" pitchFamily="66" charset="0"/>
            </a:endParaRP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682" name="Slide Number Placeholder 1"/>
          <p:cNvSpPr>
            <a:spLocks noGrp="1"/>
          </p:cNvSpPr>
          <p:nvPr>
            <p:ph type="sldNum" sz="quarter" idx="10"/>
          </p:nvPr>
        </p:nvSpPr>
        <p:spPr bwMode="auto">
          <a:xfrm>
            <a:off x="0" y="6553200"/>
            <a:ext cx="1905000" cy="457200"/>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38D77FE6-7B62-42B1-B5AB-D5550E047E1B}" type="slidenum">
              <a:rPr lang="en-US" b="1" smtClean="0">
                <a:solidFill>
                  <a:schemeClr val="accent1"/>
                </a:solidFill>
              </a:rPr>
              <a:pPr fontAlgn="base">
                <a:spcBef>
                  <a:spcPct val="0"/>
                </a:spcBef>
                <a:spcAft>
                  <a:spcPct val="0"/>
                </a:spcAft>
                <a:defRPr/>
              </a:pPr>
              <a:t>73</a:t>
            </a:fld>
            <a:endParaRPr lang="en-US" b="1">
              <a:solidFill>
                <a:schemeClr val="accent1"/>
              </a:solidFill>
            </a:endParaRPr>
          </a:p>
        </p:txBody>
      </p:sp>
      <p:sp>
        <p:nvSpPr>
          <p:cNvPr id="74755" name="Text Box 4"/>
          <p:cNvSpPr txBox="1">
            <a:spLocks noChangeArrowheads="1"/>
          </p:cNvSpPr>
          <p:nvPr/>
        </p:nvSpPr>
        <p:spPr bwMode="auto">
          <a:xfrm>
            <a:off x="8229600" y="6400800"/>
            <a:ext cx="184150" cy="366713"/>
          </a:xfrm>
          <a:prstGeom prst="rect">
            <a:avLst/>
          </a:prstGeom>
          <a:noFill/>
          <a:ln w="9525">
            <a:noFill/>
            <a:miter lim="800000"/>
            <a:headEnd/>
            <a:tailEnd/>
          </a:ln>
        </p:spPr>
        <p:txBody>
          <a:bodyPr wrap="none">
            <a:spAutoFit/>
          </a:bodyPr>
          <a:lstStyle/>
          <a:p>
            <a:endParaRPr lang="en-GB"/>
          </a:p>
        </p:txBody>
      </p:sp>
      <p:sp>
        <p:nvSpPr>
          <p:cNvPr id="74756" name="Text Box 2"/>
          <p:cNvSpPr txBox="1">
            <a:spLocks noChangeArrowheads="1"/>
          </p:cNvSpPr>
          <p:nvPr/>
        </p:nvSpPr>
        <p:spPr bwMode="auto">
          <a:xfrm>
            <a:off x="0" y="104775"/>
            <a:ext cx="8153400" cy="584200"/>
          </a:xfrm>
          <a:prstGeom prst="rect">
            <a:avLst/>
          </a:prstGeom>
          <a:noFill/>
          <a:ln w="9525">
            <a:noFill/>
            <a:miter lim="800000"/>
            <a:headEnd/>
            <a:tailEnd/>
          </a:ln>
        </p:spPr>
        <p:txBody>
          <a:bodyPr>
            <a:spAutoFit/>
          </a:bodyPr>
          <a:lstStyle/>
          <a:p>
            <a:r>
              <a:rPr lang="fr-FR" sz="3200">
                <a:solidFill>
                  <a:srgbClr val="0070C0"/>
                </a:solidFill>
                <a:latin typeface="Comic Sans MS" pitchFamily="66" charset="0"/>
              </a:rPr>
              <a:t>Static documents</a:t>
            </a:r>
            <a:endParaRPr lang="en-US" sz="3200">
              <a:solidFill>
                <a:srgbClr val="0070C0"/>
              </a:solidFill>
              <a:latin typeface="Comic Sans MS" pitchFamily="66" charset="0"/>
            </a:endParaRPr>
          </a:p>
        </p:txBody>
      </p:sp>
      <p:sp>
        <p:nvSpPr>
          <p:cNvPr id="5" name="Rectangle 3"/>
          <p:cNvSpPr>
            <a:spLocks noChangeArrowheads="1"/>
          </p:cNvSpPr>
          <p:nvPr/>
        </p:nvSpPr>
        <p:spPr bwMode="auto">
          <a:xfrm>
            <a:off x="76200" y="609600"/>
            <a:ext cx="8915400" cy="5678478"/>
          </a:xfrm>
          <a:prstGeom prst="rect">
            <a:avLst/>
          </a:prstGeom>
          <a:noFill/>
          <a:ln w="9525">
            <a:noFill/>
            <a:miter lim="800000"/>
            <a:headEnd/>
            <a:tailEnd/>
          </a:ln>
          <a:effectLst/>
        </p:spPr>
        <p:txBody>
          <a:bodyPr>
            <a:spAutoFit/>
          </a:bodyPr>
          <a:lstStyle/>
          <a:p>
            <a:pPr algn="just" fontAlgn="auto">
              <a:lnSpc>
                <a:spcPct val="150000"/>
              </a:lnSpc>
              <a:spcBef>
                <a:spcPts val="0"/>
              </a:spcBef>
              <a:spcAft>
                <a:spcPts val="0"/>
              </a:spcAft>
              <a:buFont typeface="Arial" pitchFamily="34" charset="0"/>
              <a:buChar char="•"/>
              <a:defRPr/>
            </a:pPr>
            <a:r>
              <a:rPr lang="en-US" sz="2200" dirty="0">
                <a:latin typeface="Comic Sans MS" pitchFamily="66" charset="0"/>
                <a:cs typeface="+mn-cs"/>
              </a:rPr>
              <a:t>The documents on the WWW can be grouped into </a:t>
            </a:r>
            <a:r>
              <a:rPr lang="en-US" sz="2200" u="sng" dirty="0">
                <a:latin typeface="Comic Sans MS" pitchFamily="66" charset="0"/>
                <a:cs typeface="+mn-cs"/>
              </a:rPr>
              <a:t>three broad categories</a:t>
            </a:r>
            <a:r>
              <a:rPr lang="en-US" sz="2200" dirty="0">
                <a:latin typeface="Comic Sans MS" pitchFamily="66" charset="0"/>
                <a:cs typeface="+mn-cs"/>
              </a:rPr>
              <a:t>: </a:t>
            </a:r>
            <a:r>
              <a:rPr lang="en-US" sz="2200" dirty="0">
                <a:solidFill>
                  <a:srgbClr val="009900"/>
                </a:solidFill>
                <a:latin typeface="Comic Sans MS" pitchFamily="66" charset="0"/>
                <a:cs typeface="+mn-cs"/>
              </a:rPr>
              <a:t>static</a:t>
            </a:r>
            <a:r>
              <a:rPr lang="en-US" sz="2200" dirty="0">
                <a:latin typeface="Comic Sans MS" pitchFamily="66" charset="0"/>
                <a:cs typeface="+mn-cs"/>
              </a:rPr>
              <a:t>, </a:t>
            </a:r>
            <a:r>
              <a:rPr lang="en-US" sz="2200" dirty="0">
                <a:solidFill>
                  <a:srgbClr val="009900"/>
                </a:solidFill>
                <a:latin typeface="Comic Sans MS" pitchFamily="66" charset="0"/>
                <a:cs typeface="+mn-cs"/>
              </a:rPr>
              <a:t>dynamic</a:t>
            </a:r>
            <a:r>
              <a:rPr lang="en-US" sz="2200" dirty="0">
                <a:latin typeface="Comic Sans MS" pitchFamily="66" charset="0"/>
                <a:cs typeface="+mn-cs"/>
              </a:rPr>
              <a:t> and </a:t>
            </a:r>
            <a:r>
              <a:rPr lang="en-US" sz="2200" dirty="0">
                <a:solidFill>
                  <a:srgbClr val="009900"/>
                </a:solidFill>
                <a:latin typeface="Comic Sans MS" pitchFamily="66" charset="0"/>
                <a:cs typeface="+mn-cs"/>
              </a:rPr>
              <a:t>active</a:t>
            </a:r>
            <a:r>
              <a:rPr lang="en-US" sz="2200" dirty="0">
                <a:latin typeface="Comic Sans MS" pitchFamily="66" charset="0"/>
                <a:cs typeface="+mn-cs"/>
              </a:rPr>
              <a:t>. </a:t>
            </a:r>
          </a:p>
          <a:p>
            <a:pPr algn="just" fontAlgn="auto">
              <a:lnSpc>
                <a:spcPct val="150000"/>
              </a:lnSpc>
              <a:spcBef>
                <a:spcPts val="0"/>
              </a:spcBef>
              <a:spcAft>
                <a:spcPts val="0"/>
              </a:spcAft>
              <a:buFont typeface="Arial" pitchFamily="34" charset="0"/>
              <a:buChar char="•"/>
              <a:defRPr/>
            </a:pPr>
            <a:r>
              <a:rPr lang="en-US" sz="2200" dirty="0">
                <a:latin typeface="Comic Sans MS" pitchFamily="66" charset="0"/>
                <a:cs typeface="+mn-cs"/>
              </a:rPr>
              <a:t>This categorization is based on the time at which the contents of </a:t>
            </a:r>
            <a:r>
              <a:rPr lang="en-US" sz="2200" u="sng" dirty="0">
                <a:latin typeface="Comic Sans MS" pitchFamily="66" charset="0"/>
                <a:cs typeface="+mn-cs"/>
              </a:rPr>
              <a:t>the document are determined</a:t>
            </a:r>
            <a:r>
              <a:rPr lang="en-US" sz="2200" dirty="0">
                <a:latin typeface="Comic Sans MS" pitchFamily="66" charset="0"/>
                <a:cs typeface="+mn-cs"/>
              </a:rPr>
              <a:t>. </a:t>
            </a:r>
          </a:p>
          <a:p>
            <a:pPr algn="just" fontAlgn="auto">
              <a:lnSpc>
                <a:spcPct val="150000"/>
              </a:lnSpc>
              <a:spcBef>
                <a:spcPts val="0"/>
              </a:spcBef>
              <a:spcAft>
                <a:spcPts val="0"/>
              </a:spcAft>
              <a:buFont typeface="Arial" pitchFamily="34" charset="0"/>
              <a:buChar char="•"/>
              <a:defRPr/>
            </a:pPr>
            <a:r>
              <a:rPr lang="en-US" sz="2200" dirty="0">
                <a:solidFill>
                  <a:schemeClr val="accent2">
                    <a:lumMod val="50000"/>
                  </a:schemeClr>
                </a:solidFill>
                <a:latin typeface="Comic Sans MS" pitchFamily="66" charset="0"/>
                <a:cs typeface="+mn-cs"/>
              </a:rPr>
              <a:t>Static documents </a:t>
            </a:r>
            <a:r>
              <a:rPr lang="en-US" sz="2200" dirty="0">
                <a:latin typeface="Comic Sans MS" pitchFamily="66" charset="0"/>
                <a:cs typeface="+mn-cs"/>
              </a:rPr>
              <a:t>are </a:t>
            </a:r>
            <a:r>
              <a:rPr lang="en-US" sz="2200" u="sng" dirty="0">
                <a:latin typeface="Comic Sans MS" pitchFamily="66" charset="0"/>
                <a:cs typeface="+mn-cs"/>
              </a:rPr>
              <a:t>fixed-content documents </a:t>
            </a:r>
            <a:r>
              <a:rPr lang="en-US" sz="2200" dirty="0">
                <a:latin typeface="Comic Sans MS" pitchFamily="66" charset="0"/>
                <a:cs typeface="+mn-cs"/>
              </a:rPr>
              <a:t>that are </a:t>
            </a:r>
            <a:r>
              <a:rPr lang="en-US" sz="2200" u="sng" dirty="0">
                <a:latin typeface="Comic Sans MS" pitchFamily="66" charset="0"/>
                <a:cs typeface="+mn-cs"/>
              </a:rPr>
              <a:t>created and stored on a server</a:t>
            </a:r>
            <a:r>
              <a:rPr lang="en-US" sz="2200" dirty="0">
                <a:latin typeface="Comic Sans MS" pitchFamily="66" charset="0"/>
                <a:cs typeface="+mn-cs"/>
              </a:rPr>
              <a:t>.</a:t>
            </a:r>
          </a:p>
          <a:p>
            <a:pPr algn="just" fontAlgn="auto">
              <a:lnSpc>
                <a:spcPct val="150000"/>
              </a:lnSpc>
              <a:spcBef>
                <a:spcPts val="0"/>
              </a:spcBef>
              <a:spcAft>
                <a:spcPts val="0"/>
              </a:spcAft>
              <a:buFont typeface="Arial" pitchFamily="34" charset="0"/>
              <a:buChar char="•"/>
              <a:defRPr/>
            </a:pPr>
            <a:r>
              <a:rPr lang="en-US" sz="2200" dirty="0">
                <a:latin typeface="Comic Sans MS" pitchFamily="66" charset="0"/>
                <a:cs typeface="+mn-cs"/>
              </a:rPr>
              <a:t>The client can only get a copy of the documents displayed by the browser. In other words, the contents of the file are determined when the file is created, not when it is used.</a:t>
            </a:r>
          </a:p>
          <a:p>
            <a:pPr algn="just" fontAlgn="auto">
              <a:lnSpc>
                <a:spcPct val="150000"/>
              </a:lnSpc>
              <a:spcBef>
                <a:spcPts val="0"/>
              </a:spcBef>
              <a:spcAft>
                <a:spcPts val="0"/>
              </a:spcAft>
              <a:buFont typeface="Arial" pitchFamily="34" charset="0"/>
              <a:buChar char="•"/>
              <a:defRPr/>
            </a:pPr>
            <a:r>
              <a:rPr lang="en-US" sz="2200" dirty="0">
                <a:latin typeface="Comic Sans MS" pitchFamily="66" charset="0"/>
                <a:cs typeface="+mn-cs"/>
              </a:rPr>
              <a:t>The content of the server can be changed, but the user cannot change them.</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2706" name="Slide Number Placeholder 1"/>
          <p:cNvSpPr>
            <a:spLocks noGrp="1"/>
          </p:cNvSpPr>
          <p:nvPr>
            <p:ph type="sldNum" sz="quarter" idx="10"/>
          </p:nvPr>
        </p:nvSpPr>
        <p:spPr bwMode="auto">
          <a:xfrm>
            <a:off x="0" y="6553200"/>
            <a:ext cx="1905000" cy="457200"/>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9BACE076-40D4-4ABE-BD2F-A486F857D871}" type="slidenum">
              <a:rPr lang="en-US" b="1" smtClean="0">
                <a:solidFill>
                  <a:schemeClr val="accent1"/>
                </a:solidFill>
              </a:rPr>
              <a:pPr fontAlgn="base">
                <a:spcBef>
                  <a:spcPct val="0"/>
                </a:spcBef>
                <a:spcAft>
                  <a:spcPct val="0"/>
                </a:spcAft>
                <a:defRPr/>
              </a:pPr>
              <a:t>74</a:t>
            </a:fld>
            <a:endParaRPr lang="en-US" b="1">
              <a:solidFill>
                <a:schemeClr val="accent1"/>
              </a:solidFill>
            </a:endParaRPr>
          </a:p>
        </p:txBody>
      </p:sp>
      <p:sp>
        <p:nvSpPr>
          <p:cNvPr id="75779" name="Text Box 4"/>
          <p:cNvSpPr txBox="1">
            <a:spLocks noChangeArrowheads="1"/>
          </p:cNvSpPr>
          <p:nvPr/>
        </p:nvSpPr>
        <p:spPr bwMode="auto">
          <a:xfrm>
            <a:off x="8229600" y="6400800"/>
            <a:ext cx="184150" cy="366713"/>
          </a:xfrm>
          <a:prstGeom prst="rect">
            <a:avLst/>
          </a:prstGeom>
          <a:noFill/>
          <a:ln w="9525">
            <a:noFill/>
            <a:miter lim="800000"/>
            <a:headEnd/>
            <a:tailEnd/>
          </a:ln>
        </p:spPr>
        <p:txBody>
          <a:bodyPr wrap="none">
            <a:spAutoFit/>
          </a:bodyPr>
          <a:lstStyle/>
          <a:p>
            <a:endParaRPr lang="en-GB"/>
          </a:p>
        </p:txBody>
      </p:sp>
      <p:sp>
        <p:nvSpPr>
          <p:cNvPr id="75780" name="Rectangle 3"/>
          <p:cNvSpPr>
            <a:spLocks noChangeArrowheads="1"/>
          </p:cNvSpPr>
          <p:nvPr/>
        </p:nvSpPr>
        <p:spPr bwMode="auto">
          <a:xfrm>
            <a:off x="76200" y="0"/>
            <a:ext cx="8915400" cy="830263"/>
          </a:xfrm>
          <a:prstGeom prst="rect">
            <a:avLst/>
          </a:prstGeom>
          <a:noFill/>
          <a:ln w="9525">
            <a:noFill/>
            <a:miter lim="800000"/>
            <a:headEnd/>
            <a:tailEnd/>
          </a:ln>
        </p:spPr>
        <p:txBody>
          <a:bodyPr>
            <a:spAutoFit/>
          </a:bodyPr>
          <a:lstStyle/>
          <a:p>
            <a:pPr algn="just"/>
            <a:r>
              <a:rPr lang="en-US" sz="2400" dirty="0">
                <a:solidFill>
                  <a:srgbClr val="00B050"/>
                </a:solidFill>
                <a:latin typeface="Comic Sans MS" pitchFamily="66" charset="0"/>
              </a:rPr>
              <a:t>Hypertext </a:t>
            </a:r>
            <a:r>
              <a:rPr lang="en-US" sz="2400" u="sng" dirty="0">
                <a:solidFill>
                  <a:srgbClr val="00B050"/>
                </a:solidFill>
                <a:latin typeface="Comic Sans MS" pitchFamily="66" charset="0"/>
              </a:rPr>
              <a:t>Markup Language</a:t>
            </a:r>
            <a:r>
              <a:rPr lang="en-US" sz="2400" dirty="0">
                <a:solidFill>
                  <a:srgbClr val="00B050"/>
                </a:solidFill>
                <a:latin typeface="Comic Sans MS" pitchFamily="66" charset="0"/>
              </a:rPr>
              <a:t> (HTML) </a:t>
            </a:r>
            <a:r>
              <a:rPr lang="en-US" sz="2400" dirty="0">
                <a:latin typeface="Comic Sans MS" pitchFamily="66" charset="0"/>
              </a:rPr>
              <a:t>is a language for creating Web pages. </a:t>
            </a:r>
          </a:p>
        </p:txBody>
      </p:sp>
      <p:sp>
        <p:nvSpPr>
          <p:cNvPr id="75781" name="Text Box 4"/>
          <p:cNvSpPr txBox="1">
            <a:spLocks noChangeArrowheads="1"/>
          </p:cNvSpPr>
          <p:nvPr/>
        </p:nvSpPr>
        <p:spPr bwMode="auto">
          <a:xfrm>
            <a:off x="3276600" y="6229350"/>
            <a:ext cx="1971675" cy="400050"/>
          </a:xfrm>
          <a:prstGeom prst="rect">
            <a:avLst/>
          </a:prstGeom>
          <a:noFill/>
          <a:ln w="9525">
            <a:noFill/>
            <a:miter lim="800000"/>
            <a:headEnd/>
            <a:tailEnd/>
          </a:ln>
        </p:spPr>
        <p:txBody>
          <a:bodyPr wrap="none">
            <a:spAutoFit/>
          </a:bodyPr>
          <a:lstStyle/>
          <a:p>
            <a:r>
              <a:rPr lang="fr-FR" sz="2000">
                <a:latin typeface="Comic Sans MS" pitchFamily="66" charset="0"/>
              </a:rPr>
              <a:t>HTML example</a:t>
            </a:r>
            <a:endParaRPr lang="en-US" sz="2000">
              <a:latin typeface="Comic Sans MS" pitchFamily="66" charset="0"/>
            </a:endParaRPr>
          </a:p>
        </p:txBody>
      </p:sp>
      <p:pic>
        <p:nvPicPr>
          <p:cNvPr id="75782" name="Picture 5"/>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219200" y="914400"/>
            <a:ext cx="6096000" cy="5194300"/>
          </a:xfrm>
          <a:prstGeom prst="rect">
            <a:avLst/>
          </a:prstGeom>
          <a:noFill/>
          <a:ln w="9525">
            <a:noFill/>
            <a:miter lim="800000"/>
            <a:headEnd/>
            <a:tailEnd/>
          </a:ln>
        </p:spPr>
      </p:pic>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3730" name="Slide Number Placeholder 1"/>
          <p:cNvSpPr>
            <a:spLocks noGrp="1"/>
          </p:cNvSpPr>
          <p:nvPr>
            <p:ph type="sldNum" sz="quarter" idx="10"/>
          </p:nvPr>
        </p:nvSpPr>
        <p:spPr bwMode="auto">
          <a:xfrm>
            <a:off x="0" y="6553200"/>
            <a:ext cx="1905000" cy="457200"/>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D226F8EF-AC3E-4D46-9116-9DC1FE09A345}" type="slidenum">
              <a:rPr lang="en-US" b="1" smtClean="0">
                <a:solidFill>
                  <a:schemeClr val="accent1"/>
                </a:solidFill>
              </a:rPr>
              <a:pPr fontAlgn="base">
                <a:spcBef>
                  <a:spcPct val="0"/>
                </a:spcBef>
                <a:spcAft>
                  <a:spcPct val="0"/>
                </a:spcAft>
                <a:defRPr/>
              </a:pPr>
              <a:t>75</a:t>
            </a:fld>
            <a:endParaRPr lang="en-US" b="1">
              <a:solidFill>
                <a:schemeClr val="accent1"/>
              </a:solidFill>
            </a:endParaRPr>
          </a:p>
        </p:txBody>
      </p:sp>
      <p:sp>
        <p:nvSpPr>
          <p:cNvPr id="76803" name="Text Box 4"/>
          <p:cNvSpPr txBox="1">
            <a:spLocks noChangeArrowheads="1"/>
          </p:cNvSpPr>
          <p:nvPr/>
        </p:nvSpPr>
        <p:spPr bwMode="auto">
          <a:xfrm>
            <a:off x="8229600" y="6400800"/>
            <a:ext cx="184150" cy="366713"/>
          </a:xfrm>
          <a:prstGeom prst="rect">
            <a:avLst/>
          </a:prstGeom>
          <a:noFill/>
          <a:ln w="9525">
            <a:noFill/>
            <a:miter lim="800000"/>
            <a:headEnd/>
            <a:tailEnd/>
          </a:ln>
        </p:spPr>
        <p:txBody>
          <a:bodyPr wrap="none">
            <a:spAutoFit/>
          </a:bodyPr>
          <a:lstStyle/>
          <a:p>
            <a:endParaRPr lang="en-GB"/>
          </a:p>
        </p:txBody>
      </p:sp>
      <p:sp>
        <p:nvSpPr>
          <p:cNvPr id="76804" name="Rectangle 2"/>
          <p:cNvSpPr>
            <a:spLocks noChangeArrowheads="1"/>
          </p:cNvSpPr>
          <p:nvPr/>
        </p:nvSpPr>
        <p:spPr bwMode="auto">
          <a:xfrm>
            <a:off x="76200" y="649287"/>
            <a:ext cx="8915400" cy="2923877"/>
          </a:xfrm>
          <a:prstGeom prst="rect">
            <a:avLst/>
          </a:prstGeom>
          <a:noFill/>
          <a:ln w="9525">
            <a:noFill/>
            <a:miter lim="800000"/>
            <a:headEnd/>
            <a:tailEnd/>
          </a:ln>
        </p:spPr>
        <p:txBody>
          <a:bodyPr>
            <a:spAutoFit/>
          </a:bodyPr>
          <a:lstStyle/>
          <a:p>
            <a:pPr algn="just"/>
            <a:r>
              <a:rPr lang="en-US" sz="2300" dirty="0">
                <a:latin typeface="Comic Sans MS" pitchFamily="66" charset="0"/>
              </a:rPr>
              <a:t>HTML adds formatting capability to a document, but it does not define the type of data. </a:t>
            </a:r>
          </a:p>
          <a:p>
            <a:pPr algn="just"/>
            <a:r>
              <a:rPr lang="en-US" sz="2300" dirty="0">
                <a:solidFill>
                  <a:schemeClr val="folHlink"/>
                </a:solidFill>
                <a:latin typeface="Comic Sans MS" pitchFamily="66" charset="0"/>
              </a:rPr>
              <a:t>(XML)</a:t>
            </a:r>
            <a:r>
              <a:rPr lang="en-US" sz="2300" dirty="0">
                <a:latin typeface="Comic Sans MS" pitchFamily="66" charset="0"/>
              </a:rPr>
              <a:t> is a language in which tags can be used to define the content (type) of the text between two tags.</a:t>
            </a:r>
          </a:p>
          <a:p>
            <a:pPr algn="just"/>
            <a:r>
              <a:rPr lang="en-US" sz="2300" dirty="0">
                <a:latin typeface="Comic Sans MS" pitchFamily="66" charset="0"/>
              </a:rPr>
              <a:t>Defining the type of data in a web page makes searching easier.</a:t>
            </a:r>
          </a:p>
          <a:p>
            <a:pPr algn="just"/>
            <a:r>
              <a:rPr lang="en-US" sz="2300" dirty="0">
                <a:latin typeface="Comic Sans MS" pitchFamily="66" charset="0"/>
              </a:rPr>
              <a:t>The search engine could limit the search only to lines tagged with &lt;course&gt; to search for Universities offering CS courses.</a:t>
            </a:r>
          </a:p>
          <a:p>
            <a:pPr algn="just"/>
            <a:r>
              <a:rPr lang="en-US" sz="2300" dirty="0">
                <a:latin typeface="Comic Sans MS" pitchFamily="66" charset="0"/>
              </a:rPr>
              <a:t>XML documents is therefore faster to search than HTML.</a:t>
            </a:r>
          </a:p>
        </p:txBody>
      </p:sp>
      <p:sp>
        <p:nvSpPr>
          <p:cNvPr id="76805" name="Text Box 3"/>
          <p:cNvSpPr txBox="1">
            <a:spLocks noChangeArrowheads="1"/>
          </p:cNvSpPr>
          <p:nvPr/>
        </p:nvSpPr>
        <p:spPr bwMode="auto">
          <a:xfrm>
            <a:off x="2743200" y="6381750"/>
            <a:ext cx="3348038" cy="400050"/>
          </a:xfrm>
          <a:prstGeom prst="rect">
            <a:avLst/>
          </a:prstGeom>
          <a:noFill/>
          <a:ln w="9525">
            <a:noFill/>
            <a:miter lim="800000"/>
            <a:headEnd/>
            <a:tailEnd/>
          </a:ln>
        </p:spPr>
        <p:txBody>
          <a:bodyPr wrap="none">
            <a:spAutoFit/>
          </a:bodyPr>
          <a:lstStyle/>
          <a:p>
            <a:r>
              <a:rPr lang="fr-FR" sz="2000" dirty="0" err="1">
                <a:latin typeface="Comic Sans MS" pitchFamily="66" charset="0"/>
              </a:rPr>
              <a:t>Comparing</a:t>
            </a:r>
            <a:r>
              <a:rPr lang="fr-FR" sz="2000" dirty="0">
                <a:latin typeface="Comic Sans MS" pitchFamily="66" charset="0"/>
              </a:rPr>
              <a:t> HTML and XML</a:t>
            </a:r>
            <a:endParaRPr lang="en-US" sz="2000" dirty="0">
              <a:latin typeface="Comic Sans MS" pitchFamily="66" charset="0"/>
            </a:endParaRPr>
          </a:p>
        </p:txBody>
      </p:sp>
      <p:pic>
        <p:nvPicPr>
          <p:cNvPr id="76806" name="Picture 5"/>
          <p:cNvPicPr>
            <a:picLocks noChangeAspect="1" noChangeArrowheads="1"/>
          </p:cNvPicPr>
          <p:nvPr/>
        </p:nvPicPr>
        <p:blipFill>
          <a:blip r:embed="rId3" cstate="print"/>
          <a:srcRect/>
          <a:stretch>
            <a:fillRect/>
          </a:stretch>
        </p:blipFill>
        <p:spPr bwMode="auto">
          <a:xfrm>
            <a:off x="550863" y="3771900"/>
            <a:ext cx="8135937" cy="2428875"/>
          </a:xfrm>
          <a:prstGeom prst="rect">
            <a:avLst/>
          </a:prstGeom>
          <a:noFill/>
          <a:ln w="9525">
            <a:noFill/>
            <a:miter lim="800000"/>
            <a:headEnd/>
            <a:tailEnd/>
          </a:ln>
        </p:spPr>
      </p:pic>
      <p:sp>
        <p:nvSpPr>
          <p:cNvPr id="7" name="Text Box 3"/>
          <p:cNvSpPr txBox="1">
            <a:spLocks noChangeArrowheads="1"/>
          </p:cNvSpPr>
          <p:nvPr/>
        </p:nvSpPr>
        <p:spPr bwMode="auto">
          <a:xfrm>
            <a:off x="538162" y="6210300"/>
            <a:ext cx="1671638" cy="307975"/>
          </a:xfrm>
          <a:prstGeom prst="rect">
            <a:avLst/>
          </a:prstGeom>
          <a:noFill/>
          <a:ln w="9525">
            <a:noFill/>
            <a:miter lim="800000"/>
            <a:headEnd/>
            <a:tailEnd/>
          </a:ln>
          <a:effectLst/>
        </p:spPr>
        <p:txBody>
          <a:bodyPr wrap="none">
            <a:spAutoFit/>
          </a:bodyPr>
          <a:lstStyle/>
          <a:p>
            <a:pPr fontAlgn="auto">
              <a:spcBef>
                <a:spcPts val="0"/>
              </a:spcBef>
              <a:spcAft>
                <a:spcPts val="0"/>
              </a:spcAft>
              <a:defRPr/>
            </a:pPr>
            <a:r>
              <a:rPr lang="fr-FR" sz="1400" b="1" dirty="0" err="1">
                <a:solidFill>
                  <a:srgbClr val="C00000"/>
                </a:solidFill>
                <a:latin typeface="Comic Sans MS" pitchFamily="66" charset="0"/>
                <a:cs typeface="+mn-cs"/>
              </a:rPr>
              <a:t>Pre</a:t>
            </a:r>
            <a:r>
              <a:rPr lang="fr-FR" sz="1400" b="1" dirty="0">
                <a:solidFill>
                  <a:srgbClr val="C00000"/>
                </a:solidFill>
                <a:latin typeface="Comic Sans MS" pitchFamily="66" charset="0"/>
                <a:cs typeface="+mn-cs"/>
              </a:rPr>
              <a:t>-</a:t>
            </a:r>
            <a:r>
              <a:rPr lang="fr-FR" sz="1400" b="1" dirty="0" err="1">
                <a:solidFill>
                  <a:srgbClr val="C00000"/>
                </a:solidFill>
                <a:latin typeface="Comic Sans MS" pitchFamily="66" charset="0"/>
                <a:cs typeface="+mn-cs"/>
              </a:rPr>
              <a:t>defined</a:t>
            </a:r>
            <a:r>
              <a:rPr lang="fr-FR" sz="1400" b="1" dirty="0">
                <a:solidFill>
                  <a:srgbClr val="C00000"/>
                </a:solidFill>
                <a:latin typeface="Comic Sans MS" pitchFamily="66" charset="0"/>
                <a:cs typeface="+mn-cs"/>
              </a:rPr>
              <a:t> tags</a:t>
            </a:r>
            <a:endParaRPr lang="en-US" sz="1400" b="1" dirty="0">
              <a:solidFill>
                <a:srgbClr val="C00000"/>
              </a:solidFill>
              <a:latin typeface="Comic Sans MS" pitchFamily="66" charset="0"/>
              <a:cs typeface="+mn-cs"/>
            </a:endParaRPr>
          </a:p>
        </p:txBody>
      </p:sp>
      <p:sp>
        <p:nvSpPr>
          <p:cNvPr id="8" name="Text Box 3"/>
          <p:cNvSpPr txBox="1">
            <a:spLocks noChangeArrowheads="1"/>
          </p:cNvSpPr>
          <p:nvPr/>
        </p:nvSpPr>
        <p:spPr bwMode="auto">
          <a:xfrm>
            <a:off x="4684713" y="6207125"/>
            <a:ext cx="1797050" cy="307975"/>
          </a:xfrm>
          <a:prstGeom prst="rect">
            <a:avLst/>
          </a:prstGeom>
          <a:noFill/>
          <a:ln w="9525">
            <a:noFill/>
            <a:miter lim="800000"/>
            <a:headEnd/>
            <a:tailEnd/>
          </a:ln>
          <a:effectLst/>
        </p:spPr>
        <p:txBody>
          <a:bodyPr wrap="none">
            <a:spAutoFit/>
          </a:bodyPr>
          <a:lstStyle/>
          <a:p>
            <a:pPr fontAlgn="auto">
              <a:spcBef>
                <a:spcPts val="0"/>
              </a:spcBef>
              <a:spcAft>
                <a:spcPts val="0"/>
              </a:spcAft>
              <a:defRPr/>
            </a:pPr>
            <a:r>
              <a:rPr lang="fr-FR" sz="1400" b="1" dirty="0">
                <a:solidFill>
                  <a:srgbClr val="C00000"/>
                </a:solidFill>
                <a:latin typeface="Comic Sans MS" pitchFamily="66" charset="0"/>
                <a:cs typeface="+mn-cs"/>
              </a:rPr>
              <a:t>User-</a:t>
            </a:r>
            <a:r>
              <a:rPr lang="fr-FR" sz="1400" b="1" dirty="0" err="1">
                <a:solidFill>
                  <a:srgbClr val="C00000"/>
                </a:solidFill>
                <a:latin typeface="Comic Sans MS" pitchFamily="66" charset="0"/>
                <a:cs typeface="+mn-cs"/>
              </a:rPr>
              <a:t>defined</a:t>
            </a:r>
            <a:r>
              <a:rPr lang="fr-FR" sz="1400" b="1" dirty="0">
                <a:solidFill>
                  <a:srgbClr val="C00000"/>
                </a:solidFill>
                <a:latin typeface="Comic Sans MS" pitchFamily="66" charset="0"/>
                <a:cs typeface="+mn-cs"/>
              </a:rPr>
              <a:t> tags</a:t>
            </a:r>
            <a:endParaRPr lang="en-US" sz="1400" b="1" dirty="0">
              <a:solidFill>
                <a:srgbClr val="C00000"/>
              </a:solidFill>
              <a:latin typeface="Comic Sans MS" pitchFamily="66" charset="0"/>
              <a:cs typeface="+mn-cs"/>
            </a:endParaRPr>
          </a:p>
        </p:txBody>
      </p:sp>
      <p:sp>
        <p:nvSpPr>
          <p:cNvPr id="9" name="Rectangle 8"/>
          <p:cNvSpPr/>
          <p:nvPr/>
        </p:nvSpPr>
        <p:spPr>
          <a:xfrm>
            <a:off x="0" y="152400"/>
            <a:ext cx="5238935" cy="461665"/>
          </a:xfrm>
          <a:prstGeom prst="rect">
            <a:avLst/>
          </a:prstGeom>
        </p:spPr>
        <p:txBody>
          <a:bodyPr wrap="none">
            <a:spAutoFit/>
          </a:bodyPr>
          <a:lstStyle/>
          <a:p>
            <a:r>
              <a:rPr lang="en-US" sz="2400" dirty="0">
                <a:solidFill>
                  <a:schemeClr val="folHlink"/>
                </a:solidFill>
                <a:latin typeface="Comic Sans MS" pitchFamily="66" charset="0"/>
              </a:rPr>
              <a:t>Extensible Markup Language</a:t>
            </a:r>
            <a:r>
              <a:rPr lang="en-US" sz="2400" dirty="0">
                <a:solidFill>
                  <a:srgbClr val="00B050"/>
                </a:solidFill>
                <a:latin typeface="Comic Sans MS" pitchFamily="66" charset="0"/>
              </a:rPr>
              <a:t>(XML) </a:t>
            </a:r>
            <a:endParaRPr lang="ar-SA" sz="2400" dirty="0"/>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4754" name="Slide Number Placeholder 1"/>
          <p:cNvSpPr>
            <a:spLocks noGrp="1"/>
          </p:cNvSpPr>
          <p:nvPr>
            <p:ph type="sldNum" sz="quarter" idx="10"/>
          </p:nvPr>
        </p:nvSpPr>
        <p:spPr bwMode="auto">
          <a:xfrm>
            <a:off x="0" y="6553200"/>
            <a:ext cx="1905000" cy="457200"/>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9A9D7920-36C6-4391-965E-63B5793BBCEB}" type="slidenum">
              <a:rPr lang="en-US" b="1" smtClean="0">
                <a:solidFill>
                  <a:schemeClr val="accent1"/>
                </a:solidFill>
              </a:rPr>
              <a:pPr fontAlgn="base">
                <a:spcBef>
                  <a:spcPct val="0"/>
                </a:spcBef>
                <a:spcAft>
                  <a:spcPct val="0"/>
                </a:spcAft>
                <a:defRPr/>
              </a:pPr>
              <a:t>76</a:t>
            </a:fld>
            <a:endParaRPr lang="en-US" b="1">
              <a:solidFill>
                <a:schemeClr val="accent1"/>
              </a:solidFill>
            </a:endParaRPr>
          </a:p>
        </p:txBody>
      </p:sp>
      <p:sp>
        <p:nvSpPr>
          <p:cNvPr id="77827" name="Text Box 4"/>
          <p:cNvSpPr txBox="1">
            <a:spLocks noChangeArrowheads="1"/>
          </p:cNvSpPr>
          <p:nvPr/>
        </p:nvSpPr>
        <p:spPr bwMode="auto">
          <a:xfrm>
            <a:off x="8229600" y="6400800"/>
            <a:ext cx="184150" cy="366713"/>
          </a:xfrm>
          <a:prstGeom prst="rect">
            <a:avLst/>
          </a:prstGeom>
          <a:noFill/>
          <a:ln w="9525">
            <a:noFill/>
            <a:miter lim="800000"/>
            <a:headEnd/>
            <a:tailEnd/>
          </a:ln>
        </p:spPr>
        <p:txBody>
          <a:bodyPr wrap="none">
            <a:spAutoFit/>
          </a:bodyPr>
          <a:lstStyle/>
          <a:p>
            <a:endParaRPr lang="en-GB"/>
          </a:p>
        </p:txBody>
      </p:sp>
      <p:sp>
        <p:nvSpPr>
          <p:cNvPr id="77828" name="Text Box 2"/>
          <p:cNvSpPr txBox="1">
            <a:spLocks noChangeArrowheads="1"/>
          </p:cNvSpPr>
          <p:nvPr/>
        </p:nvSpPr>
        <p:spPr bwMode="auto">
          <a:xfrm>
            <a:off x="0" y="104775"/>
            <a:ext cx="8153400" cy="584200"/>
          </a:xfrm>
          <a:prstGeom prst="rect">
            <a:avLst/>
          </a:prstGeom>
          <a:noFill/>
          <a:ln w="9525">
            <a:noFill/>
            <a:miter lim="800000"/>
            <a:headEnd/>
            <a:tailEnd/>
          </a:ln>
        </p:spPr>
        <p:txBody>
          <a:bodyPr>
            <a:spAutoFit/>
          </a:bodyPr>
          <a:lstStyle/>
          <a:p>
            <a:r>
              <a:rPr lang="fr-FR" sz="3200">
                <a:solidFill>
                  <a:srgbClr val="0070C0"/>
                </a:solidFill>
                <a:latin typeface="Comic Sans MS" pitchFamily="66" charset="0"/>
              </a:rPr>
              <a:t>Dynamic documents</a:t>
            </a:r>
            <a:endParaRPr lang="en-US" sz="3200">
              <a:solidFill>
                <a:srgbClr val="0070C0"/>
              </a:solidFill>
              <a:latin typeface="Comic Sans MS" pitchFamily="66" charset="0"/>
            </a:endParaRPr>
          </a:p>
        </p:txBody>
      </p:sp>
      <p:sp>
        <p:nvSpPr>
          <p:cNvPr id="77829" name="Rectangle 3"/>
          <p:cNvSpPr>
            <a:spLocks noChangeArrowheads="1"/>
          </p:cNvSpPr>
          <p:nvPr/>
        </p:nvSpPr>
        <p:spPr bwMode="auto">
          <a:xfrm>
            <a:off x="76200" y="609600"/>
            <a:ext cx="8915400" cy="5755422"/>
          </a:xfrm>
          <a:prstGeom prst="rect">
            <a:avLst/>
          </a:prstGeom>
          <a:noFill/>
          <a:ln w="9525">
            <a:noFill/>
            <a:miter lim="800000"/>
            <a:headEnd/>
            <a:tailEnd/>
          </a:ln>
        </p:spPr>
        <p:txBody>
          <a:bodyPr>
            <a:spAutoFit/>
          </a:bodyPr>
          <a:lstStyle/>
          <a:p>
            <a:pPr algn="just">
              <a:buFont typeface="Arial" pitchFamily="34" charset="0"/>
              <a:buChar char="•"/>
            </a:pPr>
            <a:r>
              <a:rPr lang="en-US" sz="2300" dirty="0">
                <a:latin typeface="Comic Sans MS" pitchFamily="66" charset="0"/>
              </a:rPr>
              <a:t>A dynamic document is </a:t>
            </a:r>
            <a:r>
              <a:rPr lang="en-US" sz="2300" u="sng" dirty="0">
                <a:latin typeface="Comic Sans MS" pitchFamily="66" charset="0"/>
              </a:rPr>
              <a:t>created by a Web server whenever a browser requests the document</a:t>
            </a:r>
            <a:r>
              <a:rPr lang="en-US" sz="2300" dirty="0">
                <a:latin typeface="Comic Sans MS" pitchFamily="66" charset="0"/>
              </a:rPr>
              <a:t>. </a:t>
            </a:r>
          </a:p>
          <a:p>
            <a:pPr algn="just">
              <a:buFont typeface="Arial" pitchFamily="34" charset="0"/>
              <a:buChar char="•"/>
            </a:pPr>
            <a:r>
              <a:rPr lang="en-US" sz="2300" dirty="0">
                <a:latin typeface="Comic Sans MS" pitchFamily="66" charset="0"/>
              </a:rPr>
              <a:t>When a request arrives, the Web server runs an application program that creates the dynamic document. </a:t>
            </a:r>
          </a:p>
          <a:p>
            <a:pPr algn="just">
              <a:buFont typeface="Arial" pitchFamily="34" charset="0"/>
              <a:buChar char="•"/>
            </a:pPr>
            <a:r>
              <a:rPr lang="en-US" sz="2300" dirty="0">
                <a:latin typeface="Comic Sans MS" pitchFamily="66" charset="0"/>
              </a:rPr>
              <a:t>The server returns the output of the program as a response to the browser that requested the document.</a:t>
            </a:r>
          </a:p>
          <a:p>
            <a:pPr algn="just">
              <a:buFont typeface="Arial" pitchFamily="34" charset="0"/>
              <a:buChar char="•"/>
            </a:pPr>
            <a:r>
              <a:rPr lang="en-US" sz="2300" dirty="0">
                <a:latin typeface="Comic Sans MS" pitchFamily="66" charset="0"/>
              </a:rPr>
              <a:t>Contents of the document vary from one request to another.</a:t>
            </a:r>
          </a:p>
          <a:p>
            <a:pPr algn="just">
              <a:buFont typeface="Arial" pitchFamily="34" charset="0"/>
              <a:buChar char="•"/>
            </a:pPr>
            <a:r>
              <a:rPr lang="en-US" sz="2300" dirty="0">
                <a:latin typeface="Comic Sans MS" pitchFamily="66" charset="0"/>
              </a:rPr>
              <a:t>A very simple example of a dynamic document is the retrieval of the time and date from a server. </a:t>
            </a:r>
          </a:p>
          <a:p>
            <a:pPr algn="just"/>
            <a:endParaRPr lang="en-US" sz="1100" dirty="0">
              <a:latin typeface="Comic Sans MS" pitchFamily="66" charset="0"/>
            </a:endParaRPr>
          </a:p>
          <a:p>
            <a:pPr algn="just">
              <a:buFont typeface="Arial" pitchFamily="34" charset="0"/>
              <a:buChar char="•"/>
            </a:pPr>
            <a:r>
              <a:rPr lang="en-US" sz="2300" dirty="0">
                <a:solidFill>
                  <a:srgbClr val="009900"/>
                </a:solidFill>
                <a:latin typeface="Comic Sans MS" pitchFamily="66" charset="0"/>
              </a:rPr>
              <a:t>Common Gateway Interface (CGI) </a:t>
            </a:r>
            <a:r>
              <a:rPr lang="en-US" sz="2300" dirty="0">
                <a:latin typeface="Comic Sans MS" pitchFamily="66" charset="0"/>
              </a:rPr>
              <a:t>is a technology that creates and handles dynamic documents. It consists of a set of standards defines how a dynamic document is written, how</a:t>
            </a:r>
          </a:p>
          <a:p>
            <a:r>
              <a:rPr lang="en-US" sz="2300" dirty="0">
                <a:latin typeface="Comic Sans MS" pitchFamily="66" charset="0"/>
              </a:rPr>
              <a:t>data is input to the program, and how the output result is used. </a:t>
            </a:r>
          </a:p>
          <a:p>
            <a:r>
              <a:rPr lang="en-US" sz="2300" dirty="0">
                <a:latin typeface="Comic Sans MS" pitchFamily="66" charset="0"/>
              </a:rPr>
              <a:t>It allows programmers to use any of several languages such as: C, C++, C shell, etc…</a:t>
            </a: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5778" name="Slide Number Placeholder 1"/>
          <p:cNvSpPr>
            <a:spLocks noGrp="1"/>
          </p:cNvSpPr>
          <p:nvPr>
            <p:ph type="sldNum" sz="quarter" idx="10"/>
          </p:nvPr>
        </p:nvSpPr>
        <p:spPr bwMode="auto">
          <a:xfrm>
            <a:off x="0" y="6553200"/>
            <a:ext cx="1905000" cy="457200"/>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B995D35F-C5C9-44B4-9CED-31EDF2A181BF}" type="slidenum">
              <a:rPr lang="en-US" b="1" smtClean="0">
                <a:solidFill>
                  <a:schemeClr val="accent1"/>
                </a:solidFill>
              </a:rPr>
              <a:pPr fontAlgn="base">
                <a:spcBef>
                  <a:spcPct val="0"/>
                </a:spcBef>
                <a:spcAft>
                  <a:spcPct val="0"/>
                </a:spcAft>
                <a:defRPr/>
              </a:pPr>
              <a:t>77</a:t>
            </a:fld>
            <a:endParaRPr lang="en-US" b="1">
              <a:solidFill>
                <a:schemeClr val="accent1"/>
              </a:solidFill>
            </a:endParaRPr>
          </a:p>
        </p:txBody>
      </p:sp>
      <p:sp>
        <p:nvSpPr>
          <p:cNvPr id="78851" name="Text Box 4"/>
          <p:cNvSpPr txBox="1">
            <a:spLocks noChangeArrowheads="1"/>
          </p:cNvSpPr>
          <p:nvPr/>
        </p:nvSpPr>
        <p:spPr bwMode="auto">
          <a:xfrm>
            <a:off x="8229600" y="6400800"/>
            <a:ext cx="184150" cy="366713"/>
          </a:xfrm>
          <a:prstGeom prst="rect">
            <a:avLst/>
          </a:prstGeom>
          <a:noFill/>
          <a:ln w="9525">
            <a:noFill/>
            <a:miter lim="800000"/>
            <a:headEnd/>
            <a:tailEnd/>
          </a:ln>
        </p:spPr>
        <p:txBody>
          <a:bodyPr wrap="none">
            <a:spAutoFit/>
          </a:bodyPr>
          <a:lstStyle/>
          <a:p>
            <a:endParaRPr lang="en-GB"/>
          </a:p>
        </p:txBody>
      </p:sp>
      <p:sp>
        <p:nvSpPr>
          <p:cNvPr id="78852" name="Rectangle 3"/>
          <p:cNvSpPr>
            <a:spLocks noChangeArrowheads="1"/>
          </p:cNvSpPr>
          <p:nvPr/>
        </p:nvSpPr>
        <p:spPr bwMode="auto">
          <a:xfrm>
            <a:off x="76200" y="609600"/>
            <a:ext cx="8915400" cy="5571077"/>
          </a:xfrm>
          <a:prstGeom prst="rect">
            <a:avLst/>
          </a:prstGeom>
          <a:noFill/>
          <a:ln w="9525">
            <a:noFill/>
            <a:miter lim="800000"/>
            <a:headEnd/>
            <a:tailEnd/>
          </a:ln>
        </p:spPr>
        <p:txBody>
          <a:bodyPr>
            <a:spAutoFit/>
          </a:bodyPr>
          <a:lstStyle/>
          <a:p>
            <a:pPr algn="just">
              <a:lnSpc>
                <a:spcPct val="150000"/>
              </a:lnSpc>
            </a:pPr>
            <a:r>
              <a:rPr lang="en-US" sz="2400" dirty="0">
                <a:solidFill>
                  <a:srgbClr val="009900"/>
                </a:solidFill>
                <a:latin typeface="Comic Sans MS" pitchFamily="66" charset="0"/>
              </a:rPr>
              <a:t>Scripting technologies for dynamic documents</a:t>
            </a:r>
          </a:p>
          <a:p>
            <a:pPr algn="just">
              <a:lnSpc>
                <a:spcPct val="150000"/>
              </a:lnSpc>
              <a:buFont typeface="Arial" pitchFamily="34" charset="0"/>
              <a:buChar char="•"/>
            </a:pPr>
            <a:r>
              <a:rPr lang="en-US" sz="2400" dirty="0">
                <a:latin typeface="Comic Sans MS" pitchFamily="66" charset="0"/>
              </a:rPr>
              <a:t> The problem with CGI is the inefficiency that results if part of the dynamic document that is to be created is fixed and does not change from request to request (Car Spire).</a:t>
            </a:r>
          </a:p>
          <a:p>
            <a:pPr algn="just">
              <a:lnSpc>
                <a:spcPct val="150000"/>
              </a:lnSpc>
              <a:buFont typeface="Arial" pitchFamily="34" charset="0"/>
              <a:buChar char="•"/>
            </a:pPr>
            <a:r>
              <a:rPr lang="en-US" sz="2400" dirty="0">
                <a:latin typeface="Comic Sans MS" pitchFamily="66" charset="0"/>
              </a:rPr>
              <a:t> The solution is to create a file containing the fixed part of the document using HTML and embed a script, a type of source code, that can run by the server to provide the varying availability and price data.</a:t>
            </a:r>
          </a:p>
          <a:p>
            <a:pPr algn="just">
              <a:lnSpc>
                <a:spcPct val="150000"/>
              </a:lnSpc>
              <a:buFont typeface="Arial" pitchFamily="34" charset="0"/>
              <a:buChar char="•"/>
            </a:pPr>
            <a:r>
              <a:rPr lang="en-US" sz="2400" dirty="0">
                <a:latin typeface="Comic Sans MS" pitchFamily="66" charset="0"/>
              </a:rPr>
              <a:t>Hypertext Preprocessor </a:t>
            </a:r>
            <a:r>
              <a:rPr lang="en-US" sz="2400" dirty="0">
                <a:solidFill>
                  <a:srgbClr val="009900"/>
                </a:solidFill>
                <a:latin typeface="Comic Sans MS" pitchFamily="66" charset="0"/>
              </a:rPr>
              <a:t>(PHP)</a:t>
            </a:r>
            <a:r>
              <a:rPr lang="en-US" sz="2400" dirty="0">
                <a:latin typeface="Comic Sans MS" pitchFamily="66" charset="0"/>
              </a:rPr>
              <a:t>, Java Server Pages </a:t>
            </a:r>
            <a:r>
              <a:rPr lang="en-US" sz="2400" dirty="0">
                <a:solidFill>
                  <a:srgbClr val="009900"/>
                </a:solidFill>
                <a:latin typeface="Comic Sans MS" pitchFamily="66" charset="0"/>
              </a:rPr>
              <a:t>(JSP)</a:t>
            </a:r>
            <a:r>
              <a:rPr lang="en-US" sz="2400" dirty="0">
                <a:latin typeface="Comic Sans MS" pitchFamily="66" charset="0"/>
              </a:rPr>
              <a:t>, Active Server Pages </a:t>
            </a:r>
            <a:r>
              <a:rPr lang="en-US" sz="2400" dirty="0">
                <a:solidFill>
                  <a:srgbClr val="009900"/>
                </a:solidFill>
                <a:latin typeface="Comic Sans MS" pitchFamily="66" charset="0"/>
              </a:rPr>
              <a:t>(ASP)</a:t>
            </a:r>
            <a:endParaRPr lang="en-US" sz="2400" dirty="0">
              <a:latin typeface="Comic Sans MS" pitchFamily="66" charset="0"/>
            </a:endParaRP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6802" name="Slide Number Placeholder 1"/>
          <p:cNvSpPr>
            <a:spLocks noGrp="1"/>
          </p:cNvSpPr>
          <p:nvPr>
            <p:ph type="sldNum" sz="quarter" idx="10"/>
          </p:nvPr>
        </p:nvSpPr>
        <p:spPr bwMode="auto">
          <a:xfrm>
            <a:off x="0" y="6553200"/>
            <a:ext cx="1905000" cy="457200"/>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5DC04788-E0CC-40BF-A05B-63D5C482E096}" type="slidenum">
              <a:rPr lang="en-US" b="1" smtClean="0">
                <a:solidFill>
                  <a:schemeClr val="accent1"/>
                </a:solidFill>
              </a:rPr>
              <a:pPr fontAlgn="base">
                <a:spcBef>
                  <a:spcPct val="0"/>
                </a:spcBef>
                <a:spcAft>
                  <a:spcPct val="0"/>
                </a:spcAft>
                <a:defRPr/>
              </a:pPr>
              <a:t>78</a:t>
            </a:fld>
            <a:endParaRPr lang="en-US" b="1">
              <a:solidFill>
                <a:schemeClr val="accent1"/>
              </a:solidFill>
            </a:endParaRPr>
          </a:p>
        </p:txBody>
      </p:sp>
      <p:sp>
        <p:nvSpPr>
          <p:cNvPr id="79875" name="Text Box 4"/>
          <p:cNvSpPr txBox="1">
            <a:spLocks noChangeArrowheads="1"/>
          </p:cNvSpPr>
          <p:nvPr/>
        </p:nvSpPr>
        <p:spPr bwMode="auto">
          <a:xfrm>
            <a:off x="8229600" y="6400800"/>
            <a:ext cx="184150" cy="366713"/>
          </a:xfrm>
          <a:prstGeom prst="rect">
            <a:avLst/>
          </a:prstGeom>
          <a:noFill/>
          <a:ln w="9525">
            <a:noFill/>
            <a:miter lim="800000"/>
            <a:headEnd/>
            <a:tailEnd/>
          </a:ln>
        </p:spPr>
        <p:txBody>
          <a:bodyPr wrap="none">
            <a:spAutoFit/>
          </a:bodyPr>
          <a:lstStyle/>
          <a:p>
            <a:endParaRPr lang="en-GB"/>
          </a:p>
        </p:txBody>
      </p:sp>
      <p:sp>
        <p:nvSpPr>
          <p:cNvPr id="79876" name="Text Box 2"/>
          <p:cNvSpPr txBox="1">
            <a:spLocks noChangeArrowheads="1"/>
          </p:cNvSpPr>
          <p:nvPr/>
        </p:nvSpPr>
        <p:spPr bwMode="auto">
          <a:xfrm>
            <a:off x="0" y="104775"/>
            <a:ext cx="8153400" cy="584200"/>
          </a:xfrm>
          <a:prstGeom prst="rect">
            <a:avLst/>
          </a:prstGeom>
          <a:noFill/>
          <a:ln w="9525">
            <a:noFill/>
            <a:miter lim="800000"/>
            <a:headEnd/>
            <a:tailEnd/>
          </a:ln>
        </p:spPr>
        <p:txBody>
          <a:bodyPr>
            <a:spAutoFit/>
          </a:bodyPr>
          <a:lstStyle/>
          <a:p>
            <a:r>
              <a:rPr lang="fr-FR" sz="3200">
                <a:solidFill>
                  <a:srgbClr val="0070C0"/>
                </a:solidFill>
                <a:latin typeface="Comic Sans MS" pitchFamily="66" charset="0"/>
              </a:rPr>
              <a:t>Active documents</a:t>
            </a:r>
            <a:endParaRPr lang="en-US" sz="3200">
              <a:solidFill>
                <a:srgbClr val="0070C0"/>
              </a:solidFill>
              <a:latin typeface="Comic Sans MS" pitchFamily="66" charset="0"/>
            </a:endParaRPr>
          </a:p>
        </p:txBody>
      </p:sp>
      <p:sp>
        <p:nvSpPr>
          <p:cNvPr id="79877" name="Rectangle 3"/>
          <p:cNvSpPr>
            <a:spLocks noChangeArrowheads="1"/>
          </p:cNvSpPr>
          <p:nvPr/>
        </p:nvSpPr>
        <p:spPr bwMode="auto">
          <a:xfrm>
            <a:off x="76200" y="609600"/>
            <a:ext cx="8915400" cy="5140325"/>
          </a:xfrm>
          <a:prstGeom prst="rect">
            <a:avLst/>
          </a:prstGeom>
          <a:noFill/>
          <a:ln w="9525">
            <a:noFill/>
            <a:miter lim="800000"/>
            <a:headEnd/>
            <a:tailEnd/>
          </a:ln>
        </p:spPr>
        <p:txBody>
          <a:bodyPr>
            <a:spAutoFit/>
          </a:bodyPr>
          <a:lstStyle/>
          <a:p>
            <a:pPr algn="just">
              <a:spcBef>
                <a:spcPts val="600"/>
              </a:spcBef>
              <a:spcAft>
                <a:spcPts val="600"/>
              </a:spcAft>
              <a:buFont typeface="Arial" pitchFamily="34" charset="0"/>
              <a:buChar char="•"/>
            </a:pPr>
            <a:r>
              <a:rPr lang="en-US" sz="2400">
                <a:latin typeface="Comic Sans MS" pitchFamily="66" charset="0"/>
              </a:rPr>
              <a:t>For many applications we need to be able to run a program or a script at the client site. These are called active documents. </a:t>
            </a:r>
          </a:p>
          <a:p>
            <a:pPr algn="just">
              <a:spcBef>
                <a:spcPts val="600"/>
              </a:spcBef>
              <a:spcAft>
                <a:spcPts val="600"/>
              </a:spcAft>
              <a:buFont typeface="Arial" pitchFamily="34" charset="0"/>
              <a:buChar char="•"/>
            </a:pPr>
            <a:r>
              <a:rPr lang="en-US" sz="2400">
                <a:latin typeface="Comic Sans MS" pitchFamily="66" charset="0"/>
              </a:rPr>
              <a:t>For example, suppose we want to run a program that creates animated graphics on the screen, or a program that interacts with the user. </a:t>
            </a:r>
          </a:p>
          <a:p>
            <a:pPr algn="just">
              <a:spcBef>
                <a:spcPts val="600"/>
              </a:spcBef>
              <a:spcAft>
                <a:spcPts val="600"/>
              </a:spcAft>
              <a:buFont typeface="Arial" pitchFamily="34" charset="0"/>
              <a:buChar char="•"/>
            </a:pPr>
            <a:r>
              <a:rPr lang="en-US" sz="2400">
                <a:latin typeface="Comic Sans MS" pitchFamily="66" charset="0"/>
              </a:rPr>
              <a:t>The program definitely needs to be run on the client computer where the animation or interaction takes place.</a:t>
            </a:r>
          </a:p>
          <a:p>
            <a:pPr algn="just">
              <a:spcBef>
                <a:spcPts val="600"/>
              </a:spcBef>
              <a:spcAft>
                <a:spcPts val="600"/>
              </a:spcAft>
              <a:buFont typeface="Arial" pitchFamily="34" charset="0"/>
              <a:buChar char="•"/>
            </a:pPr>
            <a:r>
              <a:rPr lang="en-US" sz="2400">
                <a:latin typeface="Comic Sans MS" pitchFamily="66" charset="0"/>
              </a:rPr>
              <a:t> When a browser requests an active document, the server sends a copy of the document or a script. </a:t>
            </a:r>
          </a:p>
          <a:p>
            <a:pPr algn="just">
              <a:spcBef>
                <a:spcPts val="600"/>
              </a:spcBef>
              <a:spcAft>
                <a:spcPts val="600"/>
              </a:spcAft>
              <a:buFont typeface="Arial" pitchFamily="34" charset="0"/>
              <a:buChar char="•"/>
            </a:pPr>
            <a:r>
              <a:rPr lang="en-US" sz="2400">
                <a:latin typeface="Comic Sans MS" pitchFamily="66" charset="0"/>
              </a:rPr>
              <a:t>The document is then run under the control of the client’s browser.</a:t>
            </a: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7826" name="Slide Number Placeholder 1"/>
          <p:cNvSpPr>
            <a:spLocks noGrp="1"/>
          </p:cNvSpPr>
          <p:nvPr>
            <p:ph type="sldNum" sz="quarter" idx="10"/>
          </p:nvPr>
        </p:nvSpPr>
        <p:spPr bwMode="auto">
          <a:xfrm>
            <a:off x="0" y="6553200"/>
            <a:ext cx="1905000" cy="457200"/>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8E2774F2-BF0A-4C0C-ACE7-11A18007B5AE}" type="slidenum">
              <a:rPr lang="en-US" b="1" smtClean="0">
                <a:solidFill>
                  <a:schemeClr val="accent1"/>
                </a:solidFill>
              </a:rPr>
              <a:pPr fontAlgn="base">
                <a:spcBef>
                  <a:spcPct val="0"/>
                </a:spcBef>
                <a:spcAft>
                  <a:spcPct val="0"/>
                </a:spcAft>
                <a:defRPr/>
              </a:pPr>
              <a:t>79</a:t>
            </a:fld>
            <a:endParaRPr lang="en-US" b="1" dirty="0">
              <a:solidFill>
                <a:schemeClr val="accent1"/>
              </a:solidFill>
            </a:endParaRPr>
          </a:p>
        </p:txBody>
      </p:sp>
      <p:sp>
        <p:nvSpPr>
          <p:cNvPr id="80899" name="Text Box 4"/>
          <p:cNvSpPr txBox="1">
            <a:spLocks noChangeArrowheads="1"/>
          </p:cNvSpPr>
          <p:nvPr/>
        </p:nvSpPr>
        <p:spPr bwMode="auto">
          <a:xfrm>
            <a:off x="8229600" y="6400800"/>
            <a:ext cx="184150" cy="366713"/>
          </a:xfrm>
          <a:prstGeom prst="rect">
            <a:avLst/>
          </a:prstGeom>
          <a:noFill/>
          <a:ln w="9525">
            <a:noFill/>
            <a:miter lim="800000"/>
            <a:headEnd/>
            <a:tailEnd/>
          </a:ln>
        </p:spPr>
        <p:txBody>
          <a:bodyPr wrap="none">
            <a:spAutoFit/>
          </a:bodyPr>
          <a:lstStyle/>
          <a:p>
            <a:endParaRPr lang="en-GB"/>
          </a:p>
        </p:txBody>
      </p:sp>
      <p:sp>
        <p:nvSpPr>
          <p:cNvPr id="80900" name="Text Box 2"/>
          <p:cNvSpPr txBox="1">
            <a:spLocks noChangeArrowheads="1"/>
          </p:cNvSpPr>
          <p:nvPr/>
        </p:nvSpPr>
        <p:spPr bwMode="auto">
          <a:xfrm>
            <a:off x="0" y="104775"/>
            <a:ext cx="8153400" cy="523875"/>
          </a:xfrm>
          <a:prstGeom prst="rect">
            <a:avLst/>
          </a:prstGeom>
          <a:noFill/>
          <a:ln w="9525">
            <a:noFill/>
            <a:miter lim="800000"/>
            <a:headEnd/>
            <a:tailEnd/>
          </a:ln>
        </p:spPr>
        <p:txBody>
          <a:bodyPr>
            <a:spAutoFit/>
          </a:bodyPr>
          <a:lstStyle/>
          <a:p>
            <a:r>
              <a:rPr lang="fr-FR" sz="2800">
                <a:solidFill>
                  <a:srgbClr val="009900"/>
                </a:solidFill>
                <a:latin typeface="Comic Sans MS" pitchFamily="66" charset="0"/>
              </a:rPr>
              <a:t>Java Applet</a:t>
            </a:r>
            <a:endParaRPr lang="en-US" sz="2800">
              <a:solidFill>
                <a:srgbClr val="009900"/>
              </a:solidFill>
              <a:latin typeface="Comic Sans MS" pitchFamily="66" charset="0"/>
            </a:endParaRPr>
          </a:p>
        </p:txBody>
      </p:sp>
      <p:sp>
        <p:nvSpPr>
          <p:cNvPr id="80901" name="Rectangle 3"/>
          <p:cNvSpPr>
            <a:spLocks noChangeArrowheads="1"/>
          </p:cNvSpPr>
          <p:nvPr/>
        </p:nvSpPr>
        <p:spPr bwMode="auto">
          <a:xfrm>
            <a:off x="76200" y="609600"/>
            <a:ext cx="8915400" cy="5786199"/>
          </a:xfrm>
          <a:prstGeom prst="rect">
            <a:avLst/>
          </a:prstGeom>
          <a:noFill/>
          <a:ln w="9525">
            <a:noFill/>
            <a:miter lim="800000"/>
            <a:headEnd/>
            <a:tailEnd/>
          </a:ln>
        </p:spPr>
        <p:txBody>
          <a:bodyPr>
            <a:spAutoFit/>
          </a:bodyPr>
          <a:lstStyle/>
          <a:p>
            <a:pPr algn="just">
              <a:spcBef>
                <a:spcPts val="600"/>
              </a:spcBef>
              <a:spcAft>
                <a:spcPts val="600"/>
              </a:spcAft>
              <a:buFont typeface="Arial" pitchFamily="34" charset="0"/>
              <a:buChar char="•"/>
            </a:pPr>
            <a:r>
              <a:rPr lang="en-US" sz="2200" dirty="0">
                <a:latin typeface="Comic Sans MS" pitchFamily="66" charset="0"/>
              </a:rPr>
              <a:t>One way to create an active document is to use Java Applet.</a:t>
            </a:r>
          </a:p>
          <a:p>
            <a:pPr algn="just">
              <a:spcBef>
                <a:spcPts val="600"/>
              </a:spcBef>
              <a:spcAft>
                <a:spcPts val="600"/>
              </a:spcAft>
              <a:buFont typeface="Arial" pitchFamily="34" charset="0"/>
              <a:buChar char="•"/>
            </a:pPr>
            <a:r>
              <a:rPr lang="en-US" sz="2200" dirty="0">
                <a:latin typeface="Comic Sans MS" pitchFamily="66" charset="0"/>
              </a:rPr>
              <a:t>Java is a combination of a high-level programming language, a runtime environment, and a class library that allows a programmer to write an active document (applet) and a browser to run it.</a:t>
            </a:r>
          </a:p>
          <a:p>
            <a:pPr algn="just">
              <a:spcBef>
                <a:spcPts val="600"/>
              </a:spcBef>
              <a:spcAft>
                <a:spcPts val="600"/>
              </a:spcAft>
              <a:buFont typeface="Arial" pitchFamily="34" charset="0"/>
              <a:buChar char="•"/>
            </a:pPr>
            <a:r>
              <a:rPr lang="en-US" sz="2200" dirty="0">
                <a:latin typeface="Comic Sans MS" pitchFamily="66" charset="0"/>
              </a:rPr>
              <a:t>An applet is a program written in Java and saved on the server, compiled and ready to be run.</a:t>
            </a:r>
          </a:p>
          <a:p>
            <a:pPr algn="just">
              <a:spcBef>
                <a:spcPts val="600"/>
              </a:spcBef>
              <a:spcAft>
                <a:spcPts val="600"/>
              </a:spcAft>
              <a:buFont typeface="Arial" pitchFamily="34" charset="0"/>
              <a:buChar char="•"/>
            </a:pPr>
            <a:r>
              <a:rPr lang="en-US" sz="2200" dirty="0">
                <a:latin typeface="Comic Sans MS" pitchFamily="66" charset="0"/>
              </a:rPr>
              <a:t>The document is in byte-code (binary) format.</a:t>
            </a:r>
          </a:p>
          <a:p>
            <a:pPr algn="just">
              <a:spcBef>
                <a:spcPts val="600"/>
              </a:spcBef>
              <a:spcAft>
                <a:spcPts val="600"/>
              </a:spcAft>
              <a:buFont typeface="Arial" pitchFamily="34" charset="0"/>
              <a:buChar char="•"/>
            </a:pPr>
            <a:r>
              <a:rPr lang="en-US" sz="2200" dirty="0">
                <a:latin typeface="Comic Sans MS" pitchFamily="66" charset="0"/>
              </a:rPr>
              <a:t>The client process (browser) creates an instance of this applet and runs it.</a:t>
            </a:r>
          </a:p>
          <a:p>
            <a:pPr algn="just">
              <a:spcBef>
                <a:spcPts val="600"/>
              </a:spcBef>
              <a:spcAft>
                <a:spcPts val="600"/>
              </a:spcAft>
              <a:buFont typeface="Arial" pitchFamily="34" charset="0"/>
              <a:buChar char="•"/>
            </a:pPr>
            <a:r>
              <a:rPr lang="en-US" sz="2200" dirty="0">
                <a:latin typeface="Comic Sans MS" pitchFamily="66" charset="0"/>
              </a:rPr>
              <a:t>A Java applet can be run by the browser in two ways: </a:t>
            </a:r>
          </a:p>
          <a:p>
            <a:pPr marL="628650" lvl="1" indent="-171450" algn="just">
              <a:spcBef>
                <a:spcPts val="600"/>
              </a:spcBef>
              <a:spcAft>
                <a:spcPts val="600"/>
              </a:spcAft>
              <a:buFont typeface="Arial" pitchFamily="34" charset="0"/>
              <a:buChar char="•"/>
            </a:pPr>
            <a:r>
              <a:rPr lang="en-US" sz="2000" dirty="0">
                <a:latin typeface="Comic Sans MS" pitchFamily="66" charset="0"/>
              </a:rPr>
              <a:t>Browser directly request the Java applet program in the URL and receive the applet in binary form.</a:t>
            </a:r>
          </a:p>
          <a:p>
            <a:pPr marL="628650" lvl="1" indent="-171450" algn="just">
              <a:spcBef>
                <a:spcPts val="600"/>
              </a:spcBef>
              <a:spcAft>
                <a:spcPts val="600"/>
              </a:spcAft>
              <a:buFont typeface="Arial" pitchFamily="34" charset="0"/>
              <a:buChar char="•"/>
            </a:pPr>
            <a:r>
              <a:rPr lang="en-US" sz="2000" dirty="0">
                <a:latin typeface="Comic Sans MS" pitchFamily="66" charset="0"/>
              </a:rPr>
              <a:t>Browser retrieve and run HTML file that has embedded the address of the applet as a tag.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1"/>
          <p:cNvSpPr>
            <a:spLocks noChangeArrowheads="1"/>
          </p:cNvSpPr>
          <p:nvPr/>
        </p:nvSpPr>
        <p:spPr bwMode="auto">
          <a:xfrm>
            <a:off x="222250" y="152400"/>
            <a:ext cx="2825750" cy="461963"/>
          </a:xfrm>
          <a:prstGeom prst="rect">
            <a:avLst/>
          </a:prstGeom>
          <a:noFill/>
          <a:ln w="9525">
            <a:noFill/>
            <a:miter lim="800000"/>
            <a:headEnd/>
            <a:tailEnd/>
          </a:ln>
        </p:spPr>
        <p:txBody>
          <a:bodyPr wrap="none">
            <a:spAutoFit/>
          </a:bodyPr>
          <a:lstStyle/>
          <a:p>
            <a:pPr algn="just"/>
            <a:r>
              <a:rPr lang="en-US" sz="2400" b="1">
                <a:solidFill>
                  <a:srgbClr val="0070C0"/>
                </a:solidFill>
                <a:latin typeface="Comic Sans MS" pitchFamily="66" charset="0"/>
              </a:rPr>
              <a:t>Physical topology </a:t>
            </a:r>
          </a:p>
        </p:txBody>
      </p:sp>
      <p:sp>
        <p:nvSpPr>
          <p:cNvPr id="14339" name="Rectangle 2"/>
          <p:cNvSpPr>
            <a:spLocks noChangeArrowheads="1"/>
          </p:cNvSpPr>
          <p:nvPr/>
        </p:nvSpPr>
        <p:spPr bwMode="auto">
          <a:xfrm>
            <a:off x="304800" y="838200"/>
            <a:ext cx="8458200" cy="5354638"/>
          </a:xfrm>
          <a:prstGeom prst="rect">
            <a:avLst/>
          </a:prstGeom>
          <a:noFill/>
          <a:ln w="9525">
            <a:noFill/>
            <a:miter lim="800000"/>
            <a:headEnd/>
            <a:tailEnd/>
          </a:ln>
        </p:spPr>
        <p:txBody>
          <a:bodyPr>
            <a:spAutoFit/>
          </a:bodyPr>
          <a:lstStyle/>
          <a:p>
            <a:pPr marL="273050" indent="-273050" algn="just"/>
            <a:r>
              <a:rPr lang="en-US" dirty="0">
                <a:latin typeface="Comic Sans MS" pitchFamily="66" charset="0"/>
              </a:rPr>
              <a:t>Mesh</a:t>
            </a:r>
          </a:p>
          <a:p>
            <a:pPr marL="273050" indent="-273050" algn="just">
              <a:buFont typeface="Arial" pitchFamily="34" charset="0"/>
              <a:buChar char="•"/>
            </a:pPr>
            <a:r>
              <a:rPr lang="en-US" b="1" dirty="0">
                <a:latin typeface="Comic Sans MS" pitchFamily="66" charset="0"/>
              </a:rPr>
              <a:t>Advantages:</a:t>
            </a:r>
            <a:r>
              <a:rPr lang="en-US" dirty="0">
                <a:latin typeface="Comic Sans MS" pitchFamily="66" charset="0"/>
              </a:rPr>
              <a:t> guarantees that each connection can carry its own data load, eliminating traffic problems. It is also robust that if one link becomes unusable, it doesn’t incapacitate the entire network.</a:t>
            </a:r>
          </a:p>
          <a:p>
            <a:pPr marL="273050" indent="-273050" algn="just">
              <a:buFont typeface="Arial" pitchFamily="34" charset="0"/>
              <a:buChar char="•"/>
            </a:pPr>
            <a:r>
              <a:rPr lang="en-US" b="1" dirty="0">
                <a:latin typeface="Comic Sans MS" pitchFamily="66" charset="0"/>
              </a:rPr>
              <a:t>Disadvantages: </a:t>
            </a:r>
            <a:r>
              <a:rPr lang="en-US" dirty="0">
                <a:latin typeface="Comic Sans MS" pitchFamily="66" charset="0"/>
              </a:rPr>
              <a:t>amount of cabling, number of input/output ports required.</a:t>
            </a:r>
          </a:p>
          <a:p>
            <a:pPr marL="273050" indent="-273050" algn="just"/>
            <a:r>
              <a:rPr lang="en-US" dirty="0">
                <a:latin typeface="Comic Sans MS" pitchFamily="66" charset="0"/>
              </a:rPr>
              <a:t>Ring</a:t>
            </a:r>
          </a:p>
          <a:p>
            <a:pPr marL="273050" indent="-273050" algn="just">
              <a:buFont typeface="Arial" pitchFamily="34" charset="0"/>
              <a:buChar char="•"/>
            </a:pPr>
            <a:r>
              <a:rPr lang="en-US" b="1" dirty="0">
                <a:latin typeface="Comic Sans MS" pitchFamily="66" charset="0"/>
              </a:rPr>
              <a:t>Advantages:</a:t>
            </a:r>
            <a:r>
              <a:rPr lang="en-US" dirty="0">
                <a:latin typeface="Comic Sans MS" pitchFamily="66" charset="0"/>
              </a:rPr>
              <a:t> easy to install and reconfigure. Fault isolation is simplified</a:t>
            </a:r>
          </a:p>
          <a:p>
            <a:pPr marL="273050" indent="-273050" algn="just">
              <a:buFont typeface="Arial" pitchFamily="34" charset="0"/>
              <a:buChar char="•"/>
            </a:pPr>
            <a:r>
              <a:rPr lang="en-US" b="1" dirty="0">
                <a:latin typeface="Comic Sans MS" pitchFamily="66" charset="0"/>
              </a:rPr>
              <a:t>Disadvantages: </a:t>
            </a:r>
            <a:r>
              <a:rPr lang="en-US" dirty="0">
                <a:latin typeface="Comic Sans MS" pitchFamily="66" charset="0"/>
              </a:rPr>
              <a:t>a break in the ring (a disabled station) can disable the entire network. This can be solved by using a dual ring or a switch capable of closing off the break.</a:t>
            </a:r>
          </a:p>
          <a:p>
            <a:pPr marL="273050" indent="-273050" algn="just"/>
            <a:r>
              <a:rPr lang="en-US" dirty="0">
                <a:latin typeface="Comic Sans MS" pitchFamily="66" charset="0"/>
              </a:rPr>
              <a:t>Bus</a:t>
            </a:r>
          </a:p>
          <a:p>
            <a:pPr marL="273050" indent="-273050" algn="just">
              <a:buFont typeface="Arial" pitchFamily="34" charset="0"/>
              <a:buChar char="•"/>
            </a:pPr>
            <a:r>
              <a:rPr lang="en-US" b="1" dirty="0">
                <a:latin typeface="Comic Sans MS" pitchFamily="66" charset="0"/>
              </a:rPr>
              <a:t>Advantages:</a:t>
            </a:r>
            <a:r>
              <a:rPr lang="en-US" dirty="0">
                <a:latin typeface="Comic Sans MS" pitchFamily="66" charset="0"/>
              </a:rPr>
              <a:t> easy to install.</a:t>
            </a:r>
          </a:p>
          <a:p>
            <a:pPr marL="273050" indent="-273050" algn="just">
              <a:buFont typeface="Arial" pitchFamily="34" charset="0"/>
              <a:buChar char="•"/>
            </a:pPr>
            <a:r>
              <a:rPr lang="en-US" b="1" dirty="0">
                <a:latin typeface="Comic Sans MS" pitchFamily="66" charset="0"/>
              </a:rPr>
              <a:t>Disadvantages: </a:t>
            </a:r>
            <a:r>
              <a:rPr lang="en-US" dirty="0">
                <a:latin typeface="Comic Sans MS" pitchFamily="66" charset="0"/>
              </a:rPr>
              <a:t>a fault or break in the bus cable stops all transmission even between devices on the same side of the problem section.</a:t>
            </a:r>
          </a:p>
          <a:p>
            <a:pPr marL="273050" indent="-273050" algn="just"/>
            <a:r>
              <a:rPr lang="en-US" dirty="0">
                <a:latin typeface="Comic Sans MS" pitchFamily="66" charset="0"/>
              </a:rPr>
              <a:t>Star</a:t>
            </a:r>
          </a:p>
          <a:p>
            <a:pPr marL="273050" indent="-273050" algn="just">
              <a:buFont typeface="Arial" pitchFamily="34" charset="0"/>
              <a:buChar char="•"/>
            </a:pPr>
            <a:r>
              <a:rPr lang="en-US" b="1" dirty="0">
                <a:latin typeface="Comic Sans MS" pitchFamily="66" charset="0"/>
              </a:rPr>
              <a:t>Advantages:</a:t>
            </a:r>
            <a:r>
              <a:rPr lang="en-US" dirty="0">
                <a:latin typeface="Comic Sans MS" pitchFamily="66" charset="0"/>
              </a:rPr>
              <a:t> the most common in high-speed local-area networks because of: Low cost, ease of installation and scalability.</a:t>
            </a:r>
          </a:p>
          <a:p>
            <a:pPr marL="273050" indent="-273050" algn="just">
              <a:buFont typeface="Arial" pitchFamily="34" charset="0"/>
              <a:buChar char="•"/>
            </a:pPr>
            <a:r>
              <a:rPr lang="en-US" b="1" dirty="0">
                <a:latin typeface="Comic Sans MS" pitchFamily="66" charset="0"/>
              </a:rPr>
              <a:t>Disadvantages: </a:t>
            </a:r>
            <a:r>
              <a:rPr lang="en-US" dirty="0">
                <a:latin typeface="Comic Sans MS" pitchFamily="66" charset="0"/>
              </a:rPr>
              <a:t>dependency of the whole topology on one single point, (hub), if </a:t>
            </a:r>
            <a:r>
              <a:rPr lang="en-US">
                <a:latin typeface="Comic Sans MS" pitchFamily="66" charset="0"/>
              </a:rPr>
              <a:t>the hub goes </a:t>
            </a:r>
            <a:r>
              <a:rPr lang="en-US" dirty="0">
                <a:latin typeface="Comic Sans MS" pitchFamily="66" charset="0"/>
              </a:rPr>
              <a:t>down the whole system is dead.</a:t>
            </a: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8850" name="Slide Number Placeholder 1"/>
          <p:cNvSpPr>
            <a:spLocks noGrp="1"/>
          </p:cNvSpPr>
          <p:nvPr>
            <p:ph type="sldNum" sz="quarter" idx="10"/>
          </p:nvPr>
        </p:nvSpPr>
        <p:spPr bwMode="auto">
          <a:xfrm>
            <a:off x="0" y="6553200"/>
            <a:ext cx="1905000" cy="457200"/>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EDD5F9F9-C5A2-42A2-9C9D-A047EA5171A3}" type="slidenum">
              <a:rPr lang="en-US" b="1" smtClean="0">
                <a:solidFill>
                  <a:schemeClr val="accent1"/>
                </a:solidFill>
              </a:rPr>
              <a:pPr fontAlgn="base">
                <a:spcBef>
                  <a:spcPct val="0"/>
                </a:spcBef>
                <a:spcAft>
                  <a:spcPct val="0"/>
                </a:spcAft>
                <a:defRPr/>
              </a:pPr>
              <a:t>80</a:t>
            </a:fld>
            <a:endParaRPr lang="en-US" b="1">
              <a:solidFill>
                <a:schemeClr val="accent1"/>
              </a:solidFill>
            </a:endParaRPr>
          </a:p>
        </p:txBody>
      </p:sp>
      <p:sp>
        <p:nvSpPr>
          <p:cNvPr id="81923" name="Text Box 4"/>
          <p:cNvSpPr txBox="1">
            <a:spLocks noChangeArrowheads="1"/>
          </p:cNvSpPr>
          <p:nvPr/>
        </p:nvSpPr>
        <p:spPr bwMode="auto">
          <a:xfrm>
            <a:off x="8229600" y="6400800"/>
            <a:ext cx="184150" cy="366713"/>
          </a:xfrm>
          <a:prstGeom prst="rect">
            <a:avLst/>
          </a:prstGeom>
          <a:noFill/>
          <a:ln w="9525">
            <a:noFill/>
            <a:miter lim="800000"/>
            <a:headEnd/>
            <a:tailEnd/>
          </a:ln>
        </p:spPr>
        <p:txBody>
          <a:bodyPr wrap="none">
            <a:spAutoFit/>
          </a:bodyPr>
          <a:lstStyle/>
          <a:p>
            <a:endParaRPr lang="en-GB"/>
          </a:p>
        </p:txBody>
      </p:sp>
      <p:sp>
        <p:nvSpPr>
          <p:cNvPr id="81924" name="Text Box 2"/>
          <p:cNvSpPr txBox="1">
            <a:spLocks noChangeArrowheads="1"/>
          </p:cNvSpPr>
          <p:nvPr/>
        </p:nvSpPr>
        <p:spPr bwMode="auto">
          <a:xfrm>
            <a:off x="0" y="104775"/>
            <a:ext cx="8153400" cy="523875"/>
          </a:xfrm>
          <a:prstGeom prst="rect">
            <a:avLst/>
          </a:prstGeom>
          <a:noFill/>
          <a:ln w="9525">
            <a:noFill/>
            <a:miter lim="800000"/>
            <a:headEnd/>
            <a:tailEnd/>
          </a:ln>
        </p:spPr>
        <p:txBody>
          <a:bodyPr>
            <a:spAutoFit/>
          </a:bodyPr>
          <a:lstStyle/>
          <a:p>
            <a:r>
              <a:rPr lang="fr-FR" sz="2800">
                <a:solidFill>
                  <a:srgbClr val="009900"/>
                </a:solidFill>
                <a:latin typeface="Comic Sans MS" pitchFamily="66" charset="0"/>
              </a:rPr>
              <a:t>Java Script</a:t>
            </a:r>
            <a:endParaRPr lang="en-US" sz="2800">
              <a:solidFill>
                <a:srgbClr val="009900"/>
              </a:solidFill>
              <a:latin typeface="Comic Sans MS" pitchFamily="66" charset="0"/>
            </a:endParaRPr>
          </a:p>
        </p:txBody>
      </p:sp>
      <p:sp>
        <p:nvSpPr>
          <p:cNvPr id="81925" name="Rectangle 3"/>
          <p:cNvSpPr>
            <a:spLocks noChangeArrowheads="1"/>
          </p:cNvSpPr>
          <p:nvPr/>
        </p:nvSpPr>
        <p:spPr bwMode="auto">
          <a:xfrm>
            <a:off x="76200" y="609600"/>
            <a:ext cx="8915400" cy="5016500"/>
          </a:xfrm>
          <a:prstGeom prst="rect">
            <a:avLst/>
          </a:prstGeom>
          <a:noFill/>
          <a:ln w="9525">
            <a:noFill/>
            <a:miter lim="800000"/>
            <a:headEnd/>
            <a:tailEnd/>
          </a:ln>
        </p:spPr>
        <p:txBody>
          <a:bodyPr>
            <a:spAutoFit/>
          </a:bodyPr>
          <a:lstStyle/>
          <a:p>
            <a:pPr algn="just">
              <a:lnSpc>
                <a:spcPct val="150000"/>
              </a:lnSpc>
              <a:buFont typeface="Arial" pitchFamily="34" charset="0"/>
              <a:buChar char="•"/>
            </a:pPr>
            <a:r>
              <a:rPr lang="en-US" sz="2400">
                <a:latin typeface="Comic Sans MS" pitchFamily="66" charset="0"/>
              </a:rPr>
              <a:t>The idea of scripts in dynamic documents can also be used  for active documents.</a:t>
            </a:r>
          </a:p>
          <a:p>
            <a:pPr algn="just">
              <a:lnSpc>
                <a:spcPct val="150000"/>
              </a:lnSpc>
              <a:buFont typeface="Arial" pitchFamily="34" charset="0"/>
              <a:buChar char="•"/>
            </a:pPr>
            <a:r>
              <a:rPr lang="en-US" sz="2400">
                <a:latin typeface="Comic Sans MS" pitchFamily="66" charset="0"/>
              </a:rPr>
              <a:t>If the active part of the document is small, it can be written in a scripting language, which is then interpreted and run by the client.</a:t>
            </a:r>
          </a:p>
          <a:p>
            <a:pPr algn="just">
              <a:lnSpc>
                <a:spcPct val="150000"/>
              </a:lnSpc>
              <a:buFont typeface="Arial" pitchFamily="34" charset="0"/>
              <a:buChar char="•"/>
            </a:pPr>
            <a:r>
              <a:rPr lang="en-US" sz="2400">
                <a:latin typeface="Comic Sans MS" pitchFamily="66" charset="0"/>
              </a:rPr>
              <a:t>The script is in source code (text) and not binary form.</a:t>
            </a:r>
          </a:p>
          <a:p>
            <a:pPr algn="just">
              <a:lnSpc>
                <a:spcPct val="150000"/>
              </a:lnSpc>
              <a:buFont typeface="Arial" pitchFamily="34" charset="0"/>
              <a:buChar char="•"/>
            </a:pPr>
            <a:r>
              <a:rPr lang="en-US" sz="2400">
                <a:latin typeface="Comic Sans MS" pitchFamily="66" charset="0"/>
              </a:rPr>
              <a:t>The scripting technology used in this case is usually JavaScript.</a:t>
            </a:r>
          </a:p>
          <a:p>
            <a:pPr algn="just">
              <a:lnSpc>
                <a:spcPct val="150000"/>
              </a:lnSpc>
              <a:buFont typeface="Arial" pitchFamily="34" charset="0"/>
              <a:buChar char="•"/>
            </a:pPr>
            <a:endParaRPr lang="en-US" sz="2400">
              <a:latin typeface="Comic Sans MS" pitchFamily="66" charset="0"/>
            </a:endParaRP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9874" name="Slide Number Placeholder 1"/>
          <p:cNvSpPr>
            <a:spLocks noGrp="1"/>
          </p:cNvSpPr>
          <p:nvPr>
            <p:ph type="sldNum" sz="quarter" idx="10"/>
          </p:nvPr>
        </p:nvSpPr>
        <p:spPr bwMode="auto">
          <a:xfrm>
            <a:off x="0" y="6553200"/>
            <a:ext cx="1905000" cy="457200"/>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976AA8B7-0009-41B2-B663-3A13A8C2378B}" type="slidenum">
              <a:rPr lang="en-US" b="1" smtClean="0">
                <a:solidFill>
                  <a:schemeClr val="accent1"/>
                </a:solidFill>
              </a:rPr>
              <a:pPr fontAlgn="base">
                <a:spcBef>
                  <a:spcPct val="0"/>
                </a:spcBef>
                <a:spcAft>
                  <a:spcPct val="0"/>
                </a:spcAft>
                <a:defRPr/>
              </a:pPr>
              <a:t>81</a:t>
            </a:fld>
            <a:endParaRPr lang="en-US" b="1">
              <a:solidFill>
                <a:schemeClr val="accent1"/>
              </a:solidFill>
            </a:endParaRPr>
          </a:p>
        </p:txBody>
      </p:sp>
      <p:sp>
        <p:nvSpPr>
          <p:cNvPr id="82947" name="Text Box 4"/>
          <p:cNvSpPr txBox="1">
            <a:spLocks noChangeArrowheads="1"/>
          </p:cNvSpPr>
          <p:nvPr/>
        </p:nvSpPr>
        <p:spPr bwMode="auto">
          <a:xfrm>
            <a:off x="8229600" y="6400800"/>
            <a:ext cx="184150" cy="366713"/>
          </a:xfrm>
          <a:prstGeom prst="rect">
            <a:avLst/>
          </a:prstGeom>
          <a:noFill/>
          <a:ln w="9525">
            <a:noFill/>
            <a:miter lim="800000"/>
            <a:headEnd/>
            <a:tailEnd/>
          </a:ln>
        </p:spPr>
        <p:txBody>
          <a:bodyPr wrap="none">
            <a:spAutoFit/>
          </a:bodyPr>
          <a:lstStyle/>
          <a:p>
            <a:endParaRPr lang="en-GB"/>
          </a:p>
        </p:txBody>
      </p:sp>
      <p:sp>
        <p:nvSpPr>
          <p:cNvPr id="82948" name="Text Box 2"/>
          <p:cNvSpPr txBox="1">
            <a:spLocks noChangeArrowheads="1"/>
          </p:cNvSpPr>
          <p:nvPr/>
        </p:nvSpPr>
        <p:spPr bwMode="auto">
          <a:xfrm>
            <a:off x="0" y="104775"/>
            <a:ext cx="5538788" cy="584200"/>
          </a:xfrm>
          <a:prstGeom prst="rect">
            <a:avLst/>
          </a:prstGeom>
          <a:noFill/>
          <a:ln w="9525">
            <a:noFill/>
            <a:miter lim="800000"/>
            <a:headEnd/>
            <a:tailEnd/>
          </a:ln>
        </p:spPr>
        <p:txBody>
          <a:bodyPr wrap="none">
            <a:spAutoFit/>
          </a:bodyPr>
          <a:lstStyle/>
          <a:p>
            <a:r>
              <a:rPr lang="en-US" sz="3200">
                <a:solidFill>
                  <a:srgbClr val="FF0000"/>
                </a:solidFill>
                <a:latin typeface="Comic Sans MS" pitchFamily="66" charset="0"/>
              </a:rPr>
              <a:t>Other Internet applications</a:t>
            </a:r>
          </a:p>
        </p:txBody>
      </p:sp>
      <p:sp>
        <p:nvSpPr>
          <p:cNvPr id="82949" name="Rectangle 3"/>
          <p:cNvSpPr>
            <a:spLocks noChangeArrowheads="1"/>
          </p:cNvSpPr>
          <p:nvPr/>
        </p:nvSpPr>
        <p:spPr bwMode="auto">
          <a:xfrm>
            <a:off x="76200" y="638175"/>
            <a:ext cx="8915400" cy="2246313"/>
          </a:xfrm>
          <a:prstGeom prst="rect">
            <a:avLst/>
          </a:prstGeom>
          <a:noFill/>
          <a:ln w="9525">
            <a:noFill/>
            <a:miter lim="800000"/>
            <a:headEnd/>
            <a:tailEnd/>
          </a:ln>
        </p:spPr>
        <p:txBody>
          <a:bodyPr>
            <a:spAutoFit/>
          </a:bodyPr>
          <a:lstStyle/>
          <a:p>
            <a:pPr algn="just">
              <a:lnSpc>
                <a:spcPct val="150000"/>
              </a:lnSpc>
            </a:pPr>
            <a:r>
              <a:rPr lang="en-US" sz="2400">
                <a:latin typeface="Comic Sans MS" pitchFamily="66" charset="0"/>
              </a:rPr>
              <a:t>During the last decade other applications have been developed on the Internet. These applications are not as popular as those discussed above, but they are gaining ground. We discuss a few of them here.</a:t>
            </a: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0898" name="Slide Number Placeholder 1"/>
          <p:cNvSpPr>
            <a:spLocks noGrp="1"/>
          </p:cNvSpPr>
          <p:nvPr>
            <p:ph type="sldNum" sz="quarter" idx="10"/>
          </p:nvPr>
        </p:nvSpPr>
        <p:spPr bwMode="auto">
          <a:xfrm>
            <a:off x="0" y="6553200"/>
            <a:ext cx="1905000" cy="457200"/>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30D38D71-AB7B-4490-A270-61F02902A6FF}" type="slidenum">
              <a:rPr lang="en-US" b="1" smtClean="0">
                <a:solidFill>
                  <a:schemeClr val="accent1"/>
                </a:solidFill>
              </a:rPr>
              <a:pPr fontAlgn="base">
                <a:spcBef>
                  <a:spcPct val="0"/>
                </a:spcBef>
                <a:spcAft>
                  <a:spcPct val="0"/>
                </a:spcAft>
                <a:defRPr/>
              </a:pPr>
              <a:t>82</a:t>
            </a:fld>
            <a:endParaRPr lang="en-US" b="1">
              <a:solidFill>
                <a:schemeClr val="accent1"/>
              </a:solidFill>
            </a:endParaRPr>
          </a:p>
        </p:txBody>
      </p:sp>
      <p:sp>
        <p:nvSpPr>
          <p:cNvPr id="83971" name="Text Box 4"/>
          <p:cNvSpPr txBox="1">
            <a:spLocks noChangeArrowheads="1"/>
          </p:cNvSpPr>
          <p:nvPr/>
        </p:nvSpPr>
        <p:spPr bwMode="auto">
          <a:xfrm>
            <a:off x="8229600" y="6400800"/>
            <a:ext cx="184150" cy="366713"/>
          </a:xfrm>
          <a:prstGeom prst="rect">
            <a:avLst/>
          </a:prstGeom>
          <a:noFill/>
          <a:ln w="9525">
            <a:noFill/>
            <a:miter lim="800000"/>
            <a:headEnd/>
            <a:tailEnd/>
          </a:ln>
        </p:spPr>
        <p:txBody>
          <a:bodyPr wrap="none">
            <a:spAutoFit/>
          </a:bodyPr>
          <a:lstStyle/>
          <a:p>
            <a:endParaRPr lang="en-GB"/>
          </a:p>
        </p:txBody>
      </p:sp>
      <p:sp>
        <p:nvSpPr>
          <p:cNvPr id="83972" name="Text Box 2"/>
          <p:cNvSpPr txBox="1">
            <a:spLocks noChangeArrowheads="1"/>
          </p:cNvSpPr>
          <p:nvPr/>
        </p:nvSpPr>
        <p:spPr bwMode="auto">
          <a:xfrm>
            <a:off x="0" y="104775"/>
            <a:ext cx="8153400" cy="584200"/>
          </a:xfrm>
          <a:prstGeom prst="rect">
            <a:avLst/>
          </a:prstGeom>
          <a:noFill/>
          <a:ln w="9525">
            <a:noFill/>
            <a:miter lim="800000"/>
            <a:headEnd/>
            <a:tailEnd/>
          </a:ln>
        </p:spPr>
        <p:txBody>
          <a:bodyPr>
            <a:spAutoFit/>
          </a:bodyPr>
          <a:lstStyle/>
          <a:p>
            <a:r>
              <a:rPr lang="fr-FR" sz="3200">
                <a:solidFill>
                  <a:srgbClr val="0070C0"/>
                </a:solidFill>
                <a:latin typeface="Comic Sans MS" pitchFamily="66" charset="0"/>
              </a:rPr>
              <a:t>Video-conferencing</a:t>
            </a:r>
            <a:endParaRPr lang="en-US" sz="3200">
              <a:solidFill>
                <a:srgbClr val="0070C0"/>
              </a:solidFill>
              <a:latin typeface="Comic Sans MS" pitchFamily="66" charset="0"/>
            </a:endParaRPr>
          </a:p>
        </p:txBody>
      </p:sp>
      <p:sp>
        <p:nvSpPr>
          <p:cNvPr id="83973" name="Rectangle 3"/>
          <p:cNvSpPr>
            <a:spLocks noChangeArrowheads="1"/>
          </p:cNvSpPr>
          <p:nvPr/>
        </p:nvSpPr>
        <p:spPr bwMode="auto">
          <a:xfrm>
            <a:off x="76200" y="609600"/>
            <a:ext cx="8915400" cy="3139321"/>
          </a:xfrm>
          <a:prstGeom prst="rect">
            <a:avLst/>
          </a:prstGeom>
          <a:noFill/>
          <a:ln w="9525">
            <a:noFill/>
            <a:miter lim="800000"/>
            <a:headEnd/>
            <a:tailEnd/>
          </a:ln>
        </p:spPr>
        <p:txBody>
          <a:bodyPr>
            <a:spAutoFit/>
          </a:bodyPr>
          <a:lstStyle/>
          <a:p>
            <a:pPr algn="just">
              <a:lnSpc>
                <a:spcPct val="150000"/>
              </a:lnSpc>
            </a:pPr>
            <a:r>
              <a:rPr lang="en-US" sz="2200" dirty="0">
                <a:solidFill>
                  <a:schemeClr val="folHlink"/>
                </a:solidFill>
                <a:latin typeface="Comic Sans MS" pitchFamily="66" charset="0"/>
              </a:rPr>
              <a:t>Videoconferencing</a:t>
            </a:r>
            <a:r>
              <a:rPr lang="en-US" sz="2200" dirty="0">
                <a:latin typeface="Comic Sans MS" pitchFamily="66" charset="0"/>
              </a:rPr>
              <a:t> can eliminate the cost of traveling, and save time and energy, by providing communication between two or more groups of participants or a set of individual participants.</a:t>
            </a:r>
          </a:p>
          <a:p>
            <a:pPr algn="just">
              <a:lnSpc>
                <a:spcPct val="150000"/>
              </a:lnSpc>
            </a:pPr>
            <a:r>
              <a:rPr lang="en-US" sz="2200" dirty="0">
                <a:latin typeface="Comic Sans MS" pitchFamily="66" charset="0"/>
              </a:rPr>
              <a:t>Each participant uses a videoconferencing client program. The video and audio data is sent from the clients to the videoconferencing server </a:t>
            </a:r>
            <a:r>
              <a:rPr lang="en-US" sz="2200" dirty="0" err="1">
                <a:latin typeface="Comic Sans MS" pitchFamily="66" charset="0"/>
              </a:rPr>
              <a:t>program,then</a:t>
            </a:r>
            <a:r>
              <a:rPr lang="en-US" sz="2200" dirty="0">
                <a:latin typeface="Comic Sans MS" pitchFamily="66" charset="0"/>
              </a:rPr>
              <a:t> redistributes to all clients.</a:t>
            </a:r>
          </a:p>
        </p:txBody>
      </p:sp>
      <p:pic>
        <p:nvPicPr>
          <p:cNvPr id="83974" name="Picture 5"/>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381000" y="3825875"/>
            <a:ext cx="8483600" cy="2879725"/>
          </a:xfrm>
          <a:prstGeom prst="rect">
            <a:avLst/>
          </a:prstGeom>
          <a:noFill/>
          <a:ln w="9525">
            <a:noFill/>
            <a:miter lim="800000"/>
            <a:headEnd/>
            <a:tailEnd/>
          </a:ln>
        </p:spPr>
      </p:pic>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22" name="Slide Number Placeholder 1"/>
          <p:cNvSpPr>
            <a:spLocks noGrp="1"/>
          </p:cNvSpPr>
          <p:nvPr>
            <p:ph type="sldNum" sz="quarter" idx="10"/>
          </p:nvPr>
        </p:nvSpPr>
        <p:spPr bwMode="auto">
          <a:xfrm>
            <a:off x="0" y="6553200"/>
            <a:ext cx="1905000" cy="457200"/>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4A07F955-990D-492B-8181-3B2D625C9E71}" type="slidenum">
              <a:rPr lang="en-US" b="1" smtClean="0">
                <a:solidFill>
                  <a:schemeClr val="accent1"/>
                </a:solidFill>
              </a:rPr>
              <a:pPr fontAlgn="base">
                <a:spcBef>
                  <a:spcPct val="0"/>
                </a:spcBef>
                <a:spcAft>
                  <a:spcPct val="0"/>
                </a:spcAft>
                <a:defRPr/>
              </a:pPr>
              <a:t>83</a:t>
            </a:fld>
            <a:endParaRPr lang="en-US" b="1">
              <a:solidFill>
                <a:schemeClr val="accent1"/>
              </a:solidFill>
            </a:endParaRPr>
          </a:p>
        </p:txBody>
      </p:sp>
      <p:sp>
        <p:nvSpPr>
          <p:cNvPr id="84995" name="Text Box 4"/>
          <p:cNvSpPr txBox="1">
            <a:spLocks noChangeArrowheads="1"/>
          </p:cNvSpPr>
          <p:nvPr/>
        </p:nvSpPr>
        <p:spPr bwMode="auto">
          <a:xfrm>
            <a:off x="8229600" y="6400800"/>
            <a:ext cx="184150" cy="366713"/>
          </a:xfrm>
          <a:prstGeom prst="rect">
            <a:avLst/>
          </a:prstGeom>
          <a:noFill/>
          <a:ln w="9525">
            <a:noFill/>
            <a:miter lim="800000"/>
            <a:headEnd/>
            <a:tailEnd/>
          </a:ln>
        </p:spPr>
        <p:txBody>
          <a:bodyPr wrap="none">
            <a:spAutoFit/>
          </a:bodyPr>
          <a:lstStyle/>
          <a:p>
            <a:endParaRPr lang="en-GB"/>
          </a:p>
        </p:txBody>
      </p:sp>
      <p:sp>
        <p:nvSpPr>
          <p:cNvPr id="84996" name="Text Box 2"/>
          <p:cNvSpPr txBox="1">
            <a:spLocks noChangeArrowheads="1"/>
          </p:cNvSpPr>
          <p:nvPr/>
        </p:nvSpPr>
        <p:spPr bwMode="auto">
          <a:xfrm>
            <a:off x="0" y="104775"/>
            <a:ext cx="8153400" cy="584200"/>
          </a:xfrm>
          <a:prstGeom prst="rect">
            <a:avLst/>
          </a:prstGeom>
          <a:noFill/>
          <a:ln w="9525">
            <a:noFill/>
            <a:miter lim="800000"/>
            <a:headEnd/>
            <a:tailEnd/>
          </a:ln>
        </p:spPr>
        <p:txBody>
          <a:bodyPr>
            <a:spAutoFit/>
          </a:bodyPr>
          <a:lstStyle/>
          <a:p>
            <a:r>
              <a:rPr lang="fr-FR" sz="3200">
                <a:solidFill>
                  <a:srgbClr val="0070C0"/>
                </a:solidFill>
                <a:latin typeface="Comic Sans MS" pitchFamily="66" charset="0"/>
              </a:rPr>
              <a:t>Group discussion Listservs</a:t>
            </a:r>
            <a:endParaRPr lang="en-US" sz="3200">
              <a:solidFill>
                <a:srgbClr val="0070C0"/>
              </a:solidFill>
              <a:latin typeface="Comic Sans MS" pitchFamily="66" charset="0"/>
            </a:endParaRPr>
          </a:p>
        </p:txBody>
      </p:sp>
      <p:sp>
        <p:nvSpPr>
          <p:cNvPr id="84997" name="Rectangle 3"/>
          <p:cNvSpPr>
            <a:spLocks noChangeArrowheads="1"/>
          </p:cNvSpPr>
          <p:nvPr/>
        </p:nvSpPr>
        <p:spPr bwMode="auto">
          <a:xfrm>
            <a:off x="76200" y="609600"/>
            <a:ext cx="8915400" cy="3477875"/>
          </a:xfrm>
          <a:prstGeom prst="rect">
            <a:avLst/>
          </a:prstGeom>
          <a:noFill/>
          <a:ln w="9525">
            <a:noFill/>
            <a:miter lim="800000"/>
            <a:headEnd/>
            <a:tailEnd/>
          </a:ln>
        </p:spPr>
        <p:txBody>
          <a:bodyPr>
            <a:spAutoFit/>
          </a:bodyPr>
          <a:lstStyle/>
          <a:p>
            <a:pPr marL="273050" indent="-273050" algn="just">
              <a:buFont typeface="Arial" pitchFamily="34" charset="0"/>
              <a:buChar char="•"/>
            </a:pPr>
            <a:r>
              <a:rPr lang="en-US" sz="2000" dirty="0">
                <a:latin typeface="Comic Sans MS" pitchFamily="66" charset="0"/>
              </a:rPr>
              <a:t>Another popular class of applications is </a:t>
            </a:r>
            <a:r>
              <a:rPr lang="en-US" sz="2000" dirty="0" err="1">
                <a:solidFill>
                  <a:schemeClr val="folHlink"/>
                </a:solidFill>
                <a:latin typeface="Comic Sans MS" pitchFamily="66" charset="0"/>
              </a:rPr>
              <a:t>listservs</a:t>
            </a:r>
            <a:r>
              <a:rPr lang="en-US" sz="2000" dirty="0">
                <a:latin typeface="Comic Sans MS" pitchFamily="66" charset="0"/>
              </a:rPr>
              <a:t>, which allow a group of users to discuss a common topic of interest, EX: discussion group. </a:t>
            </a:r>
          </a:p>
          <a:p>
            <a:pPr marL="273050" indent="-273050" algn="just">
              <a:buFont typeface="Arial" pitchFamily="34" charset="0"/>
              <a:buChar char="•"/>
            </a:pPr>
            <a:r>
              <a:rPr lang="en-US" sz="2000" dirty="0">
                <a:latin typeface="Comic Sans MS" pitchFamily="66" charset="0"/>
              </a:rPr>
              <a:t>It’s a client server app. Two server programs running on the server. The subscriber server accepts membership to a group. A user sends an email addressed to this server. The user then is registered if he have permission . The subscriber server informs the user of the registration via return email.</a:t>
            </a:r>
          </a:p>
          <a:p>
            <a:pPr marL="273050" indent="-273050" algn="just">
              <a:buFont typeface="Arial" pitchFamily="34" charset="0"/>
              <a:buChar char="•"/>
            </a:pPr>
            <a:r>
              <a:rPr lang="en-US" sz="2000" dirty="0">
                <a:latin typeface="Comic Sans MS" pitchFamily="66" charset="0"/>
              </a:rPr>
              <a:t>After subscription, a user sending an email to the group, sends it to the mailer server. The mailer server automatically relays it to every member.</a:t>
            </a:r>
          </a:p>
          <a:p>
            <a:pPr marL="273050" indent="-273050" algn="just">
              <a:buFont typeface="Arial" pitchFamily="34" charset="0"/>
              <a:buChar char="•"/>
            </a:pPr>
            <a:r>
              <a:rPr lang="en-US" sz="2000" dirty="0">
                <a:latin typeface="Comic Sans MS" pitchFamily="66" charset="0"/>
              </a:rPr>
              <a:t>To unsubscribe, send a subscribe command to the subscriber server.</a:t>
            </a:r>
          </a:p>
        </p:txBody>
      </p:sp>
      <p:pic>
        <p:nvPicPr>
          <p:cNvPr id="84998" name="Picture 6"/>
          <p:cNvPicPr>
            <a:picLocks noChangeAspect="1" noChangeArrowheads="1"/>
          </p:cNvPicPr>
          <p:nvPr/>
        </p:nvPicPr>
        <p:blipFill>
          <a:blip r:embed="rId3" cstate="print"/>
          <a:srcRect/>
          <a:stretch>
            <a:fillRect/>
          </a:stretch>
        </p:blipFill>
        <p:spPr bwMode="auto">
          <a:xfrm>
            <a:off x="795338" y="4027487"/>
            <a:ext cx="7586662" cy="2678113"/>
          </a:xfrm>
          <a:prstGeom prst="rect">
            <a:avLst/>
          </a:prstGeom>
          <a:noFill/>
          <a:ln w="9525">
            <a:noFill/>
            <a:miter lim="800000"/>
            <a:headEnd/>
            <a:tailEnd/>
          </a:ln>
        </p:spPr>
      </p:pic>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2946" name="Slide Number Placeholder 1"/>
          <p:cNvSpPr>
            <a:spLocks noGrp="1"/>
          </p:cNvSpPr>
          <p:nvPr>
            <p:ph type="sldNum" sz="quarter" idx="10"/>
          </p:nvPr>
        </p:nvSpPr>
        <p:spPr bwMode="auto">
          <a:xfrm>
            <a:off x="0" y="6553200"/>
            <a:ext cx="1905000" cy="457200"/>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090C7CC6-D76B-432B-85D4-61913A6117F9}" type="slidenum">
              <a:rPr lang="en-US" b="1" smtClean="0">
                <a:solidFill>
                  <a:schemeClr val="accent1"/>
                </a:solidFill>
              </a:rPr>
              <a:pPr fontAlgn="base">
                <a:spcBef>
                  <a:spcPct val="0"/>
                </a:spcBef>
                <a:spcAft>
                  <a:spcPct val="0"/>
                </a:spcAft>
                <a:defRPr/>
              </a:pPr>
              <a:t>84</a:t>
            </a:fld>
            <a:endParaRPr lang="en-US" b="1">
              <a:solidFill>
                <a:schemeClr val="accent1"/>
              </a:solidFill>
            </a:endParaRPr>
          </a:p>
        </p:txBody>
      </p:sp>
      <p:sp>
        <p:nvSpPr>
          <p:cNvPr id="86019" name="Text Box 4"/>
          <p:cNvSpPr txBox="1">
            <a:spLocks noChangeArrowheads="1"/>
          </p:cNvSpPr>
          <p:nvPr/>
        </p:nvSpPr>
        <p:spPr bwMode="auto">
          <a:xfrm>
            <a:off x="8229600" y="6400800"/>
            <a:ext cx="184150" cy="366713"/>
          </a:xfrm>
          <a:prstGeom prst="rect">
            <a:avLst/>
          </a:prstGeom>
          <a:noFill/>
          <a:ln w="9525">
            <a:noFill/>
            <a:miter lim="800000"/>
            <a:headEnd/>
            <a:tailEnd/>
          </a:ln>
        </p:spPr>
        <p:txBody>
          <a:bodyPr wrap="none">
            <a:spAutoFit/>
          </a:bodyPr>
          <a:lstStyle/>
          <a:p>
            <a:endParaRPr lang="en-GB"/>
          </a:p>
        </p:txBody>
      </p:sp>
      <p:sp>
        <p:nvSpPr>
          <p:cNvPr id="86020" name="Text Box 2"/>
          <p:cNvSpPr txBox="1">
            <a:spLocks noChangeArrowheads="1"/>
          </p:cNvSpPr>
          <p:nvPr/>
        </p:nvSpPr>
        <p:spPr bwMode="auto">
          <a:xfrm>
            <a:off x="0" y="104775"/>
            <a:ext cx="8153400" cy="584200"/>
          </a:xfrm>
          <a:prstGeom prst="rect">
            <a:avLst/>
          </a:prstGeom>
          <a:noFill/>
          <a:ln w="9525">
            <a:noFill/>
            <a:miter lim="800000"/>
            <a:headEnd/>
            <a:tailEnd/>
          </a:ln>
        </p:spPr>
        <p:txBody>
          <a:bodyPr>
            <a:spAutoFit/>
          </a:bodyPr>
          <a:lstStyle/>
          <a:p>
            <a:r>
              <a:rPr lang="fr-FR" sz="3200">
                <a:solidFill>
                  <a:srgbClr val="0070C0"/>
                </a:solidFill>
                <a:latin typeface="Comic Sans MS" pitchFamily="66" charset="0"/>
              </a:rPr>
              <a:t>Chat</a:t>
            </a:r>
            <a:endParaRPr lang="en-US" sz="3200">
              <a:solidFill>
                <a:srgbClr val="0070C0"/>
              </a:solidFill>
              <a:latin typeface="Comic Sans MS" pitchFamily="66" charset="0"/>
            </a:endParaRPr>
          </a:p>
        </p:txBody>
      </p:sp>
      <p:sp>
        <p:nvSpPr>
          <p:cNvPr id="86021" name="Rectangle 3"/>
          <p:cNvSpPr>
            <a:spLocks noChangeArrowheads="1"/>
          </p:cNvSpPr>
          <p:nvPr/>
        </p:nvSpPr>
        <p:spPr bwMode="auto">
          <a:xfrm>
            <a:off x="76200" y="609600"/>
            <a:ext cx="8915400" cy="6186309"/>
          </a:xfrm>
          <a:prstGeom prst="rect">
            <a:avLst/>
          </a:prstGeom>
          <a:noFill/>
          <a:ln w="9525">
            <a:noFill/>
            <a:miter lim="800000"/>
            <a:headEnd/>
            <a:tailEnd/>
          </a:ln>
        </p:spPr>
        <p:txBody>
          <a:bodyPr>
            <a:spAutoFit/>
          </a:bodyPr>
          <a:lstStyle/>
          <a:p>
            <a:pPr algn="just">
              <a:lnSpc>
                <a:spcPct val="150000"/>
              </a:lnSpc>
              <a:buFont typeface="Arial" pitchFamily="34" charset="0"/>
              <a:buChar char="•"/>
            </a:pPr>
            <a:r>
              <a:rPr lang="en-US" sz="2400" dirty="0">
                <a:latin typeface="Comic Sans MS" pitchFamily="66" charset="0"/>
              </a:rPr>
              <a:t>Another popular class of Internet application is </a:t>
            </a:r>
            <a:r>
              <a:rPr lang="en-US" sz="2400" dirty="0">
                <a:solidFill>
                  <a:schemeClr val="folHlink"/>
                </a:solidFill>
                <a:latin typeface="Comic Sans MS" pitchFamily="66" charset="0"/>
              </a:rPr>
              <a:t>chat</a:t>
            </a:r>
            <a:r>
              <a:rPr lang="en-US" sz="2400" dirty="0">
                <a:latin typeface="Comic Sans MS" pitchFamily="66" charset="0"/>
              </a:rPr>
              <a:t>. </a:t>
            </a:r>
          </a:p>
          <a:p>
            <a:pPr algn="just">
              <a:lnSpc>
                <a:spcPct val="150000"/>
              </a:lnSpc>
              <a:buFont typeface="Arial" pitchFamily="34" charset="0"/>
              <a:buChar char="•"/>
            </a:pPr>
            <a:r>
              <a:rPr lang="en-US" sz="2400" dirty="0">
                <a:latin typeface="Comic Sans MS" pitchFamily="66" charset="0"/>
              </a:rPr>
              <a:t>This is </a:t>
            </a:r>
            <a:r>
              <a:rPr lang="en-US" sz="2400" u="sng" dirty="0">
                <a:latin typeface="Comic Sans MS" pitchFamily="66" charset="0"/>
              </a:rPr>
              <a:t>a real-time application </a:t>
            </a:r>
            <a:r>
              <a:rPr lang="en-US" sz="2400" dirty="0">
                <a:latin typeface="Comic Sans MS" pitchFamily="66" charset="0"/>
              </a:rPr>
              <a:t>like videoconferencing, in which two or more parties are involved in an exchange of text and optionally audio and video. </a:t>
            </a:r>
          </a:p>
          <a:p>
            <a:pPr algn="just">
              <a:lnSpc>
                <a:spcPct val="150000"/>
              </a:lnSpc>
              <a:buFont typeface="Arial" pitchFamily="34" charset="0"/>
              <a:buChar char="•"/>
            </a:pPr>
            <a:r>
              <a:rPr lang="en-US" sz="2400" dirty="0">
                <a:latin typeface="Comic Sans MS" pitchFamily="66" charset="0"/>
              </a:rPr>
              <a:t>The two parties can send text to each other, talk to each other (the same way as they might talk on the phone), and even see each other with suitable cameras.</a:t>
            </a:r>
          </a:p>
          <a:p>
            <a:pPr algn="just">
              <a:lnSpc>
                <a:spcPct val="150000"/>
              </a:lnSpc>
              <a:buFont typeface="Arial" pitchFamily="34" charset="0"/>
              <a:buChar char="•"/>
            </a:pPr>
            <a:r>
              <a:rPr lang="en-US" sz="2400" dirty="0">
                <a:latin typeface="Comic Sans MS" pitchFamily="66" charset="0"/>
              </a:rPr>
              <a:t>It works like video conferencing but on a smaller scale. The two parties each use a client program to send text, audio, or video information to a server. The server receives the information and relays the data with delay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Number Placeholder 1"/>
          <p:cNvSpPr>
            <a:spLocks noGrp="1"/>
          </p:cNvSpPr>
          <p:nvPr>
            <p:ph type="sldNum" sz="quarter" idx="10"/>
          </p:nvPr>
        </p:nvSpPr>
        <p:spPr bwMode="auto">
          <a:xfrm>
            <a:off x="0" y="6553200"/>
            <a:ext cx="1905000" cy="457200"/>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1474AF03-94BC-40DA-93AC-4698E98A1575}" type="slidenum">
              <a:rPr lang="en-US" b="1" smtClean="0">
                <a:solidFill>
                  <a:schemeClr val="accent1"/>
                </a:solidFill>
              </a:rPr>
              <a:pPr fontAlgn="base">
                <a:spcBef>
                  <a:spcPct val="0"/>
                </a:spcBef>
                <a:spcAft>
                  <a:spcPct val="0"/>
                </a:spcAft>
                <a:defRPr/>
              </a:pPr>
              <a:t>9</a:t>
            </a:fld>
            <a:endParaRPr lang="en-US" b="1">
              <a:solidFill>
                <a:schemeClr val="accent1"/>
              </a:solidFill>
            </a:endParaRPr>
          </a:p>
        </p:txBody>
      </p:sp>
      <p:sp>
        <p:nvSpPr>
          <p:cNvPr id="15363" name="Text Box 2"/>
          <p:cNvSpPr txBox="1">
            <a:spLocks noChangeArrowheads="1"/>
          </p:cNvSpPr>
          <p:nvPr/>
        </p:nvSpPr>
        <p:spPr bwMode="auto">
          <a:xfrm>
            <a:off x="0" y="0"/>
            <a:ext cx="4652963" cy="584200"/>
          </a:xfrm>
          <a:prstGeom prst="rect">
            <a:avLst/>
          </a:prstGeom>
          <a:noFill/>
          <a:ln w="9525">
            <a:noFill/>
            <a:miter lim="800000"/>
            <a:headEnd/>
            <a:tailEnd/>
          </a:ln>
        </p:spPr>
        <p:txBody>
          <a:bodyPr wrap="none">
            <a:spAutoFit/>
          </a:bodyPr>
          <a:lstStyle/>
          <a:p>
            <a:r>
              <a:rPr lang="en-US" sz="3200">
                <a:solidFill>
                  <a:srgbClr val="FF0000"/>
                </a:solidFill>
                <a:latin typeface="Comic Sans MS" pitchFamily="66" charset="0"/>
              </a:rPr>
              <a:t>Categories of networks</a:t>
            </a:r>
          </a:p>
        </p:txBody>
      </p:sp>
      <p:sp>
        <p:nvSpPr>
          <p:cNvPr id="15364" name="Rectangle 3"/>
          <p:cNvSpPr>
            <a:spLocks noChangeArrowheads="1"/>
          </p:cNvSpPr>
          <p:nvPr/>
        </p:nvSpPr>
        <p:spPr bwMode="auto">
          <a:xfrm>
            <a:off x="76200" y="533400"/>
            <a:ext cx="8915400" cy="2308225"/>
          </a:xfrm>
          <a:prstGeom prst="rect">
            <a:avLst/>
          </a:prstGeom>
          <a:noFill/>
          <a:ln w="9525">
            <a:noFill/>
            <a:miter lim="800000"/>
            <a:headEnd/>
            <a:tailEnd/>
          </a:ln>
        </p:spPr>
        <p:txBody>
          <a:bodyPr>
            <a:spAutoFit/>
          </a:bodyPr>
          <a:lstStyle/>
          <a:p>
            <a:pPr algn="just">
              <a:lnSpc>
                <a:spcPct val="150000"/>
              </a:lnSpc>
            </a:pPr>
            <a:r>
              <a:rPr lang="en-US" sz="2400">
                <a:latin typeface="Comic Sans MS" pitchFamily="66" charset="0"/>
              </a:rPr>
              <a:t>Today networks can be divided into three broad categories:</a:t>
            </a:r>
          </a:p>
          <a:p>
            <a:pPr algn="just">
              <a:lnSpc>
                <a:spcPct val="150000"/>
              </a:lnSpc>
              <a:buFont typeface="Arial" pitchFamily="34" charset="0"/>
              <a:buChar char="•"/>
            </a:pPr>
            <a:r>
              <a:rPr lang="en-US" sz="2400">
                <a:latin typeface="Comic Sans MS" pitchFamily="66" charset="0"/>
              </a:rPr>
              <a:t> </a:t>
            </a:r>
            <a:r>
              <a:rPr lang="en-US" sz="2400">
                <a:solidFill>
                  <a:schemeClr val="folHlink"/>
                </a:solidFill>
                <a:latin typeface="Comic Sans MS" pitchFamily="66" charset="0"/>
              </a:rPr>
              <a:t>local-area networks (LANs) </a:t>
            </a:r>
            <a:r>
              <a:rPr lang="en-US" sz="2400">
                <a:latin typeface="Comic Sans MS" pitchFamily="66" charset="0"/>
              </a:rPr>
              <a:t>: covers small area</a:t>
            </a:r>
          </a:p>
          <a:p>
            <a:pPr algn="just">
              <a:lnSpc>
                <a:spcPct val="150000"/>
              </a:lnSpc>
              <a:buFont typeface="Arial" pitchFamily="34" charset="0"/>
              <a:buChar char="•"/>
            </a:pPr>
            <a:r>
              <a:rPr lang="en-US" sz="2400">
                <a:solidFill>
                  <a:schemeClr val="folHlink"/>
                </a:solidFill>
                <a:latin typeface="Comic Sans MS" pitchFamily="66" charset="0"/>
              </a:rPr>
              <a:t> Wide-area networks (WANs)</a:t>
            </a:r>
            <a:r>
              <a:rPr lang="en-US" sz="2400">
                <a:latin typeface="Comic Sans MS" pitchFamily="66" charset="0"/>
              </a:rPr>
              <a:t> : can be a Worldwide</a:t>
            </a:r>
          </a:p>
          <a:p>
            <a:pPr algn="just">
              <a:lnSpc>
                <a:spcPct val="150000"/>
              </a:lnSpc>
              <a:buFont typeface="Arial" pitchFamily="34" charset="0"/>
              <a:buChar char="•"/>
            </a:pPr>
            <a:r>
              <a:rPr lang="en-US" sz="2400">
                <a:solidFill>
                  <a:schemeClr val="folHlink"/>
                </a:solidFill>
                <a:latin typeface="Comic Sans MS" pitchFamily="66" charset="0"/>
              </a:rPr>
              <a:t> Metropolitan area networks (MANs)</a:t>
            </a:r>
            <a:r>
              <a:rPr lang="en-US" sz="2400">
                <a:latin typeface="Comic Sans MS" pitchFamily="66" charset="0"/>
              </a:rPr>
              <a:t>: covers a small city.</a:t>
            </a:r>
          </a:p>
        </p:txBody>
      </p:sp>
    </p:spTree>
  </p:cSld>
  <p:clrMapOvr>
    <a:masterClrMapping/>
  </p:clrMapOvr>
</p:sld>
</file>

<file path=ppt/theme/theme1.xml><?xml version="1.0" encoding="utf-8"?>
<a:theme xmlns:a="http://schemas.openxmlformats.org/drawingml/2006/main" name="CPIT201">
  <a:themeElements>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CPIT201</Template>
  <TotalTime>10331</TotalTime>
  <Words>6726</Words>
  <Application>Microsoft Macintosh PowerPoint</Application>
  <PresentationFormat>On-screen Show (4:3)</PresentationFormat>
  <Paragraphs>636</Paragraphs>
  <Slides>84</Slides>
  <Notes>74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84</vt:i4>
      </vt:variant>
    </vt:vector>
  </HeadingPairs>
  <TitlesOfParts>
    <vt:vector size="90" baseType="lpstr">
      <vt:lpstr>Arial</vt:lpstr>
      <vt:lpstr>Calibri</vt:lpstr>
      <vt:lpstr>Comic Sans MS</vt:lpstr>
      <vt:lpstr>Times New Roman</vt:lpstr>
      <vt:lpstr>Wingdings</vt:lpstr>
      <vt:lpstr>CPIT201</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Introduction</dc:subject>
  <dc:creator>AMAL</dc:creator>
  <cp:lastModifiedBy>AFRAA ZUHAIR YUOSEF ATTIAH</cp:lastModifiedBy>
  <cp:revision>638</cp:revision>
  <dcterms:created xsi:type="dcterms:W3CDTF">2009-10-16T19:54:02Z</dcterms:created>
  <dcterms:modified xsi:type="dcterms:W3CDTF">2021-10-31T07:31:45Z</dcterms:modified>
  <cp:category>CPIT201</cp:category>
</cp:coreProperties>
</file>